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257" r:id="rId2"/>
    <p:sldId id="493" r:id="rId3"/>
    <p:sldId id="259" r:id="rId4"/>
    <p:sldId id="494" r:id="rId5"/>
    <p:sldId id="260" r:id="rId6"/>
    <p:sldId id="495" r:id="rId7"/>
    <p:sldId id="497" r:id="rId8"/>
    <p:sldId id="498" r:id="rId9"/>
    <p:sldId id="496" r:id="rId10"/>
    <p:sldId id="549" r:id="rId11"/>
    <p:sldId id="499" r:id="rId12"/>
    <p:sldId id="500" r:id="rId13"/>
    <p:sldId id="502" r:id="rId14"/>
    <p:sldId id="509" r:id="rId15"/>
    <p:sldId id="510" r:id="rId16"/>
    <p:sldId id="511" r:id="rId17"/>
    <p:sldId id="263" r:id="rId18"/>
    <p:sldId id="264" r:id="rId19"/>
    <p:sldId id="524" r:id="rId20"/>
    <p:sldId id="527" r:id="rId21"/>
    <p:sldId id="2147472812" r:id="rId22"/>
    <p:sldId id="268" r:id="rId23"/>
    <p:sldId id="525" r:id="rId24"/>
    <p:sldId id="526" r:id="rId25"/>
    <p:sldId id="530" r:id="rId26"/>
    <p:sldId id="506" r:id="rId27"/>
    <p:sldId id="528" r:id="rId28"/>
    <p:sldId id="533" r:id="rId29"/>
    <p:sldId id="532" r:id="rId30"/>
    <p:sldId id="504" r:id="rId31"/>
    <p:sldId id="534" r:id="rId32"/>
    <p:sldId id="536" r:id="rId33"/>
    <p:sldId id="537" r:id="rId34"/>
    <p:sldId id="538" r:id="rId35"/>
    <p:sldId id="286" r:id="rId36"/>
    <p:sldId id="541" r:id="rId37"/>
    <p:sldId id="540" r:id="rId38"/>
    <p:sldId id="543" r:id="rId39"/>
    <p:sldId id="542" r:id="rId40"/>
    <p:sldId id="544" r:id="rId41"/>
    <p:sldId id="553" r:id="rId42"/>
    <p:sldId id="545" r:id="rId43"/>
    <p:sldId id="547" r:id="rId44"/>
    <p:sldId id="395" r:id="rId45"/>
    <p:sldId id="2147472816" r:id="rId46"/>
    <p:sldId id="557" r:id="rId47"/>
    <p:sldId id="2147472810" r:id="rId48"/>
    <p:sldId id="550" r:id="rId49"/>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1013"/>
    <a:srgbClr val="739CFF"/>
    <a:srgbClr val="FF4662"/>
    <a:srgbClr val="FFA0AE"/>
    <a:srgbClr val="8CAB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5"/>
    <p:restoredTop sz="92134"/>
  </p:normalViewPr>
  <p:slideViewPr>
    <p:cSldViewPr snapToObjects="1">
      <p:cViewPr varScale="1">
        <p:scale>
          <a:sx n="132" d="100"/>
          <a:sy n="132" d="100"/>
        </p:scale>
        <p:origin x="352" y="168"/>
      </p:cViewPr>
      <p:guideLst>
        <p:guide orient="horz" pos="2160"/>
        <p:guide pos="3840"/>
      </p:guideLst>
    </p:cSldViewPr>
  </p:slideViewPr>
  <p:notesTextViewPr>
    <p:cViewPr>
      <p:scale>
        <a:sx n="1" d="1"/>
        <a:sy n="1" d="1"/>
      </p:scale>
      <p:origin x="0" y="0"/>
    </p:cViewPr>
  </p:notesTextViewPr>
  <p:notesViewPr>
    <p:cSldViewPr snapToObjects="1" showGuides="1">
      <p:cViewPr varScale="1">
        <p:scale>
          <a:sx n="92" d="100"/>
          <a:sy n="92" d="100"/>
        </p:scale>
        <p:origin x="442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0C5BD-9A0A-1D47-8B70-81DBB9D4D2AA}" type="doc">
      <dgm:prSet loTypeId="urn:microsoft.com/office/officeart/2005/8/layout/process1" loCatId="" qsTypeId="urn:microsoft.com/office/officeart/2005/8/quickstyle/simple3" qsCatId="simple" csTypeId="urn:microsoft.com/office/officeart/2005/8/colors/colorful1" csCatId="colorful" phldr="1"/>
      <dgm:spPr/>
    </dgm:pt>
    <dgm:pt modelId="{69AC7AA3-C2DF-0741-9C34-4A9F7A6EEB81}">
      <dgm:prSet phldrT="[Text]"/>
      <dgm:spPr>
        <a:noFill/>
      </dgm:spPr>
      <dgm:t>
        <a:bodyPr/>
        <a:lstStyle/>
        <a:p>
          <a:r>
            <a:rPr lang="en-US" altLang="zh-CN" dirty="0">
              <a:solidFill>
                <a:schemeClr val="bg1"/>
              </a:solidFill>
            </a:rPr>
            <a:t>Model</a:t>
          </a:r>
          <a:r>
            <a:rPr lang="zh-CN" altLang="en-US" dirty="0">
              <a:solidFill>
                <a:schemeClr val="bg1"/>
              </a:solidFill>
            </a:rPr>
            <a:t> </a:t>
          </a:r>
          <a:r>
            <a:rPr lang="en-US" altLang="zh-CN" dirty="0">
              <a:solidFill>
                <a:schemeClr val="bg1"/>
              </a:solidFill>
            </a:rPr>
            <a:t>encoding</a:t>
          </a:r>
        </a:p>
      </dgm:t>
    </dgm:pt>
    <dgm:pt modelId="{3FA48D21-0F07-2A42-9FD6-6580026F1961}" type="parTrans" cxnId="{C4853F2E-0F17-7C47-B820-441621627372}">
      <dgm:prSet/>
      <dgm:spPr/>
      <dgm:t>
        <a:bodyPr/>
        <a:lstStyle/>
        <a:p>
          <a:endParaRPr lang="en-US" altLang="zh-CN"/>
        </a:p>
      </dgm:t>
    </dgm:pt>
    <dgm:pt modelId="{BB0EA887-1875-2641-968C-FE8F8F507941}" type="sibTrans" cxnId="{C4853F2E-0F17-7C47-B820-441621627372}">
      <dgm:prSet/>
      <dgm:spPr>
        <a:noFill/>
      </dgm:spPr>
      <dgm:t>
        <a:bodyPr/>
        <a:lstStyle/>
        <a:p>
          <a:endParaRPr lang="en-US" altLang="zh-CN"/>
        </a:p>
      </dgm:t>
    </dgm:pt>
    <dgm:pt modelId="{07534DEC-0EED-7247-9828-2CE339AFA65E}">
      <dgm:prSet phldrT="[Text]"/>
      <dgm:spPr>
        <a:noFill/>
      </dgm:spPr>
      <dgm:t>
        <a:bodyPr/>
        <a:lstStyle/>
        <a:p>
          <a:r>
            <a:rPr lang="en-US" altLang="zh-CN" dirty="0">
              <a:solidFill>
                <a:schemeClr val="bg1"/>
              </a:solidFill>
            </a:rPr>
            <a:t>Quantum</a:t>
          </a:r>
          <a:r>
            <a:rPr lang="zh-CN" altLang="en-US" dirty="0">
              <a:solidFill>
                <a:schemeClr val="bg1"/>
              </a:solidFill>
            </a:rPr>
            <a:t> </a:t>
          </a:r>
          <a:r>
            <a:rPr lang="en-US" altLang="zh-CN" dirty="0">
              <a:solidFill>
                <a:schemeClr val="bg1"/>
              </a:solidFill>
            </a:rPr>
            <a:t>simulation</a:t>
          </a:r>
          <a:r>
            <a:rPr lang="zh-CN" altLang="en-US" dirty="0">
              <a:solidFill>
                <a:schemeClr val="bg1"/>
              </a:solidFill>
            </a:rPr>
            <a:t> </a:t>
          </a:r>
          <a:endParaRPr lang="en-US" altLang="zh-CN" dirty="0">
            <a:solidFill>
              <a:schemeClr val="bg1"/>
            </a:solidFill>
          </a:endParaRPr>
        </a:p>
      </dgm:t>
    </dgm:pt>
    <dgm:pt modelId="{64095965-5C15-1041-A285-9FD560D393A2}" type="parTrans" cxnId="{4175A1CD-2175-5042-A066-01D3F0B55258}">
      <dgm:prSet/>
      <dgm:spPr/>
      <dgm:t>
        <a:bodyPr/>
        <a:lstStyle/>
        <a:p>
          <a:endParaRPr lang="en-US" altLang="zh-CN"/>
        </a:p>
      </dgm:t>
    </dgm:pt>
    <dgm:pt modelId="{3F21CA6A-AF2E-0345-94F1-27F609D51A6B}" type="sibTrans" cxnId="{4175A1CD-2175-5042-A066-01D3F0B55258}">
      <dgm:prSet/>
      <dgm:spPr>
        <a:noFill/>
      </dgm:spPr>
      <dgm:t>
        <a:bodyPr/>
        <a:lstStyle/>
        <a:p>
          <a:endParaRPr lang="en-US" altLang="zh-CN"/>
        </a:p>
      </dgm:t>
    </dgm:pt>
    <dgm:pt modelId="{79656DC9-7E85-9544-A2CE-510EB64324A6}">
      <dgm:prSet phldrT="[Text]"/>
      <dgm:spPr>
        <a:noFill/>
      </dgm:spPr>
      <dgm:t>
        <a:bodyPr/>
        <a:lstStyle/>
        <a:p>
          <a:r>
            <a:rPr lang="en-US" altLang="zh-CN" dirty="0">
              <a:solidFill>
                <a:schemeClr val="bg1"/>
              </a:solidFill>
            </a:rPr>
            <a:t>Measurement</a:t>
          </a:r>
        </a:p>
      </dgm:t>
    </dgm:pt>
    <dgm:pt modelId="{F633519E-A3BA-6046-A029-6B2A4A33A32E}" type="parTrans" cxnId="{4B3EC493-56DC-CF40-B744-3A07837EE739}">
      <dgm:prSet/>
      <dgm:spPr/>
      <dgm:t>
        <a:bodyPr/>
        <a:lstStyle/>
        <a:p>
          <a:endParaRPr lang="en-US" altLang="zh-CN"/>
        </a:p>
      </dgm:t>
    </dgm:pt>
    <dgm:pt modelId="{2DFA0943-B56D-A841-9F26-D1CA287B4D50}" type="sibTrans" cxnId="{4B3EC493-56DC-CF40-B744-3A07837EE739}">
      <dgm:prSet/>
      <dgm:spPr>
        <a:noFill/>
      </dgm:spPr>
      <dgm:t>
        <a:bodyPr/>
        <a:lstStyle/>
        <a:p>
          <a:endParaRPr lang="en-US" altLang="zh-CN"/>
        </a:p>
      </dgm:t>
    </dgm:pt>
    <dgm:pt modelId="{BF5AD5B5-F275-CA48-BC9E-441CC0524FE3}">
      <dgm:prSet phldrT="[Text]"/>
      <dgm:spPr>
        <a:noFill/>
      </dgm:spPr>
      <dgm:t>
        <a:bodyPr/>
        <a:lstStyle/>
        <a:p>
          <a:r>
            <a:rPr lang="en-US" altLang="zh-CN" dirty="0">
              <a:solidFill>
                <a:schemeClr val="bg1"/>
              </a:solidFill>
            </a:rPr>
            <a:t>Error</a:t>
          </a:r>
          <a:r>
            <a:rPr lang="zh-CN" altLang="en-US" dirty="0">
              <a:solidFill>
                <a:schemeClr val="bg1"/>
              </a:solidFill>
            </a:rPr>
            <a:t> </a:t>
          </a:r>
          <a:r>
            <a:rPr lang="en-US" altLang="zh-CN" dirty="0">
              <a:solidFill>
                <a:schemeClr val="bg1"/>
              </a:solidFill>
            </a:rPr>
            <a:t>mitigation</a:t>
          </a:r>
        </a:p>
      </dgm:t>
    </dgm:pt>
    <dgm:pt modelId="{38817635-651C-2942-888F-8D4ED426693D}" type="parTrans" cxnId="{EA3E2FC6-5621-8A45-9D19-ABB6D4DF86B5}">
      <dgm:prSet/>
      <dgm:spPr/>
      <dgm:t>
        <a:bodyPr/>
        <a:lstStyle/>
        <a:p>
          <a:endParaRPr lang="en-US" altLang="zh-CN"/>
        </a:p>
      </dgm:t>
    </dgm:pt>
    <dgm:pt modelId="{CDDC7296-E9C8-A34C-B8C8-EB9A0FFEE85D}" type="sibTrans" cxnId="{EA3E2FC6-5621-8A45-9D19-ABB6D4DF86B5}">
      <dgm:prSet/>
      <dgm:spPr/>
      <dgm:t>
        <a:bodyPr/>
        <a:lstStyle/>
        <a:p>
          <a:endParaRPr lang="en-US" altLang="zh-CN"/>
        </a:p>
      </dgm:t>
    </dgm:pt>
    <dgm:pt modelId="{6ACE360B-8334-C743-9920-4AC98BA1FDE3}">
      <dgm:prSet phldrT="[Text]"/>
      <dgm:spPr/>
      <dgm:t>
        <a:bodyPr/>
        <a:lstStyle/>
        <a:p>
          <a:r>
            <a:rPr lang="en-US" altLang="zh-CN" dirty="0"/>
            <a:t>State</a:t>
          </a:r>
          <a:r>
            <a:rPr lang="zh-CN" altLang="en-US" dirty="0"/>
            <a:t> </a:t>
          </a:r>
          <a:r>
            <a:rPr lang="en-US" altLang="zh-CN" dirty="0"/>
            <a:t>preparation</a:t>
          </a:r>
        </a:p>
      </dgm:t>
    </dgm:pt>
    <dgm:pt modelId="{22031FF0-8C10-D344-BA8C-50F6E067D011}" type="parTrans" cxnId="{740652AA-4B09-1C4E-B4B9-C8E71D975FA3}">
      <dgm:prSet/>
      <dgm:spPr/>
      <dgm:t>
        <a:bodyPr/>
        <a:lstStyle/>
        <a:p>
          <a:endParaRPr lang="en-US" altLang="zh-CN"/>
        </a:p>
      </dgm:t>
    </dgm:pt>
    <dgm:pt modelId="{319653EE-A705-A546-9CD1-72BD278F6095}" type="sibTrans" cxnId="{740652AA-4B09-1C4E-B4B9-C8E71D975FA3}">
      <dgm:prSet/>
      <dgm:spPr/>
      <dgm:t>
        <a:bodyPr/>
        <a:lstStyle/>
        <a:p>
          <a:endParaRPr lang="en-US" altLang="zh-CN"/>
        </a:p>
      </dgm:t>
    </dgm:pt>
    <dgm:pt modelId="{2CC3522E-217A-204C-A8E0-004E14F78D94}" type="pres">
      <dgm:prSet presAssocID="{5220C5BD-9A0A-1D47-8B70-81DBB9D4D2AA}" presName="Name0" presStyleCnt="0">
        <dgm:presLayoutVars>
          <dgm:dir/>
          <dgm:resizeHandles val="exact"/>
        </dgm:presLayoutVars>
      </dgm:prSet>
      <dgm:spPr/>
    </dgm:pt>
    <dgm:pt modelId="{41FDE186-D4BA-1647-AD63-713D6E1FAB19}" type="pres">
      <dgm:prSet presAssocID="{69AC7AA3-C2DF-0741-9C34-4A9F7A6EEB81}" presName="node" presStyleLbl="node1" presStyleIdx="0" presStyleCnt="5">
        <dgm:presLayoutVars>
          <dgm:bulletEnabled val="1"/>
        </dgm:presLayoutVars>
      </dgm:prSet>
      <dgm:spPr/>
    </dgm:pt>
    <dgm:pt modelId="{9C6CCBA5-6800-4340-9E9B-D2F4971DD0AA}" type="pres">
      <dgm:prSet presAssocID="{BB0EA887-1875-2641-968C-FE8F8F507941}" presName="sibTrans" presStyleLbl="sibTrans2D1" presStyleIdx="0" presStyleCnt="4"/>
      <dgm:spPr/>
    </dgm:pt>
    <dgm:pt modelId="{CD2C4C5C-7671-AD4C-BA3B-ED83E1A94969}" type="pres">
      <dgm:prSet presAssocID="{BB0EA887-1875-2641-968C-FE8F8F507941}" presName="connectorText" presStyleLbl="sibTrans2D1" presStyleIdx="0" presStyleCnt="4"/>
      <dgm:spPr/>
    </dgm:pt>
    <dgm:pt modelId="{2BB3B518-C287-2F49-A999-4DE8CA155404}" type="pres">
      <dgm:prSet presAssocID="{6ACE360B-8334-C743-9920-4AC98BA1FDE3}" presName="node" presStyleLbl="node1" presStyleIdx="1" presStyleCnt="5">
        <dgm:presLayoutVars>
          <dgm:bulletEnabled val="1"/>
        </dgm:presLayoutVars>
      </dgm:prSet>
      <dgm:spPr/>
    </dgm:pt>
    <dgm:pt modelId="{0BD64ED5-7ABB-8F4F-B63D-236527633940}" type="pres">
      <dgm:prSet presAssocID="{319653EE-A705-A546-9CD1-72BD278F6095}" presName="sibTrans" presStyleLbl="sibTrans2D1" presStyleIdx="1" presStyleCnt="4"/>
      <dgm:spPr/>
    </dgm:pt>
    <dgm:pt modelId="{41A11693-B9FC-4C45-8F93-3639D463C6A0}" type="pres">
      <dgm:prSet presAssocID="{319653EE-A705-A546-9CD1-72BD278F6095}" presName="connectorText" presStyleLbl="sibTrans2D1" presStyleIdx="1" presStyleCnt="4"/>
      <dgm:spPr/>
    </dgm:pt>
    <dgm:pt modelId="{558736C7-7E4D-7E40-9300-F8DF7A7C2151}" type="pres">
      <dgm:prSet presAssocID="{07534DEC-0EED-7247-9828-2CE339AFA65E}" presName="node" presStyleLbl="node1" presStyleIdx="2" presStyleCnt="5">
        <dgm:presLayoutVars>
          <dgm:bulletEnabled val="1"/>
        </dgm:presLayoutVars>
      </dgm:prSet>
      <dgm:spPr/>
    </dgm:pt>
    <dgm:pt modelId="{1E34734B-8D69-0744-A23D-503B213C69DE}" type="pres">
      <dgm:prSet presAssocID="{3F21CA6A-AF2E-0345-94F1-27F609D51A6B}" presName="sibTrans" presStyleLbl="sibTrans2D1" presStyleIdx="2" presStyleCnt="4"/>
      <dgm:spPr/>
    </dgm:pt>
    <dgm:pt modelId="{8CF5A6B7-ABF2-4B43-B370-E9CB8F9D839D}" type="pres">
      <dgm:prSet presAssocID="{3F21CA6A-AF2E-0345-94F1-27F609D51A6B}" presName="connectorText" presStyleLbl="sibTrans2D1" presStyleIdx="2" presStyleCnt="4"/>
      <dgm:spPr/>
    </dgm:pt>
    <dgm:pt modelId="{9B8E56AB-502E-3049-8C0D-DFDDC741DAA6}" type="pres">
      <dgm:prSet presAssocID="{79656DC9-7E85-9544-A2CE-510EB64324A6}" presName="node" presStyleLbl="node1" presStyleIdx="3" presStyleCnt="5">
        <dgm:presLayoutVars>
          <dgm:bulletEnabled val="1"/>
        </dgm:presLayoutVars>
      </dgm:prSet>
      <dgm:spPr/>
    </dgm:pt>
    <dgm:pt modelId="{3F260AAD-0524-0541-AE9C-D187EE631F29}" type="pres">
      <dgm:prSet presAssocID="{2DFA0943-B56D-A841-9F26-D1CA287B4D50}" presName="sibTrans" presStyleLbl="sibTrans2D1" presStyleIdx="3" presStyleCnt="4"/>
      <dgm:spPr/>
    </dgm:pt>
    <dgm:pt modelId="{98716936-9372-7844-A8BB-579607BA2D65}" type="pres">
      <dgm:prSet presAssocID="{2DFA0943-B56D-A841-9F26-D1CA287B4D50}" presName="connectorText" presStyleLbl="sibTrans2D1" presStyleIdx="3" presStyleCnt="4"/>
      <dgm:spPr/>
    </dgm:pt>
    <dgm:pt modelId="{812611B0-6CF7-C34E-A0B8-DBC3FCD1FB90}" type="pres">
      <dgm:prSet presAssocID="{BF5AD5B5-F275-CA48-BC9E-441CC0524FE3}" presName="node" presStyleLbl="node1" presStyleIdx="4" presStyleCnt="5">
        <dgm:presLayoutVars>
          <dgm:bulletEnabled val="1"/>
        </dgm:presLayoutVars>
      </dgm:prSet>
      <dgm:spPr/>
    </dgm:pt>
  </dgm:ptLst>
  <dgm:cxnLst>
    <dgm:cxn modelId="{1DBB1105-35A1-5740-8D93-8D3E1C62323E}" type="presOf" srcId="{2DFA0943-B56D-A841-9F26-D1CA287B4D50}" destId="{98716936-9372-7844-A8BB-579607BA2D65}" srcOrd="1" destOrd="0" presId="urn:microsoft.com/office/officeart/2005/8/layout/process1"/>
    <dgm:cxn modelId="{C4853F2E-0F17-7C47-B820-441621627372}" srcId="{5220C5BD-9A0A-1D47-8B70-81DBB9D4D2AA}" destId="{69AC7AA3-C2DF-0741-9C34-4A9F7A6EEB81}" srcOrd="0" destOrd="0" parTransId="{3FA48D21-0F07-2A42-9FD6-6580026F1961}" sibTransId="{BB0EA887-1875-2641-968C-FE8F8F507941}"/>
    <dgm:cxn modelId="{94C2C248-4549-1E45-93B5-AEF5DB62CAF0}" type="presOf" srcId="{6ACE360B-8334-C743-9920-4AC98BA1FDE3}" destId="{2BB3B518-C287-2F49-A999-4DE8CA155404}" srcOrd="0" destOrd="0" presId="urn:microsoft.com/office/officeart/2005/8/layout/process1"/>
    <dgm:cxn modelId="{97CE8D52-0105-3B40-B8A2-CCA7EB117D91}" type="presOf" srcId="{BB0EA887-1875-2641-968C-FE8F8F507941}" destId="{9C6CCBA5-6800-4340-9E9B-D2F4971DD0AA}" srcOrd="0" destOrd="0" presId="urn:microsoft.com/office/officeart/2005/8/layout/process1"/>
    <dgm:cxn modelId="{3212C356-C7FE-0B48-B2B7-DD8F32E0553E}" type="presOf" srcId="{BF5AD5B5-F275-CA48-BC9E-441CC0524FE3}" destId="{812611B0-6CF7-C34E-A0B8-DBC3FCD1FB90}" srcOrd="0" destOrd="0" presId="urn:microsoft.com/office/officeart/2005/8/layout/process1"/>
    <dgm:cxn modelId="{AA0F8F5E-FCF3-BE4F-AF69-BF2F053E0935}" type="presOf" srcId="{69AC7AA3-C2DF-0741-9C34-4A9F7A6EEB81}" destId="{41FDE186-D4BA-1647-AD63-713D6E1FAB19}" srcOrd="0" destOrd="0" presId="urn:microsoft.com/office/officeart/2005/8/layout/process1"/>
    <dgm:cxn modelId="{E3F8956C-2239-BD42-8C50-8828E0ACA4A1}" type="presOf" srcId="{07534DEC-0EED-7247-9828-2CE339AFA65E}" destId="{558736C7-7E4D-7E40-9300-F8DF7A7C2151}" srcOrd="0" destOrd="0" presId="urn:microsoft.com/office/officeart/2005/8/layout/process1"/>
    <dgm:cxn modelId="{27C76981-D2E3-A245-9034-D36DE61C799A}" type="presOf" srcId="{319653EE-A705-A546-9CD1-72BD278F6095}" destId="{0BD64ED5-7ABB-8F4F-B63D-236527633940}" srcOrd="0" destOrd="0" presId="urn:microsoft.com/office/officeart/2005/8/layout/process1"/>
    <dgm:cxn modelId="{4B3EC493-56DC-CF40-B744-3A07837EE739}" srcId="{5220C5BD-9A0A-1D47-8B70-81DBB9D4D2AA}" destId="{79656DC9-7E85-9544-A2CE-510EB64324A6}" srcOrd="3" destOrd="0" parTransId="{F633519E-A3BA-6046-A029-6B2A4A33A32E}" sibTransId="{2DFA0943-B56D-A841-9F26-D1CA287B4D50}"/>
    <dgm:cxn modelId="{740652AA-4B09-1C4E-B4B9-C8E71D975FA3}" srcId="{5220C5BD-9A0A-1D47-8B70-81DBB9D4D2AA}" destId="{6ACE360B-8334-C743-9920-4AC98BA1FDE3}" srcOrd="1" destOrd="0" parTransId="{22031FF0-8C10-D344-BA8C-50F6E067D011}" sibTransId="{319653EE-A705-A546-9CD1-72BD278F6095}"/>
    <dgm:cxn modelId="{34350EAE-1B7F-EA47-A7F4-40C2163CDB6F}" type="presOf" srcId="{3F21CA6A-AF2E-0345-94F1-27F609D51A6B}" destId="{1E34734B-8D69-0744-A23D-503B213C69DE}" srcOrd="0" destOrd="0" presId="urn:microsoft.com/office/officeart/2005/8/layout/process1"/>
    <dgm:cxn modelId="{EA3E2FC6-5621-8A45-9D19-ABB6D4DF86B5}" srcId="{5220C5BD-9A0A-1D47-8B70-81DBB9D4D2AA}" destId="{BF5AD5B5-F275-CA48-BC9E-441CC0524FE3}" srcOrd="4" destOrd="0" parTransId="{38817635-651C-2942-888F-8D4ED426693D}" sibTransId="{CDDC7296-E9C8-A34C-B8C8-EB9A0FFEE85D}"/>
    <dgm:cxn modelId="{414CCDCB-9E14-EB41-91D9-3029342A27C1}" type="presOf" srcId="{BB0EA887-1875-2641-968C-FE8F8F507941}" destId="{CD2C4C5C-7671-AD4C-BA3B-ED83E1A94969}" srcOrd="1" destOrd="0" presId="urn:microsoft.com/office/officeart/2005/8/layout/process1"/>
    <dgm:cxn modelId="{4175A1CD-2175-5042-A066-01D3F0B55258}" srcId="{5220C5BD-9A0A-1D47-8B70-81DBB9D4D2AA}" destId="{07534DEC-0EED-7247-9828-2CE339AFA65E}" srcOrd="2" destOrd="0" parTransId="{64095965-5C15-1041-A285-9FD560D393A2}" sibTransId="{3F21CA6A-AF2E-0345-94F1-27F609D51A6B}"/>
    <dgm:cxn modelId="{738212CE-F2E9-8F41-8736-3580FBB22ED8}" type="presOf" srcId="{5220C5BD-9A0A-1D47-8B70-81DBB9D4D2AA}" destId="{2CC3522E-217A-204C-A8E0-004E14F78D94}" srcOrd="0" destOrd="0" presId="urn:microsoft.com/office/officeart/2005/8/layout/process1"/>
    <dgm:cxn modelId="{58ABAFD1-96DD-A244-B4D7-DEE7F2D61BBB}" type="presOf" srcId="{79656DC9-7E85-9544-A2CE-510EB64324A6}" destId="{9B8E56AB-502E-3049-8C0D-DFDDC741DAA6}" srcOrd="0" destOrd="0" presId="urn:microsoft.com/office/officeart/2005/8/layout/process1"/>
    <dgm:cxn modelId="{E1CA23D7-4534-B64E-A79B-CE7A884D1E1B}" type="presOf" srcId="{2DFA0943-B56D-A841-9F26-D1CA287B4D50}" destId="{3F260AAD-0524-0541-AE9C-D187EE631F29}" srcOrd="0" destOrd="0" presId="urn:microsoft.com/office/officeart/2005/8/layout/process1"/>
    <dgm:cxn modelId="{BA2EA9E8-C126-9F4E-93AC-B734BF655822}" type="presOf" srcId="{3F21CA6A-AF2E-0345-94F1-27F609D51A6B}" destId="{8CF5A6B7-ABF2-4B43-B370-E9CB8F9D839D}" srcOrd="1" destOrd="0" presId="urn:microsoft.com/office/officeart/2005/8/layout/process1"/>
    <dgm:cxn modelId="{C0B5ABF1-3E06-834E-AE74-978CE3946330}" type="presOf" srcId="{319653EE-A705-A546-9CD1-72BD278F6095}" destId="{41A11693-B9FC-4C45-8F93-3639D463C6A0}" srcOrd="1" destOrd="0" presId="urn:microsoft.com/office/officeart/2005/8/layout/process1"/>
    <dgm:cxn modelId="{548B5079-722D-B543-90ED-D31B53D628D2}" type="presParOf" srcId="{2CC3522E-217A-204C-A8E0-004E14F78D94}" destId="{41FDE186-D4BA-1647-AD63-713D6E1FAB19}" srcOrd="0" destOrd="0" presId="urn:microsoft.com/office/officeart/2005/8/layout/process1"/>
    <dgm:cxn modelId="{1DE465A2-ED48-884A-B9D0-50DAE1A4B07A}" type="presParOf" srcId="{2CC3522E-217A-204C-A8E0-004E14F78D94}" destId="{9C6CCBA5-6800-4340-9E9B-D2F4971DD0AA}" srcOrd="1" destOrd="0" presId="urn:microsoft.com/office/officeart/2005/8/layout/process1"/>
    <dgm:cxn modelId="{1799E8E4-9EB7-1441-BED9-026E1F49C01F}" type="presParOf" srcId="{9C6CCBA5-6800-4340-9E9B-D2F4971DD0AA}" destId="{CD2C4C5C-7671-AD4C-BA3B-ED83E1A94969}" srcOrd="0" destOrd="0" presId="urn:microsoft.com/office/officeart/2005/8/layout/process1"/>
    <dgm:cxn modelId="{0E203104-AA3B-ED4A-963F-7D2B5739413F}" type="presParOf" srcId="{2CC3522E-217A-204C-A8E0-004E14F78D94}" destId="{2BB3B518-C287-2F49-A999-4DE8CA155404}" srcOrd="2" destOrd="0" presId="urn:microsoft.com/office/officeart/2005/8/layout/process1"/>
    <dgm:cxn modelId="{D1ADB06F-2065-4049-B42C-E548B7622B52}" type="presParOf" srcId="{2CC3522E-217A-204C-A8E0-004E14F78D94}" destId="{0BD64ED5-7ABB-8F4F-B63D-236527633940}" srcOrd="3" destOrd="0" presId="urn:microsoft.com/office/officeart/2005/8/layout/process1"/>
    <dgm:cxn modelId="{ECED7876-C650-3843-86EF-E23B2C7D71B4}" type="presParOf" srcId="{0BD64ED5-7ABB-8F4F-B63D-236527633940}" destId="{41A11693-B9FC-4C45-8F93-3639D463C6A0}" srcOrd="0" destOrd="0" presId="urn:microsoft.com/office/officeart/2005/8/layout/process1"/>
    <dgm:cxn modelId="{5553F2B1-7EC6-0F4D-BA43-9981206240E1}" type="presParOf" srcId="{2CC3522E-217A-204C-A8E0-004E14F78D94}" destId="{558736C7-7E4D-7E40-9300-F8DF7A7C2151}" srcOrd="4" destOrd="0" presId="urn:microsoft.com/office/officeart/2005/8/layout/process1"/>
    <dgm:cxn modelId="{B3BC8B96-8AED-504A-A2CD-EEE08DBE2074}" type="presParOf" srcId="{2CC3522E-217A-204C-A8E0-004E14F78D94}" destId="{1E34734B-8D69-0744-A23D-503B213C69DE}" srcOrd="5" destOrd="0" presId="urn:microsoft.com/office/officeart/2005/8/layout/process1"/>
    <dgm:cxn modelId="{74CC0AC9-61F9-FC4C-B68B-E86B9EEC9949}" type="presParOf" srcId="{1E34734B-8D69-0744-A23D-503B213C69DE}" destId="{8CF5A6B7-ABF2-4B43-B370-E9CB8F9D839D}" srcOrd="0" destOrd="0" presId="urn:microsoft.com/office/officeart/2005/8/layout/process1"/>
    <dgm:cxn modelId="{75E079C6-7096-794C-BE8C-83D6C59BFEF1}" type="presParOf" srcId="{2CC3522E-217A-204C-A8E0-004E14F78D94}" destId="{9B8E56AB-502E-3049-8C0D-DFDDC741DAA6}" srcOrd="6" destOrd="0" presId="urn:microsoft.com/office/officeart/2005/8/layout/process1"/>
    <dgm:cxn modelId="{3A349C62-3BC1-744E-A627-545ACDA99407}" type="presParOf" srcId="{2CC3522E-217A-204C-A8E0-004E14F78D94}" destId="{3F260AAD-0524-0541-AE9C-D187EE631F29}" srcOrd="7" destOrd="0" presId="urn:microsoft.com/office/officeart/2005/8/layout/process1"/>
    <dgm:cxn modelId="{C82A73CF-E5D9-644F-88CA-D6377F17F3FA}" type="presParOf" srcId="{3F260AAD-0524-0541-AE9C-D187EE631F29}" destId="{98716936-9372-7844-A8BB-579607BA2D65}" srcOrd="0" destOrd="0" presId="urn:microsoft.com/office/officeart/2005/8/layout/process1"/>
    <dgm:cxn modelId="{6657AB96-8746-7B4B-A5A8-810302D32A9E}" type="presParOf" srcId="{2CC3522E-217A-204C-A8E0-004E14F78D94}" destId="{812611B0-6CF7-C34E-A0B8-DBC3FCD1FB90}" srcOrd="8"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20C5BD-9A0A-1D47-8B70-81DBB9D4D2AA}" type="doc">
      <dgm:prSet loTypeId="urn:microsoft.com/office/officeart/2005/8/layout/process1" loCatId="" qsTypeId="urn:microsoft.com/office/officeart/2005/8/quickstyle/simple3" qsCatId="simple" csTypeId="urn:microsoft.com/office/officeart/2005/8/colors/colorful1" csCatId="colorful" phldr="1"/>
      <dgm:spPr/>
    </dgm:pt>
    <dgm:pt modelId="{69AC7AA3-C2DF-0741-9C34-4A9F7A6EEB81}">
      <dgm:prSet phldrT="[Text]"/>
      <dgm:spPr>
        <a:noFill/>
      </dgm:spPr>
      <dgm:t>
        <a:bodyPr/>
        <a:lstStyle/>
        <a:p>
          <a:r>
            <a:rPr lang="en-US" altLang="zh-CN" dirty="0">
              <a:solidFill>
                <a:schemeClr val="bg1"/>
              </a:solidFill>
            </a:rPr>
            <a:t>Model</a:t>
          </a:r>
          <a:r>
            <a:rPr lang="zh-CN" altLang="en-US" dirty="0">
              <a:solidFill>
                <a:schemeClr val="bg1"/>
              </a:solidFill>
            </a:rPr>
            <a:t> </a:t>
          </a:r>
          <a:r>
            <a:rPr lang="en-US" altLang="zh-CN" dirty="0">
              <a:solidFill>
                <a:schemeClr val="bg1"/>
              </a:solidFill>
            </a:rPr>
            <a:t>encoding</a:t>
          </a:r>
        </a:p>
      </dgm:t>
    </dgm:pt>
    <dgm:pt modelId="{3FA48D21-0F07-2A42-9FD6-6580026F1961}" type="parTrans" cxnId="{C4853F2E-0F17-7C47-B820-441621627372}">
      <dgm:prSet/>
      <dgm:spPr/>
      <dgm:t>
        <a:bodyPr/>
        <a:lstStyle/>
        <a:p>
          <a:endParaRPr lang="en-US" altLang="zh-CN"/>
        </a:p>
      </dgm:t>
    </dgm:pt>
    <dgm:pt modelId="{BB0EA887-1875-2641-968C-FE8F8F507941}" type="sibTrans" cxnId="{C4853F2E-0F17-7C47-B820-441621627372}">
      <dgm:prSet/>
      <dgm:spPr>
        <a:noFill/>
      </dgm:spPr>
      <dgm:t>
        <a:bodyPr/>
        <a:lstStyle/>
        <a:p>
          <a:endParaRPr lang="en-US" altLang="zh-CN"/>
        </a:p>
      </dgm:t>
    </dgm:pt>
    <dgm:pt modelId="{07534DEC-0EED-7247-9828-2CE339AFA65E}">
      <dgm:prSet phldrT="[Text]"/>
      <dgm:spPr>
        <a:noFill/>
      </dgm:spPr>
      <dgm:t>
        <a:bodyPr/>
        <a:lstStyle/>
        <a:p>
          <a:r>
            <a:rPr lang="en-US" altLang="zh-CN" dirty="0">
              <a:solidFill>
                <a:schemeClr val="bg1"/>
              </a:solidFill>
            </a:rPr>
            <a:t>Quantum</a:t>
          </a:r>
          <a:r>
            <a:rPr lang="zh-CN" altLang="en-US" dirty="0">
              <a:solidFill>
                <a:schemeClr val="bg1"/>
              </a:solidFill>
            </a:rPr>
            <a:t> </a:t>
          </a:r>
          <a:r>
            <a:rPr lang="en-US" altLang="zh-CN" dirty="0">
              <a:solidFill>
                <a:schemeClr val="bg1"/>
              </a:solidFill>
            </a:rPr>
            <a:t>simulation</a:t>
          </a:r>
          <a:r>
            <a:rPr lang="zh-CN" altLang="en-US" dirty="0">
              <a:solidFill>
                <a:schemeClr val="bg1"/>
              </a:solidFill>
            </a:rPr>
            <a:t> </a:t>
          </a:r>
          <a:endParaRPr lang="en-US" altLang="zh-CN" dirty="0">
            <a:solidFill>
              <a:schemeClr val="bg1"/>
            </a:solidFill>
          </a:endParaRPr>
        </a:p>
      </dgm:t>
    </dgm:pt>
    <dgm:pt modelId="{64095965-5C15-1041-A285-9FD560D393A2}" type="parTrans" cxnId="{4175A1CD-2175-5042-A066-01D3F0B55258}">
      <dgm:prSet/>
      <dgm:spPr/>
      <dgm:t>
        <a:bodyPr/>
        <a:lstStyle/>
        <a:p>
          <a:endParaRPr lang="en-US" altLang="zh-CN"/>
        </a:p>
      </dgm:t>
    </dgm:pt>
    <dgm:pt modelId="{3F21CA6A-AF2E-0345-94F1-27F609D51A6B}" type="sibTrans" cxnId="{4175A1CD-2175-5042-A066-01D3F0B55258}">
      <dgm:prSet/>
      <dgm:spPr>
        <a:noFill/>
      </dgm:spPr>
      <dgm:t>
        <a:bodyPr/>
        <a:lstStyle/>
        <a:p>
          <a:endParaRPr lang="en-US" altLang="zh-CN"/>
        </a:p>
      </dgm:t>
    </dgm:pt>
    <dgm:pt modelId="{79656DC9-7E85-9544-A2CE-510EB64324A6}">
      <dgm:prSet phldrT="[Text]"/>
      <dgm:spPr>
        <a:noFill/>
      </dgm:spPr>
      <dgm:t>
        <a:bodyPr/>
        <a:lstStyle/>
        <a:p>
          <a:r>
            <a:rPr lang="en-US" altLang="zh-CN" dirty="0">
              <a:solidFill>
                <a:schemeClr val="bg1"/>
              </a:solidFill>
            </a:rPr>
            <a:t>Measurement</a:t>
          </a:r>
        </a:p>
      </dgm:t>
    </dgm:pt>
    <dgm:pt modelId="{F633519E-A3BA-6046-A029-6B2A4A33A32E}" type="parTrans" cxnId="{4B3EC493-56DC-CF40-B744-3A07837EE739}">
      <dgm:prSet/>
      <dgm:spPr/>
      <dgm:t>
        <a:bodyPr/>
        <a:lstStyle/>
        <a:p>
          <a:endParaRPr lang="en-US" altLang="zh-CN"/>
        </a:p>
      </dgm:t>
    </dgm:pt>
    <dgm:pt modelId="{2DFA0943-B56D-A841-9F26-D1CA287B4D50}" type="sibTrans" cxnId="{4B3EC493-56DC-CF40-B744-3A07837EE739}">
      <dgm:prSet/>
      <dgm:spPr>
        <a:noFill/>
      </dgm:spPr>
      <dgm:t>
        <a:bodyPr/>
        <a:lstStyle/>
        <a:p>
          <a:endParaRPr lang="en-US" altLang="zh-CN"/>
        </a:p>
      </dgm:t>
    </dgm:pt>
    <dgm:pt modelId="{BF5AD5B5-F275-CA48-BC9E-441CC0524FE3}">
      <dgm:prSet phldrT="[Text]"/>
      <dgm:spPr>
        <a:noFill/>
      </dgm:spPr>
      <dgm:t>
        <a:bodyPr/>
        <a:lstStyle/>
        <a:p>
          <a:r>
            <a:rPr lang="en-US" altLang="zh-CN" dirty="0">
              <a:solidFill>
                <a:schemeClr val="bg1"/>
              </a:solidFill>
            </a:rPr>
            <a:t>Error</a:t>
          </a:r>
          <a:r>
            <a:rPr lang="zh-CN" altLang="en-US" dirty="0">
              <a:solidFill>
                <a:schemeClr val="bg1"/>
              </a:solidFill>
            </a:rPr>
            <a:t> </a:t>
          </a:r>
          <a:r>
            <a:rPr lang="en-US" altLang="zh-CN" dirty="0">
              <a:solidFill>
                <a:schemeClr val="bg1"/>
              </a:solidFill>
            </a:rPr>
            <a:t>mitigation</a:t>
          </a:r>
        </a:p>
      </dgm:t>
    </dgm:pt>
    <dgm:pt modelId="{38817635-651C-2942-888F-8D4ED426693D}" type="parTrans" cxnId="{EA3E2FC6-5621-8A45-9D19-ABB6D4DF86B5}">
      <dgm:prSet/>
      <dgm:spPr/>
      <dgm:t>
        <a:bodyPr/>
        <a:lstStyle/>
        <a:p>
          <a:endParaRPr lang="en-US" altLang="zh-CN"/>
        </a:p>
      </dgm:t>
    </dgm:pt>
    <dgm:pt modelId="{CDDC7296-E9C8-A34C-B8C8-EB9A0FFEE85D}" type="sibTrans" cxnId="{EA3E2FC6-5621-8A45-9D19-ABB6D4DF86B5}">
      <dgm:prSet/>
      <dgm:spPr/>
      <dgm:t>
        <a:bodyPr/>
        <a:lstStyle/>
        <a:p>
          <a:endParaRPr lang="en-US" altLang="zh-CN"/>
        </a:p>
      </dgm:t>
    </dgm:pt>
    <dgm:pt modelId="{6ACE360B-8334-C743-9920-4AC98BA1FDE3}">
      <dgm:prSet phldrT="[Text]"/>
      <dgm:spPr/>
      <dgm:t>
        <a:bodyPr/>
        <a:lstStyle/>
        <a:p>
          <a:r>
            <a:rPr lang="en-US" altLang="zh-CN" dirty="0"/>
            <a:t>State</a:t>
          </a:r>
          <a:r>
            <a:rPr lang="zh-CN" altLang="en-US" dirty="0"/>
            <a:t> </a:t>
          </a:r>
          <a:r>
            <a:rPr lang="en-US" altLang="zh-CN" dirty="0"/>
            <a:t>preparation</a:t>
          </a:r>
        </a:p>
      </dgm:t>
    </dgm:pt>
    <dgm:pt modelId="{22031FF0-8C10-D344-BA8C-50F6E067D011}" type="parTrans" cxnId="{740652AA-4B09-1C4E-B4B9-C8E71D975FA3}">
      <dgm:prSet/>
      <dgm:spPr/>
      <dgm:t>
        <a:bodyPr/>
        <a:lstStyle/>
        <a:p>
          <a:endParaRPr lang="en-US" altLang="zh-CN"/>
        </a:p>
      </dgm:t>
    </dgm:pt>
    <dgm:pt modelId="{319653EE-A705-A546-9CD1-72BD278F6095}" type="sibTrans" cxnId="{740652AA-4B09-1C4E-B4B9-C8E71D975FA3}">
      <dgm:prSet/>
      <dgm:spPr/>
      <dgm:t>
        <a:bodyPr/>
        <a:lstStyle/>
        <a:p>
          <a:endParaRPr lang="en-US" altLang="zh-CN"/>
        </a:p>
      </dgm:t>
    </dgm:pt>
    <dgm:pt modelId="{2CC3522E-217A-204C-A8E0-004E14F78D94}" type="pres">
      <dgm:prSet presAssocID="{5220C5BD-9A0A-1D47-8B70-81DBB9D4D2AA}" presName="Name0" presStyleCnt="0">
        <dgm:presLayoutVars>
          <dgm:dir/>
          <dgm:resizeHandles val="exact"/>
        </dgm:presLayoutVars>
      </dgm:prSet>
      <dgm:spPr/>
    </dgm:pt>
    <dgm:pt modelId="{41FDE186-D4BA-1647-AD63-713D6E1FAB19}" type="pres">
      <dgm:prSet presAssocID="{69AC7AA3-C2DF-0741-9C34-4A9F7A6EEB81}" presName="node" presStyleLbl="node1" presStyleIdx="0" presStyleCnt="5">
        <dgm:presLayoutVars>
          <dgm:bulletEnabled val="1"/>
        </dgm:presLayoutVars>
      </dgm:prSet>
      <dgm:spPr/>
    </dgm:pt>
    <dgm:pt modelId="{9C6CCBA5-6800-4340-9E9B-D2F4971DD0AA}" type="pres">
      <dgm:prSet presAssocID="{BB0EA887-1875-2641-968C-FE8F8F507941}" presName="sibTrans" presStyleLbl="sibTrans2D1" presStyleIdx="0" presStyleCnt="4"/>
      <dgm:spPr/>
    </dgm:pt>
    <dgm:pt modelId="{CD2C4C5C-7671-AD4C-BA3B-ED83E1A94969}" type="pres">
      <dgm:prSet presAssocID="{BB0EA887-1875-2641-968C-FE8F8F507941}" presName="connectorText" presStyleLbl="sibTrans2D1" presStyleIdx="0" presStyleCnt="4"/>
      <dgm:spPr/>
    </dgm:pt>
    <dgm:pt modelId="{2BB3B518-C287-2F49-A999-4DE8CA155404}" type="pres">
      <dgm:prSet presAssocID="{6ACE360B-8334-C743-9920-4AC98BA1FDE3}" presName="node" presStyleLbl="node1" presStyleIdx="1" presStyleCnt="5">
        <dgm:presLayoutVars>
          <dgm:bulletEnabled val="1"/>
        </dgm:presLayoutVars>
      </dgm:prSet>
      <dgm:spPr/>
    </dgm:pt>
    <dgm:pt modelId="{0BD64ED5-7ABB-8F4F-B63D-236527633940}" type="pres">
      <dgm:prSet presAssocID="{319653EE-A705-A546-9CD1-72BD278F6095}" presName="sibTrans" presStyleLbl="sibTrans2D1" presStyleIdx="1" presStyleCnt="4"/>
      <dgm:spPr/>
    </dgm:pt>
    <dgm:pt modelId="{41A11693-B9FC-4C45-8F93-3639D463C6A0}" type="pres">
      <dgm:prSet presAssocID="{319653EE-A705-A546-9CD1-72BD278F6095}" presName="connectorText" presStyleLbl="sibTrans2D1" presStyleIdx="1" presStyleCnt="4"/>
      <dgm:spPr/>
    </dgm:pt>
    <dgm:pt modelId="{558736C7-7E4D-7E40-9300-F8DF7A7C2151}" type="pres">
      <dgm:prSet presAssocID="{07534DEC-0EED-7247-9828-2CE339AFA65E}" presName="node" presStyleLbl="node1" presStyleIdx="2" presStyleCnt="5">
        <dgm:presLayoutVars>
          <dgm:bulletEnabled val="1"/>
        </dgm:presLayoutVars>
      </dgm:prSet>
      <dgm:spPr/>
    </dgm:pt>
    <dgm:pt modelId="{1E34734B-8D69-0744-A23D-503B213C69DE}" type="pres">
      <dgm:prSet presAssocID="{3F21CA6A-AF2E-0345-94F1-27F609D51A6B}" presName="sibTrans" presStyleLbl="sibTrans2D1" presStyleIdx="2" presStyleCnt="4"/>
      <dgm:spPr/>
    </dgm:pt>
    <dgm:pt modelId="{8CF5A6B7-ABF2-4B43-B370-E9CB8F9D839D}" type="pres">
      <dgm:prSet presAssocID="{3F21CA6A-AF2E-0345-94F1-27F609D51A6B}" presName="connectorText" presStyleLbl="sibTrans2D1" presStyleIdx="2" presStyleCnt="4"/>
      <dgm:spPr/>
    </dgm:pt>
    <dgm:pt modelId="{9B8E56AB-502E-3049-8C0D-DFDDC741DAA6}" type="pres">
      <dgm:prSet presAssocID="{79656DC9-7E85-9544-A2CE-510EB64324A6}" presName="node" presStyleLbl="node1" presStyleIdx="3" presStyleCnt="5">
        <dgm:presLayoutVars>
          <dgm:bulletEnabled val="1"/>
        </dgm:presLayoutVars>
      </dgm:prSet>
      <dgm:spPr/>
    </dgm:pt>
    <dgm:pt modelId="{3F260AAD-0524-0541-AE9C-D187EE631F29}" type="pres">
      <dgm:prSet presAssocID="{2DFA0943-B56D-A841-9F26-D1CA287B4D50}" presName="sibTrans" presStyleLbl="sibTrans2D1" presStyleIdx="3" presStyleCnt="4"/>
      <dgm:spPr/>
    </dgm:pt>
    <dgm:pt modelId="{98716936-9372-7844-A8BB-579607BA2D65}" type="pres">
      <dgm:prSet presAssocID="{2DFA0943-B56D-A841-9F26-D1CA287B4D50}" presName="connectorText" presStyleLbl="sibTrans2D1" presStyleIdx="3" presStyleCnt="4"/>
      <dgm:spPr/>
    </dgm:pt>
    <dgm:pt modelId="{812611B0-6CF7-C34E-A0B8-DBC3FCD1FB90}" type="pres">
      <dgm:prSet presAssocID="{BF5AD5B5-F275-CA48-BC9E-441CC0524FE3}" presName="node" presStyleLbl="node1" presStyleIdx="4" presStyleCnt="5">
        <dgm:presLayoutVars>
          <dgm:bulletEnabled val="1"/>
        </dgm:presLayoutVars>
      </dgm:prSet>
      <dgm:spPr/>
    </dgm:pt>
  </dgm:ptLst>
  <dgm:cxnLst>
    <dgm:cxn modelId="{1DBB1105-35A1-5740-8D93-8D3E1C62323E}" type="presOf" srcId="{2DFA0943-B56D-A841-9F26-D1CA287B4D50}" destId="{98716936-9372-7844-A8BB-579607BA2D65}" srcOrd="1" destOrd="0" presId="urn:microsoft.com/office/officeart/2005/8/layout/process1"/>
    <dgm:cxn modelId="{C4853F2E-0F17-7C47-B820-441621627372}" srcId="{5220C5BD-9A0A-1D47-8B70-81DBB9D4D2AA}" destId="{69AC7AA3-C2DF-0741-9C34-4A9F7A6EEB81}" srcOrd="0" destOrd="0" parTransId="{3FA48D21-0F07-2A42-9FD6-6580026F1961}" sibTransId="{BB0EA887-1875-2641-968C-FE8F8F507941}"/>
    <dgm:cxn modelId="{94C2C248-4549-1E45-93B5-AEF5DB62CAF0}" type="presOf" srcId="{6ACE360B-8334-C743-9920-4AC98BA1FDE3}" destId="{2BB3B518-C287-2F49-A999-4DE8CA155404}" srcOrd="0" destOrd="0" presId="urn:microsoft.com/office/officeart/2005/8/layout/process1"/>
    <dgm:cxn modelId="{97CE8D52-0105-3B40-B8A2-CCA7EB117D91}" type="presOf" srcId="{BB0EA887-1875-2641-968C-FE8F8F507941}" destId="{9C6CCBA5-6800-4340-9E9B-D2F4971DD0AA}" srcOrd="0" destOrd="0" presId="urn:microsoft.com/office/officeart/2005/8/layout/process1"/>
    <dgm:cxn modelId="{3212C356-C7FE-0B48-B2B7-DD8F32E0553E}" type="presOf" srcId="{BF5AD5B5-F275-CA48-BC9E-441CC0524FE3}" destId="{812611B0-6CF7-C34E-A0B8-DBC3FCD1FB90}" srcOrd="0" destOrd="0" presId="urn:microsoft.com/office/officeart/2005/8/layout/process1"/>
    <dgm:cxn modelId="{AA0F8F5E-FCF3-BE4F-AF69-BF2F053E0935}" type="presOf" srcId="{69AC7AA3-C2DF-0741-9C34-4A9F7A6EEB81}" destId="{41FDE186-D4BA-1647-AD63-713D6E1FAB19}" srcOrd="0" destOrd="0" presId="urn:microsoft.com/office/officeart/2005/8/layout/process1"/>
    <dgm:cxn modelId="{E3F8956C-2239-BD42-8C50-8828E0ACA4A1}" type="presOf" srcId="{07534DEC-0EED-7247-9828-2CE339AFA65E}" destId="{558736C7-7E4D-7E40-9300-F8DF7A7C2151}" srcOrd="0" destOrd="0" presId="urn:microsoft.com/office/officeart/2005/8/layout/process1"/>
    <dgm:cxn modelId="{27C76981-D2E3-A245-9034-D36DE61C799A}" type="presOf" srcId="{319653EE-A705-A546-9CD1-72BD278F6095}" destId="{0BD64ED5-7ABB-8F4F-B63D-236527633940}" srcOrd="0" destOrd="0" presId="urn:microsoft.com/office/officeart/2005/8/layout/process1"/>
    <dgm:cxn modelId="{4B3EC493-56DC-CF40-B744-3A07837EE739}" srcId="{5220C5BD-9A0A-1D47-8B70-81DBB9D4D2AA}" destId="{79656DC9-7E85-9544-A2CE-510EB64324A6}" srcOrd="3" destOrd="0" parTransId="{F633519E-A3BA-6046-A029-6B2A4A33A32E}" sibTransId="{2DFA0943-B56D-A841-9F26-D1CA287B4D50}"/>
    <dgm:cxn modelId="{740652AA-4B09-1C4E-B4B9-C8E71D975FA3}" srcId="{5220C5BD-9A0A-1D47-8B70-81DBB9D4D2AA}" destId="{6ACE360B-8334-C743-9920-4AC98BA1FDE3}" srcOrd="1" destOrd="0" parTransId="{22031FF0-8C10-D344-BA8C-50F6E067D011}" sibTransId="{319653EE-A705-A546-9CD1-72BD278F6095}"/>
    <dgm:cxn modelId="{34350EAE-1B7F-EA47-A7F4-40C2163CDB6F}" type="presOf" srcId="{3F21CA6A-AF2E-0345-94F1-27F609D51A6B}" destId="{1E34734B-8D69-0744-A23D-503B213C69DE}" srcOrd="0" destOrd="0" presId="urn:microsoft.com/office/officeart/2005/8/layout/process1"/>
    <dgm:cxn modelId="{EA3E2FC6-5621-8A45-9D19-ABB6D4DF86B5}" srcId="{5220C5BD-9A0A-1D47-8B70-81DBB9D4D2AA}" destId="{BF5AD5B5-F275-CA48-BC9E-441CC0524FE3}" srcOrd="4" destOrd="0" parTransId="{38817635-651C-2942-888F-8D4ED426693D}" sibTransId="{CDDC7296-E9C8-A34C-B8C8-EB9A0FFEE85D}"/>
    <dgm:cxn modelId="{414CCDCB-9E14-EB41-91D9-3029342A27C1}" type="presOf" srcId="{BB0EA887-1875-2641-968C-FE8F8F507941}" destId="{CD2C4C5C-7671-AD4C-BA3B-ED83E1A94969}" srcOrd="1" destOrd="0" presId="urn:microsoft.com/office/officeart/2005/8/layout/process1"/>
    <dgm:cxn modelId="{4175A1CD-2175-5042-A066-01D3F0B55258}" srcId="{5220C5BD-9A0A-1D47-8B70-81DBB9D4D2AA}" destId="{07534DEC-0EED-7247-9828-2CE339AFA65E}" srcOrd="2" destOrd="0" parTransId="{64095965-5C15-1041-A285-9FD560D393A2}" sibTransId="{3F21CA6A-AF2E-0345-94F1-27F609D51A6B}"/>
    <dgm:cxn modelId="{738212CE-F2E9-8F41-8736-3580FBB22ED8}" type="presOf" srcId="{5220C5BD-9A0A-1D47-8B70-81DBB9D4D2AA}" destId="{2CC3522E-217A-204C-A8E0-004E14F78D94}" srcOrd="0" destOrd="0" presId="urn:microsoft.com/office/officeart/2005/8/layout/process1"/>
    <dgm:cxn modelId="{58ABAFD1-96DD-A244-B4D7-DEE7F2D61BBB}" type="presOf" srcId="{79656DC9-7E85-9544-A2CE-510EB64324A6}" destId="{9B8E56AB-502E-3049-8C0D-DFDDC741DAA6}" srcOrd="0" destOrd="0" presId="urn:microsoft.com/office/officeart/2005/8/layout/process1"/>
    <dgm:cxn modelId="{E1CA23D7-4534-B64E-A79B-CE7A884D1E1B}" type="presOf" srcId="{2DFA0943-B56D-A841-9F26-D1CA287B4D50}" destId="{3F260AAD-0524-0541-AE9C-D187EE631F29}" srcOrd="0" destOrd="0" presId="urn:microsoft.com/office/officeart/2005/8/layout/process1"/>
    <dgm:cxn modelId="{BA2EA9E8-C126-9F4E-93AC-B734BF655822}" type="presOf" srcId="{3F21CA6A-AF2E-0345-94F1-27F609D51A6B}" destId="{8CF5A6B7-ABF2-4B43-B370-E9CB8F9D839D}" srcOrd="1" destOrd="0" presId="urn:microsoft.com/office/officeart/2005/8/layout/process1"/>
    <dgm:cxn modelId="{C0B5ABF1-3E06-834E-AE74-978CE3946330}" type="presOf" srcId="{319653EE-A705-A546-9CD1-72BD278F6095}" destId="{41A11693-B9FC-4C45-8F93-3639D463C6A0}" srcOrd="1" destOrd="0" presId="urn:microsoft.com/office/officeart/2005/8/layout/process1"/>
    <dgm:cxn modelId="{548B5079-722D-B543-90ED-D31B53D628D2}" type="presParOf" srcId="{2CC3522E-217A-204C-A8E0-004E14F78D94}" destId="{41FDE186-D4BA-1647-AD63-713D6E1FAB19}" srcOrd="0" destOrd="0" presId="urn:microsoft.com/office/officeart/2005/8/layout/process1"/>
    <dgm:cxn modelId="{1DE465A2-ED48-884A-B9D0-50DAE1A4B07A}" type="presParOf" srcId="{2CC3522E-217A-204C-A8E0-004E14F78D94}" destId="{9C6CCBA5-6800-4340-9E9B-D2F4971DD0AA}" srcOrd="1" destOrd="0" presId="urn:microsoft.com/office/officeart/2005/8/layout/process1"/>
    <dgm:cxn modelId="{1799E8E4-9EB7-1441-BED9-026E1F49C01F}" type="presParOf" srcId="{9C6CCBA5-6800-4340-9E9B-D2F4971DD0AA}" destId="{CD2C4C5C-7671-AD4C-BA3B-ED83E1A94969}" srcOrd="0" destOrd="0" presId="urn:microsoft.com/office/officeart/2005/8/layout/process1"/>
    <dgm:cxn modelId="{0E203104-AA3B-ED4A-963F-7D2B5739413F}" type="presParOf" srcId="{2CC3522E-217A-204C-A8E0-004E14F78D94}" destId="{2BB3B518-C287-2F49-A999-4DE8CA155404}" srcOrd="2" destOrd="0" presId="urn:microsoft.com/office/officeart/2005/8/layout/process1"/>
    <dgm:cxn modelId="{D1ADB06F-2065-4049-B42C-E548B7622B52}" type="presParOf" srcId="{2CC3522E-217A-204C-A8E0-004E14F78D94}" destId="{0BD64ED5-7ABB-8F4F-B63D-236527633940}" srcOrd="3" destOrd="0" presId="urn:microsoft.com/office/officeart/2005/8/layout/process1"/>
    <dgm:cxn modelId="{ECED7876-C650-3843-86EF-E23B2C7D71B4}" type="presParOf" srcId="{0BD64ED5-7ABB-8F4F-B63D-236527633940}" destId="{41A11693-B9FC-4C45-8F93-3639D463C6A0}" srcOrd="0" destOrd="0" presId="urn:microsoft.com/office/officeart/2005/8/layout/process1"/>
    <dgm:cxn modelId="{5553F2B1-7EC6-0F4D-BA43-9981206240E1}" type="presParOf" srcId="{2CC3522E-217A-204C-A8E0-004E14F78D94}" destId="{558736C7-7E4D-7E40-9300-F8DF7A7C2151}" srcOrd="4" destOrd="0" presId="urn:microsoft.com/office/officeart/2005/8/layout/process1"/>
    <dgm:cxn modelId="{B3BC8B96-8AED-504A-A2CD-EEE08DBE2074}" type="presParOf" srcId="{2CC3522E-217A-204C-A8E0-004E14F78D94}" destId="{1E34734B-8D69-0744-A23D-503B213C69DE}" srcOrd="5" destOrd="0" presId="urn:microsoft.com/office/officeart/2005/8/layout/process1"/>
    <dgm:cxn modelId="{74CC0AC9-61F9-FC4C-B68B-E86B9EEC9949}" type="presParOf" srcId="{1E34734B-8D69-0744-A23D-503B213C69DE}" destId="{8CF5A6B7-ABF2-4B43-B370-E9CB8F9D839D}" srcOrd="0" destOrd="0" presId="urn:microsoft.com/office/officeart/2005/8/layout/process1"/>
    <dgm:cxn modelId="{75E079C6-7096-794C-BE8C-83D6C59BFEF1}" type="presParOf" srcId="{2CC3522E-217A-204C-A8E0-004E14F78D94}" destId="{9B8E56AB-502E-3049-8C0D-DFDDC741DAA6}" srcOrd="6" destOrd="0" presId="urn:microsoft.com/office/officeart/2005/8/layout/process1"/>
    <dgm:cxn modelId="{3A349C62-3BC1-744E-A627-545ACDA99407}" type="presParOf" srcId="{2CC3522E-217A-204C-A8E0-004E14F78D94}" destId="{3F260AAD-0524-0541-AE9C-D187EE631F29}" srcOrd="7" destOrd="0" presId="urn:microsoft.com/office/officeart/2005/8/layout/process1"/>
    <dgm:cxn modelId="{C82A73CF-E5D9-644F-88CA-D6377F17F3FA}" type="presParOf" srcId="{3F260AAD-0524-0541-AE9C-D187EE631F29}" destId="{98716936-9372-7844-A8BB-579607BA2D65}" srcOrd="0" destOrd="0" presId="urn:microsoft.com/office/officeart/2005/8/layout/process1"/>
    <dgm:cxn modelId="{6657AB96-8746-7B4B-A5A8-810302D32A9E}" type="presParOf" srcId="{2CC3522E-217A-204C-A8E0-004E14F78D94}" destId="{812611B0-6CF7-C34E-A0B8-DBC3FCD1FB90}"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20C5BD-9A0A-1D47-8B70-81DBB9D4D2AA}" type="doc">
      <dgm:prSet loTypeId="urn:microsoft.com/office/officeart/2005/8/layout/process1" loCatId="" qsTypeId="urn:microsoft.com/office/officeart/2005/8/quickstyle/simple3" qsCatId="simple" csTypeId="urn:microsoft.com/office/officeart/2005/8/colors/colorful1" csCatId="colorful" phldr="1"/>
      <dgm:spPr/>
    </dgm:pt>
    <dgm:pt modelId="{69AC7AA3-C2DF-0741-9C34-4A9F7A6EEB81}">
      <dgm:prSet phldrT="[Text]"/>
      <dgm:spPr>
        <a:noFill/>
      </dgm:spPr>
      <dgm:t>
        <a:bodyPr/>
        <a:lstStyle/>
        <a:p>
          <a:r>
            <a:rPr lang="en-US" altLang="zh-CN" dirty="0">
              <a:solidFill>
                <a:schemeClr val="bg1"/>
              </a:solidFill>
            </a:rPr>
            <a:t>Model</a:t>
          </a:r>
          <a:r>
            <a:rPr lang="zh-CN" altLang="en-US" dirty="0">
              <a:solidFill>
                <a:schemeClr val="bg1"/>
              </a:solidFill>
            </a:rPr>
            <a:t> </a:t>
          </a:r>
          <a:r>
            <a:rPr lang="en-US" altLang="zh-CN" dirty="0">
              <a:solidFill>
                <a:schemeClr val="bg1"/>
              </a:solidFill>
            </a:rPr>
            <a:t>encoding</a:t>
          </a:r>
        </a:p>
      </dgm:t>
    </dgm:pt>
    <dgm:pt modelId="{3FA48D21-0F07-2A42-9FD6-6580026F1961}" type="parTrans" cxnId="{C4853F2E-0F17-7C47-B820-441621627372}">
      <dgm:prSet/>
      <dgm:spPr/>
      <dgm:t>
        <a:bodyPr/>
        <a:lstStyle/>
        <a:p>
          <a:endParaRPr lang="en-US" altLang="zh-CN"/>
        </a:p>
      </dgm:t>
    </dgm:pt>
    <dgm:pt modelId="{BB0EA887-1875-2641-968C-FE8F8F507941}" type="sibTrans" cxnId="{C4853F2E-0F17-7C47-B820-441621627372}">
      <dgm:prSet/>
      <dgm:spPr>
        <a:noFill/>
      </dgm:spPr>
      <dgm:t>
        <a:bodyPr/>
        <a:lstStyle/>
        <a:p>
          <a:endParaRPr lang="en-US" altLang="zh-CN"/>
        </a:p>
      </dgm:t>
    </dgm:pt>
    <dgm:pt modelId="{07534DEC-0EED-7247-9828-2CE339AFA65E}">
      <dgm:prSet phldrT="[Text]"/>
      <dgm:spPr/>
      <dgm:t>
        <a:bodyPr/>
        <a:lstStyle/>
        <a:p>
          <a:r>
            <a:rPr lang="en-US" altLang="zh-CN" dirty="0"/>
            <a:t>Quantum</a:t>
          </a:r>
          <a:r>
            <a:rPr lang="zh-CN" altLang="en-US" dirty="0"/>
            <a:t> </a:t>
          </a:r>
          <a:r>
            <a:rPr lang="en-US" altLang="zh-CN" dirty="0"/>
            <a:t>simulation</a:t>
          </a:r>
          <a:r>
            <a:rPr lang="zh-CN" altLang="en-US" dirty="0"/>
            <a:t> </a:t>
          </a:r>
          <a:endParaRPr lang="en-US" altLang="zh-CN" dirty="0"/>
        </a:p>
      </dgm:t>
    </dgm:pt>
    <dgm:pt modelId="{64095965-5C15-1041-A285-9FD560D393A2}" type="parTrans" cxnId="{4175A1CD-2175-5042-A066-01D3F0B55258}">
      <dgm:prSet/>
      <dgm:spPr/>
      <dgm:t>
        <a:bodyPr/>
        <a:lstStyle/>
        <a:p>
          <a:endParaRPr lang="en-US" altLang="zh-CN"/>
        </a:p>
      </dgm:t>
    </dgm:pt>
    <dgm:pt modelId="{3F21CA6A-AF2E-0345-94F1-27F609D51A6B}" type="sibTrans" cxnId="{4175A1CD-2175-5042-A066-01D3F0B55258}">
      <dgm:prSet/>
      <dgm:spPr/>
      <dgm:t>
        <a:bodyPr/>
        <a:lstStyle/>
        <a:p>
          <a:endParaRPr lang="en-US" altLang="zh-CN"/>
        </a:p>
      </dgm:t>
    </dgm:pt>
    <dgm:pt modelId="{79656DC9-7E85-9544-A2CE-510EB64324A6}">
      <dgm:prSet phldrT="[Text]"/>
      <dgm:spPr>
        <a:noFill/>
      </dgm:spPr>
      <dgm:t>
        <a:bodyPr/>
        <a:lstStyle/>
        <a:p>
          <a:r>
            <a:rPr lang="en-US" altLang="zh-CN" dirty="0">
              <a:solidFill>
                <a:schemeClr val="bg1"/>
              </a:solidFill>
            </a:rPr>
            <a:t>Measurement</a:t>
          </a:r>
        </a:p>
      </dgm:t>
    </dgm:pt>
    <dgm:pt modelId="{F633519E-A3BA-6046-A029-6B2A4A33A32E}" type="parTrans" cxnId="{4B3EC493-56DC-CF40-B744-3A07837EE739}">
      <dgm:prSet/>
      <dgm:spPr/>
      <dgm:t>
        <a:bodyPr/>
        <a:lstStyle/>
        <a:p>
          <a:endParaRPr lang="en-US" altLang="zh-CN"/>
        </a:p>
      </dgm:t>
    </dgm:pt>
    <dgm:pt modelId="{2DFA0943-B56D-A841-9F26-D1CA287B4D50}" type="sibTrans" cxnId="{4B3EC493-56DC-CF40-B744-3A07837EE739}">
      <dgm:prSet/>
      <dgm:spPr>
        <a:noFill/>
      </dgm:spPr>
      <dgm:t>
        <a:bodyPr/>
        <a:lstStyle/>
        <a:p>
          <a:endParaRPr lang="en-US" altLang="zh-CN"/>
        </a:p>
      </dgm:t>
    </dgm:pt>
    <dgm:pt modelId="{BF5AD5B5-F275-CA48-BC9E-441CC0524FE3}">
      <dgm:prSet phldrT="[Text]"/>
      <dgm:spPr>
        <a:noFill/>
      </dgm:spPr>
      <dgm:t>
        <a:bodyPr/>
        <a:lstStyle/>
        <a:p>
          <a:r>
            <a:rPr lang="en-US" altLang="zh-CN" dirty="0">
              <a:solidFill>
                <a:schemeClr val="bg1"/>
              </a:solidFill>
            </a:rPr>
            <a:t>Error</a:t>
          </a:r>
          <a:r>
            <a:rPr lang="zh-CN" altLang="en-US" dirty="0">
              <a:solidFill>
                <a:schemeClr val="bg1"/>
              </a:solidFill>
            </a:rPr>
            <a:t> </a:t>
          </a:r>
          <a:r>
            <a:rPr lang="en-US" altLang="zh-CN" dirty="0">
              <a:solidFill>
                <a:schemeClr val="bg1"/>
              </a:solidFill>
            </a:rPr>
            <a:t>mitigation</a:t>
          </a:r>
        </a:p>
      </dgm:t>
    </dgm:pt>
    <dgm:pt modelId="{38817635-651C-2942-888F-8D4ED426693D}" type="parTrans" cxnId="{EA3E2FC6-5621-8A45-9D19-ABB6D4DF86B5}">
      <dgm:prSet/>
      <dgm:spPr/>
      <dgm:t>
        <a:bodyPr/>
        <a:lstStyle/>
        <a:p>
          <a:endParaRPr lang="en-US" altLang="zh-CN"/>
        </a:p>
      </dgm:t>
    </dgm:pt>
    <dgm:pt modelId="{CDDC7296-E9C8-A34C-B8C8-EB9A0FFEE85D}" type="sibTrans" cxnId="{EA3E2FC6-5621-8A45-9D19-ABB6D4DF86B5}">
      <dgm:prSet/>
      <dgm:spPr/>
      <dgm:t>
        <a:bodyPr/>
        <a:lstStyle/>
        <a:p>
          <a:endParaRPr lang="en-US" altLang="zh-CN"/>
        </a:p>
      </dgm:t>
    </dgm:pt>
    <dgm:pt modelId="{6ACE360B-8334-C743-9920-4AC98BA1FDE3}">
      <dgm:prSet phldrT="[Text]"/>
      <dgm:spPr/>
      <dgm:t>
        <a:bodyPr/>
        <a:lstStyle/>
        <a:p>
          <a:r>
            <a:rPr lang="en-US" altLang="zh-CN" dirty="0"/>
            <a:t>State</a:t>
          </a:r>
          <a:r>
            <a:rPr lang="zh-CN" altLang="en-US" dirty="0"/>
            <a:t> </a:t>
          </a:r>
          <a:r>
            <a:rPr lang="en-US" altLang="zh-CN" dirty="0"/>
            <a:t>preparation</a:t>
          </a:r>
        </a:p>
      </dgm:t>
    </dgm:pt>
    <dgm:pt modelId="{22031FF0-8C10-D344-BA8C-50F6E067D011}" type="parTrans" cxnId="{740652AA-4B09-1C4E-B4B9-C8E71D975FA3}">
      <dgm:prSet/>
      <dgm:spPr/>
      <dgm:t>
        <a:bodyPr/>
        <a:lstStyle/>
        <a:p>
          <a:endParaRPr lang="en-US" altLang="zh-CN"/>
        </a:p>
      </dgm:t>
    </dgm:pt>
    <dgm:pt modelId="{319653EE-A705-A546-9CD1-72BD278F6095}" type="sibTrans" cxnId="{740652AA-4B09-1C4E-B4B9-C8E71D975FA3}">
      <dgm:prSet/>
      <dgm:spPr/>
      <dgm:t>
        <a:bodyPr/>
        <a:lstStyle/>
        <a:p>
          <a:endParaRPr lang="en-US" altLang="zh-CN"/>
        </a:p>
      </dgm:t>
    </dgm:pt>
    <dgm:pt modelId="{2CC3522E-217A-204C-A8E0-004E14F78D94}" type="pres">
      <dgm:prSet presAssocID="{5220C5BD-9A0A-1D47-8B70-81DBB9D4D2AA}" presName="Name0" presStyleCnt="0">
        <dgm:presLayoutVars>
          <dgm:dir/>
          <dgm:resizeHandles val="exact"/>
        </dgm:presLayoutVars>
      </dgm:prSet>
      <dgm:spPr/>
    </dgm:pt>
    <dgm:pt modelId="{41FDE186-D4BA-1647-AD63-713D6E1FAB19}" type="pres">
      <dgm:prSet presAssocID="{69AC7AA3-C2DF-0741-9C34-4A9F7A6EEB81}" presName="node" presStyleLbl="node1" presStyleIdx="0" presStyleCnt="5">
        <dgm:presLayoutVars>
          <dgm:bulletEnabled val="1"/>
        </dgm:presLayoutVars>
      </dgm:prSet>
      <dgm:spPr/>
    </dgm:pt>
    <dgm:pt modelId="{9C6CCBA5-6800-4340-9E9B-D2F4971DD0AA}" type="pres">
      <dgm:prSet presAssocID="{BB0EA887-1875-2641-968C-FE8F8F507941}" presName="sibTrans" presStyleLbl="sibTrans2D1" presStyleIdx="0" presStyleCnt="4"/>
      <dgm:spPr/>
    </dgm:pt>
    <dgm:pt modelId="{CD2C4C5C-7671-AD4C-BA3B-ED83E1A94969}" type="pres">
      <dgm:prSet presAssocID="{BB0EA887-1875-2641-968C-FE8F8F507941}" presName="connectorText" presStyleLbl="sibTrans2D1" presStyleIdx="0" presStyleCnt="4"/>
      <dgm:spPr/>
    </dgm:pt>
    <dgm:pt modelId="{2BB3B518-C287-2F49-A999-4DE8CA155404}" type="pres">
      <dgm:prSet presAssocID="{6ACE360B-8334-C743-9920-4AC98BA1FDE3}" presName="node" presStyleLbl="node1" presStyleIdx="1" presStyleCnt="5">
        <dgm:presLayoutVars>
          <dgm:bulletEnabled val="1"/>
        </dgm:presLayoutVars>
      </dgm:prSet>
      <dgm:spPr/>
    </dgm:pt>
    <dgm:pt modelId="{0BD64ED5-7ABB-8F4F-B63D-236527633940}" type="pres">
      <dgm:prSet presAssocID="{319653EE-A705-A546-9CD1-72BD278F6095}" presName="sibTrans" presStyleLbl="sibTrans2D1" presStyleIdx="1" presStyleCnt="4"/>
      <dgm:spPr/>
    </dgm:pt>
    <dgm:pt modelId="{41A11693-B9FC-4C45-8F93-3639D463C6A0}" type="pres">
      <dgm:prSet presAssocID="{319653EE-A705-A546-9CD1-72BD278F6095}" presName="connectorText" presStyleLbl="sibTrans2D1" presStyleIdx="1" presStyleCnt="4"/>
      <dgm:spPr/>
    </dgm:pt>
    <dgm:pt modelId="{558736C7-7E4D-7E40-9300-F8DF7A7C2151}" type="pres">
      <dgm:prSet presAssocID="{07534DEC-0EED-7247-9828-2CE339AFA65E}" presName="node" presStyleLbl="node1" presStyleIdx="2" presStyleCnt="5">
        <dgm:presLayoutVars>
          <dgm:bulletEnabled val="1"/>
        </dgm:presLayoutVars>
      </dgm:prSet>
      <dgm:spPr/>
    </dgm:pt>
    <dgm:pt modelId="{1E34734B-8D69-0744-A23D-503B213C69DE}" type="pres">
      <dgm:prSet presAssocID="{3F21CA6A-AF2E-0345-94F1-27F609D51A6B}" presName="sibTrans" presStyleLbl="sibTrans2D1" presStyleIdx="2" presStyleCnt="4"/>
      <dgm:spPr/>
    </dgm:pt>
    <dgm:pt modelId="{8CF5A6B7-ABF2-4B43-B370-E9CB8F9D839D}" type="pres">
      <dgm:prSet presAssocID="{3F21CA6A-AF2E-0345-94F1-27F609D51A6B}" presName="connectorText" presStyleLbl="sibTrans2D1" presStyleIdx="2" presStyleCnt="4"/>
      <dgm:spPr/>
    </dgm:pt>
    <dgm:pt modelId="{9B8E56AB-502E-3049-8C0D-DFDDC741DAA6}" type="pres">
      <dgm:prSet presAssocID="{79656DC9-7E85-9544-A2CE-510EB64324A6}" presName="node" presStyleLbl="node1" presStyleIdx="3" presStyleCnt="5">
        <dgm:presLayoutVars>
          <dgm:bulletEnabled val="1"/>
        </dgm:presLayoutVars>
      </dgm:prSet>
      <dgm:spPr/>
    </dgm:pt>
    <dgm:pt modelId="{3F260AAD-0524-0541-AE9C-D187EE631F29}" type="pres">
      <dgm:prSet presAssocID="{2DFA0943-B56D-A841-9F26-D1CA287B4D50}" presName="sibTrans" presStyleLbl="sibTrans2D1" presStyleIdx="3" presStyleCnt="4"/>
      <dgm:spPr/>
    </dgm:pt>
    <dgm:pt modelId="{98716936-9372-7844-A8BB-579607BA2D65}" type="pres">
      <dgm:prSet presAssocID="{2DFA0943-B56D-A841-9F26-D1CA287B4D50}" presName="connectorText" presStyleLbl="sibTrans2D1" presStyleIdx="3" presStyleCnt="4"/>
      <dgm:spPr/>
    </dgm:pt>
    <dgm:pt modelId="{812611B0-6CF7-C34E-A0B8-DBC3FCD1FB90}" type="pres">
      <dgm:prSet presAssocID="{BF5AD5B5-F275-CA48-BC9E-441CC0524FE3}" presName="node" presStyleLbl="node1" presStyleIdx="4" presStyleCnt="5">
        <dgm:presLayoutVars>
          <dgm:bulletEnabled val="1"/>
        </dgm:presLayoutVars>
      </dgm:prSet>
      <dgm:spPr/>
    </dgm:pt>
  </dgm:ptLst>
  <dgm:cxnLst>
    <dgm:cxn modelId="{1DBB1105-35A1-5740-8D93-8D3E1C62323E}" type="presOf" srcId="{2DFA0943-B56D-A841-9F26-D1CA287B4D50}" destId="{98716936-9372-7844-A8BB-579607BA2D65}" srcOrd="1" destOrd="0" presId="urn:microsoft.com/office/officeart/2005/8/layout/process1"/>
    <dgm:cxn modelId="{C4853F2E-0F17-7C47-B820-441621627372}" srcId="{5220C5BD-9A0A-1D47-8B70-81DBB9D4D2AA}" destId="{69AC7AA3-C2DF-0741-9C34-4A9F7A6EEB81}" srcOrd="0" destOrd="0" parTransId="{3FA48D21-0F07-2A42-9FD6-6580026F1961}" sibTransId="{BB0EA887-1875-2641-968C-FE8F8F507941}"/>
    <dgm:cxn modelId="{94C2C248-4549-1E45-93B5-AEF5DB62CAF0}" type="presOf" srcId="{6ACE360B-8334-C743-9920-4AC98BA1FDE3}" destId="{2BB3B518-C287-2F49-A999-4DE8CA155404}" srcOrd="0" destOrd="0" presId="urn:microsoft.com/office/officeart/2005/8/layout/process1"/>
    <dgm:cxn modelId="{97CE8D52-0105-3B40-B8A2-CCA7EB117D91}" type="presOf" srcId="{BB0EA887-1875-2641-968C-FE8F8F507941}" destId="{9C6CCBA5-6800-4340-9E9B-D2F4971DD0AA}" srcOrd="0" destOrd="0" presId="urn:microsoft.com/office/officeart/2005/8/layout/process1"/>
    <dgm:cxn modelId="{3212C356-C7FE-0B48-B2B7-DD8F32E0553E}" type="presOf" srcId="{BF5AD5B5-F275-CA48-BC9E-441CC0524FE3}" destId="{812611B0-6CF7-C34E-A0B8-DBC3FCD1FB90}" srcOrd="0" destOrd="0" presId="urn:microsoft.com/office/officeart/2005/8/layout/process1"/>
    <dgm:cxn modelId="{AA0F8F5E-FCF3-BE4F-AF69-BF2F053E0935}" type="presOf" srcId="{69AC7AA3-C2DF-0741-9C34-4A9F7A6EEB81}" destId="{41FDE186-D4BA-1647-AD63-713D6E1FAB19}" srcOrd="0" destOrd="0" presId="urn:microsoft.com/office/officeart/2005/8/layout/process1"/>
    <dgm:cxn modelId="{E3F8956C-2239-BD42-8C50-8828E0ACA4A1}" type="presOf" srcId="{07534DEC-0EED-7247-9828-2CE339AFA65E}" destId="{558736C7-7E4D-7E40-9300-F8DF7A7C2151}" srcOrd="0" destOrd="0" presId="urn:microsoft.com/office/officeart/2005/8/layout/process1"/>
    <dgm:cxn modelId="{27C76981-D2E3-A245-9034-D36DE61C799A}" type="presOf" srcId="{319653EE-A705-A546-9CD1-72BD278F6095}" destId="{0BD64ED5-7ABB-8F4F-B63D-236527633940}" srcOrd="0" destOrd="0" presId="urn:microsoft.com/office/officeart/2005/8/layout/process1"/>
    <dgm:cxn modelId="{4B3EC493-56DC-CF40-B744-3A07837EE739}" srcId="{5220C5BD-9A0A-1D47-8B70-81DBB9D4D2AA}" destId="{79656DC9-7E85-9544-A2CE-510EB64324A6}" srcOrd="3" destOrd="0" parTransId="{F633519E-A3BA-6046-A029-6B2A4A33A32E}" sibTransId="{2DFA0943-B56D-A841-9F26-D1CA287B4D50}"/>
    <dgm:cxn modelId="{740652AA-4B09-1C4E-B4B9-C8E71D975FA3}" srcId="{5220C5BD-9A0A-1D47-8B70-81DBB9D4D2AA}" destId="{6ACE360B-8334-C743-9920-4AC98BA1FDE3}" srcOrd="1" destOrd="0" parTransId="{22031FF0-8C10-D344-BA8C-50F6E067D011}" sibTransId="{319653EE-A705-A546-9CD1-72BD278F6095}"/>
    <dgm:cxn modelId="{34350EAE-1B7F-EA47-A7F4-40C2163CDB6F}" type="presOf" srcId="{3F21CA6A-AF2E-0345-94F1-27F609D51A6B}" destId="{1E34734B-8D69-0744-A23D-503B213C69DE}" srcOrd="0" destOrd="0" presId="urn:microsoft.com/office/officeart/2005/8/layout/process1"/>
    <dgm:cxn modelId="{EA3E2FC6-5621-8A45-9D19-ABB6D4DF86B5}" srcId="{5220C5BD-9A0A-1D47-8B70-81DBB9D4D2AA}" destId="{BF5AD5B5-F275-CA48-BC9E-441CC0524FE3}" srcOrd="4" destOrd="0" parTransId="{38817635-651C-2942-888F-8D4ED426693D}" sibTransId="{CDDC7296-E9C8-A34C-B8C8-EB9A0FFEE85D}"/>
    <dgm:cxn modelId="{414CCDCB-9E14-EB41-91D9-3029342A27C1}" type="presOf" srcId="{BB0EA887-1875-2641-968C-FE8F8F507941}" destId="{CD2C4C5C-7671-AD4C-BA3B-ED83E1A94969}" srcOrd="1" destOrd="0" presId="urn:microsoft.com/office/officeart/2005/8/layout/process1"/>
    <dgm:cxn modelId="{4175A1CD-2175-5042-A066-01D3F0B55258}" srcId="{5220C5BD-9A0A-1D47-8B70-81DBB9D4D2AA}" destId="{07534DEC-0EED-7247-9828-2CE339AFA65E}" srcOrd="2" destOrd="0" parTransId="{64095965-5C15-1041-A285-9FD560D393A2}" sibTransId="{3F21CA6A-AF2E-0345-94F1-27F609D51A6B}"/>
    <dgm:cxn modelId="{738212CE-F2E9-8F41-8736-3580FBB22ED8}" type="presOf" srcId="{5220C5BD-9A0A-1D47-8B70-81DBB9D4D2AA}" destId="{2CC3522E-217A-204C-A8E0-004E14F78D94}" srcOrd="0" destOrd="0" presId="urn:microsoft.com/office/officeart/2005/8/layout/process1"/>
    <dgm:cxn modelId="{58ABAFD1-96DD-A244-B4D7-DEE7F2D61BBB}" type="presOf" srcId="{79656DC9-7E85-9544-A2CE-510EB64324A6}" destId="{9B8E56AB-502E-3049-8C0D-DFDDC741DAA6}" srcOrd="0" destOrd="0" presId="urn:microsoft.com/office/officeart/2005/8/layout/process1"/>
    <dgm:cxn modelId="{E1CA23D7-4534-B64E-A79B-CE7A884D1E1B}" type="presOf" srcId="{2DFA0943-B56D-A841-9F26-D1CA287B4D50}" destId="{3F260AAD-0524-0541-AE9C-D187EE631F29}" srcOrd="0" destOrd="0" presId="urn:microsoft.com/office/officeart/2005/8/layout/process1"/>
    <dgm:cxn modelId="{BA2EA9E8-C126-9F4E-93AC-B734BF655822}" type="presOf" srcId="{3F21CA6A-AF2E-0345-94F1-27F609D51A6B}" destId="{8CF5A6B7-ABF2-4B43-B370-E9CB8F9D839D}" srcOrd="1" destOrd="0" presId="urn:microsoft.com/office/officeart/2005/8/layout/process1"/>
    <dgm:cxn modelId="{C0B5ABF1-3E06-834E-AE74-978CE3946330}" type="presOf" srcId="{319653EE-A705-A546-9CD1-72BD278F6095}" destId="{41A11693-B9FC-4C45-8F93-3639D463C6A0}" srcOrd="1" destOrd="0" presId="urn:microsoft.com/office/officeart/2005/8/layout/process1"/>
    <dgm:cxn modelId="{548B5079-722D-B543-90ED-D31B53D628D2}" type="presParOf" srcId="{2CC3522E-217A-204C-A8E0-004E14F78D94}" destId="{41FDE186-D4BA-1647-AD63-713D6E1FAB19}" srcOrd="0" destOrd="0" presId="urn:microsoft.com/office/officeart/2005/8/layout/process1"/>
    <dgm:cxn modelId="{1DE465A2-ED48-884A-B9D0-50DAE1A4B07A}" type="presParOf" srcId="{2CC3522E-217A-204C-A8E0-004E14F78D94}" destId="{9C6CCBA5-6800-4340-9E9B-D2F4971DD0AA}" srcOrd="1" destOrd="0" presId="urn:microsoft.com/office/officeart/2005/8/layout/process1"/>
    <dgm:cxn modelId="{1799E8E4-9EB7-1441-BED9-026E1F49C01F}" type="presParOf" srcId="{9C6CCBA5-6800-4340-9E9B-D2F4971DD0AA}" destId="{CD2C4C5C-7671-AD4C-BA3B-ED83E1A94969}" srcOrd="0" destOrd="0" presId="urn:microsoft.com/office/officeart/2005/8/layout/process1"/>
    <dgm:cxn modelId="{0E203104-AA3B-ED4A-963F-7D2B5739413F}" type="presParOf" srcId="{2CC3522E-217A-204C-A8E0-004E14F78D94}" destId="{2BB3B518-C287-2F49-A999-4DE8CA155404}" srcOrd="2" destOrd="0" presId="urn:microsoft.com/office/officeart/2005/8/layout/process1"/>
    <dgm:cxn modelId="{D1ADB06F-2065-4049-B42C-E548B7622B52}" type="presParOf" srcId="{2CC3522E-217A-204C-A8E0-004E14F78D94}" destId="{0BD64ED5-7ABB-8F4F-B63D-236527633940}" srcOrd="3" destOrd="0" presId="urn:microsoft.com/office/officeart/2005/8/layout/process1"/>
    <dgm:cxn modelId="{ECED7876-C650-3843-86EF-E23B2C7D71B4}" type="presParOf" srcId="{0BD64ED5-7ABB-8F4F-B63D-236527633940}" destId="{41A11693-B9FC-4C45-8F93-3639D463C6A0}" srcOrd="0" destOrd="0" presId="urn:microsoft.com/office/officeart/2005/8/layout/process1"/>
    <dgm:cxn modelId="{5553F2B1-7EC6-0F4D-BA43-9981206240E1}" type="presParOf" srcId="{2CC3522E-217A-204C-A8E0-004E14F78D94}" destId="{558736C7-7E4D-7E40-9300-F8DF7A7C2151}" srcOrd="4" destOrd="0" presId="urn:microsoft.com/office/officeart/2005/8/layout/process1"/>
    <dgm:cxn modelId="{B3BC8B96-8AED-504A-A2CD-EEE08DBE2074}" type="presParOf" srcId="{2CC3522E-217A-204C-A8E0-004E14F78D94}" destId="{1E34734B-8D69-0744-A23D-503B213C69DE}" srcOrd="5" destOrd="0" presId="urn:microsoft.com/office/officeart/2005/8/layout/process1"/>
    <dgm:cxn modelId="{74CC0AC9-61F9-FC4C-B68B-E86B9EEC9949}" type="presParOf" srcId="{1E34734B-8D69-0744-A23D-503B213C69DE}" destId="{8CF5A6B7-ABF2-4B43-B370-E9CB8F9D839D}" srcOrd="0" destOrd="0" presId="urn:microsoft.com/office/officeart/2005/8/layout/process1"/>
    <dgm:cxn modelId="{75E079C6-7096-794C-BE8C-83D6C59BFEF1}" type="presParOf" srcId="{2CC3522E-217A-204C-A8E0-004E14F78D94}" destId="{9B8E56AB-502E-3049-8C0D-DFDDC741DAA6}" srcOrd="6" destOrd="0" presId="urn:microsoft.com/office/officeart/2005/8/layout/process1"/>
    <dgm:cxn modelId="{3A349C62-3BC1-744E-A627-545ACDA99407}" type="presParOf" srcId="{2CC3522E-217A-204C-A8E0-004E14F78D94}" destId="{3F260AAD-0524-0541-AE9C-D187EE631F29}" srcOrd="7" destOrd="0" presId="urn:microsoft.com/office/officeart/2005/8/layout/process1"/>
    <dgm:cxn modelId="{C82A73CF-E5D9-644F-88CA-D6377F17F3FA}" type="presParOf" srcId="{3F260AAD-0524-0541-AE9C-D187EE631F29}" destId="{98716936-9372-7844-A8BB-579607BA2D65}" srcOrd="0" destOrd="0" presId="urn:microsoft.com/office/officeart/2005/8/layout/process1"/>
    <dgm:cxn modelId="{6657AB96-8746-7B4B-A5A8-810302D32A9E}" type="presParOf" srcId="{2CC3522E-217A-204C-A8E0-004E14F78D94}" destId="{812611B0-6CF7-C34E-A0B8-DBC3FCD1FB90}"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20C5BD-9A0A-1D47-8B70-81DBB9D4D2AA}" type="doc">
      <dgm:prSet loTypeId="urn:microsoft.com/office/officeart/2005/8/layout/process1" loCatId="" qsTypeId="urn:microsoft.com/office/officeart/2005/8/quickstyle/simple3" qsCatId="simple" csTypeId="urn:microsoft.com/office/officeart/2005/8/colors/colorful1" csCatId="colorful" phldr="1"/>
      <dgm:spPr/>
    </dgm:pt>
    <dgm:pt modelId="{69AC7AA3-C2DF-0741-9C34-4A9F7A6EEB81}">
      <dgm:prSet phldrT="[Text]"/>
      <dgm:spPr>
        <a:noFill/>
      </dgm:spPr>
      <dgm:t>
        <a:bodyPr/>
        <a:lstStyle/>
        <a:p>
          <a:r>
            <a:rPr lang="en-US" altLang="zh-CN" dirty="0">
              <a:solidFill>
                <a:schemeClr val="bg1"/>
              </a:solidFill>
            </a:rPr>
            <a:t>Model</a:t>
          </a:r>
          <a:r>
            <a:rPr lang="zh-CN" altLang="en-US" dirty="0">
              <a:solidFill>
                <a:schemeClr val="bg1"/>
              </a:solidFill>
            </a:rPr>
            <a:t> </a:t>
          </a:r>
          <a:r>
            <a:rPr lang="en-US" altLang="zh-CN" dirty="0">
              <a:solidFill>
                <a:schemeClr val="bg1"/>
              </a:solidFill>
            </a:rPr>
            <a:t>encoding</a:t>
          </a:r>
        </a:p>
      </dgm:t>
    </dgm:pt>
    <dgm:pt modelId="{3FA48D21-0F07-2A42-9FD6-6580026F1961}" type="parTrans" cxnId="{C4853F2E-0F17-7C47-B820-441621627372}">
      <dgm:prSet/>
      <dgm:spPr/>
      <dgm:t>
        <a:bodyPr/>
        <a:lstStyle/>
        <a:p>
          <a:endParaRPr lang="en-US" altLang="zh-CN"/>
        </a:p>
      </dgm:t>
    </dgm:pt>
    <dgm:pt modelId="{BB0EA887-1875-2641-968C-FE8F8F507941}" type="sibTrans" cxnId="{C4853F2E-0F17-7C47-B820-441621627372}">
      <dgm:prSet/>
      <dgm:spPr>
        <a:noFill/>
      </dgm:spPr>
      <dgm:t>
        <a:bodyPr/>
        <a:lstStyle/>
        <a:p>
          <a:endParaRPr lang="en-US" altLang="zh-CN"/>
        </a:p>
      </dgm:t>
    </dgm:pt>
    <dgm:pt modelId="{07534DEC-0EED-7247-9828-2CE339AFA65E}">
      <dgm:prSet phldrT="[Text]"/>
      <dgm:spPr/>
      <dgm:t>
        <a:bodyPr/>
        <a:lstStyle/>
        <a:p>
          <a:r>
            <a:rPr lang="en-US" altLang="zh-CN" dirty="0"/>
            <a:t>Quantum</a:t>
          </a:r>
          <a:r>
            <a:rPr lang="zh-CN" altLang="en-US" dirty="0"/>
            <a:t> </a:t>
          </a:r>
          <a:r>
            <a:rPr lang="en-US" altLang="zh-CN" dirty="0"/>
            <a:t>simulation</a:t>
          </a:r>
          <a:r>
            <a:rPr lang="zh-CN" altLang="en-US" dirty="0"/>
            <a:t> </a:t>
          </a:r>
          <a:endParaRPr lang="en-US" altLang="zh-CN" dirty="0"/>
        </a:p>
      </dgm:t>
    </dgm:pt>
    <dgm:pt modelId="{64095965-5C15-1041-A285-9FD560D393A2}" type="parTrans" cxnId="{4175A1CD-2175-5042-A066-01D3F0B55258}">
      <dgm:prSet/>
      <dgm:spPr/>
      <dgm:t>
        <a:bodyPr/>
        <a:lstStyle/>
        <a:p>
          <a:endParaRPr lang="en-US" altLang="zh-CN"/>
        </a:p>
      </dgm:t>
    </dgm:pt>
    <dgm:pt modelId="{3F21CA6A-AF2E-0345-94F1-27F609D51A6B}" type="sibTrans" cxnId="{4175A1CD-2175-5042-A066-01D3F0B55258}">
      <dgm:prSet/>
      <dgm:spPr/>
      <dgm:t>
        <a:bodyPr/>
        <a:lstStyle/>
        <a:p>
          <a:endParaRPr lang="en-US" altLang="zh-CN"/>
        </a:p>
      </dgm:t>
    </dgm:pt>
    <dgm:pt modelId="{79656DC9-7E85-9544-A2CE-510EB64324A6}">
      <dgm:prSet phldrT="[Text]"/>
      <dgm:spPr/>
      <dgm:t>
        <a:bodyPr/>
        <a:lstStyle/>
        <a:p>
          <a:r>
            <a:rPr lang="en-US" altLang="zh-CN" dirty="0"/>
            <a:t>Measurement</a:t>
          </a:r>
        </a:p>
      </dgm:t>
    </dgm:pt>
    <dgm:pt modelId="{F633519E-A3BA-6046-A029-6B2A4A33A32E}" type="parTrans" cxnId="{4B3EC493-56DC-CF40-B744-3A07837EE739}">
      <dgm:prSet/>
      <dgm:spPr/>
      <dgm:t>
        <a:bodyPr/>
        <a:lstStyle/>
        <a:p>
          <a:endParaRPr lang="en-US" altLang="zh-CN"/>
        </a:p>
      </dgm:t>
    </dgm:pt>
    <dgm:pt modelId="{2DFA0943-B56D-A841-9F26-D1CA287B4D50}" type="sibTrans" cxnId="{4B3EC493-56DC-CF40-B744-3A07837EE739}">
      <dgm:prSet/>
      <dgm:spPr>
        <a:noFill/>
      </dgm:spPr>
      <dgm:t>
        <a:bodyPr/>
        <a:lstStyle/>
        <a:p>
          <a:endParaRPr lang="en-US" altLang="zh-CN"/>
        </a:p>
      </dgm:t>
    </dgm:pt>
    <dgm:pt modelId="{BF5AD5B5-F275-CA48-BC9E-441CC0524FE3}">
      <dgm:prSet phldrT="[Text]"/>
      <dgm:spPr>
        <a:noFill/>
      </dgm:spPr>
      <dgm:t>
        <a:bodyPr/>
        <a:lstStyle/>
        <a:p>
          <a:r>
            <a:rPr lang="en-US" altLang="zh-CN" dirty="0">
              <a:solidFill>
                <a:schemeClr val="bg1"/>
              </a:solidFill>
            </a:rPr>
            <a:t>Error</a:t>
          </a:r>
          <a:r>
            <a:rPr lang="zh-CN" altLang="en-US" dirty="0">
              <a:solidFill>
                <a:schemeClr val="bg1"/>
              </a:solidFill>
            </a:rPr>
            <a:t> </a:t>
          </a:r>
          <a:r>
            <a:rPr lang="en-US" altLang="zh-CN" dirty="0">
              <a:solidFill>
                <a:schemeClr val="bg1"/>
              </a:solidFill>
            </a:rPr>
            <a:t>mitigation</a:t>
          </a:r>
        </a:p>
      </dgm:t>
    </dgm:pt>
    <dgm:pt modelId="{38817635-651C-2942-888F-8D4ED426693D}" type="parTrans" cxnId="{EA3E2FC6-5621-8A45-9D19-ABB6D4DF86B5}">
      <dgm:prSet/>
      <dgm:spPr/>
      <dgm:t>
        <a:bodyPr/>
        <a:lstStyle/>
        <a:p>
          <a:endParaRPr lang="en-US" altLang="zh-CN"/>
        </a:p>
      </dgm:t>
    </dgm:pt>
    <dgm:pt modelId="{CDDC7296-E9C8-A34C-B8C8-EB9A0FFEE85D}" type="sibTrans" cxnId="{EA3E2FC6-5621-8A45-9D19-ABB6D4DF86B5}">
      <dgm:prSet/>
      <dgm:spPr/>
      <dgm:t>
        <a:bodyPr/>
        <a:lstStyle/>
        <a:p>
          <a:endParaRPr lang="en-US" altLang="zh-CN"/>
        </a:p>
      </dgm:t>
    </dgm:pt>
    <dgm:pt modelId="{6ACE360B-8334-C743-9920-4AC98BA1FDE3}">
      <dgm:prSet phldrT="[Text]"/>
      <dgm:spPr/>
      <dgm:t>
        <a:bodyPr/>
        <a:lstStyle/>
        <a:p>
          <a:r>
            <a:rPr lang="en-US" altLang="zh-CN" dirty="0"/>
            <a:t>State</a:t>
          </a:r>
          <a:r>
            <a:rPr lang="zh-CN" altLang="en-US" dirty="0"/>
            <a:t> </a:t>
          </a:r>
          <a:r>
            <a:rPr lang="en-US" altLang="zh-CN" dirty="0"/>
            <a:t>preparation</a:t>
          </a:r>
        </a:p>
      </dgm:t>
    </dgm:pt>
    <dgm:pt modelId="{22031FF0-8C10-D344-BA8C-50F6E067D011}" type="parTrans" cxnId="{740652AA-4B09-1C4E-B4B9-C8E71D975FA3}">
      <dgm:prSet/>
      <dgm:spPr/>
      <dgm:t>
        <a:bodyPr/>
        <a:lstStyle/>
        <a:p>
          <a:endParaRPr lang="en-US" altLang="zh-CN"/>
        </a:p>
      </dgm:t>
    </dgm:pt>
    <dgm:pt modelId="{319653EE-A705-A546-9CD1-72BD278F6095}" type="sibTrans" cxnId="{740652AA-4B09-1C4E-B4B9-C8E71D975FA3}">
      <dgm:prSet/>
      <dgm:spPr/>
      <dgm:t>
        <a:bodyPr/>
        <a:lstStyle/>
        <a:p>
          <a:endParaRPr lang="en-US" altLang="zh-CN"/>
        </a:p>
      </dgm:t>
    </dgm:pt>
    <dgm:pt modelId="{2CC3522E-217A-204C-A8E0-004E14F78D94}" type="pres">
      <dgm:prSet presAssocID="{5220C5BD-9A0A-1D47-8B70-81DBB9D4D2AA}" presName="Name0" presStyleCnt="0">
        <dgm:presLayoutVars>
          <dgm:dir/>
          <dgm:resizeHandles val="exact"/>
        </dgm:presLayoutVars>
      </dgm:prSet>
      <dgm:spPr/>
    </dgm:pt>
    <dgm:pt modelId="{41FDE186-D4BA-1647-AD63-713D6E1FAB19}" type="pres">
      <dgm:prSet presAssocID="{69AC7AA3-C2DF-0741-9C34-4A9F7A6EEB81}" presName="node" presStyleLbl="node1" presStyleIdx="0" presStyleCnt="5">
        <dgm:presLayoutVars>
          <dgm:bulletEnabled val="1"/>
        </dgm:presLayoutVars>
      </dgm:prSet>
      <dgm:spPr/>
    </dgm:pt>
    <dgm:pt modelId="{9C6CCBA5-6800-4340-9E9B-D2F4971DD0AA}" type="pres">
      <dgm:prSet presAssocID="{BB0EA887-1875-2641-968C-FE8F8F507941}" presName="sibTrans" presStyleLbl="sibTrans2D1" presStyleIdx="0" presStyleCnt="4"/>
      <dgm:spPr/>
    </dgm:pt>
    <dgm:pt modelId="{CD2C4C5C-7671-AD4C-BA3B-ED83E1A94969}" type="pres">
      <dgm:prSet presAssocID="{BB0EA887-1875-2641-968C-FE8F8F507941}" presName="connectorText" presStyleLbl="sibTrans2D1" presStyleIdx="0" presStyleCnt="4"/>
      <dgm:spPr/>
    </dgm:pt>
    <dgm:pt modelId="{2BB3B518-C287-2F49-A999-4DE8CA155404}" type="pres">
      <dgm:prSet presAssocID="{6ACE360B-8334-C743-9920-4AC98BA1FDE3}" presName="node" presStyleLbl="node1" presStyleIdx="1" presStyleCnt="5">
        <dgm:presLayoutVars>
          <dgm:bulletEnabled val="1"/>
        </dgm:presLayoutVars>
      </dgm:prSet>
      <dgm:spPr/>
    </dgm:pt>
    <dgm:pt modelId="{0BD64ED5-7ABB-8F4F-B63D-236527633940}" type="pres">
      <dgm:prSet presAssocID="{319653EE-A705-A546-9CD1-72BD278F6095}" presName="sibTrans" presStyleLbl="sibTrans2D1" presStyleIdx="1" presStyleCnt="4"/>
      <dgm:spPr/>
    </dgm:pt>
    <dgm:pt modelId="{41A11693-B9FC-4C45-8F93-3639D463C6A0}" type="pres">
      <dgm:prSet presAssocID="{319653EE-A705-A546-9CD1-72BD278F6095}" presName="connectorText" presStyleLbl="sibTrans2D1" presStyleIdx="1" presStyleCnt="4"/>
      <dgm:spPr/>
    </dgm:pt>
    <dgm:pt modelId="{558736C7-7E4D-7E40-9300-F8DF7A7C2151}" type="pres">
      <dgm:prSet presAssocID="{07534DEC-0EED-7247-9828-2CE339AFA65E}" presName="node" presStyleLbl="node1" presStyleIdx="2" presStyleCnt="5">
        <dgm:presLayoutVars>
          <dgm:bulletEnabled val="1"/>
        </dgm:presLayoutVars>
      </dgm:prSet>
      <dgm:spPr/>
    </dgm:pt>
    <dgm:pt modelId="{1E34734B-8D69-0744-A23D-503B213C69DE}" type="pres">
      <dgm:prSet presAssocID="{3F21CA6A-AF2E-0345-94F1-27F609D51A6B}" presName="sibTrans" presStyleLbl="sibTrans2D1" presStyleIdx="2" presStyleCnt="4"/>
      <dgm:spPr/>
    </dgm:pt>
    <dgm:pt modelId="{8CF5A6B7-ABF2-4B43-B370-E9CB8F9D839D}" type="pres">
      <dgm:prSet presAssocID="{3F21CA6A-AF2E-0345-94F1-27F609D51A6B}" presName="connectorText" presStyleLbl="sibTrans2D1" presStyleIdx="2" presStyleCnt="4"/>
      <dgm:spPr/>
    </dgm:pt>
    <dgm:pt modelId="{9B8E56AB-502E-3049-8C0D-DFDDC741DAA6}" type="pres">
      <dgm:prSet presAssocID="{79656DC9-7E85-9544-A2CE-510EB64324A6}" presName="node" presStyleLbl="node1" presStyleIdx="3" presStyleCnt="5">
        <dgm:presLayoutVars>
          <dgm:bulletEnabled val="1"/>
        </dgm:presLayoutVars>
      </dgm:prSet>
      <dgm:spPr/>
    </dgm:pt>
    <dgm:pt modelId="{3F260AAD-0524-0541-AE9C-D187EE631F29}" type="pres">
      <dgm:prSet presAssocID="{2DFA0943-B56D-A841-9F26-D1CA287B4D50}" presName="sibTrans" presStyleLbl="sibTrans2D1" presStyleIdx="3" presStyleCnt="4"/>
      <dgm:spPr/>
    </dgm:pt>
    <dgm:pt modelId="{98716936-9372-7844-A8BB-579607BA2D65}" type="pres">
      <dgm:prSet presAssocID="{2DFA0943-B56D-A841-9F26-D1CA287B4D50}" presName="connectorText" presStyleLbl="sibTrans2D1" presStyleIdx="3" presStyleCnt="4"/>
      <dgm:spPr/>
    </dgm:pt>
    <dgm:pt modelId="{812611B0-6CF7-C34E-A0B8-DBC3FCD1FB90}" type="pres">
      <dgm:prSet presAssocID="{BF5AD5B5-F275-CA48-BC9E-441CC0524FE3}" presName="node" presStyleLbl="node1" presStyleIdx="4" presStyleCnt="5">
        <dgm:presLayoutVars>
          <dgm:bulletEnabled val="1"/>
        </dgm:presLayoutVars>
      </dgm:prSet>
      <dgm:spPr/>
    </dgm:pt>
  </dgm:ptLst>
  <dgm:cxnLst>
    <dgm:cxn modelId="{1DBB1105-35A1-5740-8D93-8D3E1C62323E}" type="presOf" srcId="{2DFA0943-B56D-A841-9F26-D1CA287B4D50}" destId="{98716936-9372-7844-A8BB-579607BA2D65}" srcOrd="1" destOrd="0" presId="urn:microsoft.com/office/officeart/2005/8/layout/process1"/>
    <dgm:cxn modelId="{C4853F2E-0F17-7C47-B820-441621627372}" srcId="{5220C5BD-9A0A-1D47-8B70-81DBB9D4D2AA}" destId="{69AC7AA3-C2DF-0741-9C34-4A9F7A6EEB81}" srcOrd="0" destOrd="0" parTransId="{3FA48D21-0F07-2A42-9FD6-6580026F1961}" sibTransId="{BB0EA887-1875-2641-968C-FE8F8F507941}"/>
    <dgm:cxn modelId="{94C2C248-4549-1E45-93B5-AEF5DB62CAF0}" type="presOf" srcId="{6ACE360B-8334-C743-9920-4AC98BA1FDE3}" destId="{2BB3B518-C287-2F49-A999-4DE8CA155404}" srcOrd="0" destOrd="0" presId="urn:microsoft.com/office/officeart/2005/8/layout/process1"/>
    <dgm:cxn modelId="{97CE8D52-0105-3B40-B8A2-CCA7EB117D91}" type="presOf" srcId="{BB0EA887-1875-2641-968C-FE8F8F507941}" destId="{9C6CCBA5-6800-4340-9E9B-D2F4971DD0AA}" srcOrd="0" destOrd="0" presId="urn:microsoft.com/office/officeart/2005/8/layout/process1"/>
    <dgm:cxn modelId="{3212C356-C7FE-0B48-B2B7-DD8F32E0553E}" type="presOf" srcId="{BF5AD5B5-F275-CA48-BC9E-441CC0524FE3}" destId="{812611B0-6CF7-C34E-A0B8-DBC3FCD1FB90}" srcOrd="0" destOrd="0" presId="urn:microsoft.com/office/officeart/2005/8/layout/process1"/>
    <dgm:cxn modelId="{AA0F8F5E-FCF3-BE4F-AF69-BF2F053E0935}" type="presOf" srcId="{69AC7AA3-C2DF-0741-9C34-4A9F7A6EEB81}" destId="{41FDE186-D4BA-1647-AD63-713D6E1FAB19}" srcOrd="0" destOrd="0" presId="urn:microsoft.com/office/officeart/2005/8/layout/process1"/>
    <dgm:cxn modelId="{E3F8956C-2239-BD42-8C50-8828E0ACA4A1}" type="presOf" srcId="{07534DEC-0EED-7247-9828-2CE339AFA65E}" destId="{558736C7-7E4D-7E40-9300-F8DF7A7C2151}" srcOrd="0" destOrd="0" presId="urn:microsoft.com/office/officeart/2005/8/layout/process1"/>
    <dgm:cxn modelId="{27C76981-D2E3-A245-9034-D36DE61C799A}" type="presOf" srcId="{319653EE-A705-A546-9CD1-72BD278F6095}" destId="{0BD64ED5-7ABB-8F4F-B63D-236527633940}" srcOrd="0" destOrd="0" presId="urn:microsoft.com/office/officeart/2005/8/layout/process1"/>
    <dgm:cxn modelId="{4B3EC493-56DC-CF40-B744-3A07837EE739}" srcId="{5220C5BD-9A0A-1D47-8B70-81DBB9D4D2AA}" destId="{79656DC9-7E85-9544-A2CE-510EB64324A6}" srcOrd="3" destOrd="0" parTransId="{F633519E-A3BA-6046-A029-6B2A4A33A32E}" sibTransId="{2DFA0943-B56D-A841-9F26-D1CA287B4D50}"/>
    <dgm:cxn modelId="{740652AA-4B09-1C4E-B4B9-C8E71D975FA3}" srcId="{5220C5BD-9A0A-1D47-8B70-81DBB9D4D2AA}" destId="{6ACE360B-8334-C743-9920-4AC98BA1FDE3}" srcOrd="1" destOrd="0" parTransId="{22031FF0-8C10-D344-BA8C-50F6E067D011}" sibTransId="{319653EE-A705-A546-9CD1-72BD278F6095}"/>
    <dgm:cxn modelId="{34350EAE-1B7F-EA47-A7F4-40C2163CDB6F}" type="presOf" srcId="{3F21CA6A-AF2E-0345-94F1-27F609D51A6B}" destId="{1E34734B-8D69-0744-A23D-503B213C69DE}" srcOrd="0" destOrd="0" presId="urn:microsoft.com/office/officeart/2005/8/layout/process1"/>
    <dgm:cxn modelId="{EA3E2FC6-5621-8A45-9D19-ABB6D4DF86B5}" srcId="{5220C5BD-9A0A-1D47-8B70-81DBB9D4D2AA}" destId="{BF5AD5B5-F275-CA48-BC9E-441CC0524FE3}" srcOrd="4" destOrd="0" parTransId="{38817635-651C-2942-888F-8D4ED426693D}" sibTransId="{CDDC7296-E9C8-A34C-B8C8-EB9A0FFEE85D}"/>
    <dgm:cxn modelId="{414CCDCB-9E14-EB41-91D9-3029342A27C1}" type="presOf" srcId="{BB0EA887-1875-2641-968C-FE8F8F507941}" destId="{CD2C4C5C-7671-AD4C-BA3B-ED83E1A94969}" srcOrd="1" destOrd="0" presId="urn:microsoft.com/office/officeart/2005/8/layout/process1"/>
    <dgm:cxn modelId="{4175A1CD-2175-5042-A066-01D3F0B55258}" srcId="{5220C5BD-9A0A-1D47-8B70-81DBB9D4D2AA}" destId="{07534DEC-0EED-7247-9828-2CE339AFA65E}" srcOrd="2" destOrd="0" parTransId="{64095965-5C15-1041-A285-9FD560D393A2}" sibTransId="{3F21CA6A-AF2E-0345-94F1-27F609D51A6B}"/>
    <dgm:cxn modelId="{738212CE-F2E9-8F41-8736-3580FBB22ED8}" type="presOf" srcId="{5220C5BD-9A0A-1D47-8B70-81DBB9D4D2AA}" destId="{2CC3522E-217A-204C-A8E0-004E14F78D94}" srcOrd="0" destOrd="0" presId="urn:microsoft.com/office/officeart/2005/8/layout/process1"/>
    <dgm:cxn modelId="{58ABAFD1-96DD-A244-B4D7-DEE7F2D61BBB}" type="presOf" srcId="{79656DC9-7E85-9544-A2CE-510EB64324A6}" destId="{9B8E56AB-502E-3049-8C0D-DFDDC741DAA6}" srcOrd="0" destOrd="0" presId="urn:microsoft.com/office/officeart/2005/8/layout/process1"/>
    <dgm:cxn modelId="{E1CA23D7-4534-B64E-A79B-CE7A884D1E1B}" type="presOf" srcId="{2DFA0943-B56D-A841-9F26-D1CA287B4D50}" destId="{3F260AAD-0524-0541-AE9C-D187EE631F29}" srcOrd="0" destOrd="0" presId="urn:microsoft.com/office/officeart/2005/8/layout/process1"/>
    <dgm:cxn modelId="{BA2EA9E8-C126-9F4E-93AC-B734BF655822}" type="presOf" srcId="{3F21CA6A-AF2E-0345-94F1-27F609D51A6B}" destId="{8CF5A6B7-ABF2-4B43-B370-E9CB8F9D839D}" srcOrd="1" destOrd="0" presId="urn:microsoft.com/office/officeart/2005/8/layout/process1"/>
    <dgm:cxn modelId="{C0B5ABF1-3E06-834E-AE74-978CE3946330}" type="presOf" srcId="{319653EE-A705-A546-9CD1-72BD278F6095}" destId="{41A11693-B9FC-4C45-8F93-3639D463C6A0}" srcOrd="1" destOrd="0" presId="urn:microsoft.com/office/officeart/2005/8/layout/process1"/>
    <dgm:cxn modelId="{548B5079-722D-B543-90ED-D31B53D628D2}" type="presParOf" srcId="{2CC3522E-217A-204C-A8E0-004E14F78D94}" destId="{41FDE186-D4BA-1647-AD63-713D6E1FAB19}" srcOrd="0" destOrd="0" presId="urn:microsoft.com/office/officeart/2005/8/layout/process1"/>
    <dgm:cxn modelId="{1DE465A2-ED48-884A-B9D0-50DAE1A4B07A}" type="presParOf" srcId="{2CC3522E-217A-204C-A8E0-004E14F78D94}" destId="{9C6CCBA5-6800-4340-9E9B-D2F4971DD0AA}" srcOrd="1" destOrd="0" presId="urn:microsoft.com/office/officeart/2005/8/layout/process1"/>
    <dgm:cxn modelId="{1799E8E4-9EB7-1441-BED9-026E1F49C01F}" type="presParOf" srcId="{9C6CCBA5-6800-4340-9E9B-D2F4971DD0AA}" destId="{CD2C4C5C-7671-AD4C-BA3B-ED83E1A94969}" srcOrd="0" destOrd="0" presId="urn:microsoft.com/office/officeart/2005/8/layout/process1"/>
    <dgm:cxn modelId="{0E203104-AA3B-ED4A-963F-7D2B5739413F}" type="presParOf" srcId="{2CC3522E-217A-204C-A8E0-004E14F78D94}" destId="{2BB3B518-C287-2F49-A999-4DE8CA155404}" srcOrd="2" destOrd="0" presId="urn:microsoft.com/office/officeart/2005/8/layout/process1"/>
    <dgm:cxn modelId="{D1ADB06F-2065-4049-B42C-E548B7622B52}" type="presParOf" srcId="{2CC3522E-217A-204C-A8E0-004E14F78D94}" destId="{0BD64ED5-7ABB-8F4F-B63D-236527633940}" srcOrd="3" destOrd="0" presId="urn:microsoft.com/office/officeart/2005/8/layout/process1"/>
    <dgm:cxn modelId="{ECED7876-C650-3843-86EF-E23B2C7D71B4}" type="presParOf" srcId="{0BD64ED5-7ABB-8F4F-B63D-236527633940}" destId="{41A11693-B9FC-4C45-8F93-3639D463C6A0}" srcOrd="0" destOrd="0" presId="urn:microsoft.com/office/officeart/2005/8/layout/process1"/>
    <dgm:cxn modelId="{5553F2B1-7EC6-0F4D-BA43-9981206240E1}" type="presParOf" srcId="{2CC3522E-217A-204C-A8E0-004E14F78D94}" destId="{558736C7-7E4D-7E40-9300-F8DF7A7C2151}" srcOrd="4" destOrd="0" presId="urn:microsoft.com/office/officeart/2005/8/layout/process1"/>
    <dgm:cxn modelId="{B3BC8B96-8AED-504A-A2CD-EEE08DBE2074}" type="presParOf" srcId="{2CC3522E-217A-204C-A8E0-004E14F78D94}" destId="{1E34734B-8D69-0744-A23D-503B213C69DE}" srcOrd="5" destOrd="0" presId="urn:microsoft.com/office/officeart/2005/8/layout/process1"/>
    <dgm:cxn modelId="{74CC0AC9-61F9-FC4C-B68B-E86B9EEC9949}" type="presParOf" srcId="{1E34734B-8D69-0744-A23D-503B213C69DE}" destId="{8CF5A6B7-ABF2-4B43-B370-E9CB8F9D839D}" srcOrd="0" destOrd="0" presId="urn:microsoft.com/office/officeart/2005/8/layout/process1"/>
    <dgm:cxn modelId="{75E079C6-7096-794C-BE8C-83D6C59BFEF1}" type="presParOf" srcId="{2CC3522E-217A-204C-A8E0-004E14F78D94}" destId="{9B8E56AB-502E-3049-8C0D-DFDDC741DAA6}" srcOrd="6" destOrd="0" presId="urn:microsoft.com/office/officeart/2005/8/layout/process1"/>
    <dgm:cxn modelId="{3A349C62-3BC1-744E-A627-545ACDA99407}" type="presParOf" srcId="{2CC3522E-217A-204C-A8E0-004E14F78D94}" destId="{3F260AAD-0524-0541-AE9C-D187EE631F29}" srcOrd="7" destOrd="0" presId="urn:microsoft.com/office/officeart/2005/8/layout/process1"/>
    <dgm:cxn modelId="{C82A73CF-E5D9-644F-88CA-D6377F17F3FA}" type="presParOf" srcId="{3F260AAD-0524-0541-AE9C-D187EE631F29}" destId="{98716936-9372-7844-A8BB-579607BA2D65}" srcOrd="0" destOrd="0" presId="urn:microsoft.com/office/officeart/2005/8/layout/process1"/>
    <dgm:cxn modelId="{6657AB96-8746-7B4B-A5A8-810302D32A9E}" type="presParOf" srcId="{2CC3522E-217A-204C-A8E0-004E14F78D94}" destId="{812611B0-6CF7-C34E-A0B8-DBC3FCD1FB90}"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20C5BD-9A0A-1D47-8B70-81DBB9D4D2AA}" type="doc">
      <dgm:prSet loTypeId="urn:microsoft.com/office/officeart/2005/8/layout/process1" loCatId="" qsTypeId="urn:microsoft.com/office/officeart/2005/8/quickstyle/simple3" qsCatId="simple" csTypeId="urn:microsoft.com/office/officeart/2005/8/colors/colorful1" csCatId="colorful" phldr="1"/>
      <dgm:spPr/>
    </dgm:pt>
    <dgm:pt modelId="{69AC7AA3-C2DF-0741-9C34-4A9F7A6EEB81}">
      <dgm:prSet phldrT="[Text]"/>
      <dgm:spPr>
        <a:noFill/>
      </dgm:spPr>
      <dgm:t>
        <a:bodyPr/>
        <a:lstStyle/>
        <a:p>
          <a:r>
            <a:rPr lang="en-US" altLang="zh-CN" dirty="0">
              <a:solidFill>
                <a:schemeClr val="bg1"/>
              </a:solidFill>
            </a:rPr>
            <a:t>Model</a:t>
          </a:r>
          <a:r>
            <a:rPr lang="zh-CN" altLang="en-US" dirty="0">
              <a:solidFill>
                <a:schemeClr val="bg1"/>
              </a:solidFill>
            </a:rPr>
            <a:t> </a:t>
          </a:r>
          <a:r>
            <a:rPr lang="en-US" altLang="zh-CN" dirty="0">
              <a:solidFill>
                <a:schemeClr val="bg1"/>
              </a:solidFill>
            </a:rPr>
            <a:t>encoding</a:t>
          </a:r>
        </a:p>
      </dgm:t>
    </dgm:pt>
    <dgm:pt modelId="{3FA48D21-0F07-2A42-9FD6-6580026F1961}" type="parTrans" cxnId="{C4853F2E-0F17-7C47-B820-441621627372}">
      <dgm:prSet/>
      <dgm:spPr/>
      <dgm:t>
        <a:bodyPr/>
        <a:lstStyle/>
        <a:p>
          <a:endParaRPr lang="en-US" altLang="zh-CN"/>
        </a:p>
      </dgm:t>
    </dgm:pt>
    <dgm:pt modelId="{BB0EA887-1875-2641-968C-FE8F8F507941}" type="sibTrans" cxnId="{C4853F2E-0F17-7C47-B820-441621627372}">
      <dgm:prSet/>
      <dgm:spPr>
        <a:noFill/>
      </dgm:spPr>
      <dgm:t>
        <a:bodyPr/>
        <a:lstStyle/>
        <a:p>
          <a:endParaRPr lang="en-US" altLang="zh-CN"/>
        </a:p>
      </dgm:t>
    </dgm:pt>
    <dgm:pt modelId="{07534DEC-0EED-7247-9828-2CE339AFA65E}">
      <dgm:prSet phldrT="[Text]"/>
      <dgm:spPr/>
      <dgm:t>
        <a:bodyPr/>
        <a:lstStyle/>
        <a:p>
          <a:r>
            <a:rPr lang="en-US" altLang="zh-CN" dirty="0"/>
            <a:t>Quantum</a:t>
          </a:r>
          <a:r>
            <a:rPr lang="zh-CN" altLang="en-US" dirty="0"/>
            <a:t> </a:t>
          </a:r>
          <a:r>
            <a:rPr lang="en-US" altLang="zh-CN" dirty="0"/>
            <a:t>simulation</a:t>
          </a:r>
          <a:r>
            <a:rPr lang="zh-CN" altLang="en-US" dirty="0"/>
            <a:t> </a:t>
          </a:r>
          <a:endParaRPr lang="en-US" altLang="zh-CN" dirty="0"/>
        </a:p>
      </dgm:t>
    </dgm:pt>
    <dgm:pt modelId="{64095965-5C15-1041-A285-9FD560D393A2}" type="parTrans" cxnId="{4175A1CD-2175-5042-A066-01D3F0B55258}">
      <dgm:prSet/>
      <dgm:spPr/>
      <dgm:t>
        <a:bodyPr/>
        <a:lstStyle/>
        <a:p>
          <a:endParaRPr lang="en-US" altLang="zh-CN"/>
        </a:p>
      </dgm:t>
    </dgm:pt>
    <dgm:pt modelId="{3F21CA6A-AF2E-0345-94F1-27F609D51A6B}" type="sibTrans" cxnId="{4175A1CD-2175-5042-A066-01D3F0B55258}">
      <dgm:prSet/>
      <dgm:spPr/>
      <dgm:t>
        <a:bodyPr/>
        <a:lstStyle/>
        <a:p>
          <a:endParaRPr lang="en-US" altLang="zh-CN"/>
        </a:p>
      </dgm:t>
    </dgm:pt>
    <dgm:pt modelId="{79656DC9-7E85-9544-A2CE-510EB64324A6}">
      <dgm:prSet phldrT="[Text]"/>
      <dgm:spPr/>
      <dgm:t>
        <a:bodyPr/>
        <a:lstStyle/>
        <a:p>
          <a:r>
            <a:rPr lang="en-US" altLang="zh-CN" dirty="0"/>
            <a:t>Measurement</a:t>
          </a:r>
        </a:p>
      </dgm:t>
    </dgm:pt>
    <dgm:pt modelId="{F633519E-A3BA-6046-A029-6B2A4A33A32E}" type="parTrans" cxnId="{4B3EC493-56DC-CF40-B744-3A07837EE739}">
      <dgm:prSet/>
      <dgm:spPr/>
      <dgm:t>
        <a:bodyPr/>
        <a:lstStyle/>
        <a:p>
          <a:endParaRPr lang="en-US" altLang="zh-CN"/>
        </a:p>
      </dgm:t>
    </dgm:pt>
    <dgm:pt modelId="{2DFA0943-B56D-A841-9F26-D1CA287B4D50}" type="sibTrans" cxnId="{4B3EC493-56DC-CF40-B744-3A07837EE739}">
      <dgm:prSet/>
      <dgm:spPr>
        <a:noFill/>
      </dgm:spPr>
      <dgm:t>
        <a:bodyPr/>
        <a:lstStyle/>
        <a:p>
          <a:endParaRPr lang="en-US" altLang="zh-CN"/>
        </a:p>
      </dgm:t>
    </dgm:pt>
    <dgm:pt modelId="{BF5AD5B5-F275-CA48-BC9E-441CC0524FE3}">
      <dgm:prSet phldrT="[Text]"/>
      <dgm:spPr>
        <a:noFill/>
      </dgm:spPr>
      <dgm:t>
        <a:bodyPr/>
        <a:lstStyle/>
        <a:p>
          <a:r>
            <a:rPr lang="en-US" altLang="zh-CN" dirty="0">
              <a:solidFill>
                <a:schemeClr val="bg1"/>
              </a:solidFill>
            </a:rPr>
            <a:t>Error</a:t>
          </a:r>
          <a:r>
            <a:rPr lang="zh-CN" altLang="en-US" dirty="0">
              <a:solidFill>
                <a:schemeClr val="bg1"/>
              </a:solidFill>
            </a:rPr>
            <a:t> </a:t>
          </a:r>
          <a:r>
            <a:rPr lang="en-US" altLang="zh-CN" dirty="0">
              <a:solidFill>
                <a:schemeClr val="bg1"/>
              </a:solidFill>
            </a:rPr>
            <a:t>mitigation</a:t>
          </a:r>
        </a:p>
      </dgm:t>
    </dgm:pt>
    <dgm:pt modelId="{38817635-651C-2942-888F-8D4ED426693D}" type="parTrans" cxnId="{EA3E2FC6-5621-8A45-9D19-ABB6D4DF86B5}">
      <dgm:prSet/>
      <dgm:spPr/>
      <dgm:t>
        <a:bodyPr/>
        <a:lstStyle/>
        <a:p>
          <a:endParaRPr lang="en-US" altLang="zh-CN"/>
        </a:p>
      </dgm:t>
    </dgm:pt>
    <dgm:pt modelId="{CDDC7296-E9C8-A34C-B8C8-EB9A0FFEE85D}" type="sibTrans" cxnId="{EA3E2FC6-5621-8A45-9D19-ABB6D4DF86B5}">
      <dgm:prSet/>
      <dgm:spPr/>
      <dgm:t>
        <a:bodyPr/>
        <a:lstStyle/>
        <a:p>
          <a:endParaRPr lang="en-US" altLang="zh-CN"/>
        </a:p>
      </dgm:t>
    </dgm:pt>
    <dgm:pt modelId="{6ACE360B-8334-C743-9920-4AC98BA1FDE3}">
      <dgm:prSet phldrT="[Text]"/>
      <dgm:spPr/>
      <dgm:t>
        <a:bodyPr/>
        <a:lstStyle/>
        <a:p>
          <a:r>
            <a:rPr lang="en-US" altLang="zh-CN" dirty="0"/>
            <a:t>State</a:t>
          </a:r>
          <a:r>
            <a:rPr lang="zh-CN" altLang="en-US" dirty="0"/>
            <a:t> </a:t>
          </a:r>
          <a:r>
            <a:rPr lang="en-US" altLang="zh-CN" dirty="0"/>
            <a:t>preparation</a:t>
          </a:r>
        </a:p>
      </dgm:t>
    </dgm:pt>
    <dgm:pt modelId="{22031FF0-8C10-D344-BA8C-50F6E067D011}" type="parTrans" cxnId="{740652AA-4B09-1C4E-B4B9-C8E71D975FA3}">
      <dgm:prSet/>
      <dgm:spPr/>
      <dgm:t>
        <a:bodyPr/>
        <a:lstStyle/>
        <a:p>
          <a:endParaRPr lang="en-US" altLang="zh-CN"/>
        </a:p>
      </dgm:t>
    </dgm:pt>
    <dgm:pt modelId="{319653EE-A705-A546-9CD1-72BD278F6095}" type="sibTrans" cxnId="{740652AA-4B09-1C4E-B4B9-C8E71D975FA3}">
      <dgm:prSet/>
      <dgm:spPr/>
      <dgm:t>
        <a:bodyPr/>
        <a:lstStyle/>
        <a:p>
          <a:endParaRPr lang="en-US" altLang="zh-CN"/>
        </a:p>
      </dgm:t>
    </dgm:pt>
    <dgm:pt modelId="{2CC3522E-217A-204C-A8E0-004E14F78D94}" type="pres">
      <dgm:prSet presAssocID="{5220C5BD-9A0A-1D47-8B70-81DBB9D4D2AA}" presName="Name0" presStyleCnt="0">
        <dgm:presLayoutVars>
          <dgm:dir/>
          <dgm:resizeHandles val="exact"/>
        </dgm:presLayoutVars>
      </dgm:prSet>
      <dgm:spPr/>
    </dgm:pt>
    <dgm:pt modelId="{41FDE186-D4BA-1647-AD63-713D6E1FAB19}" type="pres">
      <dgm:prSet presAssocID="{69AC7AA3-C2DF-0741-9C34-4A9F7A6EEB81}" presName="node" presStyleLbl="node1" presStyleIdx="0" presStyleCnt="5">
        <dgm:presLayoutVars>
          <dgm:bulletEnabled val="1"/>
        </dgm:presLayoutVars>
      </dgm:prSet>
      <dgm:spPr/>
    </dgm:pt>
    <dgm:pt modelId="{9C6CCBA5-6800-4340-9E9B-D2F4971DD0AA}" type="pres">
      <dgm:prSet presAssocID="{BB0EA887-1875-2641-968C-FE8F8F507941}" presName="sibTrans" presStyleLbl="sibTrans2D1" presStyleIdx="0" presStyleCnt="4"/>
      <dgm:spPr/>
    </dgm:pt>
    <dgm:pt modelId="{CD2C4C5C-7671-AD4C-BA3B-ED83E1A94969}" type="pres">
      <dgm:prSet presAssocID="{BB0EA887-1875-2641-968C-FE8F8F507941}" presName="connectorText" presStyleLbl="sibTrans2D1" presStyleIdx="0" presStyleCnt="4"/>
      <dgm:spPr/>
    </dgm:pt>
    <dgm:pt modelId="{2BB3B518-C287-2F49-A999-4DE8CA155404}" type="pres">
      <dgm:prSet presAssocID="{6ACE360B-8334-C743-9920-4AC98BA1FDE3}" presName="node" presStyleLbl="node1" presStyleIdx="1" presStyleCnt="5">
        <dgm:presLayoutVars>
          <dgm:bulletEnabled val="1"/>
        </dgm:presLayoutVars>
      </dgm:prSet>
      <dgm:spPr/>
    </dgm:pt>
    <dgm:pt modelId="{0BD64ED5-7ABB-8F4F-B63D-236527633940}" type="pres">
      <dgm:prSet presAssocID="{319653EE-A705-A546-9CD1-72BD278F6095}" presName="sibTrans" presStyleLbl="sibTrans2D1" presStyleIdx="1" presStyleCnt="4"/>
      <dgm:spPr/>
    </dgm:pt>
    <dgm:pt modelId="{41A11693-B9FC-4C45-8F93-3639D463C6A0}" type="pres">
      <dgm:prSet presAssocID="{319653EE-A705-A546-9CD1-72BD278F6095}" presName="connectorText" presStyleLbl="sibTrans2D1" presStyleIdx="1" presStyleCnt="4"/>
      <dgm:spPr/>
    </dgm:pt>
    <dgm:pt modelId="{558736C7-7E4D-7E40-9300-F8DF7A7C2151}" type="pres">
      <dgm:prSet presAssocID="{07534DEC-0EED-7247-9828-2CE339AFA65E}" presName="node" presStyleLbl="node1" presStyleIdx="2" presStyleCnt="5">
        <dgm:presLayoutVars>
          <dgm:bulletEnabled val="1"/>
        </dgm:presLayoutVars>
      </dgm:prSet>
      <dgm:spPr/>
    </dgm:pt>
    <dgm:pt modelId="{1E34734B-8D69-0744-A23D-503B213C69DE}" type="pres">
      <dgm:prSet presAssocID="{3F21CA6A-AF2E-0345-94F1-27F609D51A6B}" presName="sibTrans" presStyleLbl="sibTrans2D1" presStyleIdx="2" presStyleCnt="4"/>
      <dgm:spPr/>
    </dgm:pt>
    <dgm:pt modelId="{8CF5A6B7-ABF2-4B43-B370-E9CB8F9D839D}" type="pres">
      <dgm:prSet presAssocID="{3F21CA6A-AF2E-0345-94F1-27F609D51A6B}" presName="connectorText" presStyleLbl="sibTrans2D1" presStyleIdx="2" presStyleCnt="4"/>
      <dgm:spPr/>
    </dgm:pt>
    <dgm:pt modelId="{9B8E56AB-502E-3049-8C0D-DFDDC741DAA6}" type="pres">
      <dgm:prSet presAssocID="{79656DC9-7E85-9544-A2CE-510EB64324A6}" presName="node" presStyleLbl="node1" presStyleIdx="3" presStyleCnt="5">
        <dgm:presLayoutVars>
          <dgm:bulletEnabled val="1"/>
        </dgm:presLayoutVars>
      </dgm:prSet>
      <dgm:spPr/>
    </dgm:pt>
    <dgm:pt modelId="{3F260AAD-0524-0541-AE9C-D187EE631F29}" type="pres">
      <dgm:prSet presAssocID="{2DFA0943-B56D-A841-9F26-D1CA287B4D50}" presName="sibTrans" presStyleLbl="sibTrans2D1" presStyleIdx="3" presStyleCnt="4"/>
      <dgm:spPr/>
    </dgm:pt>
    <dgm:pt modelId="{98716936-9372-7844-A8BB-579607BA2D65}" type="pres">
      <dgm:prSet presAssocID="{2DFA0943-B56D-A841-9F26-D1CA287B4D50}" presName="connectorText" presStyleLbl="sibTrans2D1" presStyleIdx="3" presStyleCnt="4"/>
      <dgm:spPr/>
    </dgm:pt>
    <dgm:pt modelId="{812611B0-6CF7-C34E-A0B8-DBC3FCD1FB90}" type="pres">
      <dgm:prSet presAssocID="{BF5AD5B5-F275-CA48-BC9E-441CC0524FE3}" presName="node" presStyleLbl="node1" presStyleIdx="4" presStyleCnt="5">
        <dgm:presLayoutVars>
          <dgm:bulletEnabled val="1"/>
        </dgm:presLayoutVars>
      </dgm:prSet>
      <dgm:spPr/>
    </dgm:pt>
  </dgm:ptLst>
  <dgm:cxnLst>
    <dgm:cxn modelId="{1DBB1105-35A1-5740-8D93-8D3E1C62323E}" type="presOf" srcId="{2DFA0943-B56D-A841-9F26-D1CA287B4D50}" destId="{98716936-9372-7844-A8BB-579607BA2D65}" srcOrd="1" destOrd="0" presId="urn:microsoft.com/office/officeart/2005/8/layout/process1"/>
    <dgm:cxn modelId="{C4853F2E-0F17-7C47-B820-441621627372}" srcId="{5220C5BD-9A0A-1D47-8B70-81DBB9D4D2AA}" destId="{69AC7AA3-C2DF-0741-9C34-4A9F7A6EEB81}" srcOrd="0" destOrd="0" parTransId="{3FA48D21-0F07-2A42-9FD6-6580026F1961}" sibTransId="{BB0EA887-1875-2641-968C-FE8F8F507941}"/>
    <dgm:cxn modelId="{94C2C248-4549-1E45-93B5-AEF5DB62CAF0}" type="presOf" srcId="{6ACE360B-8334-C743-9920-4AC98BA1FDE3}" destId="{2BB3B518-C287-2F49-A999-4DE8CA155404}" srcOrd="0" destOrd="0" presId="urn:microsoft.com/office/officeart/2005/8/layout/process1"/>
    <dgm:cxn modelId="{97CE8D52-0105-3B40-B8A2-CCA7EB117D91}" type="presOf" srcId="{BB0EA887-1875-2641-968C-FE8F8F507941}" destId="{9C6CCBA5-6800-4340-9E9B-D2F4971DD0AA}" srcOrd="0" destOrd="0" presId="urn:microsoft.com/office/officeart/2005/8/layout/process1"/>
    <dgm:cxn modelId="{3212C356-C7FE-0B48-B2B7-DD8F32E0553E}" type="presOf" srcId="{BF5AD5B5-F275-CA48-BC9E-441CC0524FE3}" destId="{812611B0-6CF7-C34E-A0B8-DBC3FCD1FB90}" srcOrd="0" destOrd="0" presId="urn:microsoft.com/office/officeart/2005/8/layout/process1"/>
    <dgm:cxn modelId="{AA0F8F5E-FCF3-BE4F-AF69-BF2F053E0935}" type="presOf" srcId="{69AC7AA3-C2DF-0741-9C34-4A9F7A6EEB81}" destId="{41FDE186-D4BA-1647-AD63-713D6E1FAB19}" srcOrd="0" destOrd="0" presId="urn:microsoft.com/office/officeart/2005/8/layout/process1"/>
    <dgm:cxn modelId="{E3F8956C-2239-BD42-8C50-8828E0ACA4A1}" type="presOf" srcId="{07534DEC-0EED-7247-9828-2CE339AFA65E}" destId="{558736C7-7E4D-7E40-9300-F8DF7A7C2151}" srcOrd="0" destOrd="0" presId="urn:microsoft.com/office/officeart/2005/8/layout/process1"/>
    <dgm:cxn modelId="{27C76981-D2E3-A245-9034-D36DE61C799A}" type="presOf" srcId="{319653EE-A705-A546-9CD1-72BD278F6095}" destId="{0BD64ED5-7ABB-8F4F-B63D-236527633940}" srcOrd="0" destOrd="0" presId="urn:microsoft.com/office/officeart/2005/8/layout/process1"/>
    <dgm:cxn modelId="{4B3EC493-56DC-CF40-B744-3A07837EE739}" srcId="{5220C5BD-9A0A-1D47-8B70-81DBB9D4D2AA}" destId="{79656DC9-7E85-9544-A2CE-510EB64324A6}" srcOrd="3" destOrd="0" parTransId="{F633519E-A3BA-6046-A029-6B2A4A33A32E}" sibTransId="{2DFA0943-B56D-A841-9F26-D1CA287B4D50}"/>
    <dgm:cxn modelId="{740652AA-4B09-1C4E-B4B9-C8E71D975FA3}" srcId="{5220C5BD-9A0A-1D47-8B70-81DBB9D4D2AA}" destId="{6ACE360B-8334-C743-9920-4AC98BA1FDE3}" srcOrd="1" destOrd="0" parTransId="{22031FF0-8C10-D344-BA8C-50F6E067D011}" sibTransId="{319653EE-A705-A546-9CD1-72BD278F6095}"/>
    <dgm:cxn modelId="{34350EAE-1B7F-EA47-A7F4-40C2163CDB6F}" type="presOf" srcId="{3F21CA6A-AF2E-0345-94F1-27F609D51A6B}" destId="{1E34734B-8D69-0744-A23D-503B213C69DE}" srcOrd="0" destOrd="0" presId="urn:microsoft.com/office/officeart/2005/8/layout/process1"/>
    <dgm:cxn modelId="{EA3E2FC6-5621-8A45-9D19-ABB6D4DF86B5}" srcId="{5220C5BD-9A0A-1D47-8B70-81DBB9D4D2AA}" destId="{BF5AD5B5-F275-CA48-BC9E-441CC0524FE3}" srcOrd="4" destOrd="0" parTransId="{38817635-651C-2942-888F-8D4ED426693D}" sibTransId="{CDDC7296-E9C8-A34C-B8C8-EB9A0FFEE85D}"/>
    <dgm:cxn modelId="{414CCDCB-9E14-EB41-91D9-3029342A27C1}" type="presOf" srcId="{BB0EA887-1875-2641-968C-FE8F8F507941}" destId="{CD2C4C5C-7671-AD4C-BA3B-ED83E1A94969}" srcOrd="1" destOrd="0" presId="urn:microsoft.com/office/officeart/2005/8/layout/process1"/>
    <dgm:cxn modelId="{4175A1CD-2175-5042-A066-01D3F0B55258}" srcId="{5220C5BD-9A0A-1D47-8B70-81DBB9D4D2AA}" destId="{07534DEC-0EED-7247-9828-2CE339AFA65E}" srcOrd="2" destOrd="0" parTransId="{64095965-5C15-1041-A285-9FD560D393A2}" sibTransId="{3F21CA6A-AF2E-0345-94F1-27F609D51A6B}"/>
    <dgm:cxn modelId="{738212CE-F2E9-8F41-8736-3580FBB22ED8}" type="presOf" srcId="{5220C5BD-9A0A-1D47-8B70-81DBB9D4D2AA}" destId="{2CC3522E-217A-204C-A8E0-004E14F78D94}" srcOrd="0" destOrd="0" presId="urn:microsoft.com/office/officeart/2005/8/layout/process1"/>
    <dgm:cxn modelId="{58ABAFD1-96DD-A244-B4D7-DEE7F2D61BBB}" type="presOf" srcId="{79656DC9-7E85-9544-A2CE-510EB64324A6}" destId="{9B8E56AB-502E-3049-8C0D-DFDDC741DAA6}" srcOrd="0" destOrd="0" presId="urn:microsoft.com/office/officeart/2005/8/layout/process1"/>
    <dgm:cxn modelId="{E1CA23D7-4534-B64E-A79B-CE7A884D1E1B}" type="presOf" srcId="{2DFA0943-B56D-A841-9F26-D1CA287B4D50}" destId="{3F260AAD-0524-0541-AE9C-D187EE631F29}" srcOrd="0" destOrd="0" presId="urn:microsoft.com/office/officeart/2005/8/layout/process1"/>
    <dgm:cxn modelId="{BA2EA9E8-C126-9F4E-93AC-B734BF655822}" type="presOf" srcId="{3F21CA6A-AF2E-0345-94F1-27F609D51A6B}" destId="{8CF5A6B7-ABF2-4B43-B370-E9CB8F9D839D}" srcOrd="1" destOrd="0" presId="urn:microsoft.com/office/officeart/2005/8/layout/process1"/>
    <dgm:cxn modelId="{C0B5ABF1-3E06-834E-AE74-978CE3946330}" type="presOf" srcId="{319653EE-A705-A546-9CD1-72BD278F6095}" destId="{41A11693-B9FC-4C45-8F93-3639D463C6A0}" srcOrd="1" destOrd="0" presId="urn:microsoft.com/office/officeart/2005/8/layout/process1"/>
    <dgm:cxn modelId="{548B5079-722D-B543-90ED-D31B53D628D2}" type="presParOf" srcId="{2CC3522E-217A-204C-A8E0-004E14F78D94}" destId="{41FDE186-D4BA-1647-AD63-713D6E1FAB19}" srcOrd="0" destOrd="0" presId="urn:microsoft.com/office/officeart/2005/8/layout/process1"/>
    <dgm:cxn modelId="{1DE465A2-ED48-884A-B9D0-50DAE1A4B07A}" type="presParOf" srcId="{2CC3522E-217A-204C-A8E0-004E14F78D94}" destId="{9C6CCBA5-6800-4340-9E9B-D2F4971DD0AA}" srcOrd="1" destOrd="0" presId="urn:microsoft.com/office/officeart/2005/8/layout/process1"/>
    <dgm:cxn modelId="{1799E8E4-9EB7-1441-BED9-026E1F49C01F}" type="presParOf" srcId="{9C6CCBA5-6800-4340-9E9B-D2F4971DD0AA}" destId="{CD2C4C5C-7671-AD4C-BA3B-ED83E1A94969}" srcOrd="0" destOrd="0" presId="urn:microsoft.com/office/officeart/2005/8/layout/process1"/>
    <dgm:cxn modelId="{0E203104-AA3B-ED4A-963F-7D2B5739413F}" type="presParOf" srcId="{2CC3522E-217A-204C-A8E0-004E14F78D94}" destId="{2BB3B518-C287-2F49-A999-4DE8CA155404}" srcOrd="2" destOrd="0" presId="urn:microsoft.com/office/officeart/2005/8/layout/process1"/>
    <dgm:cxn modelId="{D1ADB06F-2065-4049-B42C-E548B7622B52}" type="presParOf" srcId="{2CC3522E-217A-204C-A8E0-004E14F78D94}" destId="{0BD64ED5-7ABB-8F4F-B63D-236527633940}" srcOrd="3" destOrd="0" presId="urn:microsoft.com/office/officeart/2005/8/layout/process1"/>
    <dgm:cxn modelId="{ECED7876-C650-3843-86EF-E23B2C7D71B4}" type="presParOf" srcId="{0BD64ED5-7ABB-8F4F-B63D-236527633940}" destId="{41A11693-B9FC-4C45-8F93-3639D463C6A0}" srcOrd="0" destOrd="0" presId="urn:microsoft.com/office/officeart/2005/8/layout/process1"/>
    <dgm:cxn modelId="{5553F2B1-7EC6-0F4D-BA43-9981206240E1}" type="presParOf" srcId="{2CC3522E-217A-204C-A8E0-004E14F78D94}" destId="{558736C7-7E4D-7E40-9300-F8DF7A7C2151}" srcOrd="4" destOrd="0" presId="urn:microsoft.com/office/officeart/2005/8/layout/process1"/>
    <dgm:cxn modelId="{B3BC8B96-8AED-504A-A2CD-EEE08DBE2074}" type="presParOf" srcId="{2CC3522E-217A-204C-A8E0-004E14F78D94}" destId="{1E34734B-8D69-0744-A23D-503B213C69DE}" srcOrd="5" destOrd="0" presId="urn:microsoft.com/office/officeart/2005/8/layout/process1"/>
    <dgm:cxn modelId="{74CC0AC9-61F9-FC4C-B68B-E86B9EEC9949}" type="presParOf" srcId="{1E34734B-8D69-0744-A23D-503B213C69DE}" destId="{8CF5A6B7-ABF2-4B43-B370-E9CB8F9D839D}" srcOrd="0" destOrd="0" presId="urn:microsoft.com/office/officeart/2005/8/layout/process1"/>
    <dgm:cxn modelId="{75E079C6-7096-794C-BE8C-83D6C59BFEF1}" type="presParOf" srcId="{2CC3522E-217A-204C-A8E0-004E14F78D94}" destId="{9B8E56AB-502E-3049-8C0D-DFDDC741DAA6}" srcOrd="6" destOrd="0" presId="urn:microsoft.com/office/officeart/2005/8/layout/process1"/>
    <dgm:cxn modelId="{3A349C62-3BC1-744E-A627-545ACDA99407}" type="presParOf" srcId="{2CC3522E-217A-204C-A8E0-004E14F78D94}" destId="{3F260AAD-0524-0541-AE9C-D187EE631F29}" srcOrd="7" destOrd="0" presId="urn:microsoft.com/office/officeart/2005/8/layout/process1"/>
    <dgm:cxn modelId="{C82A73CF-E5D9-644F-88CA-D6377F17F3FA}" type="presParOf" srcId="{3F260AAD-0524-0541-AE9C-D187EE631F29}" destId="{98716936-9372-7844-A8BB-579607BA2D65}" srcOrd="0" destOrd="0" presId="urn:microsoft.com/office/officeart/2005/8/layout/process1"/>
    <dgm:cxn modelId="{6657AB96-8746-7B4B-A5A8-810302D32A9E}" type="presParOf" srcId="{2CC3522E-217A-204C-A8E0-004E14F78D94}" destId="{812611B0-6CF7-C34E-A0B8-DBC3FCD1FB90}" srcOrd="8" destOrd="0" presId="urn:microsoft.com/office/officeart/2005/8/layout/process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DE186-D4BA-1647-AD63-713D6E1FAB19}">
      <dsp:nvSpPr>
        <dsp:cNvPr id="0" name=""/>
        <dsp:cNvSpPr/>
      </dsp:nvSpPr>
      <dsp:spPr>
        <a:xfrm>
          <a:off x="5133"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Model</a:t>
          </a:r>
          <a:r>
            <a:rPr lang="zh-CN" altLang="en-US" sz="1900" kern="1200" dirty="0">
              <a:solidFill>
                <a:schemeClr val="bg1"/>
              </a:solidFill>
            </a:rPr>
            <a:t> </a:t>
          </a:r>
          <a:r>
            <a:rPr lang="en-US" altLang="zh-CN" sz="1900" kern="1200" dirty="0">
              <a:solidFill>
                <a:schemeClr val="bg1"/>
              </a:solidFill>
            </a:rPr>
            <a:t>encoding</a:t>
          </a:r>
        </a:p>
      </dsp:txBody>
      <dsp:txXfrm>
        <a:off x="30527" y="25394"/>
        <a:ext cx="1540560" cy="816219"/>
      </dsp:txXfrm>
    </dsp:sp>
    <dsp:sp modelId="{9C6CCBA5-6800-4340-9E9B-D2F4971DD0AA}">
      <dsp:nvSpPr>
        <dsp:cNvPr id="0" name=""/>
        <dsp:cNvSpPr/>
      </dsp:nvSpPr>
      <dsp:spPr>
        <a:xfrm>
          <a:off x="1755616"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1755616" y="315107"/>
        <a:ext cx="236156" cy="236792"/>
      </dsp:txXfrm>
    </dsp:sp>
    <dsp:sp modelId="{2BB3B518-C287-2F49-A999-4DE8CA155404}">
      <dsp:nvSpPr>
        <dsp:cNvPr id="0" name=""/>
        <dsp:cNvSpPr/>
      </dsp:nvSpPr>
      <dsp:spPr>
        <a:xfrm>
          <a:off x="2233021" y="0"/>
          <a:ext cx="1591348" cy="86700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t>State</a:t>
          </a:r>
          <a:r>
            <a:rPr lang="zh-CN" altLang="en-US" sz="1900" kern="1200" dirty="0"/>
            <a:t> </a:t>
          </a:r>
          <a:r>
            <a:rPr lang="en-US" altLang="zh-CN" sz="1900" kern="1200" dirty="0"/>
            <a:t>preparation</a:t>
          </a:r>
        </a:p>
      </dsp:txBody>
      <dsp:txXfrm>
        <a:off x="2258415" y="25394"/>
        <a:ext cx="1540560" cy="816219"/>
      </dsp:txXfrm>
    </dsp:sp>
    <dsp:sp modelId="{0BD64ED5-7ABB-8F4F-B63D-236527633940}">
      <dsp:nvSpPr>
        <dsp:cNvPr id="0" name=""/>
        <dsp:cNvSpPr/>
      </dsp:nvSpPr>
      <dsp:spPr>
        <a:xfrm>
          <a:off x="3983505" y="236176"/>
          <a:ext cx="337365" cy="394654"/>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3983505" y="315107"/>
        <a:ext cx="236156" cy="236792"/>
      </dsp:txXfrm>
    </dsp:sp>
    <dsp:sp modelId="{558736C7-7E4D-7E40-9300-F8DF7A7C2151}">
      <dsp:nvSpPr>
        <dsp:cNvPr id="0" name=""/>
        <dsp:cNvSpPr/>
      </dsp:nvSpPr>
      <dsp:spPr>
        <a:xfrm>
          <a:off x="4460909"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Quantum</a:t>
          </a:r>
          <a:r>
            <a:rPr lang="zh-CN" altLang="en-US" sz="1900" kern="1200" dirty="0">
              <a:solidFill>
                <a:schemeClr val="bg1"/>
              </a:solidFill>
            </a:rPr>
            <a:t> </a:t>
          </a:r>
          <a:r>
            <a:rPr lang="en-US" altLang="zh-CN" sz="1900" kern="1200" dirty="0">
              <a:solidFill>
                <a:schemeClr val="bg1"/>
              </a:solidFill>
            </a:rPr>
            <a:t>simulation</a:t>
          </a:r>
          <a:r>
            <a:rPr lang="zh-CN" altLang="en-US" sz="1900" kern="1200" dirty="0">
              <a:solidFill>
                <a:schemeClr val="bg1"/>
              </a:solidFill>
            </a:rPr>
            <a:t> </a:t>
          </a:r>
          <a:endParaRPr lang="en-US" altLang="zh-CN" sz="1900" kern="1200" dirty="0">
            <a:solidFill>
              <a:schemeClr val="bg1"/>
            </a:solidFill>
          </a:endParaRPr>
        </a:p>
      </dsp:txBody>
      <dsp:txXfrm>
        <a:off x="4486303" y="25394"/>
        <a:ext cx="1540560" cy="816219"/>
      </dsp:txXfrm>
    </dsp:sp>
    <dsp:sp modelId="{1E34734B-8D69-0744-A23D-503B213C69DE}">
      <dsp:nvSpPr>
        <dsp:cNvPr id="0" name=""/>
        <dsp:cNvSpPr/>
      </dsp:nvSpPr>
      <dsp:spPr>
        <a:xfrm>
          <a:off x="6211393"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6211393" y="315107"/>
        <a:ext cx="236156" cy="236792"/>
      </dsp:txXfrm>
    </dsp:sp>
    <dsp:sp modelId="{9B8E56AB-502E-3049-8C0D-DFDDC741DAA6}">
      <dsp:nvSpPr>
        <dsp:cNvPr id="0" name=""/>
        <dsp:cNvSpPr/>
      </dsp:nvSpPr>
      <dsp:spPr>
        <a:xfrm>
          <a:off x="6688797"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Measurement</a:t>
          </a:r>
        </a:p>
      </dsp:txBody>
      <dsp:txXfrm>
        <a:off x="6714191" y="25394"/>
        <a:ext cx="1540560" cy="816219"/>
      </dsp:txXfrm>
    </dsp:sp>
    <dsp:sp modelId="{3F260AAD-0524-0541-AE9C-D187EE631F29}">
      <dsp:nvSpPr>
        <dsp:cNvPr id="0" name=""/>
        <dsp:cNvSpPr/>
      </dsp:nvSpPr>
      <dsp:spPr>
        <a:xfrm>
          <a:off x="8439281"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8439281" y="315107"/>
        <a:ext cx="236156" cy="236792"/>
      </dsp:txXfrm>
    </dsp:sp>
    <dsp:sp modelId="{812611B0-6CF7-C34E-A0B8-DBC3FCD1FB90}">
      <dsp:nvSpPr>
        <dsp:cNvPr id="0" name=""/>
        <dsp:cNvSpPr/>
      </dsp:nvSpPr>
      <dsp:spPr>
        <a:xfrm>
          <a:off x="8916685"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Error</a:t>
          </a:r>
          <a:r>
            <a:rPr lang="zh-CN" altLang="en-US" sz="1900" kern="1200" dirty="0">
              <a:solidFill>
                <a:schemeClr val="bg1"/>
              </a:solidFill>
            </a:rPr>
            <a:t> </a:t>
          </a:r>
          <a:r>
            <a:rPr lang="en-US" altLang="zh-CN" sz="1900" kern="1200" dirty="0">
              <a:solidFill>
                <a:schemeClr val="bg1"/>
              </a:solidFill>
            </a:rPr>
            <a:t>mitigation</a:t>
          </a:r>
        </a:p>
      </dsp:txBody>
      <dsp:txXfrm>
        <a:off x="8942079" y="25394"/>
        <a:ext cx="1540560" cy="816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DE186-D4BA-1647-AD63-713D6E1FAB19}">
      <dsp:nvSpPr>
        <dsp:cNvPr id="0" name=""/>
        <dsp:cNvSpPr/>
      </dsp:nvSpPr>
      <dsp:spPr>
        <a:xfrm>
          <a:off x="5133"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Model</a:t>
          </a:r>
          <a:r>
            <a:rPr lang="zh-CN" altLang="en-US" sz="1900" kern="1200" dirty="0">
              <a:solidFill>
                <a:schemeClr val="bg1"/>
              </a:solidFill>
            </a:rPr>
            <a:t> </a:t>
          </a:r>
          <a:r>
            <a:rPr lang="en-US" altLang="zh-CN" sz="1900" kern="1200" dirty="0">
              <a:solidFill>
                <a:schemeClr val="bg1"/>
              </a:solidFill>
            </a:rPr>
            <a:t>encoding</a:t>
          </a:r>
        </a:p>
      </dsp:txBody>
      <dsp:txXfrm>
        <a:off x="30527" y="25394"/>
        <a:ext cx="1540560" cy="816219"/>
      </dsp:txXfrm>
    </dsp:sp>
    <dsp:sp modelId="{9C6CCBA5-6800-4340-9E9B-D2F4971DD0AA}">
      <dsp:nvSpPr>
        <dsp:cNvPr id="0" name=""/>
        <dsp:cNvSpPr/>
      </dsp:nvSpPr>
      <dsp:spPr>
        <a:xfrm>
          <a:off x="1755616"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1755616" y="315107"/>
        <a:ext cx="236156" cy="236792"/>
      </dsp:txXfrm>
    </dsp:sp>
    <dsp:sp modelId="{2BB3B518-C287-2F49-A999-4DE8CA155404}">
      <dsp:nvSpPr>
        <dsp:cNvPr id="0" name=""/>
        <dsp:cNvSpPr/>
      </dsp:nvSpPr>
      <dsp:spPr>
        <a:xfrm>
          <a:off x="2233021" y="0"/>
          <a:ext cx="1591348" cy="86700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t>State</a:t>
          </a:r>
          <a:r>
            <a:rPr lang="zh-CN" altLang="en-US" sz="1900" kern="1200" dirty="0"/>
            <a:t> </a:t>
          </a:r>
          <a:r>
            <a:rPr lang="en-US" altLang="zh-CN" sz="1900" kern="1200" dirty="0"/>
            <a:t>preparation</a:t>
          </a:r>
        </a:p>
      </dsp:txBody>
      <dsp:txXfrm>
        <a:off x="2258415" y="25394"/>
        <a:ext cx="1540560" cy="816219"/>
      </dsp:txXfrm>
    </dsp:sp>
    <dsp:sp modelId="{0BD64ED5-7ABB-8F4F-B63D-236527633940}">
      <dsp:nvSpPr>
        <dsp:cNvPr id="0" name=""/>
        <dsp:cNvSpPr/>
      </dsp:nvSpPr>
      <dsp:spPr>
        <a:xfrm>
          <a:off x="3983505" y="236176"/>
          <a:ext cx="337365" cy="394654"/>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3983505" y="315107"/>
        <a:ext cx="236156" cy="236792"/>
      </dsp:txXfrm>
    </dsp:sp>
    <dsp:sp modelId="{558736C7-7E4D-7E40-9300-F8DF7A7C2151}">
      <dsp:nvSpPr>
        <dsp:cNvPr id="0" name=""/>
        <dsp:cNvSpPr/>
      </dsp:nvSpPr>
      <dsp:spPr>
        <a:xfrm>
          <a:off x="4460909"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Quantum</a:t>
          </a:r>
          <a:r>
            <a:rPr lang="zh-CN" altLang="en-US" sz="1900" kern="1200" dirty="0">
              <a:solidFill>
                <a:schemeClr val="bg1"/>
              </a:solidFill>
            </a:rPr>
            <a:t> </a:t>
          </a:r>
          <a:r>
            <a:rPr lang="en-US" altLang="zh-CN" sz="1900" kern="1200" dirty="0">
              <a:solidFill>
                <a:schemeClr val="bg1"/>
              </a:solidFill>
            </a:rPr>
            <a:t>simulation</a:t>
          </a:r>
          <a:r>
            <a:rPr lang="zh-CN" altLang="en-US" sz="1900" kern="1200" dirty="0">
              <a:solidFill>
                <a:schemeClr val="bg1"/>
              </a:solidFill>
            </a:rPr>
            <a:t> </a:t>
          </a:r>
          <a:endParaRPr lang="en-US" altLang="zh-CN" sz="1900" kern="1200" dirty="0">
            <a:solidFill>
              <a:schemeClr val="bg1"/>
            </a:solidFill>
          </a:endParaRPr>
        </a:p>
      </dsp:txBody>
      <dsp:txXfrm>
        <a:off x="4486303" y="25394"/>
        <a:ext cx="1540560" cy="816219"/>
      </dsp:txXfrm>
    </dsp:sp>
    <dsp:sp modelId="{1E34734B-8D69-0744-A23D-503B213C69DE}">
      <dsp:nvSpPr>
        <dsp:cNvPr id="0" name=""/>
        <dsp:cNvSpPr/>
      </dsp:nvSpPr>
      <dsp:spPr>
        <a:xfrm>
          <a:off x="6211393"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6211393" y="315107"/>
        <a:ext cx="236156" cy="236792"/>
      </dsp:txXfrm>
    </dsp:sp>
    <dsp:sp modelId="{9B8E56AB-502E-3049-8C0D-DFDDC741DAA6}">
      <dsp:nvSpPr>
        <dsp:cNvPr id="0" name=""/>
        <dsp:cNvSpPr/>
      </dsp:nvSpPr>
      <dsp:spPr>
        <a:xfrm>
          <a:off x="6688797"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Measurement</a:t>
          </a:r>
        </a:p>
      </dsp:txBody>
      <dsp:txXfrm>
        <a:off x="6714191" y="25394"/>
        <a:ext cx="1540560" cy="816219"/>
      </dsp:txXfrm>
    </dsp:sp>
    <dsp:sp modelId="{3F260AAD-0524-0541-AE9C-D187EE631F29}">
      <dsp:nvSpPr>
        <dsp:cNvPr id="0" name=""/>
        <dsp:cNvSpPr/>
      </dsp:nvSpPr>
      <dsp:spPr>
        <a:xfrm>
          <a:off x="8439281"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8439281" y="315107"/>
        <a:ext cx="236156" cy="236792"/>
      </dsp:txXfrm>
    </dsp:sp>
    <dsp:sp modelId="{812611B0-6CF7-C34E-A0B8-DBC3FCD1FB90}">
      <dsp:nvSpPr>
        <dsp:cNvPr id="0" name=""/>
        <dsp:cNvSpPr/>
      </dsp:nvSpPr>
      <dsp:spPr>
        <a:xfrm>
          <a:off x="8916685"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Error</a:t>
          </a:r>
          <a:r>
            <a:rPr lang="zh-CN" altLang="en-US" sz="1900" kern="1200" dirty="0">
              <a:solidFill>
                <a:schemeClr val="bg1"/>
              </a:solidFill>
            </a:rPr>
            <a:t> </a:t>
          </a:r>
          <a:r>
            <a:rPr lang="en-US" altLang="zh-CN" sz="1900" kern="1200" dirty="0">
              <a:solidFill>
                <a:schemeClr val="bg1"/>
              </a:solidFill>
            </a:rPr>
            <a:t>mitigation</a:t>
          </a:r>
        </a:p>
      </dsp:txBody>
      <dsp:txXfrm>
        <a:off x="8942079" y="25394"/>
        <a:ext cx="1540560" cy="8162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DE186-D4BA-1647-AD63-713D6E1FAB19}">
      <dsp:nvSpPr>
        <dsp:cNvPr id="0" name=""/>
        <dsp:cNvSpPr/>
      </dsp:nvSpPr>
      <dsp:spPr>
        <a:xfrm>
          <a:off x="5133"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Model</a:t>
          </a:r>
          <a:r>
            <a:rPr lang="zh-CN" altLang="en-US" sz="1900" kern="1200" dirty="0">
              <a:solidFill>
                <a:schemeClr val="bg1"/>
              </a:solidFill>
            </a:rPr>
            <a:t> </a:t>
          </a:r>
          <a:r>
            <a:rPr lang="en-US" altLang="zh-CN" sz="1900" kern="1200" dirty="0">
              <a:solidFill>
                <a:schemeClr val="bg1"/>
              </a:solidFill>
            </a:rPr>
            <a:t>encoding</a:t>
          </a:r>
        </a:p>
      </dsp:txBody>
      <dsp:txXfrm>
        <a:off x="30527" y="25394"/>
        <a:ext cx="1540560" cy="816219"/>
      </dsp:txXfrm>
    </dsp:sp>
    <dsp:sp modelId="{9C6CCBA5-6800-4340-9E9B-D2F4971DD0AA}">
      <dsp:nvSpPr>
        <dsp:cNvPr id="0" name=""/>
        <dsp:cNvSpPr/>
      </dsp:nvSpPr>
      <dsp:spPr>
        <a:xfrm>
          <a:off x="1755616"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1755616" y="315107"/>
        <a:ext cx="236156" cy="236792"/>
      </dsp:txXfrm>
    </dsp:sp>
    <dsp:sp modelId="{2BB3B518-C287-2F49-A999-4DE8CA155404}">
      <dsp:nvSpPr>
        <dsp:cNvPr id="0" name=""/>
        <dsp:cNvSpPr/>
      </dsp:nvSpPr>
      <dsp:spPr>
        <a:xfrm>
          <a:off x="2233021" y="0"/>
          <a:ext cx="1591348" cy="86700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t>State</a:t>
          </a:r>
          <a:r>
            <a:rPr lang="zh-CN" altLang="en-US" sz="1900" kern="1200" dirty="0"/>
            <a:t> </a:t>
          </a:r>
          <a:r>
            <a:rPr lang="en-US" altLang="zh-CN" sz="1900" kern="1200" dirty="0"/>
            <a:t>preparation</a:t>
          </a:r>
        </a:p>
      </dsp:txBody>
      <dsp:txXfrm>
        <a:off x="2258415" y="25394"/>
        <a:ext cx="1540560" cy="816219"/>
      </dsp:txXfrm>
    </dsp:sp>
    <dsp:sp modelId="{0BD64ED5-7ABB-8F4F-B63D-236527633940}">
      <dsp:nvSpPr>
        <dsp:cNvPr id="0" name=""/>
        <dsp:cNvSpPr/>
      </dsp:nvSpPr>
      <dsp:spPr>
        <a:xfrm>
          <a:off x="3983505" y="236176"/>
          <a:ext cx="337365" cy="394654"/>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3983505" y="315107"/>
        <a:ext cx="236156" cy="236792"/>
      </dsp:txXfrm>
    </dsp:sp>
    <dsp:sp modelId="{558736C7-7E4D-7E40-9300-F8DF7A7C2151}">
      <dsp:nvSpPr>
        <dsp:cNvPr id="0" name=""/>
        <dsp:cNvSpPr/>
      </dsp:nvSpPr>
      <dsp:spPr>
        <a:xfrm>
          <a:off x="4460909" y="0"/>
          <a:ext cx="1591348" cy="86700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t>Quantum</a:t>
          </a:r>
          <a:r>
            <a:rPr lang="zh-CN" altLang="en-US" sz="1900" kern="1200" dirty="0"/>
            <a:t> </a:t>
          </a:r>
          <a:r>
            <a:rPr lang="en-US" altLang="zh-CN" sz="1900" kern="1200" dirty="0"/>
            <a:t>simulation</a:t>
          </a:r>
          <a:r>
            <a:rPr lang="zh-CN" altLang="en-US" sz="1900" kern="1200" dirty="0"/>
            <a:t> </a:t>
          </a:r>
          <a:endParaRPr lang="en-US" altLang="zh-CN" sz="1900" kern="1200" dirty="0"/>
        </a:p>
      </dsp:txBody>
      <dsp:txXfrm>
        <a:off x="4486303" y="25394"/>
        <a:ext cx="1540560" cy="816219"/>
      </dsp:txXfrm>
    </dsp:sp>
    <dsp:sp modelId="{1E34734B-8D69-0744-A23D-503B213C69DE}">
      <dsp:nvSpPr>
        <dsp:cNvPr id="0" name=""/>
        <dsp:cNvSpPr/>
      </dsp:nvSpPr>
      <dsp:spPr>
        <a:xfrm>
          <a:off x="6211393" y="236176"/>
          <a:ext cx="337365" cy="394654"/>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6211393" y="315107"/>
        <a:ext cx="236156" cy="236792"/>
      </dsp:txXfrm>
    </dsp:sp>
    <dsp:sp modelId="{9B8E56AB-502E-3049-8C0D-DFDDC741DAA6}">
      <dsp:nvSpPr>
        <dsp:cNvPr id="0" name=""/>
        <dsp:cNvSpPr/>
      </dsp:nvSpPr>
      <dsp:spPr>
        <a:xfrm>
          <a:off x="6688797"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Measurement</a:t>
          </a:r>
        </a:p>
      </dsp:txBody>
      <dsp:txXfrm>
        <a:off x="6714191" y="25394"/>
        <a:ext cx="1540560" cy="816219"/>
      </dsp:txXfrm>
    </dsp:sp>
    <dsp:sp modelId="{3F260AAD-0524-0541-AE9C-D187EE631F29}">
      <dsp:nvSpPr>
        <dsp:cNvPr id="0" name=""/>
        <dsp:cNvSpPr/>
      </dsp:nvSpPr>
      <dsp:spPr>
        <a:xfrm>
          <a:off x="8439281"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8439281" y="315107"/>
        <a:ext cx="236156" cy="236792"/>
      </dsp:txXfrm>
    </dsp:sp>
    <dsp:sp modelId="{812611B0-6CF7-C34E-A0B8-DBC3FCD1FB90}">
      <dsp:nvSpPr>
        <dsp:cNvPr id="0" name=""/>
        <dsp:cNvSpPr/>
      </dsp:nvSpPr>
      <dsp:spPr>
        <a:xfrm>
          <a:off x="8916685"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Error</a:t>
          </a:r>
          <a:r>
            <a:rPr lang="zh-CN" altLang="en-US" sz="1900" kern="1200" dirty="0">
              <a:solidFill>
                <a:schemeClr val="bg1"/>
              </a:solidFill>
            </a:rPr>
            <a:t> </a:t>
          </a:r>
          <a:r>
            <a:rPr lang="en-US" altLang="zh-CN" sz="1900" kern="1200" dirty="0">
              <a:solidFill>
                <a:schemeClr val="bg1"/>
              </a:solidFill>
            </a:rPr>
            <a:t>mitigation</a:t>
          </a:r>
        </a:p>
      </dsp:txBody>
      <dsp:txXfrm>
        <a:off x="8942079" y="25394"/>
        <a:ext cx="1540560" cy="8162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DE186-D4BA-1647-AD63-713D6E1FAB19}">
      <dsp:nvSpPr>
        <dsp:cNvPr id="0" name=""/>
        <dsp:cNvSpPr/>
      </dsp:nvSpPr>
      <dsp:spPr>
        <a:xfrm>
          <a:off x="5133"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Model</a:t>
          </a:r>
          <a:r>
            <a:rPr lang="zh-CN" altLang="en-US" sz="1900" kern="1200" dirty="0">
              <a:solidFill>
                <a:schemeClr val="bg1"/>
              </a:solidFill>
            </a:rPr>
            <a:t> </a:t>
          </a:r>
          <a:r>
            <a:rPr lang="en-US" altLang="zh-CN" sz="1900" kern="1200" dirty="0">
              <a:solidFill>
                <a:schemeClr val="bg1"/>
              </a:solidFill>
            </a:rPr>
            <a:t>encoding</a:t>
          </a:r>
        </a:p>
      </dsp:txBody>
      <dsp:txXfrm>
        <a:off x="30527" y="25394"/>
        <a:ext cx="1540560" cy="816219"/>
      </dsp:txXfrm>
    </dsp:sp>
    <dsp:sp modelId="{9C6CCBA5-6800-4340-9E9B-D2F4971DD0AA}">
      <dsp:nvSpPr>
        <dsp:cNvPr id="0" name=""/>
        <dsp:cNvSpPr/>
      </dsp:nvSpPr>
      <dsp:spPr>
        <a:xfrm>
          <a:off x="1755616"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1755616" y="315107"/>
        <a:ext cx="236156" cy="236792"/>
      </dsp:txXfrm>
    </dsp:sp>
    <dsp:sp modelId="{2BB3B518-C287-2F49-A999-4DE8CA155404}">
      <dsp:nvSpPr>
        <dsp:cNvPr id="0" name=""/>
        <dsp:cNvSpPr/>
      </dsp:nvSpPr>
      <dsp:spPr>
        <a:xfrm>
          <a:off x="2233021" y="0"/>
          <a:ext cx="1591348" cy="86700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t>State</a:t>
          </a:r>
          <a:r>
            <a:rPr lang="zh-CN" altLang="en-US" sz="1900" kern="1200" dirty="0"/>
            <a:t> </a:t>
          </a:r>
          <a:r>
            <a:rPr lang="en-US" altLang="zh-CN" sz="1900" kern="1200" dirty="0"/>
            <a:t>preparation</a:t>
          </a:r>
        </a:p>
      </dsp:txBody>
      <dsp:txXfrm>
        <a:off x="2258415" y="25394"/>
        <a:ext cx="1540560" cy="816219"/>
      </dsp:txXfrm>
    </dsp:sp>
    <dsp:sp modelId="{0BD64ED5-7ABB-8F4F-B63D-236527633940}">
      <dsp:nvSpPr>
        <dsp:cNvPr id="0" name=""/>
        <dsp:cNvSpPr/>
      </dsp:nvSpPr>
      <dsp:spPr>
        <a:xfrm>
          <a:off x="3983505" y="236176"/>
          <a:ext cx="337365" cy="394654"/>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3983505" y="315107"/>
        <a:ext cx="236156" cy="236792"/>
      </dsp:txXfrm>
    </dsp:sp>
    <dsp:sp modelId="{558736C7-7E4D-7E40-9300-F8DF7A7C2151}">
      <dsp:nvSpPr>
        <dsp:cNvPr id="0" name=""/>
        <dsp:cNvSpPr/>
      </dsp:nvSpPr>
      <dsp:spPr>
        <a:xfrm>
          <a:off x="4460909" y="0"/>
          <a:ext cx="1591348" cy="86700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t>Quantum</a:t>
          </a:r>
          <a:r>
            <a:rPr lang="zh-CN" altLang="en-US" sz="1900" kern="1200" dirty="0"/>
            <a:t> </a:t>
          </a:r>
          <a:r>
            <a:rPr lang="en-US" altLang="zh-CN" sz="1900" kern="1200" dirty="0"/>
            <a:t>simulation</a:t>
          </a:r>
          <a:r>
            <a:rPr lang="zh-CN" altLang="en-US" sz="1900" kern="1200" dirty="0"/>
            <a:t> </a:t>
          </a:r>
          <a:endParaRPr lang="en-US" altLang="zh-CN" sz="1900" kern="1200" dirty="0"/>
        </a:p>
      </dsp:txBody>
      <dsp:txXfrm>
        <a:off x="4486303" y="25394"/>
        <a:ext cx="1540560" cy="816219"/>
      </dsp:txXfrm>
    </dsp:sp>
    <dsp:sp modelId="{1E34734B-8D69-0744-A23D-503B213C69DE}">
      <dsp:nvSpPr>
        <dsp:cNvPr id="0" name=""/>
        <dsp:cNvSpPr/>
      </dsp:nvSpPr>
      <dsp:spPr>
        <a:xfrm>
          <a:off x="6211393" y="236176"/>
          <a:ext cx="337365" cy="394654"/>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6211393" y="315107"/>
        <a:ext cx="236156" cy="236792"/>
      </dsp:txXfrm>
    </dsp:sp>
    <dsp:sp modelId="{9B8E56AB-502E-3049-8C0D-DFDDC741DAA6}">
      <dsp:nvSpPr>
        <dsp:cNvPr id="0" name=""/>
        <dsp:cNvSpPr/>
      </dsp:nvSpPr>
      <dsp:spPr>
        <a:xfrm>
          <a:off x="6688797" y="0"/>
          <a:ext cx="1591348" cy="86700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t>Measurement</a:t>
          </a:r>
        </a:p>
      </dsp:txBody>
      <dsp:txXfrm>
        <a:off x="6714191" y="25394"/>
        <a:ext cx="1540560" cy="816219"/>
      </dsp:txXfrm>
    </dsp:sp>
    <dsp:sp modelId="{3F260AAD-0524-0541-AE9C-D187EE631F29}">
      <dsp:nvSpPr>
        <dsp:cNvPr id="0" name=""/>
        <dsp:cNvSpPr/>
      </dsp:nvSpPr>
      <dsp:spPr>
        <a:xfrm>
          <a:off x="8439281"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8439281" y="315107"/>
        <a:ext cx="236156" cy="236792"/>
      </dsp:txXfrm>
    </dsp:sp>
    <dsp:sp modelId="{812611B0-6CF7-C34E-A0B8-DBC3FCD1FB90}">
      <dsp:nvSpPr>
        <dsp:cNvPr id="0" name=""/>
        <dsp:cNvSpPr/>
      </dsp:nvSpPr>
      <dsp:spPr>
        <a:xfrm>
          <a:off x="8916685"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Error</a:t>
          </a:r>
          <a:r>
            <a:rPr lang="zh-CN" altLang="en-US" sz="1900" kern="1200" dirty="0">
              <a:solidFill>
                <a:schemeClr val="bg1"/>
              </a:solidFill>
            </a:rPr>
            <a:t> </a:t>
          </a:r>
          <a:r>
            <a:rPr lang="en-US" altLang="zh-CN" sz="1900" kern="1200" dirty="0">
              <a:solidFill>
                <a:schemeClr val="bg1"/>
              </a:solidFill>
            </a:rPr>
            <a:t>mitigation</a:t>
          </a:r>
        </a:p>
      </dsp:txBody>
      <dsp:txXfrm>
        <a:off x="8942079" y="25394"/>
        <a:ext cx="1540560" cy="8162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DE186-D4BA-1647-AD63-713D6E1FAB19}">
      <dsp:nvSpPr>
        <dsp:cNvPr id="0" name=""/>
        <dsp:cNvSpPr/>
      </dsp:nvSpPr>
      <dsp:spPr>
        <a:xfrm>
          <a:off x="5133"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Model</a:t>
          </a:r>
          <a:r>
            <a:rPr lang="zh-CN" altLang="en-US" sz="1900" kern="1200" dirty="0">
              <a:solidFill>
                <a:schemeClr val="bg1"/>
              </a:solidFill>
            </a:rPr>
            <a:t> </a:t>
          </a:r>
          <a:r>
            <a:rPr lang="en-US" altLang="zh-CN" sz="1900" kern="1200" dirty="0">
              <a:solidFill>
                <a:schemeClr val="bg1"/>
              </a:solidFill>
            </a:rPr>
            <a:t>encoding</a:t>
          </a:r>
        </a:p>
      </dsp:txBody>
      <dsp:txXfrm>
        <a:off x="30527" y="25394"/>
        <a:ext cx="1540560" cy="816219"/>
      </dsp:txXfrm>
    </dsp:sp>
    <dsp:sp modelId="{9C6CCBA5-6800-4340-9E9B-D2F4971DD0AA}">
      <dsp:nvSpPr>
        <dsp:cNvPr id="0" name=""/>
        <dsp:cNvSpPr/>
      </dsp:nvSpPr>
      <dsp:spPr>
        <a:xfrm>
          <a:off x="1755616"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1755616" y="315107"/>
        <a:ext cx="236156" cy="236792"/>
      </dsp:txXfrm>
    </dsp:sp>
    <dsp:sp modelId="{2BB3B518-C287-2F49-A999-4DE8CA155404}">
      <dsp:nvSpPr>
        <dsp:cNvPr id="0" name=""/>
        <dsp:cNvSpPr/>
      </dsp:nvSpPr>
      <dsp:spPr>
        <a:xfrm>
          <a:off x="2233021" y="0"/>
          <a:ext cx="1591348" cy="86700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t>State</a:t>
          </a:r>
          <a:r>
            <a:rPr lang="zh-CN" altLang="en-US" sz="1900" kern="1200" dirty="0"/>
            <a:t> </a:t>
          </a:r>
          <a:r>
            <a:rPr lang="en-US" altLang="zh-CN" sz="1900" kern="1200" dirty="0"/>
            <a:t>preparation</a:t>
          </a:r>
        </a:p>
      </dsp:txBody>
      <dsp:txXfrm>
        <a:off x="2258415" y="25394"/>
        <a:ext cx="1540560" cy="816219"/>
      </dsp:txXfrm>
    </dsp:sp>
    <dsp:sp modelId="{0BD64ED5-7ABB-8F4F-B63D-236527633940}">
      <dsp:nvSpPr>
        <dsp:cNvPr id="0" name=""/>
        <dsp:cNvSpPr/>
      </dsp:nvSpPr>
      <dsp:spPr>
        <a:xfrm>
          <a:off x="3983505" y="236176"/>
          <a:ext cx="337365" cy="394654"/>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3983505" y="315107"/>
        <a:ext cx="236156" cy="236792"/>
      </dsp:txXfrm>
    </dsp:sp>
    <dsp:sp modelId="{558736C7-7E4D-7E40-9300-F8DF7A7C2151}">
      <dsp:nvSpPr>
        <dsp:cNvPr id="0" name=""/>
        <dsp:cNvSpPr/>
      </dsp:nvSpPr>
      <dsp:spPr>
        <a:xfrm>
          <a:off x="4460909" y="0"/>
          <a:ext cx="1591348" cy="86700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t>Quantum</a:t>
          </a:r>
          <a:r>
            <a:rPr lang="zh-CN" altLang="en-US" sz="1900" kern="1200" dirty="0"/>
            <a:t> </a:t>
          </a:r>
          <a:r>
            <a:rPr lang="en-US" altLang="zh-CN" sz="1900" kern="1200" dirty="0"/>
            <a:t>simulation</a:t>
          </a:r>
          <a:r>
            <a:rPr lang="zh-CN" altLang="en-US" sz="1900" kern="1200" dirty="0"/>
            <a:t> </a:t>
          </a:r>
          <a:endParaRPr lang="en-US" altLang="zh-CN" sz="1900" kern="1200" dirty="0"/>
        </a:p>
      </dsp:txBody>
      <dsp:txXfrm>
        <a:off x="4486303" y="25394"/>
        <a:ext cx="1540560" cy="816219"/>
      </dsp:txXfrm>
    </dsp:sp>
    <dsp:sp modelId="{1E34734B-8D69-0744-A23D-503B213C69DE}">
      <dsp:nvSpPr>
        <dsp:cNvPr id="0" name=""/>
        <dsp:cNvSpPr/>
      </dsp:nvSpPr>
      <dsp:spPr>
        <a:xfrm>
          <a:off x="6211393" y="236176"/>
          <a:ext cx="337365" cy="394654"/>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6211393" y="315107"/>
        <a:ext cx="236156" cy="236792"/>
      </dsp:txXfrm>
    </dsp:sp>
    <dsp:sp modelId="{9B8E56AB-502E-3049-8C0D-DFDDC741DAA6}">
      <dsp:nvSpPr>
        <dsp:cNvPr id="0" name=""/>
        <dsp:cNvSpPr/>
      </dsp:nvSpPr>
      <dsp:spPr>
        <a:xfrm>
          <a:off x="6688797" y="0"/>
          <a:ext cx="1591348" cy="86700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t>Measurement</a:t>
          </a:r>
        </a:p>
      </dsp:txBody>
      <dsp:txXfrm>
        <a:off x="6714191" y="25394"/>
        <a:ext cx="1540560" cy="816219"/>
      </dsp:txXfrm>
    </dsp:sp>
    <dsp:sp modelId="{3F260AAD-0524-0541-AE9C-D187EE631F29}">
      <dsp:nvSpPr>
        <dsp:cNvPr id="0" name=""/>
        <dsp:cNvSpPr/>
      </dsp:nvSpPr>
      <dsp:spPr>
        <a:xfrm>
          <a:off x="8439281" y="236176"/>
          <a:ext cx="337365" cy="394654"/>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altLang="zh-CN" sz="1500" kern="1200"/>
        </a:p>
      </dsp:txBody>
      <dsp:txXfrm>
        <a:off x="8439281" y="315107"/>
        <a:ext cx="236156" cy="236792"/>
      </dsp:txXfrm>
    </dsp:sp>
    <dsp:sp modelId="{812611B0-6CF7-C34E-A0B8-DBC3FCD1FB90}">
      <dsp:nvSpPr>
        <dsp:cNvPr id="0" name=""/>
        <dsp:cNvSpPr/>
      </dsp:nvSpPr>
      <dsp:spPr>
        <a:xfrm>
          <a:off x="8916685" y="0"/>
          <a:ext cx="1591348" cy="867007"/>
        </a:xfrm>
        <a:prstGeom prst="roundRect">
          <a:avLst>
            <a:gd name="adj" fmla="val 10000"/>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CN" sz="1900" kern="1200" dirty="0">
              <a:solidFill>
                <a:schemeClr val="bg1"/>
              </a:solidFill>
            </a:rPr>
            <a:t>Error</a:t>
          </a:r>
          <a:r>
            <a:rPr lang="zh-CN" altLang="en-US" sz="1900" kern="1200" dirty="0">
              <a:solidFill>
                <a:schemeClr val="bg1"/>
              </a:solidFill>
            </a:rPr>
            <a:t> </a:t>
          </a:r>
          <a:r>
            <a:rPr lang="en-US" altLang="zh-CN" sz="1900" kern="1200" dirty="0">
              <a:solidFill>
                <a:schemeClr val="bg1"/>
              </a:solidFill>
            </a:rPr>
            <a:t>mitigation</a:t>
          </a:r>
        </a:p>
      </dsp:txBody>
      <dsp:txXfrm>
        <a:off x="8942079" y="25394"/>
        <a:ext cx="1540560" cy="8162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BE13EE-0306-0D43-ABF0-E93AD5C6A2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Date Placeholder 2">
            <a:extLst>
              <a:ext uri="{FF2B5EF4-FFF2-40B4-BE49-F238E27FC236}">
                <a16:creationId xmlns:a16="http://schemas.microsoft.com/office/drawing/2014/main" id="{8663236A-6DEF-4E47-AE7D-DC5BD1C0A7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C00948-FFEB-6342-AFE0-FC7DFDE522D9}" type="datetimeFigureOut">
              <a:rPr kumimoji="1" lang="zh-CN" altLang="en-US" smtClean="0"/>
              <a:t>2025/8/15</a:t>
            </a:fld>
            <a:endParaRPr kumimoji="1" lang="zh-CN" altLang="en-US"/>
          </a:p>
        </p:txBody>
      </p:sp>
      <p:sp>
        <p:nvSpPr>
          <p:cNvPr id="4" name="Footer Placeholder 3">
            <a:extLst>
              <a:ext uri="{FF2B5EF4-FFF2-40B4-BE49-F238E27FC236}">
                <a16:creationId xmlns:a16="http://schemas.microsoft.com/office/drawing/2014/main" id="{342F28B7-8832-4C4E-9271-963AA45034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Slide Number Placeholder 4">
            <a:extLst>
              <a:ext uri="{FF2B5EF4-FFF2-40B4-BE49-F238E27FC236}">
                <a16:creationId xmlns:a16="http://schemas.microsoft.com/office/drawing/2014/main" id="{8A36BA1D-E9AE-3F45-8FF0-8CC219C75B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D39709-1457-474A-B14C-675F6713B0EB}" type="slidenum">
              <a:rPr kumimoji="1" lang="zh-CN" altLang="en-US" smtClean="0"/>
              <a:t>‹#›</a:t>
            </a:fld>
            <a:endParaRPr kumimoji="1" lang="zh-CN" altLang="en-US"/>
          </a:p>
        </p:txBody>
      </p:sp>
    </p:spTree>
    <p:extLst>
      <p:ext uri="{BB962C8B-B14F-4D97-AF65-F5344CB8AC3E}">
        <p14:creationId xmlns:p14="http://schemas.microsoft.com/office/powerpoint/2010/main" val="800519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81CCA-C319-FC4E-82E7-00FAC1336A1A}" type="datetimeFigureOut">
              <a:rPr kumimoji="1" lang="zh-CN" altLang="en-US" smtClean="0"/>
              <a:t>2025/8/15</a:t>
            </a:fld>
            <a:endParaRPr kumimoji="1"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zh-CN"/>
              <a:t>Click to edit Master text styles</a:t>
            </a:r>
          </a:p>
          <a:p>
            <a:pPr lvl="1"/>
            <a:r>
              <a:rPr kumimoji="1" lang="en-US" altLang="zh-CN"/>
              <a:t>Second level</a:t>
            </a:r>
          </a:p>
          <a:p>
            <a:pPr lvl="2"/>
            <a:r>
              <a:rPr kumimoji="1" lang="en-US" altLang="zh-CN"/>
              <a:t>Third level</a:t>
            </a:r>
          </a:p>
          <a:p>
            <a:pPr lvl="3"/>
            <a:r>
              <a:rPr kumimoji="1" lang="en-US" altLang="zh-CN"/>
              <a:t>Fourth level</a:t>
            </a:r>
          </a:p>
          <a:p>
            <a:pPr lvl="4"/>
            <a:r>
              <a:rPr kumimoji="1" lang="en-US" altLang="zh-CN"/>
              <a:t>Fifth level</a:t>
            </a:r>
            <a:endParaRPr kumimoji="1"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FFFBFD-5027-BE47-96A4-221375515B11}" type="slidenum">
              <a:rPr kumimoji="1" lang="zh-CN" altLang="en-US" smtClean="0"/>
              <a:t>‹#›</a:t>
            </a:fld>
            <a:endParaRPr kumimoji="1" lang="zh-CN" altLang="en-US"/>
          </a:p>
        </p:txBody>
      </p:sp>
    </p:spTree>
    <p:extLst>
      <p:ext uri="{BB962C8B-B14F-4D97-AF65-F5344CB8AC3E}">
        <p14:creationId xmlns:p14="http://schemas.microsoft.com/office/powerpoint/2010/main" val="464884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Slide Number Placeholder 3"/>
          <p:cNvSpPr>
            <a:spLocks noGrp="1"/>
          </p:cNvSpPr>
          <p:nvPr>
            <p:ph type="sldNum" sz="quarter" idx="5"/>
          </p:nvPr>
        </p:nvSpPr>
        <p:spPr/>
        <p:txBody>
          <a:bodyPr/>
          <a:lstStyle/>
          <a:p>
            <a:fld id="{1ECBA523-AB8C-4040-AF95-D2444E6FB75E}" type="slidenum">
              <a:rPr kumimoji="1" lang="zh-CN" altLang="en-US" smtClean="0"/>
              <a:t>3</a:t>
            </a:fld>
            <a:endParaRPr kumimoji="1" lang="zh-CN" altLang="en-US"/>
          </a:p>
        </p:txBody>
      </p:sp>
    </p:spTree>
    <p:extLst>
      <p:ext uri="{BB962C8B-B14F-4D97-AF65-F5344CB8AC3E}">
        <p14:creationId xmlns:p14="http://schemas.microsoft.com/office/powerpoint/2010/main" val="2269432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a:t>The</a:t>
            </a:r>
            <a:r>
              <a:rPr kumimoji="1" lang="zh-CN" altLang="en-US" dirty="0"/>
              <a:t> </a:t>
            </a:r>
            <a:r>
              <a:rPr kumimoji="1" lang="en-US" altLang="zh-CN" dirty="0"/>
              <a:t>linear</a:t>
            </a:r>
            <a:r>
              <a:rPr kumimoji="1" lang="zh-CN" altLang="en-US" dirty="0"/>
              <a:t> </a:t>
            </a:r>
            <a:r>
              <a:rPr kumimoji="1" lang="en-US" altLang="zh-CN" dirty="0"/>
              <a:t>coefficient</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expectation</a:t>
            </a:r>
            <a:r>
              <a:rPr kumimoji="1" lang="zh-CN" altLang="en-US" dirty="0"/>
              <a:t> </a:t>
            </a:r>
            <a:r>
              <a:rPr kumimoji="1" lang="en-US" altLang="zh-CN" dirty="0"/>
              <a:t>corresponds</a:t>
            </a:r>
            <a:r>
              <a:rPr kumimoji="1" lang="zh-CN" altLang="en-US" dirty="0"/>
              <a:t> </a:t>
            </a:r>
            <a:r>
              <a:rPr kumimoji="1" lang="en-US" altLang="zh-CN" dirty="0"/>
              <a:t>to</a:t>
            </a:r>
            <a:r>
              <a:rPr kumimoji="1" lang="zh-CN" altLang="en-US" dirty="0"/>
              <a:t> </a:t>
            </a:r>
            <a:r>
              <a:rPr kumimoji="1" lang="en-US" altLang="zh-CN" dirty="0"/>
              <a:t>commutator</a:t>
            </a:r>
            <a:r>
              <a:rPr kumimoji="1" lang="zh-CN" altLang="en-US" dirty="0"/>
              <a:t> </a:t>
            </a:r>
            <a:r>
              <a:rPr kumimoji="1" lang="en-US" altLang="zh-CN" dirty="0"/>
              <a:t>of</a:t>
            </a:r>
            <a:r>
              <a:rPr kumimoji="1" lang="zh-CN" altLang="en-US" dirty="0"/>
              <a:t> </a:t>
            </a:r>
            <a:r>
              <a:rPr kumimoji="1" lang="en-US" altLang="zh-CN" dirty="0"/>
              <a:t>O0</a:t>
            </a:r>
            <a:r>
              <a:rPr kumimoji="1" lang="zh-CN" altLang="en-US" dirty="0"/>
              <a:t> </a:t>
            </a:r>
            <a:r>
              <a:rPr kumimoji="1" lang="en-US" altLang="zh-CN" dirty="0"/>
              <a:t>and</a:t>
            </a:r>
            <a:r>
              <a:rPr kumimoji="1" lang="zh-CN" altLang="en-US" dirty="0"/>
              <a:t> </a:t>
            </a:r>
            <a:r>
              <a:rPr kumimoji="1" lang="en-US" altLang="zh-CN" dirty="0"/>
              <a:t>O1</a:t>
            </a:r>
            <a:endParaRPr kumimoji="1" lang="zh-CN" altLang="en-US" dirty="0"/>
          </a:p>
        </p:txBody>
      </p:sp>
      <p:sp>
        <p:nvSpPr>
          <p:cNvPr id="4" name="Slide Number Placeholder 3"/>
          <p:cNvSpPr>
            <a:spLocks noGrp="1"/>
          </p:cNvSpPr>
          <p:nvPr>
            <p:ph type="sldNum" sz="quarter" idx="5"/>
          </p:nvPr>
        </p:nvSpPr>
        <p:spPr/>
        <p:txBody>
          <a:bodyPr/>
          <a:lstStyle/>
          <a:p>
            <a:fld id="{D05FAEE3-E59F-F74F-A0BF-BB34926A61FA}" type="slidenum">
              <a:rPr kumimoji="1" lang="zh-CN" altLang="en-US" smtClean="0"/>
              <a:t>23</a:t>
            </a:fld>
            <a:endParaRPr kumimoji="1" lang="zh-CN" altLang="en-US"/>
          </a:p>
        </p:txBody>
      </p:sp>
    </p:spTree>
    <p:extLst>
      <p:ext uri="{BB962C8B-B14F-4D97-AF65-F5344CB8AC3E}">
        <p14:creationId xmlns:p14="http://schemas.microsoft.com/office/powerpoint/2010/main" val="243129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a:t>Our</a:t>
            </a:r>
            <a:r>
              <a:rPr kumimoji="1" lang="zh-CN" altLang="en-US" dirty="0"/>
              <a:t> </a:t>
            </a:r>
            <a:r>
              <a:rPr kumimoji="1" lang="en-US" altLang="zh-CN" dirty="0"/>
              <a:t>method</a:t>
            </a:r>
            <a:r>
              <a:rPr kumimoji="1" lang="zh-CN" altLang="en-US" dirty="0"/>
              <a:t> </a:t>
            </a:r>
            <a:r>
              <a:rPr kumimoji="1" lang="en-US" altLang="zh-CN" dirty="0"/>
              <a:t>can</a:t>
            </a:r>
            <a:r>
              <a:rPr kumimoji="1" lang="zh-CN" altLang="en-US" dirty="0"/>
              <a:t> </a:t>
            </a:r>
            <a:r>
              <a:rPr kumimoji="1" lang="en-US" altLang="zh-CN" dirty="0"/>
              <a:t>also</a:t>
            </a:r>
            <a:r>
              <a:rPr kumimoji="1" lang="zh-CN" altLang="en-US" dirty="0"/>
              <a:t> </a:t>
            </a:r>
            <a:r>
              <a:rPr kumimoji="1" lang="en-US" altLang="zh-CN" dirty="0"/>
              <a:t>be</a:t>
            </a:r>
            <a:r>
              <a:rPr kumimoji="1" lang="zh-CN" altLang="en-US" dirty="0"/>
              <a:t> </a:t>
            </a:r>
            <a:r>
              <a:rPr kumimoji="1" lang="en-US" altLang="zh-CN" dirty="0"/>
              <a:t>applied</a:t>
            </a:r>
            <a:r>
              <a:rPr kumimoji="1" lang="zh-CN" altLang="en-US" dirty="0"/>
              <a:t> </a:t>
            </a:r>
            <a:r>
              <a:rPr kumimoji="1" lang="en-US" altLang="zh-CN" dirty="0"/>
              <a:t>to</a:t>
            </a:r>
            <a:r>
              <a:rPr kumimoji="1" lang="zh-CN" altLang="en-US" dirty="0"/>
              <a:t> </a:t>
            </a:r>
            <a:r>
              <a:rPr kumimoji="1" lang="en-US" altLang="zh-CN" dirty="0"/>
              <a:t>bosonic</a:t>
            </a:r>
            <a:r>
              <a:rPr kumimoji="1" lang="zh-CN" altLang="en-US" dirty="0"/>
              <a:t> </a:t>
            </a:r>
            <a:r>
              <a:rPr kumimoji="1" lang="en-US" altLang="zh-CN" dirty="0"/>
              <a:t>spectrum</a:t>
            </a:r>
            <a:endParaRPr kumimoji="1" lang="zh-CN" altLang="en-US" dirty="0"/>
          </a:p>
        </p:txBody>
      </p:sp>
      <p:sp>
        <p:nvSpPr>
          <p:cNvPr id="4" name="Slide Number Placeholder 3"/>
          <p:cNvSpPr>
            <a:spLocks noGrp="1"/>
          </p:cNvSpPr>
          <p:nvPr>
            <p:ph type="sldNum" sz="quarter" idx="5"/>
          </p:nvPr>
        </p:nvSpPr>
        <p:spPr/>
        <p:txBody>
          <a:bodyPr/>
          <a:lstStyle/>
          <a:p>
            <a:fld id="{D05FAEE3-E59F-F74F-A0BF-BB34926A61FA}" type="slidenum">
              <a:rPr kumimoji="1" lang="zh-CN" altLang="en-US" smtClean="0"/>
              <a:t>25</a:t>
            </a:fld>
            <a:endParaRPr kumimoji="1" lang="zh-CN" altLang="en-US"/>
          </a:p>
        </p:txBody>
      </p:sp>
    </p:spTree>
    <p:extLst>
      <p:ext uri="{BB962C8B-B14F-4D97-AF65-F5344CB8AC3E}">
        <p14:creationId xmlns:p14="http://schemas.microsoft.com/office/powerpoint/2010/main" val="3368564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5"/>
          </p:nvPr>
        </p:nvSpPr>
        <p:spPr/>
        <p:txBody>
          <a:bodyPr/>
          <a:lstStyle/>
          <a:p>
            <a:fld id="{D05FAEE3-E59F-F74F-A0BF-BB34926A61FA}" type="slidenum">
              <a:rPr kumimoji="1" lang="zh-CN" altLang="en-US" smtClean="0"/>
              <a:t>26</a:t>
            </a:fld>
            <a:endParaRPr kumimoji="1" lang="zh-CN" altLang="en-US"/>
          </a:p>
        </p:txBody>
      </p:sp>
    </p:spTree>
    <p:extLst>
      <p:ext uri="{BB962C8B-B14F-4D97-AF65-F5344CB8AC3E}">
        <p14:creationId xmlns:p14="http://schemas.microsoft.com/office/powerpoint/2010/main" val="2884516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zh-CN" altLang="en-US" dirty="0"/>
              <a:t>贫瘠高原现象是指从随机初始点开始优化过程制备基态。我们首先要计算梯度。而初始点的梯度会随着系统尺寸增加而指数减小。这导致梯度在量子计算机上</a:t>
            </a:r>
            <a:r>
              <a:rPr kumimoji="1" lang="zh-CN" altLang="en-US"/>
              <a:t>无法精确计算</a:t>
            </a:r>
            <a:endParaRPr kumimoji="1" lang="zh-CN" altLang="en-US" dirty="0"/>
          </a:p>
        </p:txBody>
      </p:sp>
      <p:sp>
        <p:nvSpPr>
          <p:cNvPr id="4" name="Slide Number Placeholder 3"/>
          <p:cNvSpPr>
            <a:spLocks noGrp="1"/>
          </p:cNvSpPr>
          <p:nvPr>
            <p:ph type="sldNum" sz="quarter" idx="5"/>
          </p:nvPr>
        </p:nvSpPr>
        <p:spPr/>
        <p:txBody>
          <a:bodyPr/>
          <a:lstStyle/>
          <a:p>
            <a:fld id="{1ECBA523-AB8C-4040-AF95-D2444E6FB75E}" type="slidenum">
              <a:rPr kumimoji="1" lang="zh-CN" altLang="en-US" smtClean="0"/>
              <a:t>35</a:t>
            </a:fld>
            <a:endParaRPr kumimoji="1" lang="zh-CN" altLang="en-US"/>
          </a:p>
        </p:txBody>
      </p:sp>
    </p:spTree>
    <p:extLst>
      <p:ext uri="{BB962C8B-B14F-4D97-AF65-F5344CB8AC3E}">
        <p14:creationId xmlns:p14="http://schemas.microsoft.com/office/powerpoint/2010/main" val="235176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zh-CN" altLang="en-US" dirty="0"/>
              <a:t>贫瘠高原现象是指从随机初始点开始优化过程制备基态。我们首先要计算梯度。而初始点的梯度会随着系统尺寸增加而指数减小。这导致梯度在量子计算机上</a:t>
            </a:r>
            <a:r>
              <a:rPr kumimoji="1" lang="zh-CN" altLang="en-US"/>
              <a:t>无法精确计算</a:t>
            </a:r>
            <a:endParaRPr kumimoji="1" lang="zh-CN" altLang="en-US" dirty="0"/>
          </a:p>
        </p:txBody>
      </p:sp>
      <p:sp>
        <p:nvSpPr>
          <p:cNvPr id="4" name="Slide Number Placeholder 3"/>
          <p:cNvSpPr>
            <a:spLocks noGrp="1"/>
          </p:cNvSpPr>
          <p:nvPr>
            <p:ph type="sldNum" sz="quarter" idx="5"/>
          </p:nvPr>
        </p:nvSpPr>
        <p:spPr/>
        <p:txBody>
          <a:bodyPr/>
          <a:lstStyle/>
          <a:p>
            <a:fld id="{1ECBA523-AB8C-4040-AF95-D2444E6FB75E}" type="slidenum">
              <a:rPr kumimoji="1" lang="zh-CN" altLang="en-US" smtClean="0"/>
              <a:t>36</a:t>
            </a:fld>
            <a:endParaRPr kumimoji="1" lang="zh-CN" altLang="en-US"/>
          </a:p>
        </p:txBody>
      </p:sp>
    </p:spTree>
    <p:extLst>
      <p:ext uri="{BB962C8B-B14F-4D97-AF65-F5344CB8AC3E}">
        <p14:creationId xmlns:p14="http://schemas.microsoft.com/office/powerpoint/2010/main" val="1881246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3AED5F-7B22-4B10-B82E-4E5CB0DF0B28}"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4130448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a:t>We three</a:t>
            </a:r>
            <a:r>
              <a:rPr kumimoji="1" lang="zh-CN" altLang="en-US" dirty="0"/>
              <a:t> </a:t>
            </a:r>
            <a:r>
              <a:rPr kumimoji="1" lang="en-US" altLang="zh-CN" dirty="0"/>
              <a:t> available quantum chips collaborate</a:t>
            </a:r>
            <a:r>
              <a:rPr kumimoji="1" lang="zh-CN" altLang="en-US" dirty="0"/>
              <a:t> </a:t>
            </a:r>
            <a:r>
              <a:rPr kumimoji="1" lang="en-US" altLang="zh-CN" dirty="0"/>
              <a:t>with IBM,</a:t>
            </a:r>
            <a:r>
              <a:rPr kumimoji="1" lang="zh-CN" altLang="en-US" dirty="0"/>
              <a:t> </a:t>
            </a:r>
            <a:r>
              <a:rPr kumimoji="1" lang="en-US" altLang="zh-CN" dirty="0"/>
              <a:t>Fujitsu and </a:t>
            </a:r>
            <a:r>
              <a:rPr kumimoji="1" lang="en-US" altLang="zh-CN" dirty="0" err="1"/>
              <a:t>quantinuum</a:t>
            </a:r>
            <a:endParaRPr kumimoji="1" lang="en-US" altLang="zh-CN" dirty="0"/>
          </a:p>
          <a:p>
            <a:r>
              <a:rPr kumimoji="1" lang="en-US" altLang="zh-CN" dirty="0"/>
              <a:t>You</a:t>
            </a:r>
            <a:r>
              <a:rPr kumimoji="1" lang="zh-CN" altLang="en-US" dirty="0"/>
              <a:t> </a:t>
            </a:r>
            <a:r>
              <a:rPr kumimoji="1" lang="en-US" altLang="zh-CN" dirty="0"/>
              <a:t>are</a:t>
            </a:r>
            <a:r>
              <a:rPr kumimoji="1" lang="zh-CN" altLang="en-US" dirty="0"/>
              <a:t> </a:t>
            </a:r>
            <a:r>
              <a:rPr kumimoji="1" lang="en-US" altLang="zh-CN" dirty="0"/>
              <a:t>welcome</a:t>
            </a:r>
            <a:r>
              <a:rPr kumimoji="1" lang="zh-CN" altLang="en-US" dirty="0"/>
              <a:t> </a:t>
            </a:r>
            <a:r>
              <a:rPr kumimoji="1" lang="en-US" altLang="zh-CN" dirty="0"/>
              <a:t>to</a:t>
            </a:r>
            <a:r>
              <a:rPr kumimoji="1" lang="zh-CN" altLang="en-US" dirty="0"/>
              <a:t> </a:t>
            </a:r>
            <a:r>
              <a:rPr kumimoji="1" lang="en-US" altLang="zh-CN" dirty="0"/>
              <a:t>visit</a:t>
            </a:r>
            <a:r>
              <a:rPr kumimoji="1" lang="zh-CN" altLang="en-US" dirty="0"/>
              <a:t> </a:t>
            </a:r>
            <a:r>
              <a:rPr kumimoji="1" lang="en-US" altLang="zh-CN" dirty="0"/>
              <a:t>and</a:t>
            </a:r>
            <a:r>
              <a:rPr kumimoji="1" lang="zh-CN" altLang="en-US" dirty="0"/>
              <a:t> </a:t>
            </a:r>
            <a:r>
              <a:rPr kumimoji="1" lang="en-US" altLang="zh-CN" dirty="0"/>
              <a:t>join</a:t>
            </a:r>
            <a:r>
              <a:rPr kumimoji="1" lang="zh-CN" altLang="en-US" dirty="0"/>
              <a:t> </a:t>
            </a:r>
            <a:r>
              <a:rPr kumimoji="1" lang="en-US" altLang="zh-CN" dirty="0"/>
              <a:t>us</a:t>
            </a:r>
            <a:endParaRPr kumimoji="1" lang="zh-CN" altLang="en-US" dirty="0"/>
          </a:p>
        </p:txBody>
      </p:sp>
      <p:sp>
        <p:nvSpPr>
          <p:cNvPr id="4" name="Slide Number Placeholder 3"/>
          <p:cNvSpPr>
            <a:spLocks noGrp="1"/>
          </p:cNvSpPr>
          <p:nvPr>
            <p:ph type="sldNum" sz="quarter" idx="5"/>
          </p:nvPr>
        </p:nvSpPr>
        <p:spPr/>
        <p:txBody>
          <a:bodyPr/>
          <a:lstStyle/>
          <a:p>
            <a:fld id="{B0457BCE-880A-C64C-9D01-3B4919ACC27B}" type="slidenum">
              <a:rPr kumimoji="1" lang="zh-CN" altLang="en-US" smtClean="0"/>
              <a:t>47</a:t>
            </a:fld>
            <a:endParaRPr kumimoji="1" lang="zh-CN" altLang="en-US"/>
          </a:p>
        </p:txBody>
      </p:sp>
    </p:spTree>
    <p:extLst>
      <p:ext uri="{BB962C8B-B14F-4D97-AF65-F5344CB8AC3E}">
        <p14:creationId xmlns:p14="http://schemas.microsoft.com/office/powerpoint/2010/main" val="335392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a:t>Monte</a:t>
            </a:r>
            <a:r>
              <a:rPr kumimoji="1" lang="zh-CN" altLang="en-US" dirty="0"/>
              <a:t> </a:t>
            </a:r>
            <a:r>
              <a:rPr kumimoji="1" lang="en-US" altLang="zh-CN" dirty="0"/>
              <a:t>Carlo-algorithm</a:t>
            </a:r>
            <a:r>
              <a:rPr kumimoji="1" lang="zh-CN" altLang="en-US" dirty="0"/>
              <a:t> </a:t>
            </a:r>
            <a:r>
              <a:rPr kumimoji="1" lang="en-US" altLang="zh-CN" dirty="0"/>
              <a:t>calculate</a:t>
            </a:r>
            <a:r>
              <a:rPr kumimoji="1" lang="zh-CN" altLang="en-US" dirty="0"/>
              <a:t> </a:t>
            </a:r>
            <a:r>
              <a:rPr kumimoji="1" lang="en-US" altLang="zh-CN" dirty="0"/>
              <a:t>this</a:t>
            </a:r>
            <a:r>
              <a:rPr kumimoji="1" lang="zh-CN" altLang="en-US" dirty="0"/>
              <a:t> </a:t>
            </a:r>
            <a:r>
              <a:rPr kumimoji="1" lang="en-US" altLang="zh-CN" dirty="0"/>
              <a:t>high-dimensional</a:t>
            </a:r>
            <a:r>
              <a:rPr kumimoji="1" lang="zh-CN" altLang="en-US" dirty="0"/>
              <a:t> </a:t>
            </a:r>
            <a:r>
              <a:rPr kumimoji="1" lang="en-US" altLang="zh-CN" dirty="0"/>
              <a:t>integration</a:t>
            </a:r>
            <a:r>
              <a:rPr kumimoji="1" lang="zh-CN" altLang="en-US" dirty="0"/>
              <a:t> </a:t>
            </a:r>
            <a:r>
              <a:rPr kumimoji="1" lang="en-US" altLang="zh-CN" dirty="0"/>
              <a:t>with</a:t>
            </a:r>
            <a:r>
              <a:rPr kumimoji="1" lang="zh-CN" altLang="en-US" dirty="0"/>
              <a:t> </a:t>
            </a:r>
            <a:r>
              <a:rPr kumimoji="1" lang="en-US" altLang="zh-CN" dirty="0" err="1"/>
              <a:t>boltzmann</a:t>
            </a:r>
            <a:r>
              <a:rPr kumimoji="1" lang="zh-CN" altLang="en-US" dirty="0"/>
              <a:t> </a:t>
            </a:r>
            <a:r>
              <a:rPr kumimoji="1" lang="en-US" altLang="zh-CN" dirty="0"/>
              <a:t>distribution</a:t>
            </a:r>
            <a:r>
              <a:rPr kumimoji="1" lang="zh-CN" altLang="en-US" dirty="0"/>
              <a:t> </a:t>
            </a:r>
            <a:r>
              <a:rPr kumimoji="1" lang="en-US" altLang="zh-CN" dirty="0"/>
              <a:t>by</a:t>
            </a:r>
            <a:r>
              <a:rPr kumimoji="1" lang="zh-CN" altLang="en-US" dirty="0"/>
              <a:t> </a:t>
            </a:r>
            <a:r>
              <a:rPr kumimoji="1" lang="en-US" altLang="zh-CN" dirty="0"/>
              <a:t>sample</a:t>
            </a:r>
            <a:r>
              <a:rPr kumimoji="1" lang="zh-CN" altLang="en-US" dirty="0"/>
              <a:t> </a:t>
            </a:r>
            <a:r>
              <a:rPr kumimoji="1" lang="en-US" altLang="zh-CN" dirty="0"/>
              <a:t>the</a:t>
            </a:r>
            <a:r>
              <a:rPr kumimoji="1" lang="zh-CN" altLang="en-US" dirty="0"/>
              <a:t> </a:t>
            </a:r>
            <a:r>
              <a:rPr kumimoji="1" lang="en-US" altLang="zh-CN" dirty="0"/>
              <a:t>configuration</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a:t>distribution</a:t>
            </a:r>
          </a:p>
          <a:p>
            <a:endParaRPr kumimoji="1" lang="en-US" altLang="zh-CN" dirty="0"/>
          </a:p>
          <a:p>
            <a:r>
              <a:rPr kumimoji="1" lang="zh-CN" altLang="en-US" dirty="0"/>
              <a:t>蒙特卡洛算法将计算具有玻尔兹曼分布的高维积分转化为针对此该概率分布的采样</a:t>
            </a:r>
            <a:endParaRPr kumimoji="1" lang="en-US" altLang="zh-CN" dirty="0"/>
          </a:p>
          <a:p>
            <a:r>
              <a:rPr kumimoji="1" lang="zh-CN" altLang="en-US" dirty="0"/>
              <a:t>然而在对玻尔兹曼分布进行采样时会遇到难以解决的符号问题</a:t>
            </a:r>
            <a:endParaRPr kumimoji="1" lang="en-US" altLang="zh-CN" dirty="0"/>
          </a:p>
          <a:p>
            <a:r>
              <a:rPr kumimoji="1" lang="zh-CN" altLang="en-US" dirty="0"/>
              <a:t>具体体现为玻尔兹曼分布中出现了复振幅。</a:t>
            </a:r>
            <a:endParaRPr kumimoji="1" lang="en-US" altLang="zh-CN" dirty="0"/>
          </a:p>
          <a:p>
            <a:r>
              <a:rPr kumimoji="1" lang="zh-CN" altLang="en-US" dirty="0"/>
              <a:t>而复振幅会随着</a:t>
            </a:r>
            <a:r>
              <a:rPr kumimoji="1" lang="en-US" altLang="zh-CN" dirty="0"/>
              <a:t>Phi</a:t>
            </a:r>
            <a:r>
              <a:rPr kumimoji="1" lang="zh-CN" altLang="en-US" dirty="0"/>
              <a:t>场的变化快速震荡</a:t>
            </a:r>
            <a:endParaRPr kumimoji="1" lang="en-US" altLang="zh-CN" dirty="0"/>
          </a:p>
          <a:p>
            <a:endParaRPr kumimoji="1" lang="en-US" altLang="zh-CN" dirty="0"/>
          </a:p>
          <a:p>
            <a:r>
              <a:rPr kumimoji="1" lang="zh-CN" altLang="en-US" dirty="0"/>
              <a:t>然而，很多我们关心的物理过程都出现了这样的复振幅</a:t>
            </a:r>
            <a:endParaRPr kumimoji="1" lang="en-US" altLang="zh-CN" dirty="0"/>
          </a:p>
          <a:p>
            <a:endParaRPr kumimoji="1" lang="en-US" altLang="zh-CN" dirty="0"/>
          </a:p>
          <a:p>
            <a:endParaRPr kumimoji="1" lang="en-US" altLang="zh-CN" dirty="0"/>
          </a:p>
          <a:p>
            <a:endParaRPr kumimoji="1" lang="en-US" altLang="zh-CN" dirty="0"/>
          </a:p>
          <a:p>
            <a:endParaRPr kumimoji="1" lang="en-US" altLang="zh-CN" dirty="0"/>
          </a:p>
        </p:txBody>
      </p:sp>
      <p:sp>
        <p:nvSpPr>
          <p:cNvPr id="4" name="Slide Number Placeholder 3"/>
          <p:cNvSpPr>
            <a:spLocks noGrp="1"/>
          </p:cNvSpPr>
          <p:nvPr>
            <p:ph type="sldNum" sz="quarter" idx="5"/>
          </p:nvPr>
        </p:nvSpPr>
        <p:spPr/>
        <p:txBody>
          <a:bodyPr/>
          <a:lstStyle/>
          <a:p>
            <a:fld id="{1ECBA523-AB8C-4040-AF95-D2444E6FB75E}" type="slidenum">
              <a:rPr kumimoji="1" lang="zh-CN" altLang="en-US" smtClean="0"/>
              <a:t>4</a:t>
            </a:fld>
            <a:endParaRPr kumimoji="1" lang="zh-CN" altLang="en-US"/>
          </a:p>
        </p:txBody>
      </p:sp>
    </p:spTree>
    <p:extLst>
      <p:ext uri="{BB962C8B-B14F-4D97-AF65-F5344CB8AC3E}">
        <p14:creationId xmlns:p14="http://schemas.microsoft.com/office/powerpoint/2010/main" val="4219608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zh-CN" altLang="en-US" dirty="0"/>
              <a:t>蒙特卡洛算法将计算具有玻尔兹曼分布的高维积分转化为针对此该概率分布的采样</a:t>
            </a:r>
            <a:endParaRPr kumimoji="1" lang="en-US" altLang="zh-CN" dirty="0"/>
          </a:p>
          <a:p>
            <a:r>
              <a:rPr kumimoji="1" lang="zh-CN" altLang="en-US" dirty="0"/>
              <a:t>然而在对玻尔兹曼分布进行采样时会遇到难以解决的符号问题</a:t>
            </a:r>
            <a:endParaRPr kumimoji="1" lang="en-US" altLang="zh-CN" dirty="0"/>
          </a:p>
          <a:p>
            <a:r>
              <a:rPr kumimoji="1" lang="zh-CN" altLang="en-US" dirty="0"/>
              <a:t>具体体现为玻尔兹曼分布中出现了复振幅。</a:t>
            </a:r>
            <a:endParaRPr kumimoji="1" lang="en-US" altLang="zh-CN" dirty="0"/>
          </a:p>
          <a:p>
            <a:r>
              <a:rPr kumimoji="1" lang="zh-CN" altLang="en-US" dirty="0"/>
              <a:t>而复振幅会随着</a:t>
            </a:r>
            <a:r>
              <a:rPr kumimoji="1" lang="en-US" altLang="zh-CN" dirty="0"/>
              <a:t>Phi</a:t>
            </a:r>
            <a:r>
              <a:rPr kumimoji="1" lang="zh-CN" altLang="en-US" dirty="0"/>
              <a:t>场的变化快速震荡</a:t>
            </a:r>
            <a:endParaRPr kumimoji="1" lang="en-US" altLang="zh-CN" dirty="0"/>
          </a:p>
          <a:p>
            <a:endParaRPr kumimoji="1" lang="en-US" altLang="zh-CN" dirty="0"/>
          </a:p>
          <a:p>
            <a:r>
              <a:rPr kumimoji="1" lang="zh-CN" altLang="en-US" dirty="0"/>
              <a:t>然而，很多我们关心的物理过程都出现了这样的复振幅</a:t>
            </a:r>
            <a:endParaRPr kumimoji="1" lang="en-US" altLang="zh-CN" dirty="0"/>
          </a:p>
          <a:p>
            <a:endParaRPr kumimoji="1" lang="en-US" altLang="zh-CN" dirty="0"/>
          </a:p>
          <a:p>
            <a:endParaRPr kumimoji="1" lang="en-US" altLang="zh-CN" dirty="0"/>
          </a:p>
          <a:p>
            <a:endParaRPr kumimoji="1" lang="en-US" altLang="zh-CN" dirty="0"/>
          </a:p>
          <a:p>
            <a:endParaRPr kumimoji="1" lang="en-US" altLang="zh-CN" dirty="0"/>
          </a:p>
        </p:txBody>
      </p:sp>
      <p:sp>
        <p:nvSpPr>
          <p:cNvPr id="4" name="Slide Number Placeholder 3"/>
          <p:cNvSpPr>
            <a:spLocks noGrp="1"/>
          </p:cNvSpPr>
          <p:nvPr>
            <p:ph type="sldNum" sz="quarter" idx="5"/>
          </p:nvPr>
        </p:nvSpPr>
        <p:spPr/>
        <p:txBody>
          <a:bodyPr/>
          <a:lstStyle/>
          <a:p>
            <a:fld id="{1ECBA523-AB8C-4040-AF95-D2444E6FB75E}" type="slidenum">
              <a:rPr kumimoji="1" lang="zh-CN" altLang="en-US" smtClean="0"/>
              <a:t>5</a:t>
            </a:fld>
            <a:endParaRPr kumimoji="1" lang="zh-CN" altLang="en-US"/>
          </a:p>
        </p:txBody>
      </p:sp>
    </p:spTree>
    <p:extLst>
      <p:ext uri="{BB962C8B-B14F-4D97-AF65-F5344CB8AC3E}">
        <p14:creationId xmlns:p14="http://schemas.microsoft.com/office/powerpoint/2010/main" val="273025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zh-CN" altLang="en-US" dirty="0"/>
              <a:t>蒙特卡洛算法将计算具有玻尔兹曼分布的高维积分转化为针对此该概率分布的采样</a:t>
            </a:r>
            <a:endParaRPr kumimoji="1" lang="en-US" altLang="zh-CN" dirty="0"/>
          </a:p>
          <a:p>
            <a:r>
              <a:rPr kumimoji="1" lang="zh-CN" altLang="en-US" dirty="0"/>
              <a:t>然而在对玻尔兹曼分布进行采样时会遇到难以解决的符号问题</a:t>
            </a:r>
            <a:endParaRPr kumimoji="1" lang="en-US" altLang="zh-CN" dirty="0"/>
          </a:p>
          <a:p>
            <a:r>
              <a:rPr kumimoji="1" lang="zh-CN" altLang="en-US" dirty="0"/>
              <a:t>具体体现为玻尔兹曼分布中出现了复振幅。</a:t>
            </a:r>
            <a:endParaRPr kumimoji="1" lang="en-US" altLang="zh-CN" dirty="0"/>
          </a:p>
          <a:p>
            <a:r>
              <a:rPr kumimoji="1" lang="zh-CN" altLang="en-US" dirty="0"/>
              <a:t>而复振幅会随着</a:t>
            </a:r>
            <a:r>
              <a:rPr kumimoji="1" lang="en-US" altLang="zh-CN" dirty="0"/>
              <a:t>Phi</a:t>
            </a:r>
            <a:r>
              <a:rPr kumimoji="1" lang="zh-CN" altLang="en-US" dirty="0"/>
              <a:t>场的变化快速震荡</a:t>
            </a:r>
            <a:endParaRPr kumimoji="1" lang="en-US" altLang="zh-CN" dirty="0"/>
          </a:p>
          <a:p>
            <a:endParaRPr kumimoji="1" lang="en-US" altLang="zh-CN" dirty="0"/>
          </a:p>
          <a:p>
            <a:r>
              <a:rPr kumimoji="1" lang="zh-CN" altLang="en-US" dirty="0"/>
              <a:t>然而，很多我们关心的物理过程都出现了这样的复振幅</a:t>
            </a:r>
            <a:endParaRPr kumimoji="1" lang="en-US" altLang="zh-CN" dirty="0"/>
          </a:p>
          <a:p>
            <a:endParaRPr kumimoji="1" lang="en-US" altLang="zh-CN" dirty="0"/>
          </a:p>
          <a:p>
            <a:endParaRPr kumimoji="1" lang="en-US" altLang="zh-CN" dirty="0"/>
          </a:p>
          <a:p>
            <a:endParaRPr kumimoji="1" lang="en-US" altLang="zh-CN" dirty="0"/>
          </a:p>
          <a:p>
            <a:endParaRPr kumimoji="1" lang="en-US" altLang="zh-CN" dirty="0"/>
          </a:p>
        </p:txBody>
      </p:sp>
      <p:sp>
        <p:nvSpPr>
          <p:cNvPr id="4" name="Slide Number Placeholder 3"/>
          <p:cNvSpPr>
            <a:spLocks noGrp="1"/>
          </p:cNvSpPr>
          <p:nvPr>
            <p:ph type="sldNum" sz="quarter" idx="5"/>
          </p:nvPr>
        </p:nvSpPr>
        <p:spPr/>
        <p:txBody>
          <a:bodyPr/>
          <a:lstStyle/>
          <a:p>
            <a:fld id="{1ECBA523-AB8C-4040-AF95-D2444E6FB75E}" type="slidenum">
              <a:rPr kumimoji="1" lang="zh-CN" altLang="en-US" smtClean="0"/>
              <a:t>6</a:t>
            </a:fld>
            <a:endParaRPr kumimoji="1" lang="zh-CN" altLang="en-US"/>
          </a:p>
        </p:txBody>
      </p:sp>
    </p:spTree>
    <p:extLst>
      <p:ext uri="{BB962C8B-B14F-4D97-AF65-F5344CB8AC3E}">
        <p14:creationId xmlns:p14="http://schemas.microsoft.com/office/powerpoint/2010/main" val="3717951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zh-CN" altLang="en-US" dirty="0"/>
              <a:t>蒙特卡洛算法将计算具有玻尔兹曼分布的高维积分转化为针对此该概率分布的采样</a:t>
            </a:r>
            <a:endParaRPr kumimoji="1" lang="en-US" altLang="zh-CN" dirty="0"/>
          </a:p>
          <a:p>
            <a:r>
              <a:rPr kumimoji="1" lang="zh-CN" altLang="en-US" dirty="0"/>
              <a:t>然而在对玻尔兹曼分布进行采样时会遇到难以解决的符号问题</a:t>
            </a:r>
            <a:endParaRPr kumimoji="1" lang="en-US" altLang="zh-CN" dirty="0"/>
          </a:p>
          <a:p>
            <a:r>
              <a:rPr kumimoji="1" lang="zh-CN" altLang="en-US" dirty="0"/>
              <a:t>具体体现为玻尔兹曼分布中出现了复振幅。</a:t>
            </a:r>
            <a:endParaRPr kumimoji="1" lang="en-US" altLang="zh-CN" dirty="0"/>
          </a:p>
          <a:p>
            <a:r>
              <a:rPr kumimoji="1" lang="zh-CN" altLang="en-US" dirty="0"/>
              <a:t>而复振幅会随着</a:t>
            </a:r>
            <a:r>
              <a:rPr kumimoji="1" lang="en-US" altLang="zh-CN" dirty="0"/>
              <a:t>Phi</a:t>
            </a:r>
            <a:r>
              <a:rPr kumimoji="1" lang="zh-CN" altLang="en-US" dirty="0"/>
              <a:t>场的变化快速震荡</a:t>
            </a:r>
            <a:endParaRPr kumimoji="1" lang="en-US" altLang="zh-CN" dirty="0"/>
          </a:p>
          <a:p>
            <a:endParaRPr kumimoji="1" lang="en-US" altLang="zh-CN" dirty="0"/>
          </a:p>
          <a:p>
            <a:r>
              <a:rPr kumimoji="1" lang="zh-CN" altLang="en-US" dirty="0"/>
              <a:t>然而，很多我们关心的物理过程都出现了这样的复振幅</a:t>
            </a:r>
            <a:endParaRPr kumimoji="1" lang="en-US" altLang="zh-CN" dirty="0"/>
          </a:p>
          <a:p>
            <a:endParaRPr kumimoji="1" lang="en-US" altLang="zh-CN" dirty="0"/>
          </a:p>
          <a:p>
            <a:endParaRPr kumimoji="1" lang="en-US" altLang="zh-CN" dirty="0"/>
          </a:p>
          <a:p>
            <a:endParaRPr kumimoji="1" lang="en-US" altLang="zh-CN" dirty="0"/>
          </a:p>
          <a:p>
            <a:endParaRPr kumimoji="1" lang="en-US" altLang="zh-CN" dirty="0"/>
          </a:p>
        </p:txBody>
      </p:sp>
      <p:sp>
        <p:nvSpPr>
          <p:cNvPr id="4" name="Slide Number Placeholder 3"/>
          <p:cNvSpPr>
            <a:spLocks noGrp="1"/>
          </p:cNvSpPr>
          <p:nvPr>
            <p:ph type="sldNum" sz="quarter" idx="5"/>
          </p:nvPr>
        </p:nvSpPr>
        <p:spPr/>
        <p:txBody>
          <a:bodyPr/>
          <a:lstStyle/>
          <a:p>
            <a:fld id="{1ECBA523-AB8C-4040-AF95-D2444E6FB75E}" type="slidenum">
              <a:rPr kumimoji="1" lang="zh-CN" altLang="en-US" smtClean="0"/>
              <a:t>7</a:t>
            </a:fld>
            <a:endParaRPr kumimoji="1" lang="zh-CN" altLang="en-US"/>
          </a:p>
        </p:txBody>
      </p:sp>
    </p:spTree>
    <p:extLst>
      <p:ext uri="{BB962C8B-B14F-4D97-AF65-F5344CB8AC3E}">
        <p14:creationId xmlns:p14="http://schemas.microsoft.com/office/powerpoint/2010/main" val="80082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a:t>two-time</a:t>
            </a:r>
            <a:r>
              <a:rPr kumimoji="1" lang="zh-CN" altLang="en-US" dirty="0"/>
              <a:t> </a:t>
            </a:r>
            <a:r>
              <a:rPr kumimoji="1" lang="en-US" altLang="zh-CN" dirty="0"/>
              <a:t>correlation</a:t>
            </a:r>
            <a:r>
              <a:rPr kumimoji="1" lang="zh-CN" altLang="en-US" dirty="0"/>
              <a:t> </a:t>
            </a:r>
            <a:r>
              <a:rPr kumimoji="1" lang="en-US" altLang="zh-CN" dirty="0"/>
              <a:t>function</a:t>
            </a:r>
            <a:r>
              <a:rPr kumimoji="1" lang="zh-CN" altLang="en-US" dirty="0"/>
              <a:t> </a:t>
            </a:r>
            <a:r>
              <a:rPr kumimoji="1" lang="en-US" altLang="zh-CN" dirty="0"/>
              <a:t>evolved</a:t>
            </a:r>
            <a:r>
              <a:rPr kumimoji="1" lang="zh-CN" altLang="en-US" dirty="0"/>
              <a:t> </a:t>
            </a:r>
            <a:r>
              <a:rPr kumimoji="1" lang="en-US" altLang="zh-CN" dirty="0"/>
              <a:t>in</a:t>
            </a:r>
            <a:r>
              <a:rPr kumimoji="1" lang="zh-CN" altLang="en-US" dirty="0"/>
              <a:t> </a:t>
            </a:r>
            <a:r>
              <a:rPr kumimoji="1" lang="en-US" altLang="zh-CN" dirty="0"/>
              <a:t>time</a:t>
            </a:r>
            <a:endParaRPr kumimoji="1" lang="zh-CN" altLang="en-US" dirty="0"/>
          </a:p>
        </p:txBody>
      </p:sp>
      <p:sp>
        <p:nvSpPr>
          <p:cNvPr id="4" name="Slide Number Placeholder 3"/>
          <p:cNvSpPr>
            <a:spLocks noGrp="1"/>
          </p:cNvSpPr>
          <p:nvPr>
            <p:ph type="sldNum" sz="quarter" idx="5"/>
          </p:nvPr>
        </p:nvSpPr>
        <p:spPr/>
        <p:txBody>
          <a:bodyPr/>
          <a:lstStyle/>
          <a:p>
            <a:fld id="{2AFFFBFD-5027-BE47-96A4-221375515B11}" type="slidenum">
              <a:rPr kumimoji="1" lang="zh-CN" altLang="en-US" smtClean="0"/>
              <a:t>9</a:t>
            </a:fld>
            <a:endParaRPr kumimoji="1" lang="zh-CN" altLang="en-US"/>
          </a:p>
        </p:txBody>
      </p:sp>
    </p:spTree>
    <p:extLst>
      <p:ext uri="{BB962C8B-B14F-4D97-AF65-F5344CB8AC3E}">
        <p14:creationId xmlns:p14="http://schemas.microsoft.com/office/powerpoint/2010/main" val="25677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a:t>We</a:t>
            </a:r>
            <a:r>
              <a:rPr kumimoji="1" lang="zh-CN" altLang="en-US" dirty="0"/>
              <a:t> </a:t>
            </a:r>
            <a:r>
              <a:rPr kumimoji="1" lang="en-US" altLang="zh-CN" dirty="0"/>
              <a:t>have</a:t>
            </a:r>
            <a:r>
              <a:rPr kumimoji="1" lang="zh-CN" altLang="en-US" dirty="0"/>
              <a:t> </a:t>
            </a:r>
            <a:r>
              <a:rPr kumimoji="1" lang="en-US" altLang="zh-CN" dirty="0"/>
              <a:t>to</a:t>
            </a:r>
            <a:r>
              <a:rPr kumimoji="1" lang="zh-CN" altLang="en-US" dirty="0"/>
              <a:t> </a:t>
            </a:r>
            <a:r>
              <a:rPr kumimoji="1" lang="en-US" altLang="zh-CN" dirty="0"/>
              <a:t>measure</a:t>
            </a:r>
            <a:r>
              <a:rPr kumimoji="1" lang="zh-CN" altLang="en-US" dirty="0"/>
              <a:t> </a:t>
            </a:r>
            <a:r>
              <a:rPr kumimoji="1" lang="en-US" altLang="zh-CN" dirty="0"/>
              <a:t>the</a:t>
            </a:r>
            <a:r>
              <a:rPr kumimoji="1" lang="zh-CN" altLang="en-US" dirty="0"/>
              <a:t> </a:t>
            </a:r>
            <a:r>
              <a:rPr kumimoji="1" lang="en-US" altLang="zh-CN" dirty="0"/>
              <a:t>real</a:t>
            </a:r>
            <a:r>
              <a:rPr kumimoji="1" lang="zh-CN" altLang="en-US" dirty="0"/>
              <a:t> </a:t>
            </a:r>
            <a:r>
              <a:rPr kumimoji="1" lang="en-US" altLang="zh-CN" dirty="0"/>
              <a:t>part</a:t>
            </a:r>
            <a:r>
              <a:rPr kumimoji="1" lang="zh-CN" altLang="en-US" dirty="0"/>
              <a:t> </a:t>
            </a:r>
            <a:r>
              <a:rPr kumimoji="1" lang="en-US" altLang="zh-CN" dirty="0"/>
              <a:t>and</a:t>
            </a:r>
            <a:r>
              <a:rPr kumimoji="1" lang="zh-CN" altLang="en-US" dirty="0"/>
              <a:t> </a:t>
            </a:r>
            <a:r>
              <a:rPr kumimoji="1" lang="en-US" altLang="zh-CN" dirty="0"/>
              <a:t>imaginary</a:t>
            </a:r>
            <a:r>
              <a:rPr kumimoji="1" lang="zh-CN" altLang="en-US" dirty="0"/>
              <a:t> </a:t>
            </a:r>
            <a:r>
              <a:rPr kumimoji="1" lang="en-US" altLang="zh-CN" dirty="0"/>
              <a:t>part</a:t>
            </a:r>
            <a:r>
              <a:rPr kumimoji="1" lang="zh-CN" altLang="en-US" dirty="0"/>
              <a:t> </a:t>
            </a:r>
            <a:r>
              <a:rPr kumimoji="1" lang="en-US" altLang="zh-CN" dirty="0"/>
              <a:t>separately.</a:t>
            </a:r>
            <a:r>
              <a:rPr kumimoji="1" lang="zh-CN" altLang="en-US" dirty="0"/>
              <a:t> </a:t>
            </a:r>
            <a:r>
              <a:rPr kumimoji="1" lang="en-US" altLang="zh-CN" dirty="0"/>
              <a:t>This</a:t>
            </a:r>
            <a:r>
              <a:rPr kumimoji="1" lang="zh-CN" altLang="en-US" dirty="0"/>
              <a:t> </a:t>
            </a:r>
            <a:r>
              <a:rPr kumimoji="1" lang="en-US" altLang="zh-CN" dirty="0"/>
              <a:t>is</a:t>
            </a:r>
            <a:r>
              <a:rPr kumimoji="1" lang="zh-CN" altLang="en-US" dirty="0"/>
              <a:t> </a:t>
            </a:r>
            <a:r>
              <a:rPr kumimoji="1" lang="en-US" altLang="zh-CN" dirty="0"/>
              <a:t>what</a:t>
            </a:r>
            <a:r>
              <a:rPr kumimoji="1" lang="zh-CN" altLang="en-US" dirty="0"/>
              <a:t> </a:t>
            </a:r>
            <a:r>
              <a:rPr kumimoji="1" lang="en-US" altLang="zh-CN" dirty="0"/>
              <a:t>the</a:t>
            </a:r>
            <a:r>
              <a:rPr kumimoji="1" lang="zh-CN" altLang="en-US" dirty="0"/>
              <a:t> </a:t>
            </a:r>
            <a:r>
              <a:rPr kumimoji="1" lang="en-US" altLang="zh-CN" dirty="0"/>
              <a:t>Hadamard</a:t>
            </a:r>
            <a:r>
              <a:rPr kumimoji="1" lang="zh-CN" altLang="en-US" dirty="0"/>
              <a:t> </a:t>
            </a:r>
            <a:r>
              <a:rPr kumimoji="1" lang="en-US" altLang="zh-CN" dirty="0"/>
              <a:t>test</a:t>
            </a:r>
            <a:r>
              <a:rPr kumimoji="1" lang="zh-CN" altLang="en-US" dirty="0"/>
              <a:t> </a:t>
            </a:r>
            <a:r>
              <a:rPr kumimoji="1" lang="en-US" altLang="zh-CN" dirty="0"/>
              <a:t>do</a:t>
            </a:r>
          </a:p>
          <a:p>
            <a:r>
              <a:rPr kumimoji="1" lang="en-US" altLang="zh-CN" dirty="0"/>
              <a:t>The</a:t>
            </a:r>
            <a:r>
              <a:rPr kumimoji="1" lang="zh-CN" altLang="en-US" dirty="0"/>
              <a:t> </a:t>
            </a:r>
            <a:r>
              <a:rPr kumimoji="1" lang="en-US" altLang="zh-CN" dirty="0"/>
              <a:t>expectation</a:t>
            </a:r>
            <a:r>
              <a:rPr kumimoji="1" lang="zh-CN" altLang="en-US" dirty="0"/>
              <a:t> </a:t>
            </a:r>
            <a:r>
              <a:rPr kumimoji="1" lang="en-US" altLang="zh-CN" dirty="0"/>
              <a:t>of</a:t>
            </a:r>
            <a:r>
              <a:rPr kumimoji="1" lang="zh-CN" altLang="en-US" dirty="0"/>
              <a:t> </a:t>
            </a:r>
            <a:r>
              <a:rPr kumimoji="1" lang="en-US" altLang="zh-CN" dirty="0"/>
              <a:t>X</a:t>
            </a:r>
            <a:r>
              <a:rPr kumimoji="1" lang="zh-CN" altLang="en-US" dirty="0"/>
              <a:t> </a:t>
            </a:r>
            <a:r>
              <a:rPr kumimoji="1" lang="en-US" altLang="zh-CN" dirty="0"/>
              <a:t>time</a:t>
            </a:r>
            <a:r>
              <a:rPr kumimoji="1" lang="zh-CN" altLang="en-US" dirty="0"/>
              <a:t> </a:t>
            </a:r>
            <a:r>
              <a:rPr kumimoji="1" lang="en-US" altLang="zh-CN" dirty="0"/>
              <a:t>A</a:t>
            </a:r>
            <a:r>
              <a:rPr kumimoji="1" lang="zh-CN" altLang="en-US" dirty="0"/>
              <a:t> </a:t>
            </a:r>
            <a:r>
              <a:rPr kumimoji="1" lang="en-US" altLang="zh-CN" dirty="0"/>
              <a:t>is</a:t>
            </a:r>
            <a:r>
              <a:rPr kumimoji="1" lang="zh-CN" altLang="en-US" dirty="0"/>
              <a:t> </a:t>
            </a:r>
            <a:r>
              <a:rPr kumimoji="1" lang="en-US" altLang="zh-CN" dirty="0"/>
              <a:t>real</a:t>
            </a:r>
            <a:r>
              <a:rPr kumimoji="1" lang="zh-CN" altLang="en-US" dirty="0"/>
              <a:t> </a:t>
            </a:r>
            <a:r>
              <a:rPr kumimoji="1" lang="en-US" altLang="zh-CN" dirty="0"/>
              <a:t>part.</a:t>
            </a:r>
            <a:r>
              <a:rPr kumimoji="1" lang="zh-CN" altLang="en-US" dirty="0"/>
              <a:t> </a:t>
            </a:r>
            <a:r>
              <a:rPr kumimoji="1" lang="en-US" altLang="zh-CN" dirty="0"/>
              <a:t>Y</a:t>
            </a:r>
            <a:r>
              <a:rPr kumimoji="1" lang="zh-CN" altLang="en-US" dirty="0"/>
              <a:t> </a:t>
            </a:r>
            <a:r>
              <a:rPr kumimoji="1" lang="en-US" altLang="zh-CN" dirty="0"/>
              <a:t>time</a:t>
            </a:r>
            <a:r>
              <a:rPr kumimoji="1" lang="zh-CN" altLang="en-US" dirty="0"/>
              <a:t> </a:t>
            </a:r>
            <a:r>
              <a:rPr kumimoji="1" lang="en-US" altLang="zh-CN" dirty="0"/>
              <a:t>A</a:t>
            </a:r>
            <a:r>
              <a:rPr kumimoji="1" lang="zh-CN" altLang="en-US" dirty="0"/>
              <a:t> </a:t>
            </a:r>
            <a:r>
              <a:rPr kumimoji="1" lang="en-US" altLang="zh-CN" dirty="0"/>
              <a:t>is</a:t>
            </a:r>
            <a:r>
              <a:rPr kumimoji="1" lang="zh-CN" altLang="en-US" dirty="0"/>
              <a:t> </a:t>
            </a:r>
            <a:r>
              <a:rPr kumimoji="1" lang="en-US" altLang="zh-CN" dirty="0"/>
              <a:t>imaginary</a:t>
            </a:r>
            <a:r>
              <a:rPr kumimoji="1" lang="zh-CN" altLang="en-US" dirty="0"/>
              <a:t> </a:t>
            </a:r>
            <a:r>
              <a:rPr kumimoji="1" lang="en-US" altLang="zh-CN" dirty="0"/>
              <a:t>part</a:t>
            </a:r>
            <a:endParaRPr kumimoji="1" lang="zh-CN" altLang="en-US" dirty="0"/>
          </a:p>
        </p:txBody>
      </p:sp>
      <p:sp>
        <p:nvSpPr>
          <p:cNvPr id="4" name="Slide Number Placeholder 3"/>
          <p:cNvSpPr>
            <a:spLocks noGrp="1"/>
          </p:cNvSpPr>
          <p:nvPr>
            <p:ph type="sldNum" sz="quarter" idx="5"/>
          </p:nvPr>
        </p:nvSpPr>
        <p:spPr/>
        <p:txBody>
          <a:bodyPr/>
          <a:lstStyle/>
          <a:p>
            <a:fld id="{D05FAEE3-E59F-F74F-A0BF-BB34926A61FA}" type="slidenum">
              <a:rPr kumimoji="1" lang="zh-CN" altLang="en-US" smtClean="0"/>
              <a:t>16</a:t>
            </a:fld>
            <a:endParaRPr kumimoji="1" lang="zh-CN" altLang="en-US"/>
          </a:p>
        </p:txBody>
      </p:sp>
    </p:spTree>
    <p:extLst>
      <p:ext uri="{BB962C8B-B14F-4D97-AF65-F5344CB8AC3E}">
        <p14:creationId xmlns:p14="http://schemas.microsoft.com/office/powerpoint/2010/main" val="1902911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a:t>CNOT</a:t>
            </a:r>
            <a:r>
              <a:rPr kumimoji="1" lang="zh-CN" altLang="en-US" dirty="0"/>
              <a:t> </a:t>
            </a:r>
            <a:r>
              <a:rPr kumimoji="1" lang="en-US" altLang="zh-CN" dirty="0"/>
              <a:t>operation</a:t>
            </a:r>
            <a:r>
              <a:rPr kumimoji="1" lang="zh-CN" altLang="en-US" dirty="0"/>
              <a:t> </a:t>
            </a:r>
            <a:r>
              <a:rPr kumimoji="1" lang="en-US" altLang="zh-CN" dirty="0"/>
              <a:t>is</a:t>
            </a:r>
            <a:r>
              <a:rPr kumimoji="1" lang="zh-CN" altLang="en-US" dirty="0"/>
              <a:t> </a:t>
            </a:r>
            <a:r>
              <a:rPr kumimoji="1" lang="en-US" altLang="zh-CN" dirty="0"/>
              <a:t>digital,</a:t>
            </a:r>
            <a:r>
              <a:rPr kumimoji="1" lang="zh-CN" altLang="en-US" dirty="0"/>
              <a:t> </a:t>
            </a:r>
            <a:r>
              <a:rPr kumimoji="1" lang="en-US" altLang="zh-CN" dirty="0"/>
              <a:t>which</a:t>
            </a:r>
            <a:r>
              <a:rPr kumimoji="1" lang="zh-CN" altLang="en-US" dirty="0"/>
              <a:t> </a:t>
            </a:r>
            <a:r>
              <a:rPr kumimoji="1" lang="en-US" altLang="zh-CN" dirty="0"/>
              <a:t>is</a:t>
            </a:r>
            <a:r>
              <a:rPr kumimoji="1" lang="zh-CN" altLang="en-US" dirty="0"/>
              <a:t> </a:t>
            </a:r>
            <a:r>
              <a:rPr kumimoji="1" lang="en-US" altLang="zh-CN" dirty="0"/>
              <a:t>not</a:t>
            </a:r>
            <a:r>
              <a:rPr kumimoji="1" lang="zh-CN" altLang="en-US" dirty="0"/>
              <a:t> </a:t>
            </a:r>
            <a:r>
              <a:rPr kumimoji="1" lang="en-US" altLang="zh-CN" dirty="0"/>
              <a:t>compatible</a:t>
            </a:r>
            <a:r>
              <a:rPr kumimoji="1" lang="zh-CN" altLang="en-US" dirty="0"/>
              <a:t> </a:t>
            </a:r>
            <a:r>
              <a:rPr kumimoji="1" lang="en-US" altLang="zh-CN" dirty="0"/>
              <a:t>with</a:t>
            </a:r>
            <a:r>
              <a:rPr kumimoji="1" lang="zh-CN" altLang="en-US" dirty="0"/>
              <a:t> </a:t>
            </a:r>
            <a:r>
              <a:rPr kumimoji="1" lang="en-US" altLang="zh-CN" dirty="0"/>
              <a:t>the</a:t>
            </a:r>
            <a:r>
              <a:rPr kumimoji="1" lang="zh-CN" altLang="en-US" dirty="0"/>
              <a:t> </a:t>
            </a:r>
            <a:r>
              <a:rPr kumimoji="1" lang="en-US" altLang="zh-CN" dirty="0"/>
              <a:t>analog</a:t>
            </a:r>
            <a:r>
              <a:rPr kumimoji="1" lang="zh-CN" altLang="en-US" dirty="0"/>
              <a:t> </a:t>
            </a:r>
            <a:r>
              <a:rPr kumimoji="1" lang="en-US" altLang="zh-CN" dirty="0"/>
              <a:t>simulation</a:t>
            </a:r>
            <a:endParaRPr kumimoji="1" lang="zh-CN" altLang="en-US" dirty="0"/>
          </a:p>
        </p:txBody>
      </p:sp>
      <p:sp>
        <p:nvSpPr>
          <p:cNvPr id="4" name="Slide Number Placeholder 3"/>
          <p:cNvSpPr>
            <a:spLocks noGrp="1"/>
          </p:cNvSpPr>
          <p:nvPr>
            <p:ph type="sldNum" sz="quarter" idx="5"/>
          </p:nvPr>
        </p:nvSpPr>
        <p:spPr/>
        <p:txBody>
          <a:bodyPr/>
          <a:lstStyle/>
          <a:p>
            <a:fld id="{D05FAEE3-E59F-F74F-A0BF-BB34926A61FA}" type="slidenum">
              <a:rPr kumimoji="1" lang="zh-CN" altLang="en-US" smtClean="0"/>
              <a:t>18</a:t>
            </a:fld>
            <a:endParaRPr kumimoji="1" lang="zh-CN" altLang="en-US"/>
          </a:p>
        </p:txBody>
      </p:sp>
    </p:spTree>
    <p:extLst>
      <p:ext uri="{BB962C8B-B14F-4D97-AF65-F5344CB8AC3E}">
        <p14:creationId xmlns:p14="http://schemas.microsoft.com/office/powerpoint/2010/main" val="52107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zh-CN" dirty="0"/>
              <a:t>The</a:t>
            </a:r>
            <a:r>
              <a:rPr kumimoji="1" lang="zh-CN" altLang="en-US" dirty="0"/>
              <a:t> </a:t>
            </a:r>
            <a:r>
              <a:rPr kumimoji="1" lang="en-US" altLang="zh-CN" dirty="0"/>
              <a:t>linear</a:t>
            </a:r>
            <a:r>
              <a:rPr kumimoji="1" lang="zh-CN" altLang="en-US" dirty="0"/>
              <a:t> </a:t>
            </a:r>
            <a:r>
              <a:rPr kumimoji="1" lang="en-US" altLang="zh-CN" dirty="0"/>
              <a:t>coefficient</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expectation</a:t>
            </a:r>
            <a:r>
              <a:rPr kumimoji="1" lang="zh-CN" altLang="en-US" dirty="0"/>
              <a:t> </a:t>
            </a:r>
            <a:r>
              <a:rPr kumimoji="1" lang="en-US" altLang="zh-CN" dirty="0"/>
              <a:t>corresponds</a:t>
            </a:r>
            <a:r>
              <a:rPr kumimoji="1" lang="zh-CN" altLang="en-US" dirty="0"/>
              <a:t> </a:t>
            </a:r>
            <a:r>
              <a:rPr kumimoji="1" lang="en-US" altLang="zh-CN" dirty="0"/>
              <a:t>to</a:t>
            </a:r>
            <a:r>
              <a:rPr kumimoji="1" lang="zh-CN" altLang="en-US" dirty="0"/>
              <a:t> </a:t>
            </a:r>
            <a:r>
              <a:rPr kumimoji="1" lang="en-US" altLang="zh-CN" dirty="0"/>
              <a:t>commutator</a:t>
            </a:r>
            <a:r>
              <a:rPr kumimoji="1" lang="zh-CN" altLang="en-US" dirty="0"/>
              <a:t> </a:t>
            </a:r>
            <a:r>
              <a:rPr kumimoji="1" lang="en-US" altLang="zh-CN" dirty="0"/>
              <a:t>of</a:t>
            </a:r>
            <a:r>
              <a:rPr kumimoji="1" lang="zh-CN" altLang="en-US" dirty="0"/>
              <a:t> </a:t>
            </a:r>
            <a:r>
              <a:rPr kumimoji="1" lang="en-US" altLang="zh-CN" dirty="0"/>
              <a:t>O0</a:t>
            </a:r>
            <a:r>
              <a:rPr kumimoji="1" lang="zh-CN" altLang="en-US" dirty="0"/>
              <a:t> </a:t>
            </a:r>
            <a:r>
              <a:rPr kumimoji="1" lang="en-US" altLang="zh-CN" dirty="0"/>
              <a:t>and</a:t>
            </a:r>
            <a:r>
              <a:rPr kumimoji="1" lang="zh-CN" altLang="en-US" dirty="0"/>
              <a:t> </a:t>
            </a:r>
            <a:r>
              <a:rPr kumimoji="1" lang="en-US" altLang="zh-CN" dirty="0"/>
              <a:t>O1</a:t>
            </a:r>
            <a:endParaRPr kumimoji="1" lang="zh-CN" altLang="en-US" dirty="0"/>
          </a:p>
        </p:txBody>
      </p:sp>
      <p:sp>
        <p:nvSpPr>
          <p:cNvPr id="4" name="Slide Number Placeholder 3"/>
          <p:cNvSpPr>
            <a:spLocks noGrp="1"/>
          </p:cNvSpPr>
          <p:nvPr>
            <p:ph type="sldNum" sz="quarter" idx="5"/>
          </p:nvPr>
        </p:nvSpPr>
        <p:spPr/>
        <p:txBody>
          <a:bodyPr/>
          <a:lstStyle/>
          <a:p>
            <a:fld id="{D05FAEE3-E59F-F74F-A0BF-BB34926A61FA}" type="slidenum">
              <a:rPr kumimoji="1" lang="zh-CN" altLang="en-US" smtClean="0"/>
              <a:t>22</a:t>
            </a:fld>
            <a:endParaRPr kumimoji="1" lang="zh-CN" altLang="en-US"/>
          </a:p>
        </p:txBody>
      </p:sp>
    </p:spTree>
    <p:extLst>
      <p:ext uri="{BB962C8B-B14F-4D97-AF65-F5344CB8AC3E}">
        <p14:creationId xmlns:p14="http://schemas.microsoft.com/office/powerpoint/2010/main" val="1716984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36DE2-2ACD-E144-A46F-E35AEE098E75}"/>
              </a:ext>
            </a:extLst>
          </p:cNvPr>
          <p:cNvSpPr>
            <a:spLocks noGrp="1"/>
          </p:cNvSpPr>
          <p:nvPr>
            <p:ph type="ctrTitle"/>
          </p:nvPr>
        </p:nvSpPr>
        <p:spPr>
          <a:xfrm>
            <a:off x="1524000" y="1122363"/>
            <a:ext cx="9144000" cy="2387600"/>
          </a:xfrm>
        </p:spPr>
        <p:txBody>
          <a:bodyPr anchor="b"/>
          <a:lstStyle>
            <a:lvl1pPr algn="ctr">
              <a:defRPr sz="6000"/>
            </a:lvl1pPr>
          </a:lstStyle>
          <a:p>
            <a:r>
              <a:rPr kumimoji="1" lang="en-US" altLang="zh-CN"/>
              <a:t>Click to edit Master title style</a:t>
            </a:r>
            <a:endParaRPr kumimoji="1" lang="zh-CN" altLang="en-US"/>
          </a:p>
        </p:txBody>
      </p:sp>
      <p:sp>
        <p:nvSpPr>
          <p:cNvPr id="3" name="Subtitle 2">
            <a:extLst>
              <a:ext uri="{FF2B5EF4-FFF2-40B4-BE49-F238E27FC236}">
                <a16:creationId xmlns:a16="http://schemas.microsoft.com/office/drawing/2014/main" id="{C0B26FAD-3E21-8D4E-B3D9-7BD360118E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zh-CN"/>
              <a:t>Click to edit Master subtitle style</a:t>
            </a:r>
            <a:endParaRPr kumimoji="1" lang="zh-CN" altLang="en-US"/>
          </a:p>
        </p:txBody>
      </p:sp>
      <p:sp>
        <p:nvSpPr>
          <p:cNvPr id="4" name="Date Placeholder 3">
            <a:extLst>
              <a:ext uri="{FF2B5EF4-FFF2-40B4-BE49-F238E27FC236}">
                <a16:creationId xmlns:a16="http://schemas.microsoft.com/office/drawing/2014/main" id="{2ED82BA4-DCE5-5042-B92F-A614BC4CBF36}"/>
              </a:ext>
            </a:extLst>
          </p:cNvPr>
          <p:cNvSpPr>
            <a:spLocks noGrp="1"/>
          </p:cNvSpPr>
          <p:nvPr>
            <p:ph type="dt" sz="half" idx="10"/>
          </p:nvPr>
        </p:nvSpPr>
        <p:spPr/>
        <p:txBody>
          <a:bodyPr/>
          <a:lstStyle/>
          <a:p>
            <a:fld id="{5F2D310B-4055-3D49-90BA-64F191A072F7}" type="datetimeFigureOut">
              <a:rPr kumimoji="1" lang="zh-CN" altLang="en-US" smtClean="0"/>
              <a:t>2025/8/15</a:t>
            </a:fld>
            <a:endParaRPr kumimoji="1" lang="zh-CN" altLang="en-US"/>
          </a:p>
        </p:txBody>
      </p:sp>
      <p:sp>
        <p:nvSpPr>
          <p:cNvPr id="5" name="Footer Placeholder 4">
            <a:extLst>
              <a:ext uri="{FF2B5EF4-FFF2-40B4-BE49-F238E27FC236}">
                <a16:creationId xmlns:a16="http://schemas.microsoft.com/office/drawing/2014/main" id="{483D164F-4C17-D343-BC20-1688E9CD5755}"/>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933C86DB-7148-FE48-847D-915A35D13401}"/>
              </a:ext>
            </a:extLst>
          </p:cNvPr>
          <p:cNvSpPr>
            <a:spLocks noGrp="1"/>
          </p:cNvSpPr>
          <p:nvPr>
            <p:ph type="sldNum" sz="quarter" idx="12"/>
          </p:nvPr>
        </p:nvSpPr>
        <p:spPr/>
        <p:txBody>
          <a:body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3148166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D9595-5819-1745-AB5B-07148A4CCF2D}"/>
              </a:ext>
            </a:extLst>
          </p:cNvPr>
          <p:cNvSpPr>
            <a:spLocks noGrp="1"/>
          </p:cNvSpPr>
          <p:nvPr>
            <p:ph type="title"/>
          </p:nvPr>
        </p:nvSpPr>
        <p:spPr/>
        <p:txBody>
          <a:bodyPr/>
          <a:lstStyle/>
          <a:p>
            <a:r>
              <a:rPr kumimoji="1" lang="en-US" altLang="zh-CN"/>
              <a:t>Click to edit Master title style</a:t>
            </a:r>
            <a:endParaRPr kumimoji="1" lang="zh-CN" altLang="en-US"/>
          </a:p>
        </p:txBody>
      </p:sp>
      <p:sp>
        <p:nvSpPr>
          <p:cNvPr id="3" name="Vertical Text Placeholder 2">
            <a:extLst>
              <a:ext uri="{FF2B5EF4-FFF2-40B4-BE49-F238E27FC236}">
                <a16:creationId xmlns:a16="http://schemas.microsoft.com/office/drawing/2014/main" id="{5959E6C2-F9C6-B34B-8335-5B91B878670C}"/>
              </a:ext>
            </a:extLst>
          </p:cNvPr>
          <p:cNvSpPr>
            <a:spLocks noGrp="1"/>
          </p:cNvSpPr>
          <p:nvPr>
            <p:ph type="body" orient="vert" idx="1"/>
          </p:nvPr>
        </p:nvSpPr>
        <p:spPr/>
        <p:txBody>
          <a:bodyPr vert="eaVert"/>
          <a:lstStyle/>
          <a:p>
            <a:pPr lvl="0"/>
            <a:r>
              <a:rPr kumimoji="1" lang="en-US" altLang="zh-CN"/>
              <a:t>Click to edit Master text styles</a:t>
            </a:r>
          </a:p>
          <a:p>
            <a:pPr lvl="1"/>
            <a:r>
              <a:rPr kumimoji="1" lang="en-US" altLang="zh-CN"/>
              <a:t>Second level</a:t>
            </a:r>
          </a:p>
          <a:p>
            <a:pPr lvl="2"/>
            <a:r>
              <a:rPr kumimoji="1" lang="en-US" altLang="zh-CN"/>
              <a:t>Third level</a:t>
            </a:r>
          </a:p>
          <a:p>
            <a:pPr lvl="3"/>
            <a:r>
              <a:rPr kumimoji="1" lang="en-US" altLang="zh-CN"/>
              <a:t>Fourth level</a:t>
            </a:r>
          </a:p>
          <a:p>
            <a:pPr lvl="4"/>
            <a:r>
              <a:rPr kumimoji="1" lang="en-US" altLang="zh-CN"/>
              <a:t>Fifth level</a:t>
            </a:r>
            <a:endParaRPr kumimoji="1" lang="zh-CN" altLang="en-US"/>
          </a:p>
        </p:txBody>
      </p:sp>
      <p:sp>
        <p:nvSpPr>
          <p:cNvPr id="4" name="Date Placeholder 3">
            <a:extLst>
              <a:ext uri="{FF2B5EF4-FFF2-40B4-BE49-F238E27FC236}">
                <a16:creationId xmlns:a16="http://schemas.microsoft.com/office/drawing/2014/main" id="{A1D90CED-3C5B-FB4F-B91D-39826EF67617}"/>
              </a:ext>
            </a:extLst>
          </p:cNvPr>
          <p:cNvSpPr>
            <a:spLocks noGrp="1"/>
          </p:cNvSpPr>
          <p:nvPr>
            <p:ph type="dt" sz="half" idx="10"/>
          </p:nvPr>
        </p:nvSpPr>
        <p:spPr/>
        <p:txBody>
          <a:bodyPr/>
          <a:lstStyle/>
          <a:p>
            <a:fld id="{5F2D310B-4055-3D49-90BA-64F191A072F7}" type="datetimeFigureOut">
              <a:rPr kumimoji="1" lang="zh-CN" altLang="en-US" smtClean="0"/>
              <a:t>2025/8/15</a:t>
            </a:fld>
            <a:endParaRPr kumimoji="1" lang="zh-CN" altLang="en-US"/>
          </a:p>
        </p:txBody>
      </p:sp>
      <p:sp>
        <p:nvSpPr>
          <p:cNvPr id="5" name="Footer Placeholder 4">
            <a:extLst>
              <a:ext uri="{FF2B5EF4-FFF2-40B4-BE49-F238E27FC236}">
                <a16:creationId xmlns:a16="http://schemas.microsoft.com/office/drawing/2014/main" id="{12437AA8-E190-8A4C-B0E7-E3E71F189207}"/>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B56A962E-DC0C-0640-80C1-8A9995447CD5}"/>
              </a:ext>
            </a:extLst>
          </p:cNvPr>
          <p:cNvSpPr>
            <a:spLocks noGrp="1"/>
          </p:cNvSpPr>
          <p:nvPr>
            <p:ph type="sldNum" sz="quarter" idx="12"/>
          </p:nvPr>
        </p:nvSpPr>
        <p:spPr/>
        <p:txBody>
          <a:body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3689046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9C3B1F-64DB-0B45-8881-63133190413A}"/>
              </a:ext>
            </a:extLst>
          </p:cNvPr>
          <p:cNvSpPr>
            <a:spLocks noGrp="1"/>
          </p:cNvSpPr>
          <p:nvPr>
            <p:ph type="title" orient="vert"/>
          </p:nvPr>
        </p:nvSpPr>
        <p:spPr>
          <a:xfrm>
            <a:off x="8724900" y="365125"/>
            <a:ext cx="2628900" cy="5811838"/>
          </a:xfrm>
        </p:spPr>
        <p:txBody>
          <a:bodyPr vert="eaVert"/>
          <a:lstStyle/>
          <a:p>
            <a:r>
              <a:rPr kumimoji="1" lang="en-US" altLang="zh-CN"/>
              <a:t>Click to edit Master title style</a:t>
            </a:r>
            <a:endParaRPr kumimoji="1" lang="zh-CN" altLang="en-US"/>
          </a:p>
        </p:txBody>
      </p:sp>
      <p:sp>
        <p:nvSpPr>
          <p:cNvPr id="3" name="Vertical Text Placeholder 2">
            <a:extLst>
              <a:ext uri="{FF2B5EF4-FFF2-40B4-BE49-F238E27FC236}">
                <a16:creationId xmlns:a16="http://schemas.microsoft.com/office/drawing/2014/main" id="{43A56F2F-C3DB-F445-A62B-786F6AABBBC2}"/>
              </a:ext>
            </a:extLst>
          </p:cNvPr>
          <p:cNvSpPr>
            <a:spLocks noGrp="1"/>
          </p:cNvSpPr>
          <p:nvPr>
            <p:ph type="body" orient="vert" idx="1"/>
          </p:nvPr>
        </p:nvSpPr>
        <p:spPr>
          <a:xfrm>
            <a:off x="838200" y="365125"/>
            <a:ext cx="7734300" cy="5811838"/>
          </a:xfrm>
        </p:spPr>
        <p:txBody>
          <a:bodyPr vert="eaVert"/>
          <a:lstStyle/>
          <a:p>
            <a:pPr lvl="0"/>
            <a:r>
              <a:rPr kumimoji="1" lang="en-US" altLang="zh-CN"/>
              <a:t>Click to edit Master text styles</a:t>
            </a:r>
          </a:p>
          <a:p>
            <a:pPr lvl="1"/>
            <a:r>
              <a:rPr kumimoji="1" lang="en-US" altLang="zh-CN"/>
              <a:t>Second level</a:t>
            </a:r>
          </a:p>
          <a:p>
            <a:pPr lvl="2"/>
            <a:r>
              <a:rPr kumimoji="1" lang="en-US" altLang="zh-CN"/>
              <a:t>Third level</a:t>
            </a:r>
          </a:p>
          <a:p>
            <a:pPr lvl="3"/>
            <a:r>
              <a:rPr kumimoji="1" lang="en-US" altLang="zh-CN"/>
              <a:t>Fourth level</a:t>
            </a:r>
          </a:p>
          <a:p>
            <a:pPr lvl="4"/>
            <a:r>
              <a:rPr kumimoji="1" lang="en-US" altLang="zh-CN"/>
              <a:t>Fifth level</a:t>
            </a:r>
            <a:endParaRPr kumimoji="1" lang="zh-CN" altLang="en-US"/>
          </a:p>
        </p:txBody>
      </p:sp>
      <p:sp>
        <p:nvSpPr>
          <p:cNvPr id="4" name="Date Placeholder 3">
            <a:extLst>
              <a:ext uri="{FF2B5EF4-FFF2-40B4-BE49-F238E27FC236}">
                <a16:creationId xmlns:a16="http://schemas.microsoft.com/office/drawing/2014/main" id="{041BE18B-D90D-DE4C-B6FB-4129868A4E72}"/>
              </a:ext>
            </a:extLst>
          </p:cNvPr>
          <p:cNvSpPr>
            <a:spLocks noGrp="1"/>
          </p:cNvSpPr>
          <p:nvPr>
            <p:ph type="dt" sz="half" idx="10"/>
          </p:nvPr>
        </p:nvSpPr>
        <p:spPr/>
        <p:txBody>
          <a:bodyPr/>
          <a:lstStyle/>
          <a:p>
            <a:fld id="{5F2D310B-4055-3D49-90BA-64F191A072F7}" type="datetimeFigureOut">
              <a:rPr kumimoji="1" lang="zh-CN" altLang="en-US" smtClean="0"/>
              <a:t>2025/8/15</a:t>
            </a:fld>
            <a:endParaRPr kumimoji="1" lang="zh-CN" altLang="en-US"/>
          </a:p>
        </p:txBody>
      </p:sp>
      <p:sp>
        <p:nvSpPr>
          <p:cNvPr id="5" name="Footer Placeholder 4">
            <a:extLst>
              <a:ext uri="{FF2B5EF4-FFF2-40B4-BE49-F238E27FC236}">
                <a16:creationId xmlns:a16="http://schemas.microsoft.com/office/drawing/2014/main" id="{FFC8D6ED-2A5F-E24C-87D3-A9590896CEDA}"/>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0F06CE37-23FB-5F47-A481-9C36552614ED}"/>
              </a:ext>
            </a:extLst>
          </p:cNvPr>
          <p:cNvSpPr>
            <a:spLocks noGrp="1"/>
          </p:cNvSpPr>
          <p:nvPr>
            <p:ph type="sldNum" sz="quarter" idx="12"/>
          </p:nvPr>
        </p:nvSpPr>
        <p:spPr/>
        <p:txBody>
          <a:body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221326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FBE1-1C97-5749-A7FD-6063FE5E4860}"/>
              </a:ext>
            </a:extLst>
          </p:cNvPr>
          <p:cNvSpPr>
            <a:spLocks noGrp="1"/>
          </p:cNvSpPr>
          <p:nvPr>
            <p:ph type="title"/>
          </p:nvPr>
        </p:nvSpPr>
        <p:spPr/>
        <p:txBody>
          <a:bodyPr/>
          <a:lstStyle/>
          <a:p>
            <a:r>
              <a:rPr kumimoji="1" lang="en-US" altLang="zh-CN"/>
              <a:t>Click to edit Master title style</a:t>
            </a:r>
            <a:endParaRPr kumimoji="1" lang="zh-CN" altLang="en-US"/>
          </a:p>
        </p:txBody>
      </p:sp>
      <p:sp>
        <p:nvSpPr>
          <p:cNvPr id="3" name="Content Placeholder 2">
            <a:extLst>
              <a:ext uri="{FF2B5EF4-FFF2-40B4-BE49-F238E27FC236}">
                <a16:creationId xmlns:a16="http://schemas.microsoft.com/office/drawing/2014/main" id="{D308EA7B-FF2B-2C41-A92D-D35C960596C4}"/>
              </a:ext>
            </a:extLst>
          </p:cNvPr>
          <p:cNvSpPr>
            <a:spLocks noGrp="1"/>
          </p:cNvSpPr>
          <p:nvPr>
            <p:ph idx="1"/>
          </p:nvPr>
        </p:nvSpPr>
        <p:spPr/>
        <p:txBody>
          <a:bodyPr/>
          <a:lstStyle/>
          <a:p>
            <a:pPr lvl="0"/>
            <a:r>
              <a:rPr kumimoji="1" lang="en-US" altLang="zh-CN"/>
              <a:t>Click to edit Master text styles</a:t>
            </a:r>
          </a:p>
          <a:p>
            <a:pPr lvl="1"/>
            <a:r>
              <a:rPr kumimoji="1" lang="en-US" altLang="zh-CN"/>
              <a:t>Second level</a:t>
            </a:r>
          </a:p>
          <a:p>
            <a:pPr lvl="2"/>
            <a:r>
              <a:rPr kumimoji="1" lang="en-US" altLang="zh-CN"/>
              <a:t>Third level</a:t>
            </a:r>
          </a:p>
          <a:p>
            <a:pPr lvl="3"/>
            <a:r>
              <a:rPr kumimoji="1" lang="en-US" altLang="zh-CN"/>
              <a:t>Fourth level</a:t>
            </a:r>
          </a:p>
          <a:p>
            <a:pPr lvl="4"/>
            <a:r>
              <a:rPr kumimoji="1" lang="en-US" altLang="zh-CN"/>
              <a:t>Fifth level</a:t>
            </a:r>
            <a:endParaRPr kumimoji="1" lang="zh-CN" altLang="en-US"/>
          </a:p>
        </p:txBody>
      </p:sp>
      <p:sp>
        <p:nvSpPr>
          <p:cNvPr id="4" name="Date Placeholder 3">
            <a:extLst>
              <a:ext uri="{FF2B5EF4-FFF2-40B4-BE49-F238E27FC236}">
                <a16:creationId xmlns:a16="http://schemas.microsoft.com/office/drawing/2014/main" id="{66D04535-F7C7-E643-BFA7-21DC170643B7}"/>
              </a:ext>
            </a:extLst>
          </p:cNvPr>
          <p:cNvSpPr>
            <a:spLocks noGrp="1"/>
          </p:cNvSpPr>
          <p:nvPr>
            <p:ph type="dt" sz="half" idx="10"/>
          </p:nvPr>
        </p:nvSpPr>
        <p:spPr/>
        <p:txBody>
          <a:bodyPr/>
          <a:lstStyle/>
          <a:p>
            <a:fld id="{5F2D310B-4055-3D49-90BA-64F191A072F7}" type="datetimeFigureOut">
              <a:rPr kumimoji="1" lang="zh-CN" altLang="en-US" smtClean="0"/>
              <a:t>2025/8/15</a:t>
            </a:fld>
            <a:endParaRPr kumimoji="1" lang="zh-CN" altLang="en-US"/>
          </a:p>
        </p:txBody>
      </p:sp>
      <p:sp>
        <p:nvSpPr>
          <p:cNvPr id="5" name="Footer Placeholder 4">
            <a:extLst>
              <a:ext uri="{FF2B5EF4-FFF2-40B4-BE49-F238E27FC236}">
                <a16:creationId xmlns:a16="http://schemas.microsoft.com/office/drawing/2014/main" id="{1C0B68E9-EDFB-594D-A9F5-14A1EB49917E}"/>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1730AF7E-193B-D543-9EAB-BE2858D318A0}"/>
              </a:ext>
            </a:extLst>
          </p:cNvPr>
          <p:cNvSpPr>
            <a:spLocks noGrp="1"/>
          </p:cNvSpPr>
          <p:nvPr>
            <p:ph type="sldNum" sz="quarter" idx="12"/>
          </p:nvPr>
        </p:nvSpPr>
        <p:spPr/>
        <p:txBody>
          <a:body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3034433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D0D81-D0FC-CC4F-B14C-8A03F8A7F75D}"/>
              </a:ext>
            </a:extLst>
          </p:cNvPr>
          <p:cNvSpPr>
            <a:spLocks noGrp="1"/>
          </p:cNvSpPr>
          <p:nvPr>
            <p:ph type="title"/>
          </p:nvPr>
        </p:nvSpPr>
        <p:spPr>
          <a:xfrm>
            <a:off x="831850" y="1709738"/>
            <a:ext cx="10515600" cy="2852737"/>
          </a:xfrm>
        </p:spPr>
        <p:txBody>
          <a:bodyPr anchor="b"/>
          <a:lstStyle>
            <a:lvl1pPr>
              <a:defRPr sz="6000"/>
            </a:lvl1pPr>
          </a:lstStyle>
          <a:p>
            <a:r>
              <a:rPr kumimoji="1" lang="en-US" altLang="zh-CN"/>
              <a:t>Click to edit Master title style</a:t>
            </a:r>
            <a:endParaRPr kumimoji="1" lang="zh-CN" altLang="en-US"/>
          </a:p>
        </p:txBody>
      </p:sp>
      <p:sp>
        <p:nvSpPr>
          <p:cNvPr id="3" name="Text Placeholder 2">
            <a:extLst>
              <a:ext uri="{FF2B5EF4-FFF2-40B4-BE49-F238E27FC236}">
                <a16:creationId xmlns:a16="http://schemas.microsoft.com/office/drawing/2014/main" id="{050FCEB7-6DED-4A47-9DC8-D6473542DC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en-US" altLang="zh-CN"/>
              <a:t>Click to edit Master text styles</a:t>
            </a:r>
          </a:p>
        </p:txBody>
      </p:sp>
      <p:sp>
        <p:nvSpPr>
          <p:cNvPr id="4" name="Date Placeholder 3">
            <a:extLst>
              <a:ext uri="{FF2B5EF4-FFF2-40B4-BE49-F238E27FC236}">
                <a16:creationId xmlns:a16="http://schemas.microsoft.com/office/drawing/2014/main" id="{F3B113BA-CAC7-3840-A5FB-AD87CAD54201}"/>
              </a:ext>
            </a:extLst>
          </p:cNvPr>
          <p:cNvSpPr>
            <a:spLocks noGrp="1"/>
          </p:cNvSpPr>
          <p:nvPr>
            <p:ph type="dt" sz="half" idx="10"/>
          </p:nvPr>
        </p:nvSpPr>
        <p:spPr/>
        <p:txBody>
          <a:bodyPr/>
          <a:lstStyle/>
          <a:p>
            <a:fld id="{5F2D310B-4055-3D49-90BA-64F191A072F7}" type="datetimeFigureOut">
              <a:rPr kumimoji="1" lang="zh-CN" altLang="en-US" smtClean="0"/>
              <a:t>2025/8/15</a:t>
            </a:fld>
            <a:endParaRPr kumimoji="1" lang="zh-CN" altLang="en-US"/>
          </a:p>
        </p:txBody>
      </p:sp>
      <p:sp>
        <p:nvSpPr>
          <p:cNvPr id="5" name="Footer Placeholder 4">
            <a:extLst>
              <a:ext uri="{FF2B5EF4-FFF2-40B4-BE49-F238E27FC236}">
                <a16:creationId xmlns:a16="http://schemas.microsoft.com/office/drawing/2014/main" id="{0850C6A1-59AD-ED44-9327-704910F33132}"/>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314C7B0C-02A0-424F-98B8-3831B9D104C8}"/>
              </a:ext>
            </a:extLst>
          </p:cNvPr>
          <p:cNvSpPr>
            <a:spLocks noGrp="1"/>
          </p:cNvSpPr>
          <p:nvPr>
            <p:ph type="sldNum" sz="quarter" idx="12"/>
          </p:nvPr>
        </p:nvSpPr>
        <p:spPr/>
        <p:txBody>
          <a:body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1548583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DE39-3AE0-394F-839C-DC9EDB24AFDC}"/>
              </a:ext>
            </a:extLst>
          </p:cNvPr>
          <p:cNvSpPr>
            <a:spLocks noGrp="1"/>
          </p:cNvSpPr>
          <p:nvPr>
            <p:ph type="title"/>
          </p:nvPr>
        </p:nvSpPr>
        <p:spPr/>
        <p:txBody>
          <a:bodyPr/>
          <a:lstStyle/>
          <a:p>
            <a:r>
              <a:rPr kumimoji="1" lang="en-US" altLang="zh-CN"/>
              <a:t>Click to edit Master title style</a:t>
            </a:r>
            <a:endParaRPr kumimoji="1" lang="zh-CN" altLang="en-US"/>
          </a:p>
        </p:txBody>
      </p:sp>
      <p:sp>
        <p:nvSpPr>
          <p:cNvPr id="3" name="Content Placeholder 2">
            <a:extLst>
              <a:ext uri="{FF2B5EF4-FFF2-40B4-BE49-F238E27FC236}">
                <a16:creationId xmlns:a16="http://schemas.microsoft.com/office/drawing/2014/main" id="{88C6AB29-2DBB-3244-82CD-532E4407DEB2}"/>
              </a:ext>
            </a:extLst>
          </p:cNvPr>
          <p:cNvSpPr>
            <a:spLocks noGrp="1"/>
          </p:cNvSpPr>
          <p:nvPr>
            <p:ph sz="half" idx="1"/>
          </p:nvPr>
        </p:nvSpPr>
        <p:spPr>
          <a:xfrm>
            <a:off x="838200" y="1825625"/>
            <a:ext cx="5181600" cy="4351338"/>
          </a:xfrm>
        </p:spPr>
        <p:txBody>
          <a:bodyPr/>
          <a:lstStyle/>
          <a:p>
            <a:pPr lvl="0"/>
            <a:r>
              <a:rPr kumimoji="1" lang="en-US" altLang="zh-CN"/>
              <a:t>Click to edit Master text styles</a:t>
            </a:r>
          </a:p>
          <a:p>
            <a:pPr lvl="1"/>
            <a:r>
              <a:rPr kumimoji="1" lang="en-US" altLang="zh-CN"/>
              <a:t>Second level</a:t>
            </a:r>
          </a:p>
          <a:p>
            <a:pPr lvl="2"/>
            <a:r>
              <a:rPr kumimoji="1" lang="en-US" altLang="zh-CN"/>
              <a:t>Third level</a:t>
            </a:r>
          </a:p>
          <a:p>
            <a:pPr lvl="3"/>
            <a:r>
              <a:rPr kumimoji="1" lang="en-US" altLang="zh-CN"/>
              <a:t>Fourth level</a:t>
            </a:r>
          </a:p>
          <a:p>
            <a:pPr lvl="4"/>
            <a:r>
              <a:rPr kumimoji="1" lang="en-US" altLang="zh-CN"/>
              <a:t>Fifth level</a:t>
            </a:r>
            <a:endParaRPr kumimoji="1" lang="zh-CN" altLang="en-US"/>
          </a:p>
        </p:txBody>
      </p:sp>
      <p:sp>
        <p:nvSpPr>
          <p:cNvPr id="4" name="Content Placeholder 3">
            <a:extLst>
              <a:ext uri="{FF2B5EF4-FFF2-40B4-BE49-F238E27FC236}">
                <a16:creationId xmlns:a16="http://schemas.microsoft.com/office/drawing/2014/main" id="{CFB8C395-0A09-7047-912A-27C30A31CF3B}"/>
              </a:ext>
            </a:extLst>
          </p:cNvPr>
          <p:cNvSpPr>
            <a:spLocks noGrp="1"/>
          </p:cNvSpPr>
          <p:nvPr>
            <p:ph sz="half" idx="2"/>
          </p:nvPr>
        </p:nvSpPr>
        <p:spPr>
          <a:xfrm>
            <a:off x="6172200" y="1825625"/>
            <a:ext cx="5181600" cy="4351338"/>
          </a:xfrm>
        </p:spPr>
        <p:txBody>
          <a:bodyPr/>
          <a:lstStyle/>
          <a:p>
            <a:pPr lvl="0"/>
            <a:r>
              <a:rPr kumimoji="1" lang="en-US" altLang="zh-CN"/>
              <a:t>Click to edit Master text styles</a:t>
            </a:r>
          </a:p>
          <a:p>
            <a:pPr lvl="1"/>
            <a:r>
              <a:rPr kumimoji="1" lang="en-US" altLang="zh-CN"/>
              <a:t>Second level</a:t>
            </a:r>
          </a:p>
          <a:p>
            <a:pPr lvl="2"/>
            <a:r>
              <a:rPr kumimoji="1" lang="en-US" altLang="zh-CN"/>
              <a:t>Third level</a:t>
            </a:r>
          </a:p>
          <a:p>
            <a:pPr lvl="3"/>
            <a:r>
              <a:rPr kumimoji="1" lang="en-US" altLang="zh-CN"/>
              <a:t>Fourth level</a:t>
            </a:r>
          </a:p>
          <a:p>
            <a:pPr lvl="4"/>
            <a:r>
              <a:rPr kumimoji="1" lang="en-US" altLang="zh-CN"/>
              <a:t>Fifth level</a:t>
            </a:r>
            <a:endParaRPr kumimoji="1" lang="zh-CN" altLang="en-US"/>
          </a:p>
        </p:txBody>
      </p:sp>
      <p:sp>
        <p:nvSpPr>
          <p:cNvPr id="5" name="Date Placeholder 4">
            <a:extLst>
              <a:ext uri="{FF2B5EF4-FFF2-40B4-BE49-F238E27FC236}">
                <a16:creationId xmlns:a16="http://schemas.microsoft.com/office/drawing/2014/main" id="{A5EE7A01-09DB-F34F-B258-57168717BA03}"/>
              </a:ext>
            </a:extLst>
          </p:cNvPr>
          <p:cNvSpPr>
            <a:spLocks noGrp="1"/>
          </p:cNvSpPr>
          <p:nvPr>
            <p:ph type="dt" sz="half" idx="10"/>
          </p:nvPr>
        </p:nvSpPr>
        <p:spPr/>
        <p:txBody>
          <a:bodyPr/>
          <a:lstStyle/>
          <a:p>
            <a:fld id="{5F2D310B-4055-3D49-90BA-64F191A072F7}" type="datetimeFigureOut">
              <a:rPr kumimoji="1" lang="zh-CN" altLang="en-US" smtClean="0"/>
              <a:t>2025/8/15</a:t>
            </a:fld>
            <a:endParaRPr kumimoji="1" lang="zh-CN" altLang="en-US"/>
          </a:p>
        </p:txBody>
      </p:sp>
      <p:sp>
        <p:nvSpPr>
          <p:cNvPr id="6" name="Footer Placeholder 5">
            <a:extLst>
              <a:ext uri="{FF2B5EF4-FFF2-40B4-BE49-F238E27FC236}">
                <a16:creationId xmlns:a16="http://schemas.microsoft.com/office/drawing/2014/main" id="{29E99471-1EA1-FC41-BA78-9883D03D59E7}"/>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896902D6-19FF-A14D-98A9-A4D16908D412}"/>
              </a:ext>
            </a:extLst>
          </p:cNvPr>
          <p:cNvSpPr>
            <a:spLocks noGrp="1"/>
          </p:cNvSpPr>
          <p:nvPr>
            <p:ph type="sldNum" sz="quarter" idx="12"/>
          </p:nvPr>
        </p:nvSpPr>
        <p:spPr/>
        <p:txBody>
          <a:body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367923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B357E-A88D-EC4C-A29A-0467F6D9A545}"/>
              </a:ext>
            </a:extLst>
          </p:cNvPr>
          <p:cNvSpPr>
            <a:spLocks noGrp="1"/>
          </p:cNvSpPr>
          <p:nvPr>
            <p:ph type="title"/>
          </p:nvPr>
        </p:nvSpPr>
        <p:spPr>
          <a:xfrm>
            <a:off x="839788" y="365125"/>
            <a:ext cx="10515600" cy="1325563"/>
          </a:xfrm>
        </p:spPr>
        <p:txBody>
          <a:bodyPr/>
          <a:lstStyle/>
          <a:p>
            <a:r>
              <a:rPr kumimoji="1" lang="en-US" altLang="zh-CN"/>
              <a:t>Click to edit Master title style</a:t>
            </a:r>
            <a:endParaRPr kumimoji="1" lang="zh-CN" altLang="en-US"/>
          </a:p>
        </p:txBody>
      </p:sp>
      <p:sp>
        <p:nvSpPr>
          <p:cNvPr id="3" name="Text Placeholder 2">
            <a:extLst>
              <a:ext uri="{FF2B5EF4-FFF2-40B4-BE49-F238E27FC236}">
                <a16:creationId xmlns:a16="http://schemas.microsoft.com/office/drawing/2014/main" id="{EAA9D0AC-CD5A-2B42-85B0-F897E8EAB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zh-CN"/>
              <a:t>Click to edit Master text styles</a:t>
            </a:r>
          </a:p>
        </p:txBody>
      </p:sp>
      <p:sp>
        <p:nvSpPr>
          <p:cNvPr id="4" name="Content Placeholder 3">
            <a:extLst>
              <a:ext uri="{FF2B5EF4-FFF2-40B4-BE49-F238E27FC236}">
                <a16:creationId xmlns:a16="http://schemas.microsoft.com/office/drawing/2014/main" id="{17E3D319-651A-FA41-B852-EFF9E480C9D0}"/>
              </a:ext>
            </a:extLst>
          </p:cNvPr>
          <p:cNvSpPr>
            <a:spLocks noGrp="1"/>
          </p:cNvSpPr>
          <p:nvPr>
            <p:ph sz="half" idx="2"/>
          </p:nvPr>
        </p:nvSpPr>
        <p:spPr>
          <a:xfrm>
            <a:off x="839788" y="2505075"/>
            <a:ext cx="5157787" cy="3684588"/>
          </a:xfrm>
        </p:spPr>
        <p:txBody>
          <a:bodyPr/>
          <a:lstStyle/>
          <a:p>
            <a:pPr lvl="0"/>
            <a:r>
              <a:rPr kumimoji="1" lang="en-US" altLang="zh-CN"/>
              <a:t>Click to edit Master text styles</a:t>
            </a:r>
          </a:p>
          <a:p>
            <a:pPr lvl="1"/>
            <a:r>
              <a:rPr kumimoji="1" lang="en-US" altLang="zh-CN"/>
              <a:t>Second level</a:t>
            </a:r>
          </a:p>
          <a:p>
            <a:pPr lvl="2"/>
            <a:r>
              <a:rPr kumimoji="1" lang="en-US" altLang="zh-CN"/>
              <a:t>Third level</a:t>
            </a:r>
          </a:p>
          <a:p>
            <a:pPr lvl="3"/>
            <a:r>
              <a:rPr kumimoji="1" lang="en-US" altLang="zh-CN"/>
              <a:t>Fourth level</a:t>
            </a:r>
          </a:p>
          <a:p>
            <a:pPr lvl="4"/>
            <a:r>
              <a:rPr kumimoji="1" lang="en-US" altLang="zh-CN"/>
              <a:t>Fifth level</a:t>
            </a:r>
            <a:endParaRPr kumimoji="1" lang="zh-CN" altLang="en-US"/>
          </a:p>
        </p:txBody>
      </p:sp>
      <p:sp>
        <p:nvSpPr>
          <p:cNvPr id="5" name="Text Placeholder 4">
            <a:extLst>
              <a:ext uri="{FF2B5EF4-FFF2-40B4-BE49-F238E27FC236}">
                <a16:creationId xmlns:a16="http://schemas.microsoft.com/office/drawing/2014/main" id="{F809C134-C4D9-224E-8BF2-0CF87CED9E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zh-CN"/>
              <a:t>Click to edit Master text styles</a:t>
            </a:r>
          </a:p>
        </p:txBody>
      </p:sp>
      <p:sp>
        <p:nvSpPr>
          <p:cNvPr id="6" name="Content Placeholder 5">
            <a:extLst>
              <a:ext uri="{FF2B5EF4-FFF2-40B4-BE49-F238E27FC236}">
                <a16:creationId xmlns:a16="http://schemas.microsoft.com/office/drawing/2014/main" id="{401C7C3F-A4C8-F141-B98F-7CEEA25A0893}"/>
              </a:ext>
            </a:extLst>
          </p:cNvPr>
          <p:cNvSpPr>
            <a:spLocks noGrp="1"/>
          </p:cNvSpPr>
          <p:nvPr>
            <p:ph sz="quarter" idx="4"/>
          </p:nvPr>
        </p:nvSpPr>
        <p:spPr>
          <a:xfrm>
            <a:off x="6172200" y="2505075"/>
            <a:ext cx="5183188" cy="3684588"/>
          </a:xfrm>
        </p:spPr>
        <p:txBody>
          <a:bodyPr/>
          <a:lstStyle/>
          <a:p>
            <a:pPr lvl="0"/>
            <a:r>
              <a:rPr kumimoji="1" lang="en-US" altLang="zh-CN"/>
              <a:t>Click to edit Master text styles</a:t>
            </a:r>
          </a:p>
          <a:p>
            <a:pPr lvl="1"/>
            <a:r>
              <a:rPr kumimoji="1" lang="en-US" altLang="zh-CN"/>
              <a:t>Second level</a:t>
            </a:r>
          </a:p>
          <a:p>
            <a:pPr lvl="2"/>
            <a:r>
              <a:rPr kumimoji="1" lang="en-US" altLang="zh-CN"/>
              <a:t>Third level</a:t>
            </a:r>
          </a:p>
          <a:p>
            <a:pPr lvl="3"/>
            <a:r>
              <a:rPr kumimoji="1" lang="en-US" altLang="zh-CN"/>
              <a:t>Fourth level</a:t>
            </a:r>
          </a:p>
          <a:p>
            <a:pPr lvl="4"/>
            <a:r>
              <a:rPr kumimoji="1" lang="en-US" altLang="zh-CN"/>
              <a:t>Fifth level</a:t>
            </a:r>
            <a:endParaRPr kumimoji="1" lang="zh-CN" altLang="en-US"/>
          </a:p>
        </p:txBody>
      </p:sp>
      <p:sp>
        <p:nvSpPr>
          <p:cNvPr id="7" name="Date Placeholder 6">
            <a:extLst>
              <a:ext uri="{FF2B5EF4-FFF2-40B4-BE49-F238E27FC236}">
                <a16:creationId xmlns:a16="http://schemas.microsoft.com/office/drawing/2014/main" id="{E9833EAE-A036-634C-B706-375491DA43E9}"/>
              </a:ext>
            </a:extLst>
          </p:cNvPr>
          <p:cNvSpPr>
            <a:spLocks noGrp="1"/>
          </p:cNvSpPr>
          <p:nvPr>
            <p:ph type="dt" sz="half" idx="10"/>
          </p:nvPr>
        </p:nvSpPr>
        <p:spPr/>
        <p:txBody>
          <a:bodyPr/>
          <a:lstStyle/>
          <a:p>
            <a:fld id="{5F2D310B-4055-3D49-90BA-64F191A072F7}" type="datetimeFigureOut">
              <a:rPr kumimoji="1" lang="zh-CN" altLang="en-US" smtClean="0"/>
              <a:t>2025/8/15</a:t>
            </a:fld>
            <a:endParaRPr kumimoji="1" lang="zh-CN" altLang="en-US"/>
          </a:p>
        </p:txBody>
      </p:sp>
      <p:sp>
        <p:nvSpPr>
          <p:cNvPr id="8" name="Footer Placeholder 7">
            <a:extLst>
              <a:ext uri="{FF2B5EF4-FFF2-40B4-BE49-F238E27FC236}">
                <a16:creationId xmlns:a16="http://schemas.microsoft.com/office/drawing/2014/main" id="{2AC5741F-8058-4844-856B-DE514F38A462}"/>
              </a:ext>
            </a:extLst>
          </p:cNvPr>
          <p:cNvSpPr>
            <a:spLocks noGrp="1"/>
          </p:cNvSpPr>
          <p:nvPr>
            <p:ph type="ftr" sz="quarter" idx="11"/>
          </p:nvPr>
        </p:nvSpPr>
        <p:spPr/>
        <p:txBody>
          <a:bodyPr/>
          <a:lstStyle/>
          <a:p>
            <a:endParaRPr kumimoji="1" lang="zh-CN" altLang="en-US"/>
          </a:p>
        </p:txBody>
      </p:sp>
      <p:sp>
        <p:nvSpPr>
          <p:cNvPr id="9" name="Slide Number Placeholder 8">
            <a:extLst>
              <a:ext uri="{FF2B5EF4-FFF2-40B4-BE49-F238E27FC236}">
                <a16:creationId xmlns:a16="http://schemas.microsoft.com/office/drawing/2014/main" id="{680A6281-296A-5540-AFCB-AD823145E292}"/>
              </a:ext>
            </a:extLst>
          </p:cNvPr>
          <p:cNvSpPr>
            <a:spLocks noGrp="1"/>
          </p:cNvSpPr>
          <p:nvPr>
            <p:ph type="sldNum" sz="quarter" idx="12"/>
          </p:nvPr>
        </p:nvSpPr>
        <p:spPr/>
        <p:txBody>
          <a:body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2369878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290-A077-1D45-84B9-35C4536178A1}"/>
              </a:ext>
            </a:extLst>
          </p:cNvPr>
          <p:cNvSpPr>
            <a:spLocks noGrp="1"/>
          </p:cNvSpPr>
          <p:nvPr>
            <p:ph type="title"/>
          </p:nvPr>
        </p:nvSpPr>
        <p:spPr/>
        <p:txBody>
          <a:bodyPr/>
          <a:lstStyle/>
          <a:p>
            <a:r>
              <a:rPr kumimoji="1" lang="en-US" altLang="zh-CN"/>
              <a:t>Click to edit Master title style</a:t>
            </a:r>
            <a:endParaRPr kumimoji="1" lang="zh-CN" altLang="en-US"/>
          </a:p>
        </p:txBody>
      </p:sp>
      <p:sp>
        <p:nvSpPr>
          <p:cNvPr id="3" name="Date Placeholder 2">
            <a:extLst>
              <a:ext uri="{FF2B5EF4-FFF2-40B4-BE49-F238E27FC236}">
                <a16:creationId xmlns:a16="http://schemas.microsoft.com/office/drawing/2014/main" id="{621CECAE-39F6-F94C-8FB3-8244BB640A07}"/>
              </a:ext>
            </a:extLst>
          </p:cNvPr>
          <p:cNvSpPr>
            <a:spLocks noGrp="1"/>
          </p:cNvSpPr>
          <p:nvPr>
            <p:ph type="dt" sz="half" idx="10"/>
          </p:nvPr>
        </p:nvSpPr>
        <p:spPr/>
        <p:txBody>
          <a:bodyPr/>
          <a:lstStyle/>
          <a:p>
            <a:fld id="{5F2D310B-4055-3D49-90BA-64F191A072F7}" type="datetimeFigureOut">
              <a:rPr kumimoji="1" lang="zh-CN" altLang="en-US" smtClean="0"/>
              <a:t>2025/8/15</a:t>
            </a:fld>
            <a:endParaRPr kumimoji="1" lang="zh-CN" altLang="en-US"/>
          </a:p>
        </p:txBody>
      </p:sp>
      <p:sp>
        <p:nvSpPr>
          <p:cNvPr id="4" name="Footer Placeholder 3">
            <a:extLst>
              <a:ext uri="{FF2B5EF4-FFF2-40B4-BE49-F238E27FC236}">
                <a16:creationId xmlns:a16="http://schemas.microsoft.com/office/drawing/2014/main" id="{1E95D958-0FD3-B945-80CF-D4A675EE99EA}"/>
              </a:ext>
            </a:extLst>
          </p:cNvPr>
          <p:cNvSpPr>
            <a:spLocks noGrp="1"/>
          </p:cNvSpPr>
          <p:nvPr>
            <p:ph type="ftr" sz="quarter" idx="11"/>
          </p:nvPr>
        </p:nvSpPr>
        <p:spPr/>
        <p:txBody>
          <a:bodyPr/>
          <a:lstStyle/>
          <a:p>
            <a:endParaRPr kumimoji="1" lang="zh-CN" altLang="en-US"/>
          </a:p>
        </p:txBody>
      </p:sp>
      <p:sp>
        <p:nvSpPr>
          <p:cNvPr id="5" name="Slide Number Placeholder 4">
            <a:extLst>
              <a:ext uri="{FF2B5EF4-FFF2-40B4-BE49-F238E27FC236}">
                <a16:creationId xmlns:a16="http://schemas.microsoft.com/office/drawing/2014/main" id="{9DD871B5-2374-CE42-B912-E3BFC759D7E1}"/>
              </a:ext>
            </a:extLst>
          </p:cNvPr>
          <p:cNvSpPr>
            <a:spLocks noGrp="1"/>
          </p:cNvSpPr>
          <p:nvPr>
            <p:ph type="sldNum" sz="quarter" idx="12"/>
          </p:nvPr>
        </p:nvSpPr>
        <p:spPr/>
        <p:txBody>
          <a:body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4273969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FFCCE1-86EE-C34E-96B2-30231E6F4D70}"/>
              </a:ext>
            </a:extLst>
          </p:cNvPr>
          <p:cNvSpPr>
            <a:spLocks noGrp="1"/>
          </p:cNvSpPr>
          <p:nvPr>
            <p:ph type="dt" sz="half" idx="10"/>
          </p:nvPr>
        </p:nvSpPr>
        <p:spPr/>
        <p:txBody>
          <a:bodyPr/>
          <a:lstStyle/>
          <a:p>
            <a:fld id="{5F2D310B-4055-3D49-90BA-64F191A072F7}" type="datetimeFigureOut">
              <a:rPr kumimoji="1" lang="zh-CN" altLang="en-US" smtClean="0"/>
              <a:t>2025/8/15</a:t>
            </a:fld>
            <a:endParaRPr kumimoji="1" lang="zh-CN" altLang="en-US"/>
          </a:p>
        </p:txBody>
      </p:sp>
      <p:sp>
        <p:nvSpPr>
          <p:cNvPr id="3" name="Footer Placeholder 2">
            <a:extLst>
              <a:ext uri="{FF2B5EF4-FFF2-40B4-BE49-F238E27FC236}">
                <a16:creationId xmlns:a16="http://schemas.microsoft.com/office/drawing/2014/main" id="{0006F1AB-8236-AE40-8676-F46259A13215}"/>
              </a:ext>
            </a:extLst>
          </p:cNvPr>
          <p:cNvSpPr>
            <a:spLocks noGrp="1"/>
          </p:cNvSpPr>
          <p:nvPr>
            <p:ph type="ftr" sz="quarter" idx="11"/>
          </p:nvPr>
        </p:nvSpPr>
        <p:spPr/>
        <p:txBody>
          <a:bodyPr/>
          <a:lstStyle/>
          <a:p>
            <a:endParaRPr kumimoji="1" lang="zh-CN" altLang="en-US"/>
          </a:p>
        </p:txBody>
      </p:sp>
      <p:sp>
        <p:nvSpPr>
          <p:cNvPr id="4" name="Slide Number Placeholder 3">
            <a:extLst>
              <a:ext uri="{FF2B5EF4-FFF2-40B4-BE49-F238E27FC236}">
                <a16:creationId xmlns:a16="http://schemas.microsoft.com/office/drawing/2014/main" id="{F302117F-3F9D-644B-A3A5-B4A0405CD5D6}"/>
              </a:ext>
            </a:extLst>
          </p:cNvPr>
          <p:cNvSpPr>
            <a:spLocks noGrp="1"/>
          </p:cNvSpPr>
          <p:nvPr>
            <p:ph type="sldNum" sz="quarter" idx="12"/>
          </p:nvPr>
        </p:nvSpPr>
        <p:spPr/>
        <p:txBody>
          <a:body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163806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C407-6E64-3A4A-AB42-EAAC8B514644}"/>
              </a:ext>
            </a:extLst>
          </p:cNvPr>
          <p:cNvSpPr>
            <a:spLocks noGrp="1"/>
          </p:cNvSpPr>
          <p:nvPr>
            <p:ph type="title"/>
          </p:nvPr>
        </p:nvSpPr>
        <p:spPr>
          <a:xfrm>
            <a:off x="839788" y="457200"/>
            <a:ext cx="3932237" cy="1600200"/>
          </a:xfrm>
        </p:spPr>
        <p:txBody>
          <a:bodyPr anchor="b"/>
          <a:lstStyle>
            <a:lvl1pPr>
              <a:defRPr sz="3200"/>
            </a:lvl1pPr>
          </a:lstStyle>
          <a:p>
            <a:r>
              <a:rPr kumimoji="1" lang="en-US" altLang="zh-CN"/>
              <a:t>Click to edit Master title style</a:t>
            </a:r>
            <a:endParaRPr kumimoji="1" lang="zh-CN" altLang="en-US"/>
          </a:p>
        </p:txBody>
      </p:sp>
      <p:sp>
        <p:nvSpPr>
          <p:cNvPr id="3" name="Content Placeholder 2">
            <a:extLst>
              <a:ext uri="{FF2B5EF4-FFF2-40B4-BE49-F238E27FC236}">
                <a16:creationId xmlns:a16="http://schemas.microsoft.com/office/drawing/2014/main" id="{3E63DD4D-5067-EA42-8330-60C9520E36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zh-CN"/>
              <a:t>Click to edit Master text styles</a:t>
            </a:r>
          </a:p>
          <a:p>
            <a:pPr lvl="1"/>
            <a:r>
              <a:rPr kumimoji="1" lang="en-US" altLang="zh-CN"/>
              <a:t>Second level</a:t>
            </a:r>
          </a:p>
          <a:p>
            <a:pPr lvl="2"/>
            <a:r>
              <a:rPr kumimoji="1" lang="en-US" altLang="zh-CN"/>
              <a:t>Third level</a:t>
            </a:r>
          </a:p>
          <a:p>
            <a:pPr lvl="3"/>
            <a:r>
              <a:rPr kumimoji="1" lang="en-US" altLang="zh-CN"/>
              <a:t>Fourth level</a:t>
            </a:r>
          </a:p>
          <a:p>
            <a:pPr lvl="4"/>
            <a:r>
              <a:rPr kumimoji="1" lang="en-US" altLang="zh-CN"/>
              <a:t>Fifth level</a:t>
            </a:r>
            <a:endParaRPr kumimoji="1" lang="zh-CN" altLang="en-US"/>
          </a:p>
        </p:txBody>
      </p:sp>
      <p:sp>
        <p:nvSpPr>
          <p:cNvPr id="4" name="Text Placeholder 3">
            <a:extLst>
              <a:ext uri="{FF2B5EF4-FFF2-40B4-BE49-F238E27FC236}">
                <a16:creationId xmlns:a16="http://schemas.microsoft.com/office/drawing/2014/main" id="{DF53BB4A-C9E5-244B-9FF1-6EF468006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zh-CN"/>
              <a:t>Click to edit Master text styles</a:t>
            </a:r>
          </a:p>
        </p:txBody>
      </p:sp>
      <p:sp>
        <p:nvSpPr>
          <p:cNvPr id="5" name="Date Placeholder 4">
            <a:extLst>
              <a:ext uri="{FF2B5EF4-FFF2-40B4-BE49-F238E27FC236}">
                <a16:creationId xmlns:a16="http://schemas.microsoft.com/office/drawing/2014/main" id="{00A4FDE3-978B-F94F-8A5D-E7446E5AB2BB}"/>
              </a:ext>
            </a:extLst>
          </p:cNvPr>
          <p:cNvSpPr>
            <a:spLocks noGrp="1"/>
          </p:cNvSpPr>
          <p:nvPr>
            <p:ph type="dt" sz="half" idx="10"/>
          </p:nvPr>
        </p:nvSpPr>
        <p:spPr/>
        <p:txBody>
          <a:bodyPr/>
          <a:lstStyle/>
          <a:p>
            <a:fld id="{5F2D310B-4055-3D49-90BA-64F191A072F7}" type="datetimeFigureOut">
              <a:rPr kumimoji="1" lang="zh-CN" altLang="en-US" smtClean="0"/>
              <a:t>2025/8/15</a:t>
            </a:fld>
            <a:endParaRPr kumimoji="1" lang="zh-CN" altLang="en-US"/>
          </a:p>
        </p:txBody>
      </p:sp>
      <p:sp>
        <p:nvSpPr>
          <p:cNvPr id="6" name="Footer Placeholder 5">
            <a:extLst>
              <a:ext uri="{FF2B5EF4-FFF2-40B4-BE49-F238E27FC236}">
                <a16:creationId xmlns:a16="http://schemas.microsoft.com/office/drawing/2014/main" id="{D8E6A3E3-6A4A-6749-B0B0-0E973096F6D0}"/>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407CB92A-F90E-FE4A-A5EE-CCBE39F532FD}"/>
              </a:ext>
            </a:extLst>
          </p:cNvPr>
          <p:cNvSpPr>
            <a:spLocks noGrp="1"/>
          </p:cNvSpPr>
          <p:nvPr>
            <p:ph type="sldNum" sz="quarter" idx="12"/>
          </p:nvPr>
        </p:nvSpPr>
        <p:spPr/>
        <p:txBody>
          <a:body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499096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109E-9BDA-8648-8F07-E5D69780FDD4}"/>
              </a:ext>
            </a:extLst>
          </p:cNvPr>
          <p:cNvSpPr>
            <a:spLocks noGrp="1"/>
          </p:cNvSpPr>
          <p:nvPr>
            <p:ph type="title"/>
          </p:nvPr>
        </p:nvSpPr>
        <p:spPr>
          <a:xfrm>
            <a:off x="839788" y="457200"/>
            <a:ext cx="3932237" cy="1600200"/>
          </a:xfrm>
        </p:spPr>
        <p:txBody>
          <a:bodyPr anchor="b"/>
          <a:lstStyle>
            <a:lvl1pPr>
              <a:defRPr sz="3200"/>
            </a:lvl1pPr>
          </a:lstStyle>
          <a:p>
            <a:r>
              <a:rPr kumimoji="1" lang="en-US" altLang="zh-CN"/>
              <a:t>Click to edit Master title style</a:t>
            </a:r>
            <a:endParaRPr kumimoji="1" lang="zh-CN" altLang="en-US"/>
          </a:p>
        </p:txBody>
      </p:sp>
      <p:sp>
        <p:nvSpPr>
          <p:cNvPr id="3" name="Picture Placeholder 2">
            <a:extLst>
              <a:ext uri="{FF2B5EF4-FFF2-40B4-BE49-F238E27FC236}">
                <a16:creationId xmlns:a16="http://schemas.microsoft.com/office/drawing/2014/main" id="{8334D5A4-A4D7-D243-B9E0-B01A4FE53B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Text Placeholder 3">
            <a:extLst>
              <a:ext uri="{FF2B5EF4-FFF2-40B4-BE49-F238E27FC236}">
                <a16:creationId xmlns:a16="http://schemas.microsoft.com/office/drawing/2014/main" id="{ECE8978A-98E7-9B4F-87B7-EE513B8F0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zh-CN"/>
              <a:t>Click to edit Master text styles</a:t>
            </a:r>
          </a:p>
        </p:txBody>
      </p:sp>
      <p:sp>
        <p:nvSpPr>
          <p:cNvPr id="5" name="Date Placeholder 4">
            <a:extLst>
              <a:ext uri="{FF2B5EF4-FFF2-40B4-BE49-F238E27FC236}">
                <a16:creationId xmlns:a16="http://schemas.microsoft.com/office/drawing/2014/main" id="{37649E7A-0FA4-7C45-BF26-1B1894E7BDF8}"/>
              </a:ext>
            </a:extLst>
          </p:cNvPr>
          <p:cNvSpPr>
            <a:spLocks noGrp="1"/>
          </p:cNvSpPr>
          <p:nvPr>
            <p:ph type="dt" sz="half" idx="10"/>
          </p:nvPr>
        </p:nvSpPr>
        <p:spPr/>
        <p:txBody>
          <a:bodyPr/>
          <a:lstStyle/>
          <a:p>
            <a:fld id="{5F2D310B-4055-3D49-90BA-64F191A072F7}" type="datetimeFigureOut">
              <a:rPr kumimoji="1" lang="zh-CN" altLang="en-US" smtClean="0"/>
              <a:t>2025/8/15</a:t>
            </a:fld>
            <a:endParaRPr kumimoji="1" lang="zh-CN" altLang="en-US"/>
          </a:p>
        </p:txBody>
      </p:sp>
      <p:sp>
        <p:nvSpPr>
          <p:cNvPr id="6" name="Footer Placeholder 5">
            <a:extLst>
              <a:ext uri="{FF2B5EF4-FFF2-40B4-BE49-F238E27FC236}">
                <a16:creationId xmlns:a16="http://schemas.microsoft.com/office/drawing/2014/main" id="{768A329D-054E-C24C-9FD3-5EF76B730725}"/>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900640F8-7760-CA4A-BC1B-9B1861658138}"/>
              </a:ext>
            </a:extLst>
          </p:cNvPr>
          <p:cNvSpPr>
            <a:spLocks noGrp="1"/>
          </p:cNvSpPr>
          <p:nvPr>
            <p:ph type="sldNum" sz="quarter" idx="12"/>
          </p:nvPr>
        </p:nvSpPr>
        <p:spPr/>
        <p:txBody>
          <a:body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1732247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C85573-7E55-C74D-BAC4-6E0FF5E45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US" altLang="zh-CN"/>
              <a:t>Click to edit Master title style</a:t>
            </a:r>
            <a:endParaRPr kumimoji="1" lang="zh-CN" altLang="en-US"/>
          </a:p>
        </p:txBody>
      </p:sp>
      <p:sp>
        <p:nvSpPr>
          <p:cNvPr id="3" name="Text Placeholder 2">
            <a:extLst>
              <a:ext uri="{FF2B5EF4-FFF2-40B4-BE49-F238E27FC236}">
                <a16:creationId xmlns:a16="http://schemas.microsoft.com/office/drawing/2014/main" id="{5C329CD0-8E73-5E42-941F-06AFFA50A5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US" altLang="zh-CN"/>
              <a:t>Click to edit Master text styles</a:t>
            </a:r>
          </a:p>
          <a:p>
            <a:pPr lvl="1"/>
            <a:r>
              <a:rPr kumimoji="1" lang="en-US" altLang="zh-CN"/>
              <a:t>Second level</a:t>
            </a:r>
          </a:p>
          <a:p>
            <a:pPr lvl="2"/>
            <a:r>
              <a:rPr kumimoji="1" lang="en-US" altLang="zh-CN"/>
              <a:t>Third level</a:t>
            </a:r>
          </a:p>
          <a:p>
            <a:pPr lvl="3"/>
            <a:r>
              <a:rPr kumimoji="1" lang="en-US" altLang="zh-CN"/>
              <a:t>Fourth level</a:t>
            </a:r>
          </a:p>
          <a:p>
            <a:pPr lvl="4"/>
            <a:r>
              <a:rPr kumimoji="1" lang="en-US" altLang="zh-CN"/>
              <a:t>Fifth level</a:t>
            </a:r>
            <a:endParaRPr kumimoji="1" lang="zh-CN" altLang="en-US"/>
          </a:p>
        </p:txBody>
      </p:sp>
      <p:sp>
        <p:nvSpPr>
          <p:cNvPr id="4" name="Date Placeholder 3">
            <a:extLst>
              <a:ext uri="{FF2B5EF4-FFF2-40B4-BE49-F238E27FC236}">
                <a16:creationId xmlns:a16="http://schemas.microsoft.com/office/drawing/2014/main" id="{202F9D91-6542-DB41-BF19-0A1404E462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D310B-4055-3D49-90BA-64F191A072F7}" type="datetimeFigureOut">
              <a:rPr kumimoji="1" lang="zh-CN" altLang="en-US" smtClean="0"/>
              <a:t>2025/8/15</a:t>
            </a:fld>
            <a:endParaRPr kumimoji="1" lang="zh-CN" altLang="en-US"/>
          </a:p>
        </p:txBody>
      </p:sp>
      <p:sp>
        <p:nvSpPr>
          <p:cNvPr id="5" name="Footer Placeholder 4">
            <a:extLst>
              <a:ext uri="{FF2B5EF4-FFF2-40B4-BE49-F238E27FC236}">
                <a16:creationId xmlns:a16="http://schemas.microsoft.com/office/drawing/2014/main" id="{1B842D93-A0C9-E54F-A9B7-F4EFA037AF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a:extLst>
              <a:ext uri="{FF2B5EF4-FFF2-40B4-BE49-F238E27FC236}">
                <a16:creationId xmlns:a16="http://schemas.microsoft.com/office/drawing/2014/main" id="{EBABCD9A-B30E-5F4E-95F9-6BDD808F2E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43E19-20EF-C945-8220-596882CEB646}" type="slidenum">
              <a:rPr kumimoji="1" lang="zh-CN" altLang="en-US" smtClean="0"/>
              <a:t>‹#›</a:t>
            </a:fld>
            <a:endParaRPr kumimoji="1" lang="zh-CN" altLang="en-US"/>
          </a:p>
        </p:txBody>
      </p:sp>
    </p:spTree>
    <p:extLst>
      <p:ext uri="{BB962C8B-B14F-4D97-AF65-F5344CB8AC3E}">
        <p14:creationId xmlns:p14="http://schemas.microsoft.com/office/powerpoint/2010/main" val="3624041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9.jpg"/><Relationship Id="rId7" Type="http://schemas.openxmlformats.org/officeDocument/2006/relationships/diagramData" Target="../diagrams/data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png"/><Relationship Id="rId11" Type="http://schemas.microsoft.com/office/2007/relationships/diagramDrawing" Target="../diagrams/drawing1.xml"/><Relationship Id="rId5" Type="http://schemas.openxmlformats.org/officeDocument/2006/relationships/image" Target="../media/image15.png"/><Relationship Id="rId10" Type="http://schemas.openxmlformats.org/officeDocument/2006/relationships/diagramColors" Target="../diagrams/colors1.xml"/><Relationship Id="rId4" Type="http://schemas.openxmlformats.org/officeDocument/2006/relationships/image" Target="../media/image14.png"/><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9.jpg"/><Relationship Id="rId7" Type="http://schemas.openxmlformats.org/officeDocument/2006/relationships/image" Target="../media/image21.png"/><Relationship Id="rId12" Type="http://schemas.microsoft.com/office/2007/relationships/diagramDrawing" Target="../diagrams/drawing2.xml"/><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diagramColors" Target="../diagrams/colors2.xml"/><Relationship Id="rId5" Type="http://schemas.openxmlformats.org/officeDocument/2006/relationships/image" Target="../media/image17.png"/><Relationship Id="rId10" Type="http://schemas.openxmlformats.org/officeDocument/2006/relationships/diagramQuickStyle" Target="../diagrams/quickStyle2.xml"/><Relationship Id="rId4" Type="http://schemas.openxmlformats.org/officeDocument/2006/relationships/image" Target="../media/image19.png"/><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12" Type="http://schemas.microsoft.com/office/2007/relationships/diagramDrawing" Target="../diagrams/drawing3.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diagramColors" Target="../diagrams/colors3.xml"/><Relationship Id="rId5" Type="http://schemas.openxmlformats.org/officeDocument/2006/relationships/image" Target="../media/image9.jpg"/><Relationship Id="rId10" Type="http://schemas.openxmlformats.org/officeDocument/2006/relationships/diagramQuickStyle" Target="../diagrams/quickStyle3.xml"/><Relationship Id="rId4" Type="http://schemas.openxmlformats.org/officeDocument/2006/relationships/image" Target="../media/image146.png"/><Relationship Id="rId9"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26.png"/><Relationship Id="rId3" Type="http://schemas.openxmlformats.org/officeDocument/2006/relationships/image" Target="../media/image9.jpg"/><Relationship Id="rId7" Type="http://schemas.openxmlformats.org/officeDocument/2006/relationships/image" Target="../media/image23.png"/><Relationship Id="rId12" Type="http://schemas.microsoft.com/office/2007/relationships/diagramDrawing" Target="../diagrams/drawing4.xml"/><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diagramColors" Target="../diagrams/colors4.xml"/><Relationship Id="rId5" Type="http://schemas.openxmlformats.org/officeDocument/2006/relationships/image" Target="../media/image17.png"/><Relationship Id="rId10" Type="http://schemas.openxmlformats.org/officeDocument/2006/relationships/diagramQuickStyle" Target="../diagrams/quickStyle4.xml"/><Relationship Id="rId4" Type="http://schemas.openxmlformats.org/officeDocument/2006/relationships/image" Target="../media/image19.png"/><Relationship Id="rId9" Type="http://schemas.openxmlformats.org/officeDocument/2006/relationships/diagramLayout" Target="../diagrams/layout4.xml"/><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diagramQuickStyle" Target="../diagrams/quickStyle5.xml"/><Relationship Id="rId3" Type="http://schemas.openxmlformats.org/officeDocument/2006/relationships/image" Target="../media/image9.jpg"/><Relationship Id="rId7" Type="http://schemas.openxmlformats.org/officeDocument/2006/relationships/image" Target="../media/image28.png"/><Relationship Id="rId12" Type="http://schemas.openxmlformats.org/officeDocument/2006/relationships/diagramLayout" Target="../diagrams/layout5.xml"/><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diagramData" Target="../diagrams/data5.xml"/><Relationship Id="rId5" Type="http://schemas.openxmlformats.org/officeDocument/2006/relationships/image" Target="../media/image27.png"/><Relationship Id="rId15" Type="http://schemas.microsoft.com/office/2007/relationships/diagramDrawing" Target="../diagrams/drawing5.xml"/><Relationship Id="rId10"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29.png"/><Relationship Id="rId14" Type="http://schemas.openxmlformats.org/officeDocument/2006/relationships/diagramColors" Target="../diagrams/colors5.xml"/></Relationships>
</file>

<file path=ppt/slides/_rels/slide15.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30.png"/><Relationship Id="rId7" Type="http://schemas.openxmlformats.org/officeDocument/2006/relationships/image" Target="../media/image230.png"/><Relationship Id="rId2" Type="http://schemas.openxmlformats.org/officeDocument/2006/relationships/image" Target="../media/image180.png"/><Relationship Id="rId1" Type="http://schemas.openxmlformats.org/officeDocument/2006/relationships/slideLayout" Target="../slideLayouts/slideLayout1.xml"/><Relationship Id="rId6" Type="http://schemas.openxmlformats.org/officeDocument/2006/relationships/image" Target="../media/image220.png"/><Relationship Id="rId5" Type="http://schemas.openxmlformats.org/officeDocument/2006/relationships/image" Target="../media/image210.png"/><Relationship Id="rId10" Type="http://schemas.openxmlformats.org/officeDocument/2006/relationships/image" Target="../media/image261.png"/><Relationship Id="rId4" Type="http://schemas.openxmlformats.org/officeDocument/2006/relationships/image" Target="../media/image31.png"/><Relationship Id="rId9" Type="http://schemas.openxmlformats.org/officeDocument/2006/relationships/image" Target="../media/image311.png"/></Relationships>
</file>

<file path=ppt/slides/_rels/slide16.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360.png"/><Relationship Id="rId3" Type="http://schemas.openxmlformats.org/officeDocument/2006/relationships/image" Target="../media/image260.png"/><Relationship Id="rId7" Type="http://schemas.openxmlformats.org/officeDocument/2006/relationships/image" Target="../media/image300.png"/><Relationship Id="rId12" Type="http://schemas.openxmlformats.org/officeDocument/2006/relationships/image" Target="../media/image350.png"/><Relationship Id="rId17" Type="http://schemas.openxmlformats.org/officeDocument/2006/relationships/image" Target="../media/image400.png"/><Relationship Id="rId2" Type="http://schemas.openxmlformats.org/officeDocument/2006/relationships/notesSlide" Target="../notesSlides/notesSlide7.xml"/><Relationship Id="rId16" Type="http://schemas.openxmlformats.org/officeDocument/2006/relationships/image" Target="../media/image390.png"/><Relationship Id="rId1" Type="http://schemas.openxmlformats.org/officeDocument/2006/relationships/slideLayout" Target="../slideLayouts/slideLayout1.xml"/><Relationship Id="rId6" Type="http://schemas.openxmlformats.org/officeDocument/2006/relationships/image" Target="../media/image290.png"/><Relationship Id="rId11" Type="http://schemas.openxmlformats.org/officeDocument/2006/relationships/image" Target="../media/image340.png"/><Relationship Id="rId5" Type="http://schemas.openxmlformats.org/officeDocument/2006/relationships/image" Target="../media/image280.png"/><Relationship Id="rId15" Type="http://schemas.openxmlformats.org/officeDocument/2006/relationships/image" Target="../media/image380.png"/><Relationship Id="rId10" Type="http://schemas.openxmlformats.org/officeDocument/2006/relationships/image" Target="../media/image330.png"/><Relationship Id="rId4" Type="http://schemas.openxmlformats.org/officeDocument/2006/relationships/image" Target="../media/image270.png"/><Relationship Id="rId9" Type="http://schemas.openxmlformats.org/officeDocument/2006/relationships/image" Target="../media/image320.png"/><Relationship Id="rId14" Type="http://schemas.openxmlformats.org/officeDocument/2006/relationships/image" Target="../media/image370.png"/></Relationships>
</file>

<file path=ppt/slides/_rels/slide17.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image" Target="../media/image380.png"/><Relationship Id="rId26" Type="http://schemas.openxmlformats.org/officeDocument/2006/relationships/image" Target="../media/image52.png"/><Relationship Id="rId3" Type="http://schemas.openxmlformats.org/officeDocument/2006/relationships/image" Target="../media/image280.png"/><Relationship Id="rId7" Type="http://schemas.openxmlformats.org/officeDocument/2006/relationships/image" Target="../media/image320.png"/><Relationship Id="rId12" Type="http://schemas.openxmlformats.org/officeDocument/2006/relationships/image" Target="../media/image370.png"/><Relationship Id="rId2" Type="http://schemas.openxmlformats.org/officeDocument/2006/relationships/image" Target="../media/image32.emf"/><Relationship Id="rId16" Type="http://schemas.openxmlformats.org/officeDocument/2006/relationships/image" Target="../media/image221.png"/><Relationship Id="rId1" Type="http://schemas.openxmlformats.org/officeDocument/2006/relationships/slideLayout" Target="../slideLayouts/slideLayout1.xml"/><Relationship Id="rId6" Type="http://schemas.openxmlformats.org/officeDocument/2006/relationships/image" Target="../media/image310.png"/><Relationship Id="rId11" Type="http://schemas.openxmlformats.org/officeDocument/2006/relationships/image" Target="../media/image360.png"/><Relationship Id="rId5" Type="http://schemas.openxmlformats.org/officeDocument/2006/relationships/image" Target="../media/image300.png"/><Relationship Id="rId15" Type="http://schemas.openxmlformats.org/officeDocument/2006/relationships/image" Target="../media/image400.png"/><Relationship Id="rId10" Type="http://schemas.openxmlformats.org/officeDocument/2006/relationships/image" Target="../media/image350.png"/><Relationship Id="rId4" Type="http://schemas.openxmlformats.org/officeDocument/2006/relationships/image" Target="../media/image290.png"/><Relationship Id="rId9" Type="http://schemas.openxmlformats.org/officeDocument/2006/relationships/image" Target="../media/image340.png"/><Relationship Id="rId14" Type="http://schemas.openxmlformats.org/officeDocument/2006/relationships/image" Target="../media/image390.pn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3.jpg"/><Relationship Id="rId2" Type="http://schemas.openxmlformats.org/officeDocument/2006/relationships/notesSlide" Target="../notesSlides/notesSlide8.xml"/><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9" Type="http://schemas.openxmlformats.org/officeDocument/2006/relationships/image" Target="../media/image52.png"/><Relationship Id="rId4" Type="http://schemas.openxmlformats.org/officeDocument/2006/relationships/image" Target="../media/image2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8.png"/><Relationship Id="rId12" Type="http://schemas.openxmlformats.org/officeDocument/2006/relationships/image" Target="../media/image41.png"/><Relationship Id="rId2" Type="http://schemas.openxmlformats.org/officeDocument/2006/relationships/image" Target="../media/image35.emf"/><Relationship Id="rId1" Type="http://schemas.openxmlformats.org/officeDocument/2006/relationships/slideLayout" Target="../slideLayouts/slideLayout2.xml"/><Relationship Id="rId11" Type="http://schemas.openxmlformats.org/officeDocument/2006/relationships/image" Target="../media/image36.emf"/><Relationship Id="rId10"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291.png"/><Relationship Id="rId3" Type="http://schemas.openxmlformats.org/officeDocument/2006/relationships/image" Target="../media/image35.emf"/><Relationship Id="rId7" Type="http://schemas.openxmlformats.org/officeDocument/2006/relationships/image" Target="../media/image281.png"/><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271.png"/><Relationship Id="rId11" Type="http://schemas.openxmlformats.org/officeDocument/2006/relationships/image" Target="../media/image341.png"/><Relationship Id="rId5" Type="http://schemas.openxmlformats.org/officeDocument/2006/relationships/image" Target="../media/image250.png"/><Relationship Id="rId10" Type="http://schemas.openxmlformats.org/officeDocument/2006/relationships/image" Target="../media/image312.png"/><Relationship Id="rId4" Type="http://schemas.openxmlformats.org/officeDocument/2006/relationships/image" Target="../media/image263.png"/><Relationship Id="rId9" Type="http://schemas.openxmlformats.org/officeDocument/2006/relationships/image" Target="../media/image301.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7" Type="http://schemas.openxmlformats.org/officeDocument/2006/relationships/image" Target="../media/image2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5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0.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3.png"/><Relationship Id="rId10" Type="http://schemas.openxmlformats.org/officeDocument/2006/relationships/image" Target="../media/image232.png"/><Relationship Id="rId4" Type="http://schemas.openxmlformats.org/officeDocument/2006/relationships/image" Target="../media/image38.emf"/><Relationship Id="rId9" Type="http://schemas.openxmlformats.org/officeDocument/2006/relationships/image" Target="../media/image3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71.png"/><Relationship Id="rId3" Type="http://schemas.openxmlformats.org/officeDocument/2006/relationships/image" Target="../media/image40.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0.png"/><Relationship Id="rId11" Type="http://schemas.openxmlformats.org/officeDocument/2006/relationships/image" Target="../media/image41.emf"/><Relationship Id="rId5" Type="http://schemas.openxmlformats.org/officeDocument/2006/relationships/image" Target="../media/image401.png"/><Relationship Id="rId10" Type="http://schemas.openxmlformats.org/officeDocument/2006/relationships/image" Target="../media/image420.png"/><Relationship Id="rId4" Type="http://schemas.openxmlformats.org/officeDocument/2006/relationships/image" Target="../media/image381.png"/><Relationship Id="rId9" Type="http://schemas.openxmlformats.org/officeDocument/2006/relationships/image" Target="../media/image421.png"/></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50.png"/><Relationship Id="rId4" Type="http://schemas.openxmlformats.org/officeDocument/2006/relationships/image" Target="../media/image43.emf"/></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9.emf"/><Relationship Id="rId7" Type="http://schemas.openxmlformats.org/officeDocument/2006/relationships/image" Target="../media/image64.png"/><Relationship Id="rId2" Type="http://schemas.openxmlformats.org/officeDocument/2006/relationships/image" Target="../media/image48.emf"/><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0.png"/><Relationship Id="rId4" Type="http://schemas.openxmlformats.org/officeDocument/2006/relationships/image" Target="../media/image50.emf"/><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52.emf"/><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59.emf"/><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60.gif"/><Relationship Id="rId7" Type="http://schemas.openxmlformats.org/officeDocument/2006/relationships/image" Target="../media/image200.png"/><Relationship Id="rId12" Type="http://schemas.openxmlformats.org/officeDocument/2006/relationships/image" Target="../media/image2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251.png"/><Relationship Id="rId5" Type="http://schemas.openxmlformats.org/officeDocument/2006/relationships/image" Target="../media/image181.png"/><Relationship Id="rId10" Type="http://schemas.openxmlformats.org/officeDocument/2006/relationships/image" Target="../media/image241.png"/><Relationship Id="rId4" Type="http://schemas.openxmlformats.org/officeDocument/2006/relationships/image" Target="../media/image4100.png"/><Relationship Id="rId9" Type="http://schemas.openxmlformats.org/officeDocument/2006/relationships/image" Target="../media/image231.png"/><Relationship Id="rId14" Type="http://schemas.openxmlformats.org/officeDocument/2006/relationships/image" Target="../media/image510.png"/></Relationships>
</file>

<file path=ppt/slides/_rels/slide36.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103.png"/><Relationship Id="rId3" Type="http://schemas.openxmlformats.org/officeDocument/2006/relationships/image" Target="../media/image61.emf"/><Relationship Id="rId7" Type="http://schemas.openxmlformats.org/officeDocument/2006/relationships/image" Target="../media/image200.png"/><Relationship Id="rId12" Type="http://schemas.openxmlformats.org/officeDocument/2006/relationships/image" Target="../media/image2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251.png"/><Relationship Id="rId5" Type="http://schemas.openxmlformats.org/officeDocument/2006/relationships/image" Target="../media/image181.png"/><Relationship Id="rId10" Type="http://schemas.openxmlformats.org/officeDocument/2006/relationships/image" Target="../media/image241.png"/><Relationship Id="rId9" Type="http://schemas.openxmlformats.org/officeDocument/2006/relationships/image" Target="../media/image102.png"/><Relationship Id="rId14" Type="http://schemas.openxmlformats.org/officeDocument/2006/relationships/image" Target="../media/image104.png"/></Relationships>
</file>

<file path=ppt/slides/_rels/slide3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62.emf"/><Relationship Id="rId7" Type="http://schemas.openxmlformats.org/officeDocument/2006/relationships/image" Target="../media/image111.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65.emf"/><Relationship Id="rId3" Type="http://schemas.openxmlformats.org/officeDocument/2006/relationships/image" Target="../media/image110.png"/><Relationship Id="rId21" Type="http://schemas.openxmlformats.org/officeDocument/2006/relationships/image" Target="../media/image129.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image" Target="../media/image109.png"/><Relationship Id="rId16" Type="http://schemas.openxmlformats.org/officeDocument/2006/relationships/image" Target="../media/image125.png"/><Relationship Id="rId20"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98.png"/><Relationship Id="rId5" Type="http://schemas.openxmlformats.org/officeDocument/2006/relationships/image" Target="../media/image114.png"/><Relationship Id="rId15" Type="http://schemas.openxmlformats.org/officeDocument/2006/relationships/image" Target="../media/image67.png"/><Relationship Id="rId23" Type="http://schemas.openxmlformats.org/officeDocument/2006/relationships/image" Target="../media/image97.png"/><Relationship Id="rId10" Type="http://schemas.openxmlformats.org/officeDocument/2006/relationships/image" Target="../media/image119.png"/><Relationship Id="rId19" Type="http://schemas.openxmlformats.org/officeDocument/2006/relationships/image" Target="../media/image127.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66.emf"/><Relationship Id="rId22" Type="http://schemas.openxmlformats.org/officeDocument/2006/relationships/image" Target="../media/image130.png"/></Relationships>
</file>

<file path=ppt/slides/_rels/slide3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1270.png"/><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emf"/><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emf"/><Relationship Id="rId7" Type="http://schemas.openxmlformats.org/officeDocument/2006/relationships/image" Target="../media/image55.png"/><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image" Target="../media/image72.emf"/><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10" Type="http://schemas.openxmlformats.org/officeDocument/2006/relationships/image" Target="../media/image80.emf"/><Relationship Id="rId4" Type="http://schemas.openxmlformats.org/officeDocument/2006/relationships/image" Target="../media/image74.emf"/><Relationship Id="rId9" Type="http://schemas.openxmlformats.org/officeDocument/2006/relationships/image" Target="../media/image7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9.jpg"/><Relationship Id="rId7" Type="http://schemas.openxmlformats.org/officeDocument/2006/relationships/image" Target="../media/image143.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81.png"/><Relationship Id="rId4" Type="http://schemas.openxmlformats.org/officeDocument/2006/relationships/image" Target="../media/image140.png"/><Relationship Id="rId9" Type="http://schemas.openxmlformats.org/officeDocument/2006/relationships/image" Target="../media/image144.png"/></Relationships>
</file>

<file path=ppt/slides/_rels/slide4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71.png"/><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13" Type="http://schemas.openxmlformats.org/officeDocument/2006/relationships/image" Target="../media/image99.png"/><Relationship Id="rId18" Type="http://schemas.openxmlformats.org/officeDocument/2006/relationships/image" Target="../media/image107.png"/><Relationship Id="rId26" Type="http://schemas.openxmlformats.org/officeDocument/2006/relationships/image" Target="../media/image135.png"/><Relationship Id="rId39" Type="http://schemas.openxmlformats.org/officeDocument/2006/relationships/image" Target="../media/image150.jpeg"/><Relationship Id="rId21" Type="http://schemas.openxmlformats.org/officeDocument/2006/relationships/image" Target="../media/image124.png"/><Relationship Id="rId34" Type="http://schemas.openxmlformats.org/officeDocument/2006/relationships/image" Target="../media/image145.png"/><Relationship Id="rId42" Type="http://schemas.openxmlformats.org/officeDocument/2006/relationships/image" Target="../media/image153.jpeg"/><Relationship Id="rId47" Type="http://schemas.openxmlformats.org/officeDocument/2006/relationships/image" Target="../media/image158.jpeg"/><Relationship Id="rId50" Type="http://schemas.openxmlformats.org/officeDocument/2006/relationships/image" Target="../media/image161.png"/><Relationship Id="rId55" Type="http://schemas.openxmlformats.org/officeDocument/2006/relationships/image" Target="../media/image166.jpeg"/><Relationship Id="rId7" Type="http://schemas.openxmlformats.org/officeDocument/2006/relationships/image" Target="../media/image89.jpeg"/><Relationship Id="rId2" Type="http://schemas.openxmlformats.org/officeDocument/2006/relationships/notesSlide" Target="../notesSlides/notesSlide15.xml"/><Relationship Id="rId16" Type="http://schemas.openxmlformats.org/officeDocument/2006/relationships/image" Target="../media/image105.png"/><Relationship Id="rId29" Type="http://schemas.openxmlformats.org/officeDocument/2006/relationships/image" Target="../media/image138.jpeg"/><Relationship Id="rId11" Type="http://schemas.openxmlformats.org/officeDocument/2006/relationships/image" Target="../media/image95.png"/><Relationship Id="rId24" Type="http://schemas.openxmlformats.org/officeDocument/2006/relationships/image" Target="../media/image133.png"/><Relationship Id="rId32" Type="http://schemas.openxmlformats.org/officeDocument/2006/relationships/image" Target="../media/image141.jpeg"/><Relationship Id="rId37" Type="http://schemas.openxmlformats.org/officeDocument/2006/relationships/image" Target="../media/image148.jpeg"/><Relationship Id="rId40" Type="http://schemas.openxmlformats.org/officeDocument/2006/relationships/image" Target="../media/image151.png"/><Relationship Id="rId45" Type="http://schemas.openxmlformats.org/officeDocument/2006/relationships/image" Target="../media/image156.jpeg"/><Relationship Id="rId53" Type="http://schemas.openxmlformats.org/officeDocument/2006/relationships/image" Target="../media/image164.jpeg"/><Relationship Id="rId58" Type="http://schemas.openxmlformats.org/officeDocument/2006/relationships/image" Target="../media/image169.png"/><Relationship Id="rId5" Type="http://schemas.openxmlformats.org/officeDocument/2006/relationships/image" Target="../media/image87.jpeg"/><Relationship Id="rId19" Type="http://schemas.openxmlformats.org/officeDocument/2006/relationships/image" Target="../media/image108.png"/><Relationship Id="rId4" Type="http://schemas.openxmlformats.org/officeDocument/2006/relationships/image" Target="../media/image86.png"/><Relationship Id="rId9" Type="http://schemas.openxmlformats.org/officeDocument/2006/relationships/image" Target="../media/image91.jpeg"/><Relationship Id="rId14" Type="http://schemas.openxmlformats.org/officeDocument/2006/relationships/image" Target="../media/image100.jpeg"/><Relationship Id="rId22" Type="http://schemas.openxmlformats.org/officeDocument/2006/relationships/image" Target="../media/image131.png"/><Relationship Id="rId27" Type="http://schemas.openxmlformats.org/officeDocument/2006/relationships/image" Target="../media/image136.png"/><Relationship Id="rId30" Type="http://schemas.openxmlformats.org/officeDocument/2006/relationships/image" Target="../media/image139.jpeg"/><Relationship Id="rId35" Type="http://schemas.openxmlformats.org/officeDocument/2006/relationships/image" Target="../media/image146.jpeg"/><Relationship Id="rId43" Type="http://schemas.openxmlformats.org/officeDocument/2006/relationships/image" Target="../media/image154.png"/><Relationship Id="rId48" Type="http://schemas.openxmlformats.org/officeDocument/2006/relationships/image" Target="../media/image159.jpeg"/><Relationship Id="rId56" Type="http://schemas.openxmlformats.org/officeDocument/2006/relationships/image" Target="../media/image167.jpeg"/><Relationship Id="rId8" Type="http://schemas.openxmlformats.org/officeDocument/2006/relationships/image" Target="../media/image90.jpeg"/><Relationship Id="rId51" Type="http://schemas.openxmlformats.org/officeDocument/2006/relationships/image" Target="../media/image162.jpg"/><Relationship Id="rId3" Type="http://schemas.openxmlformats.org/officeDocument/2006/relationships/image" Target="../media/image84.jpeg"/><Relationship Id="rId12" Type="http://schemas.openxmlformats.org/officeDocument/2006/relationships/image" Target="../media/image96.png"/><Relationship Id="rId17" Type="http://schemas.openxmlformats.org/officeDocument/2006/relationships/image" Target="../media/image106.png"/><Relationship Id="rId25" Type="http://schemas.openxmlformats.org/officeDocument/2006/relationships/image" Target="../media/image134.png"/><Relationship Id="rId33" Type="http://schemas.openxmlformats.org/officeDocument/2006/relationships/image" Target="../media/image142.jpeg"/><Relationship Id="rId38" Type="http://schemas.openxmlformats.org/officeDocument/2006/relationships/image" Target="../media/image149.jpeg"/><Relationship Id="rId46" Type="http://schemas.openxmlformats.org/officeDocument/2006/relationships/image" Target="../media/image157.jpeg"/><Relationship Id="rId59" Type="http://schemas.openxmlformats.org/officeDocument/2006/relationships/image" Target="../media/image1.png"/><Relationship Id="rId20" Type="http://schemas.openxmlformats.org/officeDocument/2006/relationships/image" Target="../media/image123.png"/><Relationship Id="rId41" Type="http://schemas.openxmlformats.org/officeDocument/2006/relationships/image" Target="../media/image152.jpeg"/><Relationship Id="rId54" Type="http://schemas.openxmlformats.org/officeDocument/2006/relationships/image" Target="../media/image165.jpeg"/><Relationship Id="rId1" Type="http://schemas.openxmlformats.org/officeDocument/2006/relationships/slideLayout" Target="../slideLayouts/slideLayout1.xml"/><Relationship Id="rId6" Type="http://schemas.openxmlformats.org/officeDocument/2006/relationships/image" Target="../media/image88.jpeg"/><Relationship Id="rId15" Type="http://schemas.openxmlformats.org/officeDocument/2006/relationships/image" Target="../media/image101.png"/><Relationship Id="rId23" Type="http://schemas.openxmlformats.org/officeDocument/2006/relationships/image" Target="../media/image132.png"/><Relationship Id="rId28" Type="http://schemas.openxmlformats.org/officeDocument/2006/relationships/image" Target="../media/image137.jpeg"/><Relationship Id="rId36" Type="http://schemas.openxmlformats.org/officeDocument/2006/relationships/image" Target="../media/image147.jpeg"/><Relationship Id="rId49" Type="http://schemas.openxmlformats.org/officeDocument/2006/relationships/image" Target="../media/image160.jpeg"/><Relationship Id="rId57" Type="http://schemas.openxmlformats.org/officeDocument/2006/relationships/image" Target="../media/image168.jpeg"/><Relationship Id="rId10" Type="http://schemas.openxmlformats.org/officeDocument/2006/relationships/image" Target="../media/image92.jpeg"/><Relationship Id="rId31" Type="http://schemas.openxmlformats.org/officeDocument/2006/relationships/image" Target="../media/image140.jpeg"/><Relationship Id="rId44" Type="http://schemas.openxmlformats.org/officeDocument/2006/relationships/image" Target="../media/image155.jpeg"/><Relationship Id="rId52" Type="http://schemas.openxmlformats.org/officeDocument/2006/relationships/image" Target="../media/image163.jpeg"/></Relationships>
</file>

<file path=ppt/slides/_rels/slide4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0.jpg"/><Relationship Id="rId7" Type="http://schemas.openxmlformats.org/officeDocument/2006/relationships/image" Target="../media/image175.png"/><Relationship Id="rId12" Type="http://schemas.openxmlformats.org/officeDocument/2006/relationships/hyperlink" Target="https://www.quantinuum.com/press-releases/quantinuums-reimei-quantum-computer-now-fully-operational-at-riken-ushering-in-a-new-era-of-hybrid-quantum-high-performance-comput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4.jpeg"/><Relationship Id="rId11" Type="http://schemas.openxmlformats.org/officeDocument/2006/relationships/hyperlink" Target="https://www.riken.jp/en/news_pubs/news/2025/20250422_1/index.html" TargetMode="External"/><Relationship Id="rId5" Type="http://schemas.openxmlformats.org/officeDocument/2006/relationships/image" Target="../media/image173.jpeg"/><Relationship Id="rId10" Type="http://schemas.openxmlformats.org/officeDocument/2006/relationships/hyperlink" Target="https://www.riken.jp/pr/news/2025/20250624_1/index.html" TargetMode="External"/><Relationship Id="rId4" Type="http://schemas.openxmlformats.org/officeDocument/2006/relationships/image" Target="../media/image172.png"/><Relationship Id="rId9" Type="http://schemas.openxmlformats.org/officeDocument/2006/relationships/image" Target="../media/image1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C4EF-7545-334B-8E11-4C7ED53F4488}"/>
              </a:ext>
            </a:extLst>
          </p:cNvPr>
          <p:cNvSpPr>
            <a:spLocks noGrp="1"/>
          </p:cNvSpPr>
          <p:nvPr>
            <p:ph type="ctrTitle"/>
          </p:nvPr>
        </p:nvSpPr>
        <p:spPr>
          <a:xfrm>
            <a:off x="1099126" y="1261778"/>
            <a:ext cx="9993745" cy="2231789"/>
          </a:xfrm>
        </p:spPr>
        <p:txBody>
          <a:bodyPr>
            <a:noAutofit/>
          </a:bodyPr>
          <a:lstStyle/>
          <a:p>
            <a:r>
              <a:rPr kumimoji="1" lang="en-CN" altLang="zh-CN" sz="4800" dirty="0"/>
              <a:t>Ex</a:t>
            </a:r>
            <a:r>
              <a:rPr kumimoji="1" lang="en-US" altLang="zh-CN" sz="4800" dirty="0" err="1"/>
              <a:t>tracting</a:t>
            </a:r>
            <a:r>
              <a:rPr kumimoji="1" lang="zh-CN" altLang="en-US" sz="4800" dirty="0"/>
              <a:t> </a:t>
            </a:r>
            <a:r>
              <a:rPr kumimoji="1" lang="en-US" altLang="zh-CN" sz="4800" dirty="0"/>
              <a:t>particle</a:t>
            </a:r>
            <a:r>
              <a:rPr kumimoji="1" lang="zh-CN" altLang="en-US" sz="4800" dirty="0"/>
              <a:t> </a:t>
            </a:r>
            <a:r>
              <a:rPr kumimoji="1" lang="en-US" altLang="zh-CN" sz="4800" dirty="0"/>
              <a:t>mass</a:t>
            </a:r>
            <a:r>
              <a:rPr kumimoji="1" lang="zh-CN" altLang="en-US" sz="4800" dirty="0"/>
              <a:t> </a:t>
            </a:r>
            <a:r>
              <a:rPr kumimoji="1" lang="en-US" altLang="zh-CN" sz="4800" dirty="0"/>
              <a:t>on</a:t>
            </a:r>
            <a:r>
              <a:rPr kumimoji="1" lang="zh-CN" altLang="en-US" sz="4800" dirty="0"/>
              <a:t> </a:t>
            </a:r>
            <a:r>
              <a:rPr kumimoji="1" lang="en-US" altLang="zh-CN" sz="4800" dirty="0"/>
              <a:t>quantum</a:t>
            </a:r>
            <a:r>
              <a:rPr kumimoji="1" lang="zh-CN" altLang="en-US" sz="4800" dirty="0"/>
              <a:t> </a:t>
            </a:r>
            <a:r>
              <a:rPr kumimoji="1" lang="en-US" altLang="zh-CN" sz="4800" dirty="0"/>
              <a:t>computers:</a:t>
            </a:r>
            <a:br>
              <a:rPr kumimoji="1" lang="en-US" altLang="zh-CN" sz="4800" dirty="0"/>
            </a:br>
            <a:r>
              <a:rPr kumimoji="1" lang="en-US" altLang="zh-CN" sz="4800" dirty="0"/>
              <a:t>state</a:t>
            </a:r>
            <a:r>
              <a:rPr kumimoji="1" lang="zh-CN" altLang="en-US" sz="4800" dirty="0"/>
              <a:t> </a:t>
            </a:r>
            <a:r>
              <a:rPr kumimoji="1" lang="en-US" altLang="zh-CN" sz="4800" dirty="0"/>
              <a:t>preparation</a:t>
            </a:r>
            <a:r>
              <a:rPr kumimoji="1" lang="zh-CN" altLang="en-US" sz="4800" dirty="0"/>
              <a:t> </a:t>
            </a:r>
            <a:r>
              <a:rPr kumimoji="1" lang="en-US" altLang="zh-CN" sz="4800" dirty="0"/>
              <a:t>and</a:t>
            </a:r>
            <a:r>
              <a:rPr kumimoji="1" lang="zh-CN" altLang="en-US" sz="4800" dirty="0"/>
              <a:t> </a:t>
            </a:r>
            <a:r>
              <a:rPr kumimoji="1" lang="en-US" altLang="zh-CN" sz="4800" dirty="0"/>
              <a:t>measurement</a:t>
            </a:r>
            <a:endParaRPr kumimoji="1" lang="zh-CN" altLang="en-US" sz="4800" dirty="0"/>
          </a:p>
        </p:txBody>
      </p:sp>
      <p:sp>
        <p:nvSpPr>
          <p:cNvPr id="3" name="Subtitle 2">
            <a:extLst>
              <a:ext uri="{FF2B5EF4-FFF2-40B4-BE49-F238E27FC236}">
                <a16:creationId xmlns:a16="http://schemas.microsoft.com/office/drawing/2014/main" id="{2F26B145-FB1B-9B45-B99A-2BAA78A9F33D}"/>
              </a:ext>
            </a:extLst>
          </p:cNvPr>
          <p:cNvSpPr>
            <a:spLocks noGrp="1"/>
          </p:cNvSpPr>
          <p:nvPr>
            <p:ph type="subTitle" idx="1"/>
          </p:nvPr>
        </p:nvSpPr>
        <p:spPr>
          <a:xfrm>
            <a:off x="1524000" y="4039395"/>
            <a:ext cx="9144000" cy="1655762"/>
          </a:xfrm>
        </p:spPr>
        <p:txBody>
          <a:bodyPr/>
          <a:lstStyle/>
          <a:p>
            <a:r>
              <a:rPr kumimoji="1" lang="en-US" altLang="zh-CN" dirty="0"/>
              <a:t>Xiao-yang</a:t>
            </a:r>
            <a:r>
              <a:rPr kumimoji="1" lang="zh-CN" altLang="en-US" dirty="0"/>
              <a:t> </a:t>
            </a:r>
            <a:r>
              <a:rPr kumimoji="1" lang="en-US" altLang="zh-CN" dirty="0"/>
              <a:t>Wang</a:t>
            </a:r>
            <a:r>
              <a:rPr kumimoji="1" lang="zh-CN" altLang="en-US" dirty="0"/>
              <a:t> </a:t>
            </a:r>
            <a:r>
              <a:rPr kumimoji="1" lang="en-US" altLang="zh-CN" dirty="0"/>
              <a:t>(</a:t>
            </a:r>
            <a:r>
              <a:rPr kumimoji="1" lang="zh-CN" altLang="en-US" dirty="0"/>
              <a:t>王啸洋</a:t>
            </a:r>
            <a:r>
              <a:rPr kumimoji="1" lang="en-US" altLang="zh-CN" dirty="0"/>
              <a:t>)</a:t>
            </a:r>
            <a:endParaRPr kumimoji="1" lang="zh-CN" altLang="en-US" dirty="0"/>
          </a:p>
        </p:txBody>
      </p:sp>
      <p:sp>
        <p:nvSpPr>
          <p:cNvPr id="4" name="Subtitle 2">
            <a:extLst>
              <a:ext uri="{FF2B5EF4-FFF2-40B4-BE49-F238E27FC236}">
                <a16:creationId xmlns:a16="http://schemas.microsoft.com/office/drawing/2014/main" id="{F3F611B7-1433-D940-B667-AB554230D860}"/>
              </a:ext>
            </a:extLst>
          </p:cNvPr>
          <p:cNvSpPr txBox="1">
            <a:spLocks/>
          </p:cNvSpPr>
          <p:nvPr/>
        </p:nvSpPr>
        <p:spPr>
          <a:xfrm>
            <a:off x="2358105" y="5198240"/>
            <a:ext cx="7374966" cy="1379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CN" b="1" dirty="0"/>
              <a:t>collaborate</a:t>
            </a:r>
            <a:r>
              <a:rPr lang="zh-CN" altLang="en-US" b="1" dirty="0"/>
              <a:t> </a:t>
            </a:r>
            <a:r>
              <a:rPr lang="en-US" altLang="zh-CN" b="1" dirty="0"/>
              <a:t>with</a:t>
            </a:r>
          </a:p>
          <a:p>
            <a:r>
              <a:rPr lang="en-US" altLang="zh-CN" dirty="0"/>
              <a:t>Long</a:t>
            </a:r>
            <a:r>
              <a:rPr lang="zh-CN" altLang="en-US" dirty="0"/>
              <a:t> </a:t>
            </a:r>
            <a:r>
              <a:rPr lang="en-US" altLang="zh-CN" dirty="0" err="1"/>
              <a:t>Xiong</a:t>
            </a:r>
            <a:r>
              <a:rPr lang="en-US" altLang="zh-CN" dirty="0"/>
              <a:t>,</a:t>
            </a:r>
            <a:r>
              <a:rPr lang="zh-CN" altLang="en-US" dirty="0"/>
              <a:t> </a:t>
            </a:r>
            <a:r>
              <a:rPr lang="en-US" altLang="zh-CN" dirty="0"/>
              <a:t>Xiao-</a:t>
            </a:r>
            <a:r>
              <a:rPr lang="en-US" altLang="zh-CN" dirty="0" err="1"/>
              <a:t>xia</a:t>
            </a:r>
            <a:r>
              <a:rPr lang="zh-CN" altLang="en-US" dirty="0"/>
              <a:t> </a:t>
            </a:r>
            <a:r>
              <a:rPr lang="en-US" altLang="zh-CN" dirty="0"/>
              <a:t>Cai,</a:t>
            </a:r>
            <a:r>
              <a:rPr lang="zh-CN" altLang="en-US" dirty="0"/>
              <a:t> </a:t>
            </a:r>
            <a:r>
              <a:rPr lang="en-US" altLang="zh-CN" dirty="0"/>
              <a:t>Xiao</a:t>
            </a:r>
            <a:r>
              <a:rPr lang="zh-CN" altLang="en-US" dirty="0"/>
              <a:t> </a:t>
            </a:r>
            <a:r>
              <a:rPr lang="en-US" altLang="zh-CN" dirty="0"/>
              <a:t>Yuan</a:t>
            </a:r>
            <a:r>
              <a:rPr lang="zh-CN" altLang="en-US" dirty="0"/>
              <a:t> </a:t>
            </a:r>
            <a:endParaRPr lang="en-US" altLang="zh-CN" dirty="0"/>
          </a:p>
          <a:p>
            <a:r>
              <a:rPr lang="en-US" altLang="zh-CN" dirty="0"/>
              <a:t>Yue-</a:t>
            </a:r>
            <a:r>
              <a:rPr lang="en-US" altLang="zh-CN" dirty="0" err="1"/>
              <a:t>xin</a:t>
            </a:r>
            <a:r>
              <a:rPr lang="zh-CN" altLang="en-US" dirty="0"/>
              <a:t> </a:t>
            </a:r>
            <a:r>
              <a:rPr lang="en-US" altLang="zh-CN" dirty="0" err="1"/>
              <a:t>Su</a:t>
            </a:r>
            <a:r>
              <a:rPr lang="en-US" altLang="zh-CN" dirty="0"/>
              <a:t>,</a:t>
            </a:r>
            <a:r>
              <a:rPr lang="zh-CN" altLang="en-US" dirty="0"/>
              <a:t> </a:t>
            </a:r>
            <a:r>
              <a:rPr lang="en-US" altLang="zh-CN" dirty="0"/>
              <a:t>Tong-yang</a:t>
            </a:r>
            <a:r>
              <a:rPr lang="zh-CN" altLang="en-US" dirty="0"/>
              <a:t> </a:t>
            </a:r>
            <a:r>
              <a:rPr lang="en-US" altLang="zh-CN" dirty="0"/>
              <a:t>Li</a:t>
            </a:r>
          </a:p>
        </p:txBody>
      </p:sp>
      <p:sp>
        <p:nvSpPr>
          <p:cNvPr id="7" name="TextBox 6">
            <a:extLst>
              <a:ext uri="{FF2B5EF4-FFF2-40B4-BE49-F238E27FC236}">
                <a16:creationId xmlns:a16="http://schemas.microsoft.com/office/drawing/2014/main" id="{39307AEF-E2A4-4243-B7A3-226E06A0CE31}"/>
              </a:ext>
            </a:extLst>
          </p:cNvPr>
          <p:cNvSpPr txBox="1"/>
          <p:nvPr/>
        </p:nvSpPr>
        <p:spPr>
          <a:xfrm>
            <a:off x="3402792" y="4631490"/>
            <a:ext cx="5386411" cy="369332"/>
          </a:xfrm>
          <a:prstGeom prst="rect">
            <a:avLst/>
          </a:prstGeom>
          <a:noFill/>
        </p:spPr>
        <p:txBody>
          <a:bodyPr wrap="none" rtlCol="0">
            <a:spAutoFit/>
          </a:bodyPr>
          <a:lstStyle/>
          <a:p>
            <a:r>
              <a:rPr kumimoji="1" lang="en-US" altLang="zh-CN" dirty="0"/>
              <a:t>RIKEN-</a:t>
            </a:r>
            <a:r>
              <a:rPr kumimoji="1" lang="en-US" altLang="zh-CN" dirty="0" err="1"/>
              <a:t>iTHEMS</a:t>
            </a:r>
            <a:r>
              <a:rPr kumimoji="1" lang="zh-CN" altLang="en-US" dirty="0"/>
              <a:t> </a:t>
            </a:r>
            <a:r>
              <a:rPr kumimoji="1" lang="en-US" altLang="zh-CN" dirty="0"/>
              <a:t>(</a:t>
            </a:r>
            <a:r>
              <a:rPr kumimoji="1" lang="zh-CN" altLang="en-US" dirty="0"/>
              <a:t>理化学研究所</a:t>
            </a:r>
            <a:r>
              <a:rPr kumimoji="1" lang="en-US" altLang="zh-CN" dirty="0"/>
              <a:t>——</a:t>
            </a:r>
            <a:r>
              <a:rPr kumimoji="1" lang="zh-CN" altLang="en-US" dirty="0"/>
              <a:t>数理创造研究中心</a:t>
            </a:r>
            <a:r>
              <a:rPr kumimoji="1" lang="en-US" altLang="zh-CN" dirty="0"/>
              <a:t>)</a:t>
            </a:r>
            <a:endParaRPr kumimoji="1" lang="zh-CN" altLang="en-US" dirty="0"/>
          </a:p>
        </p:txBody>
      </p:sp>
      <p:pic>
        <p:nvPicPr>
          <p:cNvPr id="8" name="Picture 7">
            <a:extLst>
              <a:ext uri="{FF2B5EF4-FFF2-40B4-BE49-F238E27FC236}">
                <a16:creationId xmlns:a16="http://schemas.microsoft.com/office/drawing/2014/main" id="{79D371EB-3DEA-8A4A-9381-F1FF823AE09D}"/>
              </a:ext>
            </a:extLst>
          </p:cNvPr>
          <p:cNvPicPr>
            <a:picLocks noChangeAspect="1"/>
          </p:cNvPicPr>
          <p:nvPr/>
        </p:nvPicPr>
        <p:blipFill>
          <a:blip r:embed="rId2"/>
          <a:stretch>
            <a:fillRect/>
          </a:stretch>
        </p:blipFill>
        <p:spPr>
          <a:xfrm>
            <a:off x="8208820" y="39459"/>
            <a:ext cx="3755936" cy="1277018"/>
          </a:xfrm>
          <a:prstGeom prst="rect">
            <a:avLst/>
          </a:prstGeom>
        </p:spPr>
      </p:pic>
      <p:pic>
        <p:nvPicPr>
          <p:cNvPr id="13" name="Picture 12">
            <a:extLst>
              <a:ext uri="{FF2B5EF4-FFF2-40B4-BE49-F238E27FC236}">
                <a16:creationId xmlns:a16="http://schemas.microsoft.com/office/drawing/2014/main" id="{888999FB-B5EB-3E46-AC2D-19DBBA025195}"/>
              </a:ext>
            </a:extLst>
          </p:cNvPr>
          <p:cNvPicPr>
            <a:picLocks noChangeAspect="1"/>
          </p:cNvPicPr>
          <p:nvPr/>
        </p:nvPicPr>
        <p:blipFill>
          <a:blip r:embed="rId3"/>
          <a:stretch>
            <a:fillRect/>
          </a:stretch>
        </p:blipFill>
        <p:spPr>
          <a:xfrm>
            <a:off x="9637849" y="3925739"/>
            <a:ext cx="2554151" cy="672145"/>
          </a:xfrm>
          <a:prstGeom prst="rect">
            <a:avLst/>
          </a:prstGeom>
        </p:spPr>
      </p:pic>
      <p:pic>
        <p:nvPicPr>
          <p:cNvPr id="9" name="Picture 6" descr="Peking University - Wikipedia">
            <a:extLst>
              <a:ext uri="{FF2B5EF4-FFF2-40B4-BE49-F238E27FC236}">
                <a16:creationId xmlns:a16="http://schemas.microsoft.com/office/drawing/2014/main" id="{A4591537-7B0D-3B4E-865A-9A7E0320F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3126" y="5380047"/>
            <a:ext cx="1226503" cy="12265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7904C5D-B126-0848-826A-5FE6CA95E07D}"/>
              </a:ext>
            </a:extLst>
          </p:cNvPr>
          <p:cNvSpPr txBox="1"/>
          <p:nvPr/>
        </p:nvSpPr>
        <p:spPr>
          <a:xfrm>
            <a:off x="8167815" y="5626011"/>
            <a:ext cx="2554151" cy="400110"/>
          </a:xfrm>
          <a:prstGeom prst="rect">
            <a:avLst/>
          </a:prstGeom>
          <a:noFill/>
        </p:spPr>
        <p:txBody>
          <a:bodyPr wrap="square">
            <a:spAutoFit/>
          </a:bodyPr>
          <a:lstStyle/>
          <a:p>
            <a:r>
              <a:rPr lang="en-US" altLang="zh-CN" sz="2000" dirty="0"/>
              <a:t>[</a:t>
            </a:r>
            <a:r>
              <a:rPr lang="en-US" sz="2000" dirty="0"/>
              <a:t>arXiv:2504.12975</a:t>
            </a:r>
            <a:r>
              <a:rPr lang="en-US" altLang="zh-CN" sz="2000" dirty="0"/>
              <a:t>]</a:t>
            </a:r>
          </a:p>
        </p:txBody>
      </p:sp>
      <p:sp>
        <p:nvSpPr>
          <p:cNvPr id="12" name="TextBox 11">
            <a:extLst>
              <a:ext uri="{FF2B5EF4-FFF2-40B4-BE49-F238E27FC236}">
                <a16:creationId xmlns:a16="http://schemas.microsoft.com/office/drawing/2014/main" id="{AA7B7BD1-9DF8-0E42-B7F0-C5EF584E35FC}"/>
              </a:ext>
            </a:extLst>
          </p:cNvPr>
          <p:cNvSpPr txBox="1"/>
          <p:nvPr/>
        </p:nvSpPr>
        <p:spPr>
          <a:xfrm>
            <a:off x="8165327" y="6089993"/>
            <a:ext cx="2752611" cy="400110"/>
          </a:xfrm>
          <a:prstGeom prst="rect">
            <a:avLst/>
          </a:prstGeom>
          <a:noFill/>
        </p:spPr>
        <p:txBody>
          <a:bodyPr wrap="square">
            <a:spAutoFit/>
          </a:bodyPr>
          <a:lstStyle/>
          <a:p>
            <a:r>
              <a:rPr lang="en-US" altLang="zh-CN" sz="2000" dirty="0"/>
              <a:t>[</a:t>
            </a:r>
            <a:r>
              <a:rPr lang="en-US" sz="2000" dirty="0"/>
              <a:t>arXiv:2504.12896</a:t>
            </a:r>
            <a:r>
              <a:rPr lang="en-US" altLang="zh-CN" sz="2000" dirty="0"/>
              <a:t>]</a:t>
            </a:r>
            <a:endParaRPr lang="zh-CN" altLang="en-US" sz="2000" dirty="0"/>
          </a:p>
        </p:txBody>
      </p:sp>
      <p:sp>
        <p:nvSpPr>
          <p:cNvPr id="5" name="TextBox 4">
            <a:extLst>
              <a:ext uri="{FF2B5EF4-FFF2-40B4-BE49-F238E27FC236}">
                <a16:creationId xmlns:a16="http://schemas.microsoft.com/office/drawing/2014/main" id="{1D87905B-3CC0-C148-A0E8-AE5659F4D1AF}"/>
              </a:ext>
            </a:extLst>
          </p:cNvPr>
          <p:cNvSpPr txBox="1"/>
          <p:nvPr/>
        </p:nvSpPr>
        <p:spPr>
          <a:xfrm>
            <a:off x="31412" y="6490103"/>
            <a:ext cx="2311851" cy="369332"/>
          </a:xfrm>
          <a:prstGeom prst="rect">
            <a:avLst/>
          </a:prstGeom>
          <a:noFill/>
        </p:spPr>
        <p:txBody>
          <a:bodyPr wrap="none" rtlCol="0">
            <a:spAutoFit/>
          </a:bodyPr>
          <a:lstStyle/>
          <a:p>
            <a:r>
              <a:rPr kumimoji="1" lang="en-CN" altLang="zh-CN" dirty="0"/>
              <a:t>U</a:t>
            </a:r>
            <a:r>
              <a:rPr kumimoji="1" lang="en-US" altLang="zh-CN" dirty="0"/>
              <a:t>CAS</a:t>
            </a:r>
            <a:r>
              <a:rPr kumimoji="1" lang="zh-CN" altLang="en-US" dirty="0"/>
              <a:t> 雁栖湖 </a:t>
            </a:r>
            <a:r>
              <a:rPr kumimoji="1" lang="en-US" altLang="zh-CN" dirty="0"/>
              <a:t>,</a:t>
            </a:r>
            <a:r>
              <a:rPr kumimoji="1" lang="zh-CN" altLang="en-US" dirty="0"/>
              <a:t> </a:t>
            </a:r>
            <a:r>
              <a:rPr kumimoji="1" lang="en-US" altLang="zh-CN" dirty="0"/>
              <a:t>Aug.</a:t>
            </a:r>
            <a:r>
              <a:rPr kumimoji="1" lang="zh-CN" altLang="en-US" dirty="0"/>
              <a:t> </a:t>
            </a:r>
            <a:r>
              <a:rPr kumimoji="1" lang="en-US" altLang="zh-CN" dirty="0"/>
              <a:t>15</a:t>
            </a:r>
            <a:endParaRPr kumimoji="1" lang="zh-CN" altLang="en-US" dirty="0"/>
          </a:p>
        </p:txBody>
      </p:sp>
      <p:pic>
        <p:nvPicPr>
          <p:cNvPr id="14" name="Picture 13">
            <a:extLst>
              <a:ext uri="{FF2B5EF4-FFF2-40B4-BE49-F238E27FC236}">
                <a16:creationId xmlns:a16="http://schemas.microsoft.com/office/drawing/2014/main" id="{071FB953-8A36-124E-B9C2-80AF4090E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02" y="3921857"/>
            <a:ext cx="386030" cy="672145"/>
          </a:xfrm>
          <a:prstGeom prst="rect">
            <a:avLst/>
          </a:prstGeom>
        </p:spPr>
      </p:pic>
    </p:spTree>
    <p:extLst>
      <p:ext uri="{BB962C8B-B14F-4D97-AF65-F5344CB8AC3E}">
        <p14:creationId xmlns:p14="http://schemas.microsoft.com/office/powerpoint/2010/main" val="3947831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DFAA1E-54F3-9046-9A44-A33D51546E4E}"/>
                  </a:ext>
                </a:extLst>
              </p:cNvPr>
              <p:cNvSpPr txBox="1"/>
              <p:nvPr/>
            </p:nvSpPr>
            <p:spPr>
              <a:xfrm>
                <a:off x="528084" y="4811887"/>
                <a:ext cx="1146147" cy="5129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d>
                            <m:dPr>
                              <m:begChr m:val="|"/>
                              <m:endChr m:val="⟩"/>
                              <m:ctrlPr>
                                <a:rPr kumimoji="1" lang="en-US" altLang="zh-CN" sz="3200" b="0" i="1" smtClean="0">
                                  <a:latin typeface="Cambria Math" panose="02040503050406030204" pitchFamily="18" charset="0"/>
                                </a:rPr>
                              </m:ctrlPr>
                            </m:dPr>
                            <m:e>
                              <m:r>
                                <a:rPr kumimoji="1" lang="en-US" altLang="zh-CN" sz="3200" b="0" i="1" smtClean="0">
                                  <a:latin typeface="Cambria Math" panose="02040503050406030204" pitchFamily="18" charset="0"/>
                                </a:rPr>
                                <m:t>0</m:t>
                              </m:r>
                            </m:e>
                          </m:d>
                        </m:e>
                        <m:sup>
                          <m:r>
                            <a:rPr kumimoji="1" lang="en-US" altLang="zh-CN" sz="3200" b="0" i="1" smtClean="0">
                              <a:latin typeface="Cambria Math" panose="02040503050406030204" pitchFamily="18" charset="0"/>
                            </a:rPr>
                            <m:t>⊗</m:t>
                          </m:r>
                          <m:r>
                            <a:rPr kumimoji="1" lang="en-US" altLang="zh-CN" sz="3200" b="0" i="1" smtClean="0">
                              <a:latin typeface="Cambria Math" panose="02040503050406030204" pitchFamily="18" charset="0"/>
                            </a:rPr>
                            <m:t>𝑁</m:t>
                          </m:r>
                        </m:sup>
                      </m:sSup>
                    </m:oMath>
                  </m:oMathPara>
                </a14:m>
                <a:endParaRPr kumimoji="1" lang="zh-CN" altLang="en-US" sz="3200" dirty="0"/>
              </a:p>
            </p:txBody>
          </p:sp>
        </mc:Choice>
        <mc:Fallback xmlns="">
          <p:sp>
            <p:nvSpPr>
              <p:cNvPr id="8" name="TextBox 7">
                <a:extLst>
                  <a:ext uri="{FF2B5EF4-FFF2-40B4-BE49-F238E27FC236}">
                    <a16:creationId xmlns:a16="http://schemas.microsoft.com/office/drawing/2014/main" id="{BFDFAA1E-54F3-9046-9A44-A33D51546E4E}"/>
                  </a:ext>
                </a:extLst>
              </p:cNvPr>
              <p:cNvSpPr txBox="1">
                <a:spLocks noRot="1" noChangeAspect="1" noMove="1" noResize="1" noEditPoints="1" noAdjustHandles="1" noChangeArrowheads="1" noChangeShapeType="1" noTextEdit="1"/>
              </p:cNvSpPr>
              <p:nvPr/>
            </p:nvSpPr>
            <p:spPr>
              <a:xfrm>
                <a:off x="528084" y="4811887"/>
                <a:ext cx="1146147" cy="512961"/>
              </a:xfrm>
              <a:prstGeom prst="rect">
                <a:avLst/>
              </a:prstGeom>
              <a:blipFill>
                <a:blip r:embed="rId2"/>
                <a:stretch>
                  <a:fillRect t="-4762" r="-2198" b="-4762"/>
                </a:stretch>
              </a:blipFill>
            </p:spPr>
            <p:txBody>
              <a:bodyPr/>
              <a:lstStyle/>
              <a:p>
                <a:r>
                  <a:rPr lang="zh-CN" altLang="en-US">
                    <a:noFill/>
                  </a:rPr>
                  <a:t> </a:t>
                </a:r>
              </a:p>
            </p:txBody>
          </p:sp>
        </mc:Fallback>
      </mc:AlternateContent>
      <p:cxnSp>
        <p:nvCxnSpPr>
          <p:cNvPr id="10" name="Straight Arrow Connector 9">
            <a:extLst>
              <a:ext uri="{FF2B5EF4-FFF2-40B4-BE49-F238E27FC236}">
                <a16:creationId xmlns:a16="http://schemas.microsoft.com/office/drawing/2014/main" id="{9BBD6DCA-21E9-954E-8DCB-C1935FB9B13C}"/>
              </a:ext>
            </a:extLst>
          </p:cNvPr>
          <p:cNvCxnSpPr>
            <a:cxnSpLocks/>
          </p:cNvCxnSpPr>
          <p:nvPr/>
        </p:nvCxnSpPr>
        <p:spPr>
          <a:xfrm>
            <a:off x="1008687" y="4610007"/>
            <a:ext cx="90292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625734-9D6C-914A-811A-AD661A686A5B}"/>
              </a:ext>
            </a:extLst>
          </p:cNvPr>
          <p:cNvCxnSpPr/>
          <p:nvPr/>
        </p:nvCxnSpPr>
        <p:spPr>
          <a:xfrm>
            <a:off x="1008687" y="4509067"/>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1AC312-15AA-3A4A-A5A3-E57A1B9E9397}"/>
              </a:ext>
            </a:extLst>
          </p:cNvPr>
          <p:cNvCxnSpPr/>
          <p:nvPr/>
        </p:nvCxnSpPr>
        <p:spPr>
          <a:xfrm>
            <a:off x="2758239" y="4509067"/>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4AD92C-075C-4149-BAA0-B9B2B8A222BF}"/>
              </a:ext>
            </a:extLst>
          </p:cNvPr>
          <p:cNvCxnSpPr>
            <a:cxnSpLocks/>
          </p:cNvCxnSpPr>
          <p:nvPr/>
        </p:nvCxnSpPr>
        <p:spPr>
          <a:xfrm flipV="1">
            <a:off x="1177303" y="3230327"/>
            <a:ext cx="1232054" cy="118535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A5B03515-A9C7-814B-9AB1-275A526CD67C}"/>
              </a:ext>
            </a:extLst>
          </p:cNvPr>
          <p:cNvPicPr>
            <a:picLocks noChangeAspect="1"/>
          </p:cNvPicPr>
          <p:nvPr/>
        </p:nvPicPr>
        <p:blipFill rotWithShape="1">
          <a:blip r:embed="rId3"/>
          <a:srcRect t="45645"/>
          <a:stretch/>
        </p:blipFill>
        <p:spPr>
          <a:xfrm>
            <a:off x="-2" y="2940549"/>
            <a:ext cx="12192000" cy="1988098"/>
          </a:xfrm>
          <a:prstGeom prst="rect">
            <a:avLst/>
          </a:prstGeom>
          <a:scene3d>
            <a:camera prst="orthographicFront">
              <a:rot lat="2123709" lon="17990253" rev="18883158"/>
            </a:camera>
            <a:lightRig rig="threePt" dir="t"/>
          </a:scene3d>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595F482-0F8F-8F4F-80DC-FEFC625BA738}"/>
                  </a:ext>
                </a:extLst>
              </p:cNvPr>
              <p:cNvSpPr txBox="1"/>
              <p:nvPr/>
            </p:nvSpPr>
            <p:spPr>
              <a:xfrm>
                <a:off x="2392241" y="4811887"/>
                <a:ext cx="73199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solidFill>
                                <a:srgbClr val="C00000"/>
                              </a:solidFill>
                              <a:latin typeface="Cambria Math" panose="02040503050406030204" pitchFamily="18" charset="0"/>
                            </a:rPr>
                          </m:ctrlPr>
                        </m:sSupPr>
                        <m:e>
                          <m:d>
                            <m:dPr>
                              <m:begChr m:val="|"/>
                              <m:endChr m:val="⟩"/>
                              <m:ctrlPr>
                                <a:rPr kumimoji="1" lang="en-US" altLang="zh-CN" sz="3200" b="0" i="1" smtClean="0">
                                  <a:solidFill>
                                    <a:srgbClr val="C00000"/>
                                  </a:solidFill>
                                  <a:latin typeface="Cambria Math" panose="02040503050406030204" pitchFamily="18" charset="0"/>
                                </a:rPr>
                              </m:ctrlPr>
                            </m:dPr>
                            <m:e>
                              <m:r>
                                <m:rPr>
                                  <m:sty m:val="p"/>
                                </m:rPr>
                                <a:rPr kumimoji="1" lang="en-US" altLang="zh-CN" sz="3200" b="0" i="0" smtClean="0">
                                  <a:solidFill>
                                    <a:srgbClr val="C00000"/>
                                  </a:solidFill>
                                  <a:latin typeface="Cambria Math" panose="02040503050406030204" pitchFamily="18" charset="0"/>
                                </a:rPr>
                                <m:t>Ω</m:t>
                              </m:r>
                            </m:e>
                          </m:d>
                        </m:e>
                        <m:sup>
                          <m:r>
                            <a:rPr kumimoji="1" lang="zh-CN" altLang="en-US" sz="3200" b="0" i="1" smtClean="0">
                              <a:solidFill>
                                <a:srgbClr val="C00000"/>
                              </a:solidFill>
                              <a:latin typeface="Cambria Math" panose="02040503050406030204" pitchFamily="18" charset="0"/>
                            </a:rPr>
                            <m:t> </m:t>
                          </m:r>
                        </m:sup>
                      </m:sSup>
                    </m:oMath>
                  </m:oMathPara>
                </a14:m>
                <a:endParaRPr kumimoji="1" lang="zh-CN" altLang="en-US" sz="3200" dirty="0">
                  <a:solidFill>
                    <a:srgbClr val="C00000"/>
                  </a:solidFill>
                </a:endParaRPr>
              </a:p>
            </p:txBody>
          </p:sp>
        </mc:Choice>
        <mc:Fallback xmlns="">
          <p:sp>
            <p:nvSpPr>
              <p:cNvPr id="25" name="TextBox 24">
                <a:extLst>
                  <a:ext uri="{FF2B5EF4-FFF2-40B4-BE49-F238E27FC236}">
                    <a16:creationId xmlns:a16="http://schemas.microsoft.com/office/drawing/2014/main" id="{2595F482-0F8F-8F4F-80DC-FEFC625BA738}"/>
                  </a:ext>
                </a:extLst>
              </p:cNvPr>
              <p:cNvSpPr txBox="1">
                <a:spLocks noRot="1" noChangeAspect="1" noMove="1" noResize="1" noEditPoints="1" noAdjustHandles="1" noChangeArrowheads="1" noChangeShapeType="1" noTextEdit="1"/>
              </p:cNvSpPr>
              <p:nvPr/>
            </p:nvSpPr>
            <p:spPr>
              <a:xfrm>
                <a:off x="2392241" y="4811887"/>
                <a:ext cx="731995" cy="492443"/>
              </a:xfrm>
              <a:prstGeom prst="rect">
                <a:avLst/>
              </a:prstGeom>
              <a:blipFill>
                <a:blip r:embed="rId4"/>
                <a:stretch>
                  <a:fillRect t="-12500" r="-10169" b="-7500"/>
                </a:stretch>
              </a:blipFill>
            </p:spPr>
            <p:txBody>
              <a:bodyPr/>
              <a:lstStyle/>
              <a:p>
                <a:r>
                  <a:rPr lang="zh-CN" altLang="en-US">
                    <a:noFill/>
                  </a:rPr>
                  <a:t> </a:t>
                </a:r>
              </a:p>
            </p:txBody>
          </p:sp>
        </mc:Fallback>
      </mc:AlternateContent>
      <p:sp>
        <p:nvSpPr>
          <p:cNvPr id="26" name="Freeform 25">
            <a:extLst>
              <a:ext uri="{FF2B5EF4-FFF2-40B4-BE49-F238E27FC236}">
                <a16:creationId xmlns:a16="http://schemas.microsoft.com/office/drawing/2014/main" id="{65F369B3-B955-A24D-A0F8-3912BF536AF1}"/>
              </a:ext>
            </a:extLst>
          </p:cNvPr>
          <p:cNvSpPr/>
          <p:nvPr/>
        </p:nvSpPr>
        <p:spPr>
          <a:xfrm>
            <a:off x="2866712" y="3230327"/>
            <a:ext cx="1188720" cy="1165860"/>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165860">
                <a:moveTo>
                  <a:pt x="0" y="1165860"/>
                </a:moveTo>
                <a:cubicBezTo>
                  <a:pt x="1567" y="1163118"/>
                  <a:pt x="80365" y="1020962"/>
                  <a:pt x="91440" y="1017270"/>
                </a:cubicBezTo>
                <a:lnTo>
                  <a:pt x="160020" y="994410"/>
                </a:lnTo>
                <a:cubicBezTo>
                  <a:pt x="183221" y="1000210"/>
                  <a:pt x="217073" y="1017367"/>
                  <a:pt x="240030" y="994410"/>
                </a:cubicBezTo>
                <a:cubicBezTo>
                  <a:pt x="248549" y="985891"/>
                  <a:pt x="246072" y="970896"/>
                  <a:pt x="251460" y="960120"/>
                </a:cubicBezTo>
                <a:cubicBezTo>
                  <a:pt x="305800" y="851441"/>
                  <a:pt x="238203" y="1034180"/>
                  <a:pt x="297180" y="857250"/>
                </a:cubicBezTo>
                <a:lnTo>
                  <a:pt x="308610" y="822960"/>
                </a:lnTo>
                <a:cubicBezTo>
                  <a:pt x="312420" y="811530"/>
                  <a:pt x="310015" y="795353"/>
                  <a:pt x="320040" y="788670"/>
                </a:cubicBezTo>
                <a:cubicBezTo>
                  <a:pt x="373613" y="752955"/>
                  <a:pt x="340780" y="768068"/>
                  <a:pt x="422910" y="754380"/>
                </a:cubicBezTo>
                <a:cubicBezTo>
                  <a:pt x="438150" y="731520"/>
                  <a:pt x="459942" y="711864"/>
                  <a:pt x="468630" y="685800"/>
                </a:cubicBezTo>
                <a:cubicBezTo>
                  <a:pt x="475615" y="664845"/>
                  <a:pt x="489650" y="602690"/>
                  <a:pt x="514350" y="582930"/>
                </a:cubicBezTo>
                <a:cubicBezTo>
                  <a:pt x="523758" y="575404"/>
                  <a:pt x="537210" y="575310"/>
                  <a:pt x="548640" y="571500"/>
                </a:cubicBezTo>
                <a:cubicBezTo>
                  <a:pt x="560070" y="575310"/>
                  <a:pt x="570882" y="582930"/>
                  <a:pt x="582930" y="582930"/>
                </a:cubicBezTo>
                <a:cubicBezTo>
                  <a:pt x="625570" y="582930"/>
                  <a:pt x="634284" y="571662"/>
                  <a:pt x="651510" y="537210"/>
                </a:cubicBezTo>
                <a:cubicBezTo>
                  <a:pt x="656898" y="526434"/>
                  <a:pt x="657089" y="513452"/>
                  <a:pt x="662940" y="502920"/>
                </a:cubicBezTo>
                <a:cubicBezTo>
                  <a:pt x="702161" y="432323"/>
                  <a:pt x="692860" y="444874"/>
                  <a:pt x="742950" y="411480"/>
                </a:cubicBezTo>
                <a:cubicBezTo>
                  <a:pt x="754380" y="415290"/>
                  <a:pt x="765192" y="422910"/>
                  <a:pt x="777240" y="422910"/>
                </a:cubicBezTo>
                <a:cubicBezTo>
                  <a:pt x="804181" y="422910"/>
                  <a:pt x="835984" y="428020"/>
                  <a:pt x="857250" y="411480"/>
                </a:cubicBezTo>
                <a:cubicBezTo>
                  <a:pt x="876271" y="396686"/>
                  <a:pt x="874266" y="366277"/>
                  <a:pt x="880110" y="342900"/>
                </a:cubicBezTo>
                <a:cubicBezTo>
                  <a:pt x="907985" y="231399"/>
                  <a:pt x="873948" y="370627"/>
                  <a:pt x="902970" y="240030"/>
                </a:cubicBezTo>
                <a:cubicBezTo>
                  <a:pt x="906378" y="224695"/>
                  <a:pt x="905686" y="207381"/>
                  <a:pt x="914400" y="194310"/>
                </a:cubicBezTo>
                <a:cubicBezTo>
                  <a:pt x="922020" y="182880"/>
                  <a:pt x="937260" y="179070"/>
                  <a:pt x="948690" y="171450"/>
                </a:cubicBezTo>
                <a:cubicBezTo>
                  <a:pt x="960120" y="175260"/>
                  <a:pt x="970932" y="182880"/>
                  <a:pt x="982980" y="182880"/>
                </a:cubicBezTo>
                <a:cubicBezTo>
                  <a:pt x="1006155" y="182880"/>
                  <a:pt x="1030831" y="181814"/>
                  <a:pt x="1051560" y="171450"/>
                </a:cubicBezTo>
                <a:cubicBezTo>
                  <a:pt x="1073296" y="160582"/>
                  <a:pt x="1095494" y="73938"/>
                  <a:pt x="1097280" y="68580"/>
                </a:cubicBezTo>
                <a:lnTo>
                  <a:pt x="1108710" y="34290"/>
                </a:lnTo>
                <a:cubicBezTo>
                  <a:pt x="1112520" y="22860"/>
                  <a:pt x="1108092" y="0"/>
                  <a:pt x="1120140" y="0"/>
                </a:cubicBezTo>
                <a:lnTo>
                  <a:pt x="118872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39F5457-DF87-D84D-9308-9E916490AB1F}"/>
                  </a:ext>
                </a:extLst>
              </p:cNvPr>
              <p:cNvSpPr txBox="1"/>
              <p:nvPr/>
            </p:nvSpPr>
            <p:spPr>
              <a:xfrm>
                <a:off x="2150753" y="1181595"/>
                <a:ext cx="8009244" cy="766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en-US" altLang="zh-CN" sz="2000" b="0" i="1" smtClean="0">
                              <a:latin typeface="Cambria Math" panose="02040503050406030204" pitchFamily="18" charset="0"/>
                            </a:rPr>
                          </m:ctrlPr>
                        </m:naryPr>
                        <m:sub>
                          <m:r>
                            <m:rPr>
                              <m:brk m:alnAt="23"/>
                            </m:rP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m:t>
                          </m:r>
                        </m:sub>
                        <m:sup>
                          <m:r>
                            <a:rPr kumimoji="1" lang="en-US" altLang="zh-CN" sz="2000" b="0" i="1" smtClean="0">
                              <a:latin typeface="Cambria Math" panose="02040503050406030204" pitchFamily="18" charset="0"/>
                            </a:rPr>
                            <m:t>+∞</m:t>
                          </m:r>
                        </m:sup>
                        <m:e>
                          <m:r>
                            <m:rPr>
                              <m:sty m:val="p"/>
                            </m:rPr>
                            <a:rPr kumimoji="1" lang="en-US" altLang="zh-CN" sz="2000" b="0" i="1" smtClean="0">
                              <a:latin typeface="Cambria Math" panose="02040503050406030204" pitchFamily="18" charset="0"/>
                            </a:rPr>
                            <m:t>d</m:t>
                          </m:r>
                          <m:r>
                            <a:rPr kumimoji="1" lang="en-US" altLang="zh-CN" sz="2000" b="0" i="1" smtClean="0">
                              <a:latin typeface="Cambria Math" panose="02040503050406030204" pitchFamily="18" charset="0"/>
                            </a:rPr>
                            <m:t>𝑡</m:t>
                          </m:r>
                        </m:e>
                      </m:nary>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𝑡</m:t>
                          </m:r>
                        </m:sup>
                      </m:sSup>
                      <m:d>
                        <m:dPr>
                          <m:begChr m:val="⟨"/>
                          <m:endChr m:val="⟩"/>
                          <m:ctrlPr>
                            <a:rPr kumimoji="1" lang="en-US" altLang="zh-CN" sz="2000" b="0" i="1" smtClean="0">
                              <a:latin typeface="Cambria Math" panose="02040503050406030204" pitchFamily="18" charset="0"/>
                            </a:rPr>
                          </m:ctrlPr>
                        </m:dPr>
                        <m:e>
                          <m:r>
                            <m:rPr>
                              <m:sty m:val="p"/>
                            </m:rPr>
                            <a:rPr kumimoji="1" lang="en-US" altLang="zh-CN" sz="2000" b="0" i="0" smtClean="0">
                              <a:latin typeface="Cambria Math" panose="02040503050406030204" pitchFamily="18" charset="0"/>
                            </a:rPr>
                            <m:t>Ω</m:t>
                          </m:r>
                          <m:d>
                            <m:dPr>
                              <m:begChr m:val="|"/>
                              <m:endChr m:val="|"/>
                              <m:ctrlPr>
                                <a:rPr kumimoji="1" lang="en-US" altLang="zh-CN" sz="2000" b="0" i="1" smtClean="0">
                                  <a:latin typeface="Cambria Math" panose="02040503050406030204" pitchFamily="18" charset="0"/>
                                </a:rPr>
                              </m:ctrlPr>
                            </m:dPr>
                            <m:e>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𝑖𝐻𝑡</m:t>
                                  </m:r>
                                </m:sup>
                              </m:sSup>
                              <m:r>
                                <a:rPr kumimoji="1" lang="en-US" altLang="zh-CN" sz="2000" b="0" i="1" smtClean="0">
                                  <a:latin typeface="Cambria Math" panose="02040503050406030204" pitchFamily="18" charset="0"/>
                                </a:rPr>
                                <m:t>𝑂</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𝑖𝐻𝑡</m:t>
                                  </m:r>
                                </m:sup>
                              </m:sSup>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𝑂</m:t>
                                  </m:r>
                                </m:e>
                                <m:sup>
                                  <m:r>
                                    <a:rPr kumimoji="1" lang="en-US" altLang="zh-CN" sz="2000" b="0" i="1" smtClean="0">
                                      <a:latin typeface="Cambria Math" panose="02040503050406030204" pitchFamily="18" charset="0"/>
                                      <a:ea typeface="Cambria Math" panose="02040503050406030204" pitchFamily="18" charset="0"/>
                                    </a:rPr>
                                    <m:t>†</m:t>
                                  </m:r>
                                </m:sup>
                              </m:sSup>
                            </m:e>
                          </m:d>
                          <m:r>
                            <m:rPr>
                              <m:sty m:val="p"/>
                            </m:rPr>
                            <a:rPr kumimoji="1" lang="en-US" altLang="zh-CN" sz="2000" b="0" i="0" smtClean="0">
                              <a:latin typeface="Cambria Math" panose="02040503050406030204" pitchFamily="18" charset="0"/>
                            </a:rPr>
                            <m:t>Ω</m:t>
                          </m:r>
                        </m:e>
                      </m:d>
                      <m:r>
                        <a:rPr kumimoji="1" lang="en-US" altLang="zh-CN" sz="2000" b="0" i="1" smtClean="0">
                          <a:latin typeface="Cambria Math" panose="02040503050406030204" pitchFamily="18" charset="0"/>
                        </a:rPr>
                        <m:t>=</m:t>
                      </m:r>
                      <m:nary>
                        <m:naryPr>
                          <m:chr m:val="∑"/>
                          <m:supHide m:val="on"/>
                          <m:ctrlPr>
                            <a:rPr kumimoji="1" lang="en-US" altLang="zh-CN" sz="2000" b="0" i="1" smtClean="0">
                              <a:latin typeface="Cambria Math" panose="02040503050406030204" pitchFamily="18" charset="0"/>
                            </a:rPr>
                          </m:ctrlPr>
                        </m:naryPr>
                        <m:sub>
                          <m:r>
                            <m:rPr>
                              <m:brk m:alnAt="7"/>
                            </m:rPr>
                            <a:rPr kumimoji="1" lang="en-US" altLang="zh-CN" sz="2000" b="0" i="1" smtClean="0">
                              <a:latin typeface="Cambria Math" panose="02040503050406030204" pitchFamily="18" charset="0"/>
                            </a:rPr>
                            <m:t>𝑛</m:t>
                          </m:r>
                        </m:sub>
                        <m:sup/>
                        <m:e>
                          <m:sSup>
                            <m:sSupPr>
                              <m:ctrlPr>
                                <a:rPr kumimoji="1" lang="en-US" altLang="zh-CN" sz="2000" b="0" i="1" smtClean="0">
                                  <a:latin typeface="Cambria Math" panose="02040503050406030204" pitchFamily="18" charset="0"/>
                                </a:rPr>
                              </m:ctrlPr>
                            </m:sSupPr>
                            <m:e>
                              <m:d>
                                <m:dPr>
                                  <m:begChr m:val="|"/>
                                  <m:endChr m:val="|"/>
                                  <m:ctrlPr>
                                    <a:rPr kumimoji="1" lang="en-US" altLang="zh-CN" sz="2000" b="0" i="1" smtClean="0">
                                      <a:latin typeface="Cambria Math" panose="02040503050406030204" pitchFamily="18" charset="0"/>
                                    </a:rPr>
                                  </m:ctrlPr>
                                </m:dPr>
                                <m:e>
                                  <m:d>
                                    <m:dPr>
                                      <m:begChr m:val="⟨"/>
                                      <m:endChr m:val="⟩"/>
                                      <m:ctrlPr>
                                        <a:rPr kumimoji="1" lang="en-US" altLang="zh-CN" sz="2000" b="0" i="1" smtClean="0">
                                          <a:latin typeface="Cambria Math" panose="02040503050406030204" pitchFamily="18" charset="0"/>
                                        </a:rPr>
                                      </m:ctrlPr>
                                    </m:dPr>
                                    <m:e>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𝑂</m:t>
                                          </m:r>
                                        </m:e>
                                      </m:d>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e>
                                  </m:d>
                                </m:e>
                              </m:d>
                            </m:e>
                            <m:sup>
                              <m:r>
                                <a:rPr kumimoji="1" lang="en-US" altLang="zh-CN" sz="2000" b="0" i="1" smtClean="0">
                                  <a:latin typeface="Cambria Math" panose="02040503050406030204" pitchFamily="18" charset="0"/>
                                </a:rPr>
                                <m:t>2</m:t>
                              </m:r>
                            </m:sup>
                          </m:sSup>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2</m:t>
                          </m:r>
                          <m:r>
                            <a:rPr kumimoji="1" lang="en-US" altLang="zh-CN" sz="2000" b="0" i="1" smtClean="0">
                              <a:latin typeface="Cambria Math" panose="02040503050406030204" pitchFamily="18" charset="0"/>
                            </a:rPr>
                            <m:t>𝜋</m:t>
                          </m:r>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𝛿</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r>
                            <a:rPr kumimoji="1" lang="en-US" altLang="zh-CN" sz="2000" b="0" i="1" smtClean="0">
                              <a:latin typeface="Cambria Math" panose="02040503050406030204" pitchFamily="18" charset="0"/>
                            </a:rPr>
                            <m:t>))</m:t>
                          </m:r>
                        </m:e>
                      </m:nary>
                    </m:oMath>
                  </m:oMathPara>
                </a14:m>
                <a:endParaRPr kumimoji="1" lang="zh-CN" altLang="en-US" sz="2000" dirty="0"/>
              </a:p>
            </p:txBody>
          </p:sp>
        </mc:Choice>
        <mc:Fallback xmlns="">
          <p:sp>
            <p:nvSpPr>
              <p:cNvPr id="45" name="TextBox 44">
                <a:extLst>
                  <a:ext uri="{FF2B5EF4-FFF2-40B4-BE49-F238E27FC236}">
                    <a16:creationId xmlns:a16="http://schemas.microsoft.com/office/drawing/2014/main" id="{E39F5457-DF87-D84D-9308-9E916490AB1F}"/>
                  </a:ext>
                </a:extLst>
              </p:cNvPr>
              <p:cNvSpPr txBox="1">
                <a:spLocks noRot="1" noChangeAspect="1" noMove="1" noResize="1" noEditPoints="1" noAdjustHandles="1" noChangeArrowheads="1" noChangeShapeType="1" noTextEdit="1"/>
              </p:cNvSpPr>
              <p:nvPr/>
            </p:nvSpPr>
            <p:spPr>
              <a:xfrm>
                <a:off x="2150753" y="1181595"/>
                <a:ext cx="8009244" cy="766235"/>
              </a:xfrm>
              <a:prstGeom prst="rect">
                <a:avLst/>
              </a:prstGeom>
              <a:blipFill>
                <a:blip r:embed="rId5"/>
                <a:stretch>
                  <a:fillRect l="-12025" t="-165574" b="-2311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94A4416-19B2-374B-9618-4B9FC88AE43F}"/>
                  </a:ext>
                </a:extLst>
              </p:cNvPr>
              <p:cNvSpPr txBox="1"/>
              <p:nvPr/>
            </p:nvSpPr>
            <p:spPr>
              <a:xfrm>
                <a:off x="4179082" y="2079552"/>
                <a:ext cx="3862449"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400" b="0" i="1" smtClean="0">
                              <a:solidFill>
                                <a:srgbClr val="C00000"/>
                              </a:solidFill>
                              <a:latin typeface="Cambria Math" panose="02040503050406030204" pitchFamily="18" charset="0"/>
                            </a:rPr>
                          </m:ctrlPr>
                        </m:dPr>
                        <m:e>
                          <m:r>
                            <m:rPr>
                              <m:sty m:val="p"/>
                            </m:rPr>
                            <a:rPr kumimoji="1" lang="en-US" altLang="zh-CN" sz="2400" b="0" i="0" smtClean="0">
                              <a:solidFill>
                                <a:srgbClr val="C00000"/>
                              </a:solidFill>
                              <a:latin typeface="Cambria Math" panose="02040503050406030204" pitchFamily="18" charset="0"/>
                            </a:rPr>
                            <m:t>Ω</m:t>
                          </m:r>
                          <m:d>
                            <m:dPr>
                              <m:begChr m:val="|"/>
                              <m:endChr m:val="|"/>
                              <m:ctrlPr>
                                <a:rPr kumimoji="1" lang="en-US" altLang="zh-CN" sz="2400" b="0" i="1" smtClean="0">
                                  <a:solidFill>
                                    <a:srgbClr val="C00000"/>
                                  </a:solidFill>
                                  <a:latin typeface="Cambria Math" panose="02040503050406030204" pitchFamily="18" charset="0"/>
                                </a:rPr>
                              </m:ctrlPr>
                            </m:dPr>
                            <m:e>
                              <m:sSup>
                                <m:sSupPr>
                                  <m:ctrlPr>
                                    <a:rPr kumimoji="1" lang="en-US" altLang="zh-CN" sz="2400" b="0" i="1" smtClean="0">
                                      <a:solidFill>
                                        <a:schemeClr val="tx1"/>
                                      </a:solidFill>
                                      <a:latin typeface="Cambria Math" panose="02040503050406030204" pitchFamily="18" charset="0"/>
                                    </a:rPr>
                                  </m:ctrlPr>
                                </m:sSupPr>
                                <m:e>
                                  <m:r>
                                    <a:rPr kumimoji="1" lang="en-US" altLang="zh-CN" sz="2400" b="0" i="1" smtClean="0">
                                      <a:solidFill>
                                        <a:schemeClr val="tx1"/>
                                      </a:solidFill>
                                      <a:latin typeface="Cambria Math" panose="02040503050406030204" pitchFamily="18" charset="0"/>
                                    </a:rPr>
                                    <m:t>𝑒</m:t>
                                  </m:r>
                                </m:e>
                                <m:sup>
                                  <m:r>
                                    <a:rPr kumimoji="1" lang="en-US" altLang="zh-CN" sz="2400" b="0" i="1" smtClean="0">
                                      <a:solidFill>
                                        <a:schemeClr val="tx1"/>
                                      </a:solidFill>
                                      <a:latin typeface="Cambria Math" panose="02040503050406030204" pitchFamily="18" charset="0"/>
                                    </a:rPr>
                                    <m:t>𝑖𝐻𝑡</m:t>
                                  </m:r>
                                </m:sup>
                              </m:sSup>
                              <m:r>
                                <a:rPr kumimoji="1" lang="en-US" altLang="zh-CN" sz="2400" b="0" i="1" smtClean="0">
                                  <a:solidFill>
                                    <a:schemeClr val="tx1"/>
                                  </a:solidFill>
                                  <a:latin typeface="Cambria Math" panose="02040503050406030204" pitchFamily="18" charset="0"/>
                                </a:rPr>
                                <m:t>𝑂</m:t>
                              </m:r>
                              <m:sSup>
                                <m:sSupPr>
                                  <m:ctrlPr>
                                    <a:rPr kumimoji="1" lang="en-US" altLang="zh-CN" sz="2400" b="0" i="1" smtClean="0">
                                      <a:solidFill>
                                        <a:schemeClr val="tx1"/>
                                      </a:solidFill>
                                      <a:latin typeface="Cambria Math" panose="02040503050406030204" pitchFamily="18" charset="0"/>
                                    </a:rPr>
                                  </m:ctrlPr>
                                </m:sSupPr>
                                <m:e>
                                  <m:r>
                                    <a:rPr kumimoji="1" lang="en-US" altLang="zh-CN" sz="2400" b="0" i="1" smtClean="0">
                                      <a:solidFill>
                                        <a:schemeClr val="tx1"/>
                                      </a:solidFill>
                                      <a:latin typeface="Cambria Math" panose="02040503050406030204" pitchFamily="18" charset="0"/>
                                    </a:rPr>
                                    <m:t>𝑒</m:t>
                                  </m:r>
                                </m:e>
                                <m:sup>
                                  <m:r>
                                    <a:rPr kumimoji="1" lang="en-US" altLang="zh-CN" sz="2400" b="0" i="1" smtClean="0">
                                      <a:solidFill>
                                        <a:schemeClr val="tx1"/>
                                      </a:solidFill>
                                      <a:latin typeface="Cambria Math" panose="02040503050406030204" pitchFamily="18" charset="0"/>
                                    </a:rPr>
                                    <m:t>−</m:t>
                                  </m:r>
                                  <m:r>
                                    <a:rPr kumimoji="1" lang="en-US" altLang="zh-CN" sz="2400" b="0" i="1" smtClean="0">
                                      <a:solidFill>
                                        <a:schemeClr val="tx1"/>
                                      </a:solidFill>
                                      <a:latin typeface="Cambria Math" panose="02040503050406030204" pitchFamily="18" charset="0"/>
                                    </a:rPr>
                                    <m:t>𝑖𝐻𝑡</m:t>
                                  </m:r>
                                </m:sup>
                              </m:sSup>
                              <m:sSup>
                                <m:sSupPr>
                                  <m:ctrlPr>
                                    <a:rPr kumimoji="1" lang="en-US" altLang="zh-CN" sz="2400" b="0" i="1" smtClean="0">
                                      <a:solidFill>
                                        <a:schemeClr val="tx1"/>
                                      </a:solidFill>
                                      <a:latin typeface="Cambria Math" panose="02040503050406030204" pitchFamily="18" charset="0"/>
                                    </a:rPr>
                                  </m:ctrlPr>
                                </m:sSupPr>
                                <m:e>
                                  <m:r>
                                    <a:rPr kumimoji="1" lang="en-US" altLang="zh-CN" sz="2400" b="0" i="1" smtClean="0">
                                      <a:solidFill>
                                        <a:schemeClr val="tx1"/>
                                      </a:solidFill>
                                      <a:latin typeface="Cambria Math" panose="02040503050406030204" pitchFamily="18" charset="0"/>
                                    </a:rPr>
                                    <m:t>𝑂</m:t>
                                  </m:r>
                                </m:e>
                                <m:sup>
                                  <m:r>
                                    <a:rPr kumimoji="1" lang="en-US" altLang="zh-CN" sz="2400" b="0" i="1" smtClean="0">
                                      <a:solidFill>
                                        <a:schemeClr val="tx1"/>
                                      </a:solidFill>
                                      <a:latin typeface="Cambria Math" panose="02040503050406030204" pitchFamily="18" charset="0"/>
                                      <a:ea typeface="Cambria Math" panose="02040503050406030204" pitchFamily="18" charset="0"/>
                                    </a:rPr>
                                    <m:t>†</m:t>
                                  </m:r>
                                </m:sup>
                              </m:sSup>
                            </m:e>
                          </m:d>
                          <m:r>
                            <m:rPr>
                              <m:sty m:val="p"/>
                            </m:rPr>
                            <a:rPr kumimoji="1" lang="en-US" altLang="zh-CN" sz="2400" b="0" i="0" smtClean="0">
                              <a:solidFill>
                                <a:srgbClr val="C00000"/>
                              </a:solidFill>
                              <a:latin typeface="Cambria Math" panose="02040503050406030204" pitchFamily="18" charset="0"/>
                            </a:rPr>
                            <m:t>Ω</m:t>
                          </m:r>
                        </m:e>
                      </m:d>
                    </m:oMath>
                  </m:oMathPara>
                </a14:m>
                <a:endParaRPr lang="zh-CN" altLang="en-US" sz="2400" dirty="0">
                  <a:solidFill>
                    <a:srgbClr val="C00000"/>
                  </a:solidFill>
                </a:endParaRPr>
              </a:p>
            </p:txBody>
          </p:sp>
        </mc:Choice>
        <mc:Fallback xmlns="">
          <p:sp>
            <p:nvSpPr>
              <p:cNvPr id="46" name="TextBox 45">
                <a:extLst>
                  <a:ext uri="{FF2B5EF4-FFF2-40B4-BE49-F238E27FC236}">
                    <a16:creationId xmlns:a16="http://schemas.microsoft.com/office/drawing/2014/main" id="{C94A4416-19B2-374B-9618-4B9FC88AE43F}"/>
                  </a:ext>
                </a:extLst>
              </p:cNvPr>
              <p:cNvSpPr txBox="1">
                <a:spLocks noRot="1" noChangeAspect="1" noMove="1" noResize="1" noEditPoints="1" noAdjustHandles="1" noChangeArrowheads="1" noChangeShapeType="1" noTextEdit="1"/>
              </p:cNvSpPr>
              <p:nvPr/>
            </p:nvSpPr>
            <p:spPr>
              <a:xfrm>
                <a:off x="4179082" y="2079552"/>
                <a:ext cx="3862449" cy="509178"/>
              </a:xfrm>
              <a:prstGeom prst="rect">
                <a:avLst/>
              </a:prstGeom>
              <a:blipFill>
                <a:blip r:embed="rId6"/>
                <a:stretch>
                  <a:fillRect/>
                </a:stretch>
              </a:blipFill>
            </p:spPr>
            <p:txBody>
              <a:bodyPr/>
              <a:lstStyle/>
              <a:p>
                <a:r>
                  <a:rPr lang="zh-CN" altLang="en-US">
                    <a:noFill/>
                  </a:rPr>
                  <a:t> </a:t>
                </a:r>
              </a:p>
            </p:txBody>
          </p:sp>
        </mc:Fallback>
      </mc:AlternateContent>
      <p:graphicFrame>
        <p:nvGraphicFramePr>
          <p:cNvPr id="48" name="Diagram 47">
            <a:extLst>
              <a:ext uri="{FF2B5EF4-FFF2-40B4-BE49-F238E27FC236}">
                <a16:creationId xmlns:a16="http://schemas.microsoft.com/office/drawing/2014/main" id="{363B9235-333C-1045-8B43-2ABE6A22F97A}"/>
              </a:ext>
            </a:extLst>
          </p:cNvPr>
          <p:cNvGraphicFramePr/>
          <p:nvPr/>
        </p:nvGraphicFramePr>
        <p:xfrm>
          <a:off x="839416" y="5731098"/>
          <a:ext cx="10513168" cy="8670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9" name="Title 1">
            <a:extLst>
              <a:ext uri="{FF2B5EF4-FFF2-40B4-BE49-F238E27FC236}">
                <a16:creationId xmlns:a16="http://schemas.microsoft.com/office/drawing/2014/main" id="{0861F1DF-2EBA-FA4F-AAB2-BC0AEFEB8D5C}"/>
              </a:ext>
            </a:extLst>
          </p:cNvPr>
          <p:cNvSpPr txBox="1">
            <a:spLocks/>
          </p:cNvSpPr>
          <p:nvPr/>
        </p:nvSpPr>
        <p:spPr>
          <a:xfrm>
            <a:off x="0" y="0"/>
            <a:ext cx="12192000" cy="857250"/>
          </a:xfrm>
          <a:prstGeom prst="rect">
            <a:avLst/>
          </a:prstGeom>
          <a:solidFill>
            <a:srgbClr val="9DC3E6"/>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Extracting</a:t>
            </a:r>
            <a:r>
              <a:rPr kumimoji="1" lang="zh-CN" altLang="en-US" sz="4000" b="1" dirty="0"/>
              <a:t> </a:t>
            </a:r>
            <a:r>
              <a:rPr kumimoji="1" lang="en-US" altLang="zh-CN" sz="4000" b="1" dirty="0"/>
              <a:t>particle</a:t>
            </a:r>
            <a:r>
              <a:rPr kumimoji="1" lang="zh-CN" altLang="en-US" sz="4000" b="1" dirty="0"/>
              <a:t> </a:t>
            </a:r>
            <a:r>
              <a:rPr kumimoji="1" lang="en-US" altLang="zh-CN" sz="4000" b="1" dirty="0"/>
              <a:t>mass</a:t>
            </a:r>
            <a:r>
              <a:rPr kumimoji="1" lang="zh-CN" altLang="en-US" sz="4000" b="1" dirty="0"/>
              <a:t> </a:t>
            </a:r>
            <a:r>
              <a:rPr kumimoji="1" lang="en-US" altLang="zh-CN" sz="4000" b="1" dirty="0"/>
              <a:t>from</a:t>
            </a:r>
            <a:r>
              <a:rPr kumimoji="1" lang="zh-CN" altLang="en-US" sz="4000" b="1" dirty="0"/>
              <a:t> </a:t>
            </a:r>
            <a:r>
              <a:rPr kumimoji="1" lang="en-US" altLang="zh-CN" sz="4000" b="1" dirty="0"/>
              <a:t>correlation</a:t>
            </a:r>
            <a:r>
              <a:rPr kumimoji="1" lang="zh-CN" altLang="en-US" sz="4000" b="1" dirty="0"/>
              <a:t> </a:t>
            </a:r>
            <a:r>
              <a:rPr kumimoji="1" lang="en-US" altLang="zh-CN" sz="4000" b="1" dirty="0"/>
              <a:t>function</a:t>
            </a:r>
            <a:endParaRPr kumimoji="1" lang="zh-CN" altLang="en-US" sz="4000" b="1" dirty="0"/>
          </a:p>
        </p:txBody>
      </p:sp>
      <p:sp>
        <p:nvSpPr>
          <p:cNvPr id="17" name="TextBox 16">
            <a:extLst>
              <a:ext uri="{FF2B5EF4-FFF2-40B4-BE49-F238E27FC236}">
                <a16:creationId xmlns:a16="http://schemas.microsoft.com/office/drawing/2014/main" id="{C2612E22-BB50-6C42-BE0F-8B05B36E6A93}"/>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10</a:t>
            </a:fld>
            <a:r>
              <a:rPr kumimoji="1" lang="en-US" altLang="zh-CN" dirty="0"/>
              <a:t>/44</a:t>
            </a:r>
            <a:endParaRPr kumimoji="1" lang="zh-CN" altLang="en-US" dirty="0"/>
          </a:p>
        </p:txBody>
      </p:sp>
    </p:spTree>
    <p:extLst>
      <p:ext uri="{BB962C8B-B14F-4D97-AF65-F5344CB8AC3E}">
        <p14:creationId xmlns:p14="http://schemas.microsoft.com/office/powerpoint/2010/main" val="1285893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DFAA1E-54F3-9046-9A44-A33D51546E4E}"/>
                  </a:ext>
                </a:extLst>
              </p:cNvPr>
              <p:cNvSpPr txBox="1"/>
              <p:nvPr/>
            </p:nvSpPr>
            <p:spPr>
              <a:xfrm>
                <a:off x="528084" y="4811887"/>
                <a:ext cx="1146147" cy="5129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d>
                            <m:dPr>
                              <m:begChr m:val="|"/>
                              <m:endChr m:val="⟩"/>
                              <m:ctrlPr>
                                <a:rPr kumimoji="1" lang="en-US" altLang="zh-CN" sz="3200" b="0" i="1" smtClean="0">
                                  <a:latin typeface="Cambria Math" panose="02040503050406030204" pitchFamily="18" charset="0"/>
                                </a:rPr>
                              </m:ctrlPr>
                            </m:dPr>
                            <m:e>
                              <m:r>
                                <a:rPr kumimoji="1" lang="en-US" altLang="zh-CN" sz="3200" b="0" i="1" smtClean="0">
                                  <a:latin typeface="Cambria Math" panose="02040503050406030204" pitchFamily="18" charset="0"/>
                                </a:rPr>
                                <m:t>0</m:t>
                              </m:r>
                            </m:e>
                          </m:d>
                        </m:e>
                        <m:sup>
                          <m:r>
                            <a:rPr kumimoji="1" lang="en-US" altLang="zh-CN" sz="3200" b="0" i="1" smtClean="0">
                              <a:latin typeface="Cambria Math" panose="02040503050406030204" pitchFamily="18" charset="0"/>
                            </a:rPr>
                            <m:t>⊗</m:t>
                          </m:r>
                          <m:r>
                            <a:rPr kumimoji="1" lang="en-US" altLang="zh-CN" sz="3200" b="0" i="1" smtClean="0">
                              <a:latin typeface="Cambria Math" panose="02040503050406030204" pitchFamily="18" charset="0"/>
                            </a:rPr>
                            <m:t>𝑁</m:t>
                          </m:r>
                        </m:sup>
                      </m:sSup>
                    </m:oMath>
                  </m:oMathPara>
                </a14:m>
                <a:endParaRPr kumimoji="1" lang="zh-CN" altLang="en-US" sz="3200" dirty="0"/>
              </a:p>
            </p:txBody>
          </p:sp>
        </mc:Choice>
        <mc:Fallback xmlns="">
          <p:sp>
            <p:nvSpPr>
              <p:cNvPr id="8" name="TextBox 7">
                <a:extLst>
                  <a:ext uri="{FF2B5EF4-FFF2-40B4-BE49-F238E27FC236}">
                    <a16:creationId xmlns:a16="http://schemas.microsoft.com/office/drawing/2014/main" id="{BFDFAA1E-54F3-9046-9A44-A33D51546E4E}"/>
                  </a:ext>
                </a:extLst>
              </p:cNvPr>
              <p:cNvSpPr txBox="1">
                <a:spLocks noRot="1" noChangeAspect="1" noMove="1" noResize="1" noEditPoints="1" noAdjustHandles="1" noChangeArrowheads="1" noChangeShapeType="1" noTextEdit="1"/>
              </p:cNvSpPr>
              <p:nvPr/>
            </p:nvSpPr>
            <p:spPr>
              <a:xfrm>
                <a:off x="528084" y="4811887"/>
                <a:ext cx="1146147" cy="512961"/>
              </a:xfrm>
              <a:prstGeom prst="rect">
                <a:avLst/>
              </a:prstGeom>
              <a:blipFill>
                <a:blip r:embed="rId2"/>
                <a:stretch>
                  <a:fillRect t="-4762" r="-2198" b="-4762"/>
                </a:stretch>
              </a:blipFill>
            </p:spPr>
            <p:txBody>
              <a:bodyPr/>
              <a:lstStyle/>
              <a:p>
                <a:r>
                  <a:rPr lang="zh-CN" altLang="en-US">
                    <a:noFill/>
                  </a:rPr>
                  <a:t> </a:t>
                </a:r>
              </a:p>
            </p:txBody>
          </p:sp>
        </mc:Fallback>
      </mc:AlternateContent>
      <p:cxnSp>
        <p:nvCxnSpPr>
          <p:cNvPr id="10" name="Straight Arrow Connector 9">
            <a:extLst>
              <a:ext uri="{FF2B5EF4-FFF2-40B4-BE49-F238E27FC236}">
                <a16:creationId xmlns:a16="http://schemas.microsoft.com/office/drawing/2014/main" id="{9BBD6DCA-21E9-954E-8DCB-C1935FB9B13C}"/>
              </a:ext>
            </a:extLst>
          </p:cNvPr>
          <p:cNvCxnSpPr>
            <a:cxnSpLocks/>
          </p:cNvCxnSpPr>
          <p:nvPr/>
        </p:nvCxnSpPr>
        <p:spPr>
          <a:xfrm>
            <a:off x="1008687" y="4610007"/>
            <a:ext cx="90292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625734-9D6C-914A-811A-AD661A686A5B}"/>
              </a:ext>
            </a:extLst>
          </p:cNvPr>
          <p:cNvCxnSpPr/>
          <p:nvPr/>
        </p:nvCxnSpPr>
        <p:spPr>
          <a:xfrm>
            <a:off x="1008687" y="4509067"/>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1AC312-15AA-3A4A-A5A3-E57A1B9E9397}"/>
              </a:ext>
            </a:extLst>
          </p:cNvPr>
          <p:cNvCxnSpPr/>
          <p:nvPr/>
        </p:nvCxnSpPr>
        <p:spPr>
          <a:xfrm>
            <a:off x="2758239" y="4509067"/>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4AD92C-075C-4149-BAA0-B9B2B8A222BF}"/>
              </a:ext>
            </a:extLst>
          </p:cNvPr>
          <p:cNvCxnSpPr>
            <a:cxnSpLocks/>
          </p:cNvCxnSpPr>
          <p:nvPr/>
        </p:nvCxnSpPr>
        <p:spPr>
          <a:xfrm flipV="1">
            <a:off x="1177303" y="3230327"/>
            <a:ext cx="1232054" cy="118535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A5B03515-A9C7-814B-9AB1-275A526CD67C}"/>
              </a:ext>
            </a:extLst>
          </p:cNvPr>
          <p:cNvPicPr>
            <a:picLocks noChangeAspect="1"/>
          </p:cNvPicPr>
          <p:nvPr/>
        </p:nvPicPr>
        <p:blipFill rotWithShape="1">
          <a:blip r:embed="rId3"/>
          <a:srcRect t="45645"/>
          <a:stretch/>
        </p:blipFill>
        <p:spPr>
          <a:xfrm>
            <a:off x="-2" y="2940549"/>
            <a:ext cx="12192000" cy="1988098"/>
          </a:xfrm>
          <a:prstGeom prst="rect">
            <a:avLst/>
          </a:prstGeom>
          <a:scene3d>
            <a:camera prst="orthographicFront">
              <a:rot lat="2123709" lon="17990253" rev="18883158"/>
            </a:camera>
            <a:lightRig rig="threePt" dir="t"/>
          </a:scene3d>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595F482-0F8F-8F4F-80DC-FEFC625BA738}"/>
                  </a:ext>
                </a:extLst>
              </p:cNvPr>
              <p:cNvSpPr txBox="1"/>
              <p:nvPr/>
            </p:nvSpPr>
            <p:spPr>
              <a:xfrm>
                <a:off x="2392241" y="4811887"/>
                <a:ext cx="73199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d>
                            <m:dPr>
                              <m:begChr m:val="|"/>
                              <m:endChr m:val="⟩"/>
                              <m:ctrlPr>
                                <a:rPr kumimoji="1" lang="en-US" altLang="zh-CN" sz="3200" b="0" i="1" smtClean="0">
                                  <a:latin typeface="Cambria Math" panose="02040503050406030204" pitchFamily="18" charset="0"/>
                                </a:rPr>
                              </m:ctrlPr>
                            </m:dPr>
                            <m:e>
                              <m:r>
                                <m:rPr>
                                  <m:sty m:val="p"/>
                                </m:rPr>
                                <a:rPr kumimoji="1" lang="en-US" altLang="zh-CN" sz="3200" b="0" i="0" smtClean="0">
                                  <a:latin typeface="Cambria Math" panose="02040503050406030204" pitchFamily="18" charset="0"/>
                                </a:rPr>
                                <m:t>Ω</m:t>
                              </m:r>
                            </m:e>
                          </m:d>
                        </m:e>
                        <m:sup>
                          <m:r>
                            <a:rPr kumimoji="1" lang="zh-CN" altLang="en-US" sz="3200" b="0" i="1" smtClean="0">
                              <a:latin typeface="Cambria Math" panose="02040503050406030204" pitchFamily="18" charset="0"/>
                            </a:rPr>
                            <m:t> </m:t>
                          </m:r>
                        </m:sup>
                      </m:sSup>
                    </m:oMath>
                  </m:oMathPara>
                </a14:m>
                <a:endParaRPr kumimoji="1" lang="zh-CN" altLang="en-US" sz="3200" dirty="0"/>
              </a:p>
            </p:txBody>
          </p:sp>
        </mc:Choice>
        <mc:Fallback xmlns="">
          <p:sp>
            <p:nvSpPr>
              <p:cNvPr id="25" name="TextBox 24">
                <a:extLst>
                  <a:ext uri="{FF2B5EF4-FFF2-40B4-BE49-F238E27FC236}">
                    <a16:creationId xmlns:a16="http://schemas.microsoft.com/office/drawing/2014/main" id="{2595F482-0F8F-8F4F-80DC-FEFC625BA738}"/>
                  </a:ext>
                </a:extLst>
              </p:cNvPr>
              <p:cNvSpPr txBox="1">
                <a:spLocks noRot="1" noChangeAspect="1" noMove="1" noResize="1" noEditPoints="1" noAdjustHandles="1" noChangeArrowheads="1" noChangeShapeType="1" noTextEdit="1"/>
              </p:cNvSpPr>
              <p:nvPr/>
            </p:nvSpPr>
            <p:spPr>
              <a:xfrm>
                <a:off x="2392241" y="4811887"/>
                <a:ext cx="731995" cy="492443"/>
              </a:xfrm>
              <a:prstGeom prst="rect">
                <a:avLst/>
              </a:prstGeom>
              <a:blipFill>
                <a:blip r:embed="rId4"/>
                <a:stretch>
                  <a:fillRect t="-12500" r="-10169" b="-7500"/>
                </a:stretch>
              </a:blipFill>
            </p:spPr>
            <p:txBody>
              <a:bodyPr/>
              <a:lstStyle/>
              <a:p>
                <a:r>
                  <a:rPr lang="zh-CN" altLang="en-US">
                    <a:noFill/>
                  </a:rPr>
                  <a:t> </a:t>
                </a:r>
              </a:p>
            </p:txBody>
          </p:sp>
        </mc:Fallback>
      </mc:AlternateContent>
      <p:sp>
        <p:nvSpPr>
          <p:cNvPr id="26" name="Freeform 25">
            <a:extLst>
              <a:ext uri="{FF2B5EF4-FFF2-40B4-BE49-F238E27FC236}">
                <a16:creationId xmlns:a16="http://schemas.microsoft.com/office/drawing/2014/main" id="{65F369B3-B955-A24D-A0F8-3912BF536AF1}"/>
              </a:ext>
            </a:extLst>
          </p:cNvPr>
          <p:cNvSpPr/>
          <p:nvPr/>
        </p:nvSpPr>
        <p:spPr>
          <a:xfrm>
            <a:off x="2866712" y="3230327"/>
            <a:ext cx="1188720" cy="1165860"/>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165860">
                <a:moveTo>
                  <a:pt x="0" y="1165860"/>
                </a:moveTo>
                <a:cubicBezTo>
                  <a:pt x="1567" y="1163118"/>
                  <a:pt x="80365" y="1020962"/>
                  <a:pt x="91440" y="1017270"/>
                </a:cubicBezTo>
                <a:lnTo>
                  <a:pt x="160020" y="994410"/>
                </a:lnTo>
                <a:cubicBezTo>
                  <a:pt x="183221" y="1000210"/>
                  <a:pt x="217073" y="1017367"/>
                  <a:pt x="240030" y="994410"/>
                </a:cubicBezTo>
                <a:cubicBezTo>
                  <a:pt x="248549" y="985891"/>
                  <a:pt x="246072" y="970896"/>
                  <a:pt x="251460" y="960120"/>
                </a:cubicBezTo>
                <a:cubicBezTo>
                  <a:pt x="305800" y="851441"/>
                  <a:pt x="238203" y="1034180"/>
                  <a:pt x="297180" y="857250"/>
                </a:cubicBezTo>
                <a:lnTo>
                  <a:pt x="308610" y="822960"/>
                </a:lnTo>
                <a:cubicBezTo>
                  <a:pt x="312420" y="811530"/>
                  <a:pt x="310015" y="795353"/>
                  <a:pt x="320040" y="788670"/>
                </a:cubicBezTo>
                <a:cubicBezTo>
                  <a:pt x="373613" y="752955"/>
                  <a:pt x="340780" y="768068"/>
                  <a:pt x="422910" y="754380"/>
                </a:cubicBezTo>
                <a:cubicBezTo>
                  <a:pt x="438150" y="731520"/>
                  <a:pt x="459942" y="711864"/>
                  <a:pt x="468630" y="685800"/>
                </a:cubicBezTo>
                <a:cubicBezTo>
                  <a:pt x="475615" y="664845"/>
                  <a:pt x="489650" y="602690"/>
                  <a:pt x="514350" y="582930"/>
                </a:cubicBezTo>
                <a:cubicBezTo>
                  <a:pt x="523758" y="575404"/>
                  <a:pt x="537210" y="575310"/>
                  <a:pt x="548640" y="571500"/>
                </a:cubicBezTo>
                <a:cubicBezTo>
                  <a:pt x="560070" y="575310"/>
                  <a:pt x="570882" y="582930"/>
                  <a:pt x="582930" y="582930"/>
                </a:cubicBezTo>
                <a:cubicBezTo>
                  <a:pt x="625570" y="582930"/>
                  <a:pt x="634284" y="571662"/>
                  <a:pt x="651510" y="537210"/>
                </a:cubicBezTo>
                <a:cubicBezTo>
                  <a:pt x="656898" y="526434"/>
                  <a:pt x="657089" y="513452"/>
                  <a:pt x="662940" y="502920"/>
                </a:cubicBezTo>
                <a:cubicBezTo>
                  <a:pt x="702161" y="432323"/>
                  <a:pt x="692860" y="444874"/>
                  <a:pt x="742950" y="411480"/>
                </a:cubicBezTo>
                <a:cubicBezTo>
                  <a:pt x="754380" y="415290"/>
                  <a:pt x="765192" y="422910"/>
                  <a:pt x="777240" y="422910"/>
                </a:cubicBezTo>
                <a:cubicBezTo>
                  <a:pt x="804181" y="422910"/>
                  <a:pt x="835984" y="428020"/>
                  <a:pt x="857250" y="411480"/>
                </a:cubicBezTo>
                <a:cubicBezTo>
                  <a:pt x="876271" y="396686"/>
                  <a:pt x="874266" y="366277"/>
                  <a:pt x="880110" y="342900"/>
                </a:cubicBezTo>
                <a:cubicBezTo>
                  <a:pt x="907985" y="231399"/>
                  <a:pt x="873948" y="370627"/>
                  <a:pt x="902970" y="240030"/>
                </a:cubicBezTo>
                <a:cubicBezTo>
                  <a:pt x="906378" y="224695"/>
                  <a:pt x="905686" y="207381"/>
                  <a:pt x="914400" y="194310"/>
                </a:cubicBezTo>
                <a:cubicBezTo>
                  <a:pt x="922020" y="182880"/>
                  <a:pt x="937260" y="179070"/>
                  <a:pt x="948690" y="171450"/>
                </a:cubicBezTo>
                <a:cubicBezTo>
                  <a:pt x="960120" y="175260"/>
                  <a:pt x="970932" y="182880"/>
                  <a:pt x="982980" y="182880"/>
                </a:cubicBezTo>
                <a:cubicBezTo>
                  <a:pt x="1006155" y="182880"/>
                  <a:pt x="1030831" y="181814"/>
                  <a:pt x="1051560" y="171450"/>
                </a:cubicBezTo>
                <a:cubicBezTo>
                  <a:pt x="1073296" y="160582"/>
                  <a:pt x="1095494" y="73938"/>
                  <a:pt x="1097280" y="68580"/>
                </a:cubicBezTo>
                <a:lnTo>
                  <a:pt x="1108710" y="34290"/>
                </a:lnTo>
                <a:cubicBezTo>
                  <a:pt x="1112520" y="22860"/>
                  <a:pt x="1108092" y="0"/>
                  <a:pt x="1120140" y="0"/>
                </a:cubicBezTo>
                <a:lnTo>
                  <a:pt x="118872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7" name="Straight Connector 26">
            <a:extLst>
              <a:ext uri="{FF2B5EF4-FFF2-40B4-BE49-F238E27FC236}">
                <a16:creationId xmlns:a16="http://schemas.microsoft.com/office/drawing/2014/main" id="{A6229676-426C-6A42-A26F-5A0D88C72450}"/>
              </a:ext>
            </a:extLst>
          </p:cNvPr>
          <p:cNvCxnSpPr/>
          <p:nvPr/>
        </p:nvCxnSpPr>
        <p:spPr>
          <a:xfrm>
            <a:off x="3476249" y="4509333"/>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Freeform 28">
            <a:extLst>
              <a:ext uri="{FF2B5EF4-FFF2-40B4-BE49-F238E27FC236}">
                <a16:creationId xmlns:a16="http://schemas.microsoft.com/office/drawing/2014/main" id="{0F8E6F2A-A6F4-8A45-AD11-E87C4847F80A}"/>
              </a:ext>
            </a:extLst>
          </p:cNvPr>
          <p:cNvSpPr/>
          <p:nvPr/>
        </p:nvSpPr>
        <p:spPr>
          <a:xfrm>
            <a:off x="3584722" y="2863141"/>
            <a:ext cx="1188720" cy="1533311"/>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533311">
                <a:moveTo>
                  <a:pt x="0" y="1533311"/>
                </a:moveTo>
                <a:cubicBezTo>
                  <a:pt x="1567" y="1530569"/>
                  <a:pt x="80365" y="1388413"/>
                  <a:pt x="91440" y="1384721"/>
                </a:cubicBezTo>
                <a:lnTo>
                  <a:pt x="160020" y="1361861"/>
                </a:lnTo>
                <a:cubicBezTo>
                  <a:pt x="183221" y="1367661"/>
                  <a:pt x="217073" y="1384818"/>
                  <a:pt x="240030" y="1361861"/>
                </a:cubicBezTo>
                <a:cubicBezTo>
                  <a:pt x="248549" y="1353342"/>
                  <a:pt x="246072" y="1338347"/>
                  <a:pt x="251460" y="1327571"/>
                </a:cubicBezTo>
                <a:cubicBezTo>
                  <a:pt x="305800" y="1218892"/>
                  <a:pt x="238203" y="1401631"/>
                  <a:pt x="297180" y="1224701"/>
                </a:cubicBezTo>
                <a:lnTo>
                  <a:pt x="308610" y="1190411"/>
                </a:lnTo>
                <a:cubicBezTo>
                  <a:pt x="312420" y="1178981"/>
                  <a:pt x="310015" y="1162804"/>
                  <a:pt x="320040" y="1156121"/>
                </a:cubicBezTo>
                <a:cubicBezTo>
                  <a:pt x="373613" y="1120406"/>
                  <a:pt x="340780" y="1135519"/>
                  <a:pt x="422910" y="1121831"/>
                </a:cubicBezTo>
                <a:cubicBezTo>
                  <a:pt x="438150" y="1098971"/>
                  <a:pt x="456718" y="1240215"/>
                  <a:pt x="468630" y="1053251"/>
                </a:cubicBezTo>
                <a:cubicBezTo>
                  <a:pt x="480542" y="866287"/>
                  <a:pt x="469685" y="19804"/>
                  <a:pt x="494385" y="44"/>
                </a:cubicBezTo>
                <a:cubicBezTo>
                  <a:pt x="503793" y="-7482"/>
                  <a:pt x="537210" y="942761"/>
                  <a:pt x="548640" y="938951"/>
                </a:cubicBezTo>
                <a:cubicBezTo>
                  <a:pt x="560070" y="942761"/>
                  <a:pt x="570882" y="950381"/>
                  <a:pt x="582930" y="950381"/>
                </a:cubicBezTo>
                <a:cubicBezTo>
                  <a:pt x="625570" y="950381"/>
                  <a:pt x="634284" y="939113"/>
                  <a:pt x="651510" y="904661"/>
                </a:cubicBezTo>
                <a:cubicBezTo>
                  <a:pt x="656898" y="893885"/>
                  <a:pt x="657089" y="880903"/>
                  <a:pt x="662940" y="870371"/>
                </a:cubicBezTo>
                <a:cubicBezTo>
                  <a:pt x="702161" y="799774"/>
                  <a:pt x="692860" y="812325"/>
                  <a:pt x="742950" y="778931"/>
                </a:cubicBezTo>
                <a:cubicBezTo>
                  <a:pt x="754380" y="782741"/>
                  <a:pt x="765192" y="790361"/>
                  <a:pt x="777240" y="790361"/>
                </a:cubicBezTo>
                <a:cubicBezTo>
                  <a:pt x="804181" y="790361"/>
                  <a:pt x="835984" y="795471"/>
                  <a:pt x="857250" y="778931"/>
                </a:cubicBezTo>
                <a:cubicBezTo>
                  <a:pt x="876271" y="764137"/>
                  <a:pt x="874266" y="733728"/>
                  <a:pt x="880110" y="710351"/>
                </a:cubicBezTo>
                <a:cubicBezTo>
                  <a:pt x="907985" y="598850"/>
                  <a:pt x="873948" y="738078"/>
                  <a:pt x="902970" y="607481"/>
                </a:cubicBezTo>
                <a:cubicBezTo>
                  <a:pt x="906378" y="592146"/>
                  <a:pt x="905686" y="574832"/>
                  <a:pt x="914400" y="561761"/>
                </a:cubicBezTo>
                <a:cubicBezTo>
                  <a:pt x="922020" y="550331"/>
                  <a:pt x="937260" y="546521"/>
                  <a:pt x="948690" y="538901"/>
                </a:cubicBezTo>
                <a:cubicBezTo>
                  <a:pt x="960120" y="542711"/>
                  <a:pt x="970932" y="550331"/>
                  <a:pt x="982980" y="550331"/>
                </a:cubicBezTo>
                <a:cubicBezTo>
                  <a:pt x="1006155" y="550331"/>
                  <a:pt x="1030831" y="549265"/>
                  <a:pt x="1051560" y="538901"/>
                </a:cubicBezTo>
                <a:cubicBezTo>
                  <a:pt x="1073296" y="528033"/>
                  <a:pt x="1095494" y="441389"/>
                  <a:pt x="1097280" y="436031"/>
                </a:cubicBezTo>
                <a:lnTo>
                  <a:pt x="1108710" y="401741"/>
                </a:lnTo>
                <a:cubicBezTo>
                  <a:pt x="1112520" y="390311"/>
                  <a:pt x="1108092" y="367451"/>
                  <a:pt x="1120140" y="367451"/>
                </a:cubicBezTo>
                <a:lnTo>
                  <a:pt x="1188720" y="36745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0391CEB-F79F-4E4B-9F50-902ADACEA9CA}"/>
                  </a:ext>
                </a:extLst>
              </p:cNvPr>
              <p:cNvSpPr txBox="1"/>
              <p:nvPr/>
            </p:nvSpPr>
            <p:spPr>
              <a:xfrm>
                <a:off x="2150753" y="1181595"/>
                <a:ext cx="8009244" cy="766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en-US" altLang="zh-CN" sz="2000" b="0" i="1" smtClean="0">
                              <a:latin typeface="Cambria Math" panose="02040503050406030204" pitchFamily="18" charset="0"/>
                            </a:rPr>
                          </m:ctrlPr>
                        </m:naryPr>
                        <m:sub>
                          <m:r>
                            <m:rPr>
                              <m:brk m:alnAt="23"/>
                            </m:rP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m:t>
                          </m:r>
                        </m:sub>
                        <m:sup>
                          <m:r>
                            <a:rPr kumimoji="1" lang="en-US" altLang="zh-CN" sz="2000" b="0" i="1" smtClean="0">
                              <a:latin typeface="Cambria Math" panose="02040503050406030204" pitchFamily="18" charset="0"/>
                            </a:rPr>
                            <m:t>+∞</m:t>
                          </m:r>
                        </m:sup>
                        <m:e>
                          <m:r>
                            <m:rPr>
                              <m:sty m:val="p"/>
                            </m:rPr>
                            <a:rPr kumimoji="1" lang="en-US" altLang="zh-CN" sz="2000" b="0" i="1" smtClean="0">
                              <a:latin typeface="Cambria Math" panose="02040503050406030204" pitchFamily="18" charset="0"/>
                            </a:rPr>
                            <m:t>d</m:t>
                          </m:r>
                          <m:r>
                            <a:rPr kumimoji="1" lang="en-US" altLang="zh-CN" sz="2000" b="0" i="1" smtClean="0">
                              <a:latin typeface="Cambria Math" panose="02040503050406030204" pitchFamily="18" charset="0"/>
                            </a:rPr>
                            <m:t>𝑡</m:t>
                          </m:r>
                        </m:e>
                      </m:nary>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𝑡</m:t>
                          </m:r>
                        </m:sup>
                      </m:sSup>
                      <m:d>
                        <m:dPr>
                          <m:begChr m:val="⟨"/>
                          <m:endChr m:val="⟩"/>
                          <m:ctrlPr>
                            <a:rPr kumimoji="1" lang="en-US" altLang="zh-CN" sz="2000" b="0" i="1" smtClean="0">
                              <a:latin typeface="Cambria Math" panose="02040503050406030204" pitchFamily="18" charset="0"/>
                            </a:rPr>
                          </m:ctrlPr>
                        </m:dPr>
                        <m:e>
                          <m:r>
                            <m:rPr>
                              <m:sty m:val="p"/>
                            </m:rPr>
                            <a:rPr kumimoji="1" lang="en-US" altLang="zh-CN" sz="2000" b="0" i="0" smtClean="0">
                              <a:latin typeface="Cambria Math" panose="02040503050406030204" pitchFamily="18" charset="0"/>
                            </a:rPr>
                            <m:t>Ω</m:t>
                          </m:r>
                          <m:d>
                            <m:dPr>
                              <m:begChr m:val="|"/>
                              <m:endChr m:val="|"/>
                              <m:ctrlPr>
                                <a:rPr kumimoji="1" lang="en-US" altLang="zh-CN" sz="2000" b="0" i="1" smtClean="0">
                                  <a:latin typeface="Cambria Math" panose="02040503050406030204" pitchFamily="18" charset="0"/>
                                </a:rPr>
                              </m:ctrlPr>
                            </m:dPr>
                            <m:e>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𝑖𝐻𝑡</m:t>
                                  </m:r>
                                </m:sup>
                              </m:sSup>
                              <m:r>
                                <a:rPr kumimoji="1" lang="en-US" altLang="zh-CN" sz="2000" b="0" i="1" smtClean="0">
                                  <a:latin typeface="Cambria Math" panose="02040503050406030204" pitchFamily="18" charset="0"/>
                                </a:rPr>
                                <m:t>𝑂</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𝑖𝐻𝑡</m:t>
                                  </m:r>
                                </m:sup>
                              </m:sSup>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𝑂</m:t>
                                  </m:r>
                                </m:e>
                                <m:sup>
                                  <m:r>
                                    <a:rPr kumimoji="1" lang="en-US" altLang="zh-CN" sz="2000" b="0" i="1" smtClean="0">
                                      <a:latin typeface="Cambria Math" panose="02040503050406030204" pitchFamily="18" charset="0"/>
                                      <a:ea typeface="Cambria Math" panose="02040503050406030204" pitchFamily="18" charset="0"/>
                                    </a:rPr>
                                    <m:t>†</m:t>
                                  </m:r>
                                </m:sup>
                              </m:sSup>
                            </m:e>
                          </m:d>
                          <m:r>
                            <m:rPr>
                              <m:sty m:val="p"/>
                            </m:rPr>
                            <a:rPr kumimoji="1" lang="en-US" altLang="zh-CN" sz="2000" b="0" i="0" smtClean="0">
                              <a:latin typeface="Cambria Math" panose="02040503050406030204" pitchFamily="18" charset="0"/>
                            </a:rPr>
                            <m:t>Ω</m:t>
                          </m:r>
                        </m:e>
                      </m:d>
                      <m:r>
                        <a:rPr kumimoji="1" lang="en-US" altLang="zh-CN" sz="2000" b="0" i="1" smtClean="0">
                          <a:latin typeface="Cambria Math" panose="02040503050406030204" pitchFamily="18" charset="0"/>
                        </a:rPr>
                        <m:t>=</m:t>
                      </m:r>
                      <m:nary>
                        <m:naryPr>
                          <m:chr m:val="∑"/>
                          <m:supHide m:val="on"/>
                          <m:ctrlPr>
                            <a:rPr kumimoji="1" lang="en-US" altLang="zh-CN" sz="2000" b="0" i="1" smtClean="0">
                              <a:latin typeface="Cambria Math" panose="02040503050406030204" pitchFamily="18" charset="0"/>
                            </a:rPr>
                          </m:ctrlPr>
                        </m:naryPr>
                        <m:sub>
                          <m:r>
                            <m:rPr>
                              <m:brk m:alnAt="7"/>
                            </m:rPr>
                            <a:rPr kumimoji="1" lang="en-US" altLang="zh-CN" sz="2000" b="0" i="1" smtClean="0">
                              <a:latin typeface="Cambria Math" panose="02040503050406030204" pitchFamily="18" charset="0"/>
                            </a:rPr>
                            <m:t>𝑛</m:t>
                          </m:r>
                        </m:sub>
                        <m:sup/>
                        <m:e>
                          <m:sSup>
                            <m:sSupPr>
                              <m:ctrlPr>
                                <a:rPr kumimoji="1" lang="en-US" altLang="zh-CN" sz="2000" b="0" i="1" smtClean="0">
                                  <a:latin typeface="Cambria Math" panose="02040503050406030204" pitchFamily="18" charset="0"/>
                                </a:rPr>
                              </m:ctrlPr>
                            </m:sSupPr>
                            <m:e>
                              <m:d>
                                <m:dPr>
                                  <m:begChr m:val="|"/>
                                  <m:endChr m:val="|"/>
                                  <m:ctrlPr>
                                    <a:rPr kumimoji="1" lang="en-US" altLang="zh-CN" sz="2000" b="0" i="1" smtClean="0">
                                      <a:latin typeface="Cambria Math" panose="02040503050406030204" pitchFamily="18" charset="0"/>
                                    </a:rPr>
                                  </m:ctrlPr>
                                </m:dPr>
                                <m:e>
                                  <m:d>
                                    <m:dPr>
                                      <m:begChr m:val="⟨"/>
                                      <m:endChr m:val="⟩"/>
                                      <m:ctrlPr>
                                        <a:rPr kumimoji="1" lang="en-US" altLang="zh-CN" sz="2000" b="0" i="1" smtClean="0">
                                          <a:latin typeface="Cambria Math" panose="02040503050406030204" pitchFamily="18" charset="0"/>
                                        </a:rPr>
                                      </m:ctrlPr>
                                    </m:dPr>
                                    <m:e>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𝑂</m:t>
                                          </m:r>
                                        </m:e>
                                      </m:d>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e>
                                  </m:d>
                                </m:e>
                              </m:d>
                            </m:e>
                            <m:sup>
                              <m:r>
                                <a:rPr kumimoji="1" lang="en-US" altLang="zh-CN" sz="2000" b="0" i="1" smtClean="0">
                                  <a:latin typeface="Cambria Math" panose="02040503050406030204" pitchFamily="18" charset="0"/>
                                </a:rPr>
                                <m:t>2</m:t>
                              </m:r>
                            </m:sup>
                          </m:sSup>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2</m:t>
                          </m:r>
                          <m:r>
                            <a:rPr kumimoji="1" lang="en-US" altLang="zh-CN" sz="2000" b="0" i="1" smtClean="0">
                              <a:latin typeface="Cambria Math" panose="02040503050406030204" pitchFamily="18" charset="0"/>
                            </a:rPr>
                            <m:t>𝜋</m:t>
                          </m:r>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𝛿</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r>
                            <a:rPr kumimoji="1" lang="en-US" altLang="zh-CN" sz="2000" b="0" i="1" smtClean="0">
                              <a:latin typeface="Cambria Math" panose="02040503050406030204" pitchFamily="18" charset="0"/>
                            </a:rPr>
                            <m:t>))</m:t>
                          </m:r>
                        </m:e>
                      </m:nary>
                    </m:oMath>
                  </m:oMathPara>
                </a14:m>
                <a:endParaRPr kumimoji="1" lang="zh-CN" altLang="en-US" sz="2000" dirty="0"/>
              </a:p>
            </p:txBody>
          </p:sp>
        </mc:Choice>
        <mc:Fallback xmlns="">
          <p:sp>
            <p:nvSpPr>
              <p:cNvPr id="23" name="TextBox 22">
                <a:extLst>
                  <a:ext uri="{FF2B5EF4-FFF2-40B4-BE49-F238E27FC236}">
                    <a16:creationId xmlns:a16="http://schemas.microsoft.com/office/drawing/2014/main" id="{A0391CEB-F79F-4E4B-9F50-902ADACEA9CA}"/>
                  </a:ext>
                </a:extLst>
              </p:cNvPr>
              <p:cNvSpPr txBox="1">
                <a:spLocks noRot="1" noChangeAspect="1" noMove="1" noResize="1" noEditPoints="1" noAdjustHandles="1" noChangeArrowheads="1" noChangeShapeType="1" noTextEdit="1"/>
              </p:cNvSpPr>
              <p:nvPr/>
            </p:nvSpPr>
            <p:spPr>
              <a:xfrm>
                <a:off x="2150753" y="1181595"/>
                <a:ext cx="8009244" cy="766235"/>
              </a:xfrm>
              <a:prstGeom prst="rect">
                <a:avLst/>
              </a:prstGeom>
              <a:blipFill>
                <a:blip r:embed="rId5"/>
                <a:stretch>
                  <a:fillRect l="-12025" t="-165574" b="-2311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15FE34A-5B87-9947-880E-202FF7936E6C}"/>
                  </a:ext>
                </a:extLst>
              </p:cNvPr>
              <p:cNvSpPr txBox="1"/>
              <p:nvPr/>
            </p:nvSpPr>
            <p:spPr>
              <a:xfrm>
                <a:off x="4179082" y="2079552"/>
                <a:ext cx="3862449"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400" b="0" i="1" smtClean="0">
                              <a:latin typeface="Cambria Math" panose="02040503050406030204" pitchFamily="18" charset="0"/>
                            </a:rPr>
                          </m:ctrlPr>
                        </m:dPr>
                        <m:e>
                          <m:r>
                            <m:rPr>
                              <m:sty m:val="p"/>
                            </m:rPr>
                            <a:rPr kumimoji="1" lang="en-US" altLang="zh-CN" sz="2400" b="0" i="0" smtClean="0">
                              <a:latin typeface="Cambria Math" panose="02040503050406030204" pitchFamily="18" charset="0"/>
                            </a:rPr>
                            <m:t>Ω</m:t>
                          </m:r>
                          <m:d>
                            <m:dPr>
                              <m:begChr m:val="|"/>
                              <m:endChr m:val="|"/>
                              <m:ctrlPr>
                                <a:rPr kumimoji="1" lang="en-US" altLang="zh-CN" sz="2400" b="0" i="1" smtClean="0">
                                  <a:latin typeface="Cambria Math" panose="02040503050406030204" pitchFamily="18" charset="0"/>
                                </a:rPr>
                              </m:ctrlPr>
                            </m:dPr>
                            <m:e>
                              <m:sSup>
                                <m:sSupPr>
                                  <m:ctrlPr>
                                    <a:rPr kumimoji="1" lang="en-US" altLang="zh-CN" sz="2400" b="0" i="1" smtClean="0">
                                      <a:latin typeface="Cambria Math" panose="02040503050406030204" pitchFamily="18" charset="0"/>
                                    </a:rPr>
                                  </m:ctrlPr>
                                </m:sSupPr>
                                <m:e>
                                  <m:r>
                                    <a:rPr kumimoji="1" lang="en-US" altLang="zh-CN" sz="2400" b="0" i="1" smtClean="0">
                                      <a:latin typeface="Cambria Math" panose="02040503050406030204" pitchFamily="18" charset="0"/>
                                    </a:rPr>
                                    <m:t>𝑒</m:t>
                                  </m:r>
                                </m:e>
                                <m:sup>
                                  <m:r>
                                    <a:rPr kumimoji="1" lang="en-US" altLang="zh-CN" sz="2400" b="0" i="1" smtClean="0">
                                      <a:latin typeface="Cambria Math" panose="02040503050406030204" pitchFamily="18" charset="0"/>
                                    </a:rPr>
                                    <m:t>𝑖𝐻𝑡</m:t>
                                  </m:r>
                                </m:sup>
                              </m:sSup>
                              <m:r>
                                <a:rPr kumimoji="1" lang="en-US" altLang="zh-CN" sz="2400" b="0" i="1" smtClean="0">
                                  <a:latin typeface="Cambria Math" panose="02040503050406030204" pitchFamily="18" charset="0"/>
                                </a:rPr>
                                <m:t>𝑂</m:t>
                              </m:r>
                              <m:sSup>
                                <m:sSupPr>
                                  <m:ctrlPr>
                                    <a:rPr kumimoji="1" lang="en-US" altLang="zh-CN" sz="2400" b="0" i="1" smtClean="0">
                                      <a:latin typeface="Cambria Math" panose="02040503050406030204" pitchFamily="18" charset="0"/>
                                    </a:rPr>
                                  </m:ctrlPr>
                                </m:sSupPr>
                                <m:e>
                                  <m:r>
                                    <a:rPr kumimoji="1" lang="en-US" altLang="zh-CN" sz="2400" b="0" i="1" smtClean="0">
                                      <a:latin typeface="Cambria Math" panose="02040503050406030204" pitchFamily="18" charset="0"/>
                                    </a:rPr>
                                    <m:t>𝑒</m:t>
                                  </m:r>
                                </m:e>
                                <m:sup>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𝑖𝐻𝑡</m:t>
                                  </m:r>
                                </m:sup>
                              </m:sSup>
                              <m:sSup>
                                <m:sSupPr>
                                  <m:ctrlPr>
                                    <a:rPr kumimoji="1" lang="en-US" altLang="zh-CN" sz="2400" b="0" i="1" smtClean="0">
                                      <a:solidFill>
                                        <a:srgbClr val="C00000"/>
                                      </a:solidFill>
                                      <a:latin typeface="Cambria Math" panose="02040503050406030204" pitchFamily="18" charset="0"/>
                                    </a:rPr>
                                  </m:ctrlPr>
                                </m:sSupPr>
                                <m:e>
                                  <m:r>
                                    <a:rPr kumimoji="1" lang="en-US" altLang="zh-CN" sz="2400" b="0" i="1" smtClean="0">
                                      <a:solidFill>
                                        <a:srgbClr val="C00000"/>
                                      </a:solidFill>
                                      <a:latin typeface="Cambria Math" panose="02040503050406030204" pitchFamily="18" charset="0"/>
                                    </a:rPr>
                                    <m:t>𝑂</m:t>
                                  </m:r>
                                </m:e>
                                <m:sup>
                                  <m:r>
                                    <a:rPr kumimoji="1" lang="en-US" altLang="zh-CN" sz="2400" b="0" i="1" smtClean="0">
                                      <a:solidFill>
                                        <a:srgbClr val="C00000"/>
                                      </a:solidFill>
                                      <a:latin typeface="Cambria Math" panose="02040503050406030204" pitchFamily="18" charset="0"/>
                                      <a:ea typeface="Cambria Math" panose="02040503050406030204" pitchFamily="18" charset="0"/>
                                    </a:rPr>
                                    <m:t>†</m:t>
                                  </m:r>
                                </m:sup>
                              </m:sSup>
                            </m:e>
                          </m:d>
                          <m:r>
                            <m:rPr>
                              <m:sty m:val="p"/>
                            </m:rPr>
                            <a:rPr kumimoji="1" lang="en-US" altLang="zh-CN" sz="2400" b="0" i="0" smtClean="0">
                              <a:latin typeface="Cambria Math" panose="02040503050406030204" pitchFamily="18" charset="0"/>
                            </a:rPr>
                            <m:t>Ω</m:t>
                          </m:r>
                        </m:e>
                      </m:d>
                    </m:oMath>
                  </m:oMathPara>
                </a14:m>
                <a:endParaRPr lang="zh-CN" altLang="en-US" sz="2400" dirty="0">
                  <a:solidFill>
                    <a:schemeClr val="tx1"/>
                  </a:solidFill>
                </a:endParaRPr>
              </a:p>
            </p:txBody>
          </p:sp>
        </mc:Choice>
        <mc:Fallback xmlns="">
          <p:sp>
            <p:nvSpPr>
              <p:cNvPr id="24" name="TextBox 23">
                <a:extLst>
                  <a:ext uri="{FF2B5EF4-FFF2-40B4-BE49-F238E27FC236}">
                    <a16:creationId xmlns:a16="http://schemas.microsoft.com/office/drawing/2014/main" id="{C15FE34A-5B87-9947-880E-202FF7936E6C}"/>
                  </a:ext>
                </a:extLst>
              </p:cNvPr>
              <p:cNvSpPr txBox="1">
                <a:spLocks noRot="1" noChangeAspect="1" noMove="1" noResize="1" noEditPoints="1" noAdjustHandles="1" noChangeArrowheads="1" noChangeShapeType="1" noTextEdit="1"/>
              </p:cNvSpPr>
              <p:nvPr/>
            </p:nvSpPr>
            <p:spPr>
              <a:xfrm>
                <a:off x="4179082" y="2079552"/>
                <a:ext cx="3862449" cy="509178"/>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F9F5150-44BD-1A4D-9AD7-62D0C42C6A4F}"/>
                  </a:ext>
                </a:extLst>
              </p:cNvPr>
              <p:cNvSpPr txBox="1"/>
              <p:nvPr/>
            </p:nvSpPr>
            <p:spPr>
              <a:xfrm>
                <a:off x="3110251" y="4812153"/>
                <a:ext cx="1211101"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solidFill>
                                <a:srgbClr val="C00000"/>
                              </a:solidFill>
                              <a:latin typeface="Cambria Math" panose="02040503050406030204" pitchFamily="18" charset="0"/>
                            </a:rPr>
                          </m:ctrlPr>
                        </m:sSupPr>
                        <m:e>
                          <m:sSup>
                            <m:sSupPr>
                              <m:ctrlPr>
                                <a:rPr kumimoji="1" lang="en-US" altLang="zh-CN" sz="3200" b="0" i="1" smtClean="0">
                                  <a:solidFill>
                                    <a:srgbClr val="C00000"/>
                                  </a:solidFill>
                                  <a:latin typeface="Cambria Math" panose="02040503050406030204" pitchFamily="18" charset="0"/>
                                </a:rPr>
                              </m:ctrlPr>
                            </m:sSupPr>
                            <m:e>
                              <m:acc>
                                <m:accPr>
                                  <m:chr m:val="̂"/>
                                  <m:ctrlPr>
                                    <a:rPr kumimoji="1" lang="en-US" altLang="zh-CN" sz="3200" b="0" i="1" smtClean="0">
                                      <a:solidFill>
                                        <a:srgbClr val="C00000"/>
                                      </a:solidFill>
                                      <a:latin typeface="Cambria Math" panose="02040503050406030204" pitchFamily="18" charset="0"/>
                                    </a:rPr>
                                  </m:ctrlPr>
                                </m:accPr>
                                <m:e>
                                  <m:r>
                                    <a:rPr kumimoji="1" lang="en-US" altLang="zh-CN" sz="3200" b="0" i="1" smtClean="0">
                                      <a:solidFill>
                                        <a:srgbClr val="C00000"/>
                                      </a:solidFill>
                                      <a:latin typeface="Cambria Math" panose="02040503050406030204" pitchFamily="18" charset="0"/>
                                    </a:rPr>
                                    <m:t>𝑂</m:t>
                                  </m:r>
                                </m:e>
                              </m:acc>
                            </m:e>
                            <m:sup>
                              <m:r>
                                <a:rPr kumimoji="1" lang="en-US" altLang="zh-CN" sz="3200" b="0" i="1" smtClean="0">
                                  <a:solidFill>
                                    <a:srgbClr val="C00000"/>
                                  </a:solidFill>
                                  <a:latin typeface="Cambria Math" panose="02040503050406030204" pitchFamily="18" charset="0"/>
                                  <a:ea typeface="Cambria Math" panose="02040503050406030204" pitchFamily="18" charset="0"/>
                                </a:rPr>
                                <m:t>†</m:t>
                              </m:r>
                            </m:sup>
                          </m:sSup>
                          <m:d>
                            <m:dPr>
                              <m:begChr m:val="|"/>
                              <m:endChr m:val="⟩"/>
                              <m:ctrlPr>
                                <a:rPr kumimoji="1" lang="en-US" altLang="zh-CN" sz="3200" b="0" i="1" smtClean="0">
                                  <a:solidFill>
                                    <a:srgbClr val="C00000"/>
                                  </a:solidFill>
                                  <a:latin typeface="Cambria Math" panose="02040503050406030204" pitchFamily="18" charset="0"/>
                                </a:rPr>
                              </m:ctrlPr>
                            </m:dPr>
                            <m:e>
                              <m:r>
                                <m:rPr>
                                  <m:sty m:val="p"/>
                                </m:rPr>
                                <a:rPr kumimoji="1" lang="en-US" altLang="zh-CN" sz="3200" b="0" i="0" smtClean="0">
                                  <a:solidFill>
                                    <a:srgbClr val="C00000"/>
                                  </a:solidFill>
                                  <a:latin typeface="Cambria Math" panose="02040503050406030204" pitchFamily="18" charset="0"/>
                                </a:rPr>
                                <m:t>Ω</m:t>
                              </m:r>
                            </m:e>
                          </m:d>
                        </m:e>
                        <m:sup>
                          <m:r>
                            <a:rPr kumimoji="1" lang="zh-CN" altLang="en-US" sz="3200" b="0" i="1" smtClean="0">
                              <a:solidFill>
                                <a:srgbClr val="C00000"/>
                              </a:solidFill>
                              <a:latin typeface="Cambria Math" panose="02040503050406030204" pitchFamily="18" charset="0"/>
                            </a:rPr>
                            <m:t> </m:t>
                          </m:r>
                        </m:sup>
                      </m:sSup>
                    </m:oMath>
                  </m:oMathPara>
                </a14:m>
                <a:endParaRPr kumimoji="1" lang="zh-CN" altLang="en-US" sz="3200" dirty="0">
                  <a:solidFill>
                    <a:srgbClr val="C00000"/>
                  </a:solidFill>
                </a:endParaRPr>
              </a:p>
            </p:txBody>
          </p:sp>
        </mc:Choice>
        <mc:Fallback xmlns="">
          <p:sp>
            <p:nvSpPr>
              <p:cNvPr id="31" name="TextBox 30">
                <a:extLst>
                  <a:ext uri="{FF2B5EF4-FFF2-40B4-BE49-F238E27FC236}">
                    <a16:creationId xmlns:a16="http://schemas.microsoft.com/office/drawing/2014/main" id="{3F9F5150-44BD-1A4D-9AD7-62D0C42C6A4F}"/>
                  </a:ext>
                </a:extLst>
              </p:cNvPr>
              <p:cNvSpPr txBox="1">
                <a:spLocks noRot="1" noChangeAspect="1" noMove="1" noResize="1" noEditPoints="1" noAdjustHandles="1" noChangeArrowheads="1" noChangeShapeType="1" noTextEdit="1"/>
              </p:cNvSpPr>
              <p:nvPr/>
            </p:nvSpPr>
            <p:spPr>
              <a:xfrm>
                <a:off x="3110251" y="4812153"/>
                <a:ext cx="1211101" cy="509050"/>
              </a:xfrm>
              <a:prstGeom prst="rect">
                <a:avLst/>
              </a:prstGeom>
              <a:blipFill>
                <a:blip r:embed="rId7"/>
                <a:stretch>
                  <a:fillRect l="-7216" t="-19048" r="-6186" b="-4762"/>
                </a:stretch>
              </a:blipFill>
            </p:spPr>
            <p:txBody>
              <a:bodyPr/>
              <a:lstStyle/>
              <a:p>
                <a:r>
                  <a:rPr lang="zh-CN" altLang="en-US">
                    <a:noFill/>
                  </a:rPr>
                  <a:t> </a:t>
                </a:r>
              </a:p>
            </p:txBody>
          </p:sp>
        </mc:Fallback>
      </mc:AlternateContent>
      <p:graphicFrame>
        <p:nvGraphicFramePr>
          <p:cNvPr id="42" name="Diagram 41">
            <a:extLst>
              <a:ext uri="{FF2B5EF4-FFF2-40B4-BE49-F238E27FC236}">
                <a16:creationId xmlns:a16="http://schemas.microsoft.com/office/drawing/2014/main" id="{CD482A05-8762-384E-B917-43CBEA189C82}"/>
              </a:ext>
            </a:extLst>
          </p:cNvPr>
          <p:cNvGraphicFramePr/>
          <p:nvPr>
            <p:extLst>
              <p:ext uri="{D42A27DB-BD31-4B8C-83A1-F6EECF244321}">
                <p14:modId xmlns:p14="http://schemas.microsoft.com/office/powerpoint/2010/main" val="1080177109"/>
              </p:ext>
            </p:extLst>
          </p:nvPr>
        </p:nvGraphicFramePr>
        <p:xfrm>
          <a:off x="839416" y="5731098"/>
          <a:ext cx="10513168" cy="8670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4" name="Title 1">
            <a:extLst>
              <a:ext uri="{FF2B5EF4-FFF2-40B4-BE49-F238E27FC236}">
                <a16:creationId xmlns:a16="http://schemas.microsoft.com/office/drawing/2014/main" id="{FD49BB38-A81D-0E4D-86B7-07311D247924}"/>
              </a:ext>
            </a:extLst>
          </p:cNvPr>
          <p:cNvSpPr txBox="1">
            <a:spLocks/>
          </p:cNvSpPr>
          <p:nvPr/>
        </p:nvSpPr>
        <p:spPr>
          <a:xfrm>
            <a:off x="0" y="0"/>
            <a:ext cx="12192000" cy="857250"/>
          </a:xfrm>
          <a:prstGeom prst="rect">
            <a:avLst/>
          </a:prstGeom>
          <a:solidFill>
            <a:srgbClr val="9DC3E6"/>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Extracting</a:t>
            </a:r>
            <a:r>
              <a:rPr kumimoji="1" lang="zh-CN" altLang="en-US" sz="4000" b="1" dirty="0"/>
              <a:t> </a:t>
            </a:r>
            <a:r>
              <a:rPr kumimoji="1" lang="en-US" altLang="zh-CN" sz="4000" b="1" dirty="0"/>
              <a:t>particle</a:t>
            </a:r>
            <a:r>
              <a:rPr kumimoji="1" lang="zh-CN" altLang="en-US" sz="4000" b="1" dirty="0"/>
              <a:t> </a:t>
            </a:r>
            <a:r>
              <a:rPr kumimoji="1" lang="en-US" altLang="zh-CN" sz="4000" b="1" dirty="0"/>
              <a:t>mass</a:t>
            </a:r>
            <a:r>
              <a:rPr kumimoji="1" lang="zh-CN" altLang="en-US" sz="4000" b="1" dirty="0"/>
              <a:t> </a:t>
            </a:r>
            <a:r>
              <a:rPr kumimoji="1" lang="en-US" altLang="zh-CN" sz="4000" b="1" dirty="0"/>
              <a:t>from</a:t>
            </a:r>
            <a:r>
              <a:rPr kumimoji="1" lang="zh-CN" altLang="en-US" sz="4000" b="1" dirty="0"/>
              <a:t> </a:t>
            </a:r>
            <a:r>
              <a:rPr kumimoji="1" lang="en-US" altLang="zh-CN" sz="4000" b="1" dirty="0"/>
              <a:t>correlation</a:t>
            </a:r>
            <a:r>
              <a:rPr kumimoji="1" lang="zh-CN" altLang="en-US" sz="4000" b="1" dirty="0"/>
              <a:t> </a:t>
            </a:r>
            <a:r>
              <a:rPr kumimoji="1" lang="en-US" altLang="zh-CN" sz="4000" b="1" dirty="0"/>
              <a:t>function</a:t>
            </a:r>
            <a:endParaRPr kumimoji="1" lang="zh-CN" altLang="en-US" sz="4000" b="1" dirty="0"/>
          </a:p>
        </p:txBody>
      </p:sp>
      <p:sp>
        <p:nvSpPr>
          <p:cNvPr id="18" name="TextBox 17">
            <a:extLst>
              <a:ext uri="{FF2B5EF4-FFF2-40B4-BE49-F238E27FC236}">
                <a16:creationId xmlns:a16="http://schemas.microsoft.com/office/drawing/2014/main" id="{AD39DA2B-6EB0-2344-8814-FA61F3688B82}"/>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11</a:t>
            </a:fld>
            <a:r>
              <a:rPr kumimoji="1" lang="en-US" altLang="zh-CN" dirty="0"/>
              <a:t>/44</a:t>
            </a:r>
            <a:endParaRPr kumimoji="1" lang="zh-CN" altLang="en-US" dirty="0"/>
          </a:p>
        </p:txBody>
      </p:sp>
    </p:spTree>
    <p:extLst>
      <p:ext uri="{BB962C8B-B14F-4D97-AF65-F5344CB8AC3E}">
        <p14:creationId xmlns:p14="http://schemas.microsoft.com/office/powerpoint/2010/main" val="3401777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E743217-75BA-D145-A8C0-3D8438DEF588}"/>
                  </a:ext>
                </a:extLst>
              </p:cNvPr>
              <p:cNvSpPr txBox="1"/>
              <p:nvPr/>
            </p:nvSpPr>
            <p:spPr>
              <a:xfrm>
                <a:off x="2150753" y="1181595"/>
                <a:ext cx="8009244" cy="766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en-US" altLang="zh-CN" sz="2000" b="0" i="1" smtClean="0">
                              <a:latin typeface="Cambria Math" panose="02040503050406030204" pitchFamily="18" charset="0"/>
                            </a:rPr>
                          </m:ctrlPr>
                        </m:naryPr>
                        <m:sub>
                          <m:r>
                            <m:rPr>
                              <m:brk m:alnAt="23"/>
                            </m:rP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m:t>
                          </m:r>
                        </m:sub>
                        <m:sup>
                          <m:r>
                            <a:rPr kumimoji="1" lang="en-US" altLang="zh-CN" sz="2000" b="0" i="1" smtClean="0">
                              <a:latin typeface="Cambria Math" panose="02040503050406030204" pitchFamily="18" charset="0"/>
                            </a:rPr>
                            <m:t>+∞</m:t>
                          </m:r>
                        </m:sup>
                        <m:e>
                          <m:r>
                            <m:rPr>
                              <m:sty m:val="p"/>
                            </m:rPr>
                            <a:rPr kumimoji="1" lang="en-US" altLang="zh-CN" sz="2000" b="0" i="1" smtClean="0">
                              <a:latin typeface="Cambria Math" panose="02040503050406030204" pitchFamily="18" charset="0"/>
                            </a:rPr>
                            <m:t>d</m:t>
                          </m:r>
                          <m:r>
                            <a:rPr kumimoji="1" lang="en-US" altLang="zh-CN" sz="2000" b="0" i="1" smtClean="0">
                              <a:latin typeface="Cambria Math" panose="02040503050406030204" pitchFamily="18" charset="0"/>
                            </a:rPr>
                            <m:t>𝑡</m:t>
                          </m:r>
                        </m:e>
                      </m:nary>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𝑡</m:t>
                          </m:r>
                        </m:sup>
                      </m:sSup>
                      <m:d>
                        <m:dPr>
                          <m:begChr m:val="⟨"/>
                          <m:endChr m:val="⟩"/>
                          <m:ctrlPr>
                            <a:rPr kumimoji="1" lang="en-US" altLang="zh-CN" sz="2000" b="0" i="1" smtClean="0">
                              <a:latin typeface="Cambria Math" panose="02040503050406030204" pitchFamily="18" charset="0"/>
                            </a:rPr>
                          </m:ctrlPr>
                        </m:dPr>
                        <m:e>
                          <m:r>
                            <m:rPr>
                              <m:sty m:val="p"/>
                            </m:rPr>
                            <a:rPr kumimoji="1" lang="en-US" altLang="zh-CN" sz="2000" b="0" i="0" smtClean="0">
                              <a:latin typeface="Cambria Math" panose="02040503050406030204" pitchFamily="18" charset="0"/>
                            </a:rPr>
                            <m:t>Ω</m:t>
                          </m:r>
                          <m:d>
                            <m:dPr>
                              <m:begChr m:val="|"/>
                              <m:endChr m:val="|"/>
                              <m:ctrlPr>
                                <a:rPr kumimoji="1" lang="en-US" altLang="zh-CN" sz="2000" b="0" i="1" smtClean="0">
                                  <a:latin typeface="Cambria Math" panose="02040503050406030204" pitchFamily="18" charset="0"/>
                                </a:rPr>
                              </m:ctrlPr>
                            </m:dPr>
                            <m:e>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𝑖𝐻𝑡</m:t>
                                  </m:r>
                                </m:sup>
                              </m:sSup>
                              <m:r>
                                <a:rPr kumimoji="1" lang="en-US" altLang="zh-CN" sz="2000" b="0" i="1" smtClean="0">
                                  <a:latin typeface="Cambria Math" panose="02040503050406030204" pitchFamily="18" charset="0"/>
                                </a:rPr>
                                <m:t>𝑂</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𝑖𝐻𝑡</m:t>
                                  </m:r>
                                </m:sup>
                              </m:sSup>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𝑂</m:t>
                                  </m:r>
                                </m:e>
                                <m:sup>
                                  <m:r>
                                    <a:rPr kumimoji="1" lang="en-US" altLang="zh-CN" sz="2000" b="0" i="1" smtClean="0">
                                      <a:latin typeface="Cambria Math" panose="02040503050406030204" pitchFamily="18" charset="0"/>
                                      <a:ea typeface="Cambria Math" panose="02040503050406030204" pitchFamily="18" charset="0"/>
                                    </a:rPr>
                                    <m:t>†</m:t>
                                  </m:r>
                                </m:sup>
                              </m:sSup>
                            </m:e>
                          </m:d>
                          <m:r>
                            <m:rPr>
                              <m:sty m:val="p"/>
                            </m:rPr>
                            <a:rPr kumimoji="1" lang="en-US" altLang="zh-CN" sz="2000" b="0" i="0" smtClean="0">
                              <a:latin typeface="Cambria Math" panose="02040503050406030204" pitchFamily="18" charset="0"/>
                            </a:rPr>
                            <m:t>Ω</m:t>
                          </m:r>
                        </m:e>
                      </m:d>
                      <m:r>
                        <a:rPr kumimoji="1" lang="en-US" altLang="zh-CN" sz="2000" b="0" i="1" smtClean="0">
                          <a:latin typeface="Cambria Math" panose="02040503050406030204" pitchFamily="18" charset="0"/>
                        </a:rPr>
                        <m:t>=</m:t>
                      </m:r>
                      <m:nary>
                        <m:naryPr>
                          <m:chr m:val="∑"/>
                          <m:supHide m:val="on"/>
                          <m:ctrlPr>
                            <a:rPr kumimoji="1" lang="en-US" altLang="zh-CN" sz="2000" b="0" i="1" smtClean="0">
                              <a:latin typeface="Cambria Math" panose="02040503050406030204" pitchFamily="18" charset="0"/>
                            </a:rPr>
                          </m:ctrlPr>
                        </m:naryPr>
                        <m:sub>
                          <m:r>
                            <m:rPr>
                              <m:brk m:alnAt="7"/>
                            </m:rPr>
                            <a:rPr kumimoji="1" lang="en-US" altLang="zh-CN" sz="2000" b="0" i="1" smtClean="0">
                              <a:latin typeface="Cambria Math" panose="02040503050406030204" pitchFamily="18" charset="0"/>
                            </a:rPr>
                            <m:t>𝑛</m:t>
                          </m:r>
                        </m:sub>
                        <m:sup/>
                        <m:e>
                          <m:sSup>
                            <m:sSupPr>
                              <m:ctrlPr>
                                <a:rPr kumimoji="1" lang="en-US" altLang="zh-CN" sz="2000" b="0" i="1" smtClean="0">
                                  <a:latin typeface="Cambria Math" panose="02040503050406030204" pitchFamily="18" charset="0"/>
                                </a:rPr>
                              </m:ctrlPr>
                            </m:sSupPr>
                            <m:e>
                              <m:d>
                                <m:dPr>
                                  <m:begChr m:val="|"/>
                                  <m:endChr m:val="|"/>
                                  <m:ctrlPr>
                                    <a:rPr kumimoji="1" lang="en-US" altLang="zh-CN" sz="2000" b="0" i="1" smtClean="0">
                                      <a:latin typeface="Cambria Math" panose="02040503050406030204" pitchFamily="18" charset="0"/>
                                    </a:rPr>
                                  </m:ctrlPr>
                                </m:dPr>
                                <m:e>
                                  <m:d>
                                    <m:dPr>
                                      <m:begChr m:val="⟨"/>
                                      <m:endChr m:val="⟩"/>
                                      <m:ctrlPr>
                                        <a:rPr kumimoji="1" lang="en-US" altLang="zh-CN" sz="2000" b="0" i="1" smtClean="0">
                                          <a:latin typeface="Cambria Math" panose="02040503050406030204" pitchFamily="18" charset="0"/>
                                        </a:rPr>
                                      </m:ctrlPr>
                                    </m:dPr>
                                    <m:e>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𝑂</m:t>
                                          </m:r>
                                        </m:e>
                                      </m:d>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e>
                                  </m:d>
                                </m:e>
                              </m:d>
                            </m:e>
                            <m:sup>
                              <m:r>
                                <a:rPr kumimoji="1" lang="en-US" altLang="zh-CN" sz="2000" b="0" i="1" smtClean="0">
                                  <a:latin typeface="Cambria Math" panose="02040503050406030204" pitchFamily="18" charset="0"/>
                                </a:rPr>
                                <m:t>2</m:t>
                              </m:r>
                            </m:sup>
                          </m:sSup>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2</m:t>
                          </m:r>
                          <m:r>
                            <a:rPr kumimoji="1" lang="en-US" altLang="zh-CN" sz="2000" b="0" i="1" smtClean="0">
                              <a:latin typeface="Cambria Math" panose="02040503050406030204" pitchFamily="18" charset="0"/>
                            </a:rPr>
                            <m:t>𝜋</m:t>
                          </m:r>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𝛿</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r>
                            <a:rPr kumimoji="1" lang="en-US" altLang="zh-CN" sz="2000" b="0" i="1" smtClean="0">
                              <a:latin typeface="Cambria Math" panose="02040503050406030204" pitchFamily="18" charset="0"/>
                            </a:rPr>
                            <m:t>))</m:t>
                          </m:r>
                        </m:e>
                      </m:nary>
                    </m:oMath>
                  </m:oMathPara>
                </a14:m>
                <a:endParaRPr kumimoji="1" lang="zh-CN" altLang="en-US" sz="2000" dirty="0"/>
              </a:p>
            </p:txBody>
          </p:sp>
        </mc:Choice>
        <mc:Fallback xmlns="">
          <p:sp>
            <p:nvSpPr>
              <p:cNvPr id="4" name="TextBox 3">
                <a:extLst>
                  <a:ext uri="{FF2B5EF4-FFF2-40B4-BE49-F238E27FC236}">
                    <a16:creationId xmlns:a16="http://schemas.microsoft.com/office/drawing/2014/main" id="{3E743217-75BA-D145-A8C0-3D8438DEF588}"/>
                  </a:ext>
                </a:extLst>
              </p:cNvPr>
              <p:cNvSpPr txBox="1">
                <a:spLocks noRot="1" noChangeAspect="1" noMove="1" noResize="1" noEditPoints="1" noAdjustHandles="1" noChangeArrowheads="1" noChangeShapeType="1" noTextEdit="1"/>
              </p:cNvSpPr>
              <p:nvPr/>
            </p:nvSpPr>
            <p:spPr>
              <a:xfrm>
                <a:off x="2150753" y="1181595"/>
                <a:ext cx="8009244" cy="766235"/>
              </a:xfrm>
              <a:prstGeom prst="rect">
                <a:avLst/>
              </a:prstGeom>
              <a:blipFill>
                <a:blip r:embed="rId2"/>
                <a:stretch>
                  <a:fillRect l="-12025" t="-165574" b="-2311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9EA6AF9-C2EF-6B46-8233-2FC9DAF3A84C}"/>
                  </a:ext>
                </a:extLst>
              </p:cNvPr>
              <p:cNvSpPr txBox="1"/>
              <p:nvPr/>
            </p:nvSpPr>
            <p:spPr>
              <a:xfrm>
                <a:off x="4179082" y="2079552"/>
                <a:ext cx="3862449"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400" b="0" i="1" smtClean="0">
                              <a:latin typeface="Cambria Math" panose="02040503050406030204" pitchFamily="18" charset="0"/>
                            </a:rPr>
                          </m:ctrlPr>
                        </m:dPr>
                        <m:e>
                          <m:r>
                            <m:rPr>
                              <m:sty m:val="p"/>
                            </m:rPr>
                            <a:rPr kumimoji="1" lang="en-US" altLang="zh-CN" sz="2400" b="0" i="0" smtClean="0">
                              <a:latin typeface="Cambria Math" panose="02040503050406030204" pitchFamily="18" charset="0"/>
                            </a:rPr>
                            <m:t>Ω</m:t>
                          </m:r>
                          <m:d>
                            <m:dPr>
                              <m:begChr m:val="|"/>
                              <m:endChr m:val="|"/>
                              <m:ctrlPr>
                                <a:rPr kumimoji="1" lang="en-US" altLang="zh-CN" sz="2400" b="0" i="1" smtClean="0">
                                  <a:latin typeface="Cambria Math" panose="02040503050406030204" pitchFamily="18" charset="0"/>
                                </a:rPr>
                              </m:ctrlPr>
                            </m:dPr>
                            <m:e>
                              <m:sSup>
                                <m:sSupPr>
                                  <m:ctrlPr>
                                    <a:rPr kumimoji="1" lang="en-US" altLang="zh-CN" sz="2400" b="0" i="1" smtClean="0">
                                      <a:solidFill>
                                        <a:srgbClr val="C00000"/>
                                      </a:solidFill>
                                      <a:latin typeface="Cambria Math" panose="02040503050406030204" pitchFamily="18" charset="0"/>
                                    </a:rPr>
                                  </m:ctrlPr>
                                </m:sSupPr>
                                <m:e>
                                  <m:r>
                                    <a:rPr kumimoji="1" lang="en-US" altLang="zh-CN" sz="2400" b="0" i="1" smtClean="0">
                                      <a:solidFill>
                                        <a:srgbClr val="C00000"/>
                                      </a:solidFill>
                                      <a:latin typeface="Cambria Math" panose="02040503050406030204" pitchFamily="18" charset="0"/>
                                    </a:rPr>
                                    <m:t>𝑒</m:t>
                                  </m:r>
                                </m:e>
                                <m:sup>
                                  <m:r>
                                    <a:rPr kumimoji="1" lang="en-US" altLang="zh-CN" sz="2400" b="0" i="1" smtClean="0">
                                      <a:solidFill>
                                        <a:srgbClr val="C00000"/>
                                      </a:solidFill>
                                      <a:latin typeface="Cambria Math" panose="02040503050406030204" pitchFamily="18" charset="0"/>
                                    </a:rPr>
                                    <m:t>𝑖𝐻𝑡</m:t>
                                  </m:r>
                                </m:sup>
                              </m:sSup>
                              <m:r>
                                <a:rPr kumimoji="1" lang="en-US" altLang="zh-CN" sz="2400" b="0" i="1" smtClean="0">
                                  <a:latin typeface="Cambria Math" panose="02040503050406030204" pitchFamily="18" charset="0"/>
                                </a:rPr>
                                <m:t>𝑂</m:t>
                              </m:r>
                              <m:sSup>
                                <m:sSupPr>
                                  <m:ctrlPr>
                                    <a:rPr kumimoji="1" lang="en-US" altLang="zh-CN" sz="2400" b="0" i="1" smtClean="0">
                                      <a:solidFill>
                                        <a:srgbClr val="C00000"/>
                                      </a:solidFill>
                                      <a:latin typeface="Cambria Math" panose="02040503050406030204" pitchFamily="18" charset="0"/>
                                    </a:rPr>
                                  </m:ctrlPr>
                                </m:sSupPr>
                                <m:e>
                                  <m:r>
                                    <a:rPr kumimoji="1" lang="en-US" altLang="zh-CN" sz="2400" b="0" i="1" smtClean="0">
                                      <a:solidFill>
                                        <a:srgbClr val="C00000"/>
                                      </a:solidFill>
                                      <a:latin typeface="Cambria Math" panose="02040503050406030204" pitchFamily="18" charset="0"/>
                                    </a:rPr>
                                    <m:t>𝑒</m:t>
                                  </m:r>
                                </m:e>
                                <m:sup>
                                  <m:r>
                                    <a:rPr kumimoji="1" lang="en-US" altLang="zh-CN" sz="2400" b="0" i="1" smtClean="0">
                                      <a:solidFill>
                                        <a:srgbClr val="C00000"/>
                                      </a:solidFill>
                                      <a:latin typeface="Cambria Math" panose="02040503050406030204" pitchFamily="18" charset="0"/>
                                    </a:rPr>
                                    <m:t>−</m:t>
                                  </m:r>
                                  <m:r>
                                    <a:rPr kumimoji="1" lang="en-US" altLang="zh-CN" sz="2400" b="0" i="1" smtClean="0">
                                      <a:solidFill>
                                        <a:srgbClr val="C00000"/>
                                      </a:solidFill>
                                      <a:latin typeface="Cambria Math" panose="02040503050406030204" pitchFamily="18" charset="0"/>
                                    </a:rPr>
                                    <m:t>𝑖𝐻𝑡</m:t>
                                  </m:r>
                                </m:sup>
                              </m:sSup>
                              <m:sSup>
                                <m:sSupPr>
                                  <m:ctrlPr>
                                    <a:rPr kumimoji="1" lang="en-US" altLang="zh-CN" sz="2400" b="0" i="1" smtClean="0">
                                      <a:latin typeface="Cambria Math" panose="02040503050406030204" pitchFamily="18" charset="0"/>
                                    </a:rPr>
                                  </m:ctrlPr>
                                </m:sSupPr>
                                <m:e>
                                  <m:r>
                                    <a:rPr kumimoji="1" lang="en-US" altLang="zh-CN" sz="2400" b="0" i="1" smtClean="0">
                                      <a:latin typeface="Cambria Math" panose="02040503050406030204" pitchFamily="18" charset="0"/>
                                    </a:rPr>
                                    <m:t>𝑂</m:t>
                                  </m:r>
                                </m:e>
                                <m:sup>
                                  <m:r>
                                    <a:rPr kumimoji="1" lang="en-US" altLang="zh-CN" sz="2400" b="0" i="1" smtClean="0">
                                      <a:latin typeface="Cambria Math" panose="02040503050406030204" pitchFamily="18" charset="0"/>
                                      <a:ea typeface="Cambria Math" panose="02040503050406030204" pitchFamily="18" charset="0"/>
                                    </a:rPr>
                                    <m:t>†</m:t>
                                  </m:r>
                                </m:sup>
                              </m:sSup>
                            </m:e>
                          </m:d>
                          <m:r>
                            <m:rPr>
                              <m:sty m:val="p"/>
                            </m:rPr>
                            <a:rPr kumimoji="1" lang="en-US" altLang="zh-CN" sz="2400" b="0" i="0" smtClean="0">
                              <a:latin typeface="Cambria Math" panose="02040503050406030204" pitchFamily="18" charset="0"/>
                            </a:rPr>
                            <m:t>Ω</m:t>
                          </m:r>
                        </m:e>
                      </m:d>
                    </m:oMath>
                  </m:oMathPara>
                </a14:m>
                <a:endParaRPr lang="zh-CN" altLang="en-US" sz="2400" dirty="0">
                  <a:solidFill>
                    <a:schemeClr val="tx1"/>
                  </a:solidFill>
                </a:endParaRPr>
              </a:p>
            </p:txBody>
          </p:sp>
        </mc:Choice>
        <mc:Fallback xmlns="">
          <p:sp>
            <p:nvSpPr>
              <p:cNvPr id="7" name="TextBox 6">
                <a:extLst>
                  <a:ext uri="{FF2B5EF4-FFF2-40B4-BE49-F238E27FC236}">
                    <a16:creationId xmlns:a16="http://schemas.microsoft.com/office/drawing/2014/main" id="{F9EA6AF9-C2EF-6B46-8233-2FC9DAF3A84C}"/>
                  </a:ext>
                </a:extLst>
              </p:cNvPr>
              <p:cNvSpPr txBox="1">
                <a:spLocks noRot="1" noChangeAspect="1" noMove="1" noResize="1" noEditPoints="1" noAdjustHandles="1" noChangeArrowheads="1" noChangeShapeType="1" noTextEdit="1"/>
              </p:cNvSpPr>
              <p:nvPr/>
            </p:nvSpPr>
            <p:spPr>
              <a:xfrm>
                <a:off x="4179082" y="2079552"/>
                <a:ext cx="3862449" cy="509178"/>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DFAA1E-54F3-9046-9A44-A33D51546E4E}"/>
                  </a:ext>
                </a:extLst>
              </p:cNvPr>
              <p:cNvSpPr txBox="1"/>
              <p:nvPr/>
            </p:nvSpPr>
            <p:spPr>
              <a:xfrm>
                <a:off x="528084" y="4811887"/>
                <a:ext cx="1146147" cy="5129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d>
                            <m:dPr>
                              <m:begChr m:val="|"/>
                              <m:endChr m:val="⟩"/>
                              <m:ctrlPr>
                                <a:rPr kumimoji="1" lang="en-US" altLang="zh-CN" sz="3200" b="0" i="1" smtClean="0">
                                  <a:latin typeface="Cambria Math" panose="02040503050406030204" pitchFamily="18" charset="0"/>
                                </a:rPr>
                              </m:ctrlPr>
                            </m:dPr>
                            <m:e>
                              <m:r>
                                <a:rPr kumimoji="1" lang="en-US" altLang="zh-CN" sz="3200" b="0" i="1" smtClean="0">
                                  <a:latin typeface="Cambria Math" panose="02040503050406030204" pitchFamily="18" charset="0"/>
                                </a:rPr>
                                <m:t>0</m:t>
                              </m:r>
                            </m:e>
                          </m:d>
                        </m:e>
                        <m:sup>
                          <m:r>
                            <a:rPr kumimoji="1" lang="en-US" altLang="zh-CN" sz="3200" b="0" i="1" smtClean="0">
                              <a:latin typeface="Cambria Math" panose="02040503050406030204" pitchFamily="18" charset="0"/>
                            </a:rPr>
                            <m:t>⊗</m:t>
                          </m:r>
                          <m:r>
                            <a:rPr kumimoji="1" lang="en-US" altLang="zh-CN" sz="3200" b="0" i="1" smtClean="0">
                              <a:latin typeface="Cambria Math" panose="02040503050406030204" pitchFamily="18" charset="0"/>
                            </a:rPr>
                            <m:t>𝑁</m:t>
                          </m:r>
                        </m:sup>
                      </m:sSup>
                    </m:oMath>
                  </m:oMathPara>
                </a14:m>
                <a:endParaRPr kumimoji="1" lang="zh-CN" altLang="en-US" sz="3200" dirty="0"/>
              </a:p>
            </p:txBody>
          </p:sp>
        </mc:Choice>
        <mc:Fallback xmlns="">
          <p:sp>
            <p:nvSpPr>
              <p:cNvPr id="8" name="TextBox 7">
                <a:extLst>
                  <a:ext uri="{FF2B5EF4-FFF2-40B4-BE49-F238E27FC236}">
                    <a16:creationId xmlns:a16="http://schemas.microsoft.com/office/drawing/2014/main" id="{BFDFAA1E-54F3-9046-9A44-A33D51546E4E}"/>
                  </a:ext>
                </a:extLst>
              </p:cNvPr>
              <p:cNvSpPr txBox="1">
                <a:spLocks noRot="1" noChangeAspect="1" noMove="1" noResize="1" noEditPoints="1" noAdjustHandles="1" noChangeArrowheads="1" noChangeShapeType="1" noTextEdit="1"/>
              </p:cNvSpPr>
              <p:nvPr/>
            </p:nvSpPr>
            <p:spPr>
              <a:xfrm>
                <a:off x="528084" y="4811887"/>
                <a:ext cx="1146147" cy="512961"/>
              </a:xfrm>
              <a:prstGeom prst="rect">
                <a:avLst/>
              </a:prstGeom>
              <a:blipFill>
                <a:blip r:embed="rId4"/>
                <a:stretch>
                  <a:fillRect t="-4762" r="-2198" b="-4762"/>
                </a:stretch>
              </a:blipFill>
            </p:spPr>
            <p:txBody>
              <a:bodyPr/>
              <a:lstStyle/>
              <a:p>
                <a:r>
                  <a:rPr lang="zh-CN" altLang="en-US">
                    <a:noFill/>
                  </a:rPr>
                  <a:t> </a:t>
                </a:r>
              </a:p>
            </p:txBody>
          </p:sp>
        </mc:Fallback>
      </mc:AlternateContent>
      <p:cxnSp>
        <p:nvCxnSpPr>
          <p:cNvPr id="10" name="Straight Arrow Connector 9">
            <a:extLst>
              <a:ext uri="{FF2B5EF4-FFF2-40B4-BE49-F238E27FC236}">
                <a16:creationId xmlns:a16="http://schemas.microsoft.com/office/drawing/2014/main" id="{9BBD6DCA-21E9-954E-8DCB-C1935FB9B13C}"/>
              </a:ext>
            </a:extLst>
          </p:cNvPr>
          <p:cNvCxnSpPr>
            <a:cxnSpLocks/>
          </p:cNvCxnSpPr>
          <p:nvPr/>
        </p:nvCxnSpPr>
        <p:spPr>
          <a:xfrm>
            <a:off x="1008687" y="4610007"/>
            <a:ext cx="90292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625734-9D6C-914A-811A-AD661A686A5B}"/>
              </a:ext>
            </a:extLst>
          </p:cNvPr>
          <p:cNvCxnSpPr/>
          <p:nvPr/>
        </p:nvCxnSpPr>
        <p:spPr>
          <a:xfrm>
            <a:off x="1008687" y="4509067"/>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1AC312-15AA-3A4A-A5A3-E57A1B9E9397}"/>
              </a:ext>
            </a:extLst>
          </p:cNvPr>
          <p:cNvCxnSpPr/>
          <p:nvPr/>
        </p:nvCxnSpPr>
        <p:spPr>
          <a:xfrm>
            <a:off x="2758239" y="4509067"/>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4AD92C-075C-4149-BAA0-B9B2B8A222BF}"/>
              </a:ext>
            </a:extLst>
          </p:cNvPr>
          <p:cNvCxnSpPr>
            <a:cxnSpLocks/>
          </p:cNvCxnSpPr>
          <p:nvPr/>
        </p:nvCxnSpPr>
        <p:spPr>
          <a:xfrm flipV="1">
            <a:off x="1177303" y="3230327"/>
            <a:ext cx="1232054" cy="118535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A5B03515-A9C7-814B-9AB1-275A526CD67C}"/>
              </a:ext>
            </a:extLst>
          </p:cNvPr>
          <p:cNvPicPr>
            <a:picLocks noChangeAspect="1"/>
          </p:cNvPicPr>
          <p:nvPr/>
        </p:nvPicPr>
        <p:blipFill rotWithShape="1">
          <a:blip r:embed="rId5"/>
          <a:srcRect t="45645"/>
          <a:stretch/>
        </p:blipFill>
        <p:spPr>
          <a:xfrm>
            <a:off x="-2" y="2940549"/>
            <a:ext cx="12192000" cy="1988098"/>
          </a:xfrm>
          <a:prstGeom prst="rect">
            <a:avLst/>
          </a:prstGeom>
          <a:scene3d>
            <a:camera prst="orthographicFront">
              <a:rot lat="2123709" lon="17990253" rev="18883158"/>
            </a:camera>
            <a:lightRig rig="threePt" dir="t"/>
          </a:scene3d>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595F482-0F8F-8F4F-80DC-FEFC625BA738}"/>
                  </a:ext>
                </a:extLst>
              </p:cNvPr>
              <p:cNvSpPr txBox="1"/>
              <p:nvPr/>
            </p:nvSpPr>
            <p:spPr>
              <a:xfrm>
                <a:off x="2392241" y="4811887"/>
                <a:ext cx="73199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d>
                            <m:dPr>
                              <m:begChr m:val="|"/>
                              <m:endChr m:val="⟩"/>
                              <m:ctrlPr>
                                <a:rPr kumimoji="1" lang="en-US" altLang="zh-CN" sz="3200" b="0" i="1" smtClean="0">
                                  <a:latin typeface="Cambria Math" panose="02040503050406030204" pitchFamily="18" charset="0"/>
                                </a:rPr>
                              </m:ctrlPr>
                            </m:dPr>
                            <m:e>
                              <m:r>
                                <m:rPr>
                                  <m:sty m:val="p"/>
                                </m:rPr>
                                <a:rPr kumimoji="1" lang="en-US" altLang="zh-CN" sz="3200" b="0" i="0" smtClean="0">
                                  <a:latin typeface="Cambria Math" panose="02040503050406030204" pitchFamily="18" charset="0"/>
                                </a:rPr>
                                <m:t>Ω</m:t>
                              </m:r>
                            </m:e>
                          </m:d>
                        </m:e>
                        <m:sup>
                          <m:r>
                            <a:rPr kumimoji="1" lang="zh-CN" altLang="en-US" sz="3200" b="0" i="1" smtClean="0">
                              <a:latin typeface="Cambria Math" panose="02040503050406030204" pitchFamily="18" charset="0"/>
                            </a:rPr>
                            <m:t> </m:t>
                          </m:r>
                        </m:sup>
                      </m:sSup>
                    </m:oMath>
                  </m:oMathPara>
                </a14:m>
                <a:endParaRPr kumimoji="1" lang="zh-CN" altLang="en-US" sz="3200" dirty="0"/>
              </a:p>
            </p:txBody>
          </p:sp>
        </mc:Choice>
        <mc:Fallback xmlns="">
          <p:sp>
            <p:nvSpPr>
              <p:cNvPr id="25" name="TextBox 24">
                <a:extLst>
                  <a:ext uri="{FF2B5EF4-FFF2-40B4-BE49-F238E27FC236}">
                    <a16:creationId xmlns:a16="http://schemas.microsoft.com/office/drawing/2014/main" id="{2595F482-0F8F-8F4F-80DC-FEFC625BA738}"/>
                  </a:ext>
                </a:extLst>
              </p:cNvPr>
              <p:cNvSpPr txBox="1">
                <a:spLocks noRot="1" noChangeAspect="1" noMove="1" noResize="1" noEditPoints="1" noAdjustHandles="1" noChangeArrowheads="1" noChangeShapeType="1" noTextEdit="1"/>
              </p:cNvSpPr>
              <p:nvPr/>
            </p:nvSpPr>
            <p:spPr>
              <a:xfrm>
                <a:off x="2392241" y="4811887"/>
                <a:ext cx="731995" cy="492443"/>
              </a:xfrm>
              <a:prstGeom prst="rect">
                <a:avLst/>
              </a:prstGeom>
              <a:blipFill>
                <a:blip r:embed="rId6"/>
                <a:stretch>
                  <a:fillRect t="-12500" r="-10169" b="-7500"/>
                </a:stretch>
              </a:blipFill>
            </p:spPr>
            <p:txBody>
              <a:bodyPr/>
              <a:lstStyle/>
              <a:p>
                <a:r>
                  <a:rPr lang="zh-CN" altLang="en-US">
                    <a:noFill/>
                  </a:rPr>
                  <a:t> </a:t>
                </a:r>
              </a:p>
            </p:txBody>
          </p:sp>
        </mc:Fallback>
      </mc:AlternateContent>
      <p:sp>
        <p:nvSpPr>
          <p:cNvPr id="26" name="Freeform 25">
            <a:extLst>
              <a:ext uri="{FF2B5EF4-FFF2-40B4-BE49-F238E27FC236}">
                <a16:creationId xmlns:a16="http://schemas.microsoft.com/office/drawing/2014/main" id="{65F369B3-B955-A24D-A0F8-3912BF536AF1}"/>
              </a:ext>
            </a:extLst>
          </p:cNvPr>
          <p:cNvSpPr/>
          <p:nvPr/>
        </p:nvSpPr>
        <p:spPr>
          <a:xfrm>
            <a:off x="2866712" y="3230327"/>
            <a:ext cx="1188720" cy="1165860"/>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165860">
                <a:moveTo>
                  <a:pt x="0" y="1165860"/>
                </a:moveTo>
                <a:cubicBezTo>
                  <a:pt x="1567" y="1163118"/>
                  <a:pt x="80365" y="1020962"/>
                  <a:pt x="91440" y="1017270"/>
                </a:cubicBezTo>
                <a:lnTo>
                  <a:pt x="160020" y="994410"/>
                </a:lnTo>
                <a:cubicBezTo>
                  <a:pt x="183221" y="1000210"/>
                  <a:pt x="217073" y="1017367"/>
                  <a:pt x="240030" y="994410"/>
                </a:cubicBezTo>
                <a:cubicBezTo>
                  <a:pt x="248549" y="985891"/>
                  <a:pt x="246072" y="970896"/>
                  <a:pt x="251460" y="960120"/>
                </a:cubicBezTo>
                <a:cubicBezTo>
                  <a:pt x="305800" y="851441"/>
                  <a:pt x="238203" y="1034180"/>
                  <a:pt x="297180" y="857250"/>
                </a:cubicBezTo>
                <a:lnTo>
                  <a:pt x="308610" y="822960"/>
                </a:lnTo>
                <a:cubicBezTo>
                  <a:pt x="312420" y="811530"/>
                  <a:pt x="310015" y="795353"/>
                  <a:pt x="320040" y="788670"/>
                </a:cubicBezTo>
                <a:cubicBezTo>
                  <a:pt x="373613" y="752955"/>
                  <a:pt x="340780" y="768068"/>
                  <a:pt x="422910" y="754380"/>
                </a:cubicBezTo>
                <a:cubicBezTo>
                  <a:pt x="438150" y="731520"/>
                  <a:pt x="459942" y="711864"/>
                  <a:pt x="468630" y="685800"/>
                </a:cubicBezTo>
                <a:cubicBezTo>
                  <a:pt x="475615" y="664845"/>
                  <a:pt x="489650" y="602690"/>
                  <a:pt x="514350" y="582930"/>
                </a:cubicBezTo>
                <a:cubicBezTo>
                  <a:pt x="523758" y="575404"/>
                  <a:pt x="537210" y="575310"/>
                  <a:pt x="548640" y="571500"/>
                </a:cubicBezTo>
                <a:cubicBezTo>
                  <a:pt x="560070" y="575310"/>
                  <a:pt x="570882" y="582930"/>
                  <a:pt x="582930" y="582930"/>
                </a:cubicBezTo>
                <a:cubicBezTo>
                  <a:pt x="625570" y="582930"/>
                  <a:pt x="634284" y="571662"/>
                  <a:pt x="651510" y="537210"/>
                </a:cubicBezTo>
                <a:cubicBezTo>
                  <a:pt x="656898" y="526434"/>
                  <a:pt x="657089" y="513452"/>
                  <a:pt x="662940" y="502920"/>
                </a:cubicBezTo>
                <a:cubicBezTo>
                  <a:pt x="702161" y="432323"/>
                  <a:pt x="692860" y="444874"/>
                  <a:pt x="742950" y="411480"/>
                </a:cubicBezTo>
                <a:cubicBezTo>
                  <a:pt x="754380" y="415290"/>
                  <a:pt x="765192" y="422910"/>
                  <a:pt x="777240" y="422910"/>
                </a:cubicBezTo>
                <a:cubicBezTo>
                  <a:pt x="804181" y="422910"/>
                  <a:pt x="835984" y="428020"/>
                  <a:pt x="857250" y="411480"/>
                </a:cubicBezTo>
                <a:cubicBezTo>
                  <a:pt x="876271" y="396686"/>
                  <a:pt x="874266" y="366277"/>
                  <a:pt x="880110" y="342900"/>
                </a:cubicBezTo>
                <a:cubicBezTo>
                  <a:pt x="907985" y="231399"/>
                  <a:pt x="873948" y="370627"/>
                  <a:pt x="902970" y="240030"/>
                </a:cubicBezTo>
                <a:cubicBezTo>
                  <a:pt x="906378" y="224695"/>
                  <a:pt x="905686" y="207381"/>
                  <a:pt x="914400" y="194310"/>
                </a:cubicBezTo>
                <a:cubicBezTo>
                  <a:pt x="922020" y="182880"/>
                  <a:pt x="937260" y="179070"/>
                  <a:pt x="948690" y="171450"/>
                </a:cubicBezTo>
                <a:cubicBezTo>
                  <a:pt x="960120" y="175260"/>
                  <a:pt x="970932" y="182880"/>
                  <a:pt x="982980" y="182880"/>
                </a:cubicBezTo>
                <a:cubicBezTo>
                  <a:pt x="1006155" y="182880"/>
                  <a:pt x="1030831" y="181814"/>
                  <a:pt x="1051560" y="171450"/>
                </a:cubicBezTo>
                <a:cubicBezTo>
                  <a:pt x="1073296" y="160582"/>
                  <a:pt x="1095494" y="73938"/>
                  <a:pt x="1097280" y="68580"/>
                </a:cubicBezTo>
                <a:lnTo>
                  <a:pt x="1108710" y="34290"/>
                </a:lnTo>
                <a:cubicBezTo>
                  <a:pt x="1112520" y="22860"/>
                  <a:pt x="1108092" y="0"/>
                  <a:pt x="1120140" y="0"/>
                </a:cubicBezTo>
                <a:lnTo>
                  <a:pt x="118872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7" name="Straight Connector 26">
            <a:extLst>
              <a:ext uri="{FF2B5EF4-FFF2-40B4-BE49-F238E27FC236}">
                <a16:creationId xmlns:a16="http://schemas.microsoft.com/office/drawing/2014/main" id="{A6229676-426C-6A42-A26F-5A0D88C72450}"/>
              </a:ext>
            </a:extLst>
          </p:cNvPr>
          <p:cNvCxnSpPr/>
          <p:nvPr/>
        </p:nvCxnSpPr>
        <p:spPr>
          <a:xfrm>
            <a:off x="3476249" y="4509333"/>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D5E8893-89E9-ED4E-9EB9-A6294A058A20}"/>
                  </a:ext>
                </a:extLst>
              </p:cNvPr>
              <p:cNvSpPr txBox="1"/>
              <p:nvPr/>
            </p:nvSpPr>
            <p:spPr>
              <a:xfrm>
                <a:off x="3110251" y="4812153"/>
                <a:ext cx="1211101"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sSup>
                            <m:sSupPr>
                              <m:ctrlPr>
                                <a:rPr kumimoji="1" lang="en-US" altLang="zh-CN" sz="3200" b="0" i="1" smtClean="0">
                                  <a:latin typeface="Cambria Math" panose="02040503050406030204" pitchFamily="18" charset="0"/>
                                </a:rPr>
                              </m:ctrlPr>
                            </m:sSupPr>
                            <m:e>
                              <m:acc>
                                <m:accPr>
                                  <m:chr m:val="̂"/>
                                  <m:ctrlPr>
                                    <a:rPr kumimoji="1" lang="en-US" altLang="zh-CN" sz="3200" b="0" i="1" smtClean="0">
                                      <a:latin typeface="Cambria Math" panose="02040503050406030204" pitchFamily="18" charset="0"/>
                                    </a:rPr>
                                  </m:ctrlPr>
                                </m:accPr>
                                <m:e>
                                  <m:r>
                                    <a:rPr kumimoji="1" lang="en-US" altLang="zh-CN" sz="3200" b="0" i="1" smtClean="0">
                                      <a:latin typeface="Cambria Math" panose="02040503050406030204" pitchFamily="18" charset="0"/>
                                    </a:rPr>
                                    <m:t>𝑂</m:t>
                                  </m:r>
                                </m:e>
                              </m:acc>
                            </m:e>
                            <m:sup>
                              <m:r>
                                <a:rPr kumimoji="1" lang="en-US" altLang="zh-CN" sz="3200" b="0" i="1" smtClean="0">
                                  <a:latin typeface="Cambria Math" panose="02040503050406030204" pitchFamily="18" charset="0"/>
                                  <a:ea typeface="Cambria Math" panose="02040503050406030204" pitchFamily="18" charset="0"/>
                                </a:rPr>
                                <m:t>†</m:t>
                              </m:r>
                            </m:sup>
                          </m:sSup>
                          <m:d>
                            <m:dPr>
                              <m:begChr m:val="|"/>
                              <m:endChr m:val="⟩"/>
                              <m:ctrlPr>
                                <a:rPr kumimoji="1" lang="en-US" altLang="zh-CN" sz="3200" b="0" i="1" smtClean="0">
                                  <a:latin typeface="Cambria Math" panose="02040503050406030204" pitchFamily="18" charset="0"/>
                                </a:rPr>
                              </m:ctrlPr>
                            </m:dPr>
                            <m:e>
                              <m:r>
                                <m:rPr>
                                  <m:sty m:val="p"/>
                                </m:rPr>
                                <a:rPr kumimoji="1" lang="en-US" altLang="zh-CN" sz="3200" b="0" i="0" smtClean="0">
                                  <a:latin typeface="Cambria Math" panose="02040503050406030204" pitchFamily="18" charset="0"/>
                                </a:rPr>
                                <m:t>Ω</m:t>
                              </m:r>
                            </m:e>
                          </m:d>
                        </m:e>
                        <m:sup>
                          <m:r>
                            <a:rPr kumimoji="1" lang="zh-CN" altLang="en-US" sz="3200" b="0" i="1" smtClean="0">
                              <a:latin typeface="Cambria Math" panose="02040503050406030204" pitchFamily="18" charset="0"/>
                            </a:rPr>
                            <m:t> </m:t>
                          </m:r>
                        </m:sup>
                      </m:sSup>
                    </m:oMath>
                  </m:oMathPara>
                </a14:m>
                <a:endParaRPr kumimoji="1" lang="zh-CN" altLang="en-US" sz="3200" dirty="0"/>
              </a:p>
            </p:txBody>
          </p:sp>
        </mc:Choice>
        <mc:Fallback xmlns="">
          <p:sp>
            <p:nvSpPr>
              <p:cNvPr id="28" name="TextBox 27">
                <a:extLst>
                  <a:ext uri="{FF2B5EF4-FFF2-40B4-BE49-F238E27FC236}">
                    <a16:creationId xmlns:a16="http://schemas.microsoft.com/office/drawing/2014/main" id="{2D5E8893-89E9-ED4E-9EB9-A6294A058A20}"/>
                  </a:ext>
                </a:extLst>
              </p:cNvPr>
              <p:cNvSpPr txBox="1">
                <a:spLocks noRot="1" noChangeAspect="1" noMove="1" noResize="1" noEditPoints="1" noAdjustHandles="1" noChangeArrowheads="1" noChangeShapeType="1" noTextEdit="1"/>
              </p:cNvSpPr>
              <p:nvPr/>
            </p:nvSpPr>
            <p:spPr>
              <a:xfrm>
                <a:off x="3110251" y="4812153"/>
                <a:ext cx="1211101" cy="509050"/>
              </a:xfrm>
              <a:prstGeom prst="rect">
                <a:avLst/>
              </a:prstGeom>
              <a:blipFill>
                <a:blip r:embed="rId7"/>
                <a:stretch>
                  <a:fillRect l="-7216" t="-19048" r="-6186" b="-4762"/>
                </a:stretch>
              </a:blipFill>
            </p:spPr>
            <p:txBody>
              <a:bodyPr/>
              <a:lstStyle/>
              <a:p>
                <a:r>
                  <a:rPr lang="zh-CN" altLang="en-US">
                    <a:noFill/>
                  </a:rPr>
                  <a:t> </a:t>
                </a:r>
              </a:p>
            </p:txBody>
          </p:sp>
        </mc:Fallback>
      </mc:AlternateContent>
      <p:sp>
        <p:nvSpPr>
          <p:cNvPr id="29" name="Freeform 28">
            <a:extLst>
              <a:ext uri="{FF2B5EF4-FFF2-40B4-BE49-F238E27FC236}">
                <a16:creationId xmlns:a16="http://schemas.microsoft.com/office/drawing/2014/main" id="{0F8E6F2A-A6F4-8A45-AD11-E87C4847F80A}"/>
              </a:ext>
            </a:extLst>
          </p:cNvPr>
          <p:cNvSpPr/>
          <p:nvPr/>
        </p:nvSpPr>
        <p:spPr>
          <a:xfrm>
            <a:off x="3584722" y="2863141"/>
            <a:ext cx="1188720" cy="1533311"/>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533311">
                <a:moveTo>
                  <a:pt x="0" y="1533311"/>
                </a:moveTo>
                <a:cubicBezTo>
                  <a:pt x="1567" y="1530569"/>
                  <a:pt x="80365" y="1388413"/>
                  <a:pt x="91440" y="1384721"/>
                </a:cubicBezTo>
                <a:lnTo>
                  <a:pt x="160020" y="1361861"/>
                </a:lnTo>
                <a:cubicBezTo>
                  <a:pt x="183221" y="1367661"/>
                  <a:pt x="217073" y="1384818"/>
                  <a:pt x="240030" y="1361861"/>
                </a:cubicBezTo>
                <a:cubicBezTo>
                  <a:pt x="248549" y="1353342"/>
                  <a:pt x="246072" y="1338347"/>
                  <a:pt x="251460" y="1327571"/>
                </a:cubicBezTo>
                <a:cubicBezTo>
                  <a:pt x="305800" y="1218892"/>
                  <a:pt x="238203" y="1401631"/>
                  <a:pt x="297180" y="1224701"/>
                </a:cubicBezTo>
                <a:lnTo>
                  <a:pt x="308610" y="1190411"/>
                </a:lnTo>
                <a:cubicBezTo>
                  <a:pt x="312420" y="1178981"/>
                  <a:pt x="310015" y="1162804"/>
                  <a:pt x="320040" y="1156121"/>
                </a:cubicBezTo>
                <a:cubicBezTo>
                  <a:pt x="373613" y="1120406"/>
                  <a:pt x="340780" y="1135519"/>
                  <a:pt x="422910" y="1121831"/>
                </a:cubicBezTo>
                <a:cubicBezTo>
                  <a:pt x="438150" y="1098971"/>
                  <a:pt x="456718" y="1240215"/>
                  <a:pt x="468630" y="1053251"/>
                </a:cubicBezTo>
                <a:cubicBezTo>
                  <a:pt x="480542" y="866287"/>
                  <a:pt x="469685" y="19804"/>
                  <a:pt x="494385" y="44"/>
                </a:cubicBezTo>
                <a:cubicBezTo>
                  <a:pt x="503793" y="-7482"/>
                  <a:pt x="537210" y="942761"/>
                  <a:pt x="548640" y="938951"/>
                </a:cubicBezTo>
                <a:cubicBezTo>
                  <a:pt x="560070" y="942761"/>
                  <a:pt x="570882" y="950381"/>
                  <a:pt x="582930" y="950381"/>
                </a:cubicBezTo>
                <a:cubicBezTo>
                  <a:pt x="625570" y="950381"/>
                  <a:pt x="634284" y="939113"/>
                  <a:pt x="651510" y="904661"/>
                </a:cubicBezTo>
                <a:cubicBezTo>
                  <a:pt x="656898" y="893885"/>
                  <a:pt x="657089" y="880903"/>
                  <a:pt x="662940" y="870371"/>
                </a:cubicBezTo>
                <a:cubicBezTo>
                  <a:pt x="702161" y="799774"/>
                  <a:pt x="692860" y="812325"/>
                  <a:pt x="742950" y="778931"/>
                </a:cubicBezTo>
                <a:cubicBezTo>
                  <a:pt x="754380" y="782741"/>
                  <a:pt x="765192" y="790361"/>
                  <a:pt x="777240" y="790361"/>
                </a:cubicBezTo>
                <a:cubicBezTo>
                  <a:pt x="804181" y="790361"/>
                  <a:pt x="835984" y="795471"/>
                  <a:pt x="857250" y="778931"/>
                </a:cubicBezTo>
                <a:cubicBezTo>
                  <a:pt x="876271" y="764137"/>
                  <a:pt x="874266" y="733728"/>
                  <a:pt x="880110" y="710351"/>
                </a:cubicBezTo>
                <a:cubicBezTo>
                  <a:pt x="907985" y="598850"/>
                  <a:pt x="873948" y="738078"/>
                  <a:pt x="902970" y="607481"/>
                </a:cubicBezTo>
                <a:cubicBezTo>
                  <a:pt x="906378" y="592146"/>
                  <a:pt x="905686" y="574832"/>
                  <a:pt x="914400" y="561761"/>
                </a:cubicBezTo>
                <a:cubicBezTo>
                  <a:pt x="922020" y="550331"/>
                  <a:pt x="937260" y="546521"/>
                  <a:pt x="948690" y="538901"/>
                </a:cubicBezTo>
                <a:cubicBezTo>
                  <a:pt x="960120" y="542711"/>
                  <a:pt x="970932" y="550331"/>
                  <a:pt x="982980" y="550331"/>
                </a:cubicBezTo>
                <a:cubicBezTo>
                  <a:pt x="1006155" y="550331"/>
                  <a:pt x="1030831" y="549265"/>
                  <a:pt x="1051560" y="538901"/>
                </a:cubicBezTo>
                <a:cubicBezTo>
                  <a:pt x="1073296" y="528033"/>
                  <a:pt x="1095494" y="441389"/>
                  <a:pt x="1097280" y="436031"/>
                </a:cubicBezTo>
                <a:lnTo>
                  <a:pt x="1108710" y="401741"/>
                </a:lnTo>
                <a:cubicBezTo>
                  <a:pt x="1112520" y="390311"/>
                  <a:pt x="1108092" y="367451"/>
                  <a:pt x="1120140" y="367451"/>
                </a:cubicBezTo>
                <a:lnTo>
                  <a:pt x="1188720" y="36745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Freeform 35">
            <a:extLst>
              <a:ext uri="{FF2B5EF4-FFF2-40B4-BE49-F238E27FC236}">
                <a16:creationId xmlns:a16="http://schemas.microsoft.com/office/drawing/2014/main" id="{7BAA4E3D-ADEA-7841-B480-F74D7A885D6B}"/>
              </a:ext>
            </a:extLst>
          </p:cNvPr>
          <p:cNvSpPr/>
          <p:nvPr/>
        </p:nvSpPr>
        <p:spPr>
          <a:xfrm>
            <a:off x="5948807" y="3288068"/>
            <a:ext cx="1188720" cy="1215029"/>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00173 w 1188720"/>
              <a:gd name="connsiteY10" fmla="*/ 3192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20040 w 1188720"/>
              <a:gd name="connsiteY7" fmla="*/ 837839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696651 w 1188720"/>
              <a:gd name="connsiteY15" fmla="*/ 15391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215029">
                <a:moveTo>
                  <a:pt x="0" y="1215029"/>
                </a:moveTo>
                <a:cubicBezTo>
                  <a:pt x="1567" y="1212287"/>
                  <a:pt x="80365" y="1070131"/>
                  <a:pt x="91440" y="1066439"/>
                </a:cubicBezTo>
                <a:lnTo>
                  <a:pt x="160020" y="1043579"/>
                </a:lnTo>
                <a:cubicBezTo>
                  <a:pt x="183221" y="1049379"/>
                  <a:pt x="217073" y="1066536"/>
                  <a:pt x="240030" y="1043579"/>
                </a:cubicBezTo>
                <a:cubicBezTo>
                  <a:pt x="248549" y="1035060"/>
                  <a:pt x="246072" y="1020065"/>
                  <a:pt x="251460" y="1009289"/>
                </a:cubicBezTo>
                <a:cubicBezTo>
                  <a:pt x="305800" y="900610"/>
                  <a:pt x="238203" y="1083349"/>
                  <a:pt x="297180" y="906419"/>
                </a:cubicBezTo>
                <a:lnTo>
                  <a:pt x="308610" y="872129"/>
                </a:lnTo>
                <a:cubicBezTo>
                  <a:pt x="312420" y="860699"/>
                  <a:pt x="304228" y="468345"/>
                  <a:pt x="314253" y="461662"/>
                </a:cubicBezTo>
                <a:cubicBezTo>
                  <a:pt x="367826" y="425947"/>
                  <a:pt x="340780" y="817237"/>
                  <a:pt x="422910" y="803549"/>
                </a:cubicBezTo>
                <a:cubicBezTo>
                  <a:pt x="438150" y="780689"/>
                  <a:pt x="456717" y="868883"/>
                  <a:pt x="468630" y="734969"/>
                </a:cubicBezTo>
                <a:cubicBezTo>
                  <a:pt x="480543" y="601055"/>
                  <a:pt x="469686" y="19826"/>
                  <a:pt x="494386" y="66"/>
                </a:cubicBezTo>
                <a:cubicBezTo>
                  <a:pt x="503794" y="-7460"/>
                  <a:pt x="537210" y="624479"/>
                  <a:pt x="548640" y="620669"/>
                </a:cubicBezTo>
                <a:cubicBezTo>
                  <a:pt x="560070" y="624479"/>
                  <a:pt x="570882" y="632099"/>
                  <a:pt x="582930" y="632099"/>
                </a:cubicBezTo>
                <a:cubicBezTo>
                  <a:pt x="625570" y="632099"/>
                  <a:pt x="634284" y="620831"/>
                  <a:pt x="651510" y="586379"/>
                </a:cubicBezTo>
                <a:cubicBezTo>
                  <a:pt x="656898" y="575603"/>
                  <a:pt x="655417" y="624166"/>
                  <a:pt x="662940" y="552089"/>
                </a:cubicBezTo>
                <a:cubicBezTo>
                  <a:pt x="670463" y="480012"/>
                  <a:pt x="646561" y="187313"/>
                  <a:pt x="696651" y="153919"/>
                </a:cubicBezTo>
                <a:cubicBezTo>
                  <a:pt x="708081" y="157729"/>
                  <a:pt x="750474" y="420957"/>
                  <a:pt x="777240" y="472079"/>
                </a:cubicBezTo>
                <a:cubicBezTo>
                  <a:pt x="804006" y="523201"/>
                  <a:pt x="835984" y="477189"/>
                  <a:pt x="857250" y="460649"/>
                </a:cubicBezTo>
                <a:cubicBezTo>
                  <a:pt x="876271" y="445855"/>
                  <a:pt x="874266" y="415446"/>
                  <a:pt x="880110" y="392069"/>
                </a:cubicBezTo>
                <a:cubicBezTo>
                  <a:pt x="907985" y="280568"/>
                  <a:pt x="873948" y="419796"/>
                  <a:pt x="902970" y="289199"/>
                </a:cubicBezTo>
                <a:cubicBezTo>
                  <a:pt x="906378" y="273864"/>
                  <a:pt x="905686" y="256550"/>
                  <a:pt x="914400" y="243479"/>
                </a:cubicBezTo>
                <a:cubicBezTo>
                  <a:pt x="922020" y="232049"/>
                  <a:pt x="937260" y="228239"/>
                  <a:pt x="948690" y="220619"/>
                </a:cubicBezTo>
                <a:cubicBezTo>
                  <a:pt x="960120" y="224429"/>
                  <a:pt x="970932" y="232049"/>
                  <a:pt x="982980" y="232049"/>
                </a:cubicBezTo>
                <a:cubicBezTo>
                  <a:pt x="1006155" y="232049"/>
                  <a:pt x="1030831" y="230983"/>
                  <a:pt x="1051560" y="220619"/>
                </a:cubicBezTo>
                <a:cubicBezTo>
                  <a:pt x="1073296" y="209751"/>
                  <a:pt x="1095494" y="123107"/>
                  <a:pt x="1097280" y="117749"/>
                </a:cubicBezTo>
                <a:lnTo>
                  <a:pt x="1108710" y="83459"/>
                </a:lnTo>
                <a:cubicBezTo>
                  <a:pt x="1112520" y="72029"/>
                  <a:pt x="1108092" y="49169"/>
                  <a:pt x="1120140" y="49169"/>
                </a:cubicBezTo>
                <a:lnTo>
                  <a:pt x="1188720" y="4916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Freeform 36">
            <a:extLst>
              <a:ext uri="{FF2B5EF4-FFF2-40B4-BE49-F238E27FC236}">
                <a16:creationId xmlns:a16="http://schemas.microsoft.com/office/drawing/2014/main" id="{020E243E-16C1-A842-BD8C-9630FBBC7C6E}"/>
              </a:ext>
            </a:extLst>
          </p:cNvPr>
          <p:cNvSpPr/>
          <p:nvPr/>
        </p:nvSpPr>
        <p:spPr>
          <a:xfrm>
            <a:off x="8844052" y="3233634"/>
            <a:ext cx="1188720" cy="1283778"/>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00173 w 1188720"/>
              <a:gd name="connsiteY10" fmla="*/ 3192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20040 w 1188720"/>
              <a:gd name="connsiteY7" fmla="*/ 837839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696651 w 1188720"/>
              <a:gd name="connsiteY15" fmla="*/ 15391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14253 w 1188720"/>
              <a:gd name="connsiteY7" fmla="*/ 412493 h 1165860"/>
              <a:gd name="connsiteX8" fmla="*/ 422910 w 1188720"/>
              <a:gd name="connsiteY8" fmla="*/ 754380 h 1165860"/>
              <a:gd name="connsiteX9" fmla="*/ 468630 w 1188720"/>
              <a:gd name="connsiteY9" fmla="*/ 685800 h 1165860"/>
              <a:gd name="connsiteX10" fmla="*/ 505961 w 1188720"/>
              <a:gd name="connsiteY10" fmla="*/ 193966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696651 w 1188720"/>
              <a:gd name="connsiteY15" fmla="*/ 10475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83778 h 1283778"/>
              <a:gd name="connsiteX1" fmla="*/ 91440 w 1188720"/>
              <a:gd name="connsiteY1" fmla="*/ 1135188 h 1283778"/>
              <a:gd name="connsiteX2" fmla="*/ 160020 w 1188720"/>
              <a:gd name="connsiteY2" fmla="*/ 1112328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283778">
                <a:moveTo>
                  <a:pt x="0" y="1283778"/>
                </a:moveTo>
                <a:cubicBezTo>
                  <a:pt x="1567" y="1281036"/>
                  <a:pt x="80365" y="1138880"/>
                  <a:pt x="91440" y="1135188"/>
                </a:cubicBezTo>
                <a:lnTo>
                  <a:pt x="126332" y="727317"/>
                </a:lnTo>
                <a:cubicBezTo>
                  <a:pt x="149533" y="733117"/>
                  <a:pt x="197045" y="1060170"/>
                  <a:pt x="240030" y="1112328"/>
                </a:cubicBezTo>
                <a:cubicBezTo>
                  <a:pt x="247598" y="1121511"/>
                  <a:pt x="246072" y="1088814"/>
                  <a:pt x="251460" y="1078038"/>
                </a:cubicBezTo>
                <a:cubicBezTo>
                  <a:pt x="305800" y="969359"/>
                  <a:pt x="238203" y="1152098"/>
                  <a:pt x="297180" y="975168"/>
                </a:cubicBezTo>
                <a:lnTo>
                  <a:pt x="308610" y="940878"/>
                </a:lnTo>
                <a:cubicBezTo>
                  <a:pt x="312420" y="929448"/>
                  <a:pt x="304228" y="537094"/>
                  <a:pt x="314253" y="530411"/>
                </a:cubicBezTo>
                <a:cubicBezTo>
                  <a:pt x="367826" y="494696"/>
                  <a:pt x="340780" y="885986"/>
                  <a:pt x="422910" y="872298"/>
                </a:cubicBezTo>
                <a:cubicBezTo>
                  <a:pt x="438150" y="849438"/>
                  <a:pt x="454788" y="897120"/>
                  <a:pt x="468630" y="803718"/>
                </a:cubicBezTo>
                <a:cubicBezTo>
                  <a:pt x="482472" y="710316"/>
                  <a:pt x="481261" y="331644"/>
                  <a:pt x="505961" y="311884"/>
                </a:cubicBezTo>
                <a:cubicBezTo>
                  <a:pt x="515369" y="304358"/>
                  <a:pt x="537210" y="693228"/>
                  <a:pt x="548640" y="689418"/>
                </a:cubicBezTo>
                <a:cubicBezTo>
                  <a:pt x="560070" y="693228"/>
                  <a:pt x="570882" y="700848"/>
                  <a:pt x="582930" y="700848"/>
                </a:cubicBezTo>
                <a:cubicBezTo>
                  <a:pt x="625570" y="700848"/>
                  <a:pt x="634284" y="689580"/>
                  <a:pt x="651510" y="655128"/>
                </a:cubicBezTo>
                <a:cubicBezTo>
                  <a:pt x="656898" y="644352"/>
                  <a:pt x="655417" y="692915"/>
                  <a:pt x="662940" y="620838"/>
                </a:cubicBezTo>
                <a:cubicBezTo>
                  <a:pt x="670463" y="548761"/>
                  <a:pt x="646561" y="256062"/>
                  <a:pt x="696651" y="222668"/>
                </a:cubicBezTo>
                <a:cubicBezTo>
                  <a:pt x="708081" y="226478"/>
                  <a:pt x="750474" y="489706"/>
                  <a:pt x="777240" y="540828"/>
                </a:cubicBezTo>
                <a:cubicBezTo>
                  <a:pt x="804006" y="591950"/>
                  <a:pt x="835984" y="545938"/>
                  <a:pt x="857250" y="529398"/>
                </a:cubicBezTo>
                <a:cubicBezTo>
                  <a:pt x="876271" y="514604"/>
                  <a:pt x="874266" y="484195"/>
                  <a:pt x="880110" y="460818"/>
                </a:cubicBezTo>
                <a:cubicBezTo>
                  <a:pt x="907985" y="349317"/>
                  <a:pt x="873948" y="488545"/>
                  <a:pt x="902970" y="357948"/>
                </a:cubicBezTo>
                <a:cubicBezTo>
                  <a:pt x="906378" y="342613"/>
                  <a:pt x="909674" y="371886"/>
                  <a:pt x="914400" y="312228"/>
                </a:cubicBezTo>
                <a:cubicBezTo>
                  <a:pt x="919126" y="252570"/>
                  <a:pt x="919898" y="7620"/>
                  <a:pt x="931328" y="0"/>
                </a:cubicBezTo>
                <a:cubicBezTo>
                  <a:pt x="942758" y="3810"/>
                  <a:pt x="962941" y="252570"/>
                  <a:pt x="982980" y="300798"/>
                </a:cubicBezTo>
                <a:cubicBezTo>
                  <a:pt x="1003019" y="349026"/>
                  <a:pt x="1030831" y="299732"/>
                  <a:pt x="1051560" y="289368"/>
                </a:cubicBezTo>
                <a:cubicBezTo>
                  <a:pt x="1073296" y="278500"/>
                  <a:pt x="1095494" y="191856"/>
                  <a:pt x="1097280" y="186498"/>
                </a:cubicBezTo>
                <a:lnTo>
                  <a:pt x="1108710" y="152208"/>
                </a:lnTo>
                <a:cubicBezTo>
                  <a:pt x="1112520" y="140778"/>
                  <a:pt x="1108092" y="117918"/>
                  <a:pt x="1120140" y="117918"/>
                </a:cubicBezTo>
                <a:lnTo>
                  <a:pt x="1188720" y="11791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aphicFrame>
        <p:nvGraphicFramePr>
          <p:cNvPr id="31" name="Diagram 30">
            <a:extLst>
              <a:ext uri="{FF2B5EF4-FFF2-40B4-BE49-F238E27FC236}">
                <a16:creationId xmlns:a16="http://schemas.microsoft.com/office/drawing/2014/main" id="{F42EC146-BCB9-1543-9BD0-AC4202AD51A5}"/>
              </a:ext>
            </a:extLst>
          </p:cNvPr>
          <p:cNvGraphicFramePr/>
          <p:nvPr>
            <p:extLst>
              <p:ext uri="{D42A27DB-BD31-4B8C-83A1-F6EECF244321}">
                <p14:modId xmlns:p14="http://schemas.microsoft.com/office/powerpoint/2010/main" val="4165613671"/>
              </p:ext>
            </p:extLst>
          </p:nvPr>
        </p:nvGraphicFramePr>
        <p:xfrm>
          <a:off x="839416" y="5731098"/>
          <a:ext cx="10513168" cy="8670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F6FBCB0-8536-A645-8B8C-E69D70DF31BD}"/>
                  </a:ext>
                </a:extLst>
              </p:cNvPr>
              <p:cNvSpPr txBox="1"/>
              <p:nvPr/>
            </p:nvSpPr>
            <p:spPr>
              <a:xfrm>
                <a:off x="7709628" y="4812441"/>
                <a:ext cx="1023357" cy="5084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solidFill>
                                <a:srgbClr val="C00000"/>
                              </a:solidFill>
                              <a:latin typeface="Cambria Math" panose="02040503050406030204" pitchFamily="18" charset="0"/>
                            </a:rPr>
                          </m:ctrlPr>
                        </m:sSupPr>
                        <m:e>
                          <m:r>
                            <a:rPr kumimoji="1" lang="en-US" altLang="zh-CN" sz="3200" b="0" i="1" smtClean="0">
                              <a:solidFill>
                                <a:srgbClr val="C00000"/>
                              </a:solidFill>
                              <a:latin typeface="Cambria Math" panose="02040503050406030204" pitchFamily="18" charset="0"/>
                            </a:rPr>
                            <m:t>𝑒</m:t>
                          </m:r>
                        </m:e>
                        <m:sup>
                          <m:r>
                            <a:rPr kumimoji="1" lang="en-US" altLang="zh-CN" sz="3200" b="0" i="1" smtClean="0">
                              <a:solidFill>
                                <a:srgbClr val="C00000"/>
                              </a:solidFill>
                              <a:latin typeface="Cambria Math" panose="02040503050406030204" pitchFamily="18" charset="0"/>
                            </a:rPr>
                            <m:t>−</m:t>
                          </m:r>
                          <m:r>
                            <a:rPr kumimoji="1" lang="en-US" altLang="zh-CN" sz="3200" b="0" i="1" smtClean="0">
                              <a:solidFill>
                                <a:srgbClr val="C00000"/>
                              </a:solidFill>
                              <a:latin typeface="Cambria Math" panose="02040503050406030204" pitchFamily="18" charset="0"/>
                            </a:rPr>
                            <m:t>𝑖𝐻𝑡</m:t>
                          </m:r>
                        </m:sup>
                      </m:sSup>
                    </m:oMath>
                  </m:oMathPara>
                </a14:m>
                <a:endParaRPr kumimoji="1" lang="zh-CN" altLang="en-US" sz="3200" dirty="0">
                  <a:solidFill>
                    <a:srgbClr val="C00000"/>
                  </a:solidFill>
                </a:endParaRPr>
              </a:p>
            </p:txBody>
          </p:sp>
        </mc:Choice>
        <mc:Fallback xmlns="">
          <p:sp>
            <p:nvSpPr>
              <p:cNvPr id="32" name="TextBox 31">
                <a:extLst>
                  <a:ext uri="{FF2B5EF4-FFF2-40B4-BE49-F238E27FC236}">
                    <a16:creationId xmlns:a16="http://schemas.microsoft.com/office/drawing/2014/main" id="{AF6FBCB0-8536-A645-8B8C-E69D70DF31BD}"/>
                  </a:ext>
                </a:extLst>
              </p:cNvPr>
              <p:cNvSpPr txBox="1">
                <a:spLocks noRot="1" noChangeAspect="1" noMove="1" noResize="1" noEditPoints="1" noAdjustHandles="1" noChangeArrowheads="1" noChangeShapeType="1" noTextEdit="1"/>
              </p:cNvSpPr>
              <p:nvPr/>
            </p:nvSpPr>
            <p:spPr>
              <a:xfrm>
                <a:off x="7709628" y="4812441"/>
                <a:ext cx="1023357" cy="508473"/>
              </a:xfrm>
              <a:prstGeom prst="rect">
                <a:avLst/>
              </a:prstGeom>
              <a:blipFill>
                <a:blip r:embed="rId13"/>
                <a:stretch>
                  <a:fillRect l="-4938" t="-2381" r="-2469"/>
                </a:stretch>
              </a:blipFill>
            </p:spPr>
            <p:txBody>
              <a:bodyPr/>
              <a:lstStyle/>
              <a:p>
                <a:r>
                  <a:rPr lang="zh-CN" altLang="en-US">
                    <a:noFill/>
                  </a:rPr>
                  <a:t> </a:t>
                </a:r>
              </a:p>
            </p:txBody>
          </p:sp>
        </mc:Fallback>
      </mc:AlternateContent>
      <p:sp>
        <p:nvSpPr>
          <p:cNvPr id="34" name="Title 1">
            <a:extLst>
              <a:ext uri="{FF2B5EF4-FFF2-40B4-BE49-F238E27FC236}">
                <a16:creationId xmlns:a16="http://schemas.microsoft.com/office/drawing/2014/main" id="{97C2A2D5-DE7A-694A-9C3A-465C2096161A}"/>
              </a:ext>
            </a:extLst>
          </p:cNvPr>
          <p:cNvSpPr txBox="1">
            <a:spLocks/>
          </p:cNvSpPr>
          <p:nvPr/>
        </p:nvSpPr>
        <p:spPr>
          <a:xfrm>
            <a:off x="0" y="0"/>
            <a:ext cx="12192000" cy="857250"/>
          </a:xfrm>
          <a:prstGeom prst="rect">
            <a:avLst/>
          </a:prstGeom>
          <a:solidFill>
            <a:srgbClr val="9DC3E6"/>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Extracting</a:t>
            </a:r>
            <a:r>
              <a:rPr kumimoji="1" lang="zh-CN" altLang="en-US" sz="4000" b="1" dirty="0"/>
              <a:t> </a:t>
            </a:r>
            <a:r>
              <a:rPr kumimoji="1" lang="en-US" altLang="zh-CN" sz="4000" b="1" dirty="0"/>
              <a:t>particle</a:t>
            </a:r>
            <a:r>
              <a:rPr kumimoji="1" lang="zh-CN" altLang="en-US" sz="4000" b="1" dirty="0"/>
              <a:t> </a:t>
            </a:r>
            <a:r>
              <a:rPr kumimoji="1" lang="en-US" altLang="zh-CN" sz="4000" b="1" dirty="0"/>
              <a:t>mass</a:t>
            </a:r>
            <a:r>
              <a:rPr kumimoji="1" lang="zh-CN" altLang="en-US" sz="4000" b="1" dirty="0"/>
              <a:t> </a:t>
            </a:r>
            <a:r>
              <a:rPr kumimoji="1" lang="en-US" altLang="zh-CN" sz="4000" b="1" dirty="0"/>
              <a:t>from</a:t>
            </a:r>
            <a:r>
              <a:rPr kumimoji="1" lang="zh-CN" altLang="en-US" sz="4000" b="1" dirty="0"/>
              <a:t> </a:t>
            </a:r>
            <a:r>
              <a:rPr kumimoji="1" lang="en-US" altLang="zh-CN" sz="4000" b="1" dirty="0"/>
              <a:t>correlation</a:t>
            </a:r>
            <a:r>
              <a:rPr kumimoji="1" lang="zh-CN" altLang="en-US" sz="4000" b="1" dirty="0"/>
              <a:t> </a:t>
            </a:r>
            <a:r>
              <a:rPr kumimoji="1" lang="en-US" altLang="zh-CN" sz="4000" b="1" dirty="0"/>
              <a:t>function</a:t>
            </a:r>
            <a:endParaRPr kumimoji="1" lang="zh-CN" altLang="en-US" sz="4000" b="1" dirty="0"/>
          </a:p>
        </p:txBody>
      </p:sp>
      <p:sp>
        <p:nvSpPr>
          <p:cNvPr id="22" name="TextBox 21">
            <a:extLst>
              <a:ext uri="{FF2B5EF4-FFF2-40B4-BE49-F238E27FC236}">
                <a16:creationId xmlns:a16="http://schemas.microsoft.com/office/drawing/2014/main" id="{70DE315A-26CA-5C43-B75C-A8DFA5085DBA}"/>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12</a:t>
            </a:fld>
            <a:r>
              <a:rPr kumimoji="1" lang="en-US" altLang="zh-CN" dirty="0"/>
              <a:t>/44</a:t>
            </a:r>
            <a:endParaRPr kumimoji="1" lang="zh-CN" altLang="en-US" dirty="0"/>
          </a:p>
        </p:txBody>
      </p:sp>
    </p:spTree>
    <p:extLst>
      <p:ext uri="{BB962C8B-B14F-4D97-AF65-F5344CB8AC3E}">
        <p14:creationId xmlns:p14="http://schemas.microsoft.com/office/powerpoint/2010/main" val="2646285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DFAA1E-54F3-9046-9A44-A33D51546E4E}"/>
                  </a:ext>
                </a:extLst>
              </p:cNvPr>
              <p:cNvSpPr txBox="1"/>
              <p:nvPr/>
            </p:nvSpPr>
            <p:spPr>
              <a:xfrm>
                <a:off x="528084" y="4811887"/>
                <a:ext cx="1146147" cy="5129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d>
                            <m:dPr>
                              <m:begChr m:val="|"/>
                              <m:endChr m:val="⟩"/>
                              <m:ctrlPr>
                                <a:rPr kumimoji="1" lang="en-US" altLang="zh-CN" sz="3200" b="0" i="1" smtClean="0">
                                  <a:latin typeface="Cambria Math" panose="02040503050406030204" pitchFamily="18" charset="0"/>
                                </a:rPr>
                              </m:ctrlPr>
                            </m:dPr>
                            <m:e>
                              <m:r>
                                <a:rPr kumimoji="1" lang="en-US" altLang="zh-CN" sz="3200" b="0" i="1" smtClean="0">
                                  <a:latin typeface="Cambria Math" panose="02040503050406030204" pitchFamily="18" charset="0"/>
                                </a:rPr>
                                <m:t>0</m:t>
                              </m:r>
                            </m:e>
                          </m:d>
                        </m:e>
                        <m:sup>
                          <m:r>
                            <a:rPr kumimoji="1" lang="en-US" altLang="zh-CN" sz="3200" b="0" i="1" smtClean="0">
                              <a:latin typeface="Cambria Math" panose="02040503050406030204" pitchFamily="18" charset="0"/>
                            </a:rPr>
                            <m:t>⊗</m:t>
                          </m:r>
                          <m:r>
                            <a:rPr kumimoji="1" lang="en-US" altLang="zh-CN" sz="3200" b="0" i="1" smtClean="0">
                              <a:latin typeface="Cambria Math" panose="02040503050406030204" pitchFamily="18" charset="0"/>
                            </a:rPr>
                            <m:t>𝑁</m:t>
                          </m:r>
                        </m:sup>
                      </m:sSup>
                    </m:oMath>
                  </m:oMathPara>
                </a14:m>
                <a:endParaRPr kumimoji="1" lang="zh-CN" altLang="en-US" sz="3200" dirty="0"/>
              </a:p>
            </p:txBody>
          </p:sp>
        </mc:Choice>
        <mc:Fallback xmlns="">
          <p:sp>
            <p:nvSpPr>
              <p:cNvPr id="8" name="TextBox 7">
                <a:extLst>
                  <a:ext uri="{FF2B5EF4-FFF2-40B4-BE49-F238E27FC236}">
                    <a16:creationId xmlns:a16="http://schemas.microsoft.com/office/drawing/2014/main" id="{BFDFAA1E-54F3-9046-9A44-A33D51546E4E}"/>
                  </a:ext>
                </a:extLst>
              </p:cNvPr>
              <p:cNvSpPr txBox="1">
                <a:spLocks noRot="1" noChangeAspect="1" noMove="1" noResize="1" noEditPoints="1" noAdjustHandles="1" noChangeArrowheads="1" noChangeShapeType="1" noTextEdit="1"/>
              </p:cNvSpPr>
              <p:nvPr/>
            </p:nvSpPr>
            <p:spPr>
              <a:xfrm>
                <a:off x="528084" y="4811887"/>
                <a:ext cx="1146147" cy="512961"/>
              </a:xfrm>
              <a:prstGeom prst="rect">
                <a:avLst/>
              </a:prstGeom>
              <a:blipFill>
                <a:blip r:embed="rId2"/>
                <a:stretch>
                  <a:fillRect t="-4762" r="-2198" b="-4762"/>
                </a:stretch>
              </a:blipFill>
            </p:spPr>
            <p:txBody>
              <a:bodyPr/>
              <a:lstStyle/>
              <a:p>
                <a:r>
                  <a:rPr lang="zh-CN" altLang="en-US">
                    <a:noFill/>
                  </a:rPr>
                  <a:t> </a:t>
                </a:r>
              </a:p>
            </p:txBody>
          </p:sp>
        </mc:Fallback>
      </mc:AlternateContent>
      <p:cxnSp>
        <p:nvCxnSpPr>
          <p:cNvPr id="10" name="Straight Arrow Connector 9">
            <a:extLst>
              <a:ext uri="{FF2B5EF4-FFF2-40B4-BE49-F238E27FC236}">
                <a16:creationId xmlns:a16="http://schemas.microsoft.com/office/drawing/2014/main" id="{9BBD6DCA-21E9-954E-8DCB-C1935FB9B13C}"/>
              </a:ext>
            </a:extLst>
          </p:cNvPr>
          <p:cNvCxnSpPr>
            <a:cxnSpLocks/>
          </p:cNvCxnSpPr>
          <p:nvPr/>
        </p:nvCxnSpPr>
        <p:spPr>
          <a:xfrm>
            <a:off x="1008687" y="4610007"/>
            <a:ext cx="90292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625734-9D6C-914A-811A-AD661A686A5B}"/>
              </a:ext>
            </a:extLst>
          </p:cNvPr>
          <p:cNvCxnSpPr/>
          <p:nvPr/>
        </p:nvCxnSpPr>
        <p:spPr>
          <a:xfrm>
            <a:off x="1008687" y="4509067"/>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1AC312-15AA-3A4A-A5A3-E57A1B9E9397}"/>
              </a:ext>
            </a:extLst>
          </p:cNvPr>
          <p:cNvCxnSpPr/>
          <p:nvPr/>
        </p:nvCxnSpPr>
        <p:spPr>
          <a:xfrm>
            <a:off x="2758239" y="4509067"/>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4AD92C-075C-4149-BAA0-B9B2B8A222BF}"/>
              </a:ext>
            </a:extLst>
          </p:cNvPr>
          <p:cNvCxnSpPr>
            <a:cxnSpLocks/>
          </p:cNvCxnSpPr>
          <p:nvPr/>
        </p:nvCxnSpPr>
        <p:spPr>
          <a:xfrm flipV="1">
            <a:off x="1177303" y="3230327"/>
            <a:ext cx="1232054" cy="118535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A5B03515-A9C7-814B-9AB1-275A526CD67C}"/>
              </a:ext>
            </a:extLst>
          </p:cNvPr>
          <p:cNvPicPr>
            <a:picLocks noChangeAspect="1"/>
          </p:cNvPicPr>
          <p:nvPr/>
        </p:nvPicPr>
        <p:blipFill rotWithShape="1">
          <a:blip r:embed="rId3"/>
          <a:srcRect t="45645"/>
          <a:stretch/>
        </p:blipFill>
        <p:spPr>
          <a:xfrm>
            <a:off x="-2" y="2940549"/>
            <a:ext cx="12192000" cy="1988098"/>
          </a:xfrm>
          <a:prstGeom prst="rect">
            <a:avLst/>
          </a:prstGeom>
          <a:scene3d>
            <a:camera prst="orthographicFront">
              <a:rot lat="2123709" lon="17990253" rev="18883158"/>
            </a:camera>
            <a:lightRig rig="threePt" dir="t"/>
          </a:scene3d>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595F482-0F8F-8F4F-80DC-FEFC625BA738}"/>
                  </a:ext>
                </a:extLst>
              </p:cNvPr>
              <p:cNvSpPr txBox="1"/>
              <p:nvPr/>
            </p:nvSpPr>
            <p:spPr>
              <a:xfrm>
                <a:off x="2392241" y="4811887"/>
                <a:ext cx="73199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d>
                            <m:dPr>
                              <m:begChr m:val="|"/>
                              <m:endChr m:val="⟩"/>
                              <m:ctrlPr>
                                <a:rPr kumimoji="1" lang="en-US" altLang="zh-CN" sz="3200" b="0" i="1" smtClean="0">
                                  <a:latin typeface="Cambria Math" panose="02040503050406030204" pitchFamily="18" charset="0"/>
                                </a:rPr>
                              </m:ctrlPr>
                            </m:dPr>
                            <m:e>
                              <m:r>
                                <m:rPr>
                                  <m:sty m:val="p"/>
                                </m:rPr>
                                <a:rPr kumimoji="1" lang="en-US" altLang="zh-CN" sz="3200" b="0" i="0" smtClean="0">
                                  <a:latin typeface="Cambria Math" panose="02040503050406030204" pitchFamily="18" charset="0"/>
                                </a:rPr>
                                <m:t>Ω</m:t>
                              </m:r>
                            </m:e>
                          </m:d>
                        </m:e>
                        <m:sup>
                          <m:r>
                            <a:rPr kumimoji="1" lang="zh-CN" altLang="en-US" sz="3200" b="0" i="1" smtClean="0">
                              <a:latin typeface="Cambria Math" panose="02040503050406030204" pitchFamily="18" charset="0"/>
                            </a:rPr>
                            <m:t> </m:t>
                          </m:r>
                        </m:sup>
                      </m:sSup>
                    </m:oMath>
                  </m:oMathPara>
                </a14:m>
                <a:endParaRPr kumimoji="1" lang="zh-CN" altLang="en-US" sz="3200" dirty="0"/>
              </a:p>
            </p:txBody>
          </p:sp>
        </mc:Choice>
        <mc:Fallback xmlns="">
          <p:sp>
            <p:nvSpPr>
              <p:cNvPr id="25" name="TextBox 24">
                <a:extLst>
                  <a:ext uri="{FF2B5EF4-FFF2-40B4-BE49-F238E27FC236}">
                    <a16:creationId xmlns:a16="http://schemas.microsoft.com/office/drawing/2014/main" id="{2595F482-0F8F-8F4F-80DC-FEFC625BA738}"/>
                  </a:ext>
                </a:extLst>
              </p:cNvPr>
              <p:cNvSpPr txBox="1">
                <a:spLocks noRot="1" noChangeAspect="1" noMove="1" noResize="1" noEditPoints="1" noAdjustHandles="1" noChangeArrowheads="1" noChangeShapeType="1" noTextEdit="1"/>
              </p:cNvSpPr>
              <p:nvPr/>
            </p:nvSpPr>
            <p:spPr>
              <a:xfrm>
                <a:off x="2392241" y="4811887"/>
                <a:ext cx="731995" cy="492443"/>
              </a:xfrm>
              <a:prstGeom prst="rect">
                <a:avLst/>
              </a:prstGeom>
              <a:blipFill>
                <a:blip r:embed="rId4"/>
                <a:stretch>
                  <a:fillRect t="-12500" r="-10169" b="-7500"/>
                </a:stretch>
              </a:blipFill>
            </p:spPr>
            <p:txBody>
              <a:bodyPr/>
              <a:lstStyle/>
              <a:p>
                <a:r>
                  <a:rPr lang="zh-CN" altLang="en-US">
                    <a:noFill/>
                  </a:rPr>
                  <a:t> </a:t>
                </a:r>
              </a:p>
            </p:txBody>
          </p:sp>
        </mc:Fallback>
      </mc:AlternateContent>
      <p:sp>
        <p:nvSpPr>
          <p:cNvPr id="26" name="Freeform 25">
            <a:extLst>
              <a:ext uri="{FF2B5EF4-FFF2-40B4-BE49-F238E27FC236}">
                <a16:creationId xmlns:a16="http://schemas.microsoft.com/office/drawing/2014/main" id="{65F369B3-B955-A24D-A0F8-3912BF536AF1}"/>
              </a:ext>
            </a:extLst>
          </p:cNvPr>
          <p:cNvSpPr/>
          <p:nvPr/>
        </p:nvSpPr>
        <p:spPr>
          <a:xfrm>
            <a:off x="2866712" y="3230327"/>
            <a:ext cx="1188720" cy="1165860"/>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165860">
                <a:moveTo>
                  <a:pt x="0" y="1165860"/>
                </a:moveTo>
                <a:cubicBezTo>
                  <a:pt x="1567" y="1163118"/>
                  <a:pt x="80365" y="1020962"/>
                  <a:pt x="91440" y="1017270"/>
                </a:cubicBezTo>
                <a:lnTo>
                  <a:pt x="160020" y="994410"/>
                </a:lnTo>
                <a:cubicBezTo>
                  <a:pt x="183221" y="1000210"/>
                  <a:pt x="217073" y="1017367"/>
                  <a:pt x="240030" y="994410"/>
                </a:cubicBezTo>
                <a:cubicBezTo>
                  <a:pt x="248549" y="985891"/>
                  <a:pt x="246072" y="970896"/>
                  <a:pt x="251460" y="960120"/>
                </a:cubicBezTo>
                <a:cubicBezTo>
                  <a:pt x="305800" y="851441"/>
                  <a:pt x="238203" y="1034180"/>
                  <a:pt x="297180" y="857250"/>
                </a:cubicBezTo>
                <a:lnTo>
                  <a:pt x="308610" y="822960"/>
                </a:lnTo>
                <a:cubicBezTo>
                  <a:pt x="312420" y="811530"/>
                  <a:pt x="310015" y="795353"/>
                  <a:pt x="320040" y="788670"/>
                </a:cubicBezTo>
                <a:cubicBezTo>
                  <a:pt x="373613" y="752955"/>
                  <a:pt x="340780" y="768068"/>
                  <a:pt x="422910" y="754380"/>
                </a:cubicBezTo>
                <a:cubicBezTo>
                  <a:pt x="438150" y="731520"/>
                  <a:pt x="459942" y="711864"/>
                  <a:pt x="468630" y="685800"/>
                </a:cubicBezTo>
                <a:cubicBezTo>
                  <a:pt x="475615" y="664845"/>
                  <a:pt x="489650" y="602690"/>
                  <a:pt x="514350" y="582930"/>
                </a:cubicBezTo>
                <a:cubicBezTo>
                  <a:pt x="523758" y="575404"/>
                  <a:pt x="537210" y="575310"/>
                  <a:pt x="548640" y="571500"/>
                </a:cubicBezTo>
                <a:cubicBezTo>
                  <a:pt x="560070" y="575310"/>
                  <a:pt x="570882" y="582930"/>
                  <a:pt x="582930" y="582930"/>
                </a:cubicBezTo>
                <a:cubicBezTo>
                  <a:pt x="625570" y="582930"/>
                  <a:pt x="634284" y="571662"/>
                  <a:pt x="651510" y="537210"/>
                </a:cubicBezTo>
                <a:cubicBezTo>
                  <a:pt x="656898" y="526434"/>
                  <a:pt x="657089" y="513452"/>
                  <a:pt x="662940" y="502920"/>
                </a:cubicBezTo>
                <a:cubicBezTo>
                  <a:pt x="702161" y="432323"/>
                  <a:pt x="692860" y="444874"/>
                  <a:pt x="742950" y="411480"/>
                </a:cubicBezTo>
                <a:cubicBezTo>
                  <a:pt x="754380" y="415290"/>
                  <a:pt x="765192" y="422910"/>
                  <a:pt x="777240" y="422910"/>
                </a:cubicBezTo>
                <a:cubicBezTo>
                  <a:pt x="804181" y="422910"/>
                  <a:pt x="835984" y="428020"/>
                  <a:pt x="857250" y="411480"/>
                </a:cubicBezTo>
                <a:cubicBezTo>
                  <a:pt x="876271" y="396686"/>
                  <a:pt x="874266" y="366277"/>
                  <a:pt x="880110" y="342900"/>
                </a:cubicBezTo>
                <a:cubicBezTo>
                  <a:pt x="907985" y="231399"/>
                  <a:pt x="873948" y="370627"/>
                  <a:pt x="902970" y="240030"/>
                </a:cubicBezTo>
                <a:cubicBezTo>
                  <a:pt x="906378" y="224695"/>
                  <a:pt x="905686" y="207381"/>
                  <a:pt x="914400" y="194310"/>
                </a:cubicBezTo>
                <a:cubicBezTo>
                  <a:pt x="922020" y="182880"/>
                  <a:pt x="937260" y="179070"/>
                  <a:pt x="948690" y="171450"/>
                </a:cubicBezTo>
                <a:cubicBezTo>
                  <a:pt x="960120" y="175260"/>
                  <a:pt x="970932" y="182880"/>
                  <a:pt x="982980" y="182880"/>
                </a:cubicBezTo>
                <a:cubicBezTo>
                  <a:pt x="1006155" y="182880"/>
                  <a:pt x="1030831" y="181814"/>
                  <a:pt x="1051560" y="171450"/>
                </a:cubicBezTo>
                <a:cubicBezTo>
                  <a:pt x="1073296" y="160582"/>
                  <a:pt x="1095494" y="73938"/>
                  <a:pt x="1097280" y="68580"/>
                </a:cubicBezTo>
                <a:lnTo>
                  <a:pt x="1108710" y="34290"/>
                </a:lnTo>
                <a:cubicBezTo>
                  <a:pt x="1112520" y="22860"/>
                  <a:pt x="1108092" y="0"/>
                  <a:pt x="1120140" y="0"/>
                </a:cubicBezTo>
                <a:lnTo>
                  <a:pt x="118872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7" name="Straight Connector 26">
            <a:extLst>
              <a:ext uri="{FF2B5EF4-FFF2-40B4-BE49-F238E27FC236}">
                <a16:creationId xmlns:a16="http://schemas.microsoft.com/office/drawing/2014/main" id="{A6229676-426C-6A42-A26F-5A0D88C72450}"/>
              </a:ext>
            </a:extLst>
          </p:cNvPr>
          <p:cNvCxnSpPr/>
          <p:nvPr/>
        </p:nvCxnSpPr>
        <p:spPr>
          <a:xfrm>
            <a:off x="3476249" y="4509333"/>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Freeform 28">
            <a:extLst>
              <a:ext uri="{FF2B5EF4-FFF2-40B4-BE49-F238E27FC236}">
                <a16:creationId xmlns:a16="http://schemas.microsoft.com/office/drawing/2014/main" id="{0F8E6F2A-A6F4-8A45-AD11-E87C4847F80A}"/>
              </a:ext>
            </a:extLst>
          </p:cNvPr>
          <p:cNvSpPr/>
          <p:nvPr/>
        </p:nvSpPr>
        <p:spPr>
          <a:xfrm>
            <a:off x="3584722" y="2863141"/>
            <a:ext cx="1188720" cy="1533311"/>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533311">
                <a:moveTo>
                  <a:pt x="0" y="1533311"/>
                </a:moveTo>
                <a:cubicBezTo>
                  <a:pt x="1567" y="1530569"/>
                  <a:pt x="80365" y="1388413"/>
                  <a:pt x="91440" y="1384721"/>
                </a:cubicBezTo>
                <a:lnTo>
                  <a:pt x="160020" y="1361861"/>
                </a:lnTo>
                <a:cubicBezTo>
                  <a:pt x="183221" y="1367661"/>
                  <a:pt x="217073" y="1384818"/>
                  <a:pt x="240030" y="1361861"/>
                </a:cubicBezTo>
                <a:cubicBezTo>
                  <a:pt x="248549" y="1353342"/>
                  <a:pt x="246072" y="1338347"/>
                  <a:pt x="251460" y="1327571"/>
                </a:cubicBezTo>
                <a:cubicBezTo>
                  <a:pt x="305800" y="1218892"/>
                  <a:pt x="238203" y="1401631"/>
                  <a:pt x="297180" y="1224701"/>
                </a:cubicBezTo>
                <a:lnTo>
                  <a:pt x="308610" y="1190411"/>
                </a:lnTo>
                <a:cubicBezTo>
                  <a:pt x="312420" y="1178981"/>
                  <a:pt x="310015" y="1162804"/>
                  <a:pt x="320040" y="1156121"/>
                </a:cubicBezTo>
                <a:cubicBezTo>
                  <a:pt x="373613" y="1120406"/>
                  <a:pt x="340780" y="1135519"/>
                  <a:pt x="422910" y="1121831"/>
                </a:cubicBezTo>
                <a:cubicBezTo>
                  <a:pt x="438150" y="1098971"/>
                  <a:pt x="456718" y="1240215"/>
                  <a:pt x="468630" y="1053251"/>
                </a:cubicBezTo>
                <a:cubicBezTo>
                  <a:pt x="480542" y="866287"/>
                  <a:pt x="469685" y="19804"/>
                  <a:pt x="494385" y="44"/>
                </a:cubicBezTo>
                <a:cubicBezTo>
                  <a:pt x="503793" y="-7482"/>
                  <a:pt x="537210" y="942761"/>
                  <a:pt x="548640" y="938951"/>
                </a:cubicBezTo>
                <a:cubicBezTo>
                  <a:pt x="560070" y="942761"/>
                  <a:pt x="570882" y="950381"/>
                  <a:pt x="582930" y="950381"/>
                </a:cubicBezTo>
                <a:cubicBezTo>
                  <a:pt x="625570" y="950381"/>
                  <a:pt x="634284" y="939113"/>
                  <a:pt x="651510" y="904661"/>
                </a:cubicBezTo>
                <a:cubicBezTo>
                  <a:pt x="656898" y="893885"/>
                  <a:pt x="657089" y="880903"/>
                  <a:pt x="662940" y="870371"/>
                </a:cubicBezTo>
                <a:cubicBezTo>
                  <a:pt x="702161" y="799774"/>
                  <a:pt x="692860" y="812325"/>
                  <a:pt x="742950" y="778931"/>
                </a:cubicBezTo>
                <a:cubicBezTo>
                  <a:pt x="754380" y="782741"/>
                  <a:pt x="765192" y="790361"/>
                  <a:pt x="777240" y="790361"/>
                </a:cubicBezTo>
                <a:cubicBezTo>
                  <a:pt x="804181" y="790361"/>
                  <a:pt x="835984" y="795471"/>
                  <a:pt x="857250" y="778931"/>
                </a:cubicBezTo>
                <a:cubicBezTo>
                  <a:pt x="876271" y="764137"/>
                  <a:pt x="874266" y="733728"/>
                  <a:pt x="880110" y="710351"/>
                </a:cubicBezTo>
                <a:cubicBezTo>
                  <a:pt x="907985" y="598850"/>
                  <a:pt x="873948" y="738078"/>
                  <a:pt x="902970" y="607481"/>
                </a:cubicBezTo>
                <a:cubicBezTo>
                  <a:pt x="906378" y="592146"/>
                  <a:pt x="905686" y="574832"/>
                  <a:pt x="914400" y="561761"/>
                </a:cubicBezTo>
                <a:cubicBezTo>
                  <a:pt x="922020" y="550331"/>
                  <a:pt x="937260" y="546521"/>
                  <a:pt x="948690" y="538901"/>
                </a:cubicBezTo>
                <a:cubicBezTo>
                  <a:pt x="960120" y="542711"/>
                  <a:pt x="970932" y="550331"/>
                  <a:pt x="982980" y="550331"/>
                </a:cubicBezTo>
                <a:cubicBezTo>
                  <a:pt x="1006155" y="550331"/>
                  <a:pt x="1030831" y="549265"/>
                  <a:pt x="1051560" y="538901"/>
                </a:cubicBezTo>
                <a:cubicBezTo>
                  <a:pt x="1073296" y="528033"/>
                  <a:pt x="1095494" y="441389"/>
                  <a:pt x="1097280" y="436031"/>
                </a:cubicBezTo>
                <a:lnTo>
                  <a:pt x="1108710" y="401741"/>
                </a:lnTo>
                <a:cubicBezTo>
                  <a:pt x="1112520" y="390311"/>
                  <a:pt x="1108092" y="367451"/>
                  <a:pt x="1120140" y="367451"/>
                </a:cubicBezTo>
                <a:lnTo>
                  <a:pt x="1188720" y="36745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Freeform 35">
            <a:extLst>
              <a:ext uri="{FF2B5EF4-FFF2-40B4-BE49-F238E27FC236}">
                <a16:creationId xmlns:a16="http://schemas.microsoft.com/office/drawing/2014/main" id="{7BAA4E3D-ADEA-7841-B480-F74D7A885D6B}"/>
              </a:ext>
            </a:extLst>
          </p:cNvPr>
          <p:cNvSpPr/>
          <p:nvPr/>
        </p:nvSpPr>
        <p:spPr>
          <a:xfrm>
            <a:off x="5948807" y="3288068"/>
            <a:ext cx="1188720" cy="1215029"/>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00173 w 1188720"/>
              <a:gd name="connsiteY10" fmla="*/ 3192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20040 w 1188720"/>
              <a:gd name="connsiteY7" fmla="*/ 837839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696651 w 1188720"/>
              <a:gd name="connsiteY15" fmla="*/ 15391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215029">
                <a:moveTo>
                  <a:pt x="0" y="1215029"/>
                </a:moveTo>
                <a:cubicBezTo>
                  <a:pt x="1567" y="1212287"/>
                  <a:pt x="80365" y="1070131"/>
                  <a:pt x="91440" y="1066439"/>
                </a:cubicBezTo>
                <a:lnTo>
                  <a:pt x="160020" y="1043579"/>
                </a:lnTo>
                <a:cubicBezTo>
                  <a:pt x="183221" y="1049379"/>
                  <a:pt x="217073" y="1066536"/>
                  <a:pt x="240030" y="1043579"/>
                </a:cubicBezTo>
                <a:cubicBezTo>
                  <a:pt x="248549" y="1035060"/>
                  <a:pt x="246072" y="1020065"/>
                  <a:pt x="251460" y="1009289"/>
                </a:cubicBezTo>
                <a:cubicBezTo>
                  <a:pt x="305800" y="900610"/>
                  <a:pt x="238203" y="1083349"/>
                  <a:pt x="297180" y="906419"/>
                </a:cubicBezTo>
                <a:lnTo>
                  <a:pt x="308610" y="872129"/>
                </a:lnTo>
                <a:cubicBezTo>
                  <a:pt x="312420" y="860699"/>
                  <a:pt x="304228" y="468345"/>
                  <a:pt x="314253" y="461662"/>
                </a:cubicBezTo>
                <a:cubicBezTo>
                  <a:pt x="367826" y="425947"/>
                  <a:pt x="340780" y="817237"/>
                  <a:pt x="422910" y="803549"/>
                </a:cubicBezTo>
                <a:cubicBezTo>
                  <a:pt x="438150" y="780689"/>
                  <a:pt x="456717" y="868883"/>
                  <a:pt x="468630" y="734969"/>
                </a:cubicBezTo>
                <a:cubicBezTo>
                  <a:pt x="480543" y="601055"/>
                  <a:pt x="469686" y="19826"/>
                  <a:pt x="494386" y="66"/>
                </a:cubicBezTo>
                <a:cubicBezTo>
                  <a:pt x="503794" y="-7460"/>
                  <a:pt x="537210" y="624479"/>
                  <a:pt x="548640" y="620669"/>
                </a:cubicBezTo>
                <a:cubicBezTo>
                  <a:pt x="560070" y="624479"/>
                  <a:pt x="570882" y="632099"/>
                  <a:pt x="582930" y="632099"/>
                </a:cubicBezTo>
                <a:cubicBezTo>
                  <a:pt x="625570" y="632099"/>
                  <a:pt x="634284" y="620831"/>
                  <a:pt x="651510" y="586379"/>
                </a:cubicBezTo>
                <a:cubicBezTo>
                  <a:pt x="656898" y="575603"/>
                  <a:pt x="655417" y="624166"/>
                  <a:pt x="662940" y="552089"/>
                </a:cubicBezTo>
                <a:cubicBezTo>
                  <a:pt x="670463" y="480012"/>
                  <a:pt x="646561" y="187313"/>
                  <a:pt x="696651" y="153919"/>
                </a:cubicBezTo>
                <a:cubicBezTo>
                  <a:pt x="708081" y="157729"/>
                  <a:pt x="750474" y="420957"/>
                  <a:pt x="777240" y="472079"/>
                </a:cubicBezTo>
                <a:cubicBezTo>
                  <a:pt x="804006" y="523201"/>
                  <a:pt x="835984" y="477189"/>
                  <a:pt x="857250" y="460649"/>
                </a:cubicBezTo>
                <a:cubicBezTo>
                  <a:pt x="876271" y="445855"/>
                  <a:pt x="874266" y="415446"/>
                  <a:pt x="880110" y="392069"/>
                </a:cubicBezTo>
                <a:cubicBezTo>
                  <a:pt x="907985" y="280568"/>
                  <a:pt x="873948" y="419796"/>
                  <a:pt x="902970" y="289199"/>
                </a:cubicBezTo>
                <a:cubicBezTo>
                  <a:pt x="906378" y="273864"/>
                  <a:pt x="905686" y="256550"/>
                  <a:pt x="914400" y="243479"/>
                </a:cubicBezTo>
                <a:cubicBezTo>
                  <a:pt x="922020" y="232049"/>
                  <a:pt x="937260" y="228239"/>
                  <a:pt x="948690" y="220619"/>
                </a:cubicBezTo>
                <a:cubicBezTo>
                  <a:pt x="960120" y="224429"/>
                  <a:pt x="970932" y="232049"/>
                  <a:pt x="982980" y="232049"/>
                </a:cubicBezTo>
                <a:cubicBezTo>
                  <a:pt x="1006155" y="232049"/>
                  <a:pt x="1030831" y="230983"/>
                  <a:pt x="1051560" y="220619"/>
                </a:cubicBezTo>
                <a:cubicBezTo>
                  <a:pt x="1073296" y="209751"/>
                  <a:pt x="1095494" y="123107"/>
                  <a:pt x="1097280" y="117749"/>
                </a:cubicBezTo>
                <a:lnTo>
                  <a:pt x="1108710" y="83459"/>
                </a:lnTo>
                <a:cubicBezTo>
                  <a:pt x="1112520" y="72029"/>
                  <a:pt x="1108092" y="49169"/>
                  <a:pt x="1120140" y="49169"/>
                </a:cubicBezTo>
                <a:lnTo>
                  <a:pt x="1188720" y="4916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Freeform 36">
            <a:extLst>
              <a:ext uri="{FF2B5EF4-FFF2-40B4-BE49-F238E27FC236}">
                <a16:creationId xmlns:a16="http://schemas.microsoft.com/office/drawing/2014/main" id="{020E243E-16C1-A842-BD8C-9630FBBC7C6E}"/>
              </a:ext>
            </a:extLst>
          </p:cNvPr>
          <p:cNvSpPr/>
          <p:nvPr/>
        </p:nvSpPr>
        <p:spPr>
          <a:xfrm>
            <a:off x="8844052" y="3233634"/>
            <a:ext cx="1188720" cy="1283778"/>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00173 w 1188720"/>
              <a:gd name="connsiteY10" fmla="*/ 3192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20040 w 1188720"/>
              <a:gd name="connsiteY7" fmla="*/ 837839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696651 w 1188720"/>
              <a:gd name="connsiteY15" fmla="*/ 15391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14253 w 1188720"/>
              <a:gd name="connsiteY7" fmla="*/ 412493 h 1165860"/>
              <a:gd name="connsiteX8" fmla="*/ 422910 w 1188720"/>
              <a:gd name="connsiteY8" fmla="*/ 754380 h 1165860"/>
              <a:gd name="connsiteX9" fmla="*/ 468630 w 1188720"/>
              <a:gd name="connsiteY9" fmla="*/ 685800 h 1165860"/>
              <a:gd name="connsiteX10" fmla="*/ 505961 w 1188720"/>
              <a:gd name="connsiteY10" fmla="*/ 193966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696651 w 1188720"/>
              <a:gd name="connsiteY15" fmla="*/ 10475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83778 h 1283778"/>
              <a:gd name="connsiteX1" fmla="*/ 91440 w 1188720"/>
              <a:gd name="connsiteY1" fmla="*/ 1135188 h 1283778"/>
              <a:gd name="connsiteX2" fmla="*/ 160020 w 1188720"/>
              <a:gd name="connsiteY2" fmla="*/ 1112328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283778">
                <a:moveTo>
                  <a:pt x="0" y="1283778"/>
                </a:moveTo>
                <a:cubicBezTo>
                  <a:pt x="1567" y="1281036"/>
                  <a:pt x="80365" y="1138880"/>
                  <a:pt x="91440" y="1135188"/>
                </a:cubicBezTo>
                <a:lnTo>
                  <a:pt x="126332" y="727317"/>
                </a:lnTo>
                <a:cubicBezTo>
                  <a:pt x="149533" y="733117"/>
                  <a:pt x="197045" y="1060170"/>
                  <a:pt x="240030" y="1112328"/>
                </a:cubicBezTo>
                <a:cubicBezTo>
                  <a:pt x="247598" y="1121511"/>
                  <a:pt x="246072" y="1088814"/>
                  <a:pt x="251460" y="1078038"/>
                </a:cubicBezTo>
                <a:cubicBezTo>
                  <a:pt x="305800" y="969359"/>
                  <a:pt x="238203" y="1152098"/>
                  <a:pt x="297180" y="975168"/>
                </a:cubicBezTo>
                <a:lnTo>
                  <a:pt x="308610" y="940878"/>
                </a:lnTo>
                <a:cubicBezTo>
                  <a:pt x="312420" y="929448"/>
                  <a:pt x="304228" y="537094"/>
                  <a:pt x="314253" y="530411"/>
                </a:cubicBezTo>
                <a:cubicBezTo>
                  <a:pt x="367826" y="494696"/>
                  <a:pt x="340780" y="885986"/>
                  <a:pt x="422910" y="872298"/>
                </a:cubicBezTo>
                <a:cubicBezTo>
                  <a:pt x="438150" y="849438"/>
                  <a:pt x="454788" y="897120"/>
                  <a:pt x="468630" y="803718"/>
                </a:cubicBezTo>
                <a:cubicBezTo>
                  <a:pt x="482472" y="710316"/>
                  <a:pt x="481261" y="331644"/>
                  <a:pt x="505961" y="311884"/>
                </a:cubicBezTo>
                <a:cubicBezTo>
                  <a:pt x="515369" y="304358"/>
                  <a:pt x="537210" y="693228"/>
                  <a:pt x="548640" y="689418"/>
                </a:cubicBezTo>
                <a:cubicBezTo>
                  <a:pt x="560070" y="693228"/>
                  <a:pt x="570882" y="700848"/>
                  <a:pt x="582930" y="700848"/>
                </a:cubicBezTo>
                <a:cubicBezTo>
                  <a:pt x="625570" y="700848"/>
                  <a:pt x="634284" y="689580"/>
                  <a:pt x="651510" y="655128"/>
                </a:cubicBezTo>
                <a:cubicBezTo>
                  <a:pt x="656898" y="644352"/>
                  <a:pt x="655417" y="692915"/>
                  <a:pt x="662940" y="620838"/>
                </a:cubicBezTo>
                <a:cubicBezTo>
                  <a:pt x="670463" y="548761"/>
                  <a:pt x="646561" y="256062"/>
                  <a:pt x="696651" y="222668"/>
                </a:cubicBezTo>
                <a:cubicBezTo>
                  <a:pt x="708081" y="226478"/>
                  <a:pt x="750474" y="489706"/>
                  <a:pt x="777240" y="540828"/>
                </a:cubicBezTo>
                <a:cubicBezTo>
                  <a:pt x="804006" y="591950"/>
                  <a:pt x="835984" y="545938"/>
                  <a:pt x="857250" y="529398"/>
                </a:cubicBezTo>
                <a:cubicBezTo>
                  <a:pt x="876271" y="514604"/>
                  <a:pt x="874266" y="484195"/>
                  <a:pt x="880110" y="460818"/>
                </a:cubicBezTo>
                <a:cubicBezTo>
                  <a:pt x="907985" y="349317"/>
                  <a:pt x="873948" y="488545"/>
                  <a:pt x="902970" y="357948"/>
                </a:cubicBezTo>
                <a:cubicBezTo>
                  <a:pt x="906378" y="342613"/>
                  <a:pt x="909674" y="371886"/>
                  <a:pt x="914400" y="312228"/>
                </a:cubicBezTo>
                <a:cubicBezTo>
                  <a:pt x="919126" y="252570"/>
                  <a:pt x="919898" y="7620"/>
                  <a:pt x="931328" y="0"/>
                </a:cubicBezTo>
                <a:cubicBezTo>
                  <a:pt x="942758" y="3810"/>
                  <a:pt x="962941" y="252570"/>
                  <a:pt x="982980" y="300798"/>
                </a:cubicBezTo>
                <a:cubicBezTo>
                  <a:pt x="1003019" y="349026"/>
                  <a:pt x="1030831" y="299732"/>
                  <a:pt x="1051560" y="289368"/>
                </a:cubicBezTo>
                <a:cubicBezTo>
                  <a:pt x="1073296" y="278500"/>
                  <a:pt x="1095494" y="191856"/>
                  <a:pt x="1097280" y="186498"/>
                </a:cubicBezTo>
                <a:lnTo>
                  <a:pt x="1108710" y="152208"/>
                </a:lnTo>
                <a:cubicBezTo>
                  <a:pt x="1112520" y="140778"/>
                  <a:pt x="1108092" y="117918"/>
                  <a:pt x="1120140" y="117918"/>
                </a:cubicBezTo>
                <a:lnTo>
                  <a:pt x="1188720" y="11791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DF40DA6-3430-A248-97CB-91252C25B601}"/>
                  </a:ext>
                </a:extLst>
              </p:cNvPr>
              <p:cNvSpPr txBox="1"/>
              <p:nvPr/>
            </p:nvSpPr>
            <p:spPr>
              <a:xfrm>
                <a:off x="2150753" y="1181595"/>
                <a:ext cx="8009244" cy="766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en-US" altLang="zh-CN" sz="2000" b="0" i="1" smtClean="0">
                              <a:latin typeface="Cambria Math" panose="02040503050406030204" pitchFamily="18" charset="0"/>
                            </a:rPr>
                          </m:ctrlPr>
                        </m:naryPr>
                        <m:sub>
                          <m:r>
                            <m:rPr>
                              <m:brk m:alnAt="23"/>
                            </m:rP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m:t>
                          </m:r>
                        </m:sub>
                        <m:sup>
                          <m:r>
                            <a:rPr kumimoji="1" lang="en-US" altLang="zh-CN" sz="2000" b="0" i="1" smtClean="0">
                              <a:latin typeface="Cambria Math" panose="02040503050406030204" pitchFamily="18" charset="0"/>
                            </a:rPr>
                            <m:t>+∞</m:t>
                          </m:r>
                        </m:sup>
                        <m:e>
                          <m:r>
                            <m:rPr>
                              <m:sty m:val="p"/>
                            </m:rPr>
                            <a:rPr kumimoji="1" lang="en-US" altLang="zh-CN" sz="2000" b="0" i="1" smtClean="0">
                              <a:latin typeface="Cambria Math" panose="02040503050406030204" pitchFamily="18" charset="0"/>
                            </a:rPr>
                            <m:t>d</m:t>
                          </m:r>
                          <m:r>
                            <a:rPr kumimoji="1" lang="en-US" altLang="zh-CN" sz="2000" b="0" i="1" smtClean="0">
                              <a:latin typeface="Cambria Math" panose="02040503050406030204" pitchFamily="18" charset="0"/>
                            </a:rPr>
                            <m:t>𝑡</m:t>
                          </m:r>
                        </m:e>
                      </m:nary>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𝑡</m:t>
                          </m:r>
                        </m:sup>
                      </m:sSup>
                      <m:d>
                        <m:dPr>
                          <m:begChr m:val="⟨"/>
                          <m:endChr m:val="⟩"/>
                          <m:ctrlPr>
                            <a:rPr kumimoji="1" lang="en-US" altLang="zh-CN" sz="2000" b="0" i="1" smtClean="0">
                              <a:latin typeface="Cambria Math" panose="02040503050406030204" pitchFamily="18" charset="0"/>
                            </a:rPr>
                          </m:ctrlPr>
                        </m:dPr>
                        <m:e>
                          <m:r>
                            <m:rPr>
                              <m:sty m:val="p"/>
                            </m:rPr>
                            <a:rPr kumimoji="1" lang="en-US" altLang="zh-CN" sz="2000" b="0" i="0" smtClean="0">
                              <a:latin typeface="Cambria Math" panose="02040503050406030204" pitchFamily="18" charset="0"/>
                            </a:rPr>
                            <m:t>Ω</m:t>
                          </m:r>
                          <m:d>
                            <m:dPr>
                              <m:begChr m:val="|"/>
                              <m:endChr m:val="|"/>
                              <m:ctrlPr>
                                <a:rPr kumimoji="1" lang="en-US" altLang="zh-CN" sz="2000" b="0" i="1" smtClean="0">
                                  <a:latin typeface="Cambria Math" panose="02040503050406030204" pitchFamily="18" charset="0"/>
                                </a:rPr>
                              </m:ctrlPr>
                            </m:dPr>
                            <m:e>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𝑖𝐻𝑡</m:t>
                                  </m:r>
                                </m:sup>
                              </m:sSup>
                              <m:r>
                                <a:rPr kumimoji="1" lang="en-US" altLang="zh-CN" sz="2000" b="0" i="1" smtClean="0">
                                  <a:latin typeface="Cambria Math" panose="02040503050406030204" pitchFamily="18" charset="0"/>
                                </a:rPr>
                                <m:t>𝑂</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𝑖𝐻𝑡</m:t>
                                  </m:r>
                                </m:sup>
                              </m:sSup>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𝑂</m:t>
                                  </m:r>
                                </m:e>
                                <m:sup>
                                  <m:r>
                                    <a:rPr kumimoji="1" lang="en-US" altLang="zh-CN" sz="2000" b="0" i="1" smtClean="0">
                                      <a:latin typeface="Cambria Math" panose="02040503050406030204" pitchFamily="18" charset="0"/>
                                      <a:ea typeface="Cambria Math" panose="02040503050406030204" pitchFamily="18" charset="0"/>
                                    </a:rPr>
                                    <m:t>†</m:t>
                                  </m:r>
                                </m:sup>
                              </m:sSup>
                            </m:e>
                          </m:d>
                          <m:r>
                            <m:rPr>
                              <m:sty m:val="p"/>
                            </m:rPr>
                            <a:rPr kumimoji="1" lang="en-US" altLang="zh-CN" sz="2000" b="0" i="0" smtClean="0">
                              <a:latin typeface="Cambria Math" panose="02040503050406030204" pitchFamily="18" charset="0"/>
                            </a:rPr>
                            <m:t>Ω</m:t>
                          </m:r>
                        </m:e>
                      </m:d>
                      <m:r>
                        <a:rPr kumimoji="1" lang="en-US" altLang="zh-CN" sz="2000" b="0" i="1" smtClean="0">
                          <a:latin typeface="Cambria Math" panose="02040503050406030204" pitchFamily="18" charset="0"/>
                        </a:rPr>
                        <m:t>=</m:t>
                      </m:r>
                      <m:nary>
                        <m:naryPr>
                          <m:chr m:val="∑"/>
                          <m:supHide m:val="on"/>
                          <m:ctrlPr>
                            <a:rPr kumimoji="1" lang="en-US" altLang="zh-CN" sz="2000" b="0" i="1" smtClean="0">
                              <a:latin typeface="Cambria Math" panose="02040503050406030204" pitchFamily="18" charset="0"/>
                            </a:rPr>
                          </m:ctrlPr>
                        </m:naryPr>
                        <m:sub>
                          <m:r>
                            <m:rPr>
                              <m:brk m:alnAt="7"/>
                            </m:rPr>
                            <a:rPr kumimoji="1" lang="en-US" altLang="zh-CN" sz="2000" b="0" i="1" smtClean="0">
                              <a:latin typeface="Cambria Math" panose="02040503050406030204" pitchFamily="18" charset="0"/>
                            </a:rPr>
                            <m:t>𝑛</m:t>
                          </m:r>
                        </m:sub>
                        <m:sup/>
                        <m:e>
                          <m:sSup>
                            <m:sSupPr>
                              <m:ctrlPr>
                                <a:rPr kumimoji="1" lang="en-US" altLang="zh-CN" sz="2000" b="0" i="1" smtClean="0">
                                  <a:latin typeface="Cambria Math" panose="02040503050406030204" pitchFamily="18" charset="0"/>
                                </a:rPr>
                              </m:ctrlPr>
                            </m:sSupPr>
                            <m:e>
                              <m:d>
                                <m:dPr>
                                  <m:begChr m:val="|"/>
                                  <m:endChr m:val="|"/>
                                  <m:ctrlPr>
                                    <a:rPr kumimoji="1" lang="en-US" altLang="zh-CN" sz="2000" b="0" i="1" smtClean="0">
                                      <a:latin typeface="Cambria Math" panose="02040503050406030204" pitchFamily="18" charset="0"/>
                                    </a:rPr>
                                  </m:ctrlPr>
                                </m:dPr>
                                <m:e>
                                  <m:d>
                                    <m:dPr>
                                      <m:begChr m:val="⟨"/>
                                      <m:endChr m:val="⟩"/>
                                      <m:ctrlPr>
                                        <a:rPr kumimoji="1" lang="en-US" altLang="zh-CN" sz="2000" b="0" i="1" smtClean="0">
                                          <a:latin typeface="Cambria Math" panose="02040503050406030204" pitchFamily="18" charset="0"/>
                                        </a:rPr>
                                      </m:ctrlPr>
                                    </m:dPr>
                                    <m:e>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𝑂</m:t>
                                          </m:r>
                                        </m:e>
                                      </m:d>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e>
                                  </m:d>
                                </m:e>
                              </m:d>
                            </m:e>
                            <m:sup>
                              <m:r>
                                <a:rPr kumimoji="1" lang="en-US" altLang="zh-CN" sz="2000" b="0" i="1" smtClean="0">
                                  <a:latin typeface="Cambria Math" panose="02040503050406030204" pitchFamily="18" charset="0"/>
                                </a:rPr>
                                <m:t>2</m:t>
                              </m:r>
                            </m:sup>
                          </m:sSup>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2</m:t>
                          </m:r>
                          <m:r>
                            <a:rPr kumimoji="1" lang="en-US" altLang="zh-CN" sz="2000" b="0" i="1" smtClean="0">
                              <a:latin typeface="Cambria Math" panose="02040503050406030204" pitchFamily="18" charset="0"/>
                            </a:rPr>
                            <m:t>𝜋</m:t>
                          </m:r>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𝛿</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r>
                            <a:rPr kumimoji="1" lang="en-US" altLang="zh-CN" sz="2000" b="0" i="1" smtClean="0">
                              <a:latin typeface="Cambria Math" panose="02040503050406030204" pitchFamily="18" charset="0"/>
                            </a:rPr>
                            <m:t>))</m:t>
                          </m:r>
                        </m:e>
                      </m:nary>
                    </m:oMath>
                  </m:oMathPara>
                </a14:m>
                <a:endParaRPr kumimoji="1" lang="zh-CN" altLang="en-US" sz="2000" dirty="0"/>
              </a:p>
            </p:txBody>
          </p:sp>
        </mc:Choice>
        <mc:Fallback xmlns="">
          <p:sp>
            <p:nvSpPr>
              <p:cNvPr id="22" name="TextBox 21">
                <a:extLst>
                  <a:ext uri="{FF2B5EF4-FFF2-40B4-BE49-F238E27FC236}">
                    <a16:creationId xmlns:a16="http://schemas.microsoft.com/office/drawing/2014/main" id="{6DF40DA6-3430-A248-97CB-91252C25B601}"/>
                  </a:ext>
                </a:extLst>
              </p:cNvPr>
              <p:cNvSpPr txBox="1">
                <a:spLocks noRot="1" noChangeAspect="1" noMove="1" noResize="1" noEditPoints="1" noAdjustHandles="1" noChangeArrowheads="1" noChangeShapeType="1" noTextEdit="1"/>
              </p:cNvSpPr>
              <p:nvPr/>
            </p:nvSpPr>
            <p:spPr>
              <a:xfrm>
                <a:off x="2150753" y="1181595"/>
                <a:ext cx="8009244" cy="766235"/>
              </a:xfrm>
              <a:prstGeom prst="rect">
                <a:avLst/>
              </a:prstGeom>
              <a:blipFill>
                <a:blip r:embed="rId5"/>
                <a:stretch>
                  <a:fillRect l="-12025" t="-165574" b="-2311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759B72E-49FF-514E-99CD-8BB2D1B5B7C0}"/>
                  </a:ext>
                </a:extLst>
              </p:cNvPr>
              <p:cNvSpPr txBox="1"/>
              <p:nvPr/>
            </p:nvSpPr>
            <p:spPr>
              <a:xfrm>
                <a:off x="4179082" y="2079552"/>
                <a:ext cx="3862449"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400" b="0" i="1" smtClean="0">
                              <a:latin typeface="Cambria Math" panose="02040503050406030204" pitchFamily="18" charset="0"/>
                            </a:rPr>
                          </m:ctrlPr>
                        </m:dPr>
                        <m:e>
                          <m:r>
                            <m:rPr>
                              <m:sty m:val="p"/>
                            </m:rPr>
                            <a:rPr kumimoji="1" lang="en-US" altLang="zh-CN" sz="2400" b="0" i="0" smtClean="0">
                              <a:latin typeface="Cambria Math" panose="02040503050406030204" pitchFamily="18" charset="0"/>
                            </a:rPr>
                            <m:t>Ω</m:t>
                          </m:r>
                          <m:d>
                            <m:dPr>
                              <m:begChr m:val="|"/>
                              <m:endChr m:val="|"/>
                              <m:ctrlPr>
                                <a:rPr kumimoji="1" lang="en-US" altLang="zh-CN" sz="2400" b="0" i="1" smtClean="0">
                                  <a:latin typeface="Cambria Math" panose="02040503050406030204" pitchFamily="18" charset="0"/>
                                </a:rPr>
                              </m:ctrlPr>
                            </m:dPr>
                            <m:e>
                              <m:sSup>
                                <m:sSupPr>
                                  <m:ctrlPr>
                                    <a:rPr kumimoji="1" lang="en-US" altLang="zh-CN" sz="2400" b="0" i="1" smtClean="0">
                                      <a:latin typeface="Cambria Math" panose="02040503050406030204" pitchFamily="18" charset="0"/>
                                    </a:rPr>
                                  </m:ctrlPr>
                                </m:sSupPr>
                                <m:e>
                                  <m:r>
                                    <a:rPr kumimoji="1" lang="en-US" altLang="zh-CN" sz="2400" b="0" i="1" smtClean="0">
                                      <a:latin typeface="Cambria Math" panose="02040503050406030204" pitchFamily="18" charset="0"/>
                                    </a:rPr>
                                    <m:t>𝑒</m:t>
                                  </m:r>
                                </m:e>
                                <m:sup>
                                  <m:r>
                                    <a:rPr kumimoji="1" lang="en-US" altLang="zh-CN" sz="2400" b="0" i="1" smtClean="0">
                                      <a:latin typeface="Cambria Math" panose="02040503050406030204" pitchFamily="18" charset="0"/>
                                    </a:rPr>
                                    <m:t>𝑖𝐻𝑡</m:t>
                                  </m:r>
                                </m:sup>
                              </m:sSup>
                              <m:r>
                                <a:rPr kumimoji="1" lang="en-US" altLang="zh-CN" sz="2400" b="0" i="1" smtClean="0">
                                  <a:solidFill>
                                    <a:srgbClr val="C00000"/>
                                  </a:solidFill>
                                  <a:latin typeface="Cambria Math" panose="02040503050406030204" pitchFamily="18" charset="0"/>
                                </a:rPr>
                                <m:t>𝑂</m:t>
                              </m:r>
                              <m:sSup>
                                <m:sSupPr>
                                  <m:ctrlPr>
                                    <a:rPr kumimoji="1" lang="en-US" altLang="zh-CN" sz="2400" b="0" i="1" smtClean="0">
                                      <a:latin typeface="Cambria Math" panose="02040503050406030204" pitchFamily="18" charset="0"/>
                                    </a:rPr>
                                  </m:ctrlPr>
                                </m:sSupPr>
                                <m:e>
                                  <m:r>
                                    <a:rPr kumimoji="1" lang="en-US" altLang="zh-CN" sz="2400" b="0" i="1" smtClean="0">
                                      <a:latin typeface="Cambria Math" panose="02040503050406030204" pitchFamily="18" charset="0"/>
                                    </a:rPr>
                                    <m:t>𝑒</m:t>
                                  </m:r>
                                </m:e>
                                <m:sup>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𝑖𝐻𝑡</m:t>
                                  </m:r>
                                </m:sup>
                              </m:sSup>
                              <m:sSup>
                                <m:sSupPr>
                                  <m:ctrlPr>
                                    <a:rPr kumimoji="1" lang="en-US" altLang="zh-CN" sz="2400" b="0" i="1" smtClean="0">
                                      <a:latin typeface="Cambria Math" panose="02040503050406030204" pitchFamily="18" charset="0"/>
                                    </a:rPr>
                                  </m:ctrlPr>
                                </m:sSupPr>
                                <m:e>
                                  <m:r>
                                    <a:rPr kumimoji="1" lang="en-US" altLang="zh-CN" sz="2400" b="0" i="1" smtClean="0">
                                      <a:latin typeface="Cambria Math" panose="02040503050406030204" pitchFamily="18" charset="0"/>
                                    </a:rPr>
                                    <m:t>𝑂</m:t>
                                  </m:r>
                                </m:e>
                                <m:sup>
                                  <m:r>
                                    <a:rPr kumimoji="1" lang="en-US" altLang="zh-CN" sz="2400" b="0" i="1" smtClean="0">
                                      <a:latin typeface="Cambria Math" panose="02040503050406030204" pitchFamily="18" charset="0"/>
                                      <a:ea typeface="Cambria Math" panose="02040503050406030204" pitchFamily="18" charset="0"/>
                                    </a:rPr>
                                    <m:t>†</m:t>
                                  </m:r>
                                </m:sup>
                              </m:sSup>
                            </m:e>
                          </m:d>
                          <m:r>
                            <m:rPr>
                              <m:sty m:val="p"/>
                            </m:rPr>
                            <a:rPr kumimoji="1" lang="en-US" altLang="zh-CN" sz="2400" b="0" i="0" smtClean="0">
                              <a:latin typeface="Cambria Math" panose="02040503050406030204" pitchFamily="18" charset="0"/>
                            </a:rPr>
                            <m:t>Ω</m:t>
                          </m:r>
                        </m:e>
                      </m:d>
                    </m:oMath>
                  </m:oMathPara>
                </a14:m>
                <a:endParaRPr lang="zh-CN" altLang="en-US" sz="2400" dirty="0">
                  <a:solidFill>
                    <a:schemeClr val="tx1"/>
                  </a:solidFill>
                </a:endParaRPr>
              </a:p>
            </p:txBody>
          </p:sp>
        </mc:Choice>
        <mc:Fallback xmlns="">
          <p:sp>
            <p:nvSpPr>
              <p:cNvPr id="23" name="TextBox 22">
                <a:extLst>
                  <a:ext uri="{FF2B5EF4-FFF2-40B4-BE49-F238E27FC236}">
                    <a16:creationId xmlns:a16="http://schemas.microsoft.com/office/drawing/2014/main" id="{7759B72E-49FF-514E-99CD-8BB2D1B5B7C0}"/>
                  </a:ext>
                </a:extLst>
              </p:cNvPr>
              <p:cNvSpPr txBox="1">
                <a:spLocks noRot="1" noChangeAspect="1" noMove="1" noResize="1" noEditPoints="1" noAdjustHandles="1" noChangeArrowheads="1" noChangeShapeType="1" noTextEdit="1"/>
              </p:cNvSpPr>
              <p:nvPr/>
            </p:nvSpPr>
            <p:spPr>
              <a:xfrm>
                <a:off x="4179082" y="2079552"/>
                <a:ext cx="3862449" cy="509178"/>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EC5DEDB-4780-F742-B6CC-C32E5D103915}"/>
                  </a:ext>
                </a:extLst>
              </p:cNvPr>
              <p:cNvSpPr txBox="1"/>
              <p:nvPr/>
            </p:nvSpPr>
            <p:spPr>
              <a:xfrm>
                <a:off x="3110251" y="4812153"/>
                <a:ext cx="1211101"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sSup>
                            <m:sSupPr>
                              <m:ctrlPr>
                                <a:rPr kumimoji="1" lang="en-US" altLang="zh-CN" sz="3200" b="0" i="1" smtClean="0">
                                  <a:latin typeface="Cambria Math" panose="02040503050406030204" pitchFamily="18" charset="0"/>
                                </a:rPr>
                              </m:ctrlPr>
                            </m:sSupPr>
                            <m:e>
                              <m:acc>
                                <m:accPr>
                                  <m:chr m:val="̂"/>
                                  <m:ctrlPr>
                                    <a:rPr kumimoji="1" lang="en-US" altLang="zh-CN" sz="3200" b="0" i="1" smtClean="0">
                                      <a:latin typeface="Cambria Math" panose="02040503050406030204" pitchFamily="18" charset="0"/>
                                    </a:rPr>
                                  </m:ctrlPr>
                                </m:accPr>
                                <m:e>
                                  <m:r>
                                    <a:rPr kumimoji="1" lang="en-US" altLang="zh-CN" sz="3200" b="0" i="1" smtClean="0">
                                      <a:latin typeface="Cambria Math" panose="02040503050406030204" pitchFamily="18" charset="0"/>
                                    </a:rPr>
                                    <m:t>𝑂</m:t>
                                  </m:r>
                                </m:e>
                              </m:acc>
                            </m:e>
                            <m:sup>
                              <m:r>
                                <a:rPr kumimoji="1" lang="en-US" altLang="zh-CN" sz="3200" b="0" i="1" smtClean="0">
                                  <a:latin typeface="Cambria Math" panose="02040503050406030204" pitchFamily="18" charset="0"/>
                                  <a:ea typeface="Cambria Math" panose="02040503050406030204" pitchFamily="18" charset="0"/>
                                </a:rPr>
                                <m:t>†</m:t>
                              </m:r>
                            </m:sup>
                          </m:sSup>
                          <m:d>
                            <m:dPr>
                              <m:begChr m:val="|"/>
                              <m:endChr m:val="⟩"/>
                              <m:ctrlPr>
                                <a:rPr kumimoji="1" lang="en-US" altLang="zh-CN" sz="3200" b="0" i="1" smtClean="0">
                                  <a:latin typeface="Cambria Math" panose="02040503050406030204" pitchFamily="18" charset="0"/>
                                </a:rPr>
                              </m:ctrlPr>
                            </m:dPr>
                            <m:e>
                              <m:r>
                                <m:rPr>
                                  <m:sty m:val="p"/>
                                </m:rPr>
                                <a:rPr kumimoji="1" lang="en-US" altLang="zh-CN" sz="3200" b="0" i="0" smtClean="0">
                                  <a:latin typeface="Cambria Math" panose="02040503050406030204" pitchFamily="18" charset="0"/>
                                </a:rPr>
                                <m:t>Ω</m:t>
                              </m:r>
                            </m:e>
                          </m:d>
                        </m:e>
                        <m:sup>
                          <m:r>
                            <a:rPr kumimoji="1" lang="zh-CN" altLang="en-US" sz="3200" b="0" i="1" smtClean="0">
                              <a:latin typeface="Cambria Math" panose="02040503050406030204" pitchFamily="18" charset="0"/>
                            </a:rPr>
                            <m:t> </m:t>
                          </m:r>
                        </m:sup>
                      </m:sSup>
                    </m:oMath>
                  </m:oMathPara>
                </a14:m>
                <a:endParaRPr kumimoji="1" lang="zh-CN" altLang="en-US" sz="3200" dirty="0"/>
              </a:p>
            </p:txBody>
          </p:sp>
        </mc:Choice>
        <mc:Fallback xmlns="">
          <p:sp>
            <p:nvSpPr>
              <p:cNvPr id="24" name="TextBox 23">
                <a:extLst>
                  <a:ext uri="{FF2B5EF4-FFF2-40B4-BE49-F238E27FC236}">
                    <a16:creationId xmlns:a16="http://schemas.microsoft.com/office/drawing/2014/main" id="{BEC5DEDB-4780-F742-B6CC-C32E5D103915}"/>
                  </a:ext>
                </a:extLst>
              </p:cNvPr>
              <p:cNvSpPr txBox="1">
                <a:spLocks noRot="1" noChangeAspect="1" noMove="1" noResize="1" noEditPoints="1" noAdjustHandles="1" noChangeArrowheads="1" noChangeShapeType="1" noTextEdit="1"/>
              </p:cNvSpPr>
              <p:nvPr/>
            </p:nvSpPr>
            <p:spPr>
              <a:xfrm>
                <a:off x="3110251" y="4812153"/>
                <a:ext cx="1211101" cy="509050"/>
              </a:xfrm>
              <a:prstGeom prst="rect">
                <a:avLst/>
              </a:prstGeom>
              <a:blipFill>
                <a:blip r:embed="rId7"/>
                <a:stretch>
                  <a:fillRect l="-7216" t="-19048" r="-6186" b="-4762"/>
                </a:stretch>
              </a:blipFill>
            </p:spPr>
            <p:txBody>
              <a:bodyPr/>
              <a:lstStyle/>
              <a:p>
                <a:r>
                  <a:rPr lang="zh-CN" altLang="en-US">
                    <a:noFill/>
                  </a:rPr>
                  <a:t> </a:t>
                </a:r>
              </a:p>
            </p:txBody>
          </p:sp>
        </mc:Fallback>
      </mc:AlternateContent>
      <p:graphicFrame>
        <p:nvGraphicFramePr>
          <p:cNvPr id="34" name="Diagram 33">
            <a:extLst>
              <a:ext uri="{FF2B5EF4-FFF2-40B4-BE49-F238E27FC236}">
                <a16:creationId xmlns:a16="http://schemas.microsoft.com/office/drawing/2014/main" id="{D2EE130B-5E20-374A-B2A7-ADD43854DA24}"/>
              </a:ext>
            </a:extLst>
          </p:cNvPr>
          <p:cNvGraphicFramePr/>
          <p:nvPr>
            <p:extLst>
              <p:ext uri="{D42A27DB-BD31-4B8C-83A1-F6EECF244321}">
                <p14:modId xmlns:p14="http://schemas.microsoft.com/office/powerpoint/2010/main" val="3207303710"/>
              </p:ext>
            </p:extLst>
          </p:nvPr>
        </p:nvGraphicFramePr>
        <p:xfrm>
          <a:off x="839416" y="5731098"/>
          <a:ext cx="10513168" cy="8670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5CEE866-A707-544A-AB91-8ED617C0753B}"/>
                  </a:ext>
                </a:extLst>
              </p:cNvPr>
              <p:cNvSpPr txBox="1"/>
              <p:nvPr/>
            </p:nvSpPr>
            <p:spPr>
              <a:xfrm>
                <a:off x="10459463" y="3594890"/>
                <a:ext cx="1004562" cy="6013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3200" b="0" i="1" smtClean="0">
                          <a:solidFill>
                            <a:srgbClr val="C00000"/>
                          </a:solidFill>
                          <a:latin typeface="Cambria Math" panose="02040503050406030204" pitchFamily="18" charset="0"/>
                        </a:rPr>
                        <m:t>⟨</m:t>
                      </m:r>
                      <m:acc>
                        <m:accPr>
                          <m:chr m:val="̂"/>
                          <m:ctrlPr>
                            <a:rPr kumimoji="1" lang="en-US" altLang="zh-CN" sz="3200" b="0" i="1" smtClean="0">
                              <a:solidFill>
                                <a:srgbClr val="C00000"/>
                              </a:solidFill>
                              <a:latin typeface="Cambria Math" panose="02040503050406030204" pitchFamily="18" charset="0"/>
                            </a:rPr>
                          </m:ctrlPr>
                        </m:accPr>
                        <m:e>
                          <m:r>
                            <a:rPr kumimoji="1" lang="en-US" altLang="zh-CN" sz="3200" b="0" i="1" smtClean="0">
                              <a:solidFill>
                                <a:srgbClr val="C00000"/>
                              </a:solidFill>
                              <a:latin typeface="Cambria Math" panose="02040503050406030204" pitchFamily="18" charset="0"/>
                            </a:rPr>
                            <m:t>𝑂</m:t>
                          </m:r>
                        </m:e>
                      </m:acc>
                      <m:r>
                        <a:rPr kumimoji="1" lang="en-US" altLang="zh-CN" sz="3200" b="0" i="1" smtClean="0">
                          <a:solidFill>
                            <a:srgbClr val="C00000"/>
                          </a:solidFill>
                          <a:latin typeface="Cambria Math" panose="02040503050406030204" pitchFamily="18" charset="0"/>
                        </a:rPr>
                        <m:t>⟩</m:t>
                      </m:r>
                    </m:oMath>
                  </m:oMathPara>
                </a14:m>
                <a:endParaRPr lang="zh-CN" altLang="en-US" sz="3200" dirty="0">
                  <a:solidFill>
                    <a:srgbClr val="C00000"/>
                  </a:solidFill>
                </a:endParaRPr>
              </a:p>
            </p:txBody>
          </p:sp>
        </mc:Choice>
        <mc:Fallback xmlns="">
          <p:sp>
            <p:nvSpPr>
              <p:cNvPr id="35" name="TextBox 34">
                <a:extLst>
                  <a:ext uri="{FF2B5EF4-FFF2-40B4-BE49-F238E27FC236}">
                    <a16:creationId xmlns:a16="http://schemas.microsoft.com/office/drawing/2014/main" id="{65CEE866-A707-544A-AB91-8ED617C0753B}"/>
                  </a:ext>
                </a:extLst>
              </p:cNvPr>
              <p:cNvSpPr txBox="1">
                <a:spLocks noRot="1" noChangeAspect="1" noMove="1" noResize="1" noEditPoints="1" noAdjustHandles="1" noChangeArrowheads="1" noChangeShapeType="1" noTextEdit="1"/>
              </p:cNvSpPr>
              <p:nvPr/>
            </p:nvSpPr>
            <p:spPr>
              <a:xfrm>
                <a:off x="10459463" y="3594890"/>
                <a:ext cx="1004562" cy="601383"/>
              </a:xfrm>
              <a:prstGeom prst="rect">
                <a:avLst/>
              </a:prstGeom>
              <a:blipFill>
                <a:blip r:embed="rId13"/>
                <a:stretch>
                  <a:fillRect t="-12500" b="-208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234D50B-BAA6-7744-9AB9-2DAA741D433F}"/>
                  </a:ext>
                </a:extLst>
              </p:cNvPr>
              <p:cNvSpPr txBox="1"/>
              <p:nvPr/>
            </p:nvSpPr>
            <p:spPr>
              <a:xfrm>
                <a:off x="7709628" y="4812441"/>
                <a:ext cx="1023357" cy="5084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r>
                            <a:rPr kumimoji="1" lang="en-US" altLang="zh-CN" sz="3200" b="0" i="1" smtClean="0">
                              <a:latin typeface="Cambria Math" panose="02040503050406030204" pitchFamily="18" charset="0"/>
                            </a:rPr>
                            <m:t>𝑒</m:t>
                          </m:r>
                        </m:e>
                        <m:sup>
                          <m:r>
                            <a:rPr kumimoji="1" lang="en-US" altLang="zh-CN" sz="3200" b="0" i="1" smtClean="0">
                              <a:latin typeface="Cambria Math" panose="02040503050406030204" pitchFamily="18" charset="0"/>
                            </a:rPr>
                            <m:t>−</m:t>
                          </m:r>
                          <m:r>
                            <a:rPr kumimoji="1" lang="en-US" altLang="zh-CN" sz="3200" b="0" i="1" smtClean="0">
                              <a:latin typeface="Cambria Math" panose="02040503050406030204" pitchFamily="18" charset="0"/>
                            </a:rPr>
                            <m:t>𝑖𝐻𝑡</m:t>
                          </m:r>
                        </m:sup>
                      </m:sSup>
                    </m:oMath>
                  </m:oMathPara>
                </a14:m>
                <a:endParaRPr kumimoji="1" lang="zh-CN" altLang="en-US" sz="3200" dirty="0"/>
              </a:p>
            </p:txBody>
          </p:sp>
        </mc:Choice>
        <mc:Fallback xmlns="">
          <p:sp>
            <p:nvSpPr>
              <p:cNvPr id="38" name="TextBox 37">
                <a:extLst>
                  <a:ext uri="{FF2B5EF4-FFF2-40B4-BE49-F238E27FC236}">
                    <a16:creationId xmlns:a16="http://schemas.microsoft.com/office/drawing/2014/main" id="{F234D50B-BAA6-7744-9AB9-2DAA741D433F}"/>
                  </a:ext>
                </a:extLst>
              </p:cNvPr>
              <p:cNvSpPr txBox="1">
                <a:spLocks noRot="1" noChangeAspect="1" noMove="1" noResize="1" noEditPoints="1" noAdjustHandles="1" noChangeArrowheads="1" noChangeShapeType="1" noTextEdit="1"/>
              </p:cNvSpPr>
              <p:nvPr/>
            </p:nvSpPr>
            <p:spPr>
              <a:xfrm>
                <a:off x="7709628" y="4812441"/>
                <a:ext cx="1023357" cy="508473"/>
              </a:xfrm>
              <a:prstGeom prst="rect">
                <a:avLst/>
              </a:prstGeom>
              <a:blipFill>
                <a:blip r:embed="rId14"/>
                <a:stretch>
                  <a:fillRect l="-4938" t="-2381" r="-2469"/>
                </a:stretch>
              </a:blipFill>
            </p:spPr>
            <p:txBody>
              <a:bodyPr/>
              <a:lstStyle/>
              <a:p>
                <a:r>
                  <a:rPr lang="zh-CN" altLang="en-US">
                    <a:noFill/>
                  </a:rPr>
                  <a:t> </a:t>
                </a:r>
              </a:p>
            </p:txBody>
          </p:sp>
        </mc:Fallback>
      </mc:AlternateContent>
      <p:sp>
        <p:nvSpPr>
          <p:cNvPr id="39" name="Title 1">
            <a:extLst>
              <a:ext uri="{FF2B5EF4-FFF2-40B4-BE49-F238E27FC236}">
                <a16:creationId xmlns:a16="http://schemas.microsoft.com/office/drawing/2014/main" id="{5CDBBE18-FBBE-C04D-A9A9-CAC69260E86C}"/>
              </a:ext>
            </a:extLst>
          </p:cNvPr>
          <p:cNvSpPr txBox="1">
            <a:spLocks/>
          </p:cNvSpPr>
          <p:nvPr/>
        </p:nvSpPr>
        <p:spPr>
          <a:xfrm>
            <a:off x="0" y="0"/>
            <a:ext cx="12192000" cy="857250"/>
          </a:xfrm>
          <a:prstGeom prst="rect">
            <a:avLst/>
          </a:prstGeom>
          <a:solidFill>
            <a:srgbClr val="9DC3E6"/>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Extracting</a:t>
            </a:r>
            <a:r>
              <a:rPr kumimoji="1" lang="zh-CN" altLang="en-US" sz="4000" b="1" dirty="0"/>
              <a:t> </a:t>
            </a:r>
            <a:r>
              <a:rPr kumimoji="1" lang="en-US" altLang="zh-CN" sz="4000" b="1" dirty="0"/>
              <a:t>particle</a:t>
            </a:r>
            <a:r>
              <a:rPr kumimoji="1" lang="zh-CN" altLang="en-US" sz="4000" b="1" dirty="0"/>
              <a:t> </a:t>
            </a:r>
            <a:r>
              <a:rPr kumimoji="1" lang="en-US" altLang="zh-CN" sz="4000" b="1" dirty="0"/>
              <a:t>mass</a:t>
            </a:r>
            <a:r>
              <a:rPr kumimoji="1" lang="zh-CN" altLang="en-US" sz="4000" b="1" dirty="0"/>
              <a:t> </a:t>
            </a:r>
            <a:r>
              <a:rPr kumimoji="1" lang="en-US" altLang="zh-CN" sz="4000" b="1" dirty="0"/>
              <a:t>from</a:t>
            </a:r>
            <a:r>
              <a:rPr kumimoji="1" lang="zh-CN" altLang="en-US" sz="4000" b="1" dirty="0"/>
              <a:t> </a:t>
            </a:r>
            <a:r>
              <a:rPr kumimoji="1" lang="en-US" altLang="zh-CN" sz="4000" b="1" dirty="0"/>
              <a:t>correlation</a:t>
            </a:r>
            <a:r>
              <a:rPr kumimoji="1" lang="zh-CN" altLang="en-US" sz="4000" b="1" dirty="0"/>
              <a:t> </a:t>
            </a:r>
            <a:r>
              <a:rPr kumimoji="1" lang="en-US" altLang="zh-CN" sz="4000" b="1" dirty="0"/>
              <a:t>function</a:t>
            </a:r>
            <a:endParaRPr kumimoji="1" lang="zh-CN" altLang="en-US" sz="4000" b="1" dirty="0"/>
          </a:p>
        </p:txBody>
      </p:sp>
      <p:sp>
        <p:nvSpPr>
          <p:cNvPr id="28" name="TextBox 27">
            <a:extLst>
              <a:ext uri="{FF2B5EF4-FFF2-40B4-BE49-F238E27FC236}">
                <a16:creationId xmlns:a16="http://schemas.microsoft.com/office/drawing/2014/main" id="{DA4F5B3D-87ED-C843-BAAF-04DECB8FE6E1}"/>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13</a:t>
            </a:fld>
            <a:r>
              <a:rPr kumimoji="1" lang="en-US" altLang="zh-CN" dirty="0"/>
              <a:t>/44</a:t>
            </a:r>
            <a:endParaRPr kumimoji="1" lang="zh-CN" altLang="en-US" dirty="0"/>
          </a:p>
        </p:txBody>
      </p:sp>
    </p:spTree>
    <p:extLst>
      <p:ext uri="{BB962C8B-B14F-4D97-AF65-F5344CB8AC3E}">
        <p14:creationId xmlns:p14="http://schemas.microsoft.com/office/powerpoint/2010/main" val="487218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DFAA1E-54F3-9046-9A44-A33D51546E4E}"/>
                  </a:ext>
                </a:extLst>
              </p:cNvPr>
              <p:cNvSpPr txBox="1"/>
              <p:nvPr/>
            </p:nvSpPr>
            <p:spPr>
              <a:xfrm>
                <a:off x="528084" y="4811887"/>
                <a:ext cx="1146147" cy="5129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d>
                            <m:dPr>
                              <m:begChr m:val="|"/>
                              <m:endChr m:val="⟩"/>
                              <m:ctrlPr>
                                <a:rPr kumimoji="1" lang="en-US" altLang="zh-CN" sz="3200" b="0" i="1" smtClean="0">
                                  <a:latin typeface="Cambria Math" panose="02040503050406030204" pitchFamily="18" charset="0"/>
                                </a:rPr>
                              </m:ctrlPr>
                            </m:dPr>
                            <m:e>
                              <m:r>
                                <a:rPr kumimoji="1" lang="en-US" altLang="zh-CN" sz="3200" b="0" i="1" smtClean="0">
                                  <a:latin typeface="Cambria Math" panose="02040503050406030204" pitchFamily="18" charset="0"/>
                                </a:rPr>
                                <m:t>0</m:t>
                              </m:r>
                            </m:e>
                          </m:d>
                        </m:e>
                        <m:sup>
                          <m:r>
                            <a:rPr kumimoji="1" lang="en-US" altLang="zh-CN" sz="3200" b="0" i="1" smtClean="0">
                              <a:latin typeface="Cambria Math" panose="02040503050406030204" pitchFamily="18" charset="0"/>
                            </a:rPr>
                            <m:t>⊗</m:t>
                          </m:r>
                          <m:r>
                            <a:rPr kumimoji="1" lang="en-US" altLang="zh-CN" sz="3200" b="0" i="1" smtClean="0">
                              <a:latin typeface="Cambria Math" panose="02040503050406030204" pitchFamily="18" charset="0"/>
                            </a:rPr>
                            <m:t>𝑁</m:t>
                          </m:r>
                        </m:sup>
                      </m:sSup>
                    </m:oMath>
                  </m:oMathPara>
                </a14:m>
                <a:endParaRPr kumimoji="1" lang="zh-CN" altLang="en-US" sz="3200" dirty="0"/>
              </a:p>
            </p:txBody>
          </p:sp>
        </mc:Choice>
        <mc:Fallback xmlns="">
          <p:sp>
            <p:nvSpPr>
              <p:cNvPr id="8" name="TextBox 7">
                <a:extLst>
                  <a:ext uri="{FF2B5EF4-FFF2-40B4-BE49-F238E27FC236}">
                    <a16:creationId xmlns:a16="http://schemas.microsoft.com/office/drawing/2014/main" id="{BFDFAA1E-54F3-9046-9A44-A33D51546E4E}"/>
                  </a:ext>
                </a:extLst>
              </p:cNvPr>
              <p:cNvSpPr txBox="1">
                <a:spLocks noRot="1" noChangeAspect="1" noMove="1" noResize="1" noEditPoints="1" noAdjustHandles="1" noChangeArrowheads="1" noChangeShapeType="1" noTextEdit="1"/>
              </p:cNvSpPr>
              <p:nvPr/>
            </p:nvSpPr>
            <p:spPr>
              <a:xfrm>
                <a:off x="528084" y="4811887"/>
                <a:ext cx="1146147" cy="512961"/>
              </a:xfrm>
              <a:prstGeom prst="rect">
                <a:avLst/>
              </a:prstGeom>
              <a:blipFill>
                <a:blip r:embed="rId2"/>
                <a:stretch>
                  <a:fillRect t="-4762" r="-2198" b="-4762"/>
                </a:stretch>
              </a:blipFill>
            </p:spPr>
            <p:txBody>
              <a:bodyPr/>
              <a:lstStyle/>
              <a:p>
                <a:r>
                  <a:rPr lang="zh-CN" altLang="en-US">
                    <a:noFill/>
                  </a:rPr>
                  <a:t> </a:t>
                </a:r>
              </a:p>
            </p:txBody>
          </p:sp>
        </mc:Fallback>
      </mc:AlternateContent>
      <p:cxnSp>
        <p:nvCxnSpPr>
          <p:cNvPr id="10" name="Straight Arrow Connector 9">
            <a:extLst>
              <a:ext uri="{FF2B5EF4-FFF2-40B4-BE49-F238E27FC236}">
                <a16:creationId xmlns:a16="http://schemas.microsoft.com/office/drawing/2014/main" id="{9BBD6DCA-21E9-954E-8DCB-C1935FB9B13C}"/>
              </a:ext>
            </a:extLst>
          </p:cNvPr>
          <p:cNvCxnSpPr>
            <a:cxnSpLocks/>
          </p:cNvCxnSpPr>
          <p:nvPr/>
        </p:nvCxnSpPr>
        <p:spPr>
          <a:xfrm>
            <a:off x="1008687" y="4610007"/>
            <a:ext cx="90292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625734-9D6C-914A-811A-AD661A686A5B}"/>
              </a:ext>
            </a:extLst>
          </p:cNvPr>
          <p:cNvCxnSpPr/>
          <p:nvPr/>
        </p:nvCxnSpPr>
        <p:spPr>
          <a:xfrm>
            <a:off x="1008687" y="4509067"/>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D1AC312-15AA-3A4A-A5A3-E57A1B9E9397}"/>
              </a:ext>
            </a:extLst>
          </p:cNvPr>
          <p:cNvCxnSpPr/>
          <p:nvPr/>
        </p:nvCxnSpPr>
        <p:spPr>
          <a:xfrm>
            <a:off x="2758239" y="4509067"/>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4AD92C-075C-4149-BAA0-B9B2B8A222BF}"/>
              </a:ext>
            </a:extLst>
          </p:cNvPr>
          <p:cNvCxnSpPr>
            <a:cxnSpLocks/>
          </p:cNvCxnSpPr>
          <p:nvPr/>
        </p:nvCxnSpPr>
        <p:spPr>
          <a:xfrm flipV="1">
            <a:off x="1177303" y="3230327"/>
            <a:ext cx="1232054" cy="118535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A5B03515-A9C7-814B-9AB1-275A526CD67C}"/>
              </a:ext>
            </a:extLst>
          </p:cNvPr>
          <p:cNvPicPr>
            <a:picLocks noChangeAspect="1"/>
          </p:cNvPicPr>
          <p:nvPr/>
        </p:nvPicPr>
        <p:blipFill rotWithShape="1">
          <a:blip r:embed="rId3"/>
          <a:srcRect t="45645"/>
          <a:stretch/>
        </p:blipFill>
        <p:spPr>
          <a:xfrm>
            <a:off x="59375" y="2941108"/>
            <a:ext cx="12192000" cy="1988098"/>
          </a:xfrm>
          <a:prstGeom prst="rect">
            <a:avLst/>
          </a:prstGeom>
          <a:scene3d>
            <a:camera prst="orthographicFront">
              <a:rot lat="2123709" lon="17990253" rev="18883158"/>
            </a:camera>
            <a:lightRig rig="threePt" dir="t"/>
          </a:scene3d>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595F482-0F8F-8F4F-80DC-FEFC625BA738}"/>
                  </a:ext>
                </a:extLst>
              </p:cNvPr>
              <p:cNvSpPr txBox="1"/>
              <p:nvPr/>
            </p:nvSpPr>
            <p:spPr>
              <a:xfrm>
                <a:off x="2392241" y="4811887"/>
                <a:ext cx="73199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d>
                            <m:dPr>
                              <m:begChr m:val="|"/>
                              <m:endChr m:val="⟩"/>
                              <m:ctrlPr>
                                <a:rPr kumimoji="1" lang="en-US" altLang="zh-CN" sz="3200" b="0" i="1" smtClean="0">
                                  <a:latin typeface="Cambria Math" panose="02040503050406030204" pitchFamily="18" charset="0"/>
                                </a:rPr>
                              </m:ctrlPr>
                            </m:dPr>
                            <m:e>
                              <m:r>
                                <m:rPr>
                                  <m:sty m:val="p"/>
                                </m:rPr>
                                <a:rPr kumimoji="1" lang="en-US" altLang="zh-CN" sz="3200" b="0" i="0" smtClean="0">
                                  <a:latin typeface="Cambria Math" panose="02040503050406030204" pitchFamily="18" charset="0"/>
                                </a:rPr>
                                <m:t>Ω</m:t>
                              </m:r>
                            </m:e>
                          </m:d>
                        </m:e>
                        <m:sup>
                          <m:r>
                            <a:rPr kumimoji="1" lang="zh-CN" altLang="en-US" sz="3200" b="0" i="1" smtClean="0">
                              <a:latin typeface="Cambria Math" panose="02040503050406030204" pitchFamily="18" charset="0"/>
                            </a:rPr>
                            <m:t> </m:t>
                          </m:r>
                        </m:sup>
                      </m:sSup>
                    </m:oMath>
                  </m:oMathPara>
                </a14:m>
                <a:endParaRPr kumimoji="1" lang="zh-CN" altLang="en-US" sz="3200" dirty="0"/>
              </a:p>
            </p:txBody>
          </p:sp>
        </mc:Choice>
        <mc:Fallback xmlns="">
          <p:sp>
            <p:nvSpPr>
              <p:cNvPr id="25" name="TextBox 24">
                <a:extLst>
                  <a:ext uri="{FF2B5EF4-FFF2-40B4-BE49-F238E27FC236}">
                    <a16:creationId xmlns:a16="http://schemas.microsoft.com/office/drawing/2014/main" id="{2595F482-0F8F-8F4F-80DC-FEFC625BA738}"/>
                  </a:ext>
                </a:extLst>
              </p:cNvPr>
              <p:cNvSpPr txBox="1">
                <a:spLocks noRot="1" noChangeAspect="1" noMove="1" noResize="1" noEditPoints="1" noAdjustHandles="1" noChangeArrowheads="1" noChangeShapeType="1" noTextEdit="1"/>
              </p:cNvSpPr>
              <p:nvPr/>
            </p:nvSpPr>
            <p:spPr>
              <a:xfrm>
                <a:off x="2392241" y="4811887"/>
                <a:ext cx="731995" cy="492443"/>
              </a:xfrm>
              <a:prstGeom prst="rect">
                <a:avLst/>
              </a:prstGeom>
              <a:blipFill>
                <a:blip r:embed="rId4"/>
                <a:stretch>
                  <a:fillRect t="-12500" r="-10169" b="-7500"/>
                </a:stretch>
              </a:blipFill>
            </p:spPr>
            <p:txBody>
              <a:bodyPr/>
              <a:lstStyle/>
              <a:p>
                <a:r>
                  <a:rPr lang="zh-CN" altLang="en-US">
                    <a:noFill/>
                  </a:rPr>
                  <a:t> </a:t>
                </a:r>
              </a:p>
            </p:txBody>
          </p:sp>
        </mc:Fallback>
      </mc:AlternateContent>
      <p:sp>
        <p:nvSpPr>
          <p:cNvPr id="26" name="Freeform 25">
            <a:extLst>
              <a:ext uri="{FF2B5EF4-FFF2-40B4-BE49-F238E27FC236}">
                <a16:creationId xmlns:a16="http://schemas.microsoft.com/office/drawing/2014/main" id="{65F369B3-B955-A24D-A0F8-3912BF536AF1}"/>
              </a:ext>
            </a:extLst>
          </p:cNvPr>
          <p:cNvSpPr/>
          <p:nvPr/>
        </p:nvSpPr>
        <p:spPr>
          <a:xfrm>
            <a:off x="2866712" y="3230327"/>
            <a:ext cx="1188720" cy="1165860"/>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165860">
                <a:moveTo>
                  <a:pt x="0" y="1165860"/>
                </a:moveTo>
                <a:cubicBezTo>
                  <a:pt x="1567" y="1163118"/>
                  <a:pt x="80365" y="1020962"/>
                  <a:pt x="91440" y="1017270"/>
                </a:cubicBezTo>
                <a:lnTo>
                  <a:pt x="160020" y="994410"/>
                </a:lnTo>
                <a:cubicBezTo>
                  <a:pt x="183221" y="1000210"/>
                  <a:pt x="217073" y="1017367"/>
                  <a:pt x="240030" y="994410"/>
                </a:cubicBezTo>
                <a:cubicBezTo>
                  <a:pt x="248549" y="985891"/>
                  <a:pt x="246072" y="970896"/>
                  <a:pt x="251460" y="960120"/>
                </a:cubicBezTo>
                <a:cubicBezTo>
                  <a:pt x="305800" y="851441"/>
                  <a:pt x="238203" y="1034180"/>
                  <a:pt x="297180" y="857250"/>
                </a:cubicBezTo>
                <a:lnTo>
                  <a:pt x="308610" y="822960"/>
                </a:lnTo>
                <a:cubicBezTo>
                  <a:pt x="312420" y="811530"/>
                  <a:pt x="310015" y="795353"/>
                  <a:pt x="320040" y="788670"/>
                </a:cubicBezTo>
                <a:cubicBezTo>
                  <a:pt x="373613" y="752955"/>
                  <a:pt x="340780" y="768068"/>
                  <a:pt x="422910" y="754380"/>
                </a:cubicBezTo>
                <a:cubicBezTo>
                  <a:pt x="438150" y="731520"/>
                  <a:pt x="459942" y="711864"/>
                  <a:pt x="468630" y="685800"/>
                </a:cubicBezTo>
                <a:cubicBezTo>
                  <a:pt x="475615" y="664845"/>
                  <a:pt x="489650" y="602690"/>
                  <a:pt x="514350" y="582930"/>
                </a:cubicBezTo>
                <a:cubicBezTo>
                  <a:pt x="523758" y="575404"/>
                  <a:pt x="537210" y="575310"/>
                  <a:pt x="548640" y="571500"/>
                </a:cubicBezTo>
                <a:cubicBezTo>
                  <a:pt x="560070" y="575310"/>
                  <a:pt x="570882" y="582930"/>
                  <a:pt x="582930" y="582930"/>
                </a:cubicBezTo>
                <a:cubicBezTo>
                  <a:pt x="625570" y="582930"/>
                  <a:pt x="634284" y="571662"/>
                  <a:pt x="651510" y="537210"/>
                </a:cubicBezTo>
                <a:cubicBezTo>
                  <a:pt x="656898" y="526434"/>
                  <a:pt x="657089" y="513452"/>
                  <a:pt x="662940" y="502920"/>
                </a:cubicBezTo>
                <a:cubicBezTo>
                  <a:pt x="702161" y="432323"/>
                  <a:pt x="692860" y="444874"/>
                  <a:pt x="742950" y="411480"/>
                </a:cubicBezTo>
                <a:cubicBezTo>
                  <a:pt x="754380" y="415290"/>
                  <a:pt x="765192" y="422910"/>
                  <a:pt x="777240" y="422910"/>
                </a:cubicBezTo>
                <a:cubicBezTo>
                  <a:pt x="804181" y="422910"/>
                  <a:pt x="835984" y="428020"/>
                  <a:pt x="857250" y="411480"/>
                </a:cubicBezTo>
                <a:cubicBezTo>
                  <a:pt x="876271" y="396686"/>
                  <a:pt x="874266" y="366277"/>
                  <a:pt x="880110" y="342900"/>
                </a:cubicBezTo>
                <a:cubicBezTo>
                  <a:pt x="907985" y="231399"/>
                  <a:pt x="873948" y="370627"/>
                  <a:pt x="902970" y="240030"/>
                </a:cubicBezTo>
                <a:cubicBezTo>
                  <a:pt x="906378" y="224695"/>
                  <a:pt x="905686" y="207381"/>
                  <a:pt x="914400" y="194310"/>
                </a:cubicBezTo>
                <a:cubicBezTo>
                  <a:pt x="922020" y="182880"/>
                  <a:pt x="937260" y="179070"/>
                  <a:pt x="948690" y="171450"/>
                </a:cubicBezTo>
                <a:cubicBezTo>
                  <a:pt x="960120" y="175260"/>
                  <a:pt x="970932" y="182880"/>
                  <a:pt x="982980" y="182880"/>
                </a:cubicBezTo>
                <a:cubicBezTo>
                  <a:pt x="1006155" y="182880"/>
                  <a:pt x="1030831" y="181814"/>
                  <a:pt x="1051560" y="171450"/>
                </a:cubicBezTo>
                <a:cubicBezTo>
                  <a:pt x="1073296" y="160582"/>
                  <a:pt x="1095494" y="73938"/>
                  <a:pt x="1097280" y="68580"/>
                </a:cubicBezTo>
                <a:lnTo>
                  <a:pt x="1108710" y="34290"/>
                </a:lnTo>
                <a:cubicBezTo>
                  <a:pt x="1112520" y="22860"/>
                  <a:pt x="1108092" y="0"/>
                  <a:pt x="1120140" y="0"/>
                </a:cubicBezTo>
                <a:lnTo>
                  <a:pt x="118872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7" name="Straight Connector 26">
            <a:extLst>
              <a:ext uri="{FF2B5EF4-FFF2-40B4-BE49-F238E27FC236}">
                <a16:creationId xmlns:a16="http://schemas.microsoft.com/office/drawing/2014/main" id="{A6229676-426C-6A42-A26F-5A0D88C72450}"/>
              </a:ext>
            </a:extLst>
          </p:cNvPr>
          <p:cNvCxnSpPr/>
          <p:nvPr/>
        </p:nvCxnSpPr>
        <p:spPr>
          <a:xfrm>
            <a:off x="3476249" y="4509333"/>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Freeform 28">
            <a:extLst>
              <a:ext uri="{FF2B5EF4-FFF2-40B4-BE49-F238E27FC236}">
                <a16:creationId xmlns:a16="http://schemas.microsoft.com/office/drawing/2014/main" id="{0F8E6F2A-A6F4-8A45-AD11-E87C4847F80A}"/>
              </a:ext>
            </a:extLst>
          </p:cNvPr>
          <p:cNvSpPr/>
          <p:nvPr/>
        </p:nvSpPr>
        <p:spPr>
          <a:xfrm>
            <a:off x="3584722" y="2863141"/>
            <a:ext cx="1188720" cy="1533311"/>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533311">
                <a:moveTo>
                  <a:pt x="0" y="1533311"/>
                </a:moveTo>
                <a:cubicBezTo>
                  <a:pt x="1567" y="1530569"/>
                  <a:pt x="80365" y="1388413"/>
                  <a:pt x="91440" y="1384721"/>
                </a:cubicBezTo>
                <a:lnTo>
                  <a:pt x="160020" y="1361861"/>
                </a:lnTo>
                <a:cubicBezTo>
                  <a:pt x="183221" y="1367661"/>
                  <a:pt x="217073" y="1384818"/>
                  <a:pt x="240030" y="1361861"/>
                </a:cubicBezTo>
                <a:cubicBezTo>
                  <a:pt x="248549" y="1353342"/>
                  <a:pt x="246072" y="1338347"/>
                  <a:pt x="251460" y="1327571"/>
                </a:cubicBezTo>
                <a:cubicBezTo>
                  <a:pt x="305800" y="1218892"/>
                  <a:pt x="238203" y="1401631"/>
                  <a:pt x="297180" y="1224701"/>
                </a:cubicBezTo>
                <a:lnTo>
                  <a:pt x="308610" y="1190411"/>
                </a:lnTo>
                <a:cubicBezTo>
                  <a:pt x="312420" y="1178981"/>
                  <a:pt x="310015" y="1162804"/>
                  <a:pt x="320040" y="1156121"/>
                </a:cubicBezTo>
                <a:cubicBezTo>
                  <a:pt x="373613" y="1120406"/>
                  <a:pt x="340780" y="1135519"/>
                  <a:pt x="422910" y="1121831"/>
                </a:cubicBezTo>
                <a:cubicBezTo>
                  <a:pt x="438150" y="1098971"/>
                  <a:pt x="456718" y="1240215"/>
                  <a:pt x="468630" y="1053251"/>
                </a:cubicBezTo>
                <a:cubicBezTo>
                  <a:pt x="480542" y="866287"/>
                  <a:pt x="469685" y="19804"/>
                  <a:pt x="494385" y="44"/>
                </a:cubicBezTo>
                <a:cubicBezTo>
                  <a:pt x="503793" y="-7482"/>
                  <a:pt x="537210" y="942761"/>
                  <a:pt x="548640" y="938951"/>
                </a:cubicBezTo>
                <a:cubicBezTo>
                  <a:pt x="560070" y="942761"/>
                  <a:pt x="570882" y="950381"/>
                  <a:pt x="582930" y="950381"/>
                </a:cubicBezTo>
                <a:cubicBezTo>
                  <a:pt x="625570" y="950381"/>
                  <a:pt x="634284" y="939113"/>
                  <a:pt x="651510" y="904661"/>
                </a:cubicBezTo>
                <a:cubicBezTo>
                  <a:pt x="656898" y="893885"/>
                  <a:pt x="657089" y="880903"/>
                  <a:pt x="662940" y="870371"/>
                </a:cubicBezTo>
                <a:cubicBezTo>
                  <a:pt x="702161" y="799774"/>
                  <a:pt x="692860" y="812325"/>
                  <a:pt x="742950" y="778931"/>
                </a:cubicBezTo>
                <a:cubicBezTo>
                  <a:pt x="754380" y="782741"/>
                  <a:pt x="765192" y="790361"/>
                  <a:pt x="777240" y="790361"/>
                </a:cubicBezTo>
                <a:cubicBezTo>
                  <a:pt x="804181" y="790361"/>
                  <a:pt x="835984" y="795471"/>
                  <a:pt x="857250" y="778931"/>
                </a:cubicBezTo>
                <a:cubicBezTo>
                  <a:pt x="876271" y="764137"/>
                  <a:pt x="874266" y="733728"/>
                  <a:pt x="880110" y="710351"/>
                </a:cubicBezTo>
                <a:cubicBezTo>
                  <a:pt x="907985" y="598850"/>
                  <a:pt x="873948" y="738078"/>
                  <a:pt x="902970" y="607481"/>
                </a:cubicBezTo>
                <a:cubicBezTo>
                  <a:pt x="906378" y="592146"/>
                  <a:pt x="905686" y="574832"/>
                  <a:pt x="914400" y="561761"/>
                </a:cubicBezTo>
                <a:cubicBezTo>
                  <a:pt x="922020" y="550331"/>
                  <a:pt x="937260" y="546521"/>
                  <a:pt x="948690" y="538901"/>
                </a:cubicBezTo>
                <a:cubicBezTo>
                  <a:pt x="960120" y="542711"/>
                  <a:pt x="970932" y="550331"/>
                  <a:pt x="982980" y="550331"/>
                </a:cubicBezTo>
                <a:cubicBezTo>
                  <a:pt x="1006155" y="550331"/>
                  <a:pt x="1030831" y="549265"/>
                  <a:pt x="1051560" y="538901"/>
                </a:cubicBezTo>
                <a:cubicBezTo>
                  <a:pt x="1073296" y="528033"/>
                  <a:pt x="1095494" y="441389"/>
                  <a:pt x="1097280" y="436031"/>
                </a:cubicBezTo>
                <a:lnTo>
                  <a:pt x="1108710" y="401741"/>
                </a:lnTo>
                <a:cubicBezTo>
                  <a:pt x="1112520" y="390311"/>
                  <a:pt x="1108092" y="367451"/>
                  <a:pt x="1120140" y="367451"/>
                </a:cubicBezTo>
                <a:lnTo>
                  <a:pt x="1188720" y="36745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94D397F-9490-8A4E-8F94-B4A39465FABB}"/>
                  </a:ext>
                </a:extLst>
              </p:cNvPr>
              <p:cNvSpPr txBox="1"/>
              <p:nvPr/>
            </p:nvSpPr>
            <p:spPr>
              <a:xfrm>
                <a:off x="7709628" y="4812441"/>
                <a:ext cx="1023357" cy="5084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r>
                            <a:rPr kumimoji="1" lang="en-US" altLang="zh-CN" sz="3200" b="0" i="1" smtClean="0">
                              <a:latin typeface="Cambria Math" panose="02040503050406030204" pitchFamily="18" charset="0"/>
                            </a:rPr>
                            <m:t>𝑒</m:t>
                          </m:r>
                        </m:e>
                        <m:sup>
                          <m:r>
                            <a:rPr kumimoji="1" lang="en-US" altLang="zh-CN" sz="3200" b="0" i="1" smtClean="0">
                              <a:latin typeface="Cambria Math" panose="02040503050406030204" pitchFamily="18" charset="0"/>
                            </a:rPr>
                            <m:t>−</m:t>
                          </m:r>
                          <m:r>
                            <a:rPr kumimoji="1" lang="en-US" altLang="zh-CN" sz="3200" b="0" i="1" smtClean="0">
                              <a:latin typeface="Cambria Math" panose="02040503050406030204" pitchFamily="18" charset="0"/>
                            </a:rPr>
                            <m:t>𝑖𝐻𝑡</m:t>
                          </m:r>
                        </m:sup>
                      </m:sSup>
                    </m:oMath>
                  </m:oMathPara>
                </a14:m>
                <a:endParaRPr kumimoji="1" lang="zh-CN" altLang="en-US" sz="3200" dirty="0"/>
              </a:p>
            </p:txBody>
          </p:sp>
        </mc:Choice>
        <mc:Fallback xmlns="">
          <p:sp>
            <p:nvSpPr>
              <p:cNvPr id="33" name="TextBox 32">
                <a:extLst>
                  <a:ext uri="{FF2B5EF4-FFF2-40B4-BE49-F238E27FC236}">
                    <a16:creationId xmlns:a16="http://schemas.microsoft.com/office/drawing/2014/main" id="{094D397F-9490-8A4E-8F94-B4A39465FABB}"/>
                  </a:ext>
                </a:extLst>
              </p:cNvPr>
              <p:cNvSpPr txBox="1">
                <a:spLocks noRot="1" noChangeAspect="1" noMove="1" noResize="1" noEditPoints="1" noAdjustHandles="1" noChangeArrowheads="1" noChangeShapeType="1" noTextEdit="1"/>
              </p:cNvSpPr>
              <p:nvPr/>
            </p:nvSpPr>
            <p:spPr>
              <a:xfrm>
                <a:off x="7709628" y="4812441"/>
                <a:ext cx="1023357" cy="508473"/>
              </a:xfrm>
              <a:prstGeom prst="rect">
                <a:avLst/>
              </a:prstGeom>
              <a:blipFill>
                <a:blip r:embed="rId5"/>
                <a:stretch>
                  <a:fillRect l="-4938" t="-2381" r="-2469"/>
                </a:stretch>
              </a:blipFill>
            </p:spPr>
            <p:txBody>
              <a:bodyPr/>
              <a:lstStyle/>
              <a:p>
                <a:r>
                  <a:rPr lang="zh-CN" altLang="en-US">
                    <a:noFill/>
                  </a:rPr>
                  <a:t> </a:t>
                </a:r>
              </a:p>
            </p:txBody>
          </p:sp>
        </mc:Fallback>
      </mc:AlternateContent>
      <p:sp>
        <p:nvSpPr>
          <p:cNvPr id="36" name="Freeform 35">
            <a:extLst>
              <a:ext uri="{FF2B5EF4-FFF2-40B4-BE49-F238E27FC236}">
                <a16:creationId xmlns:a16="http://schemas.microsoft.com/office/drawing/2014/main" id="{7BAA4E3D-ADEA-7841-B480-F74D7A885D6B}"/>
              </a:ext>
            </a:extLst>
          </p:cNvPr>
          <p:cNvSpPr/>
          <p:nvPr/>
        </p:nvSpPr>
        <p:spPr>
          <a:xfrm>
            <a:off x="5948807" y="3288068"/>
            <a:ext cx="1188720" cy="1215029"/>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00173 w 1188720"/>
              <a:gd name="connsiteY10" fmla="*/ 3192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20040 w 1188720"/>
              <a:gd name="connsiteY7" fmla="*/ 837839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696651 w 1188720"/>
              <a:gd name="connsiteY15" fmla="*/ 15391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215029">
                <a:moveTo>
                  <a:pt x="0" y="1215029"/>
                </a:moveTo>
                <a:cubicBezTo>
                  <a:pt x="1567" y="1212287"/>
                  <a:pt x="80365" y="1070131"/>
                  <a:pt x="91440" y="1066439"/>
                </a:cubicBezTo>
                <a:lnTo>
                  <a:pt x="160020" y="1043579"/>
                </a:lnTo>
                <a:cubicBezTo>
                  <a:pt x="183221" y="1049379"/>
                  <a:pt x="217073" y="1066536"/>
                  <a:pt x="240030" y="1043579"/>
                </a:cubicBezTo>
                <a:cubicBezTo>
                  <a:pt x="248549" y="1035060"/>
                  <a:pt x="246072" y="1020065"/>
                  <a:pt x="251460" y="1009289"/>
                </a:cubicBezTo>
                <a:cubicBezTo>
                  <a:pt x="305800" y="900610"/>
                  <a:pt x="238203" y="1083349"/>
                  <a:pt x="297180" y="906419"/>
                </a:cubicBezTo>
                <a:lnTo>
                  <a:pt x="308610" y="872129"/>
                </a:lnTo>
                <a:cubicBezTo>
                  <a:pt x="312420" y="860699"/>
                  <a:pt x="304228" y="468345"/>
                  <a:pt x="314253" y="461662"/>
                </a:cubicBezTo>
                <a:cubicBezTo>
                  <a:pt x="367826" y="425947"/>
                  <a:pt x="340780" y="817237"/>
                  <a:pt x="422910" y="803549"/>
                </a:cubicBezTo>
                <a:cubicBezTo>
                  <a:pt x="438150" y="780689"/>
                  <a:pt x="456717" y="868883"/>
                  <a:pt x="468630" y="734969"/>
                </a:cubicBezTo>
                <a:cubicBezTo>
                  <a:pt x="480543" y="601055"/>
                  <a:pt x="469686" y="19826"/>
                  <a:pt x="494386" y="66"/>
                </a:cubicBezTo>
                <a:cubicBezTo>
                  <a:pt x="503794" y="-7460"/>
                  <a:pt x="537210" y="624479"/>
                  <a:pt x="548640" y="620669"/>
                </a:cubicBezTo>
                <a:cubicBezTo>
                  <a:pt x="560070" y="624479"/>
                  <a:pt x="570882" y="632099"/>
                  <a:pt x="582930" y="632099"/>
                </a:cubicBezTo>
                <a:cubicBezTo>
                  <a:pt x="625570" y="632099"/>
                  <a:pt x="634284" y="620831"/>
                  <a:pt x="651510" y="586379"/>
                </a:cubicBezTo>
                <a:cubicBezTo>
                  <a:pt x="656898" y="575603"/>
                  <a:pt x="655417" y="624166"/>
                  <a:pt x="662940" y="552089"/>
                </a:cubicBezTo>
                <a:cubicBezTo>
                  <a:pt x="670463" y="480012"/>
                  <a:pt x="646561" y="187313"/>
                  <a:pt x="696651" y="153919"/>
                </a:cubicBezTo>
                <a:cubicBezTo>
                  <a:pt x="708081" y="157729"/>
                  <a:pt x="750474" y="420957"/>
                  <a:pt x="777240" y="472079"/>
                </a:cubicBezTo>
                <a:cubicBezTo>
                  <a:pt x="804006" y="523201"/>
                  <a:pt x="835984" y="477189"/>
                  <a:pt x="857250" y="460649"/>
                </a:cubicBezTo>
                <a:cubicBezTo>
                  <a:pt x="876271" y="445855"/>
                  <a:pt x="874266" y="415446"/>
                  <a:pt x="880110" y="392069"/>
                </a:cubicBezTo>
                <a:cubicBezTo>
                  <a:pt x="907985" y="280568"/>
                  <a:pt x="873948" y="419796"/>
                  <a:pt x="902970" y="289199"/>
                </a:cubicBezTo>
                <a:cubicBezTo>
                  <a:pt x="906378" y="273864"/>
                  <a:pt x="905686" y="256550"/>
                  <a:pt x="914400" y="243479"/>
                </a:cubicBezTo>
                <a:cubicBezTo>
                  <a:pt x="922020" y="232049"/>
                  <a:pt x="937260" y="228239"/>
                  <a:pt x="948690" y="220619"/>
                </a:cubicBezTo>
                <a:cubicBezTo>
                  <a:pt x="960120" y="224429"/>
                  <a:pt x="970932" y="232049"/>
                  <a:pt x="982980" y="232049"/>
                </a:cubicBezTo>
                <a:cubicBezTo>
                  <a:pt x="1006155" y="232049"/>
                  <a:pt x="1030831" y="230983"/>
                  <a:pt x="1051560" y="220619"/>
                </a:cubicBezTo>
                <a:cubicBezTo>
                  <a:pt x="1073296" y="209751"/>
                  <a:pt x="1095494" y="123107"/>
                  <a:pt x="1097280" y="117749"/>
                </a:cubicBezTo>
                <a:lnTo>
                  <a:pt x="1108710" y="83459"/>
                </a:lnTo>
                <a:cubicBezTo>
                  <a:pt x="1112520" y="72029"/>
                  <a:pt x="1108092" y="49169"/>
                  <a:pt x="1120140" y="49169"/>
                </a:cubicBezTo>
                <a:lnTo>
                  <a:pt x="1188720" y="4916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Freeform 36">
            <a:extLst>
              <a:ext uri="{FF2B5EF4-FFF2-40B4-BE49-F238E27FC236}">
                <a16:creationId xmlns:a16="http://schemas.microsoft.com/office/drawing/2014/main" id="{020E243E-16C1-A842-BD8C-9630FBBC7C6E}"/>
              </a:ext>
            </a:extLst>
          </p:cNvPr>
          <p:cNvSpPr/>
          <p:nvPr/>
        </p:nvSpPr>
        <p:spPr>
          <a:xfrm>
            <a:off x="8844052" y="3233634"/>
            <a:ext cx="1188720" cy="1283778"/>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00173 w 1188720"/>
              <a:gd name="connsiteY10" fmla="*/ 3192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20040 w 1188720"/>
              <a:gd name="connsiteY7" fmla="*/ 837839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696651 w 1188720"/>
              <a:gd name="connsiteY15" fmla="*/ 15391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14253 w 1188720"/>
              <a:gd name="connsiteY7" fmla="*/ 412493 h 1165860"/>
              <a:gd name="connsiteX8" fmla="*/ 422910 w 1188720"/>
              <a:gd name="connsiteY8" fmla="*/ 754380 h 1165860"/>
              <a:gd name="connsiteX9" fmla="*/ 468630 w 1188720"/>
              <a:gd name="connsiteY9" fmla="*/ 685800 h 1165860"/>
              <a:gd name="connsiteX10" fmla="*/ 505961 w 1188720"/>
              <a:gd name="connsiteY10" fmla="*/ 193966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696651 w 1188720"/>
              <a:gd name="connsiteY15" fmla="*/ 10475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83778 h 1283778"/>
              <a:gd name="connsiteX1" fmla="*/ 91440 w 1188720"/>
              <a:gd name="connsiteY1" fmla="*/ 1135188 h 1283778"/>
              <a:gd name="connsiteX2" fmla="*/ 160020 w 1188720"/>
              <a:gd name="connsiteY2" fmla="*/ 1112328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283778">
                <a:moveTo>
                  <a:pt x="0" y="1283778"/>
                </a:moveTo>
                <a:cubicBezTo>
                  <a:pt x="1567" y="1281036"/>
                  <a:pt x="80365" y="1138880"/>
                  <a:pt x="91440" y="1135188"/>
                </a:cubicBezTo>
                <a:lnTo>
                  <a:pt x="126332" y="727317"/>
                </a:lnTo>
                <a:cubicBezTo>
                  <a:pt x="149533" y="733117"/>
                  <a:pt x="197045" y="1060170"/>
                  <a:pt x="240030" y="1112328"/>
                </a:cubicBezTo>
                <a:cubicBezTo>
                  <a:pt x="247598" y="1121511"/>
                  <a:pt x="246072" y="1088814"/>
                  <a:pt x="251460" y="1078038"/>
                </a:cubicBezTo>
                <a:cubicBezTo>
                  <a:pt x="305800" y="969359"/>
                  <a:pt x="238203" y="1152098"/>
                  <a:pt x="297180" y="975168"/>
                </a:cubicBezTo>
                <a:lnTo>
                  <a:pt x="308610" y="940878"/>
                </a:lnTo>
                <a:cubicBezTo>
                  <a:pt x="312420" y="929448"/>
                  <a:pt x="304228" y="537094"/>
                  <a:pt x="314253" y="530411"/>
                </a:cubicBezTo>
                <a:cubicBezTo>
                  <a:pt x="367826" y="494696"/>
                  <a:pt x="340780" y="885986"/>
                  <a:pt x="422910" y="872298"/>
                </a:cubicBezTo>
                <a:cubicBezTo>
                  <a:pt x="438150" y="849438"/>
                  <a:pt x="454788" y="897120"/>
                  <a:pt x="468630" y="803718"/>
                </a:cubicBezTo>
                <a:cubicBezTo>
                  <a:pt x="482472" y="710316"/>
                  <a:pt x="481261" y="331644"/>
                  <a:pt x="505961" y="311884"/>
                </a:cubicBezTo>
                <a:cubicBezTo>
                  <a:pt x="515369" y="304358"/>
                  <a:pt x="537210" y="693228"/>
                  <a:pt x="548640" y="689418"/>
                </a:cubicBezTo>
                <a:cubicBezTo>
                  <a:pt x="560070" y="693228"/>
                  <a:pt x="570882" y="700848"/>
                  <a:pt x="582930" y="700848"/>
                </a:cubicBezTo>
                <a:cubicBezTo>
                  <a:pt x="625570" y="700848"/>
                  <a:pt x="634284" y="689580"/>
                  <a:pt x="651510" y="655128"/>
                </a:cubicBezTo>
                <a:cubicBezTo>
                  <a:pt x="656898" y="644352"/>
                  <a:pt x="655417" y="692915"/>
                  <a:pt x="662940" y="620838"/>
                </a:cubicBezTo>
                <a:cubicBezTo>
                  <a:pt x="670463" y="548761"/>
                  <a:pt x="646561" y="256062"/>
                  <a:pt x="696651" y="222668"/>
                </a:cubicBezTo>
                <a:cubicBezTo>
                  <a:pt x="708081" y="226478"/>
                  <a:pt x="750474" y="489706"/>
                  <a:pt x="777240" y="540828"/>
                </a:cubicBezTo>
                <a:cubicBezTo>
                  <a:pt x="804006" y="591950"/>
                  <a:pt x="835984" y="545938"/>
                  <a:pt x="857250" y="529398"/>
                </a:cubicBezTo>
                <a:cubicBezTo>
                  <a:pt x="876271" y="514604"/>
                  <a:pt x="874266" y="484195"/>
                  <a:pt x="880110" y="460818"/>
                </a:cubicBezTo>
                <a:cubicBezTo>
                  <a:pt x="907985" y="349317"/>
                  <a:pt x="873948" y="488545"/>
                  <a:pt x="902970" y="357948"/>
                </a:cubicBezTo>
                <a:cubicBezTo>
                  <a:pt x="906378" y="342613"/>
                  <a:pt x="909674" y="371886"/>
                  <a:pt x="914400" y="312228"/>
                </a:cubicBezTo>
                <a:cubicBezTo>
                  <a:pt x="919126" y="252570"/>
                  <a:pt x="919898" y="7620"/>
                  <a:pt x="931328" y="0"/>
                </a:cubicBezTo>
                <a:cubicBezTo>
                  <a:pt x="942758" y="3810"/>
                  <a:pt x="962941" y="252570"/>
                  <a:pt x="982980" y="300798"/>
                </a:cubicBezTo>
                <a:cubicBezTo>
                  <a:pt x="1003019" y="349026"/>
                  <a:pt x="1030831" y="299732"/>
                  <a:pt x="1051560" y="289368"/>
                </a:cubicBezTo>
                <a:cubicBezTo>
                  <a:pt x="1073296" y="278500"/>
                  <a:pt x="1095494" y="191856"/>
                  <a:pt x="1097280" y="186498"/>
                </a:cubicBezTo>
                <a:lnTo>
                  <a:pt x="1108710" y="152208"/>
                </a:lnTo>
                <a:cubicBezTo>
                  <a:pt x="1112520" y="140778"/>
                  <a:pt x="1108092" y="117918"/>
                  <a:pt x="1120140" y="117918"/>
                </a:cubicBezTo>
                <a:lnTo>
                  <a:pt x="1188720" y="11791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3" name="Freeform 42">
            <a:extLst>
              <a:ext uri="{FF2B5EF4-FFF2-40B4-BE49-F238E27FC236}">
                <a16:creationId xmlns:a16="http://schemas.microsoft.com/office/drawing/2014/main" id="{05B32293-5A71-D945-90B5-8FD02DB7F616}"/>
              </a:ext>
            </a:extLst>
          </p:cNvPr>
          <p:cNvSpPr/>
          <p:nvPr/>
        </p:nvSpPr>
        <p:spPr>
          <a:xfrm>
            <a:off x="4959793" y="2617546"/>
            <a:ext cx="5499670" cy="509178"/>
          </a:xfrm>
          <a:custGeom>
            <a:avLst/>
            <a:gdLst>
              <a:gd name="connsiteX0" fmla="*/ 0 w 6338277"/>
              <a:gd name="connsiteY0" fmla="*/ 781539 h 789354"/>
              <a:gd name="connsiteX1" fmla="*/ 601785 w 6338277"/>
              <a:gd name="connsiteY1" fmla="*/ 171939 h 789354"/>
              <a:gd name="connsiteX2" fmla="*/ 1195754 w 6338277"/>
              <a:gd name="connsiteY2" fmla="*/ 781539 h 789354"/>
              <a:gd name="connsiteX3" fmla="*/ 1797539 w 6338277"/>
              <a:gd name="connsiteY3" fmla="*/ 171939 h 789354"/>
              <a:gd name="connsiteX4" fmla="*/ 2391508 w 6338277"/>
              <a:gd name="connsiteY4" fmla="*/ 789354 h 789354"/>
              <a:gd name="connsiteX5" fmla="*/ 2985477 w 6338277"/>
              <a:gd name="connsiteY5" fmla="*/ 171939 h 789354"/>
              <a:gd name="connsiteX6" fmla="*/ 3579447 w 6338277"/>
              <a:gd name="connsiteY6" fmla="*/ 773723 h 789354"/>
              <a:gd name="connsiteX7" fmla="*/ 4173416 w 6338277"/>
              <a:gd name="connsiteY7" fmla="*/ 156308 h 789354"/>
              <a:gd name="connsiteX8" fmla="*/ 4767385 w 6338277"/>
              <a:gd name="connsiteY8" fmla="*/ 781539 h 789354"/>
              <a:gd name="connsiteX9" fmla="*/ 5361354 w 6338277"/>
              <a:gd name="connsiteY9" fmla="*/ 171939 h 789354"/>
              <a:gd name="connsiteX10" fmla="*/ 5955323 w 6338277"/>
              <a:gd name="connsiteY10" fmla="*/ 773723 h 789354"/>
              <a:gd name="connsiteX11" fmla="*/ 6338277 w 6338277"/>
              <a:gd name="connsiteY11" fmla="*/ 0 h 789354"/>
              <a:gd name="connsiteX0" fmla="*/ 0 w 6541477"/>
              <a:gd name="connsiteY0" fmla="*/ 625234 h 633049"/>
              <a:gd name="connsiteX1" fmla="*/ 601785 w 6541477"/>
              <a:gd name="connsiteY1" fmla="*/ 15634 h 633049"/>
              <a:gd name="connsiteX2" fmla="*/ 1195754 w 6541477"/>
              <a:gd name="connsiteY2" fmla="*/ 625234 h 633049"/>
              <a:gd name="connsiteX3" fmla="*/ 1797539 w 6541477"/>
              <a:gd name="connsiteY3" fmla="*/ 15634 h 633049"/>
              <a:gd name="connsiteX4" fmla="*/ 2391508 w 6541477"/>
              <a:gd name="connsiteY4" fmla="*/ 633049 h 633049"/>
              <a:gd name="connsiteX5" fmla="*/ 2985477 w 6541477"/>
              <a:gd name="connsiteY5" fmla="*/ 15634 h 633049"/>
              <a:gd name="connsiteX6" fmla="*/ 3579447 w 6541477"/>
              <a:gd name="connsiteY6" fmla="*/ 617418 h 633049"/>
              <a:gd name="connsiteX7" fmla="*/ 4173416 w 6541477"/>
              <a:gd name="connsiteY7" fmla="*/ 3 h 633049"/>
              <a:gd name="connsiteX8" fmla="*/ 4767385 w 6541477"/>
              <a:gd name="connsiteY8" fmla="*/ 625234 h 633049"/>
              <a:gd name="connsiteX9" fmla="*/ 5361354 w 6541477"/>
              <a:gd name="connsiteY9" fmla="*/ 15634 h 633049"/>
              <a:gd name="connsiteX10" fmla="*/ 5955323 w 6541477"/>
              <a:gd name="connsiteY10" fmla="*/ 617418 h 633049"/>
              <a:gd name="connsiteX11" fmla="*/ 6541477 w 6541477"/>
              <a:gd name="connsiteY11" fmla="*/ 26575 h 633049"/>
              <a:gd name="connsiteX0" fmla="*/ 0 w 6541477"/>
              <a:gd name="connsiteY0" fmla="*/ 625234 h 633049"/>
              <a:gd name="connsiteX1" fmla="*/ 601785 w 6541477"/>
              <a:gd name="connsiteY1" fmla="*/ 15634 h 633049"/>
              <a:gd name="connsiteX2" fmla="*/ 1195754 w 6541477"/>
              <a:gd name="connsiteY2" fmla="*/ 625234 h 633049"/>
              <a:gd name="connsiteX3" fmla="*/ 1797539 w 6541477"/>
              <a:gd name="connsiteY3" fmla="*/ 15634 h 633049"/>
              <a:gd name="connsiteX4" fmla="*/ 2391508 w 6541477"/>
              <a:gd name="connsiteY4" fmla="*/ 633049 h 633049"/>
              <a:gd name="connsiteX5" fmla="*/ 2985477 w 6541477"/>
              <a:gd name="connsiteY5" fmla="*/ 15634 h 633049"/>
              <a:gd name="connsiteX6" fmla="*/ 3579447 w 6541477"/>
              <a:gd name="connsiteY6" fmla="*/ 617418 h 633049"/>
              <a:gd name="connsiteX7" fmla="*/ 4173416 w 6541477"/>
              <a:gd name="connsiteY7" fmla="*/ 3 h 633049"/>
              <a:gd name="connsiteX8" fmla="*/ 4767385 w 6541477"/>
              <a:gd name="connsiteY8" fmla="*/ 625234 h 633049"/>
              <a:gd name="connsiteX9" fmla="*/ 5361354 w 6541477"/>
              <a:gd name="connsiteY9" fmla="*/ 15634 h 633049"/>
              <a:gd name="connsiteX10" fmla="*/ 5955323 w 6541477"/>
              <a:gd name="connsiteY10" fmla="*/ 617418 h 633049"/>
              <a:gd name="connsiteX11" fmla="*/ 6541477 w 6541477"/>
              <a:gd name="connsiteY11" fmla="*/ 26575 h 633049"/>
              <a:gd name="connsiteX0" fmla="*/ 0 w 6541477"/>
              <a:gd name="connsiteY0" fmla="*/ 625234 h 633049"/>
              <a:gd name="connsiteX1" fmla="*/ 601785 w 6541477"/>
              <a:gd name="connsiteY1" fmla="*/ 15634 h 633049"/>
              <a:gd name="connsiteX2" fmla="*/ 1195754 w 6541477"/>
              <a:gd name="connsiteY2" fmla="*/ 625234 h 633049"/>
              <a:gd name="connsiteX3" fmla="*/ 1797539 w 6541477"/>
              <a:gd name="connsiteY3" fmla="*/ 15634 h 633049"/>
              <a:gd name="connsiteX4" fmla="*/ 2391508 w 6541477"/>
              <a:gd name="connsiteY4" fmla="*/ 633049 h 633049"/>
              <a:gd name="connsiteX5" fmla="*/ 2985477 w 6541477"/>
              <a:gd name="connsiteY5" fmla="*/ 15634 h 633049"/>
              <a:gd name="connsiteX6" fmla="*/ 3579447 w 6541477"/>
              <a:gd name="connsiteY6" fmla="*/ 617418 h 633049"/>
              <a:gd name="connsiteX7" fmla="*/ 4173416 w 6541477"/>
              <a:gd name="connsiteY7" fmla="*/ 3 h 633049"/>
              <a:gd name="connsiteX8" fmla="*/ 4767385 w 6541477"/>
              <a:gd name="connsiteY8" fmla="*/ 625234 h 633049"/>
              <a:gd name="connsiteX9" fmla="*/ 5361354 w 6541477"/>
              <a:gd name="connsiteY9" fmla="*/ 15634 h 633049"/>
              <a:gd name="connsiteX10" fmla="*/ 5955323 w 6541477"/>
              <a:gd name="connsiteY10" fmla="*/ 617418 h 633049"/>
              <a:gd name="connsiteX11" fmla="*/ 6541477 w 6541477"/>
              <a:gd name="connsiteY11" fmla="*/ 6255 h 633049"/>
              <a:gd name="connsiteX0" fmla="*/ 0 w 6541477"/>
              <a:gd name="connsiteY0" fmla="*/ 625234 h 633049"/>
              <a:gd name="connsiteX1" fmla="*/ 601785 w 6541477"/>
              <a:gd name="connsiteY1" fmla="*/ 15634 h 633049"/>
              <a:gd name="connsiteX2" fmla="*/ 1195754 w 6541477"/>
              <a:gd name="connsiteY2" fmla="*/ 625234 h 633049"/>
              <a:gd name="connsiteX3" fmla="*/ 1797539 w 6541477"/>
              <a:gd name="connsiteY3" fmla="*/ 15634 h 633049"/>
              <a:gd name="connsiteX4" fmla="*/ 2391508 w 6541477"/>
              <a:gd name="connsiteY4" fmla="*/ 633049 h 633049"/>
              <a:gd name="connsiteX5" fmla="*/ 2985477 w 6541477"/>
              <a:gd name="connsiteY5" fmla="*/ 15634 h 633049"/>
              <a:gd name="connsiteX6" fmla="*/ 3579447 w 6541477"/>
              <a:gd name="connsiteY6" fmla="*/ 617418 h 633049"/>
              <a:gd name="connsiteX7" fmla="*/ 4173416 w 6541477"/>
              <a:gd name="connsiteY7" fmla="*/ 3 h 633049"/>
              <a:gd name="connsiteX8" fmla="*/ 4767385 w 6541477"/>
              <a:gd name="connsiteY8" fmla="*/ 625234 h 633049"/>
              <a:gd name="connsiteX9" fmla="*/ 5361354 w 6541477"/>
              <a:gd name="connsiteY9" fmla="*/ 15634 h 633049"/>
              <a:gd name="connsiteX10" fmla="*/ 5955323 w 6541477"/>
              <a:gd name="connsiteY10" fmla="*/ 617418 h 633049"/>
              <a:gd name="connsiteX11" fmla="*/ 6541477 w 6541477"/>
              <a:gd name="connsiteY11" fmla="*/ 6255 h 63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1477" h="633049">
                <a:moveTo>
                  <a:pt x="0" y="625234"/>
                </a:moveTo>
                <a:cubicBezTo>
                  <a:pt x="109806" y="615074"/>
                  <a:pt x="402493" y="15634"/>
                  <a:pt x="601785" y="15634"/>
                </a:cubicBezTo>
                <a:cubicBezTo>
                  <a:pt x="801077" y="15634"/>
                  <a:pt x="996462" y="625234"/>
                  <a:pt x="1195754" y="625234"/>
                </a:cubicBezTo>
                <a:cubicBezTo>
                  <a:pt x="1395046" y="625234"/>
                  <a:pt x="1598247" y="14332"/>
                  <a:pt x="1797539" y="15634"/>
                </a:cubicBezTo>
                <a:cubicBezTo>
                  <a:pt x="1996831" y="16936"/>
                  <a:pt x="2193518" y="633049"/>
                  <a:pt x="2391508" y="633049"/>
                </a:cubicBezTo>
                <a:cubicBezTo>
                  <a:pt x="2589498" y="633049"/>
                  <a:pt x="2787487" y="18239"/>
                  <a:pt x="2985477" y="15634"/>
                </a:cubicBezTo>
                <a:cubicBezTo>
                  <a:pt x="3183467" y="13029"/>
                  <a:pt x="3381457" y="620023"/>
                  <a:pt x="3579447" y="617418"/>
                </a:cubicBezTo>
                <a:cubicBezTo>
                  <a:pt x="3777437" y="614813"/>
                  <a:pt x="3975426" y="-1300"/>
                  <a:pt x="4173416" y="3"/>
                </a:cubicBezTo>
                <a:cubicBezTo>
                  <a:pt x="4371406" y="1306"/>
                  <a:pt x="4569395" y="622629"/>
                  <a:pt x="4767385" y="625234"/>
                </a:cubicBezTo>
                <a:cubicBezTo>
                  <a:pt x="4965375" y="627839"/>
                  <a:pt x="5163364" y="16937"/>
                  <a:pt x="5361354" y="15634"/>
                </a:cubicBezTo>
                <a:cubicBezTo>
                  <a:pt x="5559344" y="14331"/>
                  <a:pt x="5792503" y="646075"/>
                  <a:pt x="5955323" y="617418"/>
                </a:cubicBezTo>
                <a:cubicBezTo>
                  <a:pt x="6118144" y="588761"/>
                  <a:pt x="6370450" y="23188"/>
                  <a:pt x="6541477" y="6255"/>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19BDDC8-3357-C14B-8C72-5016FCCFCCEA}"/>
                  </a:ext>
                </a:extLst>
              </p:cNvPr>
              <p:cNvSpPr txBox="1"/>
              <p:nvPr/>
            </p:nvSpPr>
            <p:spPr>
              <a:xfrm>
                <a:off x="2150753" y="1181595"/>
                <a:ext cx="8009244" cy="766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en-US" altLang="zh-CN" sz="2000" b="0" i="1" smtClean="0">
                              <a:latin typeface="Cambria Math" panose="02040503050406030204" pitchFamily="18" charset="0"/>
                            </a:rPr>
                          </m:ctrlPr>
                        </m:naryPr>
                        <m:sub>
                          <m:r>
                            <m:rPr>
                              <m:brk m:alnAt="23"/>
                            </m:rP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m:t>
                          </m:r>
                        </m:sub>
                        <m:sup>
                          <m:r>
                            <a:rPr kumimoji="1" lang="en-US" altLang="zh-CN" sz="2000" b="0" i="1" smtClean="0">
                              <a:latin typeface="Cambria Math" panose="02040503050406030204" pitchFamily="18" charset="0"/>
                            </a:rPr>
                            <m:t>+∞</m:t>
                          </m:r>
                        </m:sup>
                        <m:e>
                          <m:r>
                            <m:rPr>
                              <m:sty m:val="p"/>
                            </m:rPr>
                            <a:rPr kumimoji="1" lang="en-US" altLang="zh-CN" sz="2000" b="0" i="1" smtClean="0">
                              <a:latin typeface="Cambria Math" panose="02040503050406030204" pitchFamily="18" charset="0"/>
                            </a:rPr>
                            <m:t>d</m:t>
                          </m:r>
                          <m:r>
                            <a:rPr kumimoji="1" lang="en-US" altLang="zh-CN" sz="2000" b="0" i="1" smtClean="0">
                              <a:latin typeface="Cambria Math" panose="02040503050406030204" pitchFamily="18" charset="0"/>
                            </a:rPr>
                            <m:t>𝑡</m:t>
                          </m:r>
                        </m:e>
                      </m:nary>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𝑡</m:t>
                          </m:r>
                        </m:sup>
                      </m:sSup>
                      <m:d>
                        <m:dPr>
                          <m:begChr m:val="⟨"/>
                          <m:endChr m:val="⟩"/>
                          <m:ctrlPr>
                            <a:rPr kumimoji="1" lang="en-US" altLang="zh-CN" sz="2000" b="0" i="1" smtClean="0">
                              <a:latin typeface="Cambria Math" panose="02040503050406030204" pitchFamily="18" charset="0"/>
                            </a:rPr>
                          </m:ctrlPr>
                        </m:dPr>
                        <m:e>
                          <m:r>
                            <m:rPr>
                              <m:sty m:val="p"/>
                            </m:rPr>
                            <a:rPr kumimoji="1" lang="en-US" altLang="zh-CN" sz="2000" b="0" i="0" smtClean="0">
                              <a:latin typeface="Cambria Math" panose="02040503050406030204" pitchFamily="18" charset="0"/>
                            </a:rPr>
                            <m:t>Ω</m:t>
                          </m:r>
                          <m:d>
                            <m:dPr>
                              <m:begChr m:val="|"/>
                              <m:endChr m:val="|"/>
                              <m:ctrlPr>
                                <a:rPr kumimoji="1" lang="en-US" altLang="zh-CN" sz="2000" b="0" i="1" smtClean="0">
                                  <a:latin typeface="Cambria Math" panose="02040503050406030204" pitchFamily="18" charset="0"/>
                                </a:rPr>
                              </m:ctrlPr>
                            </m:dPr>
                            <m:e>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𝑖𝐻𝑡</m:t>
                                  </m:r>
                                </m:sup>
                              </m:sSup>
                              <m:r>
                                <a:rPr kumimoji="1" lang="en-US" altLang="zh-CN" sz="2000" b="0" i="1" smtClean="0">
                                  <a:latin typeface="Cambria Math" panose="02040503050406030204" pitchFamily="18" charset="0"/>
                                </a:rPr>
                                <m:t>𝑂</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𝑖𝐻𝑡</m:t>
                                  </m:r>
                                </m:sup>
                              </m:sSup>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𝑂</m:t>
                                  </m:r>
                                </m:e>
                                <m:sup>
                                  <m:r>
                                    <a:rPr kumimoji="1" lang="en-US" altLang="zh-CN" sz="2000" b="0" i="1" smtClean="0">
                                      <a:latin typeface="Cambria Math" panose="02040503050406030204" pitchFamily="18" charset="0"/>
                                      <a:ea typeface="Cambria Math" panose="02040503050406030204" pitchFamily="18" charset="0"/>
                                    </a:rPr>
                                    <m:t>†</m:t>
                                  </m:r>
                                </m:sup>
                              </m:sSup>
                            </m:e>
                          </m:d>
                          <m:r>
                            <m:rPr>
                              <m:sty m:val="p"/>
                            </m:rPr>
                            <a:rPr kumimoji="1" lang="en-US" altLang="zh-CN" sz="2000" b="0" i="0" smtClean="0">
                              <a:latin typeface="Cambria Math" panose="02040503050406030204" pitchFamily="18" charset="0"/>
                            </a:rPr>
                            <m:t>Ω</m:t>
                          </m:r>
                        </m:e>
                      </m:d>
                      <m:r>
                        <a:rPr kumimoji="1" lang="en-US" altLang="zh-CN" sz="2000" b="0" i="1" smtClean="0">
                          <a:latin typeface="Cambria Math" panose="02040503050406030204" pitchFamily="18" charset="0"/>
                        </a:rPr>
                        <m:t>=</m:t>
                      </m:r>
                      <m:nary>
                        <m:naryPr>
                          <m:chr m:val="∑"/>
                          <m:supHide m:val="on"/>
                          <m:ctrlPr>
                            <a:rPr kumimoji="1" lang="en-US" altLang="zh-CN" sz="2000" b="0" i="1" smtClean="0">
                              <a:latin typeface="Cambria Math" panose="02040503050406030204" pitchFamily="18" charset="0"/>
                            </a:rPr>
                          </m:ctrlPr>
                        </m:naryPr>
                        <m:sub>
                          <m:r>
                            <m:rPr>
                              <m:brk m:alnAt="7"/>
                            </m:rPr>
                            <a:rPr kumimoji="1" lang="en-US" altLang="zh-CN" sz="2000" b="0" i="1" smtClean="0">
                              <a:latin typeface="Cambria Math" panose="02040503050406030204" pitchFamily="18" charset="0"/>
                            </a:rPr>
                            <m:t>𝑛</m:t>
                          </m:r>
                        </m:sub>
                        <m:sup/>
                        <m:e>
                          <m:sSup>
                            <m:sSupPr>
                              <m:ctrlPr>
                                <a:rPr kumimoji="1" lang="en-US" altLang="zh-CN" sz="2000" b="0" i="1" smtClean="0">
                                  <a:latin typeface="Cambria Math" panose="02040503050406030204" pitchFamily="18" charset="0"/>
                                </a:rPr>
                              </m:ctrlPr>
                            </m:sSupPr>
                            <m:e>
                              <m:d>
                                <m:dPr>
                                  <m:begChr m:val="|"/>
                                  <m:endChr m:val="|"/>
                                  <m:ctrlPr>
                                    <a:rPr kumimoji="1" lang="en-US" altLang="zh-CN" sz="2000" b="0" i="1" smtClean="0">
                                      <a:latin typeface="Cambria Math" panose="02040503050406030204" pitchFamily="18" charset="0"/>
                                    </a:rPr>
                                  </m:ctrlPr>
                                </m:dPr>
                                <m:e>
                                  <m:d>
                                    <m:dPr>
                                      <m:begChr m:val="⟨"/>
                                      <m:endChr m:val="⟩"/>
                                      <m:ctrlPr>
                                        <a:rPr kumimoji="1" lang="en-US" altLang="zh-CN" sz="2000" b="0" i="1" smtClean="0">
                                          <a:latin typeface="Cambria Math" panose="02040503050406030204" pitchFamily="18" charset="0"/>
                                        </a:rPr>
                                      </m:ctrlPr>
                                    </m:dPr>
                                    <m:e>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𝑂</m:t>
                                          </m:r>
                                        </m:e>
                                      </m:d>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e>
                                  </m:d>
                                </m:e>
                              </m:d>
                            </m:e>
                            <m:sup>
                              <m:r>
                                <a:rPr kumimoji="1" lang="en-US" altLang="zh-CN" sz="2000" b="0" i="1" smtClean="0">
                                  <a:latin typeface="Cambria Math" panose="02040503050406030204" pitchFamily="18" charset="0"/>
                                </a:rPr>
                                <m:t>2</m:t>
                              </m:r>
                            </m:sup>
                          </m:sSup>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2</m:t>
                          </m:r>
                          <m:r>
                            <a:rPr kumimoji="1" lang="en-US" altLang="zh-CN" sz="2000" b="0" i="1" smtClean="0">
                              <a:latin typeface="Cambria Math" panose="02040503050406030204" pitchFamily="18" charset="0"/>
                            </a:rPr>
                            <m:t>𝜋</m:t>
                          </m:r>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𝛿</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r>
                            <a:rPr kumimoji="1" lang="en-US" altLang="zh-CN" sz="2000" b="0" i="1" smtClean="0">
                              <a:latin typeface="Cambria Math" panose="02040503050406030204" pitchFamily="18" charset="0"/>
                            </a:rPr>
                            <m:t>))</m:t>
                          </m:r>
                        </m:e>
                      </m:nary>
                    </m:oMath>
                  </m:oMathPara>
                </a14:m>
                <a:endParaRPr kumimoji="1" lang="zh-CN" altLang="en-US" sz="2000" dirty="0"/>
              </a:p>
            </p:txBody>
          </p:sp>
        </mc:Choice>
        <mc:Fallback xmlns="">
          <p:sp>
            <p:nvSpPr>
              <p:cNvPr id="22" name="TextBox 21">
                <a:extLst>
                  <a:ext uri="{FF2B5EF4-FFF2-40B4-BE49-F238E27FC236}">
                    <a16:creationId xmlns:a16="http://schemas.microsoft.com/office/drawing/2014/main" id="{A19BDDC8-3357-C14B-8C72-5016FCCFCCEA}"/>
                  </a:ext>
                </a:extLst>
              </p:cNvPr>
              <p:cNvSpPr txBox="1">
                <a:spLocks noRot="1" noChangeAspect="1" noMove="1" noResize="1" noEditPoints="1" noAdjustHandles="1" noChangeArrowheads="1" noChangeShapeType="1" noTextEdit="1"/>
              </p:cNvSpPr>
              <p:nvPr/>
            </p:nvSpPr>
            <p:spPr>
              <a:xfrm>
                <a:off x="2150753" y="1181595"/>
                <a:ext cx="8009244" cy="766235"/>
              </a:xfrm>
              <a:prstGeom prst="rect">
                <a:avLst/>
              </a:prstGeom>
              <a:blipFill>
                <a:blip r:embed="rId6"/>
                <a:stretch>
                  <a:fillRect l="-12025" t="-165574" b="-2311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84272D4-C899-BE41-9FD7-BC8EC7D36FA9}"/>
                  </a:ext>
                </a:extLst>
              </p:cNvPr>
              <p:cNvSpPr txBox="1"/>
              <p:nvPr/>
            </p:nvSpPr>
            <p:spPr>
              <a:xfrm>
                <a:off x="4179082" y="2079552"/>
                <a:ext cx="3862449"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400" b="0" i="1" smtClean="0">
                              <a:solidFill>
                                <a:srgbClr val="C00000"/>
                              </a:solidFill>
                              <a:latin typeface="Cambria Math" panose="02040503050406030204" pitchFamily="18" charset="0"/>
                            </a:rPr>
                          </m:ctrlPr>
                        </m:dPr>
                        <m:e>
                          <m:r>
                            <m:rPr>
                              <m:sty m:val="p"/>
                            </m:rPr>
                            <a:rPr kumimoji="1" lang="en-US" altLang="zh-CN" sz="2400" b="0" i="0" smtClean="0">
                              <a:solidFill>
                                <a:srgbClr val="C00000"/>
                              </a:solidFill>
                              <a:latin typeface="Cambria Math" panose="02040503050406030204" pitchFamily="18" charset="0"/>
                            </a:rPr>
                            <m:t>Ω</m:t>
                          </m:r>
                          <m:d>
                            <m:dPr>
                              <m:begChr m:val="|"/>
                              <m:endChr m:val="|"/>
                              <m:ctrlPr>
                                <a:rPr kumimoji="1" lang="en-US" altLang="zh-CN" sz="2400" b="0" i="1" smtClean="0">
                                  <a:solidFill>
                                    <a:srgbClr val="C00000"/>
                                  </a:solidFill>
                                  <a:latin typeface="Cambria Math" panose="02040503050406030204" pitchFamily="18" charset="0"/>
                                </a:rPr>
                              </m:ctrlPr>
                            </m:dPr>
                            <m:e>
                              <m:sSup>
                                <m:sSupPr>
                                  <m:ctrlPr>
                                    <a:rPr kumimoji="1" lang="en-US" altLang="zh-CN" sz="2400" b="0" i="1" smtClean="0">
                                      <a:solidFill>
                                        <a:srgbClr val="C00000"/>
                                      </a:solidFill>
                                      <a:latin typeface="Cambria Math" panose="02040503050406030204" pitchFamily="18" charset="0"/>
                                    </a:rPr>
                                  </m:ctrlPr>
                                </m:sSupPr>
                                <m:e>
                                  <m:r>
                                    <a:rPr kumimoji="1" lang="en-US" altLang="zh-CN" sz="2400" b="0" i="1" smtClean="0">
                                      <a:solidFill>
                                        <a:srgbClr val="C00000"/>
                                      </a:solidFill>
                                      <a:latin typeface="Cambria Math" panose="02040503050406030204" pitchFamily="18" charset="0"/>
                                    </a:rPr>
                                    <m:t>𝑒</m:t>
                                  </m:r>
                                </m:e>
                                <m:sup>
                                  <m:r>
                                    <a:rPr kumimoji="1" lang="en-US" altLang="zh-CN" sz="2400" b="0" i="1" smtClean="0">
                                      <a:solidFill>
                                        <a:srgbClr val="C00000"/>
                                      </a:solidFill>
                                      <a:latin typeface="Cambria Math" panose="02040503050406030204" pitchFamily="18" charset="0"/>
                                    </a:rPr>
                                    <m:t>𝑖𝐻𝑡</m:t>
                                  </m:r>
                                </m:sup>
                              </m:sSup>
                              <m:r>
                                <a:rPr kumimoji="1" lang="en-US" altLang="zh-CN" sz="2400" b="0" i="1" smtClean="0">
                                  <a:solidFill>
                                    <a:srgbClr val="C00000"/>
                                  </a:solidFill>
                                  <a:latin typeface="Cambria Math" panose="02040503050406030204" pitchFamily="18" charset="0"/>
                                </a:rPr>
                                <m:t>𝑂</m:t>
                              </m:r>
                              <m:sSup>
                                <m:sSupPr>
                                  <m:ctrlPr>
                                    <a:rPr kumimoji="1" lang="en-US" altLang="zh-CN" sz="2400" b="0" i="1" smtClean="0">
                                      <a:solidFill>
                                        <a:srgbClr val="C00000"/>
                                      </a:solidFill>
                                      <a:latin typeface="Cambria Math" panose="02040503050406030204" pitchFamily="18" charset="0"/>
                                    </a:rPr>
                                  </m:ctrlPr>
                                </m:sSupPr>
                                <m:e>
                                  <m:r>
                                    <a:rPr kumimoji="1" lang="en-US" altLang="zh-CN" sz="2400" b="0" i="1" smtClean="0">
                                      <a:solidFill>
                                        <a:srgbClr val="C00000"/>
                                      </a:solidFill>
                                      <a:latin typeface="Cambria Math" panose="02040503050406030204" pitchFamily="18" charset="0"/>
                                    </a:rPr>
                                    <m:t>𝑒</m:t>
                                  </m:r>
                                </m:e>
                                <m:sup>
                                  <m:r>
                                    <a:rPr kumimoji="1" lang="en-US" altLang="zh-CN" sz="2400" b="0" i="1" smtClean="0">
                                      <a:solidFill>
                                        <a:srgbClr val="C00000"/>
                                      </a:solidFill>
                                      <a:latin typeface="Cambria Math" panose="02040503050406030204" pitchFamily="18" charset="0"/>
                                    </a:rPr>
                                    <m:t>−</m:t>
                                  </m:r>
                                  <m:r>
                                    <a:rPr kumimoji="1" lang="en-US" altLang="zh-CN" sz="2400" b="0" i="1" smtClean="0">
                                      <a:solidFill>
                                        <a:srgbClr val="C00000"/>
                                      </a:solidFill>
                                      <a:latin typeface="Cambria Math" panose="02040503050406030204" pitchFamily="18" charset="0"/>
                                    </a:rPr>
                                    <m:t>𝑖𝐻𝑡</m:t>
                                  </m:r>
                                </m:sup>
                              </m:sSup>
                              <m:sSup>
                                <m:sSupPr>
                                  <m:ctrlPr>
                                    <a:rPr kumimoji="1" lang="en-US" altLang="zh-CN" sz="2400" b="0" i="1" smtClean="0">
                                      <a:solidFill>
                                        <a:srgbClr val="C00000"/>
                                      </a:solidFill>
                                      <a:latin typeface="Cambria Math" panose="02040503050406030204" pitchFamily="18" charset="0"/>
                                    </a:rPr>
                                  </m:ctrlPr>
                                </m:sSupPr>
                                <m:e>
                                  <m:r>
                                    <a:rPr kumimoji="1" lang="en-US" altLang="zh-CN" sz="2400" b="0" i="1" smtClean="0">
                                      <a:solidFill>
                                        <a:srgbClr val="C00000"/>
                                      </a:solidFill>
                                      <a:latin typeface="Cambria Math" panose="02040503050406030204" pitchFamily="18" charset="0"/>
                                    </a:rPr>
                                    <m:t>𝑂</m:t>
                                  </m:r>
                                </m:e>
                                <m:sup>
                                  <m:r>
                                    <a:rPr kumimoji="1" lang="en-US" altLang="zh-CN" sz="2400" b="0" i="1" smtClean="0">
                                      <a:solidFill>
                                        <a:srgbClr val="C00000"/>
                                      </a:solidFill>
                                      <a:latin typeface="Cambria Math" panose="02040503050406030204" pitchFamily="18" charset="0"/>
                                      <a:ea typeface="Cambria Math" panose="02040503050406030204" pitchFamily="18" charset="0"/>
                                    </a:rPr>
                                    <m:t>†</m:t>
                                  </m:r>
                                </m:sup>
                              </m:sSup>
                            </m:e>
                          </m:d>
                          <m:r>
                            <m:rPr>
                              <m:sty m:val="p"/>
                            </m:rPr>
                            <a:rPr kumimoji="1" lang="en-US" altLang="zh-CN" sz="2400" b="0" i="0" smtClean="0">
                              <a:solidFill>
                                <a:srgbClr val="C00000"/>
                              </a:solidFill>
                              <a:latin typeface="Cambria Math" panose="02040503050406030204" pitchFamily="18" charset="0"/>
                            </a:rPr>
                            <m:t>Ω</m:t>
                          </m:r>
                        </m:e>
                      </m:d>
                    </m:oMath>
                  </m:oMathPara>
                </a14:m>
                <a:endParaRPr lang="zh-CN" altLang="en-US" sz="2400" dirty="0">
                  <a:solidFill>
                    <a:srgbClr val="C00000"/>
                  </a:solidFill>
                </a:endParaRPr>
              </a:p>
            </p:txBody>
          </p:sp>
        </mc:Choice>
        <mc:Fallback xmlns="">
          <p:sp>
            <p:nvSpPr>
              <p:cNvPr id="23" name="TextBox 22">
                <a:extLst>
                  <a:ext uri="{FF2B5EF4-FFF2-40B4-BE49-F238E27FC236}">
                    <a16:creationId xmlns:a16="http://schemas.microsoft.com/office/drawing/2014/main" id="{C84272D4-C899-BE41-9FD7-BC8EC7D36FA9}"/>
                  </a:ext>
                </a:extLst>
              </p:cNvPr>
              <p:cNvSpPr txBox="1">
                <a:spLocks noRot="1" noChangeAspect="1" noMove="1" noResize="1" noEditPoints="1" noAdjustHandles="1" noChangeArrowheads="1" noChangeShapeType="1" noTextEdit="1"/>
              </p:cNvSpPr>
              <p:nvPr/>
            </p:nvSpPr>
            <p:spPr>
              <a:xfrm>
                <a:off x="4179082" y="2079552"/>
                <a:ext cx="3862449" cy="509178"/>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71D4AE0-FCCC-2E4D-9413-261EA38FC299}"/>
                  </a:ext>
                </a:extLst>
              </p:cNvPr>
              <p:cNvSpPr txBox="1"/>
              <p:nvPr/>
            </p:nvSpPr>
            <p:spPr>
              <a:xfrm>
                <a:off x="3110251" y="4812153"/>
                <a:ext cx="1211101"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sSup>
                            <m:sSupPr>
                              <m:ctrlPr>
                                <a:rPr kumimoji="1" lang="en-US" altLang="zh-CN" sz="3200" b="0" i="1" smtClean="0">
                                  <a:latin typeface="Cambria Math" panose="02040503050406030204" pitchFamily="18" charset="0"/>
                                </a:rPr>
                              </m:ctrlPr>
                            </m:sSupPr>
                            <m:e>
                              <m:acc>
                                <m:accPr>
                                  <m:chr m:val="̂"/>
                                  <m:ctrlPr>
                                    <a:rPr kumimoji="1" lang="en-US" altLang="zh-CN" sz="3200" b="0" i="1" smtClean="0">
                                      <a:latin typeface="Cambria Math" panose="02040503050406030204" pitchFamily="18" charset="0"/>
                                    </a:rPr>
                                  </m:ctrlPr>
                                </m:accPr>
                                <m:e>
                                  <m:r>
                                    <a:rPr kumimoji="1" lang="en-US" altLang="zh-CN" sz="3200" b="0" i="1" smtClean="0">
                                      <a:latin typeface="Cambria Math" panose="02040503050406030204" pitchFamily="18" charset="0"/>
                                    </a:rPr>
                                    <m:t>𝑂</m:t>
                                  </m:r>
                                </m:e>
                              </m:acc>
                            </m:e>
                            <m:sup>
                              <m:r>
                                <a:rPr kumimoji="1" lang="en-US" altLang="zh-CN" sz="3200" b="0" i="1" smtClean="0">
                                  <a:latin typeface="Cambria Math" panose="02040503050406030204" pitchFamily="18" charset="0"/>
                                  <a:ea typeface="Cambria Math" panose="02040503050406030204" pitchFamily="18" charset="0"/>
                                </a:rPr>
                                <m:t>†</m:t>
                              </m:r>
                            </m:sup>
                          </m:sSup>
                          <m:d>
                            <m:dPr>
                              <m:begChr m:val="|"/>
                              <m:endChr m:val="⟩"/>
                              <m:ctrlPr>
                                <a:rPr kumimoji="1" lang="en-US" altLang="zh-CN" sz="3200" b="0" i="1" smtClean="0">
                                  <a:latin typeface="Cambria Math" panose="02040503050406030204" pitchFamily="18" charset="0"/>
                                </a:rPr>
                              </m:ctrlPr>
                            </m:dPr>
                            <m:e>
                              <m:r>
                                <m:rPr>
                                  <m:sty m:val="p"/>
                                </m:rPr>
                                <a:rPr kumimoji="1" lang="en-US" altLang="zh-CN" sz="3200" b="0" i="0" smtClean="0">
                                  <a:latin typeface="Cambria Math" panose="02040503050406030204" pitchFamily="18" charset="0"/>
                                </a:rPr>
                                <m:t>Ω</m:t>
                              </m:r>
                            </m:e>
                          </m:d>
                        </m:e>
                        <m:sup>
                          <m:r>
                            <a:rPr kumimoji="1" lang="zh-CN" altLang="en-US" sz="3200" b="0" i="1" smtClean="0">
                              <a:latin typeface="Cambria Math" panose="02040503050406030204" pitchFamily="18" charset="0"/>
                            </a:rPr>
                            <m:t> </m:t>
                          </m:r>
                        </m:sup>
                      </m:sSup>
                    </m:oMath>
                  </m:oMathPara>
                </a14:m>
                <a:endParaRPr kumimoji="1" lang="zh-CN" altLang="en-US" sz="3200" dirty="0"/>
              </a:p>
            </p:txBody>
          </p:sp>
        </mc:Choice>
        <mc:Fallback xmlns="">
          <p:sp>
            <p:nvSpPr>
              <p:cNvPr id="24" name="TextBox 23">
                <a:extLst>
                  <a:ext uri="{FF2B5EF4-FFF2-40B4-BE49-F238E27FC236}">
                    <a16:creationId xmlns:a16="http://schemas.microsoft.com/office/drawing/2014/main" id="{D71D4AE0-FCCC-2E4D-9413-261EA38FC299}"/>
                  </a:ext>
                </a:extLst>
              </p:cNvPr>
              <p:cNvSpPr txBox="1">
                <a:spLocks noRot="1" noChangeAspect="1" noMove="1" noResize="1" noEditPoints="1" noAdjustHandles="1" noChangeArrowheads="1" noChangeShapeType="1" noTextEdit="1"/>
              </p:cNvSpPr>
              <p:nvPr/>
            </p:nvSpPr>
            <p:spPr>
              <a:xfrm>
                <a:off x="3110251" y="4812153"/>
                <a:ext cx="1211101" cy="509050"/>
              </a:xfrm>
              <a:prstGeom prst="rect">
                <a:avLst/>
              </a:prstGeom>
              <a:blipFill>
                <a:blip r:embed="rId8"/>
                <a:stretch>
                  <a:fillRect l="-7216" t="-19048" r="-6186" b="-47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6C7F8D6-4A84-AA47-B9FF-013AAD1E1356}"/>
                  </a:ext>
                </a:extLst>
              </p:cNvPr>
              <p:cNvSpPr txBox="1"/>
              <p:nvPr/>
            </p:nvSpPr>
            <p:spPr>
              <a:xfrm>
                <a:off x="10459463" y="3594890"/>
                <a:ext cx="1004562" cy="6013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3200" b="0" i="1" smtClean="0">
                          <a:solidFill>
                            <a:schemeClr val="tx1"/>
                          </a:solidFill>
                          <a:latin typeface="Cambria Math" panose="02040503050406030204" pitchFamily="18" charset="0"/>
                        </a:rPr>
                        <m:t>⟨</m:t>
                      </m:r>
                      <m:acc>
                        <m:accPr>
                          <m:chr m:val="̂"/>
                          <m:ctrlPr>
                            <a:rPr kumimoji="1" lang="en-US" altLang="zh-CN" sz="3200" b="0" i="1" smtClean="0">
                              <a:solidFill>
                                <a:schemeClr val="tx1"/>
                              </a:solidFill>
                              <a:latin typeface="Cambria Math" panose="02040503050406030204" pitchFamily="18" charset="0"/>
                            </a:rPr>
                          </m:ctrlPr>
                        </m:accPr>
                        <m:e>
                          <m:r>
                            <a:rPr kumimoji="1" lang="en-US" altLang="zh-CN" sz="3200" b="0" i="1" smtClean="0">
                              <a:solidFill>
                                <a:schemeClr val="tx1"/>
                              </a:solidFill>
                              <a:latin typeface="Cambria Math" panose="02040503050406030204" pitchFamily="18" charset="0"/>
                            </a:rPr>
                            <m:t>𝑂</m:t>
                          </m:r>
                        </m:e>
                      </m:acc>
                      <m:r>
                        <a:rPr kumimoji="1" lang="en-US" altLang="zh-CN" sz="3200" b="0" i="1" smtClean="0">
                          <a:solidFill>
                            <a:schemeClr val="tx1"/>
                          </a:solidFill>
                          <a:latin typeface="Cambria Math" panose="02040503050406030204" pitchFamily="18" charset="0"/>
                        </a:rPr>
                        <m:t>⟩</m:t>
                      </m:r>
                    </m:oMath>
                  </m:oMathPara>
                </a14:m>
                <a:endParaRPr lang="zh-CN" altLang="en-US" sz="3200" dirty="0">
                  <a:solidFill>
                    <a:schemeClr val="tx1"/>
                  </a:solidFill>
                </a:endParaRPr>
              </a:p>
            </p:txBody>
          </p:sp>
        </mc:Choice>
        <mc:Fallback xmlns="">
          <p:sp>
            <p:nvSpPr>
              <p:cNvPr id="31" name="TextBox 30">
                <a:extLst>
                  <a:ext uri="{FF2B5EF4-FFF2-40B4-BE49-F238E27FC236}">
                    <a16:creationId xmlns:a16="http://schemas.microsoft.com/office/drawing/2014/main" id="{C6C7F8D6-4A84-AA47-B9FF-013AAD1E1356}"/>
                  </a:ext>
                </a:extLst>
              </p:cNvPr>
              <p:cNvSpPr txBox="1">
                <a:spLocks noRot="1" noChangeAspect="1" noMove="1" noResize="1" noEditPoints="1" noAdjustHandles="1" noChangeArrowheads="1" noChangeShapeType="1" noTextEdit="1"/>
              </p:cNvSpPr>
              <p:nvPr/>
            </p:nvSpPr>
            <p:spPr>
              <a:xfrm>
                <a:off x="10459463" y="3594890"/>
                <a:ext cx="1004562" cy="601383"/>
              </a:xfrm>
              <a:prstGeom prst="rect">
                <a:avLst/>
              </a:prstGeom>
              <a:blipFill>
                <a:blip r:embed="rId9"/>
                <a:stretch>
                  <a:fillRect t="-12500" b="-2083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1EB4BB3-89CC-8945-ACF5-9E94691BB518}"/>
                  </a:ext>
                </a:extLst>
              </p:cNvPr>
              <p:cNvSpPr txBox="1"/>
              <p:nvPr/>
            </p:nvSpPr>
            <p:spPr>
              <a:xfrm>
                <a:off x="9696400" y="2122661"/>
                <a:ext cx="193437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zh-CN" sz="2400" b="0" i="1" smtClean="0">
                          <a:solidFill>
                            <a:srgbClr val="C00000"/>
                          </a:solidFill>
                          <a:latin typeface="Cambria Math" panose="02040503050406030204" pitchFamily="18" charset="0"/>
                        </a:rPr>
                        <m:t>sin</m:t>
                      </m:r>
                      <m:r>
                        <a:rPr kumimoji="1" lang="zh-CN" altLang="en-US" sz="2400" b="0" i="1" smtClean="0">
                          <a:solidFill>
                            <a:srgbClr val="C00000"/>
                          </a:solidFill>
                          <a:latin typeface="Cambria Math" panose="02040503050406030204" pitchFamily="18" charset="0"/>
                        </a:rPr>
                        <m:t> </m:t>
                      </m:r>
                      <m:r>
                        <a:rPr kumimoji="1" lang="en-US" altLang="zh-CN" sz="2400" b="0" i="1" smtClean="0">
                          <a:solidFill>
                            <a:srgbClr val="C00000"/>
                          </a:solidFill>
                          <a:latin typeface="Cambria Math" panose="02040503050406030204" pitchFamily="18" charset="0"/>
                        </a:rPr>
                        <m:t>(</m:t>
                      </m:r>
                      <m:sSub>
                        <m:sSubPr>
                          <m:ctrlPr>
                            <a:rPr kumimoji="1" lang="en-US" altLang="zh-CN" sz="2400" b="0" i="1" smtClean="0">
                              <a:solidFill>
                                <a:srgbClr val="C00000"/>
                              </a:solidFill>
                              <a:latin typeface="Cambria Math" panose="02040503050406030204" pitchFamily="18" charset="0"/>
                            </a:rPr>
                          </m:ctrlPr>
                        </m:sSubPr>
                        <m:e>
                          <m:r>
                            <a:rPr kumimoji="1" lang="en-US" altLang="zh-CN" sz="2400" b="0" i="1" smtClean="0">
                              <a:solidFill>
                                <a:srgbClr val="C00000"/>
                              </a:solidFill>
                              <a:latin typeface="Cambria Math" panose="02040503050406030204" pitchFamily="18" charset="0"/>
                            </a:rPr>
                            <m:t>𝐸</m:t>
                          </m:r>
                        </m:e>
                        <m:sub>
                          <m:r>
                            <a:rPr kumimoji="1" lang="en-US" altLang="zh-CN" sz="2400" b="0" i="1" smtClean="0">
                              <a:solidFill>
                                <a:srgbClr val="C00000"/>
                              </a:solidFill>
                              <a:latin typeface="Cambria Math" panose="02040503050406030204" pitchFamily="18" charset="0"/>
                            </a:rPr>
                            <m:t>𝑛</m:t>
                          </m:r>
                        </m:sub>
                      </m:sSub>
                      <m:r>
                        <a:rPr kumimoji="1" lang="en-US" altLang="zh-CN" sz="2400" b="0" i="1" smtClean="0">
                          <a:solidFill>
                            <a:srgbClr val="C00000"/>
                          </a:solidFill>
                          <a:latin typeface="Cambria Math" panose="02040503050406030204" pitchFamily="18" charset="0"/>
                        </a:rPr>
                        <m:t>−</m:t>
                      </m:r>
                      <m:sSub>
                        <m:sSubPr>
                          <m:ctrlPr>
                            <a:rPr kumimoji="1" lang="en-US" altLang="zh-CN" sz="2400" b="0" i="1" smtClean="0">
                              <a:solidFill>
                                <a:srgbClr val="C00000"/>
                              </a:solidFill>
                              <a:latin typeface="Cambria Math" panose="02040503050406030204" pitchFamily="18" charset="0"/>
                            </a:rPr>
                          </m:ctrlPr>
                        </m:sSubPr>
                        <m:e>
                          <m:r>
                            <a:rPr kumimoji="1" lang="en-US" altLang="zh-CN" sz="2400" b="0" i="1" smtClean="0">
                              <a:solidFill>
                                <a:srgbClr val="C00000"/>
                              </a:solidFill>
                              <a:latin typeface="Cambria Math" panose="02040503050406030204" pitchFamily="18" charset="0"/>
                            </a:rPr>
                            <m:t>𝐸</m:t>
                          </m:r>
                        </m:e>
                        <m:sub>
                          <m:r>
                            <a:rPr kumimoji="1" lang="en-US" altLang="zh-CN" sz="2400" b="0" i="1" smtClean="0">
                              <a:solidFill>
                                <a:srgbClr val="C00000"/>
                              </a:solidFill>
                              <a:latin typeface="Cambria Math" panose="02040503050406030204" pitchFamily="18" charset="0"/>
                            </a:rPr>
                            <m:t>0</m:t>
                          </m:r>
                        </m:sub>
                      </m:sSub>
                      <m:r>
                        <a:rPr kumimoji="1" lang="en-US" altLang="zh-CN" sz="2400" b="0" i="1" smtClean="0">
                          <a:solidFill>
                            <a:srgbClr val="C00000"/>
                          </a:solidFill>
                          <a:latin typeface="Cambria Math" panose="02040503050406030204" pitchFamily="18" charset="0"/>
                        </a:rPr>
                        <m:t>)</m:t>
                      </m:r>
                      <m:r>
                        <a:rPr kumimoji="1" lang="en-US" altLang="zh-CN" sz="2400" b="0" i="1" smtClean="0">
                          <a:solidFill>
                            <a:srgbClr val="C00000"/>
                          </a:solidFill>
                          <a:latin typeface="Cambria Math" panose="02040503050406030204" pitchFamily="18" charset="0"/>
                        </a:rPr>
                        <m:t>𝑡</m:t>
                      </m:r>
                    </m:oMath>
                  </m:oMathPara>
                </a14:m>
                <a:endParaRPr kumimoji="1" lang="zh-CN" altLang="en-US" sz="2400" dirty="0">
                  <a:solidFill>
                    <a:srgbClr val="C00000"/>
                  </a:solidFill>
                </a:endParaRPr>
              </a:p>
            </p:txBody>
          </p:sp>
        </mc:Choice>
        <mc:Fallback>
          <p:sp>
            <p:nvSpPr>
              <p:cNvPr id="6" name="TextBox 5">
                <a:extLst>
                  <a:ext uri="{FF2B5EF4-FFF2-40B4-BE49-F238E27FC236}">
                    <a16:creationId xmlns:a16="http://schemas.microsoft.com/office/drawing/2014/main" id="{71EB4BB3-89CC-8945-ACF5-9E94691BB518}"/>
                  </a:ext>
                </a:extLst>
              </p:cNvPr>
              <p:cNvSpPr txBox="1">
                <a:spLocks noRot="1" noChangeAspect="1" noMove="1" noResize="1" noEditPoints="1" noAdjustHandles="1" noChangeArrowheads="1" noChangeShapeType="1" noTextEdit="1"/>
              </p:cNvSpPr>
              <p:nvPr/>
            </p:nvSpPr>
            <p:spPr>
              <a:xfrm>
                <a:off x="9696400" y="2122661"/>
                <a:ext cx="1934376" cy="369332"/>
              </a:xfrm>
              <a:prstGeom prst="rect">
                <a:avLst/>
              </a:prstGeom>
              <a:blipFill>
                <a:blip r:embed="rId10"/>
                <a:stretch>
                  <a:fillRect l="-3268" t="-6667" r="-2614" b="-36667"/>
                </a:stretch>
              </a:blipFill>
            </p:spPr>
            <p:txBody>
              <a:bodyPr/>
              <a:lstStyle/>
              <a:p>
                <a:r>
                  <a:rPr lang="zh-CN" altLang="en-US">
                    <a:noFill/>
                  </a:rPr>
                  <a:t> </a:t>
                </a:r>
              </a:p>
            </p:txBody>
          </p:sp>
        </mc:Fallback>
      </mc:AlternateContent>
      <p:sp>
        <p:nvSpPr>
          <p:cNvPr id="9" name="TextBox 8">
            <a:extLst>
              <a:ext uri="{FF2B5EF4-FFF2-40B4-BE49-F238E27FC236}">
                <a16:creationId xmlns:a16="http://schemas.microsoft.com/office/drawing/2014/main" id="{981EE64F-0FD0-7F42-A366-A14A1E487868}"/>
              </a:ext>
            </a:extLst>
          </p:cNvPr>
          <p:cNvSpPr txBox="1"/>
          <p:nvPr/>
        </p:nvSpPr>
        <p:spPr>
          <a:xfrm>
            <a:off x="5881364" y="5210582"/>
            <a:ext cx="399468" cy="584775"/>
          </a:xfrm>
          <a:prstGeom prst="rect">
            <a:avLst/>
          </a:prstGeom>
          <a:noFill/>
        </p:spPr>
        <p:txBody>
          <a:bodyPr wrap="none" rtlCol="0">
            <a:spAutoFit/>
          </a:bodyPr>
          <a:lstStyle/>
          <a:p>
            <a:r>
              <a:rPr kumimoji="1" lang="en-US" altLang="zh-C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endParaRPr kumimoji="1" lang="zh-CN" alt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1" name="TextBox 40">
            <a:extLst>
              <a:ext uri="{FF2B5EF4-FFF2-40B4-BE49-F238E27FC236}">
                <a16:creationId xmlns:a16="http://schemas.microsoft.com/office/drawing/2014/main" id="{60B4A00D-F646-5045-AC55-73114A0C3572}"/>
              </a:ext>
            </a:extLst>
          </p:cNvPr>
          <p:cNvSpPr txBox="1"/>
          <p:nvPr/>
        </p:nvSpPr>
        <p:spPr>
          <a:xfrm>
            <a:off x="7536792" y="5210581"/>
            <a:ext cx="393056" cy="584775"/>
          </a:xfrm>
          <a:prstGeom prst="rect">
            <a:avLst/>
          </a:prstGeom>
          <a:noFill/>
        </p:spPr>
        <p:txBody>
          <a:bodyPr wrap="none" rtlCol="0">
            <a:spAutoFit/>
          </a:bodyPr>
          <a:lstStyle/>
          <a:p>
            <a:r>
              <a:rPr kumimoji="1" lang="en-US" altLang="zh-C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endParaRPr kumimoji="1" lang="zh-CN" alt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2" name="TextBox 41">
            <a:extLst>
              <a:ext uri="{FF2B5EF4-FFF2-40B4-BE49-F238E27FC236}">
                <a16:creationId xmlns:a16="http://schemas.microsoft.com/office/drawing/2014/main" id="{F94CC71D-E25A-D74E-9FCA-C8E052431FA3}"/>
              </a:ext>
            </a:extLst>
          </p:cNvPr>
          <p:cNvSpPr txBox="1"/>
          <p:nvPr/>
        </p:nvSpPr>
        <p:spPr>
          <a:xfrm>
            <a:off x="4251384" y="5210581"/>
            <a:ext cx="393056" cy="584775"/>
          </a:xfrm>
          <a:prstGeom prst="rect">
            <a:avLst/>
          </a:prstGeom>
          <a:noFill/>
        </p:spPr>
        <p:txBody>
          <a:bodyPr wrap="none" rtlCol="0">
            <a:spAutoFit/>
          </a:bodyPr>
          <a:lstStyle/>
          <a:p>
            <a:r>
              <a:rPr kumimoji="1" lang="en-US" altLang="zh-C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endParaRPr kumimoji="1" lang="zh-CN" alt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cxnSp>
        <p:nvCxnSpPr>
          <p:cNvPr id="14" name="Straight Arrow Connector 13">
            <a:extLst>
              <a:ext uri="{FF2B5EF4-FFF2-40B4-BE49-F238E27FC236}">
                <a16:creationId xmlns:a16="http://schemas.microsoft.com/office/drawing/2014/main" id="{C5558B76-083A-2C46-88C3-B74C76DDC424}"/>
              </a:ext>
            </a:extLst>
          </p:cNvPr>
          <p:cNvCxnSpPr>
            <a:stCxn id="9" idx="3"/>
            <a:endCxn id="41" idx="1"/>
          </p:cNvCxnSpPr>
          <p:nvPr/>
        </p:nvCxnSpPr>
        <p:spPr>
          <a:xfrm flipV="1">
            <a:off x="6280832" y="5502969"/>
            <a:ext cx="1255960" cy="1"/>
          </a:xfrm>
          <a:prstGeom prst="straightConnector1">
            <a:avLst/>
          </a:prstGeom>
          <a:ln w="1905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9FA10A76-2E6D-8C4E-8353-B8D71D4BF11C}"/>
              </a:ext>
            </a:extLst>
          </p:cNvPr>
          <p:cNvSpPr/>
          <p:nvPr/>
        </p:nvSpPr>
        <p:spPr>
          <a:xfrm>
            <a:off x="4619134" y="5130524"/>
            <a:ext cx="2978870" cy="214474"/>
          </a:xfrm>
          <a:custGeom>
            <a:avLst/>
            <a:gdLst>
              <a:gd name="connsiteX0" fmla="*/ 2978870 w 2978870"/>
              <a:gd name="connsiteY0" fmla="*/ 311265 h 348972"/>
              <a:gd name="connsiteX1" fmla="*/ 1480008 w 2978870"/>
              <a:gd name="connsiteY1" fmla="*/ 180 h 348972"/>
              <a:gd name="connsiteX2" fmla="*/ 0 w 2978870"/>
              <a:gd name="connsiteY2" fmla="*/ 348972 h 348972"/>
            </a:gdLst>
            <a:ahLst/>
            <a:cxnLst>
              <a:cxn ang="0">
                <a:pos x="connsiteX0" y="connsiteY0"/>
              </a:cxn>
              <a:cxn ang="0">
                <a:pos x="connsiteX1" y="connsiteY1"/>
              </a:cxn>
              <a:cxn ang="0">
                <a:pos x="connsiteX2" y="connsiteY2"/>
              </a:cxn>
            </a:cxnLst>
            <a:rect l="l" t="t" r="r" b="b"/>
            <a:pathLst>
              <a:path w="2978870" h="348972">
                <a:moveTo>
                  <a:pt x="2978870" y="311265"/>
                </a:moveTo>
                <a:cubicBezTo>
                  <a:pt x="2477678" y="152580"/>
                  <a:pt x="1976486" y="-6105"/>
                  <a:pt x="1480008" y="180"/>
                </a:cubicBezTo>
                <a:cubicBezTo>
                  <a:pt x="983530" y="6464"/>
                  <a:pt x="491765" y="177718"/>
                  <a:pt x="0" y="348972"/>
                </a:cubicBezTo>
              </a:path>
            </a:pathLst>
          </a:custGeom>
          <a:noFill/>
          <a:ln w="19050">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Title 1">
            <a:extLst>
              <a:ext uri="{FF2B5EF4-FFF2-40B4-BE49-F238E27FC236}">
                <a16:creationId xmlns:a16="http://schemas.microsoft.com/office/drawing/2014/main" id="{175FB360-02F3-594E-BED5-1365ABE34A42}"/>
              </a:ext>
            </a:extLst>
          </p:cNvPr>
          <p:cNvSpPr txBox="1">
            <a:spLocks/>
          </p:cNvSpPr>
          <p:nvPr/>
        </p:nvSpPr>
        <p:spPr>
          <a:xfrm>
            <a:off x="0" y="0"/>
            <a:ext cx="12192000" cy="857250"/>
          </a:xfrm>
          <a:prstGeom prst="rect">
            <a:avLst/>
          </a:prstGeom>
          <a:solidFill>
            <a:srgbClr val="9DC3E6"/>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Extracting</a:t>
            </a:r>
            <a:r>
              <a:rPr kumimoji="1" lang="zh-CN" altLang="en-US" sz="4000" b="1" dirty="0"/>
              <a:t> </a:t>
            </a:r>
            <a:r>
              <a:rPr kumimoji="1" lang="en-US" altLang="zh-CN" sz="4000" b="1" dirty="0"/>
              <a:t>particle</a:t>
            </a:r>
            <a:r>
              <a:rPr kumimoji="1" lang="zh-CN" altLang="en-US" sz="4000" b="1" dirty="0"/>
              <a:t> </a:t>
            </a:r>
            <a:r>
              <a:rPr kumimoji="1" lang="en-US" altLang="zh-CN" sz="4000" b="1" dirty="0"/>
              <a:t>mass</a:t>
            </a:r>
            <a:r>
              <a:rPr kumimoji="1" lang="zh-CN" altLang="en-US" sz="4000" b="1" dirty="0"/>
              <a:t> </a:t>
            </a:r>
            <a:r>
              <a:rPr kumimoji="1" lang="en-US" altLang="zh-CN" sz="4000" b="1" dirty="0"/>
              <a:t>from</a:t>
            </a:r>
            <a:r>
              <a:rPr kumimoji="1" lang="zh-CN" altLang="en-US" sz="4000" b="1" dirty="0"/>
              <a:t> </a:t>
            </a:r>
            <a:r>
              <a:rPr kumimoji="1" lang="en-US" altLang="zh-CN" sz="4000" b="1" dirty="0"/>
              <a:t>correlation</a:t>
            </a:r>
            <a:r>
              <a:rPr kumimoji="1" lang="zh-CN" altLang="en-US" sz="4000" b="1" dirty="0"/>
              <a:t> </a:t>
            </a:r>
            <a:r>
              <a:rPr kumimoji="1" lang="en-US" altLang="zh-CN" sz="4000" b="1" dirty="0"/>
              <a:t>function</a:t>
            </a:r>
            <a:endParaRPr kumimoji="1" lang="zh-CN" altLang="en-US" sz="4000" b="1" dirty="0"/>
          </a:p>
        </p:txBody>
      </p:sp>
      <p:sp>
        <p:nvSpPr>
          <p:cNvPr id="2" name="TextBox 1">
            <a:extLst>
              <a:ext uri="{FF2B5EF4-FFF2-40B4-BE49-F238E27FC236}">
                <a16:creationId xmlns:a16="http://schemas.microsoft.com/office/drawing/2014/main" id="{5B3EE0B6-AE05-6444-8944-94DE26267424}"/>
              </a:ext>
            </a:extLst>
          </p:cNvPr>
          <p:cNvSpPr txBox="1"/>
          <p:nvPr/>
        </p:nvSpPr>
        <p:spPr>
          <a:xfrm>
            <a:off x="5547612" y="4726025"/>
            <a:ext cx="1132041" cy="369332"/>
          </a:xfrm>
          <a:prstGeom prst="rect">
            <a:avLst/>
          </a:prstGeom>
          <a:noFill/>
        </p:spPr>
        <p:txBody>
          <a:bodyPr wrap="none" rtlCol="0">
            <a:spAutoFit/>
          </a:bodyPr>
          <a:lstStyle/>
          <a:p>
            <a:r>
              <a:rPr kumimoji="1" lang="en-US" altLang="zh-CN" b="1" dirty="0"/>
              <a:t>[This</a:t>
            </a:r>
            <a:r>
              <a:rPr kumimoji="1" lang="zh-CN" altLang="en-US" b="1" dirty="0"/>
              <a:t> </a:t>
            </a:r>
            <a:r>
              <a:rPr kumimoji="1" lang="en-US" altLang="zh-CN" b="1" dirty="0"/>
              <a:t>talk]</a:t>
            </a:r>
            <a:endParaRPr kumimoji="1" lang="zh-CN" altLang="en-US" b="1" dirty="0"/>
          </a:p>
        </p:txBody>
      </p:sp>
      <p:graphicFrame>
        <p:nvGraphicFramePr>
          <p:cNvPr id="30" name="Diagram 29">
            <a:extLst>
              <a:ext uri="{FF2B5EF4-FFF2-40B4-BE49-F238E27FC236}">
                <a16:creationId xmlns:a16="http://schemas.microsoft.com/office/drawing/2014/main" id="{71890FFE-3D2C-BD4E-A1E5-E57B90E9665F}"/>
              </a:ext>
            </a:extLst>
          </p:cNvPr>
          <p:cNvGraphicFramePr/>
          <p:nvPr>
            <p:extLst>
              <p:ext uri="{D42A27DB-BD31-4B8C-83A1-F6EECF244321}">
                <p14:modId xmlns:p14="http://schemas.microsoft.com/office/powerpoint/2010/main" val="4127450446"/>
              </p:ext>
            </p:extLst>
          </p:nvPr>
        </p:nvGraphicFramePr>
        <p:xfrm>
          <a:off x="839416" y="5731098"/>
          <a:ext cx="10513168" cy="86700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8" name="TextBox 37">
            <a:extLst>
              <a:ext uri="{FF2B5EF4-FFF2-40B4-BE49-F238E27FC236}">
                <a16:creationId xmlns:a16="http://schemas.microsoft.com/office/drawing/2014/main" id="{74BFB7CD-3D61-5B40-BE02-D51D02ED6C1D}"/>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14</a:t>
            </a:fld>
            <a:r>
              <a:rPr kumimoji="1" lang="en-US" altLang="zh-CN" dirty="0"/>
              <a:t>/44</a:t>
            </a:r>
            <a:endParaRPr kumimoji="1" lang="zh-CN" altLang="en-US" dirty="0"/>
          </a:p>
        </p:txBody>
      </p:sp>
    </p:spTree>
    <p:extLst>
      <p:ext uri="{BB962C8B-B14F-4D97-AF65-F5344CB8AC3E}">
        <p14:creationId xmlns:p14="http://schemas.microsoft.com/office/powerpoint/2010/main" val="673474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106043-3653-4546-8007-328A525E8566}"/>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Time</a:t>
            </a:r>
            <a:r>
              <a:rPr kumimoji="1" lang="zh-CN" altLang="en-US" sz="4800" dirty="0"/>
              <a:t> </a:t>
            </a:r>
            <a:r>
              <a:rPr kumimoji="1" lang="en-US" altLang="zh-CN" sz="4800" dirty="0"/>
              <a:t>evolution</a:t>
            </a:r>
            <a:r>
              <a:rPr kumimoji="1" lang="zh-CN" altLang="en-US" sz="4800" dirty="0"/>
              <a:t> </a:t>
            </a:r>
            <a:r>
              <a:rPr kumimoji="1" lang="en-US" altLang="zh-CN" sz="4800" dirty="0"/>
              <a:t>on</a:t>
            </a:r>
            <a:r>
              <a:rPr kumimoji="1" lang="zh-CN" altLang="en-US" sz="4800" dirty="0"/>
              <a:t> </a:t>
            </a:r>
            <a:r>
              <a:rPr kumimoji="1" lang="en-US" altLang="zh-CN" sz="4800" dirty="0"/>
              <a:t>quantum</a:t>
            </a:r>
            <a:r>
              <a:rPr kumimoji="1" lang="zh-CN" altLang="en-US" sz="4800" dirty="0"/>
              <a:t> </a:t>
            </a:r>
            <a:r>
              <a:rPr kumimoji="1" lang="en-US" altLang="zh-CN" sz="4800" dirty="0"/>
              <a:t>computers</a:t>
            </a:r>
            <a:r>
              <a:rPr kumimoji="1" lang="zh-CN" altLang="en-US" sz="4800" dirty="0"/>
              <a:t> </a:t>
            </a:r>
            <a:endParaRPr kumimoji="1" lang="zh-CN" altLang="en-US" sz="3600"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3632669-DC44-8247-BBD3-32B6F5BD5672}"/>
                  </a:ext>
                </a:extLst>
              </p:cNvPr>
              <p:cNvSpPr txBox="1"/>
              <p:nvPr/>
            </p:nvSpPr>
            <p:spPr>
              <a:xfrm>
                <a:off x="111256" y="3597644"/>
                <a:ext cx="1023357" cy="5084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solidFill>
                                <a:schemeClr val="tx1"/>
                              </a:solidFill>
                              <a:latin typeface="Cambria Math" panose="02040503050406030204" pitchFamily="18" charset="0"/>
                            </a:rPr>
                          </m:ctrlPr>
                        </m:sSupPr>
                        <m:e>
                          <m:r>
                            <a:rPr kumimoji="1" lang="en-US" altLang="zh-CN" sz="3200" b="0" i="1" smtClean="0">
                              <a:solidFill>
                                <a:schemeClr val="tx1"/>
                              </a:solidFill>
                              <a:latin typeface="Cambria Math" panose="02040503050406030204" pitchFamily="18" charset="0"/>
                            </a:rPr>
                            <m:t>𝑒</m:t>
                          </m:r>
                        </m:e>
                        <m:sup>
                          <m:r>
                            <a:rPr kumimoji="1" lang="en-US" altLang="zh-CN" sz="3200" b="0" i="1" smtClean="0">
                              <a:solidFill>
                                <a:schemeClr val="tx1"/>
                              </a:solidFill>
                              <a:latin typeface="Cambria Math" panose="02040503050406030204" pitchFamily="18" charset="0"/>
                            </a:rPr>
                            <m:t>−</m:t>
                          </m:r>
                          <m:r>
                            <a:rPr kumimoji="1" lang="en-US" altLang="zh-CN" sz="3200" b="0" i="1" smtClean="0">
                              <a:solidFill>
                                <a:schemeClr val="tx1"/>
                              </a:solidFill>
                              <a:latin typeface="Cambria Math" panose="02040503050406030204" pitchFamily="18" charset="0"/>
                            </a:rPr>
                            <m:t>𝑖𝐻𝑡</m:t>
                          </m:r>
                        </m:sup>
                      </m:sSup>
                    </m:oMath>
                  </m:oMathPara>
                </a14:m>
                <a:endParaRPr kumimoji="1" lang="zh-CN" altLang="en-US" sz="3200" dirty="0">
                  <a:solidFill>
                    <a:schemeClr val="tx1"/>
                  </a:solidFill>
                </a:endParaRPr>
              </a:p>
            </p:txBody>
          </p:sp>
        </mc:Choice>
        <mc:Fallback xmlns="">
          <p:sp>
            <p:nvSpPr>
              <p:cNvPr id="26" name="TextBox 25">
                <a:extLst>
                  <a:ext uri="{FF2B5EF4-FFF2-40B4-BE49-F238E27FC236}">
                    <a16:creationId xmlns:a16="http://schemas.microsoft.com/office/drawing/2014/main" id="{23632669-DC44-8247-BBD3-32B6F5BD5672}"/>
                  </a:ext>
                </a:extLst>
              </p:cNvPr>
              <p:cNvSpPr txBox="1">
                <a:spLocks noRot="1" noChangeAspect="1" noMove="1" noResize="1" noEditPoints="1" noAdjustHandles="1" noChangeArrowheads="1" noChangeShapeType="1" noTextEdit="1"/>
              </p:cNvSpPr>
              <p:nvPr/>
            </p:nvSpPr>
            <p:spPr>
              <a:xfrm>
                <a:off x="111256" y="3597644"/>
                <a:ext cx="1023357" cy="508473"/>
              </a:xfrm>
              <a:prstGeom prst="rect">
                <a:avLst/>
              </a:prstGeom>
              <a:blipFill>
                <a:blip r:embed="rId2"/>
                <a:stretch>
                  <a:fillRect l="-4878" t="-2439" r="-2439"/>
                </a:stretch>
              </a:blipFill>
            </p:spPr>
            <p:txBody>
              <a:bodyPr/>
              <a:lstStyle/>
              <a:p>
                <a:r>
                  <a:rPr lang="zh-CN" altLang="en-US">
                    <a:noFill/>
                  </a:rPr>
                  <a:t> </a:t>
                </a:r>
              </a:p>
            </p:txBody>
          </p:sp>
        </mc:Fallback>
      </mc:AlternateContent>
      <p:sp>
        <p:nvSpPr>
          <p:cNvPr id="7" name="Left Brace 6">
            <a:extLst>
              <a:ext uri="{FF2B5EF4-FFF2-40B4-BE49-F238E27FC236}">
                <a16:creationId xmlns:a16="http://schemas.microsoft.com/office/drawing/2014/main" id="{9C691AB0-414C-D948-9498-B2485694C029}"/>
              </a:ext>
            </a:extLst>
          </p:cNvPr>
          <p:cNvSpPr/>
          <p:nvPr/>
        </p:nvSpPr>
        <p:spPr>
          <a:xfrm>
            <a:off x="1270175" y="1147890"/>
            <a:ext cx="497712" cy="5454790"/>
          </a:xfrm>
          <a:prstGeom prst="leftBrace">
            <a:avLst>
              <a:gd name="adj1" fmla="val 81214"/>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93BE570-73DB-2545-846E-81FD6DEA33C8}"/>
                  </a:ext>
                </a:extLst>
              </p:cNvPr>
              <p:cNvSpPr txBox="1"/>
              <p:nvPr/>
            </p:nvSpPr>
            <p:spPr>
              <a:xfrm>
                <a:off x="1767887" y="1114826"/>
                <a:ext cx="7685822"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b="1" dirty="0"/>
                  <a:t>Analog</a:t>
                </a:r>
                <a:r>
                  <a:rPr kumimoji="1" lang="zh-CN" altLang="en-US" sz="2000" b="1" dirty="0"/>
                  <a:t> </a:t>
                </a:r>
                <a:r>
                  <a:rPr kumimoji="1" lang="en-US" altLang="zh-CN" sz="2000" b="1" dirty="0"/>
                  <a:t>quantum</a:t>
                </a:r>
                <a:r>
                  <a:rPr kumimoji="1" lang="zh-CN" altLang="en-US" sz="2000" b="1" dirty="0"/>
                  <a:t> </a:t>
                </a:r>
                <a:r>
                  <a:rPr kumimoji="1" lang="en-US" altLang="zh-CN" sz="2000" b="1" dirty="0"/>
                  <a:t>simulation:</a:t>
                </a:r>
                <a:r>
                  <a:rPr kumimoji="1" lang="zh-CN" altLang="en-US" sz="2000" b="1" dirty="0"/>
                  <a:t> </a:t>
                </a:r>
                <a:r>
                  <a:rPr kumimoji="1" lang="en-US" altLang="zh-CN" sz="2000" dirty="0"/>
                  <a:t>Construct</a:t>
                </a:r>
                <a:r>
                  <a:rPr kumimoji="1" lang="zh-CN" altLang="en-US" sz="2000" dirty="0"/>
                  <a:t> </a:t>
                </a:r>
                <a:r>
                  <a:rPr kumimoji="1" lang="en-US" altLang="zh-CN" sz="2000" dirty="0"/>
                  <a:t>a</a:t>
                </a:r>
                <a:r>
                  <a:rPr kumimoji="1" lang="zh-CN" altLang="en-US" sz="2000" dirty="0"/>
                  <a:t> </a:t>
                </a:r>
                <a:r>
                  <a:rPr kumimoji="1" lang="en-US" altLang="zh-CN" sz="2000" dirty="0"/>
                  <a:t>system</a:t>
                </a:r>
                <a:r>
                  <a:rPr kumimoji="1" lang="zh-CN" altLang="en-US" sz="2000" dirty="0"/>
                  <a:t> </a:t>
                </a:r>
                <a:r>
                  <a:rPr kumimoji="1" lang="en-US" altLang="zh-CN" sz="2000" dirty="0"/>
                  <a:t>that</a:t>
                </a:r>
                <a:r>
                  <a:rPr kumimoji="1" lang="zh-CN" altLang="en-US" sz="2000" dirty="0"/>
                  <a:t> </a:t>
                </a:r>
                <a:r>
                  <a:rPr kumimoji="1" lang="en-US" altLang="zh-CN" sz="2000" dirty="0"/>
                  <a:t>resemble</a:t>
                </a:r>
                <a:r>
                  <a:rPr kumimoji="1" lang="zh-CN" altLang="en-US" sz="2000" dirty="0"/>
                  <a:t> </a:t>
                </a:r>
                <a14:m>
                  <m:oMath xmlns:m="http://schemas.openxmlformats.org/officeDocument/2006/math">
                    <m:r>
                      <a:rPr kumimoji="1" lang="en-US" altLang="zh-CN" sz="2000" b="0" i="1" smtClean="0">
                        <a:latin typeface="Cambria Math" panose="02040503050406030204" pitchFamily="18" charset="0"/>
                      </a:rPr>
                      <m:t>𝐻</m:t>
                    </m:r>
                  </m:oMath>
                </a14:m>
                <a:r>
                  <a:rPr kumimoji="1" lang="en-US" altLang="zh-CN" sz="2000" dirty="0"/>
                  <a:t>.</a:t>
                </a:r>
                <a:endParaRPr kumimoji="1" lang="zh-CN" altLang="en-US" sz="2000" dirty="0"/>
              </a:p>
            </p:txBody>
          </p:sp>
        </mc:Choice>
        <mc:Fallback>
          <p:sp>
            <p:nvSpPr>
              <p:cNvPr id="8" name="TextBox 7">
                <a:extLst>
                  <a:ext uri="{FF2B5EF4-FFF2-40B4-BE49-F238E27FC236}">
                    <a16:creationId xmlns:a16="http://schemas.microsoft.com/office/drawing/2014/main" id="{693BE570-73DB-2545-846E-81FD6DEA33C8}"/>
                  </a:ext>
                </a:extLst>
              </p:cNvPr>
              <p:cNvSpPr txBox="1">
                <a:spLocks noRot="1" noChangeAspect="1" noMove="1" noResize="1" noEditPoints="1" noAdjustHandles="1" noChangeArrowheads="1" noChangeShapeType="1" noTextEdit="1"/>
              </p:cNvSpPr>
              <p:nvPr/>
            </p:nvSpPr>
            <p:spPr>
              <a:xfrm>
                <a:off x="1767887" y="1114826"/>
                <a:ext cx="7685822" cy="400110"/>
              </a:xfrm>
              <a:prstGeom prst="rect">
                <a:avLst/>
              </a:prstGeom>
              <a:blipFill>
                <a:blip r:embed="rId3"/>
                <a:stretch>
                  <a:fillRect l="-660" t="-9091" b="-24242"/>
                </a:stretch>
              </a:blipFill>
            </p:spPr>
            <p:txBody>
              <a:bodyPr/>
              <a:lstStyle/>
              <a:p>
                <a:r>
                  <a:rPr lang="zh-CN" altLang="en-US">
                    <a:noFill/>
                  </a:rPr>
                  <a:t> </a:t>
                </a:r>
              </a:p>
            </p:txBody>
          </p:sp>
        </mc:Fallback>
      </mc:AlternateContent>
      <p:sp>
        <p:nvSpPr>
          <p:cNvPr id="14" name="TextBox 13">
            <a:extLst>
              <a:ext uri="{FF2B5EF4-FFF2-40B4-BE49-F238E27FC236}">
                <a16:creationId xmlns:a16="http://schemas.microsoft.com/office/drawing/2014/main" id="{7BC6F5A6-A558-8C4F-A6D9-2E8AF7876392}"/>
              </a:ext>
            </a:extLst>
          </p:cNvPr>
          <p:cNvSpPr txBox="1"/>
          <p:nvPr/>
        </p:nvSpPr>
        <p:spPr>
          <a:xfrm>
            <a:off x="1767887" y="3915949"/>
            <a:ext cx="5881225"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b="1" dirty="0"/>
              <a:t>Digital</a:t>
            </a:r>
            <a:r>
              <a:rPr kumimoji="1" lang="zh-CN" altLang="en-US" sz="2000" b="1" dirty="0"/>
              <a:t> </a:t>
            </a:r>
            <a:r>
              <a:rPr kumimoji="1" lang="en-US" altLang="zh-CN" sz="2000" b="1" dirty="0"/>
              <a:t>quantum</a:t>
            </a:r>
            <a:r>
              <a:rPr kumimoji="1" lang="zh-CN" altLang="en-US" sz="2000" b="1" dirty="0"/>
              <a:t> </a:t>
            </a:r>
            <a:r>
              <a:rPr kumimoji="1" lang="en-US" altLang="zh-CN" sz="2000" b="1" dirty="0"/>
              <a:t>simulation:</a:t>
            </a:r>
            <a:r>
              <a:rPr kumimoji="1" lang="zh-CN" altLang="en-US" sz="2000" b="1" dirty="0"/>
              <a:t> </a:t>
            </a:r>
            <a:r>
              <a:rPr kumimoji="1" lang="en-US" altLang="zh-CN" sz="2000" dirty="0"/>
              <a:t>Trotter</a:t>
            </a:r>
            <a:r>
              <a:rPr kumimoji="1" lang="zh-CN" altLang="en-US" sz="2000" dirty="0"/>
              <a:t> </a:t>
            </a:r>
            <a:r>
              <a:rPr kumimoji="1" lang="en-US" altLang="zh-CN" sz="2000" dirty="0"/>
              <a:t>decomposition</a:t>
            </a:r>
            <a:endParaRPr kumimoji="1" lang="zh-CN" altLang="en-US" sz="2000" dirty="0"/>
          </a:p>
        </p:txBody>
      </p:sp>
      <p:pic>
        <p:nvPicPr>
          <p:cNvPr id="9" name="Picture 8">
            <a:extLst>
              <a:ext uri="{FF2B5EF4-FFF2-40B4-BE49-F238E27FC236}">
                <a16:creationId xmlns:a16="http://schemas.microsoft.com/office/drawing/2014/main" id="{964562EB-0C2C-654B-839A-7098268E2123}"/>
              </a:ext>
            </a:extLst>
          </p:cNvPr>
          <p:cNvPicPr>
            <a:picLocks noChangeAspect="1"/>
          </p:cNvPicPr>
          <p:nvPr/>
        </p:nvPicPr>
        <p:blipFill>
          <a:blip r:embed="rId4"/>
          <a:stretch>
            <a:fillRect/>
          </a:stretch>
        </p:blipFill>
        <p:spPr>
          <a:xfrm>
            <a:off x="2366145" y="1900195"/>
            <a:ext cx="2599394" cy="1804761"/>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6BD8EF4-7033-6547-AA0E-80961CDE3FFD}"/>
                  </a:ext>
                </a:extLst>
              </p:cNvPr>
              <p:cNvSpPr txBox="1"/>
              <p:nvPr/>
            </p:nvSpPr>
            <p:spPr>
              <a:xfrm>
                <a:off x="5247846" y="1858115"/>
                <a:ext cx="6206186" cy="400110"/>
              </a:xfrm>
              <a:prstGeom prst="rect">
                <a:avLst/>
              </a:prstGeom>
              <a:noFill/>
            </p:spPr>
            <p:txBody>
              <a:bodyPr wrap="none" rtlCol="0">
                <a:spAutoFit/>
              </a:bodyPr>
              <a:lstStyle/>
              <a:p>
                <a:r>
                  <a:rPr kumimoji="1" lang="en-US" altLang="zh-CN" sz="2000" dirty="0"/>
                  <a:t>e.g.</a:t>
                </a:r>
                <a:r>
                  <a:rPr kumimoji="1" lang="zh-CN" altLang="en-US" sz="2000" dirty="0"/>
                  <a:t> </a:t>
                </a:r>
                <a:r>
                  <a:rPr kumimoji="1" lang="en-US" altLang="zh-CN" sz="2000" dirty="0"/>
                  <a:t>Rydberg</a:t>
                </a:r>
                <a:r>
                  <a:rPr kumimoji="1" lang="zh-CN" altLang="en-US" sz="2000" dirty="0"/>
                  <a:t> </a:t>
                </a:r>
                <a:r>
                  <a:rPr kumimoji="1" lang="en-US" altLang="zh-CN" sz="2000" dirty="0"/>
                  <a:t>atom</a:t>
                </a:r>
                <a:r>
                  <a:rPr kumimoji="1" lang="zh-CN" altLang="en-US" sz="2000" dirty="0"/>
                  <a:t> </a:t>
                </a:r>
                <a:r>
                  <a:rPr kumimoji="1" lang="en-US" altLang="zh-CN" sz="2000" dirty="0"/>
                  <a:t>array</a:t>
                </a:r>
                <a:r>
                  <a:rPr kumimoji="1" lang="zh-CN" altLang="en-US" sz="2000" dirty="0"/>
                  <a:t> </a:t>
                </a:r>
                <a:r>
                  <a:rPr kumimoji="1" lang="en-US" altLang="zh-CN" sz="2000" dirty="0"/>
                  <a:t>resembles</a:t>
                </a:r>
                <a:r>
                  <a:rPr kumimoji="1" lang="zh-CN" altLang="en-US" sz="2000" dirty="0"/>
                  <a:t> </a:t>
                </a:r>
                <a:r>
                  <a:rPr kumimoji="1" lang="en-US" altLang="zh-CN" sz="2000" dirty="0"/>
                  <a:t>Heisenberg</a:t>
                </a:r>
                <a:r>
                  <a:rPr kumimoji="1" lang="zh-CN" altLang="en-US" sz="2000" dirty="0"/>
                  <a:t> </a:t>
                </a:r>
                <a14:m>
                  <m:oMath xmlns:m="http://schemas.openxmlformats.org/officeDocument/2006/math">
                    <m:r>
                      <a:rPr kumimoji="1" lang="en-US" altLang="zh-CN" sz="2000" b="0" i="1" smtClean="0">
                        <a:latin typeface="Cambria Math" panose="02040503050406030204" pitchFamily="18" charset="0"/>
                      </a:rPr>
                      <m:t>𝑋𝑌</m:t>
                    </m:r>
                  </m:oMath>
                </a14:m>
                <a:r>
                  <a:rPr kumimoji="1" lang="zh-CN" altLang="en-US" sz="2000" dirty="0"/>
                  <a:t> </a:t>
                </a:r>
                <a:r>
                  <a:rPr kumimoji="1" lang="en-US" altLang="zh-CN" sz="2000" dirty="0"/>
                  <a:t>model:</a:t>
                </a:r>
                <a:endParaRPr kumimoji="1" lang="zh-CN" altLang="en-US" sz="2000" dirty="0"/>
              </a:p>
            </p:txBody>
          </p:sp>
        </mc:Choice>
        <mc:Fallback xmlns="">
          <p:sp>
            <p:nvSpPr>
              <p:cNvPr id="10" name="TextBox 9">
                <a:extLst>
                  <a:ext uri="{FF2B5EF4-FFF2-40B4-BE49-F238E27FC236}">
                    <a16:creationId xmlns:a16="http://schemas.microsoft.com/office/drawing/2014/main" id="{16BD8EF4-7033-6547-AA0E-80961CDE3FFD}"/>
                  </a:ext>
                </a:extLst>
              </p:cNvPr>
              <p:cNvSpPr txBox="1">
                <a:spLocks noRot="1" noChangeAspect="1" noMove="1" noResize="1" noEditPoints="1" noAdjustHandles="1" noChangeArrowheads="1" noChangeShapeType="1" noTextEdit="1"/>
              </p:cNvSpPr>
              <p:nvPr/>
            </p:nvSpPr>
            <p:spPr>
              <a:xfrm>
                <a:off x="5247846" y="1858115"/>
                <a:ext cx="6206186" cy="400110"/>
              </a:xfrm>
              <a:prstGeom prst="rect">
                <a:avLst/>
              </a:prstGeom>
              <a:blipFill>
                <a:blip r:embed="rId5"/>
                <a:stretch>
                  <a:fillRect l="-1022" t="-9375" r="-204" b="-281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1326B10-9045-FF47-AE99-F7665126A781}"/>
                  </a:ext>
                </a:extLst>
              </p:cNvPr>
              <p:cNvSpPr txBox="1"/>
              <p:nvPr/>
            </p:nvSpPr>
            <p:spPr>
              <a:xfrm>
                <a:off x="7018119" y="2332035"/>
                <a:ext cx="2700996" cy="7817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𝐻</m:t>
                      </m:r>
                      <m:r>
                        <a:rPr kumimoji="1" lang="en-US" altLang="zh-CN" sz="2000" b="0" i="1" smtClean="0">
                          <a:latin typeface="Cambria Math" panose="02040503050406030204" pitchFamily="18" charset="0"/>
                        </a:rPr>
                        <m:t>= </m:t>
                      </m:r>
                      <m:nary>
                        <m:naryPr>
                          <m:chr m:val="∑"/>
                          <m:ctrlPr>
                            <a:rPr kumimoji="1" lang="zh-CN" altLang="en-US" sz="2000" b="0" i="1" smtClean="0">
                              <a:latin typeface="Cambria Math" panose="02040503050406030204" pitchFamily="18" charset="0"/>
                            </a:rPr>
                          </m:ctrlPr>
                        </m:naryPr>
                        <m:sub>
                          <m:r>
                            <m:rPr>
                              <m:brk m:alnAt="23"/>
                            </m:rPr>
                            <a:rPr kumimoji="1" lang="en-US" altLang="zh-CN" sz="2000" b="0" i="1" smtClean="0">
                              <a:latin typeface="Cambria Math" panose="02040503050406030204" pitchFamily="18" charset="0"/>
                            </a:rPr>
                            <m:t>𝑖</m:t>
                          </m:r>
                          <m:r>
                            <a:rPr kumimoji="1" lang="en-US" altLang="zh-CN" sz="2000" b="0" i="1" smtClean="0">
                              <a:latin typeface="Cambria Math" panose="02040503050406030204" pitchFamily="18" charset="0"/>
                            </a:rPr>
                            <m:t>&lt;</m:t>
                          </m:r>
                          <m:r>
                            <a:rPr kumimoji="1" lang="en-US" altLang="zh-CN" sz="2000" b="0" i="1" smtClean="0">
                              <a:latin typeface="Cambria Math" panose="02040503050406030204" pitchFamily="18" charset="0"/>
                            </a:rPr>
                            <m:t>𝑗</m:t>
                          </m:r>
                        </m:sub>
                        <m:sup>
                          <m:r>
                            <a:rPr kumimoji="1" lang="zh-CN" altLang="en-US" sz="2000" b="0" i="1" smtClean="0">
                              <a:latin typeface="Cambria Math" panose="02040503050406030204" pitchFamily="18" charset="0"/>
                            </a:rPr>
                            <m:t> </m:t>
                          </m:r>
                        </m:sup>
                        <m:e>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𝐽</m:t>
                              </m:r>
                            </m:e>
                            <m:sub>
                              <m:r>
                                <a:rPr kumimoji="1" lang="en-US" altLang="zh-CN" sz="2000" b="0" i="1" smtClean="0">
                                  <a:latin typeface="Cambria Math" panose="02040503050406030204" pitchFamily="18" charset="0"/>
                                </a:rPr>
                                <m:t>𝑖𝑗</m:t>
                              </m:r>
                            </m:sub>
                          </m:sSub>
                        </m:e>
                      </m:nary>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𝑋</m:t>
                          </m:r>
                        </m:e>
                        <m:sub>
                          <m:r>
                            <a:rPr kumimoji="1" lang="en-US" altLang="zh-CN" sz="2000" b="0" i="1" smtClean="0">
                              <a:latin typeface="Cambria Math" panose="02040503050406030204" pitchFamily="18" charset="0"/>
                            </a:rPr>
                            <m:t>𝑖</m:t>
                          </m:r>
                        </m:sub>
                      </m:sSub>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𝑋</m:t>
                          </m:r>
                        </m:e>
                        <m:sub>
                          <m:r>
                            <a:rPr kumimoji="1" lang="en-US" altLang="zh-CN" sz="2000" b="0" i="1" smtClean="0">
                              <a:latin typeface="Cambria Math" panose="02040503050406030204" pitchFamily="18" charset="0"/>
                            </a:rPr>
                            <m:t>𝑗</m:t>
                          </m:r>
                        </m:sub>
                      </m:sSub>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𝑌</m:t>
                          </m:r>
                        </m:e>
                        <m:sub>
                          <m:r>
                            <a:rPr kumimoji="1" lang="en-US" altLang="zh-CN" sz="2000" b="0" i="1" smtClean="0">
                              <a:latin typeface="Cambria Math" panose="02040503050406030204" pitchFamily="18" charset="0"/>
                            </a:rPr>
                            <m:t>𝑖</m:t>
                          </m:r>
                        </m:sub>
                      </m:sSub>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𝑌</m:t>
                          </m:r>
                        </m:e>
                        <m:sub>
                          <m:r>
                            <a:rPr kumimoji="1" lang="en-US" altLang="zh-CN" sz="2000" b="0" i="1" smtClean="0">
                              <a:latin typeface="Cambria Math" panose="02040503050406030204" pitchFamily="18" charset="0"/>
                            </a:rPr>
                            <m:t>𝑗</m:t>
                          </m:r>
                        </m:sub>
                      </m:sSub>
                      <m:r>
                        <a:rPr kumimoji="1" lang="en-US" altLang="zh-CN" sz="2000" b="0" i="1" smtClean="0">
                          <a:latin typeface="Cambria Math" panose="02040503050406030204" pitchFamily="18" charset="0"/>
                        </a:rPr>
                        <m:t>)</m:t>
                      </m:r>
                    </m:oMath>
                  </m:oMathPara>
                </a14:m>
                <a:endParaRPr kumimoji="1" lang="zh-CN" altLang="en-US" sz="2000" dirty="0"/>
              </a:p>
            </p:txBody>
          </p:sp>
        </mc:Choice>
        <mc:Fallback xmlns="">
          <p:sp>
            <p:nvSpPr>
              <p:cNvPr id="11" name="TextBox 10">
                <a:extLst>
                  <a:ext uri="{FF2B5EF4-FFF2-40B4-BE49-F238E27FC236}">
                    <a16:creationId xmlns:a16="http://schemas.microsoft.com/office/drawing/2014/main" id="{E1326B10-9045-FF47-AE99-F7665126A781}"/>
                  </a:ext>
                </a:extLst>
              </p:cNvPr>
              <p:cNvSpPr txBox="1">
                <a:spLocks noRot="1" noChangeAspect="1" noMove="1" noResize="1" noEditPoints="1" noAdjustHandles="1" noChangeArrowheads="1" noChangeShapeType="1" noTextEdit="1"/>
              </p:cNvSpPr>
              <p:nvPr/>
            </p:nvSpPr>
            <p:spPr>
              <a:xfrm>
                <a:off x="7018119" y="2332035"/>
                <a:ext cx="2700996" cy="781752"/>
              </a:xfrm>
              <a:prstGeom prst="rect">
                <a:avLst/>
              </a:prstGeom>
              <a:blipFill>
                <a:blip r:embed="rId6"/>
                <a:stretch>
                  <a:fillRect l="-12617" t="-138095" r="-2804" b="-185714"/>
                </a:stretch>
              </a:blipFill>
            </p:spPr>
            <p:txBody>
              <a:bodyPr/>
              <a:lstStyle/>
              <a:p>
                <a:r>
                  <a:rPr lang="zh-CN" altLang="en-US">
                    <a:noFill/>
                  </a:rPr>
                  <a:t> </a:t>
                </a:r>
              </a:p>
            </p:txBody>
          </p:sp>
        </mc:Fallback>
      </mc:AlternateContent>
      <p:sp>
        <p:nvSpPr>
          <p:cNvPr id="12" name="TextBox 11">
            <a:extLst>
              <a:ext uri="{FF2B5EF4-FFF2-40B4-BE49-F238E27FC236}">
                <a16:creationId xmlns:a16="http://schemas.microsoft.com/office/drawing/2014/main" id="{D50859B1-F666-2045-ACAB-BF273B31F583}"/>
              </a:ext>
            </a:extLst>
          </p:cNvPr>
          <p:cNvSpPr txBox="1"/>
          <p:nvPr/>
        </p:nvSpPr>
        <p:spPr>
          <a:xfrm>
            <a:off x="4965539" y="3320209"/>
            <a:ext cx="4721654" cy="369332"/>
          </a:xfrm>
          <a:prstGeom prst="rect">
            <a:avLst/>
          </a:prstGeom>
          <a:noFill/>
        </p:spPr>
        <p:txBody>
          <a:bodyPr wrap="square" rtlCol="0">
            <a:spAutoFit/>
          </a:bodyPr>
          <a:lstStyle/>
          <a:p>
            <a:r>
              <a:rPr kumimoji="1" lang="en-US" altLang="zh-CN" i="1" dirty="0">
                <a:solidFill>
                  <a:schemeClr val="accent1"/>
                </a:solidFill>
              </a:rPr>
              <a:t>[</a:t>
            </a:r>
            <a:r>
              <a:rPr lang="en-US" sz="1800" i="1" dirty="0">
                <a:solidFill>
                  <a:schemeClr val="accent1"/>
                </a:solidFill>
                <a:effectLst/>
                <a:latin typeface="NimbusRomNo9L"/>
              </a:rPr>
              <a:t>De </a:t>
            </a:r>
            <a:r>
              <a:rPr lang="en-US" sz="1800" i="1" dirty="0" err="1">
                <a:solidFill>
                  <a:schemeClr val="accent1"/>
                </a:solidFill>
                <a:effectLst/>
                <a:latin typeface="NimbusRomNo9L"/>
              </a:rPr>
              <a:t>L</a:t>
            </a:r>
            <a:r>
              <a:rPr lang="en-US" altLang="zh-CN" i="1" dirty="0" err="1">
                <a:solidFill>
                  <a:schemeClr val="accent1"/>
                </a:solidFill>
                <a:latin typeface="NimbusRomNo9L"/>
              </a:rPr>
              <a:t>é</a:t>
            </a:r>
            <a:r>
              <a:rPr lang="en-US" sz="1800" i="1" dirty="0" err="1">
                <a:solidFill>
                  <a:schemeClr val="accent1"/>
                </a:solidFill>
                <a:effectLst/>
                <a:latin typeface="NimbusRomNo9L"/>
              </a:rPr>
              <a:t>s</a:t>
            </a:r>
            <a:r>
              <a:rPr lang="en-US" altLang="zh-CN" sz="1800" i="1" dirty="0" err="1">
                <a:solidFill>
                  <a:schemeClr val="accent1"/>
                </a:solidFill>
                <a:effectLst/>
                <a:latin typeface="NimbusRomNo9L"/>
              </a:rPr>
              <a:t>é</a:t>
            </a:r>
            <a:r>
              <a:rPr lang="en-US" sz="1800" i="1" dirty="0" err="1">
                <a:solidFill>
                  <a:schemeClr val="accent1"/>
                </a:solidFill>
                <a:effectLst/>
                <a:latin typeface="NimbusRomNo9L"/>
              </a:rPr>
              <a:t>leuc</a:t>
            </a:r>
            <a:r>
              <a:rPr lang="zh-CN" altLang="en-US" sz="1800" i="1" dirty="0">
                <a:solidFill>
                  <a:schemeClr val="accent1"/>
                </a:solidFill>
                <a:effectLst/>
                <a:latin typeface="NimbusRomNo9L"/>
              </a:rPr>
              <a:t> </a:t>
            </a:r>
            <a:r>
              <a:rPr lang="en-US" altLang="zh-CN" sz="1800" i="1" dirty="0">
                <a:solidFill>
                  <a:schemeClr val="accent1"/>
                </a:solidFill>
                <a:effectLst/>
                <a:latin typeface="NimbusRomNo9L"/>
              </a:rPr>
              <a:t>et.</a:t>
            </a:r>
            <a:r>
              <a:rPr lang="zh-CN" altLang="en-US" sz="1800" i="1" dirty="0">
                <a:solidFill>
                  <a:schemeClr val="accent1"/>
                </a:solidFill>
                <a:effectLst/>
                <a:latin typeface="NimbusRomNo9L"/>
              </a:rPr>
              <a:t> </a:t>
            </a:r>
            <a:r>
              <a:rPr lang="en-US" altLang="zh-CN" sz="1800" i="1" dirty="0">
                <a:solidFill>
                  <a:schemeClr val="accent1"/>
                </a:solidFill>
                <a:effectLst/>
                <a:latin typeface="NimbusRomNo9L"/>
              </a:rPr>
              <a:t>al.</a:t>
            </a:r>
            <a:r>
              <a:rPr lang="zh-CN" altLang="en-US" sz="1800" i="1" dirty="0">
                <a:solidFill>
                  <a:schemeClr val="accent1"/>
                </a:solidFill>
                <a:effectLst/>
                <a:latin typeface="NimbusRomNo9L"/>
              </a:rPr>
              <a:t> </a:t>
            </a:r>
            <a:r>
              <a:rPr lang="en-US" altLang="zh-CN" i="1" dirty="0">
                <a:solidFill>
                  <a:schemeClr val="accent1"/>
                </a:solidFill>
                <a:latin typeface="NimbusRomNo9L"/>
              </a:rPr>
              <a:t>S</a:t>
            </a:r>
            <a:r>
              <a:rPr lang="en-US" altLang="zh-CN" sz="1800" i="1" dirty="0">
                <a:solidFill>
                  <a:schemeClr val="accent1"/>
                </a:solidFill>
                <a:effectLst/>
                <a:latin typeface="NimbusRomNo9L"/>
              </a:rPr>
              <a:t>cience</a:t>
            </a:r>
            <a:r>
              <a:rPr lang="zh-CN" altLang="en-US" sz="1800" i="1" dirty="0">
                <a:solidFill>
                  <a:schemeClr val="accent1"/>
                </a:solidFill>
                <a:effectLst/>
                <a:latin typeface="NimbusRomNo9L"/>
              </a:rPr>
              <a:t> </a:t>
            </a:r>
            <a:r>
              <a:rPr lang="en-US" altLang="zh-CN" sz="1800" i="1" dirty="0">
                <a:solidFill>
                  <a:schemeClr val="accent1"/>
                </a:solidFill>
                <a:effectLst/>
                <a:latin typeface="NimbusRomNo9L"/>
              </a:rPr>
              <a:t>2019</a:t>
            </a:r>
            <a:r>
              <a:rPr kumimoji="1" lang="en-US" altLang="zh-CN" i="1" dirty="0">
                <a:solidFill>
                  <a:schemeClr val="accent1"/>
                </a:solidFill>
              </a:rPr>
              <a:t>]</a:t>
            </a:r>
            <a:endParaRPr kumimoji="1" lang="zh-CN" altLang="en-US" i="1" dirty="0">
              <a:solidFill>
                <a:schemeClr val="accent1"/>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3866DF9-2191-9E4A-8873-1A746ECCA623}"/>
                  </a:ext>
                </a:extLst>
              </p:cNvPr>
              <p:cNvSpPr txBox="1"/>
              <p:nvPr/>
            </p:nvSpPr>
            <p:spPr>
              <a:xfrm>
                <a:off x="3512780" y="4472824"/>
                <a:ext cx="6773136" cy="7868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b="0" i="1" smtClean="0">
                              <a:latin typeface="Cambria Math" panose="02040503050406030204" pitchFamily="18" charset="0"/>
                            </a:rPr>
                          </m:ctrlPr>
                        </m:sSupPr>
                        <m:e>
                          <m:r>
                            <a:rPr kumimoji="1" lang="en-US" altLang="zh-CN" sz="2400" b="0" i="1" smtClean="0">
                              <a:latin typeface="Cambria Math" panose="02040503050406030204" pitchFamily="18" charset="0"/>
                            </a:rPr>
                            <m:t>𝑒</m:t>
                          </m:r>
                        </m:e>
                        <m:sup>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𝑖𝐻𝑡</m:t>
                          </m:r>
                        </m:sup>
                      </m:sSup>
                      <m:r>
                        <a:rPr kumimoji="1" lang="en-US" altLang="zh-CN" sz="2400" b="0" i="1" smtClean="0">
                          <a:latin typeface="Cambria Math" panose="02040503050406030204" pitchFamily="18" charset="0"/>
                        </a:rPr>
                        <m:t>=</m:t>
                      </m:r>
                      <m:sSup>
                        <m:sSupPr>
                          <m:ctrlPr>
                            <a:rPr kumimoji="1" lang="en-US" altLang="zh-CN" sz="2400" b="0" i="1" smtClean="0">
                              <a:latin typeface="Cambria Math" panose="02040503050406030204" pitchFamily="18" charset="0"/>
                            </a:rPr>
                          </m:ctrlPr>
                        </m:sSupPr>
                        <m:e>
                          <m:d>
                            <m:dPr>
                              <m:ctrlPr>
                                <a:rPr kumimoji="1" lang="en-US" altLang="zh-CN" sz="2400" b="0" i="1" smtClean="0">
                                  <a:latin typeface="Cambria Math" panose="02040503050406030204" pitchFamily="18" charset="0"/>
                                </a:rPr>
                              </m:ctrlPr>
                            </m:dPr>
                            <m:e>
                              <m:sSup>
                                <m:sSupPr>
                                  <m:ctrlPr>
                                    <a:rPr kumimoji="1" lang="en-US" altLang="zh-CN" sz="2400" b="0" i="1" smtClean="0">
                                      <a:latin typeface="Cambria Math" panose="02040503050406030204" pitchFamily="18" charset="0"/>
                                    </a:rPr>
                                  </m:ctrlPr>
                                </m:sSupPr>
                                <m:e>
                                  <m:r>
                                    <a:rPr kumimoji="1" lang="en-US" altLang="zh-CN" sz="2400" b="0" i="1" smtClean="0">
                                      <a:latin typeface="Cambria Math" panose="02040503050406030204" pitchFamily="18" charset="0"/>
                                    </a:rPr>
                                    <m:t>𝑒</m:t>
                                  </m:r>
                                </m:e>
                                <m:sup>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𝑖</m:t>
                                  </m:r>
                                  <m:nary>
                                    <m:naryPr>
                                      <m:chr m:val="∑"/>
                                      <m:supHide m:val="on"/>
                                      <m:ctrlPr>
                                        <a:rPr kumimoji="1" lang="en-US" altLang="zh-CN" sz="2400" b="0" i="1" smtClean="0">
                                          <a:latin typeface="Cambria Math" panose="02040503050406030204" pitchFamily="18" charset="0"/>
                                        </a:rPr>
                                      </m:ctrlPr>
                                    </m:naryPr>
                                    <m:sub>
                                      <m:r>
                                        <m:rPr>
                                          <m:brk m:alnAt="7"/>
                                        </m:rPr>
                                        <a:rPr kumimoji="1" lang="en-US" altLang="zh-CN" sz="2400" b="0" i="1" smtClean="0">
                                          <a:latin typeface="Cambria Math" panose="02040503050406030204" pitchFamily="18" charset="0"/>
                                        </a:rPr>
                                        <m:t>𝑖</m:t>
                                      </m:r>
                                    </m:sub>
                                    <m:sup/>
                                    <m:e>
                                      <m:sSub>
                                        <m:sSubPr>
                                          <m:ctrlPr>
                                            <a:rPr kumimoji="1" lang="en-US" altLang="zh-CN" sz="2400" b="0" i="1" smtClean="0">
                                              <a:latin typeface="Cambria Math" panose="02040503050406030204" pitchFamily="18" charset="0"/>
                                            </a:rPr>
                                          </m:ctrlPr>
                                        </m:sSubPr>
                                        <m:e>
                                          <m:r>
                                            <a:rPr kumimoji="1" lang="en-US" altLang="zh-CN" sz="2400" b="0" i="1" smtClean="0">
                                              <a:latin typeface="Cambria Math" panose="02040503050406030204" pitchFamily="18" charset="0"/>
                                            </a:rPr>
                                            <m:t>𝑎</m:t>
                                          </m:r>
                                        </m:e>
                                        <m:sub>
                                          <m:r>
                                            <a:rPr kumimoji="1" lang="en-US" altLang="zh-CN" sz="2400" b="0" i="1" smtClean="0">
                                              <a:latin typeface="Cambria Math" panose="02040503050406030204" pitchFamily="18" charset="0"/>
                                            </a:rPr>
                                            <m:t>𝑖</m:t>
                                          </m:r>
                                        </m:sub>
                                      </m:sSub>
                                      <m:sSub>
                                        <m:sSubPr>
                                          <m:ctrlPr>
                                            <a:rPr kumimoji="1" lang="en-US" altLang="zh-CN" sz="2400" b="0" i="1" smtClean="0">
                                              <a:latin typeface="Cambria Math" panose="02040503050406030204" pitchFamily="18" charset="0"/>
                                            </a:rPr>
                                          </m:ctrlPr>
                                        </m:sSubPr>
                                        <m:e>
                                          <m:r>
                                            <a:rPr kumimoji="1" lang="en-US" altLang="zh-CN" sz="2400" b="0" i="1" smtClean="0">
                                              <a:latin typeface="Cambria Math" panose="02040503050406030204" pitchFamily="18" charset="0"/>
                                            </a:rPr>
                                            <m:t>𝜎</m:t>
                                          </m:r>
                                        </m:e>
                                        <m:sub>
                                          <m:r>
                                            <a:rPr kumimoji="1" lang="en-US" altLang="zh-CN" sz="2400" b="0" i="1" smtClean="0">
                                              <a:latin typeface="Cambria Math" panose="02040503050406030204" pitchFamily="18" charset="0"/>
                                            </a:rPr>
                                            <m:t>𝑖</m:t>
                                          </m:r>
                                        </m:sub>
                                      </m:sSub>
                                    </m:e>
                                  </m:nary>
                                  <m:r>
                                    <a:rPr kumimoji="1" lang="en-US" altLang="zh-CN" sz="2400" b="0" i="1" smtClean="0">
                                      <a:latin typeface="Cambria Math" panose="02040503050406030204" pitchFamily="18" charset="0"/>
                                    </a:rPr>
                                    <m:t>𝛿</m:t>
                                  </m:r>
                                  <m:r>
                                    <a:rPr kumimoji="1" lang="en-US" altLang="zh-CN" sz="2400" b="0" i="1" smtClean="0">
                                      <a:latin typeface="Cambria Math" panose="02040503050406030204" pitchFamily="18" charset="0"/>
                                    </a:rPr>
                                    <m:t>𝑡</m:t>
                                  </m:r>
                                </m:sup>
                              </m:sSup>
                            </m:e>
                          </m:d>
                        </m:e>
                        <m:sup>
                          <m:r>
                            <a:rPr kumimoji="1" lang="en-US" altLang="zh-CN" sz="2400" b="0" i="1" smtClean="0">
                              <a:latin typeface="Cambria Math" panose="02040503050406030204" pitchFamily="18" charset="0"/>
                            </a:rPr>
                            <m:t>𝑟</m:t>
                          </m:r>
                        </m:sup>
                      </m:sSup>
                      <m:r>
                        <a:rPr kumimoji="1" lang="en-US" altLang="zh-CN" sz="2400" b="0" i="1" smtClean="0">
                          <a:latin typeface="Cambria Math" panose="02040503050406030204" pitchFamily="18" charset="0"/>
                        </a:rPr>
                        <m:t>=</m:t>
                      </m:r>
                      <m:sSup>
                        <m:sSupPr>
                          <m:ctrlPr>
                            <a:rPr kumimoji="1" lang="en-US" altLang="zh-CN" sz="2400" b="0" i="1" smtClean="0">
                              <a:latin typeface="Cambria Math" panose="02040503050406030204" pitchFamily="18" charset="0"/>
                            </a:rPr>
                          </m:ctrlPr>
                        </m:sSupPr>
                        <m:e>
                          <m:d>
                            <m:dPr>
                              <m:ctrlPr>
                                <a:rPr kumimoji="1" lang="en-US" altLang="zh-CN" sz="2400" b="0" i="1" smtClean="0">
                                  <a:latin typeface="Cambria Math" panose="02040503050406030204" pitchFamily="18" charset="0"/>
                                </a:rPr>
                              </m:ctrlPr>
                            </m:dPr>
                            <m:e>
                              <m:nary>
                                <m:naryPr>
                                  <m:chr m:val="∏"/>
                                  <m:limLoc m:val="subSup"/>
                                  <m:supHide m:val="on"/>
                                  <m:ctrlPr>
                                    <a:rPr kumimoji="1" lang="en-US" altLang="zh-CN" sz="2400" b="0" i="1" smtClean="0">
                                      <a:latin typeface="Cambria Math" panose="02040503050406030204" pitchFamily="18" charset="0"/>
                                    </a:rPr>
                                  </m:ctrlPr>
                                </m:naryPr>
                                <m:sub>
                                  <m:r>
                                    <m:rPr>
                                      <m:brk m:alnAt="9"/>
                                    </m:rPr>
                                    <a:rPr kumimoji="1" lang="en-US" altLang="zh-CN" sz="2400" b="0" i="1" smtClean="0">
                                      <a:latin typeface="Cambria Math" panose="02040503050406030204" pitchFamily="18" charset="0"/>
                                    </a:rPr>
                                    <m:t>𝑖</m:t>
                                  </m:r>
                                </m:sub>
                                <m:sup/>
                                <m:e>
                                  <m:sSup>
                                    <m:sSupPr>
                                      <m:ctrlPr>
                                        <a:rPr kumimoji="1" lang="en-US" altLang="zh-CN" sz="2400" b="0" i="1" smtClean="0">
                                          <a:solidFill>
                                            <a:schemeClr val="accent1"/>
                                          </a:solidFill>
                                          <a:latin typeface="Cambria Math" panose="02040503050406030204" pitchFamily="18" charset="0"/>
                                        </a:rPr>
                                      </m:ctrlPr>
                                    </m:sSupPr>
                                    <m:e>
                                      <m:r>
                                        <a:rPr kumimoji="1" lang="en-US" altLang="zh-CN" sz="2400" b="0" i="1" smtClean="0">
                                          <a:solidFill>
                                            <a:schemeClr val="accent1"/>
                                          </a:solidFill>
                                          <a:latin typeface="Cambria Math" panose="02040503050406030204" pitchFamily="18" charset="0"/>
                                        </a:rPr>
                                        <m:t>𝑒</m:t>
                                      </m:r>
                                    </m:e>
                                    <m:sup>
                                      <m:r>
                                        <a:rPr kumimoji="1" lang="en-US" altLang="zh-CN" sz="2400" b="0" i="1" smtClean="0">
                                          <a:solidFill>
                                            <a:schemeClr val="accent1"/>
                                          </a:solidFill>
                                          <a:latin typeface="Cambria Math" panose="02040503050406030204" pitchFamily="18" charset="0"/>
                                        </a:rPr>
                                        <m:t>−</m:t>
                                      </m:r>
                                      <m:r>
                                        <a:rPr kumimoji="1" lang="en-US" altLang="zh-CN" sz="2400" b="0" i="1" smtClean="0">
                                          <a:solidFill>
                                            <a:schemeClr val="accent1"/>
                                          </a:solidFill>
                                          <a:latin typeface="Cambria Math" panose="02040503050406030204" pitchFamily="18" charset="0"/>
                                        </a:rPr>
                                        <m:t>𝑖</m:t>
                                      </m:r>
                                      <m:sSub>
                                        <m:sSubPr>
                                          <m:ctrlPr>
                                            <a:rPr kumimoji="1" lang="en-US" altLang="zh-CN" sz="2400" b="0" i="1" smtClean="0">
                                              <a:solidFill>
                                                <a:schemeClr val="accent1"/>
                                              </a:solidFill>
                                              <a:latin typeface="Cambria Math" panose="02040503050406030204" pitchFamily="18" charset="0"/>
                                            </a:rPr>
                                          </m:ctrlPr>
                                        </m:sSubPr>
                                        <m:e>
                                          <m:r>
                                            <a:rPr kumimoji="1" lang="en-US" altLang="zh-CN" sz="2400" b="0" i="1" smtClean="0">
                                              <a:solidFill>
                                                <a:schemeClr val="accent1"/>
                                              </a:solidFill>
                                              <a:latin typeface="Cambria Math" panose="02040503050406030204" pitchFamily="18" charset="0"/>
                                            </a:rPr>
                                            <m:t>𝑎</m:t>
                                          </m:r>
                                        </m:e>
                                        <m:sub>
                                          <m:r>
                                            <a:rPr kumimoji="1" lang="en-US" altLang="zh-CN" sz="2400" b="0" i="1" smtClean="0">
                                              <a:solidFill>
                                                <a:schemeClr val="accent1"/>
                                              </a:solidFill>
                                              <a:latin typeface="Cambria Math" panose="02040503050406030204" pitchFamily="18" charset="0"/>
                                            </a:rPr>
                                            <m:t>𝑖</m:t>
                                          </m:r>
                                        </m:sub>
                                      </m:sSub>
                                      <m:sSub>
                                        <m:sSubPr>
                                          <m:ctrlPr>
                                            <a:rPr kumimoji="1" lang="en-US" altLang="zh-CN" sz="2400" b="0" i="1" smtClean="0">
                                              <a:solidFill>
                                                <a:schemeClr val="accent1"/>
                                              </a:solidFill>
                                              <a:latin typeface="Cambria Math" panose="02040503050406030204" pitchFamily="18" charset="0"/>
                                            </a:rPr>
                                          </m:ctrlPr>
                                        </m:sSubPr>
                                        <m:e>
                                          <m:r>
                                            <a:rPr kumimoji="1" lang="en-US" altLang="zh-CN" sz="2400" b="0" i="1" smtClean="0">
                                              <a:solidFill>
                                                <a:schemeClr val="accent1"/>
                                              </a:solidFill>
                                              <a:latin typeface="Cambria Math" panose="02040503050406030204" pitchFamily="18" charset="0"/>
                                            </a:rPr>
                                            <m:t>𝜎</m:t>
                                          </m:r>
                                        </m:e>
                                        <m:sub>
                                          <m:r>
                                            <a:rPr kumimoji="1" lang="en-US" altLang="zh-CN" sz="2400" b="0" i="1" smtClean="0">
                                              <a:solidFill>
                                                <a:schemeClr val="accent1"/>
                                              </a:solidFill>
                                              <a:latin typeface="Cambria Math" panose="02040503050406030204" pitchFamily="18" charset="0"/>
                                            </a:rPr>
                                            <m:t>𝑖</m:t>
                                          </m:r>
                                        </m:sub>
                                      </m:sSub>
                                      <m:r>
                                        <a:rPr kumimoji="1" lang="en-US" altLang="zh-CN" sz="2400" b="0" i="1" smtClean="0">
                                          <a:solidFill>
                                            <a:schemeClr val="accent1"/>
                                          </a:solidFill>
                                          <a:latin typeface="Cambria Math" panose="02040503050406030204" pitchFamily="18" charset="0"/>
                                        </a:rPr>
                                        <m:t>𝛿</m:t>
                                      </m:r>
                                      <m:r>
                                        <a:rPr kumimoji="1" lang="en-US" altLang="zh-CN" sz="2400" b="0" i="1" smtClean="0">
                                          <a:solidFill>
                                            <a:schemeClr val="accent1"/>
                                          </a:solidFill>
                                          <a:latin typeface="Cambria Math" panose="02040503050406030204" pitchFamily="18" charset="0"/>
                                        </a:rPr>
                                        <m:t>𝑡</m:t>
                                      </m:r>
                                    </m:sup>
                                  </m:sSup>
                                </m:e>
                              </m:nary>
                            </m:e>
                          </m:d>
                        </m:e>
                        <m:sup>
                          <m:r>
                            <a:rPr kumimoji="1" lang="en-US" altLang="zh-CN" sz="2400" b="0" i="1" smtClean="0">
                              <a:latin typeface="Cambria Math" panose="02040503050406030204" pitchFamily="18" charset="0"/>
                            </a:rPr>
                            <m:t>𝑟</m:t>
                          </m:r>
                        </m:sup>
                      </m:sSup>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ea typeface="Cambria Math" panose="02040503050406030204" pitchFamily="18" charset="0"/>
                        </a:rPr>
                        <m:t>𝒪</m:t>
                      </m:r>
                      <m:r>
                        <a:rPr kumimoji="1" lang="en-US" altLang="zh-CN" sz="2400" b="0" i="1" smtClean="0">
                          <a:latin typeface="Cambria Math" panose="02040503050406030204" pitchFamily="18" charset="0"/>
                          <a:ea typeface="Cambria Math" panose="02040503050406030204" pitchFamily="18" charset="0"/>
                        </a:rPr>
                        <m:t>(</m:t>
                      </m:r>
                      <m:f>
                        <m:fPr>
                          <m:ctrlPr>
                            <a:rPr kumimoji="1" lang="en-US" altLang="zh-CN" sz="2400" b="0" i="1" smtClean="0">
                              <a:latin typeface="Cambria Math" panose="02040503050406030204" pitchFamily="18" charset="0"/>
                              <a:ea typeface="Cambria Math" panose="02040503050406030204" pitchFamily="18" charset="0"/>
                            </a:rPr>
                          </m:ctrlPr>
                        </m:fPr>
                        <m:num>
                          <m:sSup>
                            <m:sSupPr>
                              <m:ctrlPr>
                                <a:rPr kumimoji="1" lang="en-US" altLang="zh-CN" sz="2400" b="0" i="1" smtClean="0">
                                  <a:latin typeface="Cambria Math" panose="02040503050406030204" pitchFamily="18" charset="0"/>
                                  <a:ea typeface="Cambria Math" panose="02040503050406030204" pitchFamily="18" charset="0"/>
                                </a:rPr>
                              </m:ctrlPr>
                            </m:sSupPr>
                            <m:e>
                              <m:r>
                                <a:rPr kumimoji="1" lang="en-US" altLang="zh-CN" sz="2400" b="0" i="1" smtClean="0">
                                  <a:latin typeface="Cambria Math" panose="02040503050406030204" pitchFamily="18" charset="0"/>
                                  <a:ea typeface="Cambria Math" panose="02040503050406030204" pitchFamily="18" charset="0"/>
                                </a:rPr>
                                <m:t>𝑡</m:t>
                              </m:r>
                            </m:e>
                            <m:sup>
                              <m:r>
                                <a:rPr kumimoji="1" lang="en-US" altLang="zh-CN" sz="2400" b="0" i="1" smtClean="0">
                                  <a:latin typeface="Cambria Math" panose="02040503050406030204" pitchFamily="18" charset="0"/>
                                  <a:ea typeface="Cambria Math" panose="02040503050406030204" pitchFamily="18" charset="0"/>
                                </a:rPr>
                                <m:t>2</m:t>
                              </m:r>
                            </m:sup>
                          </m:sSup>
                        </m:num>
                        <m:den>
                          <m:r>
                            <a:rPr kumimoji="1" lang="en-US" altLang="zh-CN" sz="2400" b="0" i="1" smtClean="0">
                              <a:latin typeface="Cambria Math" panose="02040503050406030204" pitchFamily="18" charset="0"/>
                              <a:ea typeface="Cambria Math" panose="02040503050406030204" pitchFamily="18" charset="0"/>
                            </a:rPr>
                            <m:t>𝑟</m:t>
                          </m:r>
                        </m:den>
                      </m:f>
                      <m:r>
                        <a:rPr kumimoji="1" lang="en-US" altLang="zh-CN" sz="2400" b="0" i="1" smtClean="0">
                          <a:latin typeface="Cambria Math" panose="02040503050406030204" pitchFamily="18" charset="0"/>
                          <a:ea typeface="Cambria Math" panose="02040503050406030204" pitchFamily="18" charset="0"/>
                        </a:rPr>
                        <m:t>)</m:t>
                      </m:r>
                    </m:oMath>
                  </m:oMathPara>
                </a14:m>
                <a:endParaRPr kumimoji="1" lang="zh-CN" altLang="en-US" sz="2400" dirty="0"/>
              </a:p>
            </p:txBody>
          </p:sp>
        </mc:Choice>
        <mc:Fallback xmlns="">
          <p:sp>
            <p:nvSpPr>
              <p:cNvPr id="13" name="TextBox 12">
                <a:extLst>
                  <a:ext uri="{FF2B5EF4-FFF2-40B4-BE49-F238E27FC236}">
                    <a16:creationId xmlns:a16="http://schemas.microsoft.com/office/drawing/2014/main" id="{03866DF9-2191-9E4A-8873-1A746ECCA623}"/>
                  </a:ext>
                </a:extLst>
              </p:cNvPr>
              <p:cNvSpPr txBox="1">
                <a:spLocks noRot="1" noChangeAspect="1" noMove="1" noResize="1" noEditPoints="1" noAdjustHandles="1" noChangeArrowheads="1" noChangeShapeType="1" noTextEdit="1"/>
              </p:cNvSpPr>
              <p:nvPr/>
            </p:nvSpPr>
            <p:spPr>
              <a:xfrm>
                <a:off x="3512780" y="4472824"/>
                <a:ext cx="6773136" cy="786818"/>
              </a:xfrm>
              <a:prstGeom prst="rect">
                <a:avLst/>
              </a:prstGeom>
              <a:blipFill>
                <a:blip r:embed="rId7"/>
                <a:stretch>
                  <a:fillRect t="-163492" r="-375" b="-249206"/>
                </a:stretch>
              </a:blipFill>
            </p:spPr>
            <p:txBody>
              <a:bodyPr/>
              <a:lstStyle/>
              <a:p>
                <a:r>
                  <a:rPr lang="zh-CN" altLang="en-US">
                    <a:noFill/>
                  </a:rPr>
                  <a:t> </a:t>
                </a:r>
              </a:p>
            </p:txBody>
          </p:sp>
        </mc:Fallback>
      </mc:AlternateContent>
      <p:cxnSp>
        <p:nvCxnSpPr>
          <p:cNvPr id="16" name="Straight Arrow Connector 15">
            <a:extLst>
              <a:ext uri="{FF2B5EF4-FFF2-40B4-BE49-F238E27FC236}">
                <a16:creationId xmlns:a16="http://schemas.microsoft.com/office/drawing/2014/main" id="{9380A07D-FA4A-AC42-950B-DF7AFD8DF45A}"/>
              </a:ext>
            </a:extLst>
          </p:cNvPr>
          <p:cNvCxnSpPr>
            <a:cxnSpLocks/>
          </p:cNvCxnSpPr>
          <p:nvPr/>
        </p:nvCxnSpPr>
        <p:spPr>
          <a:xfrm>
            <a:off x="8113853" y="5092861"/>
            <a:ext cx="0" cy="71842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D79750F-472B-C147-87B4-117EC3769B66}"/>
                  </a:ext>
                </a:extLst>
              </p:cNvPr>
              <p:cNvSpPr txBox="1"/>
              <p:nvPr/>
            </p:nvSpPr>
            <p:spPr>
              <a:xfrm>
                <a:off x="6353930" y="5954010"/>
                <a:ext cx="4029373" cy="369332"/>
              </a:xfrm>
              <a:prstGeom prst="rect">
                <a:avLst/>
              </a:prstGeom>
              <a:noFill/>
            </p:spPr>
            <p:txBody>
              <a:bodyPr wrap="none" rtlCol="0">
                <a:spAutoFit/>
              </a:bodyPr>
              <a:lstStyle/>
              <a:p>
                <a:r>
                  <a:rPr kumimoji="1" lang="en-US" altLang="zh-CN" dirty="0"/>
                  <a:t>Decomposed</a:t>
                </a:r>
                <a:r>
                  <a:rPr kumimoji="1" lang="zh-CN" altLang="en-US" dirty="0"/>
                  <a:t> </a:t>
                </a:r>
                <a:r>
                  <a:rPr kumimoji="1" lang="en-US" altLang="zh-CN" dirty="0"/>
                  <a:t>into</a:t>
                </a:r>
                <a:r>
                  <a:rPr kumimoji="1" lang="zh-CN" altLang="en-US" dirty="0"/>
                  <a:t> </a:t>
                </a:r>
                <a:r>
                  <a:rPr kumimoji="1" lang="en-US" altLang="zh-CN" dirty="0"/>
                  <a:t>Pauli</a:t>
                </a:r>
                <a:r>
                  <a:rPr kumimoji="1" lang="zh-CN" altLang="en-US" dirty="0"/>
                  <a:t> </a:t>
                </a:r>
                <a:r>
                  <a:rPr kumimoji="1" lang="en-US" altLang="zh-CN" dirty="0"/>
                  <a:t>gates</a:t>
                </a:r>
                <a:r>
                  <a:rPr kumimoji="1" lang="zh-CN" altLang="en-US" dirty="0"/>
                  <a:t> </a:t>
                </a:r>
                <a:r>
                  <a:rPr kumimoji="1" lang="en-US" altLang="zh-CN" dirty="0"/>
                  <a:t>and</a:t>
                </a:r>
                <a:r>
                  <a:rPr kumimoji="1" lang="zh-CN" altLang="en-US" dirty="0"/>
                  <a:t> </a:t>
                </a:r>
                <a14:m>
                  <m:oMath xmlns:m="http://schemas.openxmlformats.org/officeDocument/2006/math">
                    <m:r>
                      <m:rPr>
                        <m:sty m:val="p"/>
                      </m:rPr>
                      <a:rPr kumimoji="1" lang="en-US" altLang="zh-CN" sz="1800" b="0" i="1" smtClean="0">
                        <a:latin typeface="Cambria Math" panose="02040503050406030204" pitchFamily="18" charset="0"/>
                      </a:rPr>
                      <m:t>CNOT</m:t>
                    </m:r>
                  </m:oMath>
                </a14:m>
                <a:r>
                  <a:rPr kumimoji="1" lang="en-US" altLang="zh-CN" dirty="0"/>
                  <a:t>.</a:t>
                </a:r>
                <a:r>
                  <a:rPr kumimoji="1" lang="zh-CN" altLang="en-US" dirty="0"/>
                  <a:t> </a:t>
                </a:r>
              </a:p>
            </p:txBody>
          </p:sp>
        </mc:Choice>
        <mc:Fallback xmlns="">
          <p:sp>
            <p:nvSpPr>
              <p:cNvPr id="17" name="TextBox 16">
                <a:extLst>
                  <a:ext uri="{FF2B5EF4-FFF2-40B4-BE49-F238E27FC236}">
                    <a16:creationId xmlns:a16="http://schemas.microsoft.com/office/drawing/2014/main" id="{0D79750F-472B-C147-87B4-117EC3769B66}"/>
                  </a:ext>
                </a:extLst>
              </p:cNvPr>
              <p:cNvSpPr txBox="1">
                <a:spLocks noRot="1" noChangeAspect="1" noMove="1" noResize="1" noEditPoints="1" noAdjustHandles="1" noChangeArrowheads="1" noChangeShapeType="1" noTextEdit="1"/>
              </p:cNvSpPr>
              <p:nvPr/>
            </p:nvSpPr>
            <p:spPr>
              <a:xfrm>
                <a:off x="6353930" y="5954010"/>
                <a:ext cx="4029373" cy="369332"/>
              </a:xfrm>
              <a:prstGeom prst="rect">
                <a:avLst/>
              </a:prstGeom>
              <a:blipFill>
                <a:blip r:embed="rId8"/>
                <a:stretch>
                  <a:fillRect l="-1258" t="-6667"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FCEF19A-16BA-C641-9862-E8ED0D02DC01}"/>
                  </a:ext>
                </a:extLst>
              </p:cNvPr>
              <p:cNvSpPr txBox="1"/>
              <p:nvPr/>
            </p:nvSpPr>
            <p:spPr>
              <a:xfrm>
                <a:off x="3193817" y="5366990"/>
                <a:ext cx="2619500" cy="956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𝜎</m:t>
                          </m:r>
                        </m:e>
                        <m:sub>
                          <m:r>
                            <a:rPr kumimoji="1" lang="en-US" altLang="zh-CN" b="0" i="1" smtClean="0">
                              <a:latin typeface="Cambria Math" panose="02040503050406030204" pitchFamily="18" charset="0"/>
                            </a:rPr>
                            <m:t>𝑖</m:t>
                          </m:r>
                        </m:sub>
                      </m:sSub>
                      <m:r>
                        <a:rPr kumimoji="1" lang="en-US" altLang="zh-CN" b="0" i="1" smtClean="0">
                          <a:latin typeface="Cambria Math" panose="02040503050406030204" pitchFamily="18" charset="0"/>
                        </a:rPr>
                        <m:t>∈</m:t>
                      </m:r>
                      <m:d>
                        <m:dPr>
                          <m:begChr m:val="{"/>
                          <m:endChr m:val="}"/>
                          <m:ctrlPr>
                            <a:rPr kumimoji="1" lang="en-US" altLang="zh-CN" b="0" i="1" smtClean="0">
                              <a:latin typeface="Cambria Math" panose="02040503050406030204" pitchFamily="18" charset="0"/>
                            </a:rPr>
                          </m:ctrlPr>
                        </m:dPr>
                        <m:e>
                          <m:m>
                            <m:mPr>
                              <m:mcs>
                                <m:mc>
                                  <m:mcPr>
                                    <m:count m:val="2"/>
                                    <m:mcJc m:val="center"/>
                                  </m:mcPr>
                                </m:mc>
                              </m:mcs>
                              <m:ctrlPr>
                                <a:rPr kumimoji="1" lang="en-US" altLang="zh-CN" b="0" i="1" smtClean="0">
                                  <a:latin typeface="Cambria Math" panose="02040503050406030204" pitchFamily="18" charset="0"/>
                                </a:rPr>
                              </m:ctrlPr>
                            </m:mPr>
                            <m:mr>
                              <m:e>
                                <m:m>
                                  <m:mPr>
                                    <m:mcs>
                                      <m:mc>
                                        <m:mcPr>
                                          <m:count m:val="2"/>
                                          <m:mcJc m:val="center"/>
                                        </m:mcPr>
                                      </m:mc>
                                    </m:mcs>
                                    <m:ctrlPr>
                                      <a:rPr kumimoji="1" lang="en-US" altLang="zh-CN" b="0" i="1" smtClean="0">
                                        <a:latin typeface="Cambria Math" panose="02040503050406030204" pitchFamily="18" charset="0"/>
                                      </a:rPr>
                                    </m:ctrlPr>
                                  </m:mPr>
                                  <m:mr>
                                    <m:e>
                                      <m:r>
                                        <m:rPr>
                                          <m:brk m:alnAt="7"/>
                                        </m:rPr>
                                        <a:rPr kumimoji="1" lang="en-US" altLang="zh-CN" b="0" i="1" smtClean="0">
                                          <a:latin typeface="Cambria Math" panose="02040503050406030204" pitchFamily="18" charset="0"/>
                                        </a:rPr>
                                        <m:t>𝐼</m:t>
                                      </m:r>
                                      <m:r>
                                        <a:rPr kumimoji="1" lang="en-US" altLang="zh-CN" b="0" i="1" smtClean="0">
                                          <a:latin typeface="Cambria Math" panose="02040503050406030204" pitchFamily="18" charset="0"/>
                                        </a:rPr>
                                        <m:t>𝐼</m:t>
                                      </m:r>
                                    </m:e>
                                    <m:e>
                                      <m:r>
                                        <a:rPr kumimoji="1" lang="en-US" altLang="zh-CN" b="0" i="1" smtClean="0">
                                          <a:latin typeface="Cambria Math" panose="02040503050406030204" pitchFamily="18" charset="0"/>
                                        </a:rPr>
                                        <m:t>𝐼𝑋</m:t>
                                      </m:r>
                                    </m:e>
                                  </m:mr>
                                  <m:mr>
                                    <m:e>
                                      <m:r>
                                        <a:rPr kumimoji="1" lang="en-US" altLang="zh-CN" b="0" i="1" smtClean="0">
                                          <a:latin typeface="Cambria Math" panose="02040503050406030204" pitchFamily="18" charset="0"/>
                                        </a:rPr>
                                        <m:t>𝑋𝐼</m:t>
                                      </m:r>
                                    </m:e>
                                    <m:e>
                                      <m:r>
                                        <a:rPr kumimoji="1" lang="en-US" altLang="zh-CN" b="0" i="1" smtClean="0">
                                          <a:latin typeface="Cambria Math" panose="02040503050406030204" pitchFamily="18" charset="0"/>
                                        </a:rPr>
                                        <m:t>𝑋𝑋</m:t>
                                      </m:r>
                                    </m:e>
                                  </m:mr>
                                </m:m>
                              </m:e>
                              <m:e>
                                <m:m>
                                  <m:mPr>
                                    <m:mcs>
                                      <m:mc>
                                        <m:mcPr>
                                          <m:count m:val="2"/>
                                          <m:mcJc m:val="center"/>
                                        </m:mcPr>
                                      </m:mc>
                                    </m:mcs>
                                    <m:ctrlPr>
                                      <a:rPr kumimoji="1" lang="en-US" altLang="zh-CN" b="0" i="1" smtClean="0">
                                        <a:latin typeface="Cambria Math" panose="02040503050406030204" pitchFamily="18" charset="0"/>
                                      </a:rPr>
                                    </m:ctrlPr>
                                  </m:mPr>
                                  <m:mr>
                                    <m:e>
                                      <m:r>
                                        <m:rPr>
                                          <m:brk m:alnAt="7"/>
                                        </m:rPr>
                                        <a:rPr kumimoji="1" lang="en-US" altLang="zh-CN" b="0" i="1" smtClean="0">
                                          <a:latin typeface="Cambria Math" panose="02040503050406030204" pitchFamily="18" charset="0"/>
                                        </a:rPr>
                                        <m:t>𝐼</m:t>
                                      </m:r>
                                      <m:r>
                                        <a:rPr kumimoji="1" lang="en-US" altLang="zh-CN" b="0" i="1" smtClean="0">
                                          <a:latin typeface="Cambria Math" panose="02040503050406030204" pitchFamily="18" charset="0"/>
                                        </a:rPr>
                                        <m:t>𝑌</m:t>
                                      </m:r>
                                    </m:e>
                                    <m:e>
                                      <m:r>
                                        <a:rPr kumimoji="1" lang="en-US" altLang="zh-CN" b="0" i="1" smtClean="0">
                                          <a:latin typeface="Cambria Math" panose="02040503050406030204" pitchFamily="18" charset="0"/>
                                        </a:rPr>
                                        <m:t>𝐼𝑍</m:t>
                                      </m:r>
                                    </m:e>
                                  </m:mr>
                                  <m:mr>
                                    <m:e>
                                      <m:r>
                                        <a:rPr kumimoji="1" lang="en-US" altLang="zh-CN" b="0" i="1" smtClean="0">
                                          <a:latin typeface="Cambria Math" panose="02040503050406030204" pitchFamily="18" charset="0"/>
                                        </a:rPr>
                                        <m:t>𝑋𝑌</m:t>
                                      </m:r>
                                    </m:e>
                                    <m:e>
                                      <m:r>
                                        <a:rPr kumimoji="1" lang="en-US" altLang="zh-CN" b="0" i="1" smtClean="0">
                                          <a:latin typeface="Cambria Math" panose="02040503050406030204" pitchFamily="18" charset="0"/>
                                        </a:rPr>
                                        <m:t>𝑋𝑍</m:t>
                                      </m:r>
                                    </m:e>
                                  </m:mr>
                                </m:m>
                              </m:e>
                            </m:mr>
                            <m:mr>
                              <m:e>
                                <m:m>
                                  <m:mPr>
                                    <m:mcs>
                                      <m:mc>
                                        <m:mcPr>
                                          <m:count m:val="2"/>
                                          <m:mcJc m:val="center"/>
                                        </m:mcPr>
                                      </m:mc>
                                    </m:mcs>
                                    <m:ctrlPr>
                                      <a:rPr kumimoji="1" lang="en-US" altLang="zh-CN" b="0" i="1" smtClean="0">
                                        <a:latin typeface="Cambria Math" panose="02040503050406030204" pitchFamily="18" charset="0"/>
                                      </a:rPr>
                                    </m:ctrlPr>
                                  </m:mPr>
                                  <m:mr>
                                    <m:e>
                                      <m:r>
                                        <m:rPr>
                                          <m:brk m:alnAt="7"/>
                                        </m:rPr>
                                        <a:rPr kumimoji="1" lang="en-US" altLang="zh-CN" b="0" i="1" smtClean="0">
                                          <a:latin typeface="Cambria Math" panose="02040503050406030204" pitchFamily="18" charset="0"/>
                                        </a:rPr>
                                        <m:t>𝑌</m:t>
                                      </m:r>
                                      <m:r>
                                        <a:rPr kumimoji="1" lang="en-US" altLang="zh-CN" b="0" i="1" smtClean="0">
                                          <a:latin typeface="Cambria Math" panose="02040503050406030204" pitchFamily="18" charset="0"/>
                                        </a:rPr>
                                        <m:t>𝐼</m:t>
                                      </m:r>
                                    </m:e>
                                    <m:e>
                                      <m:r>
                                        <a:rPr kumimoji="1" lang="en-US" altLang="zh-CN" b="0" i="1" smtClean="0">
                                          <a:latin typeface="Cambria Math" panose="02040503050406030204" pitchFamily="18" charset="0"/>
                                        </a:rPr>
                                        <m:t>𝑌𝑋</m:t>
                                      </m:r>
                                    </m:e>
                                  </m:mr>
                                  <m:mr>
                                    <m:e>
                                      <m:r>
                                        <a:rPr kumimoji="1" lang="en-US" altLang="zh-CN" b="0" i="1" smtClean="0">
                                          <a:latin typeface="Cambria Math" panose="02040503050406030204" pitchFamily="18" charset="0"/>
                                        </a:rPr>
                                        <m:t>𝑍𝐼</m:t>
                                      </m:r>
                                    </m:e>
                                    <m:e>
                                      <m:r>
                                        <a:rPr kumimoji="1" lang="en-US" altLang="zh-CN" b="0" i="1" smtClean="0">
                                          <a:latin typeface="Cambria Math" panose="02040503050406030204" pitchFamily="18" charset="0"/>
                                        </a:rPr>
                                        <m:t>𝑍𝑋</m:t>
                                      </m:r>
                                    </m:e>
                                  </m:mr>
                                </m:m>
                              </m:e>
                              <m:e>
                                <m:m>
                                  <m:mPr>
                                    <m:mcs>
                                      <m:mc>
                                        <m:mcPr>
                                          <m:count m:val="2"/>
                                          <m:mcJc m:val="center"/>
                                        </m:mcPr>
                                      </m:mc>
                                    </m:mcs>
                                    <m:ctrlPr>
                                      <a:rPr kumimoji="1" lang="en-US" altLang="zh-CN" b="0" i="1" smtClean="0">
                                        <a:latin typeface="Cambria Math" panose="02040503050406030204" pitchFamily="18" charset="0"/>
                                      </a:rPr>
                                    </m:ctrlPr>
                                  </m:mPr>
                                  <m:mr>
                                    <m:e>
                                      <m:r>
                                        <m:rPr>
                                          <m:brk m:alnAt="7"/>
                                        </m:rPr>
                                        <a:rPr kumimoji="1" lang="en-US" altLang="zh-CN" b="0" i="1" smtClean="0">
                                          <a:latin typeface="Cambria Math" panose="02040503050406030204" pitchFamily="18" charset="0"/>
                                        </a:rPr>
                                        <m:t>𝑌</m:t>
                                      </m:r>
                                      <m:r>
                                        <a:rPr kumimoji="1" lang="en-US" altLang="zh-CN" b="0" i="1" smtClean="0">
                                          <a:latin typeface="Cambria Math" panose="02040503050406030204" pitchFamily="18" charset="0"/>
                                        </a:rPr>
                                        <m:t>𝑌</m:t>
                                      </m:r>
                                    </m:e>
                                    <m:e>
                                      <m:r>
                                        <a:rPr kumimoji="1" lang="en-US" altLang="zh-CN" b="0" i="1" smtClean="0">
                                          <a:latin typeface="Cambria Math" panose="02040503050406030204" pitchFamily="18" charset="0"/>
                                        </a:rPr>
                                        <m:t>𝑌𝑍</m:t>
                                      </m:r>
                                    </m:e>
                                  </m:mr>
                                  <m:mr>
                                    <m:e>
                                      <m:r>
                                        <a:rPr kumimoji="1" lang="en-US" altLang="zh-CN" b="0" i="1" smtClean="0">
                                          <a:latin typeface="Cambria Math" panose="02040503050406030204" pitchFamily="18" charset="0"/>
                                        </a:rPr>
                                        <m:t>𝑍𝑌</m:t>
                                      </m:r>
                                    </m:e>
                                    <m:e>
                                      <m:r>
                                        <a:rPr kumimoji="1" lang="en-US" altLang="zh-CN" b="0" i="1" smtClean="0">
                                          <a:latin typeface="Cambria Math" panose="02040503050406030204" pitchFamily="18" charset="0"/>
                                        </a:rPr>
                                        <m:t>𝑍𝑍</m:t>
                                      </m:r>
                                    </m:e>
                                  </m:mr>
                                </m:m>
                              </m:e>
                            </m:mr>
                          </m:m>
                        </m:e>
                      </m:d>
                    </m:oMath>
                  </m:oMathPara>
                </a14:m>
                <a:endParaRPr kumimoji="1" lang="zh-CN" altLang="en-US" dirty="0"/>
              </a:p>
            </p:txBody>
          </p:sp>
        </mc:Choice>
        <mc:Fallback xmlns="">
          <p:sp>
            <p:nvSpPr>
              <p:cNvPr id="2" name="TextBox 1">
                <a:extLst>
                  <a:ext uri="{FF2B5EF4-FFF2-40B4-BE49-F238E27FC236}">
                    <a16:creationId xmlns:a16="http://schemas.microsoft.com/office/drawing/2014/main" id="{9FCEF19A-16BA-C641-9862-E8ED0D02DC01}"/>
                  </a:ext>
                </a:extLst>
              </p:cNvPr>
              <p:cNvSpPr txBox="1">
                <a:spLocks noRot="1" noChangeAspect="1" noMove="1" noResize="1" noEditPoints="1" noAdjustHandles="1" noChangeArrowheads="1" noChangeShapeType="1" noTextEdit="1"/>
              </p:cNvSpPr>
              <p:nvPr/>
            </p:nvSpPr>
            <p:spPr>
              <a:xfrm>
                <a:off x="3193817" y="5366990"/>
                <a:ext cx="2619500" cy="956352"/>
              </a:xfrm>
              <a:prstGeom prst="rect">
                <a:avLst/>
              </a:prstGeom>
              <a:blipFill>
                <a:blip r:embed="rId9"/>
                <a:stretch>
                  <a:fillRect l="-483" b="-7895"/>
                </a:stretch>
              </a:blipFill>
            </p:spPr>
            <p:txBody>
              <a:bodyPr/>
              <a:lstStyle/>
              <a:p>
                <a:r>
                  <a:rPr lang="zh-CN" altLang="en-US">
                    <a:noFill/>
                  </a:rPr>
                  <a:t> </a:t>
                </a:r>
              </a:p>
            </p:txBody>
          </p:sp>
        </mc:Fallback>
      </mc:AlternateContent>
      <p:sp>
        <p:nvSpPr>
          <p:cNvPr id="5" name="TextBox 4">
            <a:extLst>
              <a:ext uri="{FF2B5EF4-FFF2-40B4-BE49-F238E27FC236}">
                <a16:creationId xmlns:a16="http://schemas.microsoft.com/office/drawing/2014/main" id="{AD03A394-ACAA-9B40-9363-DEB83BDBBC5D}"/>
              </a:ext>
            </a:extLst>
          </p:cNvPr>
          <p:cNvSpPr txBox="1"/>
          <p:nvPr/>
        </p:nvSpPr>
        <p:spPr>
          <a:xfrm>
            <a:off x="9949696" y="2950877"/>
            <a:ext cx="1916294" cy="369332"/>
          </a:xfrm>
          <a:prstGeom prst="rect">
            <a:avLst/>
          </a:prstGeom>
          <a:noFill/>
        </p:spPr>
        <p:txBody>
          <a:bodyPr wrap="none" rtlCol="0">
            <a:spAutoFit/>
          </a:bodyPr>
          <a:lstStyle/>
          <a:p>
            <a:r>
              <a:rPr kumimoji="1" lang="en-US" altLang="zh-CN" b="1" dirty="0"/>
              <a:t>[Problem-specific]</a:t>
            </a:r>
            <a:endParaRPr kumimoji="1" lang="zh-CN" altLang="en-US" b="1" dirty="0"/>
          </a:p>
        </p:txBody>
      </p:sp>
      <p:sp>
        <p:nvSpPr>
          <p:cNvPr id="18" name="TextBox 17">
            <a:extLst>
              <a:ext uri="{FF2B5EF4-FFF2-40B4-BE49-F238E27FC236}">
                <a16:creationId xmlns:a16="http://schemas.microsoft.com/office/drawing/2014/main" id="{C9F704D3-F081-7245-919F-B971DB62F61F}"/>
              </a:ext>
            </a:extLst>
          </p:cNvPr>
          <p:cNvSpPr txBox="1"/>
          <p:nvPr/>
        </p:nvSpPr>
        <p:spPr>
          <a:xfrm>
            <a:off x="10295591" y="4012861"/>
            <a:ext cx="1228093" cy="369332"/>
          </a:xfrm>
          <a:prstGeom prst="rect">
            <a:avLst/>
          </a:prstGeom>
          <a:noFill/>
        </p:spPr>
        <p:txBody>
          <a:bodyPr wrap="none" rtlCol="0">
            <a:spAutoFit/>
          </a:bodyPr>
          <a:lstStyle/>
          <a:p>
            <a:r>
              <a:rPr kumimoji="1" lang="en-US" altLang="zh-CN" b="1" dirty="0"/>
              <a:t>[Universal]</a:t>
            </a:r>
            <a:endParaRPr kumimoji="1" lang="zh-CN" altLang="en-US" b="1" dirty="0"/>
          </a:p>
        </p:txBody>
      </p:sp>
      <p:sp>
        <p:nvSpPr>
          <p:cNvPr id="6" name="Freeform 5">
            <a:extLst>
              <a:ext uri="{FF2B5EF4-FFF2-40B4-BE49-F238E27FC236}">
                <a16:creationId xmlns:a16="http://schemas.microsoft.com/office/drawing/2014/main" id="{23943378-28E0-1D47-9CCE-9BB46B5EBFB0}"/>
              </a:ext>
            </a:extLst>
          </p:cNvPr>
          <p:cNvSpPr/>
          <p:nvPr/>
        </p:nvSpPr>
        <p:spPr>
          <a:xfrm>
            <a:off x="10984375" y="3298785"/>
            <a:ext cx="348145" cy="752354"/>
          </a:xfrm>
          <a:custGeom>
            <a:avLst/>
            <a:gdLst>
              <a:gd name="connsiteX0" fmla="*/ 0 w 348145"/>
              <a:gd name="connsiteY0" fmla="*/ 0 h 752354"/>
              <a:gd name="connsiteX1" fmla="*/ 347240 w 348145"/>
              <a:gd name="connsiteY1" fmla="*/ 381964 h 752354"/>
              <a:gd name="connsiteX2" fmla="*/ 81022 w 348145"/>
              <a:gd name="connsiteY2" fmla="*/ 752354 h 752354"/>
            </a:gdLst>
            <a:ahLst/>
            <a:cxnLst>
              <a:cxn ang="0">
                <a:pos x="connsiteX0" y="connsiteY0"/>
              </a:cxn>
              <a:cxn ang="0">
                <a:pos x="connsiteX1" y="connsiteY1"/>
              </a:cxn>
              <a:cxn ang="0">
                <a:pos x="connsiteX2" y="connsiteY2"/>
              </a:cxn>
            </a:cxnLst>
            <a:rect l="l" t="t" r="r" b="b"/>
            <a:pathLst>
              <a:path w="348145" h="752354">
                <a:moveTo>
                  <a:pt x="0" y="0"/>
                </a:moveTo>
                <a:cubicBezTo>
                  <a:pt x="166868" y="128286"/>
                  <a:pt x="333736" y="256572"/>
                  <a:pt x="347240" y="381964"/>
                </a:cubicBezTo>
                <a:cubicBezTo>
                  <a:pt x="360744" y="507356"/>
                  <a:pt x="220883" y="629855"/>
                  <a:pt x="81022" y="752354"/>
                </a:cubicBezTo>
              </a:path>
            </a:pathLst>
          </a:custGeom>
          <a:noFill/>
          <a:ln>
            <a:solidFill>
              <a:schemeClr val="tx1"/>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D004A36-B2A7-E649-B1F3-9037A972321D}"/>
                  </a:ext>
                </a:extLst>
              </p:cNvPr>
              <p:cNvSpPr txBox="1"/>
              <p:nvPr/>
            </p:nvSpPr>
            <p:spPr>
              <a:xfrm>
                <a:off x="10850422" y="4594908"/>
                <a:ext cx="916148" cy="6647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𝛿</m:t>
                      </m:r>
                      <m:r>
                        <a:rPr kumimoji="1" lang="en-US" altLang="zh-CN" sz="2400" b="0" i="1" smtClean="0">
                          <a:latin typeface="Cambria Math" panose="02040503050406030204" pitchFamily="18" charset="0"/>
                        </a:rPr>
                        <m:t>𝑡</m:t>
                      </m:r>
                      <m:r>
                        <a:rPr kumimoji="1" lang="en-US" altLang="zh-CN" sz="2400" b="0" i="1" smtClean="0">
                          <a:latin typeface="Cambria Math" panose="02040503050406030204" pitchFamily="18" charset="0"/>
                        </a:rPr>
                        <m:t>≡</m:t>
                      </m:r>
                      <m:f>
                        <m:fPr>
                          <m:ctrlPr>
                            <a:rPr kumimoji="1" lang="en-US" altLang="zh-CN" sz="2400" b="0" i="1" smtClean="0">
                              <a:latin typeface="Cambria Math" panose="02040503050406030204" pitchFamily="18" charset="0"/>
                            </a:rPr>
                          </m:ctrlPr>
                        </m:fPr>
                        <m:num>
                          <m:r>
                            <a:rPr kumimoji="1" lang="en-US" altLang="zh-CN" sz="2400" b="0" i="1" smtClean="0">
                              <a:latin typeface="Cambria Math" panose="02040503050406030204" pitchFamily="18" charset="0"/>
                            </a:rPr>
                            <m:t>𝑡</m:t>
                          </m:r>
                        </m:num>
                        <m:den>
                          <m:r>
                            <a:rPr kumimoji="1" lang="en-US" altLang="zh-CN" sz="2400" b="0" i="1" smtClean="0">
                              <a:latin typeface="Cambria Math" panose="02040503050406030204" pitchFamily="18" charset="0"/>
                            </a:rPr>
                            <m:t>𝑟</m:t>
                          </m:r>
                        </m:den>
                      </m:f>
                    </m:oMath>
                  </m:oMathPara>
                </a14:m>
                <a:endParaRPr kumimoji="1" lang="zh-CN" altLang="en-US" sz="2400" dirty="0"/>
              </a:p>
            </p:txBody>
          </p:sp>
        </mc:Choice>
        <mc:Fallback xmlns="">
          <p:sp>
            <p:nvSpPr>
              <p:cNvPr id="15" name="TextBox 14">
                <a:extLst>
                  <a:ext uri="{FF2B5EF4-FFF2-40B4-BE49-F238E27FC236}">
                    <a16:creationId xmlns:a16="http://schemas.microsoft.com/office/drawing/2014/main" id="{FD004A36-B2A7-E649-B1F3-9037A972321D}"/>
                  </a:ext>
                </a:extLst>
              </p:cNvPr>
              <p:cNvSpPr txBox="1">
                <a:spLocks noRot="1" noChangeAspect="1" noMove="1" noResize="1" noEditPoints="1" noAdjustHandles="1" noChangeArrowheads="1" noChangeShapeType="1" noTextEdit="1"/>
              </p:cNvSpPr>
              <p:nvPr/>
            </p:nvSpPr>
            <p:spPr>
              <a:xfrm>
                <a:off x="10850422" y="4594908"/>
                <a:ext cx="916148" cy="664734"/>
              </a:xfrm>
              <a:prstGeom prst="rect">
                <a:avLst/>
              </a:prstGeom>
              <a:blipFill>
                <a:blip r:embed="rId10"/>
                <a:stretch>
                  <a:fillRect l="-8219" r="-4110" b="-9259"/>
                </a:stretch>
              </a:blipFill>
            </p:spPr>
            <p:txBody>
              <a:bodyPr/>
              <a:lstStyle/>
              <a:p>
                <a:r>
                  <a:rPr lang="zh-CN" altLang="en-US">
                    <a:noFill/>
                  </a:rPr>
                  <a:t> </a:t>
                </a:r>
              </a:p>
            </p:txBody>
          </p:sp>
        </mc:Fallback>
      </mc:AlternateContent>
      <p:sp>
        <p:nvSpPr>
          <p:cNvPr id="21" name="TextBox 20">
            <a:extLst>
              <a:ext uri="{FF2B5EF4-FFF2-40B4-BE49-F238E27FC236}">
                <a16:creationId xmlns:a16="http://schemas.microsoft.com/office/drawing/2014/main" id="{8B73ABD8-3D05-5A4E-BF2B-BF560DB31708}"/>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15</a:t>
            </a:fld>
            <a:r>
              <a:rPr kumimoji="1" lang="en-US" altLang="zh-CN" dirty="0"/>
              <a:t>/44</a:t>
            </a:r>
            <a:endParaRPr kumimoji="1" lang="zh-CN" altLang="en-US" dirty="0"/>
          </a:p>
        </p:txBody>
      </p:sp>
    </p:spTree>
    <p:extLst>
      <p:ext uri="{BB962C8B-B14F-4D97-AF65-F5344CB8AC3E}">
        <p14:creationId xmlns:p14="http://schemas.microsoft.com/office/powerpoint/2010/main" val="168115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106043-3653-4546-8007-328A525E8566}"/>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Correlation</a:t>
            </a:r>
            <a:r>
              <a:rPr kumimoji="1" lang="zh-CN" altLang="en-US" sz="4800" dirty="0"/>
              <a:t> </a:t>
            </a:r>
            <a:r>
              <a:rPr kumimoji="1" lang="en-US" altLang="zh-CN" sz="4800" dirty="0"/>
              <a:t>function</a:t>
            </a:r>
            <a:r>
              <a:rPr kumimoji="1" lang="zh-CN" altLang="en-US" sz="4800" dirty="0"/>
              <a:t> </a:t>
            </a:r>
            <a:r>
              <a:rPr kumimoji="1" lang="en-US" altLang="zh-CN" sz="4800" dirty="0"/>
              <a:t>using</a:t>
            </a:r>
            <a:r>
              <a:rPr kumimoji="1" lang="zh-CN" altLang="en-US" sz="4800" dirty="0"/>
              <a:t> </a:t>
            </a:r>
            <a:r>
              <a:rPr kumimoji="1" lang="en-US" altLang="zh-CN" sz="4800" dirty="0"/>
              <a:t>Hadamard</a:t>
            </a:r>
            <a:r>
              <a:rPr kumimoji="1" lang="zh-CN" altLang="en-US" sz="4800" dirty="0"/>
              <a:t> </a:t>
            </a:r>
            <a:r>
              <a:rPr kumimoji="1" lang="en-US" altLang="zh-CN" sz="4800" dirty="0"/>
              <a:t>test</a:t>
            </a:r>
            <a:endParaRPr kumimoji="1" lang="zh-CN" altLang="en-US" sz="36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63628A4-C23B-2F4B-B461-FFDEA6E30137}"/>
                  </a:ext>
                </a:extLst>
              </p:cNvPr>
              <p:cNvSpPr txBox="1"/>
              <p:nvPr/>
            </p:nvSpPr>
            <p:spPr>
              <a:xfrm>
                <a:off x="1759178" y="1531262"/>
                <a:ext cx="5471141" cy="347403"/>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𝜙</m:t>
                          </m:r>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𝐴</m:t>
                              </m:r>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𝑡</m:t>
                                  </m:r>
                                </m:e>
                              </m:d>
                              <m:r>
                                <a:rPr kumimoji="1" lang="en-US" altLang="zh-CN" sz="2000" b="0" i="1" smtClean="0">
                                  <a:latin typeface="Cambria Math" panose="02040503050406030204" pitchFamily="18" charset="0"/>
                                </a:rPr>
                                <m:t>𝐵</m:t>
                              </m:r>
                              <m:r>
                                <a:rPr kumimoji="1" lang="en-US" altLang="zh-CN" sz="2000" b="0" i="1" smtClean="0">
                                  <a:latin typeface="Cambria Math" panose="02040503050406030204" pitchFamily="18" charset="0"/>
                                </a:rPr>
                                <m:t>(0)</m:t>
                              </m:r>
                            </m:e>
                          </m:d>
                          <m:r>
                            <a:rPr kumimoji="1" lang="en-US" altLang="zh-CN" sz="2000" b="0" i="1" smtClean="0">
                              <a:latin typeface="Cambria Math" panose="02040503050406030204" pitchFamily="18" charset="0"/>
                            </a:rPr>
                            <m:t>𝜙</m:t>
                          </m:r>
                        </m:e>
                      </m:d>
                      <m:r>
                        <a:rPr kumimoji="1" lang="en-US" altLang="zh-CN" sz="2000" b="0" i="1" smtClean="0">
                          <a:latin typeface="Cambria Math" panose="02040503050406030204" pitchFamily="18" charset="0"/>
                        </a:rPr>
                        <m:t>=</m:t>
                      </m:r>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𝜙</m:t>
                          </m:r>
                          <m:d>
                            <m:dPr>
                              <m:begChr m:val="|"/>
                              <m:endChr m:val="|"/>
                              <m:ctrlPr>
                                <a:rPr kumimoji="1" lang="en-US" altLang="zh-CN" sz="2000" b="0" i="1" smtClean="0">
                                  <a:latin typeface="Cambria Math" panose="02040503050406030204" pitchFamily="18" charset="0"/>
                                </a:rPr>
                              </m:ctrlPr>
                            </m:dPr>
                            <m:e>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𝑖𝐻𝑡</m:t>
                                  </m:r>
                                </m:sup>
                              </m:sSup>
                              <m:r>
                                <a:rPr kumimoji="1" lang="en-US" altLang="zh-CN" sz="2000" b="0" i="1" smtClean="0">
                                  <a:latin typeface="Cambria Math" panose="02040503050406030204" pitchFamily="18" charset="0"/>
                                </a:rPr>
                                <m:t>𝐴</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𝑖𝐻𝑡</m:t>
                                  </m:r>
                                </m:sup>
                              </m:sSup>
                              <m:r>
                                <a:rPr kumimoji="1" lang="en-US" altLang="zh-CN" sz="2000" b="0" i="1" smtClean="0">
                                  <a:latin typeface="Cambria Math" panose="02040503050406030204" pitchFamily="18" charset="0"/>
                                </a:rPr>
                                <m:t>𝐵</m:t>
                              </m:r>
                            </m:e>
                          </m:d>
                          <m:r>
                            <a:rPr kumimoji="1" lang="en-US" altLang="zh-CN" sz="2000" b="0" i="1" smtClean="0">
                              <a:latin typeface="Cambria Math" panose="02040503050406030204" pitchFamily="18" charset="0"/>
                            </a:rPr>
                            <m:t>𝜙</m:t>
                          </m:r>
                        </m:e>
                      </m:d>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m:t>
                      </m:r>
                    </m:oMath>
                  </m:oMathPara>
                </a14:m>
                <a:endParaRPr kumimoji="1" lang="zh-CN" altLang="en-US" sz="2000" dirty="0"/>
              </a:p>
            </p:txBody>
          </p:sp>
        </mc:Choice>
        <mc:Fallback xmlns="">
          <p:sp>
            <p:nvSpPr>
              <p:cNvPr id="15" name="TextBox 14">
                <a:extLst>
                  <a:ext uri="{FF2B5EF4-FFF2-40B4-BE49-F238E27FC236}">
                    <a16:creationId xmlns:a16="http://schemas.microsoft.com/office/drawing/2014/main" id="{063628A4-C23B-2F4B-B461-FFDEA6E30137}"/>
                  </a:ext>
                </a:extLst>
              </p:cNvPr>
              <p:cNvSpPr txBox="1">
                <a:spLocks noRot="1" noChangeAspect="1" noMove="1" noResize="1" noEditPoints="1" noAdjustHandles="1" noChangeArrowheads="1" noChangeShapeType="1" noTextEdit="1"/>
              </p:cNvSpPr>
              <p:nvPr/>
            </p:nvSpPr>
            <p:spPr>
              <a:xfrm>
                <a:off x="1759178" y="1531262"/>
                <a:ext cx="5471141" cy="347403"/>
              </a:xfrm>
              <a:prstGeom prst="rect">
                <a:avLst/>
              </a:prstGeom>
              <a:blipFill>
                <a:blip r:embed="rId3"/>
                <a:stretch>
                  <a:fillRect b="-32143"/>
                </a:stretch>
              </a:blipFill>
            </p:spPr>
            <p:txBody>
              <a:bodyPr/>
              <a:lstStyle/>
              <a:p>
                <a:r>
                  <a:rPr lang="zh-CN" altLang="en-US">
                    <a:noFill/>
                  </a:rPr>
                  <a:t> </a:t>
                </a:r>
              </a:p>
            </p:txBody>
          </p:sp>
        </mc:Fallback>
      </mc:AlternateContent>
      <p:sp>
        <p:nvSpPr>
          <p:cNvPr id="6" name="TextBox 5">
            <a:extLst>
              <a:ext uri="{FF2B5EF4-FFF2-40B4-BE49-F238E27FC236}">
                <a16:creationId xmlns:a16="http://schemas.microsoft.com/office/drawing/2014/main" id="{1CF22087-83DC-4C4E-B05E-3393281E240D}"/>
              </a:ext>
            </a:extLst>
          </p:cNvPr>
          <p:cNvSpPr txBox="1"/>
          <p:nvPr/>
        </p:nvSpPr>
        <p:spPr>
          <a:xfrm>
            <a:off x="1796605" y="2095834"/>
            <a:ext cx="5092100" cy="400110"/>
          </a:xfrm>
          <a:prstGeom prst="rect">
            <a:avLst/>
          </a:prstGeom>
          <a:noFill/>
        </p:spPr>
        <p:txBody>
          <a:bodyPr wrap="none" rtlCol="0">
            <a:spAutoFit/>
          </a:bodyPr>
          <a:lstStyle/>
          <a:p>
            <a:r>
              <a:rPr kumimoji="1" lang="en-US" altLang="zh-CN" sz="2000" dirty="0"/>
              <a:t>whereas</a:t>
            </a:r>
            <a:r>
              <a:rPr kumimoji="1" lang="zh-CN" altLang="en-US" sz="2000" dirty="0"/>
              <a:t> </a:t>
            </a:r>
            <a:r>
              <a:rPr kumimoji="1" lang="en-US" altLang="zh-CN" sz="2000" dirty="0"/>
              <a:t>QC</a:t>
            </a:r>
            <a:r>
              <a:rPr kumimoji="1" lang="zh-CN" altLang="en-US" sz="2000" dirty="0"/>
              <a:t> </a:t>
            </a:r>
            <a:r>
              <a:rPr kumimoji="1" lang="en-US" altLang="zh-CN" sz="2000" dirty="0"/>
              <a:t>can</a:t>
            </a:r>
            <a:r>
              <a:rPr kumimoji="1" lang="zh-CN" altLang="en-US" sz="2000" dirty="0"/>
              <a:t> </a:t>
            </a:r>
            <a:r>
              <a:rPr kumimoji="1" lang="en-US" altLang="zh-CN" sz="2000" dirty="0"/>
              <a:t>only</a:t>
            </a:r>
            <a:r>
              <a:rPr kumimoji="1" lang="zh-CN" altLang="en-US" sz="2000" dirty="0"/>
              <a:t> </a:t>
            </a:r>
            <a:r>
              <a:rPr kumimoji="1" lang="en-US" altLang="zh-CN" sz="2000" dirty="0"/>
              <a:t>measure</a:t>
            </a:r>
            <a:r>
              <a:rPr kumimoji="1" lang="zh-CN" altLang="en-US" sz="2000" dirty="0"/>
              <a:t> </a:t>
            </a:r>
            <a:r>
              <a:rPr kumimoji="1" lang="en-US" altLang="zh-CN" sz="2000" dirty="0"/>
              <a:t>expectation</a:t>
            </a:r>
            <a:r>
              <a:rPr kumimoji="1" lang="zh-CN" altLang="en-US" sz="2000" dirty="0"/>
              <a:t> </a:t>
            </a:r>
            <a:r>
              <a:rPr kumimoji="1" lang="en-US" altLang="zh-CN" sz="2000" dirty="0"/>
              <a:t>like:</a:t>
            </a:r>
            <a:endParaRPr kumimoji="1" lang="zh-CN" altLang="en-US" sz="2000" dirty="0"/>
          </a:p>
        </p:txBody>
      </p:sp>
      <p:sp>
        <p:nvSpPr>
          <p:cNvPr id="18" name="TextBox 17">
            <a:extLst>
              <a:ext uri="{FF2B5EF4-FFF2-40B4-BE49-F238E27FC236}">
                <a16:creationId xmlns:a16="http://schemas.microsoft.com/office/drawing/2014/main" id="{EFDDA302-0D91-784F-BB1C-37DA34C3929E}"/>
              </a:ext>
            </a:extLst>
          </p:cNvPr>
          <p:cNvSpPr txBox="1"/>
          <p:nvPr/>
        </p:nvSpPr>
        <p:spPr>
          <a:xfrm>
            <a:off x="509112" y="921871"/>
            <a:ext cx="1732654"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dirty="0"/>
              <a:t>To</a:t>
            </a:r>
            <a:r>
              <a:rPr kumimoji="1" lang="zh-CN" altLang="en-US" sz="2000" dirty="0"/>
              <a:t> </a:t>
            </a:r>
            <a:r>
              <a:rPr kumimoji="1" lang="en-US" altLang="zh-CN" sz="2000" dirty="0"/>
              <a:t>measure</a:t>
            </a:r>
            <a:endParaRPr kumimoji="1" lang="zh-CN" altLang="en-US" sz="2000"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3835F6E-E7FE-DA42-B8BC-2FFA6B5835AD}"/>
                  </a:ext>
                </a:extLst>
              </p:cNvPr>
              <p:cNvSpPr txBox="1"/>
              <p:nvPr/>
            </p:nvSpPr>
            <p:spPr>
              <a:xfrm>
                <a:off x="4312488" y="2669492"/>
                <a:ext cx="2917831" cy="347403"/>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𝜙</m:t>
                          </m:r>
                          <m:d>
                            <m:dPr>
                              <m:begChr m:val="|"/>
                              <m:endChr m:val="|"/>
                              <m:ctrlPr>
                                <a:rPr kumimoji="1" lang="en-US" altLang="zh-CN" sz="2000" b="0" i="1" smtClean="0">
                                  <a:latin typeface="Cambria Math" panose="02040503050406030204" pitchFamily="18" charset="0"/>
                                </a:rPr>
                              </m:ctrlPr>
                            </m:dPr>
                            <m:e>
                              <m:sSup>
                                <m:sSupPr>
                                  <m:ctrlPr>
                                    <a:rPr kumimoji="1" lang="en-US" altLang="zh-CN" sz="2000" b="0" i="1" smtClean="0">
                                      <a:solidFill>
                                        <a:srgbClr val="FF0000"/>
                                      </a:solidFill>
                                      <a:latin typeface="Cambria Math" panose="02040503050406030204" pitchFamily="18" charset="0"/>
                                    </a:rPr>
                                  </m:ctrlPr>
                                </m:sSupPr>
                                <m:e>
                                  <m:r>
                                    <a:rPr kumimoji="1" lang="en-US" altLang="zh-CN" sz="2000" b="0" i="1" smtClean="0">
                                      <a:solidFill>
                                        <a:srgbClr val="FF0000"/>
                                      </a:solidFill>
                                      <a:latin typeface="Cambria Math" panose="02040503050406030204" pitchFamily="18" charset="0"/>
                                    </a:rPr>
                                    <m:t>𝑈</m:t>
                                  </m:r>
                                </m:e>
                                <m:sup>
                                  <m:r>
                                    <a:rPr kumimoji="1" lang="en-US" altLang="zh-CN" sz="2000" b="0" i="1" smtClean="0">
                                      <a:solidFill>
                                        <a:srgbClr val="FF0000"/>
                                      </a:solidFill>
                                      <a:latin typeface="Cambria Math" panose="02040503050406030204" pitchFamily="18" charset="0"/>
                                      <a:ea typeface="Cambria Math" panose="02040503050406030204" pitchFamily="18" charset="0"/>
                                    </a:rPr>
                                    <m:t>†</m:t>
                                  </m:r>
                                </m:sup>
                              </m:sSup>
                              <m:r>
                                <a:rPr kumimoji="1" lang="en-US" altLang="zh-CN" sz="2000" b="0" i="1" smtClean="0">
                                  <a:latin typeface="Cambria Math" panose="02040503050406030204" pitchFamily="18" charset="0"/>
                                </a:rPr>
                                <m:t>𝑂</m:t>
                              </m:r>
                              <m:r>
                                <a:rPr kumimoji="1" lang="en-US" altLang="zh-CN" sz="2000" b="0" i="1" smtClean="0">
                                  <a:solidFill>
                                    <a:srgbClr val="FF0000"/>
                                  </a:solidFill>
                                  <a:latin typeface="Cambria Math" panose="02040503050406030204" pitchFamily="18" charset="0"/>
                                </a:rPr>
                                <m:t>𝑈</m:t>
                              </m:r>
                            </m:e>
                          </m:d>
                          <m:r>
                            <a:rPr kumimoji="1" lang="en-US" altLang="zh-CN" sz="2000" b="0" i="1" smtClean="0">
                              <a:latin typeface="Cambria Math" panose="02040503050406030204" pitchFamily="18" charset="0"/>
                            </a:rPr>
                            <m:t>𝜙</m:t>
                          </m:r>
                        </m:e>
                      </m:d>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m:t>
                      </m:r>
                    </m:oMath>
                  </m:oMathPara>
                </a14:m>
                <a:endParaRPr kumimoji="1" lang="zh-CN" altLang="en-US" sz="2000" dirty="0"/>
              </a:p>
            </p:txBody>
          </p:sp>
        </mc:Choice>
        <mc:Fallback xmlns="">
          <p:sp>
            <p:nvSpPr>
              <p:cNvPr id="21" name="TextBox 20">
                <a:extLst>
                  <a:ext uri="{FF2B5EF4-FFF2-40B4-BE49-F238E27FC236}">
                    <a16:creationId xmlns:a16="http://schemas.microsoft.com/office/drawing/2014/main" id="{93835F6E-E7FE-DA42-B8BC-2FFA6B5835AD}"/>
                  </a:ext>
                </a:extLst>
              </p:cNvPr>
              <p:cNvSpPr txBox="1">
                <a:spLocks noRot="1" noChangeAspect="1" noMove="1" noResize="1" noEditPoints="1" noAdjustHandles="1" noChangeArrowheads="1" noChangeShapeType="1" noTextEdit="1"/>
              </p:cNvSpPr>
              <p:nvPr/>
            </p:nvSpPr>
            <p:spPr>
              <a:xfrm>
                <a:off x="4312488" y="2669492"/>
                <a:ext cx="2917831" cy="347403"/>
              </a:xfrm>
              <a:prstGeom prst="rect">
                <a:avLst/>
              </a:prstGeom>
              <a:blipFill>
                <a:blip r:embed="rId4"/>
                <a:stretch>
                  <a:fillRect b="-28571"/>
                </a:stretch>
              </a:blipFill>
            </p:spPr>
            <p:txBody>
              <a:bodyPr/>
              <a:lstStyle/>
              <a:p>
                <a:r>
                  <a:rPr lang="zh-CN" altLang="en-US">
                    <a:noFill/>
                  </a:rPr>
                  <a:t> </a:t>
                </a:r>
              </a:p>
            </p:txBody>
          </p:sp>
        </mc:Fallback>
      </mc:AlternateContent>
      <p:sp>
        <p:nvSpPr>
          <p:cNvPr id="20" name="TextBox 19">
            <a:extLst>
              <a:ext uri="{FF2B5EF4-FFF2-40B4-BE49-F238E27FC236}">
                <a16:creationId xmlns:a16="http://schemas.microsoft.com/office/drawing/2014/main" id="{B2CA180D-C0A2-5D4E-8DBC-CF5CB6877493}"/>
              </a:ext>
            </a:extLst>
          </p:cNvPr>
          <p:cNvSpPr txBox="1"/>
          <p:nvPr/>
        </p:nvSpPr>
        <p:spPr>
          <a:xfrm>
            <a:off x="6570395" y="2595726"/>
            <a:ext cx="659924" cy="461665"/>
          </a:xfrm>
          <a:prstGeom prst="rect">
            <a:avLst/>
          </a:prstGeom>
          <a:noFill/>
        </p:spPr>
        <p:txBody>
          <a:bodyPr wrap="none" rtlCol="0">
            <a:spAutoFit/>
          </a:bodyPr>
          <a:lstStyle/>
          <a:p>
            <a:r>
              <a:rPr kumimoji="1" lang="en-US" altLang="zh-CN" sz="2400" dirty="0"/>
              <a:t>real</a:t>
            </a:r>
            <a:endParaRPr kumimoji="1" lang="zh-CN" altLang="en-US" sz="2400" dirty="0"/>
          </a:p>
        </p:txBody>
      </p:sp>
      <p:sp>
        <p:nvSpPr>
          <p:cNvPr id="23" name="TextBox 22">
            <a:extLst>
              <a:ext uri="{FF2B5EF4-FFF2-40B4-BE49-F238E27FC236}">
                <a16:creationId xmlns:a16="http://schemas.microsoft.com/office/drawing/2014/main" id="{3BC4A548-9418-6E4C-9E87-53F2C6BDA06F}"/>
              </a:ext>
            </a:extLst>
          </p:cNvPr>
          <p:cNvSpPr txBox="1"/>
          <p:nvPr/>
        </p:nvSpPr>
        <p:spPr>
          <a:xfrm>
            <a:off x="6683789" y="1445657"/>
            <a:ext cx="1233799" cy="461665"/>
          </a:xfrm>
          <a:prstGeom prst="rect">
            <a:avLst/>
          </a:prstGeom>
          <a:noFill/>
        </p:spPr>
        <p:txBody>
          <a:bodyPr wrap="none" rtlCol="0">
            <a:spAutoFit/>
          </a:bodyPr>
          <a:lstStyle/>
          <a:p>
            <a:r>
              <a:rPr kumimoji="1" lang="en-US" altLang="zh-CN" sz="2400" dirty="0"/>
              <a:t>complex</a:t>
            </a:r>
            <a:endParaRPr kumimoji="1" lang="zh-CN" altLang="en-US" sz="2400"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662D0A0-C69E-C54E-88AA-716062B50916}"/>
                  </a:ext>
                </a:extLst>
              </p:cNvPr>
              <p:cNvSpPr txBox="1"/>
              <p:nvPr/>
            </p:nvSpPr>
            <p:spPr>
              <a:xfrm>
                <a:off x="2007192" y="3934607"/>
                <a:ext cx="415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i="1">
                          <a:latin typeface="Cambria Math" panose="02040503050406030204" pitchFamily="18" charset="0"/>
                        </a:rPr>
                        <m:t>𝐻</m:t>
                      </m:r>
                    </m:oMath>
                  </m:oMathPara>
                </a14:m>
                <a:endParaRPr kumimoji="1" lang="zh-CN" altLang="en-US" sz="2400" i="1" dirty="0">
                  <a:latin typeface="Georgia" panose="02040502050405020303" pitchFamily="18" charset="0"/>
                </a:endParaRPr>
              </a:p>
            </p:txBody>
          </p:sp>
        </mc:Choice>
        <mc:Fallback xmlns="">
          <p:sp>
            <p:nvSpPr>
              <p:cNvPr id="24" name="TextBox 23">
                <a:extLst>
                  <a:ext uri="{FF2B5EF4-FFF2-40B4-BE49-F238E27FC236}">
                    <a16:creationId xmlns:a16="http://schemas.microsoft.com/office/drawing/2014/main" id="{9662D0A0-C69E-C54E-88AA-716062B50916}"/>
                  </a:ext>
                </a:extLst>
              </p:cNvPr>
              <p:cNvSpPr txBox="1">
                <a:spLocks noRot="1" noChangeAspect="1" noMove="1" noResize="1" noEditPoints="1" noAdjustHandles="1" noChangeArrowheads="1" noChangeShapeType="1" noTextEdit="1"/>
              </p:cNvSpPr>
              <p:nvPr/>
            </p:nvSpPr>
            <p:spPr>
              <a:xfrm>
                <a:off x="2007192" y="3934607"/>
                <a:ext cx="415819" cy="369332"/>
              </a:xfrm>
              <a:prstGeom prst="rect">
                <a:avLst/>
              </a:prstGeom>
              <a:blipFill>
                <a:blip r:embed="rId5"/>
                <a:stretch>
                  <a:fillRect/>
                </a:stretch>
              </a:blipFill>
            </p:spPr>
            <p:txBody>
              <a:bodyPr/>
              <a:lstStyle/>
              <a:p>
                <a:r>
                  <a:rPr lang="zh-CN" altLang="en-US">
                    <a:noFill/>
                  </a:rPr>
                  <a:t> </a:t>
                </a:r>
              </a:p>
            </p:txBody>
          </p:sp>
        </mc:Fallback>
      </mc:AlternateContent>
      <p:cxnSp>
        <p:nvCxnSpPr>
          <p:cNvPr id="25" name="Straight Connector 24">
            <a:extLst>
              <a:ext uri="{FF2B5EF4-FFF2-40B4-BE49-F238E27FC236}">
                <a16:creationId xmlns:a16="http://schemas.microsoft.com/office/drawing/2014/main" id="{A7ABCAA6-1F01-7A4C-A317-DEE5D5C84860}"/>
              </a:ext>
            </a:extLst>
          </p:cNvPr>
          <p:cNvCxnSpPr>
            <a:cxnSpLocks/>
            <a:stCxn id="29" idx="3"/>
            <a:endCxn id="71" idx="1"/>
          </p:cNvCxnSpPr>
          <p:nvPr/>
        </p:nvCxnSpPr>
        <p:spPr>
          <a:xfrm flipV="1">
            <a:off x="2340180" y="4117495"/>
            <a:ext cx="2111282" cy="24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92F61B-8F20-9D49-8DCF-2803E0502B13}"/>
              </a:ext>
            </a:extLst>
          </p:cNvPr>
          <p:cNvCxnSpPr>
            <a:cxnSpLocks/>
          </p:cNvCxnSpPr>
          <p:nvPr/>
        </p:nvCxnSpPr>
        <p:spPr>
          <a:xfrm>
            <a:off x="1828831" y="4677711"/>
            <a:ext cx="7377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FC17D1-C41C-CD46-BB7F-88C65A330E65}"/>
              </a:ext>
            </a:extLst>
          </p:cNvPr>
          <p:cNvCxnSpPr/>
          <p:nvPr/>
        </p:nvCxnSpPr>
        <p:spPr>
          <a:xfrm>
            <a:off x="1828830" y="4121685"/>
            <a:ext cx="2287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8EEBF473-3646-9349-97CB-26CB7EB3E49D}"/>
              </a:ext>
            </a:extLst>
          </p:cNvPr>
          <p:cNvSpPr/>
          <p:nvPr/>
        </p:nvSpPr>
        <p:spPr>
          <a:xfrm>
            <a:off x="2050814" y="3981472"/>
            <a:ext cx="289366" cy="276999"/>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0" name="Straight Connector 29">
            <a:extLst>
              <a:ext uri="{FF2B5EF4-FFF2-40B4-BE49-F238E27FC236}">
                <a16:creationId xmlns:a16="http://schemas.microsoft.com/office/drawing/2014/main" id="{BBDF8966-AD1D-4248-9236-07CAF065D360}"/>
              </a:ext>
            </a:extLst>
          </p:cNvPr>
          <p:cNvCxnSpPr>
            <a:cxnSpLocks/>
          </p:cNvCxnSpPr>
          <p:nvPr/>
        </p:nvCxnSpPr>
        <p:spPr>
          <a:xfrm>
            <a:off x="3055330" y="4680775"/>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75DF330-1BC7-6D40-BC72-E7467324F86E}"/>
              </a:ext>
            </a:extLst>
          </p:cNvPr>
          <p:cNvCxnSpPr>
            <a:cxnSpLocks/>
          </p:cNvCxnSpPr>
          <p:nvPr/>
        </p:nvCxnSpPr>
        <p:spPr>
          <a:xfrm>
            <a:off x="1828831" y="4835586"/>
            <a:ext cx="7377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277713F-2B88-FF4B-85F5-8ED23DAC1E2D}"/>
              </a:ext>
            </a:extLst>
          </p:cNvPr>
          <p:cNvCxnSpPr>
            <a:cxnSpLocks/>
          </p:cNvCxnSpPr>
          <p:nvPr/>
        </p:nvCxnSpPr>
        <p:spPr>
          <a:xfrm>
            <a:off x="1828831" y="4993462"/>
            <a:ext cx="7377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C198AA2-08F8-694E-B5DB-E92A8FEE0006}"/>
              </a:ext>
            </a:extLst>
          </p:cNvPr>
          <p:cNvCxnSpPr>
            <a:cxnSpLocks/>
          </p:cNvCxnSpPr>
          <p:nvPr/>
        </p:nvCxnSpPr>
        <p:spPr>
          <a:xfrm>
            <a:off x="3055330" y="4835586"/>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D4A531A-66F1-1443-ABA7-1D54E51FA629}"/>
              </a:ext>
            </a:extLst>
          </p:cNvPr>
          <p:cNvCxnSpPr>
            <a:cxnSpLocks/>
          </p:cNvCxnSpPr>
          <p:nvPr/>
        </p:nvCxnSpPr>
        <p:spPr>
          <a:xfrm>
            <a:off x="3055330" y="4993462"/>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ounded Rectangle 34">
            <a:extLst>
              <a:ext uri="{FF2B5EF4-FFF2-40B4-BE49-F238E27FC236}">
                <a16:creationId xmlns:a16="http://schemas.microsoft.com/office/drawing/2014/main" id="{D391CA4E-DC18-0449-A739-B1032D8765CC}"/>
              </a:ext>
            </a:extLst>
          </p:cNvPr>
          <p:cNvSpPr/>
          <p:nvPr/>
        </p:nvSpPr>
        <p:spPr>
          <a:xfrm>
            <a:off x="3317123" y="4567346"/>
            <a:ext cx="827541" cy="552705"/>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C5FB66C-9659-9643-8635-908FAAD0A6C0}"/>
                  </a:ext>
                </a:extLst>
              </p:cNvPr>
              <p:cNvSpPr txBox="1"/>
              <p:nvPr/>
            </p:nvSpPr>
            <p:spPr>
              <a:xfrm>
                <a:off x="3421135" y="4677711"/>
                <a:ext cx="638573" cy="3177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𝑖𝐻𝑡</m:t>
                          </m:r>
                        </m:sup>
                      </m:sSup>
                    </m:oMath>
                  </m:oMathPara>
                </a14:m>
                <a:endParaRPr kumimoji="1" lang="zh-CN" altLang="en-US" sz="2000" dirty="0"/>
              </a:p>
            </p:txBody>
          </p:sp>
        </mc:Choice>
        <mc:Fallback xmlns="">
          <p:sp>
            <p:nvSpPr>
              <p:cNvPr id="36" name="TextBox 35">
                <a:extLst>
                  <a:ext uri="{FF2B5EF4-FFF2-40B4-BE49-F238E27FC236}">
                    <a16:creationId xmlns:a16="http://schemas.microsoft.com/office/drawing/2014/main" id="{BC5FB66C-9659-9643-8635-908FAAD0A6C0}"/>
                  </a:ext>
                </a:extLst>
              </p:cNvPr>
              <p:cNvSpPr txBox="1">
                <a:spLocks noRot="1" noChangeAspect="1" noMove="1" noResize="1" noEditPoints="1" noAdjustHandles="1" noChangeArrowheads="1" noChangeShapeType="1" noTextEdit="1"/>
              </p:cNvSpPr>
              <p:nvPr/>
            </p:nvSpPr>
            <p:spPr>
              <a:xfrm>
                <a:off x="3421135" y="4677711"/>
                <a:ext cx="638573" cy="317779"/>
              </a:xfrm>
              <a:prstGeom prst="rect">
                <a:avLst/>
              </a:prstGeom>
              <a:blipFill>
                <a:blip r:embed="rId6"/>
                <a:stretch>
                  <a:fillRect l="-5882" r="-3922"/>
                </a:stretch>
              </a:blipFill>
            </p:spPr>
            <p:txBody>
              <a:bodyPr/>
              <a:lstStyle/>
              <a:p>
                <a:r>
                  <a:rPr lang="zh-CN" altLang="en-US">
                    <a:noFill/>
                  </a:rPr>
                  <a:t> </a:t>
                </a:r>
              </a:p>
            </p:txBody>
          </p:sp>
        </mc:Fallback>
      </mc:AlternateContent>
      <p:cxnSp>
        <p:nvCxnSpPr>
          <p:cNvPr id="40" name="Straight Connector 39">
            <a:extLst>
              <a:ext uri="{FF2B5EF4-FFF2-40B4-BE49-F238E27FC236}">
                <a16:creationId xmlns:a16="http://schemas.microsoft.com/office/drawing/2014/main" id="{25A8A8EC-B947-7F42-84BD-C25A9C68904D}"/>
              </a:ext>
            </a:extLst>
          </p:cNvPr>
          <p:cNvCxnSpPr>
            <a:cxnSpLocks/>
          </p:cNvCxnSpPr>
          <p:nvPr/>
        </p:nvCxnSpPr>
        <p:spPr>
          <a:xfrm>
            <a:off x="4144663" y="4677711"/>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D83C08B-EFEE-3944-8459-CEBAA776AC35}"/>
              </a:ext>
            </a:extLst>
          </p:cNvPr>
          <p:cNvCxnSpPr>
            <a:cxnSpLocks/>
          </p:cNvCxnSpPr>
          <p:nvPr/>
        </p:nvCxnSpPr>
        <p:spPr>
          <a:xfrm>
            <a:off x="4144663" y="4832522"/>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462663-90CE-4742-902A-16071B6C140D}"/>
              </a:ext>
            </a:extLst>
          </p:cNvPr>
          <p:cNvCxnSpPr>
            <a:cxnSpLocks/>
          </p:cNvCxnSpPr>
          <p:nvPr/>
        </p:nvCxnSpPr>
        <p:spPr>
          <a:xfrm>
            <a:off x="4144663" y="4990398"/>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9159077-306E-9347-B0D4-863A4B2DBF4F}"/>
              </a:ext>
            </a:extLst>
          </p:cNvPr>
          <p:cNvCxnSpPr>
            <a:cxnSpLocks/>
          </p:cNvCxnSpPr>
          <p:nvPr/>
        </p:nvCxnSpPr>
        <p:spPr>
          <a:xfrm>
            <a:off x="4181650" y="4677711"/>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2F691C5-D347-CA4C-ADB9-B53D5BBC94D8}"/>
              </a:ext>
            </a:extLst>
          </p:cNvPr>
          <p:cNvCxnSpPr>
            <a:cxnSpLocks/>
          </p:cNvCxnSpPr>
          <p:nvPr/>
        </p:nvCxnSpPr>
        <p:spPr>
          <a:xfrm>
            <a:off x="4181650" y="4832522"/>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3A671A9-6F15-BD4A-8E7B-C6029DE3B4B3}"/>
              </a:ext>
            </a:extLst>
          </p:cNvPr>
          <p:cNvCxnSpPr>
            <a:cxnSpLocks/>
          </p:cNvCxnSpPr>
          <p:nvPr/>
        </p:nvCxnSpPr>
        <p:spPr>
          <a:xfrm>
            <a:off x="4181650" y="4990398"/>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ounded Rectangle 70">
            <a:extLst>
              <a:ext uri="{FF2B5EF4-FFF2-40B4-BE49-F238E27FC236}">
                <a16:creationId xmlns:a16="http://schemas.microsoft.com/office/drawing/2014/main" id="{D1703CCF-0944-014B-BCED-5AE9DCC2528B}"/>
              </a:ext>
            </a:extLst>
          </p:cNvPr>
          <p:cNvSpPr/>
          <p:nvPr/>
        </p:nvSpPr>
        <p:spPr>
          <a:xfrm>
            <a:off x="4451462" y="3915977"/>
            <a:ext cx="475915" cy="403036"/>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Rounded Rectangle 71">
            <a:extLst>
              <a:ext uri="{FF2B5EF4-FFF2-40B4-BE49-F238E27FC236}">
                <a16:creationId xmlns:a16="http://schemas.microsoft.com/office/drawing/2014/main" id="{4DB07C0A-3DE5-E74D-AC80-4EE97A4DDCA9}"/>
              </a:ext>
            </a:extLst>
          </p:cNvPr>
          <p:cNvSpPr/>
          <p:nvPr/>
        </p:nvSpPr>
        <p:spPr>
          <a:xfrm>
            <a:off x="4445876" y="4564281"/>
            <a:ext cx="475920" cy="552687"/>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72158CB2-2C20-774F-A1AB-5E87BE5F65BD}"/>
                  </a:ext>
                </a:extLst>
              </p:cNvPr>
              <p:cNvSpPr txBox="1"/>
              <p:nvPr/>
            </p:nvSpPr>
            <p:spPr>
              <a:xfrm>
                <a:off x="4600258" y="4809313"/>
                <a:ext cx="17831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𝐴</m:t>
                      </m:r>
                    </m:oMath>
                  </m:oMathPara>
                </a14:m>
                <a:endParaRPr kumimoji="1" lang="zh-CN" altLang="en-US" sz="1600" dirty="0"/>
              </a:p>
            </p:txBody>
          </p:sp>
        </mc:Choice>
        <mc:Fallback xmlns="">
          <p:sp>
            <p:nvSpPr>
              <p:cNvPr id="73" name="TextBox 72">
                <a:extLst>
                  <a:ext uri="{FF2B5EF4-FFF2-40B4-BE49-F238E27FC236}">
                    <a16:creationId xmlns:a16="http://schemas.microsoft.com/office/drawing/2014/main" id="{72158CB2-2C20-774F-A1AB-5E87BE5F65BD}"/>
                  </a:ext>
                </a:extLst>
              </p:cNvPr>
              <p:cNvSpPr txBox="1">
                <a:spLocks noRot="1" noChangeAspect="1" noMove="1" noResize="1" noEditPoints="1" noAdjustHandles="1" noChangeArrowheads="1" noChangeShapeType="1" noTextEdit="1"/>
              </p:cNvSpPr>
              <p:nvPr/>
            </p:nvSpPr>
            <p:spPr>
              <a:xfrm>
                <a:off x="4600258" y="4809313"/>
                <a:ext cx="178318" cy="246221"/>
              </a:xfrm>
              <a:prstGeom prst="rect">
                <a:avLst/>
              </a:prstGeom>
              <a:blipFill>
                <a:blip r:embed="rId7"/>
                <a:stretch>
                  <a:fillRect l="-26667" r="-26667" b="-10000"/>
                </a:stretch>
              </a:blipFill>
            </p:spPr>
            <p:txBody>
              <a:bodyPr/>
              <a:lstStyle/>
              <a:p>
                <a:r>
                  <a:rPr lang="zh-CN" altLang="en-US">
                    <a:noFill/>
                  </a:rPr>
                  <a:t> </a:t>
                </a:r>
              </a:p>
            </p:txBody>
          </p:sp>
        </mc:Fallback>
      </mc:AlternateContent>
      <p:grpSp>
        <p:nvGrpSpPr>
          <p:cNvPr id="74" name="Group 73">
            <a:extLst>
              <a:ext uri="{FF2B5EF4-FFF2-40B4-BE49-F238E27FC236}">
                <a16:creationId xmlns:a16="http://schemas.microsoft.com/office/drawing/2014/main" id="{F903807C-FF25-EF40-B0F3-5B5E0B05CA4D}"/>
              </a:ext>
            </a:extLst>
          </p:cNvPr>
          <p:cNvGrpSpPr/>
          <p:nvPr/>
        </p:nvGrpSpPr>
        <p:grpSpPr>
          <a:xfrm>
            <a:off x="4480233" y="4608376"/>
            <a:ext cx="402329" cy="485649"/>
            <a:chOff x="8370436" y="1599450"/>
            <a:chExt cx="402329" cy="485649"/>
          </a:xfrm>
        </p:grpSpPr>
        <p:sp>
          <p:nvSpPr>
            <p:cNvPr id="75" name="Arc 74">
              <a:extLst>
                <a:ext uri="{FF2B5EF4-FFF2-40B4-BE49-F238E27FC236}">
                  <a16:creationId xmlns:a16="http://schemas.microsoft.com/office/drawing/2014/main" id="{B62EB3C7-5B15-D746-B257-DF7A7673AD84}"/>
                </a:ext>
              </a:extLst>
            </p:cNvPr>
            <p:cNvSpPr/>
            <p:nvPr/>
          </p:nvSpPr>
          <p:spPr>
            <a:xfrm rot="18920829">
              <a:off x="8370436" y="1682770"/>
              <a:ext cx="402329" cy="402329"/>
            </a:xfrm>
            <a:prstGeom prst="arc">
              <a:avLst/>
            </a:prstGeom>
            <a:ln w="9525"/>
          </p:spPr>
          <p:style>
            <a:lnRef idx="1">
              <a:schemeClr val="dk1"/>
            </a:lnRef>
            <a:fillRef idx="0">
              <a:schemeClr val="dk1"/>
            </a:fillRef>
            <a:effectRef idx="0">
              <a:schemeClr val="dk1"/>
            </a:effectRef>
            <a:fontRef idx="minor">
              <a:schemeClr val="tx1"/>
            </a:fontRef>
          </p:style>
          <p:txBody>
            <a:bodyPr rtlCol="0" anchor="ctr"/>
            <a:lstStyle/>
            <a:p>
              <a:pPr algn="ctr"/>
              <a:endParaRPr kumimoji="1" lang="zh-CN" altLang="en-US"/>
            </a:p>
          </p:txBody>
        </p:sp>
        <p:cxnSp>
          <p:nvCxnSpPr>
            <p:cNvPr id="76" name="Straight Arrow Connector 75">
              <a:extLst>
                <a:ext uri="{FF2B5EF4-FFF2-40B4-BE49-F238E27FC236}">
                  <a16:creationId xmlns:a16="http://schemas.microsoft.com/office/drawing/2014/main" id="{9A34C2D8-692B-A149-902D-3C795B978B66}"/>
                </a:ext>
              </a:extLst>
            </p:cNvPr>
            <p:cNvCxnSpPr>
              <a:cxnSpLocks/>
            </p:cNvCxnSpPr>
            <p:nvPr/>
          </p:nvCxnSpPr>
          <p:spPr>
            <a:xfrm flipV="1">
              <a:off x="8543369" y="1599450"/>
              <a:ext cx="104775" cy="172200"/>
            </a:xfrm>
            <a:prstGeom prst="straightConnector1">
              <a:avLst/>
            </a:prstGeom>
            <a:ln w="952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BDB65196-E7A2-C142-AE45-4761B71B362D}"/>
              </a:ext>
            </a:extLst>
          </p:cNvPr>
          <p:cNvGrpSpPr/>
          <p:nvPr/>
        </p:nvGrpSpPr>
        <p:grpSpPr>
          <a:xfrm>
            <a:off x="4488253" y="3933054"/>
            <a:ext cx="402329" cy="485649"/>
            <a:chOff x="8370436" y="1599450"/>
            <a:chExt cx="402329" cy="485649"/>
          </a:xfrm>
        </p:grpSpPr>
        <p:sp>
          <p:nvSpPr>
            <p:cNvPr id="78" name="Arc 77">
              <a:extLst>
                <a:ext uri="{FF2B5EF4-FFF2-40B4-BE49-F238E27FC236}">
                  <a16:creationId xmlns:a16="http://schemas.microsoft.com/office/drawing/2014/main" id="{BC7F7F2F-4545-DF49-87D4-E678017B9FF6}"/>
                </a:ext>
              </a:extLst>
            </p:cNvPr>
            <p:cNvSpPr/>
            <p:nvPr/>
          </p:nvSpPr>
          <p:spPr>
            <a:xfrm rot="18920829">
              <a:off x="8370436" y="1682770"/>
              <a:ext cx="402329" cy="402329"/>
            </a:xfrm>
            <a:prstGeom prst="arc">
              <a:avLst/>
            </a:prstGeom>
            <a:ln w="9525"/>
          </p:spPr>
          <p:style>
            <a:lnRef idx="1">
              <a:schemeClr val="dk1"/>
            </a:lnRef>
            <a:fillRef idx="0">
              <a:schemeClr val="dk1"/>
            </a:fillRef>
            <a:effectRef idx="0">
              <a:schemeClr val="dk1"/>
            </a:effectRef>
            <a:fontRef idx="minor">
              <a:schemeClr val="tx1"/>
            </a:fontRef>
          </p:style>
          <p:txBody>
            <a:bodyPr rtlCol="0" anchor="ctr"/>
            <a:lstStyle/>
            <a:p>
              <a:pPr algn="ctr"/>
              <a:endParaRPr kumimoji="1" lang="zh-CN" altLang="en-US"/>
            </a:p>
          </p:txBody>
        </p:sp>
        <p:cxnSp>
          <p:nvCxnSpPr>
            <p:cNvPr id="79" name="Straight Arrow Connector 78">
              <a:extLst>
                <a:ext uri="{FF2B5EF4-FFF2-40B4-BE49-F238E27FC236}">
                  <a16:creationId xmlns:a16="http://schemas.microsoft.com/office/drawing/2014/main" id="{37CBF483-AC98-8E4A-88ED-7530FC56DCBA}"/>
                </a:ext>
              </a:extLst>
            </p:cNvPr>
            <p:cNvCxnSpPr>
              <a:cxnSpLocks/>
            </p:cNvCxnSpPr>
            <p:nvPr/>
          </p:nvCxnSpPr>
          <p:spPr>
            <a:xfrm flipV="1">
              <a:off x="8543369" y="1599450"/>
              <a:ext cx="104775" cy="172200"/>
            </a:xfrm>
            <a:prstGeom prst="straightConnector1">
              <a:avLst/>
            </a:prstGeom>
            <a:ln w="952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BCB4860-6672-8340-80AB-D13A8E4A44FD}"/>
                  </a:ext>
                </a:extLst>
              </p:cNvPr>
              <p:cNvSpPr txBox="1"/>
              <p:nvPr/>
            </p:nvSpPr>
            <p:spPr>
              <a:xfrm>
                <a:off x="4534152" y="4119273"/>
                <a:ext cx="31053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200" i="1">
                          <a:latin typeface="Cambria Math" panose="02040503050406030204" pitchFamily="18" charset="0"/>
                        </a:rPr>
                        <m:t>𝑋</m:t>
                      </m:r>
                      <m:r>
                        <a:rPr kumimoji="1" lang="en-US" altLang="zh-CN" sz="1200" i="1">
                          <a:latin typeface="Cambria Math" panose="02040503050406030204" pitchFamily="18" charset="0"/>
                        </a:rPr>
                        <m:t>/</m:t>
                      </m:r>
                      <m:r>
                        <a:rPr kumimoji="1" lang="en-US" altLang="zh-CN" sz="1200" i="1">
                          <a:latin typeface="Cambria Math" panose="02040503050406030204" pitchFamily="18" charset="0"/>
                        </a:rPr>
                        <m:t>𝑌</m:t>
                      </m:r>
                    </m:oMath>
                  </m:oMathPara>
                </a14:m>
                <a:endParaRPr kumimoji="1" lang="zh-CN" altLang="en-US" sz="1200" dirty="0"/>
              </a:p>
            </p:txBody>
          </p:sp>
        </mc:Choice>
        <mc:Fallback xmlns="">
          <p:sp>
            <p:nvSpPr>
              <p:cNvPr id="80" name="TextBox 79">
                <a:extLst>
                  <a:ext uri="{FF2B5EF4-FFF2-40B4-BE49-F238E27FC236}">
                    <a16:creationId xmlns:a16="http://schemas.microsoft.com/office/drawing/2014/main" id="{5BCB4860-6672-8340-80AB-D13A8E4A44FD}"/>
                  </a:ext>
                </a:extLst>
              </p:cNvPr>
              <p:cNvSpPr txBox="1">
                <a:spLocks noRot="1" noChangeAspect="1" noMove="1" noResize="1" noEditPoints="1" noAdjustHandles="1" noChangeArrowheads="1" noChangeShapeType="1" noTextEdit="1"/>
              </p:cNvSpPr>
              <p:nvPr/>
            </p:nvSpPr>
            <p:spPr>
              <a:xfrm>
                <a:off x="4534152" y="4119273"/>
                <a:ext cx="310534" cy="184666"/>
              </a:xfrm>
              <a:prstGeom prst="rect">
                <a:avLst/>
              </a:prstGeom>
              <a:blipFill>
                <a:blip r:embed="rId8"/>
                <a:stretch>
                  <a:fillRect l="-12000" r="-8000" b="-4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D266317C-DB37-9044-BACF-4EE1A49A7554}"/>
                  </a:ext>
                </a:extLst>
              </p:cNvPr>
              <p:cNvSpPr txBox="1"/>
              <p:nvPr/>
            </p:nvSpPr>
            <p:spPr>
              <a:xfrm>
                <a:off x="1290827" y="4621066"/>
                <a:ext cx="493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a:latin typeface="Cambria Math" panose="02040503050406030204" pitchFamily="18" charset="0"/>
                        </a:rPr>
                        <m:t>|</m:t>
                      </m:r>
                      <m:r>
                        <a:rPr kumimoji="1" lang="en-US" altLang="zh-CN" sz="2400" i="1">
                          <a:latin typeface="Cambria Math" panose="02040503050406030204" pitchFamily="18" charset="0"/>
                        </a:rPr>
                        <m:t>𝜙</m:t>
                      </m:r>
                      <m:r>
                        <a:rPr kumimoji="1" lang="en-US" altLang="zh-CN" sz="2400" i="1">
                          <a:latin typeface="Cambria Math" panose="02040503050406030204" pitchFamily="18" charset="0"/>
                        </a:rPr>
                        <m:t>⟩</m:t>
                      </m:r>
                    </m:oMath>
                  </m:oMathPara>
                </a14:m>
                <a:endParaRPr kumimoji="1" lang="zh-CN" altLang="en-US" sz="2400" dirty="0"/>
              </a:p>
            </p:txBody>
          </p:sp>
        </mc:Choice>
        <mc:Fallback xmlns="">
          <p:sp>
            <p:nvSpPr>
              <p:cNvPr id="81" name="TextBox 80">
                <a:extLst>
                  <a:ext uri="{FF2B5EF4-FFF2-40B4-BE49-F238E27FC236}">
                    <a16:creationId xmlns:a16="http://schemas.microsoft.com/office/drawing/2014/main" id="{D266317C-DB37-9044-BACF-4EE1A49A7554}"/>
                  </a:ext>
                </a:extLst>
              </p:cNvPr>
              <p:cNvSpPr txBox="1">
                <a:spLocks noRot="1" noChangeAspect="1" noMove="1" noResize="1" noEditPoints="1" noAdjustHandles="1" noChangeArrowheads="1" noChangeShapeType="1" noTextEdit="1"/>
              </p:cNvSpPr>
              <p:nvPr/>
            </p:nvSpPr>
            <p:spPr>
              <a:xfrm>
                <a:off x="1290827" y="4621066"/>
                <a:ext cx="493918" cy="369332"/>
              </a:xfrm>
              <a:prstGeom prst="rect">
                <a:avLst/>
              </a:prstGeom>
              <a:blipFill>
                <a:blip r:embed="rId9"/>
                <a:stretch>
                  <a:fillRect l="-20000" r="-20000" b="-32258"/>
                </a:stretch>
              </a:blipFill>
            </p:spPr>
            <p:txBody>
              <a:bodyPr/>
              <a:lstStyle/>
              <a:p>
                <a:r>
                  <a:rPr lang="zh-CN" altLang="en-US">
                    <a:noFill/>
                  </a:rPr>
                  <a:t> </a:t>
                </a:r>
              </a:p>
            </p:txBody>
          </p:sp>
        </mc:Fallback>
      </mc:AlternateContent>
      <p:sp>
        <p:nvSpPr>
          <p:cNvPr id="82" name="Rounded Rectangle 81">
            <a:extLst>
              <a:ext uri="{FF2B5EF4-FFF2-40B4-BE49-F238E27FC236}">
                <a16:creationId xmlns:a16="http://schemas.microsoft.com/office/drawing/2014/main" id="{56C24374-907F-8644-95B5-364C4E6C7947}"/>
              </a:ext>
            </a:extLst>
          </p:cNvPr>
          <p:cNvSpPr/>
          <p:nvPr/>
        </p:nvSpPr>
        <p:spPr>
          <a:xfrm>
            <a:off x="2564085" y="4564263"/>
            <a:ext cx="498719" cy="552705"/>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3" name="Oval 82">
            <a:extLst>
              <a:ext uri="{FF2B5EF4-FFF2-40B4-BE49-F238E27FC236}">
                <a16:creationId xmlns:a16="http://schemas.microsoft.com/office/drawing/2014/main" id="{D37A4167-6C25-FA42-8EFB-EB4664A1DF3C}"/>
              </a:ext>
            </a:extLst>
          </p:cNvPr>
          <p:cNvSpPr/>
          <p:nvPr/>
        </p:nvSpPr>
        <p:spPr>
          <a:xfrm>
            <a:off x="2756186" y="4061345"/>
            <a:ext cx="114515" cy="11451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sz="2000"/>
          </a:p>
        </p:txBody>
      </p:sp>
      <p:cxnSp>
        <p:nvCxnSpPr>
          <p:cNvPr id="84" name="Straight Connector 83">
            <a:extLst>
              <a:ext uri="{FF2B5EF4-FFF2-40B4-BE49-F238E27FC236}">
                <a16:creationId xmlns:a16="http://schemas.microsoft.com/office/drawing/2014/main" id="{0324693A-622E-394C-8E04-5B8EA0186C11}"/>
              </a:ext>
            </a:extLst>
          </p:cNvPr>
          <p:cNvCxnSpPr>
            <a:cxnSpLocks/>
            <a:stCxn id="83" idx="4"/>
            <a:endCxn id="82" idx="0"/>
          </p:cNvCxnSpPr>
          <p:nvPr/>
        </p:nvCxnSpPr>
        <p:spPr>
          <a:xfrm>
            <a:off x="2813444" y="4175860"/>
            <a:ext cx="1" cy="3884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27CC8A40-6BCA-BF47-8C1F-73B202AFCD6C}"/>
                  </a:ext>
                </a:extLst>
              </p:cNvPr>
              <p:cNvSpPr txBox="1"/>
              <p:nvPr/>
            </p:nvSpPr>
            <p:spPr>
              <a:xfrm>
                <a:off x="2710556" y="4709054"/>
                <a:ext cx="23288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𝐵</m:t>
                      </m:r>
                    </m:oMath>
                  </m:oMathPara>
                </a14:m>
                <a:endParaRPr kumimoji="1" lang="zh-CN" altLang="en-US" sz="2000" dirty="0"/>
              </a:p>
            </p:txBody>
          </p:sp>
        </mc:Choice>
        <mc:Fallback xmlns="">
          <p:sp>
            <p:nvSpPr>
              <p:cNvPr id="85" name="TextBox 84">
                <a:extLst>
                  <a:ext uri="{FF2B5EF4-FFF2-40B4-BE49-F238E27FC236}">
                    <a16:creationId xmlns:a16="http://schemas.microsoft.com/office/drawing/2014/main" id="{27CC8A40-6BCA-BF47-8C1F-73B202AFCD6C}"/>
                  </a:ext>
                </a:extLst>
              </p:cNvPr>
              <p:cNvSpPr txBox="1">
                <a:spLocks noRot="1" noChangeAspect="1" noMove="1" noResize="1" noEditPoints="1" noAdjustHandles="1" noChangeArrowheads="1" noChangeShapeType="1" noTextEdit="1"/>
              </p:cNvSpPr>
              <p:nvPr/>
            </p:nvSpPr>
            <p:spPr>
              <a:xfrm>
                <a:off x="2710556" y="4709054"/>
                <a:ext cx="232884" cy="307777"/>
              </a:xfrm>
              <a:prstGeom prst="rect">
                <a:avLst/>
              </a:prstGeom>
              <a:blipFill>
                <a:blip r:embed="rId10"/>
                <a:stretch>
                  <a:fillRect l="-26316" r="-21053"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89A1ED38-3CB4-8F42-87A6-0B4009894595}"/>
                  </a:ext>
                </a:extLst>
              </p:cNvPr>
              <p:cNvSpPr txBox="1"/>
              <p:nvPr/>
            </p:nvSpPr>
            <p:spPr>
              <a:xfrm>
                <a:off x="1316091" y="3909149"/>
                <a:ext cx="4472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panose="02040503050406030204" pitchFamily="18" charset="0"/>
                        </a:rPr>
                        <m:t>|</m:t>
                      </m:r>
                      <m:r>
                        <a:rPr kumimoji="1" lang="en-US" altLang="zh-CN" sz="2400" b="0" i="1" smtClean="0">
                          <a:latin typeface="Cambria Math" panose="02040503050406030204" pitchFamily="18" charset="0"/>
                        </a:rPr>
                        <m:t>0</m:t>
                      </m:r>
                      <m:r>
                        <a:rPr kumimoji="1" lang="en-US" altLang="zh-CN" sz="2400" i="1">
                          <a:latin typeface="Cambria Math" panose="02040503050406030204" pitchFamily="18" charset="0"/>
                        </a:rPr>
                        <m:t>⟩</m:t>
                      </m:r>
                    </m:oMath>
                  </m:oMathPara>
                </a14:m>
                <a:endParaRPr kumimoji="1" lang="zh-CN" altLang="en-US" sz="2400" dirty="0"/>
              </a:p>
            </p:txBody>
          </p:sp>
        </mc:Choice>
        <mc:Fallback xmlns="">
          <p:sp>
            <p:nvSpPr>
              <p:cNvPr id="92" name="TextBox 91">
                <a:extLst>
                  <a:ext uri="{FF2B5EF4-FFF2-40B4-BE49-F238E27FC236}">
                    <a16:creationId xmlns:a16="http://schemas.microsoft.com/office/drawing/2014/main" id="{89A1ED38-3CB4-8F42-87A6-0B4009894595}"/>
                  </a:ext>
                </a:extLst>
              </p:cNvPr>
              <p:cNvSpPr txBox="1">
                <a:spLocks noRot="1" noChangeAspect="1" noMove="1" noResize="1" noEditPoints="1" noAdjustHandles="1" noChangeArrowheads="1" noChangeShapeType="1" noTextEdit="1"/>
              </p:cNvSpPr>
              <p:nvPr/>
            </p:nvSpPr>
            <p:spPr>
              <a:xfrm>
                <a:off x="1316091" y="3909149"/>
                <a:ext cx="447238" cy="369332"/>
              </a:xfrm>
              <a:prstGeom prst="rect">
                <a:avLst/>
              </a:prstGeom>
              <a:blipFill>
                <a:blip r:embed="rId11"/>
                <a:stretch>
                  <a:fillRect l="-22222" r="-25000" b="-36667"/>
                </a:stretch>
              </a:blipFill>
            </p:spPr>
            <p:txBody>
              <a:bodyPr/>
              <a:lstStyle/>
              <a:p>
                <a:r>
                  <a:rPr lang="zh-CN" altLang="en-US">
                    <a:noFill/>
                  </a:rPr>
                  <a:t> </a:t>
                </a:r>
              </a:p>
            </p:txBody>
          </p:sp>
        </mc:Fallback>
      </mc:AlternateContent>
      <p:sp>
        <p:nvSpPr>
          <p:cNvPr id="93" name="TextBox 92">
            <a:extLst>
              <a:ext uri="{FF2B5EF4-FFF2-40B4-BE49-F238E27FC236}">
                <a16:creationId xmlns:a16="http://schemas.microsoft.com/office/drawing/2014/main" id="{E196A769-324C-FA4D-9527-0F6172A62EA0}"/>
              </a:ext>
            </a:extLst>
          </p:cNvPr>
          <p:cNvSpPr txBox="1"/>
          <p:nvPr/>
        </p:nvSpPr>
        <p:spPr>
          <a:xfrm>
            <a:off x="509112" y="3157174"/>
            <a:ext cx="4857805"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u="sng" dirty="0"/>
              <a:t>Hadamard</a:t>
            </a:r>
            <a:r>
              <a:rPr kumimoji="1" lang="zh-CN" altLang="en-US" sz="2000" u="sng" dirty="0"/>
              <a:t> </a:t>
            </a:r>
            <a:r>
              <a:rPr kumimoji="1" lang="en-US" altLang="zh-CN" sz="2000" u="sng" dirty="0"/>
              <a:t>test</a:t>
            </a:r>
            <a:r>
              <a:rPr kumimoji="1" lang="en-US" altLang="zh-CN" sz="2000" dirty="0"/>
              <a:t>:</a:t>
            </a:r>
            <a:r>
              <a:rPr kumimoji="1" lang="zh-CN" altLang="en-US" sz="2000" dirty="0"/>
              <a:t> </a:t>
            </a:r>
            <a:r>
              <a:rPr kumimoji="1" lang="en-US" altLang="zh-CN" sz="2000" dirty="0"/>
              <a:t>introduce</a:t>
            </a:r>
            <a:r>
              <a:rPr kumimoji="1" lang="zh-CN" altLang="en-US" sz="2000" dirty="0"/>
              <a:t> </a:t>
            </a:r>
            <a:r>
              <a:rPr kumimoji="1" lang="en-US" altLang="zh-CN" sz="2000" dirty="0"/>
              <a:t>an</a:t>
            </a:r>
            <a:r>
              <a:rPr kumimoji="1" lang="zh-CN" altLang="en-US" sz="2000" dirty="0"/>
              <a:t> </a:t>
            </a:r>
            <a:r>
              <a:rPr kumimoji="1" lang="en-US" altLang="zh-CN" sz="2000" dirty="0"/>
              <a:t>ancilla</a:t>
            </a:r>
            <a:r>
              <a:rPr kumimoji="1" lang="zh-CN" altLang="en-US" sz="2000" dirty="0"/>
              <a:t> </a:t>
            </a:r>
            <a:r>
              <a:rPr kumimoji="1" lang="en-US" altLang="zh-CN" sz="2000" dirty="0"/>
              <a:t>qubit</a:t>
            </a:r>
            <a:endParaRPr kumimoji="1" lang="zh-CN" altLang="en-US" sz="2000" dirty="0"/>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7D3D02AB-C763-D34A-A30F-FB9BFFD56668}"/>
                  </a:ext>
                </a:extLst>
              </p:cNvPr>
              <p:cNvSpPr txBox="1"/>
              <p:nvPr/>
            </p:nvSpPr>
            <p:spPr>
              <a:xfrm>
                <a:off x="864895" y="5363147"/>
                <a:ext cx="21979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solidFill>
                                <a:schemeClr val="accent2">
                                  <a:lumMod val="40000"/>
                                  <a:lumOff val="60000"/>
                                </a:schemeClr>
                              </a:solidFill>
                              <a:latin typeface="Cambria Math" panose="02040503050406030204" pitchFamily="18" charset="0"/>
                            </a:rPr>
                          </m:ctrlPr>
                        </m:dPr>
                        <m:e>
                          <m:r>
                            <a:rPr kumimoji="1" lang="en-US" altLang="zh-CN" b="0" i="1" smtClean="0">
                              <a:solidFill>
                                <a:schemeClr val="accent2">
                                  <a:lumMod val="40000"/>
                                  <a:lumOff val="60000"/>
                                </a:schemeClr>
                              </a:solidFill>
                              <a:latin typeface="Cambria Math" panose="02040503050406030204" pitchFamily="18" charset="0"/>
                            </a:rPr>
                            <m:t>0</m:t>
                          </m:r>
                        </m:e>
                      </m:d>
                      <m:r>
                        <a:rPr kumimoji="1" lang="en-US" altLang="zh-CN" b="0" i="1" smtClean="0">
                          <a:solidFill>
                            <a:schemeClr val="accent2">
                              <a:lumMod val="40000"/>
                              <a:lumOff val="60000"/>
                            </a:schemeClr>
                          </a:solidFill>
                          <a:latin typeface="Cambria Math" panose="02040503050406030204" pitchFamily="18" charset="0"/>
                        </a:rPr>
                        <m:t>⊗</m:t>
                      </m:r>
                      <m:d>
                        <m:dPr>
                          <m:begChr m:val="|"/>
                          <m:endChr m:val="⟩"/>
                          <m:ctrlPr>
                            <a:rPr kumimoji="1" lang="en-US" altLang="zh-CN" b="0" i="1" smtClean="0">
                              <a:solidFill>
                                <a:schemeClr val="accent2">
                                  <a:lumMod val="40000"/>
                                  <a:lumOff val="60000"/>
                                </a:schemeClr>
                              </a:solidFill>
                              <a:latin typeface="Cambria Math" panose="02040503050406030204" pitchFamily="18" charset="0"/>
                            </a:rPr>
                          </m:ctrlPr>
                        </m:dPr>
                        <m:e>
                          <m:r>
                            <a:rPr kumimoji="1" lang="en-US" altLang="zh-CN" b="0" i="1" smtClean="0">
                              <a:solidFill>
                                <a:schemeClr val="accent2">
                                  <a:lumMod val="40000"/>
                                  <a:lumOff val="60000"/>
                                </a:schemeClr>
                              </a:solidFill>
                              <a:latin typeface="Cambria Math" panose="02040503050406030204" pitchFamily="18" charset="0"/>
                            </a:rPr>
                            <m:t>𝜙</m:t>
                          </m:r>
                        </m:e>
                      </m:d>
                      <m:r>
                        <a:rPr kumimoji="1" lang="en-US" altLang="zh-CN" b="0" i="1" smtClean="0">
                          <a:solidFill>
                            <a:schemeClr val="accent2">
                              <a:lumMod val="40000"/>
                              <a:lumOff val="60000"/>
                            </a:schemeClr>
                          </a:solidFill>
                          <a:latin typeface="Cambria Math" panose="02040503050406030204" pitchFamily="18" charset="0"/>
                        </a:rPr>
                        <m:t>+|1⟩⊗</m:t>
                      </m:r>
                      <m:d>
                        <m:dPr>
                          <m:begChr m:val="|"/>
                          <m:endChr m:val="⟩"/>
                          <m:ctrlPr>
                            <a:rPr kumimoji="1" lang="en-US" altLang="zh-CN" b="0" i="1" smtClean="0">
                              <a:solidFill>
                                <a:schemeClr val="accent2">
                                  <a:lumMod val="40000"/>
                                  <a:lumOff val="60000"/>
                                </a:schemeClr>
                              </a:solidFill>
                              <a:latin typeface="Cambria Math" panose="02040503050406030204" pitchFamily="18" charset="0"/>
                            </a:rPr>
                          </m:ctrlPr>
                        </m:dPr>
                        <m:e>
                          <m:r>
                            <a:rPr kumimoji="1" lang="en-US" altLang="zh-CN" b="0" i="1" smtClean="0">
                              <a:solidFill>
                                <a:schemeClr val="accent2">
                                  <a:lumMod val="40000"/>
                                  <a:lumOff val="60000"/>
                                </a:schemeClr>
                              </a:solidFill>
                              <a:latin typeface="Cambria Math" panose="02040503050406030204" pitchFamily="18" charset="0"/>
                            </a:rPr>
                            <m:t>𝜙</m:t>
                          </m:r>
                        </m:e>
                      </m:d>
                    </m:oMath>
                  </m:oMathPara>
                </a14:m>
                <a:endParaRPr kumimoji="1" lang="zh-CN" altLang="en-US" dirty="0">
                  <a:solidFill>
                    <a:schemeClr val="accent2">
                      <a:lumMod val="40000"/>
                      <a:lumOff val="60000"/>
                    </a:schemeClr>
                  </a:solidFill>
                </a:endParaRPr>
              </a:p>
            </p:txBody>
          </p:sp>
        </mc:Choice>
        <mc:Fallback xmlns="">
          <p:sp>
            <p:nvSpPr>
              <p:cNvPr id="94" name="TextBox 93">
                <a:extLst>
                  <a:ext uri="{FF2B5EF4-FFF2-40B4-BE49-F238E27FC236}">
                    <a16:creationId xmlns:a16="http://schemas.microsoft.com/office/drawing/2014/main" id="{7D3D02AB-C763-D34A-A30F-FB9BFFD56668}"/>
                  </a:ext>
                </a:extLst>
              </p:cNvPr>
              <p:cNvSpPr txBox="1">
                <a:spLocks noRot="1" noChangeAspect="1" noMove="1" noResize="1" noEditPoints="1" noAdjustHandles="1" noChangeArrowheads="1" noChangeShapeType="1" noTextEdit="1"/>
              </p:cNvSpPr>
              <p:nvPr/>
            </p:nvSpPr>
            <p:spPr>
              <a:xfrm>
                <a:off x="864895" y="5363147"/>
                <a:ext cx="2197909" cy="276999"/>
              </a:xfrm>
              <a:prstGeom prst="rect">
                <a:avLst/>
              </a:prstGeom>
              <a:blipFill>
                <a:blip r:embed="rId12"/>
                <a:stretch>
                  <a:fillRect t="-4348" b="-34783"/>
                </a:stretch>
              </a:blipFill>
            </p:spPr>
            <p:txBody>
              <a:bodyPr/>
              <a:lstStyle/>
              <a:p>
                <a:r>
                  <a:rPr lang="zh-CN" altLang="en-US">
                    <a:noFill/>
                  </a:rPr>
                  <a:t> </a:t>
                </a:r>
              </a:p>
            </p:txBody>
          </p:sp>
        </mc:Fallback>
      </mc:AlternateContent>
      <p:cxnSp>
        <p:nvCxnSpPr>
          <p:cNvPr id="96" name="Straight Arrow Connector 95">
            <a:extLst>
              <a:ext uri="{FF2B5EF4-FFF2-40B4-BE49-F238E27FC236}">
                <a16:creationId xmlns:a16="http://schemas.microsoft.com/office/drawing/2014/main" id="{E53434C7-9D7A-0D41-9556-1D883552BD59}"/>
              </a:ext>
            </a:extLst>
          </p:cNvPr>
          <p:cNvCxnSpPr>
            <a:cxnSpLocks/>
          </p:cNvCxnSpPr>
          <p:nvPr/>
        </p:nvCxnSpPr>
        <p:spPr>
          <a:xfrm>
            <a:off x="2423011" y="3884759"/>
            <a:ext cx="0" cy="1478388"/>
          </a:xfrm>
          <a:prstGeom prst="straightConnector1">
            <a:avLst/>
          </a:prstGeom>
          <a:ln w="127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D8FB2A04-CAA0-A443-AD8A-8165F06A113B}"/>
                  </a:ext>
                </a:extLst>
              </p:cNvPr>
              <p:cNvSpPr txBox="1"/>
              <p:nvPr/>
            </p:nvSpPr>
            <p:spPr>
              <a:xfrm>
                <a:off x="1880779" y="5818467"/>
                <a:ext cx="2356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solidFill>
                                <a:schemeClr val="accent2">
                                  <a:lumMod val="75000"/>
                                </a:schemeClr>
                              </a:solidFill>
                              <a:latin typeface="Cambria Math" panose="02040503050406030204" pitchFamily="18" charset="0"/>
                            </a:rPr>
                          </m:ctrlPr>
                        </m:dPr>
                        <m:e>
                          <m:r>
                            <a:rPr kumimoji="1" lang="en-US" altLang="zh-CN" b="0" i="1" smtClean="0">
                              <a:solidFill>
                                <a:schemeClr val="accent2">
                                  <a:lumMod val="75000"/>
                                </a:schemeClr>
                              </a:solidFill>
                              <a:latin typeface="Cambria Math" panose="02040503050406030204" pitchFamily="18" charset="0"/>
                            </a:rPr>
                            <m:t>0</m:t>
                          </m:r>
                        </m:e>
                      </m:d>
                      <m:r>
                        <a:rPr kumimoji="1" lang="en-US" altLang="zh-CN" b="0" i="1" smtClean="0">
                          <a:solidFill>
                            <a:schemeClr val="accent2">
                              <a:lumMod val="75000"/>
                            </a:schemeClr>
                          </a:solidFill>
                          <a:latin typeface="Cambria Math" panose="02040503050406030204" pitchFamily="18" charset="0"/>
                        </a:rPr>
                        <m:t>⊗</m:t>
                      </m:r>
                      <m:d>
                        <m:dPr>
                          <m:begChr m:val="|"/>
                          <m:endChr m:val="⟩"/>
                          <m:ctrlPr>
                            <a:rPr kumimoji="1" lang="en-US" altLang="zh-CN" b="0" i="1" smtClean="0">
                              <a:solidFill>
                                <a:schemeClr val="accent2">
                                  <a:lumMod val="75000"/>
                                </a:schemeClr>
                              </a:solidFill>
                              <a:latin typeface="Cambria Math" panose="02040503050406030204" pitchFamily="18" charset="0"/>
                            </a:rPr>
                          </m:ctrlPr>
                        </m:dPr>
                        <m:e>
                          <m:r>
                            <a:rPr kumimoji="1" lang="en-US" altLang="zh-CN" b="0" i="1" smtClean="0">
                              <a:solidFill>
                                <a:schemeClr val="accent2">
                                  <a:lumMod val="75000"/>
                                </a:schemeClr>
                              </a:solidFill>
                              <a:latin typeface="Cambria Math" panose="02040503050406030204" pitchFamily="18" charset="0"/>
                            </a:rPr>
                            <m:t>𝜙</m:t>
                          </m:r>
                        </m:e>
                      </m:d>
                      <m:r>
                        <a:rPr kumimoji="1" lang="en-US" altLang="zh-CN" b="0" i="1" smtClean="0">
                          <a:solidFill>
                            <a:schemeClr val="accent2">
                              <a:lumMod val="75000"/>
                            </a:schemeClr>
                          </a:solidFill>
                          <a:latin typeface="Cambria Math" panose="02040503050406030204" pitchFamily="18" charset="0"/>
                        </a:rPr>
                        <m:t>+|1⟩⊗</m:t>
                      </m:r>
                      <m:r>
                        <a:rPr kumimoji="1" lang="en-US" altLang="zh-CN" b="0" i="1" smtClean="0">
                          <a:solidFill>
                            <a:schemeClr val="accent2">
                              <a:lumMod val="75000"/>
                            </a:schemeClr>
                          </a:solidFill>
                          <a:latin typeface="Cambria Math" panose="02040503050406030204" pitchFamily="18" charset="0"/>
                        </a:rPr>
                        <m:t>𝐵</m:t>
                      </m:r>
                      <m:d>
                        <m:dPr>
                          <m:begChr m:val="|"/>
                          <m:endChr m:val="⟩"/>
                          <m:ctrlPr>
                            <a:rPr kumimoji="1" lang="en-US" altLang="zh-CN" b="0" i="1" smtClean="0">
                              <a:solidFill>
                                <a:schemeClr val="accent2">
                                  <a:lumMod val="75000"/>
                                </a:schemeClr>
                              </a:solidFill>
                              <a:latin typeface="Cambria Math" panose="02040503050406030204" pitchFamily="18" charset="0"/>
                            </a:rPr>
                          </m:ctrlPr>
                        </m:dPr>
                        <m:e>
                          <m:r>
                            <a:rPr kumimoji="1" lang="en-US" altLang="zh-CN" b="0" i="1" smtClean="0">
                              <a:solidFill>
                                <a:schemeClr val="accent2">
                                  <a:lumMod val="75000"/>
                                </a:schemeClr>
                              </a:solidFill>
                              <a:latin typeface="Cambria Math" panose="02040503050406030204" pitchFamily="18" charset="0"/>
                            </a:rPr>
                            <m:t>𝜙</m:t>
                          </m:r>
                        </m:e>
                      </m:d>
                    </m:oMath>
                  </m:oMathPara>
                </a14:m>
                <a:endParaRPr kumimoji="1" lang="zh-CN" altLang="en-US" dirty="0">
                  <a:solidFill>
                    <a:schemeClr val="accent2">
                      <a:lumMod val="75000"/>
                    </a:schemeClr>
                  </a:solidFill>
                </a:endParaRPr>
              </a:p>
            </p:txBody>
          </p:sp>
        </mc:Choice>
        <mc:Fallback xmlns="">
          <p:sp>
            <p:nvSpPr>
              <p:cNvPr id="99" name="TextBox 98">
                <a:extLst>
                  <a:ext uri="{FF2B5EF4-FFF2-40B4-BE49-F238E27FC236}">
                    <a16:creationId xmlns:a16="http://schemas.microsoft.com/office/drawing/2014/main" id="{D8FB2A04-CAA0-A443-AD8A-8165F06A113B}"/>
                  </a:ext>
                </a:extLst>
              </p:cNvPr>
              <p:cNvSpPr txBox="1">
                <a:spLocks noRot="1" noChangeAspect="1" noMove="1" noResize="1" noEditPoints="1" noAdjustHandles="1" noChangeArrowheads="1" noChangeShapeType="1" noTextEdit="1"/>
              </p:cNvSpPr>
              <p:nvPr/>
            </p:nvSpPr>
            <p:spPr>
              <a:xfrm>
                <a:off x="1880779" y="5818467"/>
                <a:ext cx="2356414" cy="276999"/>
              </a:xfrm>
              <a:prstGeom prst="rect">
                <a:avLst/>
              </a:prstGeom>
              <a:blipFill>
                <a:blip r:embed="rId13"/>
                <a:stretch>
                  <a:fillRect b="-29167"/>
                </a:stretch>
              </a:blipFill>
            </p:spPr>
            <p:txBody>
              <a:bodyPr/>
              <a:lstStyle/>
              <a:p>
                <a:r>
                  <a:rPr lang="zh-CN" altLang="en-US">
                    <a:noFill/>
                  </a:rPr>
                  <a:t> </a:t>
                </a:r>
              </a:p>
            </p:txBody>
          </p:sp>
        </mc:Fallback>
      </mc:AlternateContent>
      <p:cxnSp>
        <p:nvCxnSpPr>
          <p:cNvPr id="100" name="Straight Arrow Connector 99">
            <a:extLst>
              <a:ext uri="{FF2B5EF4-FFF2-40B4-BE49-F238E27FC236}">
                <a16:creationId xmlns:a16="http://schemas.microsoft.com/office/drawing/2014/main" id="{DB778B2E-7BBB-3641-B085-D05FECCF173D}"/>
              </a:ext>
            </a:extLst>
          </p:cNvPr>
          <p:cNvCxnSpPr>
            <a:cxnSpLocks/>
          </p:cNvCxnSpPr>
          <p:nvPr/>
        </p:nvCxnSpPr>
        <p:spPr>
          <a:xfrm>
            <a:off x="3182956" y="3884759"/>
            <a:ext cx="0" cy="1949815"/>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EB5EA6BD-9463-5249-BC5D-4F65BD888EFE}"/>
              </a:ext>
            </a:extLst>
          </p:cNvPr>
          <p:cNvCxnSpPr>
            <a:cxnSpLocks/>
            <a:endCxn id="104" idx="0"/>
          </p:cNvCxnSpPr>
          <p:nvPr/>
        </p:nvCxnSpPr>
        <p:spPr>
          <a:xfrm>
            <a:off x="4305859" y="3884759"/>
            <a:ext cx="0" cy="2512042"/>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EC03987B-7B8A-8944-9279-85A8AD0D40C3}"/>
                  </a:ext>
                </a:extLst>
              </p:cNvPr>
              <p:cNvSpPr txBox="1"/>
              <p:nvPr/>
            </p:nvSpPr>
            <p:spPr>
              <a:xfrm>
                <a:off x="2286652" y="6396801"/>
                <a:ext cx="4038413" cy="285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solidFill>
                                <a:schemeClr val="accent2">
                                  <a:lumMod val="50000"/>
                                </a:schemeClr>
                              </a:solidFill>
                              <a:latin typeface="Cambria Math" panose="02040503050406030204" pitchFamily="18" charset="0"/>
                            </a:rPr>
                          </m:ctrlPr>
                        </m:dPr>
                        <m:e>
                          <m:r>
                            <m:rPr>
                              <m:sty m:val="p"/>
                            </m:rPr>
                            <a:rPr kumimoji="1" lang="en-US" altLang="zh-CN" b="0" i="0" smtClean="0">
                              <a:solidFill>
                                <a:schemeClr val="accent2">
                                  <a:lumMod val="50000"/>
                                </a:schemeClr>
                              </a:solidFill>
                              <a:latin typeface="Cambria Math" panose="02040503050406030204" pitchFamily="18" charset="0"/>
                            </a:rPr>
                            <m:t>Ψ</m:t>
                          </m:r>
                        </m:e>
                      </m:d>
                      <m:r>
                        <a:rPr kumimoji="1" lang="en-US" altLang="zh-CN" b="0" i="1" smtClean="0">
                          <a:solidFill>
                            <a:schemeClr val="accent2">
                              <a:lumMod val="50000"/>
                            </a:schemeClr>
                          </a:solidFill>
                          <a:latin typeface="Cambria Math" panose="02040503050406030204" pitchFamily="18" charset="0"/>
                        </a:rPr>
                        <m:t>=</m:t>
                      </m:r>
                      <m:d>
                        <m:dPr>
                          <m:begChr m:val="|"/>
                          <m:endChr m:val="⟩"/>
                          <m:ctrlPr>
                            <a:rPr kumimoji="1" lang="en-US" altLang="zh-CN" b="0" i="1" smtClean="0">
                              <a:solidFill>
                                <a:schemeClr val="accent2">
                                  <a:lumMod val="50000"/>
                                </a:schemeClr>
                              </a:solidFill>
                              <a:latin typeface="Cambria Math" panose="02040503050406030204" pitchFamily="18" charset="0"/>
                            </a:rPr>
                          </m:ctrlPr>
                        </m:dPr>
                        <m:e>
                          <m:r>
                            <a:rPr kumimoji="1" lang="en-US" altLang="zh-CN" b="0" i="1" smtClean="0">
                              <a:solidFill>
                                <a:schemeClr val="accent2">
                                  <a:lumMod val="50000"/>
                                </a:schemeClr>
                              </a:solidFill>
                              <a:latin typeface="Cambria Math" panose="02040503050406030204" pitchFamily="18" charset="0"/>
                            </a:rPr>
                            <m:t>0</m:t>
                          </m:r>
                        </m:e>
                      </m:d>
                      <m:r>
                        <a:rPr kumimoji="1" lang="en-US" altLang="zh-CN" b="0" i="1" smtClean="0">
                          <a:solidFill>
                            <a:schemeClr val="accent2">
                              <a:lumMod val="50000"/>
                            </a:schemeClr>
                          </a:solidFill>
                          <a:latin typeface="Cambria Math" panose="02040503050406030204" pitchFamily="18" charset="0"/>
                        </a:rPr>
                        <m:t>⊗</m:t>
                      </m:r>
                      <m:sSup>
                        <m:sSupPr>
                          <m:ctrlPr>
                            <a:rPr kumimoji="1" lang="en-US" altLang="zh-CN" b="0" i="1" smtClean="0">
                              <a:solidFill>
                                <a:srgbClr val="00B0F0"/>
                              </a:solidFill>
                              <a:latin typeface="Cambria Math" panose="02040503050406030204" pitchFamily="18" charset="0"/>
                            </a:rPr>
                          </m:ctrlPr>
                        </m:sSupPr>
                        <m:e>
                          <m:r>
                            <a:rPr kumimoji="1" lang="en-US" altLang="zh-CN" b="0" i="1" smtClean="0">
                              <a:solidFill>
                                <a:srgbClr val="00B0F0"/>
                              </a:solidFill>
                              <a:latin typeface="Cambria Math" panose="02040503050406030204" pitchFamily="18" charset="0"/>
                            </a:rPr>
                            <m:t>𝑒</m:t>
                          </m:r>
                        </m:e>
                        <m:sup>
                          <m:r>
                            <a:rPr kumimoji="1" lang="en-US" altLang="zh-CN" b="0" i="1" smtClean="0">
                              <a:solidFill>
                                <a:srgbClr val="00B0F0"/>
                              </a:solidFill>
                              <a:latin typeface="Cambria Math" panose="02040503050406030204" pitchFamily="18" charset="0"/>
                            </a:rPr>
                            <m:t>−</m:t>
                          </m:r>
                          <m:r>
                            <a:rPr kumimoji="1" lang="en-US" altLang="zh-CN" b="0" i="1" smtClean="0">
                              <a:solidFill>
                                <a:srgbClr val="00B0F0"/>
                              </a:solidFill>
                              <a:latin typeface="Cambria Math" panose="02040503050406030204" pitchFamily="18" charset="0"/>
                            </a:rPr>
                            <m:t>𝑖𝐻𝑡</m:t>
                          </m:r>
                        </m:sup>
                      </m:sSup>
                      <m:d>
                        <m:dPr>
                          <m:begChr m:val="|"/>
                          <m:endChr m:val="⟩"/>
                          <m:ctrlPr>
                            <a:rPr kumimoji="1" lang="en-US" altLang="zh-CN" b="0" i="1" smtClean="0">
                              <a:solidFill>
                                <a:schemeClr val="accent2">
                                  <a:lumMod val="50000"/>
                                </a:schemeClr>
                              </a:solidFill>
                              <a:latin typeface="Cambria Math" panose="02040503050406030204" pitchFamily="18" charset="0"/>
                            </a:rPr>
                          </m:ctrlPr>
                        </m:dPr>
                        <m:e>
                          <m:r>
                            <a:rPr kumimoji="1" lang="en-US" altLang="zh-CN" b="0" i="1" smtClean="0">
                              <a:solidFill>
                                <a:schemeClr val="accent2">
                                  <a:lumMod val="50000"/>
                                </a:schemeClr>
                              </a:solidFill>
                              <a:latin typeface="Cambria Math" panose="02040503050406030204" pitchFamily="18" charset="0"/>
                            </a:rPr>
                            <m:t>𝜙</m:t>
                          </m:r>
                        </m:e>
                      </m:d>
                      <m:r>
                        <a:rPr kumimoji="1" lang="en-US" altLang="zh-CN" b="0" i="1" smtClean="0">
                          <a:solidFill>
                            <a:schemeClr val="accent2">
                              <a:lumMod val="50000"/>
                            </a:schemeClr>
                          </a:solidFill>
                          <a:latin typeface="Cambria Math" panose="02040503050406030204" pitchFamily="18" charset="0"/>
                        </a:rPr>
                        <m:t>+|1⟩⊗</m:t>
                      </m:r>
                      <m:sSup>
                        <m:sSupPr>
                          <m:ctrlPr>
                            <a:rPr kumimoji="1" lang="en-US" altLang="zh-CN" b="0" i="1" smtClean="0">
                              <a:solidFill>
                                <a:srgbClr val="FF0000"/>
                              </a:solidFill>
                              <a:latin typeface="Cambria Math" panose="02040503050406030204" pitchFamily="18" charset="0"/>
                            </a:rPr>
                          </m:ctrlPr>
                        </m:sSupPr>
                        <m:e>
                          <m:r>
                            <a:rPr kumimoji="1" lang="en-US" altLang="zh-CN" b="0" i="1" smtClean="0">
                              <a:solidFill>
                                <a:srgbClr val="FF0000"/>
                              </a:solidFill>
                              <a:latin typeface="Cambria Math" panose="02040503050406030204" pitchFamily="18" charset="0"/>
                            </a:rPr>
                            <m:t>𝑒</m:t>
                          </m:r>
                        </m:e>
                        <m:sup>
                          <m:r>
                            <a:rPr kumimoji="1" lang="en-US" altLang="zh-CN" b="0" i="1" smtClean="0">
                              <a:solidFill>
                                <a:srgbClr val="FF0000"/>
                              </a:solidFill>
                              <a:latin typeface="Cambria Math" panose="02040503050406030204" pitchFamily="18" charset="0"/>
                            </a:rPr>
                            <m:t>−</m:t>
                          </m:r>
                          <m:r>
                            <a:rPr kumimoji="1" lang="en-US" altLang="zh-CN" b="0" i="1" smtClean="0">
                              <a:solidFill>
                                <a:srgbClr val="FF0000"/>
                              </a:solidFill>
                              <a:latin typeface="Cambria Math" panose="02040503050406030204" pitchFamily="18" charset="0"/>
                            </a:rPr>
                            <m:t>𝑖𝐻𝑡</m:t>
                          </m:r>
                        </m:sup>
                      </m:sSup>
                      <m:r>
                        <a:rPr kumimoji="1" lang="en-US" altLang="zh-CN" b="0" i="1" smtClean="0">
                          <a:solidFill>
                            <a:srgbClr val="FF0000"/>
                          </a:solidFill>
                          <a:latin typeface="Cambria Math" panose="02040503050406030204" pitchFamily="18" charset="0"/>
                        </a:rPr>
                        <m:t>𝐵</m:t>
                      </m:r>
                      <m:d>
                        <m:dPr>
                          <m:begChr m:val="|"/>
                          <m:endChr m:val="⟩"/>
                          <m:ctrlPr>
                            <a:rPr kumimoji="1" lang="en-US" altLang="zh-CN" b="0" i="1" smtClean="0">
                              <a:solidFill>
                                <a:schemeClr val="accent2">
                                  <a:lumMod val="50000"/>
                                </a:schemeClr>
                              </a:solidFill>
                              <a:latin typeface="Cambria Math" panose="02040503050406030204" pitchFamily="18" charset="0"/>
                            </a:rPr>
                          </m:ctrlPr>
                        </m:dPr>
                        <m:e>
                          <m:r>
                            <a:rPr kumimoji="1" lang="en-US" altLang="zh-CN" b="0" i="1" smtClean="0">
                              <a:solidFill>
                                <a:schemeClr val="accent2">
                                  <a:lumMod val="50000"/>
                                </a:schemeClr>
                              </a:solidFill>
                              <a:latin typeface="Cambria Math" panose="02040503050406030204" pitchFamily="18" charset="0"/>
                            </a:rPr>
                            <m:t>𝜙</m:t>
                          </m:r>
                        </m:e>
                      </m:d>
                    </m:oMath>
                  </m:oMathPara>
                </a14:m>
                <a:endParaRPr kumimoji="1" lang="zh-CN" altLang="en-US" dirty="0">
                  <a:solidFill>
                    <a:schemeClr val="accent2">
                      <a:lumMod val="50000"/>
                    </a:schemeClr>
                  </a:solidFill>
                </a:endParaRPr>
              </a:p>
            </p:txBody>
          </p:sp>
        </mc:Choice>
        <mc:Fallback xmlns="">
          <p:sp>
            <p:nvSpPr>
              <p:cNvPr id="104" name="TextBox 103">
                <a:extLst>
                  <a:ext uri="{FF2B5EF4-FFF2-40B4-BE49-F238E27FC236}">
                    <a16:creationId xmlns:a16="http://schemas.microsoft.com/office/drawing/2014/main" id="{EC03987B-7B8A-8944-9279-85A8AD0D40C3}"/>
                  </a:ext>
                </a:extLst>
              </p:cNvPr>
              <p:cNvSpPr txBox="1">
                <a:spLocks noRot="1" noChangeAspect="1" noMove="1" noResize="1" noEditPoints="1" noAdjustHandles="1" noChangeArrowheads="1" noChangeShapeType="1" noTextEdit="1"/>
              </p:cNvSpPr>
              <p:nvPr/>
            </p:nvSpPr>
            <p:spPr>
              <a:xfrm>
                <a:off x="2286652" y="6396801"/>
                <a:ext cx="4038413" cy="285912"/>
              </a:xfrm>
              <a:prstGeom prst="rect">
                <a:avLst/>
              </a:prstGeom>
              <a:blipFill>
                <a:blip r:embed="rId14"/>
                <a:stretch>
                  <a:fillRect b="-33333"/>
                </a:stretch>
              </a:blipFill>
            </p:spPr>
            <p:txBody>
              <a:bodyPr/>
              <a:lstStyle/>
              <a:p>
                <a:r>
                  <a:rPr lang="zh-CN" altLang="en-US">
                    <a:noFill/>
                  </a:rPr>
                  <a:t> </a:t>
                </a:r>
              </a:p>
            </p:txBody>
          </p:sp>
        </mc:Fallback>
      </mc:AlternateContent>
      <p:cxnSp>
        <p:nvCxnSpPr>
          <p:cNvPr id="111" name="Straight Connector 110">
            <a:extLst>
              <a:ext uri="{FF2B5EF4-FFF2-40B4-BE49-F238E27FC236}">
                <a16:creationId xmlns:a16="http://schemas.microsoft.com/office/drawing/2014/main" id="{2BCBE549-950D-8843-8644-37448B4B6FBE}"/>
              </a:ext>
            </a:extLst>
          </p:cNvPr>
          <p:cNvCxnSpPr>
            <a:cxnSpLocks/>
          </p:cNvCxnSpPr>
          <p:nvPr/>
        </p:nvCxnSpPr>
        <p:spPr>
          <a:xfrm>
            <a:off x="2340180" y="3884759"/>
            <a:ext cx="82831"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6A1AB4A-E27D-5C40-97E8-5AF1DDC986AE}"/>
              </a:ext>
            </a:extLst>
          </p:cNvPr>
          <p:cNvCxnSpPr>
            <a:cxnSpLocks/>
          </p:cNvCxnSpPr>
          <p:nvPr/>
        </p:nvCxnSpPr>
        <p:spPr>
          <a:xfrm>
            <a:off x="3100125" y="3884759"/>
            <a:ext cx="82831"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5F06892-FBEB-EB43-9318-82F39A90ACA9}"/>
              </a:ext>
            </a:extLst>
          </p:cNvPr>
          <p:cNvCxnSpPr>
            <a:cxnSpLocks/>
          </p:cNvCxnSpPr>
          <p:nvPr/>
        </p:nvCxnSpPr>
        <p:spPr>
          <a:xfrm>
            <a:off x="4229656" y="3884759"/>
            <a:ext cx="82831"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0596F7B1-DAFB-4244-B191-A6468D463404}"/>
                  </a:ext>
                </a:extLst>
              </p:cNvPr>
              <p:cNvSpPr txBox="1"/>
              <p:nvPr/>
            </p:nvSpPr>
            <p:spPr>
              <a:xfrm>
                <a:off x="5884071" y="3679216"/>
                <a:ext cx="4763035" cy="5761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CN" sz="2000" b="0" i="1" smtClean="0">
                              <a:latin typeface="Cambria Math" panose="02040503050406030204" pitchFamily="18" charset="0"/>
                            </a:rPr>
                          </m:ctrlPr>
                        </m:fPr>
                        <m:num>
                          <m:r>
                            <a:rPr kumimoji="1" lang="en-US" altLang="zh-CN" sz="2000" i="1" smtClean="0">
                              <a:latin typeface="Cambria Math" panose="02040503050406030204" pitchFamily="18" charset="0"/>
                            </a:rPr>
                            <m:t>1</m:t>
                          </m:r>
                        </m:num>
                        <m:den>
                          <m:r>
                            <a:rPr kumimoji="1" lang="en-US" altLang="zh-CN" sz="2000" b="0" i="1" smtClean="0">
                              <a:latin typeface="Cambria Math" panose="02040503050406030204" pitchFamily="18" charset="0"/>
                            </a:rPr>
                            <m:t>2</m:t>
                          </m:r>
                        </m:den>
                      </m:f>
                      <m:d>
                        <m:dPr>
                          <m:begChr m:val="⟨"/>
                          <m:endChr m:val="⟩"/>
                          <m:ctrlPr>
                            <a:rPr kumimoji="1" lang="en-US" altLang="zh-CN" sz="2000" b="0" i="1" smtClean="0">
                              <a:latin typeface="Cambria Math" panose="02040503050406030204" pitchFamily="18" charset="0"/>
                            </a:rPr>
                          </m:ctrlPr>
                        </m:dPr>
                        <m:e>
                          <m:r>
                            <m:rPr>
                              <m:sty m:val="p"/>
                            </m:rPr>
                            <a:rPr kumimoji="1" lang="en-US" altLang="zh-CN" sz="2000" b="0" i="0" smtClean="0">
                              <a:latin typeface="Cambria Math" panose="02040503050406030204" pitchFamily="18" charset="0"/>
                            </a:rPr>
                            <m:t>Ψ</m:t>
                          </m:r>
                          <m:d>
                            <m:dPr>
                              <m:begChr m:val="|"/>
                              <m:endChr m:val="|"/>
                              <m:ctrlPr>
                                <a:rPr kumimoji="1" lang="en-US" altLang="zh-CN" sz="2000" b="0" i="1" smtClean="0">
                                  <a:latin typeface="Cambria Math" panose="02040503050406030204" pitchFamily="18" charset="0"/>
                                </a:rPr>
                              </m:ctrlPr>
                            </m:dPr>
                            <m:e>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𝑋</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𝑖𝑌</m:t>
                                  </m:r>
                                </m:e>
                              </m:d>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𝐴</m:t>
                              </m:r>
                            </m:e>
                          </m:d>
                          <m:r>
                            <m:rPr>
                              <m:sty m:val="p"/>
                            </m:rPr>
                            <a:rPr kumimoji="1" lang="en-US" altLang="zh-CN" sz="2000" b="0" i="0" smtClean="0">
                              <a:latin typeface="Cambria Math" panose="02040503050406030204" pitchFamily="18" charset="0"/>
                            </a:rPr>
                            <m:t>Ψ</m:t>
                          </m:r>
                        </m:e>
                      </m:d>
                      <m:r>
                        <a:rPr kumimoji="1" lang="en-US" altLang="zh-CN" sz="2000" b="0" i="1" smtClean="0">
                          <a:latin typeface="Cambria Math" panose="02040503050406030204" pitchFamily="18" charset="0"/>
                        </a:rPr>
                        <m:t>=</m:t>
                      </m:r>
                      <m:d>
                        <m:dPr>
                          <m:begChr m:val="⟨"/>
                          <m:endChr m:val="⟩"/>
                          <m:ctrlPr>
                            <a:rPr kumimoji="1" lang="en-US" altLang="zh-CN" sz="2000" b="0" i="1" smtClean="0">
                              <a:latin typeface="Cambria Math" panose="02040503050406030204" pitchFamily="18" charset="0"/>
                            </a:rPr>
                          </m:ctrlPr>
                        </m:dPr>
                        <m:e>
                          <m:r>
                            <m:rPr>
                              <m:sty m:val="p"/>
                            </m:rPr>
                            <a:rPr kumimoji="1" lang="en-US" altLang="zh-CN" sz="2000" b="0" i="0" smtClean="0">
                              <a:latin typeface="Cambria Math" panose="02040503050406030204" pitchFamily="18" charset="0"/>
                            </a:rPr>
                            <m:t>Ψ</m:t>
                          </m:r>
                          <m:d>
                            <m:dPr>
                              <m:begChr m:val="|"/>
                              <m:endChr m:val="|"/>
                              <m:ctrlPr>
                                <a:rPr kumimoji="1" lang="en-US" altLang="zh-CN" sz="2000" b="0" i="1" smtClean="0">
                                  <a:latin typeface="Cambria Math" panose="02040503050406030204" pitchFamily="18" charset="0"/>
                                </a:rPr>
                              </m:ctrlPr>
                            </m:dPr>
                            <m:e>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|0⟩⟨1|⊗</m:t>
                              </m:r>
                              <m:r>
                                <a:rPr kumimoji="1" lang="en-US" altLang="zh-CN" sz="2000" b="0" i="1" smtClean="0">
                                  <a:latin typeface="Cambria Math" panose="02040503050406030204" pitchFamily="18" charset="0"/>
                                </a:rPr>
                                <m:t>𝐴</m:t>
                              </m:r>
                            </m:e>
                          </m:d>
                          <m:r>
                            <m:rPr>
                              <m:sty m:val="p"/>
                            </m:rPr>
                            <a:rPr kumimoji="1" lang="en-US" altLang="zh-CN" sz="2000" b="0" i="0" smtClean="0">
                              <a:latin typeface="Cambria Math" panose="02040503050406030204" pitchFamily="18" charset="0"/>
                            </a:rPr>
                            <m:t>Ψ</m:t>
                          </m:r>
                        </m:e>
                      </m:d>
                    </m:oMath>
                  </m:oMathPara>
                </a14:m>
                <a:endParaRPr kumimoji="1" lang="zh-CN" altLang="en-US" sz="2000" dirty="0"/>
              </a:p>
            </p:txBody>
          </p:sp>
        </mc:Choice>
        <mc:Fallback xmlns="">
          <p:sp>
            <p:nvSpPr>
              <p:cNvPr id="121" name="TextBox 120">
                <a:extLst>
                  <a:ext uri="{FF2B5EF4-FFF2-40B4-BE49-F238E27FC236}">
                    <a16:creationId xmlns:a16="http://schemas.microsoft.com/office/drawing/2014/main" id="{0596F7B1-DAFB-4244-B191-A6468D463404}"/>
                  </a:ext>
                </a:extLst>
              </p:cNvPr>
              <p:cNvSpPr txBox="1">
                <a:spLocks noRot="1" noChangeAspect="1" noMove="1" noResize="1" noEditPoints="1" noAdjustHandles="1" noChangeArrowheads="1" noChangeShapeType="1" noTextEdit="1"/>
              </p:cNvSpPr>
              <p:nvPr/>
            </p:nvSpPr>
            <p:spPr>
              <a:xfrm>
                <a:off x="5884071" y="3679216"/>
                <a:ext cx="4763035" cy="576183"/>
              </a:xfrm>
              <a:prstGeom prst="rect">
                <a:avLst/>
              </a:prstGeom>
              <a:blipFill>
                <a:blip r:embed="rId15"/>
                <a:stretch>
                  <a:fillRect l="-798" b="-148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AD5D82A1-95A7-2F48-90AD-49EF9D90C340}"/>
                  </a:ext>
                </a:extLst>
              </p:cNvPr>
              <p:cNvSpPr txBox="1"/>
              <p:nvPr/>
            </p:nvSpPr>
            <p:spPr>
              <a:xfrm>
                <a:off x="8189976" y="4397093"/>
                <a:ext cx="2875878" cy="4397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m:t>
                      </m:r>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𝜙</m:t>
                          </m:r>
                          <m:d>
                            <m:dPr>
                              <m:begChr m:val="|"/>
                              <m:endChr m:val="|"/>
                              <m:ctrlPr>
                                <a:rPr kumimoji="1" lang="en-US" altLang="zh-CN" sz="2000" b="0" i="1" smtClean="0">
                                  <a:latin typeface="Cambria Math" panose="02040503050406030204" pitchFamily="18" charset="0"/>
                                </a:rPr>
                              </m:ctrlPr>
                            </m:dPr>
                            <m:e>
                              <m:r>
                                <a:rPr kumimoji="1" lang="zh-CN" altLang="en-US" sz="2000" b="0" i="1" smtClean="0">
                                  <a:solidFill>
                                    <a:schemeClr val="accent2">
                                      <a:lumMod val="50000"/>
                                    </a:schemeClr>
                                  </a:solidFill>
                                  <a:latin typeface="Cambria Math" panose="02040503050406030204" pitchFamily="18" charset="0"/>
                                </a:rPr>
                                <m:t> </m:t>
                              </m:r>
                              <m:sSup>
                                <m:sSupPr>
                                  <m:ctrlPr>
                                    <a:rPr kumimoji="1" lang="en-US" altLang="zh-CN" sz="2000" b="0" i="1" smtClean="0">
                                      <a:solidFill>
                                        <a:srgbClr val="00B0F0"/>
                                      </a:solidFill>
                                      <a:latin typeface="Cambria Math" panose="02040503050406030204" pitchFamily="18" charset="0"/>
                                    </a:rPr>
                                  </m:ctrlPr>
                                </m:sSupPr>
                                <m:e>
                                  <m:r>
                                    <a:rPr kumimoji="1" lang="en-US" altLang="zh-CN" sz="2000" b="0" i="1" smtClean="0">
                                      <a:solidFill>
                                        <a:srgbClr val="00B0F0"/>
                                      </a:solidFill>
                                      <a:latin typeface="Cambria Math" panose="02040503050406030204" pitchFamily="18" charset="0"/>
                                    </a:rPr>
                                    <m:t>𝑒</m:t>
                                  </m:r>
                                </m:e>
                                <m:sup>
                                  <m:r>
                                    <a:rPr kumimoji="1" lang="en-US" altLang="zh-CN" sz="2000" b="0" i="1" smtClean="0">
                                      <a:solidFill>
                                        <a:srgbClr val="00B0F0"/>
                                      </a:solidFill>
                                      <a:latin typeface="Cambria Math" panose="02040503050406030204" pitchFamily="18" charset="0"/>
                                    </a:rPr>
                                    <m:t>𝑖𝐻𝑡</m:t>
                                  </m:r>
                                </m:sup>
                              </m:sSup>
                              <m:r>
                                <a:rPr kumimoji="1" lang="en-US" altLang="zh-CN" sz="2000" b="0" i="1" smtClean="0">
                                  <a:latin typeface="Cambria Math" panose="02040503050406030204" pitchFamily="18" charset="0"/>
                                </a:rPr>
                                <m:t>𝐴</m:t>
                              </m:r>
                              <m:r>
                                <a:rPr kumimoji="1" lang="zh-CN" altLang="en-US" sz="2000" b="0" i="1" smtClean="0">
                                  <a:latin typeface="Cambria Math" panose="02040503050406030204" pitchFamily="18" charset="0"/>
                                </a:rPr>
                                <m:t> </m:t>
                              </m:r>
                              <m:sSup>
                                <m:sSupPr>
                                  <m:ctrlPr>
                                    <a:rPr kumimoji="1" lang="en-US" altLang="zh-CN" sz="2000" b="0" i="1" smtClean="0">
                                      <a:solidFill>
                                        <a:srgbClr val="FF0000"/>
                                      </a:solidFill>
                                      <a:latin typeface="Cambria Math" panose="02040503050406030204" pitchFamily="18" charset="0"/>
                                    </a:rPr>
                                  </m:ctrlPr>
                                </m:sSupPr>
                                <m:e>
                                  <m:r>
                                    <a:rPr kumimoji="1" lang="en-US" altLang="zh-CN" sz="2000" b="0" i="1" smtClean="0">
                                      <a:solidFill>
                                        <a:srgbClr val="FF0000"/>
                                      </a:solidFill>
                                      <a:latin typeface="Cambria Math" panose="02040503050406030204" pitchFamily="18" charset="0"/>
                                    </a:rPr>
                                    <m:t>𝑒</m:t>
                                  </m:r>
                                </m:e>
                                <m:sup>
                                  <m:r>
                                    <a:rPr kumimoji="1" lang="en-US" altLang="zh-CN" sz="2000" b="0" i="1" smtClean="0">
                                      <a:solidFill>
                                        <a:srgbClr val="FF0000"/>
                                      </a:solidFill>
                                      <a:latin typeface="Cambria Math" panose="02040503050406030204" pitchFamily="18" charset="0"/>
                                    </a:rPr>
                                    <m:t>−</m:t>
                                  </m:r>
                                  <m:r>
                                    <a:rPr kumimoji="1" lang="en-US" altLang="zh-CN" sz="2000" b="0" i="1" smtClean="0">
                                      <a:solidFill>
                                        <a:srgbClr val="FF0000"/>
                                      </a:solidFill>
                                      <a:latin typeface="Cambria Math" panose="02040503050406030204" pitchFamily="18" charset="0"/>
                                    </a:rPr>
                                    <m:t>𝑖𝐻𝑡</m:t>
                                  </m:r>
                                </m:sup>
                              </m:sSup>
                              <m:r>
                                <a:rPr kumimoji="1" lang="en-US" altLang="zh-CN" sz="2000" b="0" i="1" smtClean="0">
                                  <a:solidFill>
                                    <a:srgbClr val="FF0000"/>
                                  </a:solidFill>
                                  <a:latin typeface="Cambria Math" panose="02040503050406030204" pitchFamily="18" charset="0"/>
                                </a:rPr>
                                <m:t>𝐵</m:t>
                              </m:r>
                            </m:e>
                          </m:d>
                          <m:r>
                            <a:rPr kumimoji="1" lang="en-US" altLang="zh-CN" sz="2000" b="0" i="1" smtClean="0">
                              <a:latin typeface="Cambria Math" panose="02040503050406030204" pitchFamily="18" charset="0"/>
                            </a:rPr>
                            <m:t>𝜙</m:t>
                          </m:r>
                        </m:e>
                      </m:d>
                    </m:oMath>
                  </m:oMathPara>
                </a14:m>
                <a:endParaRPr lang="zh-CN" altLang="en-US" sz="2000" dirty="0"/>
              </a:p>
            </p:txBody>
          </p:sp>
        </mc:Choice>
        <mc:Fallback xmlns="">
          <p:sp>
            <p:nvSpPr>
              <p:cNvPr id="123" name="TextBox 122">
                <a:extLst>
                  <a:ext uri="{FF2B5EF4-FFF2-40B4-BE49-F238E27FC236}">
                    <a16:creationId xmlns:a16="http://schemas.microsoft.com/office/drawing/2014/main" id="{AD5D82A1-95A7-2F48-90AD-49EF9D90C340}"/>
                  </a:ext>
                </a:extLst>
              </p:cNvPr>
              <p:cNvSpPr txBox="1">
                <a:spLocks noRot="1" noChangeAspect="1" noMove="1" noResize="1" noEditPoints="1" noAdjustHandles="1" noChangeArrowheads="1" noChangeShapeType="1" noTextEdit="1"/>
              </p:cNvSpPr>
              <p:nvPr/>
            </p:nvSpPr>
            <p:spPr>
              <a:xfrm>
                <a:off x="8189976" y="4397093"/>
                <a:ext cx="2875878" cy="439736"/>
              </a:xfrm>
              <a:prstGeom prst="rect">
                <a:avLst/>
              </a:prstGeom>
              <a:blipFill>
                <a:blip r:embed="rId16"/>
                <a:stretch>
                  <a:fillRect b="-14286"/>
                </a:stretch>
              </a:blipFill>
            </p:spPr>
            <p:txBody>
              <a:bodyPr/>
              <a:lstStyle/>
              <a:p>
                <a:r>
                  <a:rPr lang="zh-CN" altLang="en-US">
                    <a:noFill/>
                  </a:rPr>
                  <a:t> </a:t>
                </a:r>
              </a:p>
            </p:txBody>
          </p:sp>
        </mc:Fallback>
      </mc:AlternateContent>
      <p:cxnSp>
        <p:nvCxnSpPr>
          <p:cNvPr id="125" name="Straight Arrow Connector 124">
            <a:extLst>
              <a:ext uri="{FF2B5EF4-FFF2-40B4-BE49-F238E27FC236}">
                <a16:creationId xmlns:a16="http://schemas.microsoft.com/office/drawing/2014/main" id="{A6298089-DF9D-8446-8672-83D2DD445B76}"/>
              </a:ext>
            </a:extLst>
          </p:cNvPr>
          <p:cNvCxnSpPr/>
          <p:nvPr/>
        </p:nvCxnSpPr>
        <p:spPr>
          <a:xfrm>
            <a:off x="6695436" y="4105895"/>
            <a:ext cx="0" cy="8510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83C45FA-2378-6D44-9223-E2D695D82676}"/>
              </a:ext>
            </a:extLst>
          </p:cNvPr>
          <p:cNvCxnSpPr/>
          <p:nvPr/>
        </p:nvCxnSpPr>
        <p:spPr>
          <a:xfrm>
            <a:off x="7214776" y="4105895"/>
            <a:ext cx="0" cy="8510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E7DB9DE9-DB6B-5E4F-8BC2-F6AE11397870}"/>
                  </a:ext>
                </a:extLst>
              </p:cNvPr>
              <p:cNvSpPr txBox="1"/>
              <p:nvPr/>
            </p:nvSpPr>
            <p:spPr>
              <a:xfrm>
                <a:off x="6507686" y="4984089"/>
                <a:ext cx="17238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𝑥</m:t>
                      </m:r>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𝑖𝑦</m:t>
                      </m:r>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𝑧</m:t>
                      </m:r>
                      <m:r>
                        <a:rPr kumimoji="1" lang="zh-CN" altLang="en-US" sz="2400" b="0" i="1" smtClean="0">
                          <a:latin typeface="Cambria Math" panose="02040503050406030204" pitchFamily="18" charset="0"/>
                        </a:rPr>
                        <m:t> </m:t>
                      </m:r>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127" name="TextBox 126">
                <a:extLst>
                  <a:ext uri="{FF2B5EF4-FFF2-40B4-BE49-F238E27FC236}">
                    <a16:creationId xmlns:a16="http://schemas.microsoft.com/office/drawing/2014/main" id="{E7DB9DE9-DB6B-5E4F-8BC2-F6AE11397870}"/>
                  </a:ext>
                </a:extLst>
              </p:cNvPr>
              <p:cNvSpPr txBox="1">
                <a:spLocks noRot="1" noChangeAspect="1" noMove="1" noResize="1" noEditPoints="1" noAdjustHandles="1" noChangeArrowheads="1" noChangeShapeType="1" noTextEdit="1"/>
              </p:cNvSpPr>
              <p:nvPr/>
            </p:nvSpPr>
            <p:spPr>
              <a:xfrm>
                <a:off x="6507686" y="4984089"/>
                <a:ext cx="1723805" cy="369332"/>
              </a:xfrm>
              <a:prstGeom prst="rect">
                <a:avLst/>
              </a:prstGeom>
              <a:blipFill>
                <a:blip r:embed="rId17"/>
                <a:stretch>
                  <a:fillRect l="-2206" t="-6667" r="-1471" b="-36667"/>
                </a:stretch>
              </a:blipFill>
            </p:spPr>
            <p:txBody>
              <a:bodyPr/>
              <a:lstStyle/>
              <a:p>
                <a:r>
                  <a:rPr lang="zh-CN" altLang="en-US">
                    <a:noFill/>
                  </a:rPr>
                  <a:t> </a:t>
                </a:r>
              </a:p>
            </p:txBody>
          </p:sp>
        </mc:Fallback>
      </mc:AlternateContent>
      <p:sp>
        <p:nvSpPr>
          <p:cNvPr id="128" name="TextBox 127">
            <a:extLst>
              <a:ext uri="{FF2B5EF4-FFF2-40B4-BE49-F238E27FC236}">
                <a16:creationId xmlns:a16="http://schemas.microsoft.com/office/drawing/2014/main" id="{FE54E5A1-ABB4-D149-B33F-307111DA858E}"/>
              </a:ext>
            </a:extLst>
          </p:cNvPr>
          <p:cNvSpPr txBox="1"/>
          <p:nvPr/>
        </p:nvSpPr>
        <p:spPr>
          <a:xfrm>
            <a:off x="8164165" y="4926646"/>
            <a:ext cx="1233799" cy="461665"/>
          </a:xfrm>
          <a:prstGeom prst="rect">
            <a:avLst/>
          </a:prstGeom>
          <a:noFill/>
        </p:spPr>
        <p:txBody>
          <a:bodyPr wrap="none" rtlCol="0">
            <a:spAutoFit/>
          </a:bodyPr>
          <a:lstStyle/>
          <a:p>
            <a:r>
              <a:rPr kumimoji="1" lang="en-US" altLang="zh-CN" sz="2400" dirty="0"/>
              <a:t>complex</a:t>
            </a:r>
            <a:endParaRPr kumimoji="1" lang="zh-CN" altLang="en-US" sz="2400" dirty="0"/>
          </a:p>
        </p:txBody>
      </p:sp>
      <p:sp>
        <p:nvSpPr>
          <p:cNvPr id="64" name="TextBox 63">
            <a:extLst>
              <a:ext uri="{FF2B5EF4-FFF2-40B4-BE49-F238E27FC236}">
                <a16:creationId xmlns:a16="http://schemas.microsoft.com/office/drawing/2014/main" id="{EBE68886-75AF-0E4E-ACEB-EBC2DC9D35AD}"/>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16</a:t>
            </a:fld>
            <a:r>
              <a:rPr kumimoji="1" lang="en-US" altLang="zh-CN" dirty="0"/>
              <a:t>/25</a:t>
            </a:r>
            <a:endParaRPr kumimoji="1" lang="zh-CN" altLang="en-US" dirty="0"/>
          </a:p>
        </p:txBody>
      </p:sp>
    </p:spTree>
    <p:extLst>
      <p:ext uri="{BB962C8B-B14F-4D97-AF65-F5344CB8AC3E}">
        <p14:creationId xmlns:p14="http://schemas.microsoft.com/office/powerpoint/2010/main" val="2757432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E1BA1FA8-6395-9B49-A8C9-82BF2F0CC9AD}"/>
              </a:ext>
            </a:extLst>
          </p:cNvPr>
          <p:cNvPicPr>
            <a:picLocks noChangeAspect="1"/>
          </p:cNvPicPr>
          <p:nvPr/>
        </p:nvPicPr>
        <p:blipFill rotWithShape="1">
          <a:blip r:embed="rId2"/>
          <a:srcRect l="3466" t="23931" r="26794" b="49576"/>
          <a:stretch/>
        </p:blipFill>
        <p:spPr>
          <a:xfrm>
            <a:off x="1187776" y="1467079"/>
            <a:ext cx="8467154" cy="1547538"/>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662D0A0-C69E-C54E-88AA-716062B50916}"/>
                  </a:ext>
                </a:extLst>
              </p:cNvPr>
              <p:cNvSpPr txBox="1"/>
              <p:nvPr/>
            </p:nvSpPr>
            <p:spPr>
              <a:xfrm>
                <a:off x="2007192" y="3934607"/>
                <a:ext cx="415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i="1">
                          <a:latin typeface="Cambria Math" panose="02040503050406030204" pitchFamily="18" charset="0"/>
                        </a:rPr>
                        <m:t>𝐻</m:t>
                      </m:r>
                    </m:oMath>
                  </m:oMathPara>
                </a14:m>
                <a:endParaRPr kumimoji="1" lang="zh-CN" altLang="en-US" sz="2400" i="1" dirty="0">
                  <a:latin typeface="Georgia" panose="02040502050405020303" pitchFamily="18" charset="0"/>
                </a:endParaRPr>
              </a:p>
            </p:txBody>
          </p:sp>
        </mc:Choice>
        <mc:Fallback xmlns="">
          <p:sp>
            <p:nvSpPr>
              <p:cNvPr id="24" name="TextBox 23">
                <a:extLst>
                  <a:ext uri="{FF2B5EF4-FFF2-40B4-BE49-F238E27FC236}">
                    <a16:creationId xmlns:a16="http://schemas.microsoft.com/office/drawing/2014/main" id="{9662D0A0-C69E-C54E-88AA-716062B50916}"/>
                  </a:ext>
                </a:extLst>
              </p:cNvPr>
              <p:cNvSpPr txBox="1">
                <a:spLocks noRot="1" noChangeAspect="1" noMove="1" noResize="1" noEditPoints="1" noAdjustHandles="1" noChangeArrowheads="1" noChangeShapeType="1" noTextEdit="1"/>
              </p:cNvSpPr>
              <p:nvPr/>
            </p:nvSpPr>
            <p:spPr>
              <a:xfrm>
                <a:off x="2007192" y="3934607"/>
                <a:ext cx="415819" cy="369332"/>
              </a:xfrm>
              <a:prstGeom prst="rect">
                <a:avLst/>
              </a:prstGeom>
              <a:blipFill>
                <a:blip r:embed="rId3"/>
                <a:stretch>
                  <a:fillRect/>
                </a:stretch>
              </a:blipFill>
            </p:spPr>
            <p:txBody>
              <a:bodyPr/>
              <a:lstStyle/>
              <a:p>
                <a:r>
                  <a:rPr lang="zh-CN" altLang="en-US">
                    <a:noFill/>
                  </a:rPr>
                  <a:t> </a:t>
                </a:r>
              </a:p>
            </p:txBody>
          </p:sp>
        </mc:Fallback>
      </mc:AlternateContent>
      <p:cxnSp>
        <p:nvCxnSpPr>
          <p:cNvPr id="25" name="Straight Connector 24">
            <a:extLst>
              <a:ext uri="{FF2B5EF4-FFF2-40B4-BE49-F238E27FC236}">
                <a16:creationId xmlns:a16="http://schemas.microsoft.com/office/drawing/2014/main" id="{A7ABCAA6-1F01-7A4C-A317-DEE5D5C84860}"/>
              </a:ext>
            </a:extLst>
          </p:cNvPr>
          <p:cNvCxnSpPr>
            <a:cxnSpLocks/>
            <a:stCxn id="29" idx="3"/>
            <a:endCxn id="71" idx="1"/>
          </p:cNvCxnSpPr>
          <p:nvPr/>
        </p:nvCxnSpPr>
        <p:spPr>
          <a:xfrm flipV="1">
            <a:off x="2340180" y="4117495"/>
            <a:ext cx="2111282" cy="24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92F61B-8F20-9D49-8DCF-2803E0502B13}"/>
              </a:ext>
            </a:extLst>
          </p:cNvPr>
          <p:cNvCxnSpPr>
            <a:cxnSpLocks/>
          </p:cNvCxnSpPr>
          <p:nvPr/>
        </p:nvCxnSpPr>
        <p:spPr>
          <a:xfrm>
            <a:off x="1828831" y="4677711"/>
            <a:ext cx="7377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FC17D1-C41C-CD46-BB7F-88C65A330E65}"/>
              </a:ext>
            </a:extLst>
          </p:cNvPr>
          <p:cNvCxnSpPr/>
          <p:nvPr/>
        </p:nvCxnSpPr>
        <p:spPr>
          <a:xfrm>
            <a:off x="1828830" y="4121685"/>
            <a:ext cx="2287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8EEBF473-3646-9349-97CB-26CB7EB3E49D}"/>
              </a:ext>
            </a:extLst>
          </p:cNvPr>
          <p:cNvSpPr/>
          <p:nvPr/>
        </p:nvSpPr>
        <p:spPr>
          <a:xfrm>
            <a:off x="2050814" y="3981472"/>
            <a:ext cx="289366" cy="276999"/>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0" name="Straight Connector 29">
            <a:extLst>
              <a:ext uri="{FF2B5EF4-FFF2-40B4-BE49-F238E27FC236}">
                <a16:creationId xmlns:a16="http://schemas.microsoft.com/office/drawing/2014/main" id="{BBDF8966-AD1D-4248-9236-07CAF065D360}"/>
              </a:ext>
            </a:extLst>
          </p:cNvPr>
          <p:cNvCxnSpPr>
            <a:cxnSpLocks/>
          </p:cNvCxnSpPr>
          <p:nvPr/>
        </p:nvCxnSpPr>
        <p:spPr>
          <a:xfrm>
            <a:off x="3055330" y="4680775"/>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75DF330-1BC7-6D40-BC72-E7467324F86E}"/>
              </a:ext>
            </a:extLst>
          </p:cNvPr>
          <p:cNvCxnSpPr>
            <a:cxnSpLocks/>
          </p:cNvCxnSpPr>
          <p:nvPr/>
        </p:nvCxnSpPr>
        <p:spPr>
          <a:xfrm>
            <a:off x="1828831" y="4835586"/>
            <a:ext cx="7377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277713F-2B88-FF4B-85F5-8ED23DAC1E2D}"/>
              </a:ext>
            </a:extLst>
          </p:cNvPr>
          <p:cNvCxnSpPr>
            <a:cxnSpLocks/>
          </p:cNvCxnSpPr>
          <p:nvPr/>
        </p:nvCxnSpPr>
        <p:spPr>
          <a:xfrm>
            <a:off x="1828831" y="4993462"/>
            <a:ext cx="7377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C198AA2-08F8-694E-B5DB-E92A8FEE0006}"/>
              </a:ext>
            </a:extLst>
          </p:cNvPr>
          <p:cNvCxnSpPr>
            <a:cxnSpLocks/>
          </p:cNvCxnSpPr>
          <p:nvPr/>
        </p:nvCxnSpPr>
        <p:spPr>
          <a:xfrm>
            <a:off x="3055330" y="4835586"/>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D4A531A-66F1-1443-ABA7-1D54E51FA629}"/>
              </a:ext>
            </a:extLst>
          </p:cNvPr>
          <p:cNvCxnSpPr>
            <a:cxnSpLocks/>
          </p:cNvCxnSpPr>
          <p:nvPr/>
        </p:nvCxnSpPr>
        <p:spPr>
          <a:xfrm>
            <a:off x="3055330" y="4993462"/>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ounded Rectangle 34">
            <a:extLst>
              <a:ext uri="{FF2B5EF4-FFF2-40B4-BE49-F238E27FC236}">
                <a16:creationId xmlns:a16="http://schemas.microsoft.com/office/drawing/2014/main" id="{D391CA4E-DC18-0449-A739-B1032D8765CC}"/>
              </a:ext>
            </a:extLst>
          </p:cNvPr>
          <p:cNvSpPr/>
          <p:nvPr/>
        </p:nvSpPr>
        <p:spPr>
          <a:xfrm>
            <a:off x="3317123" y="4567346"/>
            <a:ext cx="827541" cy="552705"/>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C5FB66C-9659-9643-8635-908FAAD0A6C0}"/>
                  </a:ext>
                </a:extLst>
              </p:cNvPr>
              <p:cNvSpPr txBox="1"/>
              <p:nvPr/>
            </p:nvSpPr>
            <p:spPr>
              <a:xfrm>
                <a:off x="3421135" y="4677711"/>
                <a:ext cx="638573" cy="3177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𝑖𝐻𝑡</m:t>
                          </m:r>
                        </m:sup>
                      </m:sSup>
                    </m:oMath>
                  </m:oMathPara>
                </a14:m>
                <a:endParaRPr kumimoji="1" lang="zh-CN" altLang="en-US" sz="2000" dirty="0"/>
              </a:p>
            </p:txBody>
          </p:sp>
        </mc:Choice>
        <mc:Fallback xmlns="">
          <p:sp>
            <p:nvSpPr>
              <p:cNvPr id="36" name="TextBox 35">
                <a:extLst>
                  <a:ext uri="{FF2B5EF4-FFF2-40B4-BE49-F238E27FC236}">
                    <a16:creationId xmlns:a16="http://schemas.microsoft.com/office/drawing/2014/main" id="{BC5FB66C-9659-9643-8635-908FAAD0A6C0}"/>
                  </a:ext>
                </a:extLst>
              </p:cNvPr>
              <p:cNvSpPr txBox="1">
                <a:spLocks noRot="1" noChangeAspect="1" noMove="1" noResize="1" noEditPoints="1" noAdjustHandles="1" noChangeArrowheads="1" noChangeShapeType="1" noTextEdit="1"/>
              </p:cNvSpPr>
              <p:nvPr/>
            </p:nvSpPr>
            <p:spPr>
              <a:xfrm>
                <a:off x="3421135" y="4677711"/>
                <a:ext cx="638573" cy="317779"/>
              </a:xfrm>
              <a:prstGeom prst="rect">
                <a:avLst/>
              </a:prstGeom>
              <a:blipFill>
                <a:blip r:embed="rId4"/>
                <a:stretch>
                  <a:fillRect l="-5882" r="-3922"/>
                </a:stretch>
              </a:blipFill>
            </p:spPr>
            <p:txBody>
              <a:bodyPr/>
              <a:lstStyle/>
              <a:p>
                <a:r>
                  <a:rPr lang="zh-CN" altLang="en-US">
                    <a:noFill/>
                  </a:rPr>
                  <a:t> </a:t>
                </a:r>
              </a:p>
            </p:txBody>
          </p:sp>
        </mc:Fallback>
      </mc:AlternateContent>
      <p:cxnSp>
        <p:nvCxnSpPr>
          <p:cNvPr id="40" name="Straight Connector 39">
            <a:extLst>
              <a:ext uri="{FF2B5EF4-FFF2-40B4-BE49-F238E27FC236}">
                <a16:creationId xmlns:a16="http://schemas.microsoft.com/office/drawing/2014/main" id="{25A8A8EC-B947-7F42-84BD-C25A9C68904D}"/>
              </a:ext>
            </a:extLst>
          </p:cNvPr>
          <p:cNvCxnSpPr>
            <a:cxnSpLocks/>
          </p:cNvCxnSpPr>
          <p:nvPr/>
        </p:nvCxnSpPr>
        <p:spPr>
          <a:xfrm>
            <a:off x="4144663" y="4677711"/>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D83C08B-EFEE-3944-8459-CEBAA776AC35}"/>
              </a:ext>
            </a:extLst>
          </p:cNvPr>
          <p:cNvCxnSpPr>
            <a:cxnSpLocks/>
          </p:cNvCxnSpPr>
          <p:nvPr/>
        </p:nvCxnSpPr>
        <p:spPr>
          <a:xfrm>
            <a:off x="4144663" y="4832522"/>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462663-90CE-4742-902A-16071B6C140D}"/>
              </a:ext>
            </a:extLst>
          </p:cNvPr>
          <p:cNvCxnSpPr>
            <a:cxnSpLocks/>
          </p:cNvCxnSpPr>
          <p:nvPr/>
        </p:nvCxnSpPr>
        <p:spPr>
          <a:xfrm>
            <a:off x="4144663" y="4990398"/>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9159077-306E-9347-B0D4-863A4B2DBF4F}"/>
              </a:ext>
            </a:extLst>
          </p:cNvPr>
          <p:cNvCxnSpPr>
            <a:cxnSpLocks/>
          </p:cNvCxnSpPr>
          <p:nvPr/>
        </p:nvCxnSpPr>
        <p:spPr>
          <a:xfrm>
            <a:off x="4181650" y="4677711"/>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2F691C5-D347-CA4C-ADB9-B53D5BBC94D8}"/>
              </a:ext>
            </a:extLst>
          </p:cNvPr>
          <p:cNvCxnSpPr>
            <a:cxnSpLocks/>
          </p:cNvCxnSpPr>
          <p:nvPr/>
        </p:nvCxnSpPr>
        <p:spPr>
          <a:xfrm>
            <a:off x="4181650" y="4832522"/>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3A671A9-6F15-BD4A-8E7B-C6029DE3B4B3}"/>
              </a:ext>
            </a:extLst>
          </p:cNvPr>
          <p:cNvCxnSpPr>
            <a:cxnSpLocks/>
          </p:cNvCxnSpPr>
          <p:nvPr/>
        </p:nvCxnSpPr>
        <p:spPr>
          <a:xfrm>
            <a:off x="4181650" y="4990398"/>
            <a:ext cx="261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ounded Rectangle 70">
            <a:extLst>
              <a:ext uri="{FF2B5EF4-FFF2-40B4-BE49-F238E27FC236}">
                <a16:creationId xmlns:a16="http://schemas.microsoft.com/office/drawing/2014/main" id="{D1703CCF-0944-014B-BCED-5AE9DCC2528B}"/>
              </a:ext>
            </a:extLst>
          </p:cNvPr>
          <p:cNvSpPr/>
          <p:nvPr/>
        </p:nvSpPr>
        <p:spPr>
          <a:xfrm>
            <a:off x="4451462" y="3915977"/>
            <a:ext cx="475915" cy="403036"/>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Rounded Rectangle 71">
            <a:extLst>
              <a:ext uri="{FF2B5EF4-FFF2-40B4-BE49-F238E27FC236}">
                <a16:creationId xmlns:a16="http://schemas.microsoft.com/office/drawing/2014/main" id="{4DB07C0A-3DE5-E74D-AC80-4EE97A4DDCA9}"/>
              </a:ext>
            </a:extLst>
          </p:cNvPr>
          <p:cNvSpPr/>
          <p:nvPr/>
        </p:nvSpPr>
        <p:spPr>
          <a:xfrm>
            <a:off x="4445876" y="4564281"/>
            <a:ext cx="475920" cy="552687"/>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72158CB2-2C20-774F-A1AB-5E87BE5F65BD}"/>
                  </a:ext>
                </a:extLst>
              </p:cNvPr>
              <p:cNvSpPr txBox="1"/>
              <p:nvPr/>
            </p:nvSpPr>
            <p:spPr>
              <a:xfrm>
                <a:off x="4600258" y="4809313"/>
                <a:ext cx="17831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600" b="0" i="1" smtClean="0">
                          <a:latin typeface="Cambria Math" panose="02040503050406030204" pitchFamily="18" charset="0"/>
                        </a:rPr>
                        <m:t>𝐴</m:t>
                      </m:r>
                    </m:oMath>
                  </m:oMathPara>
                </a14:m>
                <a:endParaRPr kumimoji="1" lang="zh-CN" altLang="en-US" sz="1600" dirty="0"/>
              </a:p>
            </p:txBody>
          </p:sp>
        </mc:Choice>
        <mc:Fallback xmlns="">
          <p:sp>
            <p:nvSpPr>
              <p:cNvPr id="73" name="TextBox 72">
                <a:extLst>
                  <a:ext uri="{FF2B5EF4-FFF2-40B4-BE49-F238E27FC236}">
                    <a16:creationId xmlns:a16="http://schemas.microsoft.com/office/drawing/2014/main" id="{72158CB2-2C20-774F-A1AB-5E87BE5F65BD}"/>
                  </a:ext>
                </a:extLst>
              </p:cNvPr>
              <p:cNvSpPr txBox="1">
                <a:spLocks noRot="1" noChangeAspect="1" noMove="1" noResize="1" noEditPoints="1" noAdjustHandles="1" noChangeArrowheads="1" noChangeShapeType="1" noTextEdit="1"/>
              </p:cNvSpPr>
              <p:nvPr/>
            </p:nvSpPr>
            <p:spPr>
              <a:xfrm>
                <a:off x="4600258" y="4809313"/>
                <a:ext cx="178318" cy="246221"/>
              </a:xfrm>
              <a:prstGeom prst="rect">
                <a:avLst/>
              </a:prstGeom>
              <a:blipFill>
                <a:blip r:embed="rId5"/>
                <a:stretch>
                  <a:fillRect l="-26667" r="-26667" b="-10000"/>
                </a:stretch>
              </a:blipFill>
            </p:spPr>
            <p:txBody>
              <a:bodyPr/>
              <a:lstStyle/>
              <a:p>
                <a:r>
                  <a:rPr lang="zh-CN" altLang="en-US">
                    <a:noFill/>
                  </a:rPr>
                  <a:t> </a:t>
                </a:r>
              </a:p>
            </p:txBody>
          </p:sp>
        </mc:Fallback>
      </mc:AlternateContent>
      <p:grpSp>
        <p:nvGrpSpPr>
          <p:cNvPr id="74" name="Group 73">
            <a:extLst>
              <a:ext uri="{FF2B5EF4-FFF2-40B4-BE49-F238E27FC236}">
                <a16:creationId xmlns:a16="http://schemas.microsoft.com/office/drawing/2014/main" id="{F903807C-FF25-EF40-B0F3-5B5E0B05CA4D}"/>
              </a:ext>
            </a:extLst>
          </p:cNvPr>
          <p:cNvGrpSpPr/>
          <p:nvPr/>
        </p:nvGrpSpPr>
        <p:grpSpPr>
          <a:xfrm>
            <a:off x="4480233" y="4608376"/>
            <a:ext cx="402329" cy="485649"/>
            <a:chOff x="8370436" y="1599450"/>
            <a:chExt cx="402329" cy="485649"/>
          </a:xfrm>
        </p:grpSpPr>
        <p:sp>
          <p:nvSpPr>
            <p:cNvPr id="75" name="Arc 74">
              <a:extLst>
                <a:ext uri="{FF2B5EF4-FFF2-40B4-BE49-F238E27FC236}">
                  <a16:creationId xmlns:a16="http://schemas.microsoft.com/office/drawing/2014/main" id="{B62EB3C7-5B15-D746-B257-DF7A7673AD84}"/>
                </a:ext>
              </a:extLst>
            </p:cNvPr>
            <p:cNvSpPr/>
            <p:nvPr/>
          </p:nvSpPr>
          <p:spPr>
            <a:xfrm rot="18920829">
              <a:off x="8370436" y="1682770"/>
              <a:ext cx="402329" cy="402329"/>
            </a:xfrm>
            <a:prstGeom prst="arc">
              <a:avLst/>
            </a:prstGeom>
            <a:ln w="9525"/>
          </p:spPr>
          <p:style>
            <a:lnRef idx="1">
              <a:schemeClr val="dk1"/>
            </a:lnRef>
            <a:fillRef idx="0">
              <a:schemeClr val="dk1"/>
            </a:fillRef>
            <a:effectRef idx="0">
              <a:schemeClr val="dk1"/>
            </a:effectRef>
            <a:fontRef idx="minor">
              <a:schemeClr val="tx1"/>
            </a:fontRef>
          </p:style>
          <p:txBody>
            <a:bodyPr rtlCol="0" anchor="ctr"/>
            <a:lstStyle/>
            <a:p>
              <a:pPr algn="ctr"/>
              <a:endParaRPr kumimoji="1" lang="zh-CN" altLang="en-US"/>
            </a:p>
          </p:txBody>
        </p:sp>
        <p:cxnSp>
          <p:nvCxnSpPr>
            <p:cNvPr id="76" name="Straight Arrow Connector 75">
              <a:extLst>
                <a:ext uri="{FF2B5EF4-FFF2-40B4-BE49-F238E27FC236}">
                  <a16:creationId xmlns:a16="http://schemas.microsoft.com/office/drawing/2014/main" id="{9A34C2D8-692B-A149-902D-3C795B978B66}"/>
                </a:ext>
              </a:extLst>
            </p:cNvPr>
            <p:cNvCxnSpPr>
              <a:cxnSpLocks/>
            </p:cNvCxnSpPr>
            <p:nvPr/>
          </p:nvCxnSpPr>
          <p:spPr>
            <a:xfrm flipV="1">
              <a:off x="8543369" y="1599450"/>
              <a:ext cx="104775" cy="172200"/>
            </a:xfrm>
            <a:prstGeom prst="straightConnector1">
              <a:avLst/>
            </a:prstGeom>
            <a:ln w="952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BDB65196-E7A2-C142-AE45-4761B71B362D}"/>
              </a:ext>
            </a:extLst>
          </p:cNvPr>
          <p:cNvGrpSpPr/>
          <p:nvPr/>
        </p:nvGrpSpPr>
        <p:grpSpPr>
          <a:xfrm>
            <a:off x="4488253" y="3933054"/>
            <a:ext cx="402329" cy="485649"/>
            <a:chOff x="8370436" y="1599450"/>
            <a:chExt cx="402329" cy="485649"/>
          </a:xfrm>
        </p:grpSpPr>
        <p:sp>
          <p:nvSpPr>
            <p:cNvPr id="78" name="Arc 77">
              <a:extLst>
                <a:ext uri="{FF2B5EF4-FFF2-40B4-BE49-F238E27FC236}">
                  <a16:creationId xmlns:a16="http://schemas.microsoft.com/office/drawing/2014/main" id="{BC7F7F2F-4545-DF49-87D4-E678017B9FF6}"/>
                </a:ext>
              </a:extLst>
            </p:cNvPr>
            <p:cNvSpPr/>
            <p:nvPr/>
          </p:nvSpPr>
          <p:spPr>
            <a:xfrm rot="18920829">
              <a:off x="8370436" y="1682770"/>
              <a:ext cx="402329" cy="402329"/>
            </a:xfrm>
            <a:prstGeom prst="arc">
              <a:avLst/>
            </a:prstGeom>
            <a:ln w="9525"/>
          </p:spPr>
          <p:style>
            <a:lnRef idx="1">
              <a:schemeClr val="dk1"/>
            </a:lnRef>
            <a:fillRef idx="0">
              <a:schemeClr val="dk1"/>
            </a:fillRef>
            <a:effectRef idx="0">
              <a:schemeClr val="dk1"/>
            </a:effectRef>
            <a:fontRef idx="minor">
              <a:schemeClr val="tx1"/>
            </a:fontRef>
          </p:style>
          <p:txBody>
            <a:bodyPr rtlCol="0" anchor="ctr"/>
            <a:lstStyle/>
            <a:p>
              <a:pPr algn="ctr"/>
              <a:endParaRPr kumimoji="1" lang="zh-CN" altLang="en-US"/>
            </a:p>
          </p:txBody>
        </p:sp>
        <p:cxnSp>
          <p:nvCxnSpPr>
            <p:cNvPr id="79" name="Straight Arrow Connector 78">
              <a:extLst>
                <a:ext uri="{FF2B5EF4-FFF2-40B4-BE49-F238E27FC236}">
                  <a16:creationId xmlns:a16="http://schemas.microsoft.com/office/drawing/2014/main" id="{37CBF483-AC98-8E4A-88ED-7530FC56DCBA}"/>
                </a:ext>
              </a:extLst>
            </p:cNvPr>
            <p:cNvCxnSpPr>
              <a:cxnSpLocks/>
            </p:cNvCxnSpPr>
            <p:nvPr/>
          </p:nvCxnSpPr>
          <p:spPr>
            <a:xfrm flipV="1">
              <a:off x="8543369" y="1599450"/>
              <a:ext cx="104775" cy="172200"/>
            </a:xfrm>
            <a:prstGeom prst="straightConnector1">
              <a:avLst/>
            </a:prstGeom>
            <a:ln w="952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BCB4860-6672-8340-80AB-D13A8E4A44FD}"/>
                  </a:ext>
                </a:extLst>
              </p:cNvPr>
              <p:cNvSpPr txBox="1"/>
              <p:nvPr/>
            </p:nvSpPr>
            <p:spPr>
              <a:xfrm>
                <a:off x="4534152" y="4119273"/>
                <a:ext cx="31053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200" i="1">
                          <a:latin typeface="Cambria Math" panose="02040503050406030204" pitchFamily="18" charset="0"/>
                        </a:rPr>
                        <m:t>𝑋</m:t>
                      </m:r>
                      <m:r>
                        <a:rPr kumimoji="1" lang="en-US" altLang="zh-CN" sz="1200" i="1">
                          <a:latin typeface="Cambria Math" panose="02040503050406030204" pitchFamily="18" charset="0"/>
                        </a:rPr>
                        <m:t>/</m:t>
                      </m:r>
                      <m:r>
                        <a:rPr kumimoji="1" lang="en-US" altLang="zh-CN" sz="1200" i="1">
                          <a:latin typeface="Cambria Math" panose="02040503050406030204" pitchFamily="18" charset="0"/>
                        </a:rPr>
                        <m:t>𝑌</m:t>
                      </m:r>
                    </m:oMath>
                  </m:oMathPara>
                </a14:m>
                <a:endParaRPr kumimoji="1" lang="zh-CN" altLang="en-US" sz="1200" dirty="0"/>
              </a:p>
            </p:txBody>
          </p:sp>
        </mc:Choice>
        <mc:Fallback xmlns="">
          <p:sp>
            <p:nvSpPr>
              <p:cNvPr id="80" name="TextBox 79">
                <a:extLst>
                  <a:ext uri="{FF2B5EF4-FFF2-40B4-BE49-F238E27FC236}">
                    <a16:creationId xmlns:a16="http://schemas.microsoft.com/office/drawing/2014/main" id="{5BCB4860-6672-8340-80AB-D13A8E4A44FD}"/>
                  </a:ext>
                </a:extLst>
              </p:cNvPr>
              <p:cNvSpPr txBox="1">
                <a:spLocks noRot="1" noChangeAspect="1" noMove="1" noResize="1" noEditPoints="1" noAdjustHandles="1" noChangeArrowheads="1" noChangeShapeType="1" noTextEdit="1"/>
              </p:cNvSpPr>
              <p:nvPr/>
            </p:nvSpPr>
            <p:spPr>
              <a:xfrm>
                <a:off x="4534152" y="4119273"/>
                <a:ext cx="310534" cy="184666"/>
              </a:xfrm>
              <a:prstGeom prst="rect">
                <a:avLst/>
              </a:prstGeom>
              <a:blipFill>
                <a:blip r:embed="rId6"/>
                <a:stretch>
                  <a:fillRect l="-12000" r="-8000" b="-4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D266317C-DB37-9044-BACF-4EE1A49A7554}"/>
                  </a:ext>
                </a:extLst>
              </p:cNvPr>
              <p:cNvSpPr txBox="1"/>
              <p:nvPr/>
            </p:nvSpPr>
            <p:spPr>
              <a:xfrm>
                <a:off x="1290827" y="4621066"/>
                <a:ext cx="493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a:latin typeface="Cambria Math" panose="02040503050406030204" pitchFamily="18" charset="0"/>
                        </a:rPr>
                        <m:t>|</m:t>
                      </m:r>
                      <m:r>
                        <a:rPr kumimoji="1" lang="en-US" altLang="zh-CN" sz="2400" i="1">
                          <a:latin typeface="Cambria Math" panose="02040503050406030204" pitchFamily="18" charset="0"/>
                        </a:rPr>
                        <m:t>𝜙</m:t>
                      </m:r>
                      <m:r>
                        <a:rPr kumimoji="1" lang="en-US" altLang="zh-CN" sz="2400" i="1">
                          <a:latin typeface="Cambria Math" panose="02040503050406030204" pitchFamily="18" charset="0"/>
                        </a:rPr>
                        <m:t>⟩</m:t>
                      </m:r>
                    </m:oMath>
                  </m:oMathPara>
                </a14:m>
                <a:endParaRPr kumimoji="1" lang="zh-CN" altLang="en-US" sz="2400" dirty="0"/>
              </a:p>
            </p:txBody>
          </p:sp>
        </mc:Choice>
        <mc:Fallback xmlns="">
          <p:sp>
            <p:nvSpPr>
              <p:cNvPr id="81" name="TextBox 80">
                <a:extLst>
                  <a:ext uri="{FF2B5EF4-FFF2-40B4-BE49-F238E27FC236}">
                    <a16:creationId xmlns:a16="http://schemas.microsoft.com/office/drawing/2014/main" id="{D266317C-DB37-9044-BACF-4EE1A49A7554}"/>
                  </a:ext>
                </a:extLst>
              </p:cNvPr>
              <p:cNvSpPr txBox="1">
                <a:spLocks noRot="1" noChangeAspect="1" noMove="1" noResize="1" noEditPoints="1" noAdjustHandles="1" noChangeArrowheads="1" noChangeShapeType="1" noTextEdit="1"/>
              </p:cNvSpPr>
              <p:nvPr/>
            </p:nvSpPr>
            <p:spPr>
              <a:xfrm>
                <a:off x="1290827" y="4621066"/>
                <a:ext cx="493918" cy="369332"/>
              </a:xfrm>
              <a:prstGeom prst="rect">
                <a:avLst/>
              </a:prstGeom>
              <a:blipFill>
                <a:blip r:embed="rId7"/>
                <a:stretch>
                  <a:fillRect l="-20000" r="-20000" b="-32258"/>
                </a:stretch>
              </a:blipFill>
            </p:spPr>
            <p:txBody>
              <a:bodyPr/>
              <a:lstStyle/>
              <a:p>
                <a:r>
                  <a:rPr lang="zh-CN" altLang="en-US">
                    <a:noFill/>
                  </a:rPr>
                  <a:t> </a:t>
                </a:r>
              </a:p>
            </p:txBody>
          </p:sp>
        </mc:Fallback>
      </mc:AlternateContent>
      <p:sp>
        <p:nvSpPr>
          <p:cNvPr id="82" name="Rounded Rectangle 81">
            <a:extLst>
              <a:ext uri="{FF2B5EF4-FFF2-40B4-BE49-F238E27FC236}">
                <a16:creationId xmlns:a16="http://schemas.microsoft.com/office/drawing/2014/main" id="{56C24374-907F-8644-95B5-364C4E6C7947}"/>
              </a:ext>
            </a:extLst>
          </p:cNvPr>
          <p:cNvSpPr/>
          <p:nvPr/>
        </p:nvSpPr>
        <p:spPr>
          <a:xfrm>
            <a:off x="2564085" y="4564263"/>
            <a:ext cx="498719" cy="552705"/>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3" name="Oval 82">
            <a:extLst>
              <a:ext uri="{FF2B5EF4-FFF2-40B4-BE49-F238E27FC236}">
                <a16:creationId xmlns:a16="http://schemas.microsoft.com/office/drawing/2014/main" id="{D37A4167-6C25-FA42-8EFB-EB4664A1DF3C}"/>
              </a:ext>
            </a:extLst>
          </p:cNvPr>
          <p:cNvSpPr/>
          <p:nvPr/>
        </p:nvSpPr>
        <p:spPr>
          <a:xfrm>
            <a:off x="2756186" y="4061345"/>
            <a:ext cx="114515" cy="11451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sz="2000"/>
          </a:p>
        </p:txBody>
      </p:sp>
      <p:cxnSp>
        <p:nvCxnSpPr>
          <p:cNvPr id="84" name="Straight Connector 83">
            <a:extLst>
              <a:ext uri="{FF2B5EF4-FFF2-40B4-BE49-F238E27FC236}">
                <a16:creationId xmlns:a16="http://schemas.microsoft.com/office/drawing/2014/main" id="{0324693A-622E-394C-8E04-5B8EA0186C11}"/>
              </a:ext>
            </a:extLst>
          </p:cNvPr>
          <p:cNvCxnSpPr>
            <a:cxnSpLocks/>
            <a:stCxn id="83" idx="4"/>
            <a:endCxn id="82" idx="0"/>
          </p:cNvCxnSpPr>
          <p:nvPr/>
        </p:nvCxnSpPr>
        <p:spPr>
          <a:xfrm>
            <a:off x="2813444" y="4175860"/>
            <a:ext cx="1" cy="3884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27CC8A40-6BCA-BF47-8C1F-73B202AFCD6C}"/>
                  </a:ext>
                </a:extLst>
              </p:cNvPr>
              <p:cNvSpPr txBox="1"/>
              <p:nvPr/>
            </p:nvSpPr>
            <p:spPr>
              <a:xfrm>
                <a:off x="2710556" y="4709054"/>
                <a:ext cx="23288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𝐵</m:t>
                      </m:r>
                    </m:oMath>
                  </m:oMathPara>
                </a14:m>
                <a:endParaRPr kumimoji="1" lang="zh-CN" altLang="en-US" sz="2000" dirty="0"/>
              </a:p>
            </p:txBody>
          </p:sp>
        </mc:Choice>
        <mc:Fallback xmlns="">
          <p:sp>
            <p:nvSpPr>
              <p:cNvPr id="85" name="TextBox 84">
                <a:extLst>
                  <a:ext uri="{FF2B5EF4-FFF2-40B4-BE49-F238E27FC236}">
                    <a16:creationId xmlns:a16="http://schemas.microsoft.com/office/drawing/2014/main" id="{27CC8A40-6BCA-BF47-8C1F-73B202AFCD6C}"/>
                  </a:ext>
                </a:extLst>
              </p:cNvPr>
              <p:cNvSpPr txBox="1">
                <a:spLocks noRot="1" noChangeAspect="1" noMove="1" noResize="1" noEditPoints="1" noAdjustHandles="1" noChangeArrowheads="1" noChangeShapeType="1" noTextEdit="1"/>
              </p:cNvSpPr>
              <p:nvPr/>
            </p:nvSpPr>
            <p:spPr>
              <a:xfrm>
                <a:off x="2710556" y="4709054"/>
                <a:ext cx="232884" cy="307777"/>
              </a:xfrm>
              <a:prstGeom prst="rect">
                <a:avLst/>
              </a:prstGeom>
              <a:blipFill>
                <a:blip r:embed="rId8"/>
                <a:stretch>
                  <a:fillRect l="-26316" r="-21053"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89A1ED38-3CB4-8F42-87A6-0B4009894595}"/>
                  </a:ext>
                </a:extLst>
              </p:cNvPr>
              <p:cNvSpPr txBox="1"/>
              <p:nvPr/>
            </p:nvSpPr>
            <p:spPr>
              <a:xfrm>
                <a:off x="1316091" y="3909149"/>
                <a:ext cx="4472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panose="02040503050406030204" pitchFamily="18" charset="0"/>
                        </a:rPr>
                        <m:t>|</m:t>
                      </m:r>
                      <m:r>
                        <a:rPr kumimoji="1" lang="en-US" altLang="zh-CN" sz="2400" b="0" i="1" smtClean="0">
                          <a:latin typeface="Cambria Math" panose="02040503050406030204" pitchFamily="18" charset="0"/>
                        </a:rPr>
                        <m:t>0</m:t>
                      </m:r>
                      <m:r>
                        <a:rPr kumimoji="1" lang="en-US" altLang="zh-CN" sz="2400" i="1">
                          <a:latin typeface="Cambria Math" panose="02040503050406030204" pitchFamily="18" charset="0"/>
                        </a:rPr>
                        <m:t>⟩</m:t>
                      </m:r>
                    </m:oMath>
                  </m:oMathPara>
                </a14:m>
                <a:endParaRPr kumimoji="1" lang="zh-CN" altLang="en-US" sz="2400" dirty="0"/>
              </a:p>
            </p:txBody>
          </p:sp>
        </mc:Choice>
        <mc:Fallback xmlns="">
          <p:sp>
            <p:nvSpPr>
              <p:cNvPr id="92" name="TextBox 91">
                <a:extLst>
                  <a:ext uri="{FF2B5EF4-FFF2-40B4-BE49-F238E27FC236}">
                    <a16:creationId xmlns:a16="http://schemas.microsoft.com/office/drawing/2014/main" id="{89A1ED38-3CB4-8F42-87A6-0B4009894595}"/>
                  </a:ext>
                </a:extLst>
              </p:cNvPr>
              <p:cNvSpPr txBox="1">
                <a:spLocks noRot="1" noChangeAspect="1" noMove="1" noResize="1" noEditPoints="1" noAdjustHandles="1" noChangeArrowheads="1" noChangeShapeType="1" noTextEdit="1"/>
              </p:cNvSpPr>
              <p:nvPr/>
            </p:nvSpPr>
            <p:spPr>
              <a:xfrm>
                <a:off x="1316091" y="3909149"/>
                <a:ext cx="447238" cy="369332"/>
              </a:xfrm>
              <a:prstGeom prst="rect">
                <a:avLst/>
              </a:prstGeom>
              <a:blipFill>
                <a:blip r:embed="rId9"/>
                <a:stretch>
                  <a:fillRect l="-22222" r="-25000" b="-36667"/>
                </a:stretch>
              </a:blipFill>
            </p:spPr>
            <p:txBody>
              <a:bodyPr/>
              <a:lstStyle/>
              <a:p>
                <a:r>
                  <a:rPr lang="zh-CN" altLang="en-US">
                    <a:noFill/>
                  </a:rPr>
                  <a:t> </a:t>
                </a:r>
              </a:p>
            </p:txBody>
          </p:sp>
        </mc:Fallback>
      </mc:AlternateContent>
      <p:sp>
        <p:nvSpPr>
          <p:cNvPr id="93" name="TextBox 92">
            <a:extLst>
              <a:ext uri="{FF2B5EF4-FFF2-40B4-BE49-F238E27FC236}">
                <a16:creationId xmlns:a16="http://schemas.microsoft.com/office/drawing/2014/main" id="{E196A769-324C-FA4D-9527-0F6172A62EA0}"/>
              </a:ext>
            </a:extLst>
          </p:cNvPr>
          <p:cNvSpPr txBox="1"/>
          <p:nvPr/>
        </p:nvSpPr>
        <p:spPr>
          <a:xfrm>
            <a:off x="509112" y="3157174"/>
            <a:ext cx="4857805"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u="sng" dirty="0"/>
              <a:t>Hadamard</a:t>
            </a:r>
            <a:r>
              <a:rPr kumimoji="1" lang="zh-CN" altLang="en-US" sz="2000" u="sng" dirty="0"/>
              <a:t> </a:t>
            </a:r>
            <a:r>
              <a:rPr kumimoji="1" lang="en-US" altLang="zh-CN" sz="2000" u="sng" dirty="0"/>
              <a:t>test</a:t>
            </a:r>
            <a:r>
              <a:rPr kumimoji="1" lang="en-US" altLang="zh-CN" sz="2000" dirty="0"/>
              <a:t>:</a:t>
            </a:r>
            <a:r>
              <a:rPr kumimoji="1" lang="zh-CN" altLang="en-US" sz="2000" dirty="0"/>
              <a:t> </a:t>
            </a:r>
            <a:r>
              <a:rPr kumimoji="1" lang="en-US" altLang="zh-CN" sz="2000" dirty="0"/>
              <a:t>introduce</a:t>
            </a:r>
            <a:r>
              <a:rPr kumimoji="1" lang="zh-CN" altLang="en-US" sz="2000" dirty="0"/>
              <a:t> </a:t>
            </a:r>
            <a:r>
              <a:rPr kumimoji="1" lang="en-US" altLang="zh-CN" sz="2000" dirty="0"/>
              <a:t>an</a:t>
            </a:r>
            <a:r>
              <a:rPr kumimoji="1" lang="zh-CN" altLang="en-US" sz="2000" dirty="0"/>
              <a:t> </a:t>
            </a:r>
            <a:r>
              <a:rPr kumimoji="1" lang="en-US" altLang="zh-CN" sz="2000" dirty="0"/>
              <a:t>ancilla</a:t>
            </a:r>
            <a:r>
              <a:rPr kumimoji="1" lang="zh-CN" altLang="en-US" sz="2000" dirty="0"/>
              <a:t> </a:t>
            </a:r>
            <a:r>
              <a:rPr kumimoji="1" lang="en-US" altLang="zh-CN" sz="2000" dirty="0"/>
              <a:t>qubit</a:t>
            </a:r>
            <a:endParaRPr kumimoji="1" lang="zh-CN" altLang="en-US" sz="2000" dirty="0"/>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7D3D02AB-C763-D34A-A30F-FB9BFFD56668}"/>
                  </a:ext>
                </a:extLst>
              </p:cNvPr>
              <p:cNvSpPr txBox="1"/>
              <p:nvPr/>
            </p:nvSpPr>
            <p:spPr>
              <a:xfrm>
                <a:off x="864895" y="5363147"/>
                <a:ext cx="21979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solidFill>
                                <a:schemeClr val="accent2">
                                  <a:lumMod val="40000"/>
                                  <a:lumOff val="60000"/>
                                </a:schemeClr>
                              </a:solidFill>
                              <a:latin typeface="Cambria Math" panose="02040503050406030204" pitchFamily="18" charset="0"/>
                            </a:rPr>
                          </m:ctrlPr>
                        </m:dPr>
                        <m:e>
                          <m:r>
                            <a:rPr kumimoji="1" lang="en-US" altLang="zh-CN" b="0" i="1" smtClean="0">
                              <a:solidFill>
                                <a:schemeClr val="accent2">
                                  <a:lumMod val="40000"/>
                                  <a:lumOff val="60000"/>
                                </a:schemeClr>
                              </a:solidFill>
                              <a:latin typeface="Cambria Math" panose="02040503050406030204" pitchFamily="18" charset="0"/>
                            </a:rPr>
                            <m:t>0</m:t>
                          </m:r>
                        </m:e>
                      </m:d>
                      <m:r>
                        <a:rPr kumimoji="1" lang="en-US" altLang="zh-CN" b="0" i="1" smtClean="0">
                          <a:solidFill>
                            <a:schemeClr val="accent2">
                              <a:lumMod val="40000"/>
                              <a:lumOff val="60000"/>
                            </a:schemeClr>
                          </a:solidFill>
                          <a:latin typeface="Cambria Math" panose="02040503050406030204" pitchFamily="18" charset="0"/>
                        </a:rPr>
                        <m:t>⊗</m:t>
                      </m:r>
                      <m:d>
                        <m:dPr>
                          <m:begChr m:val="|"/>
                          <m:endChr m:val="⟩"/>
                          <m:ctrlPr>
                            <a:rPr kumimoji="1" lang="en-US" altLang="zh-CN" b="0" i="1" smtClean="0">
                              <a:solidFill>
                                <a:schemeClr val="accent2">
                                  <a:lumMod val="40000"/>
                                  <a:lumOff val="60000"/>
                                </a:schemeClr>
                              </a:solidFill>
                              <a:latin typeface="Cambria Math" panose="02040503050406030204" pitchFamily="18" charset="0"/>
                            </a:rPr>
                          </m:ctrlPr>
                        </m:dPr>
                        <m:e>
                          <m:r>
                            <a:rPr kumimoji="1" lang="en-US" altLang="zh-CN" b="0" i="1" smtClean="0">
                              <a:solidFill>
                                <a:schemeClr val="accent2">
                                  <a:lumMod val="40000"/>
                                  <a:lumOff val="60000"/>
                                </a:schemeClr>
                              </a:solidFill>
                              <a:latin typeface="Cambria Math" panose="02040503050406030204" pitchFamily="18" charset="0"/>
                            </a:rPr>
                            <m:t>𝜙</m:t>
                          </m:r>
                        </m:e>
                      </m:d>
                      <m:r>
                        <a:rPr kumimoji="1" lang="en-US" altLang="zh-CN" b="0" i="1" smtClean="0">
                          <a:solidFill>
                            <a:schemeClr val="accent2">
                              <a:lumMod val="40000"/>
                              <a:lumOff val="60000"/>
                            </a:schemeClr>
                          </a:solidFill>
                          <a:latin typeface="Cambria Math" panose="02040503050406030204" pitchFamily="18" charset="0"/>
                        </a:rPr>
                        <m:t>+|1⟩⊗</m:t>
                      </m:r>
                      <m:d>
                        <m:dPr>
                          <m:begChr m:val="|"/>
                          <m:endChr m:val="⟩"/>
                          <m:ctrlPr>
                            <a:rPr kumimoji="1" lang="en-US" altLang="zh-CN" b="0" i="1" smtClean="0">
                              <a:solidFill>
                                <a:schemeClr val="accent2">
                                  <a:lumMod val="40000"/>
                                  <a:lumOff val="60000"/>
                                </a:schemeClr>
                              </a:solidFill>
                              <a:latin typeface="Cambria Math" panose="02040503050406030204" pitchFamily="18" charset="0"/>
                            </a:rPr>
                          </m:ctrlPr>
                        </m:dPr>
                        <m:e>
                          <m:r>
                            <a:rPr kumimoji="1" lang="en-US" altLang="zh-CN" b="0" i="1" smtClean="0">
                              <a:solidFill>
                                <a:schemeClr val="accent2">
                                  <a:lumMod val="40000"/>
                                  <a:lumOff val="60000"/>
                                </a:schemeClr>
                              </a:solidFill>
                              <a:latin typeface="Cambria Math" panose="02040503050406030204" pitchFamily="18" charset="0"/>
                            </a:rPr>
                            <m:t>𝜙</m:t>
                          </m:r>
                        </m:e>
                      </m:d>
                    </m:oMath>
                  </m:oMathPara>
                </a14:m>
                <a:endParaRPr kumimoji="1" lang="zh-CN" altLang="en-US" dirty="0">
                  <a:solidFill>
                    <a:schemeClr val="accent2">
                      <a:lumMod val="40000"/>
                      <a:lumOff val="60000"/>
                    </a:schemeClr>
                  </a:solidFill>
                </a:endParaRPr>
              </a:p>
            </p:txBody>
          </p:sp>
        </mc:Choice>
        <mc:Fallback xmlns="">
          <p:sp>
            <p:nvSpPr>
              <p:cNvPr id="94" name="TextBox 93">
                <a:extLst>
                  <a:ext uri="{FF2B5EF4-FFF2-40B4-BE49-F238E27FC236}">
                    <a16:creationId xmlns:a16="http://schemas.microsoft.com/office/drawing/2014/main" id="{7D3D02AB-C763-D34A-A30F-FB9BFFD56668}"/>
                  </a:ext>
                </a:extLst>
              </p:cNvPr>
              <p:cNvSpPr txBox="1">
                <a:spLocks noRot="1" noChangeAspect="1" noMove="1" noResize="1" noEditPoints="1" noAdjustHandles="1" noChangeArrowheads="1" noChangeShapeType="1" noTextEdit="1"/>
              </p:cNvSpPr>
              <p:nvPr/>
            </p:nvSpPr>
            <p:spPr>
              <a:xfrm>
                <a:off x="864895" y="5363147"/>
                <a:ext cx="2197909" cy="276999"/>
              </a:xfrm>
              <a:prstGeom prst="rect">
                <a:avLst/>
              </a:prstGeom>
              <a:blipFill>
                <a:blip r:embed="rId10"/>
                <a:stretch>
                  <a:fillRect t="-4348" b="-34783"/>
                </a:stretch>
              </a:blipFill>
            </p:spPr>
            <p:txBody>
              <a:bodyPr/>
              <a:lstStyle/>
              <a:p>
                <a:r>
                  <a:rPr lang="zh-CN" altLang="en-US">
                    <a:noFill/>
                  </a:rPr>
                  <a:t> </a:t>
                </a:r>
              </a:p>
            </p:txBody>
          </p:sp>
        </mc:Fallback>
      </mc:AlternateContent>
      <p:cxnSp>
        <p:nvCxnSpPr>
          <p:cNvPr id="96" name="Straight Arrow Connector 95">
            <a:extLst>
              <a:ext uri="{FF2B5EF4-FFF2-40B4-BE49-F238E27FC236}">
                <a16:creationId xmlns:a16="http://schemas.microsoft.com/office/drawing/2014/main" id="{E53434C7-9D7A-0D41-9556-1D883552BD59}"/>
              </a:ext>
            </a:extLst>
          </p:cNvPr>
          <p:cNvCxnSpPr>
            <a:cxnSpLocks/>
          </p:cNvCxnSpPr>
          <p:nvPr/>
        </p:nvCxnSpPr>
        <p:spPr>
          <a:xfrm>
            <a:off x="2423011" y="3884759"/>
            <a:ext cx="0" cy="1478388"/>
          </a:xfrm>
          <a:prstGeom prst="straightConnector1">
            <a:avLst/>
          </a:prstGeom>
          <a:ln w="127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D8FB2A04-CAA0-A443-AD8A-8165F06A113B}"/>
                  </a:ext>
                </a:extLst>
              </p:cNvPr>
              <p:cNvSpPr txBox="1"/>
              <p:nvPr/>
            </p:nvSpPr>
            <p:spPr>
              <a:xfrm>
                <a:off x="1880779" y="5818467"/>
                <a:ext cx="2356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solidFill>
                                <a:schemeClr val="accent2">
                                  <a:lumMod val="75000"/>
                                </a:schemeClr>
                              </a:solidFill>
                              <a:latin typeface="Cambria Math" panose="02040503050406030204" pitchFamily="18" charset="0"/>
                            </a:rPr>
                          </m:ctrlPr>
                        </m:dPr>
                        <m:e>
                          <m:r>
                            <a:rPr kumimoji="1" lang="en-US" altLang="zh-CN" b="0" i="1" smtClean="0">
                              <a:solidFill>
                                <a:schemeClr val="accent2">
                                  <a:lumMod val="75000"/>
                                </a:schemeClr>
                              </a:solidFill>
                              <a:latin typeface="Cambria Math" panose="02040503050406030204" pitchFamily="18" charset="0"/>
                            </a:rPr>
                            <m:t>0</m:t>
                          </m:r>
                        </m:e>
                      </m:d>
                      <m:r>
                        <a:rPr kumimoji="1" lang="en-US" altLang="zh-CN" b="0" i="1" smtClean="0">
                          <a:solidFill>
                            <a:schemeClr val="accent2">
                              <a:lumMod val="75000"/>
                            </a:schemeClr>
                          </a:solidFill>
                          <a:latin typeface="Cambria Math" panose="02040503050406030204" pitchFamily="18" charset="0"/>
                        </a:rPr>
                        <m:t>⊗</m:t>
                      </m:r>
                      <m:d>
                        <m:dPr>
                          <m:begChr m:val="|"/>
                          <m:endChr m:val="⟩"/>
                          <m:ctrlPr>
                            <a:rPr kumimoji="1" lang="en-US" altLang="zh-CN" b="0" i="1" smtClean="0">
                              <a:solidFill>
                                <a:schemeClr val="accent2">
                                  <a:lumMod val="75000"/>
                                </a:schemeClr>
                              </a:solidFill>
                              <a:latin typeface="Cambria Math" panose="02040503050406030204" pitchFamily="18" charset="0"/>
                            </a:rPr>
                          </m:ctrlPr>
                        </m:dPr>
                        <m:e>
                          <m:r>
                            <a:rPr kumimoji="1" lang="en-US" altLang="zh-CN" b="0" i="1" smtClean="0">
                              <a:solidFill>
                                <a:schemeClr val="accent2">
                                  <a:lumMod val="75000"/>
                                </a:schemeClr>
                              </a:solidFill>
                              <a:latin typeface="Cambria Math" panose="02040503050406030204" pitchFamily="18" charset="0"/>
                            </a:rPr>
                            <m:t>𝜙</m:t>
                          </m:r>
                        </m:e>
                      </m:d>
                      <m:r>
                        <a:rPr kumimoji="1" lang="en-US" altLang="zh-CN" b="0" i="1" smtClean="0">
                          <a:solidFill>
                            <a:schemeClr val="accent2">
                              <a:lumMod val="75000"/>
                            </a:schemeClr>
                          </a:solidFill>
                          <a:latin typeface="Cambria Math" panose="02040503050406030204" pitchFamily="18" charset="0"/>
                        </a:rPr>
                        <m:t>+|1⟩⊗</m:t>
                      </m:r>
                      <m:r>
                        <a:rPr kumimoji="1" lang="en-US" altLang="zh-CN" b="0" i="1" smtClean="0">
                          <a:solidFill>
                            <a:schemeClr val="accent2">
                              <a:lumMod val="75000"/>
                            </a:schemeClr>
                          </a:solidFill>
                          <a:latin typeface="Cambria Math" panose="02040503050406030204" pitchFamily="18" charset="0"/>
                        </a:rPr>
                        <m:t>𝐵</m:t>
                      </m:r>
                      <m:d>
                        <m:dPr>
                          <m:begChr m:val="|"/>
                          <m:endChr m:val="⟩"/>
                          <m:ctrlPr>
                            <a:rPr kumimoji="1" lang="en-US" altLang="zh-CN" b="0" i="1" smtClean="0">
                              <a:solidFill>
                                <a:schemeClr val="accent2">
                                  <a:lumMod val="75000"/>
                                </a:schemeClr>
                              </a:solidFill>
                              <a:latin typeface="Cambria Math" panose="02040503050406030204" pitchFamily="18" charset="0"/>
                            </a:rPr>
                          </m:ctrlPr>
                        </m:dPr>
                        <m:e>
                          <m:r>
                            <a:rPr kumimoji="1" lang="en-US" altLang="zh-CN" b="0" i="1" smtClean="0">
                              <a:solidFill>
                                <a:schemeClr val="accent2">
                                  <a:lumMod val="75000"/>
                                </a:schemeClr>
                              </a:solidFill>
                              <a:latin typeface="Cambria Math" panose="02040503050406030204" pitchFamily="18" charset="0"/>
                            </a:rPr>
                            <m:t>𝜙</m:t>
                          </m:r>
                        </m:e>
                      </m:d>
                    </m:oMath>
                  </m:oMathPara>
                </a14:m>
                <a:endParaRPr kumimoji="1" lang="zh-CN" altLang="en-US" dirty="0">
                  <a:solidFill>
                    <a:schemeClr val="accent2">
                      <a:lumMod val="75000"/>
                    </a:schemeClr>
                  </a:solidFill>
                </a:endParaRPr>
              </a:p>
            </p:txBody>
          </p:sp>
        </mc:Choice>
        <mc:Fallback xmlns="">
          <p:sp>
            <p:nvSpPr>
              <p:cNvPr id="99" name="TextBox 98">
                <a:extLst>
                  <a:ext uri="{FF2B5EF4-FFF2-40B4-BE49-F238E27FC236}">
                    <a16:creationId xmlns:a16="http://schemas.microsoft.com/office/drawing/2014/main" id="{D8FB2A04-CAA0-A443-AD8A-8165F06A113B}"/>
                  </a:ext>
                </a:extLst>
              </p:cNvPr>
              <p:cNvSpPr txBox="1">
                <a:spLocks noRot="1" noChangeAspect="1" noMove="1" noResize="1" noEditPoints="1" noAdjustHandles="1" noChangeArrowheads="1" noChangeShapeType="1" noTextEdit="1"/>
              </p:cNvSpPr>
              <p:nvPr/>
            </p:nvSpPr>
            <p:spPr>
              <a:xfrm>
                <a:off x="1880779" y="5818467"/>
                <a:ext cx="2356414" cy="276999"/>
              </a:xfrm>
              <a:prstGeom prst="rect">
                <a:avLst/>
              </a:prstGeom>
              <a:blipFill>
                <a:blip r:embed="rId11"/>
                <a:stretch>
                  <a:fillRect b="-29167"/>
                </a:stretch>
              </a:blipFill>
            </p:spPr>
            <p:txBody>
              <a:bodyPr/>
              <a:lstStyle/>
              <a:p>
                <a:r>
                  <a:rPr lang="zh-CN" altLang="en-US">
                    <a:noFill/>
                  </a:rPr>
                  <a:t> </a:t>
                </a:r>
              </a:p>
            </p:txBody>
          </p:sp>
        </mc:Fallback>
      </mc:AlternateContent>
      <p:cxnSp>
        <p:nvCxnSpPr>
          <p:cNvPr id="100" name="Straight Arrow Connector 99">
            <a:extLst>
              <a:ext uri="{FF2B5EF4-FFF2-40B4-BE49-F238E27FC236}">
                <a16:creationId xmlns:a16="http://schemas.microsoft.com/office/drawing/2014/main" id="{DB778B2E-7BBB-3641-B085-D05FECCF173D}"/>
              </a:ext>
            </a:extLst>
          </p:cNvPr>
          <p:cNvCxnSpPr>
            <a:cxnSpLocks/>
          </p:cNvCxnSpPr>
          <p:nvPr/>
        </p:nvCxnSpPr>
        <p:spPr>
          <a:xfrm>
            <a:off x="3182956" y="3884759"/>
            <a:ext cx="0" cy="1949815"/>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EB5EA6BD-9463-5249-BC5D-4F65BD888EFE}"/>
              </a:ext>
            </a:extLst>
          </p:cNvPr>
          <p:cNvCxnSpPr>
            <a:cxnSpLocks/>
            <a:endCxn id="104" idx="0"/>
          </p:cNvCxnSpPr>
          <p:nvPr/>
        </p:nvCxnSpPr>
        <p:spPr>
          <a:xfrm>
            <a:off x="4305859" y="3884759"/>
            <a:ext cx="0" cy="2512042"/>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EC03987B-7B8A-8944-9279-85A8AD0D40C3}"/>
                  </a:ext>
                </a:extLst>
              </p:cNvPr>
              <p:cNvSpPr txBox="1"/>
              <p:nvPr/>
            </p:nvSpPr>
            <p:spPr>
              <a:xfrm>
                <a:off x="2286652" y="6396801"/>
                <a:ext cx="4038413" cy="285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solidFill>
                                <a:schemeClr val="accent2">
                                  <a:lumMod val="50000"/>
                                </a:schemeClr>
                              </a:solidFill>
                              <a:latin typeface="Cambria Math" panose="02040503050406030204" pitchFamily="18" charset="0"/>
                            </a:rPr>
                          </m:ctrlPr>
                        </m:dPr>
                        <m:e>
                          <m:r>
                            <m:rPr>
                              <m:sty m:val="p"/>
                            </m:rPr>
                            <a:rPr kumimoji="1" lang="en-US" altLang="zh-CN" b="0" i="0" smtClean="0">
                              <a:solidFill>
                                <a:schemeClr val="accent2">
                                  <a:lumMod val="50000"/>
                                </a:schemeClr>
                              </a:solidFill>
                              <a:latin typeface="Cambria Math" panose="02040503050406030204" pitchFamily="18" charset="0"/>
                            </a:rPr>
                            <m:t>Ψ</m:t>
                          </m:r>
                        </m:e>
                      </m:d>
                      <m:r>
                        <a:rPr kumimoji="1" lang="en-US" altLang="zh-CN" b="0" i="1" smtClean="0">
                          <a:solidFill>
                            <a:schemeClr val="accent2">
                              <a:lumMod val="50000"/>
                            </a:schemeClr>
                          </a:solidFill>
                          <a:latin typeface="Cambria Math" panose="02040503050406030204" pitchFamily="18" charset="0"/>
                        </a:rPr>
                        <m:t>=</m:t>
                      </m:r>
                      <m:d>
                        <m:dPr>
                          <m:begChr m:val="|"/>
                          <m:endChr m:val="⟩"/>
                          <m:ctrlPr>
                            <a:rPr kumimoji="1" lang="en-US" altLang="zh-CN" b="0" i="1" smtClean="0">
                              <a:solidFill>
                                <a:schemeClr val="accent2">
                                  <a:lumMod val="50000"/>
                                </a:schemeClr>
                              </a:solidFill>
                              <a:latin typeface="Cambria Math" panose="02040503050406030204" pitchFamily="18" charset="0"/>
                            </a:rPr>
                          </m:ctrlPr>
                        </m:dPr>
                        <m:e>
                          <m:r>
                            <a:rPr kumimoji="1" lang="en-US" altLang="zh-CN" b="0" i="1" smtClean="0">
                              <a:solidFill>
                                <a:schemeClr val="accent2">
                                  <a:lumMod val="50000"/>
                                </a:schemeClr>
                              </a:solidFill>
                              <a:latin typeface="Cambria Math" panose="02040503050406030204" pitchFamily="18" charset="0"/>
                            </a:rPr>
                            <m:t>0</m:t>
                          </m:r>
                        </m:e>
                      </m:d>
                      <m:r>
                        <a:rPr kumimoji="1" lang="en-US" altLang="zh-CN" b="0" i="1" smtClean="0">
                          <a:solidFill>
                            <a:schemeClr val="accent2">
                              <a:lumMod val="50000"/>
                            </a:schemeClr>
                          </a:solidFill>
                          <a:latin typeface="Cambria Math" panose="02040503050406030204" pitchFamily="18" charset="0"/>
                        </a:rPr>
                        <m:t>⊗</m:t>
                      </m:r>
                      <m:sSup>
                        <m:sSupPr>
                          <m:ctrlPr>
                            <a:rPr kumimoji="1" lang="en-US" altLang="zh-CN" b="0" i="1" smtClean="0">
                              <a:solidFill>
                                <a:srgbClr val="00B0F0"/>
                              </a:solidFill>
                              <a:latin typeface="Cambria Math" panose="02040503050406030204" pitchFamily="18" charset="0"/>
                            </a:rPr>
                          </m:ctrlPr>
                        </m:sSupPr>
                        <m:e>
                          <m:r>
                            <a:rPr kumimoji="1" lang="en-US" altLang="zh-CN" b="0" i="1" smtClean="0">
                              <a:solidFill>
                                <a:srgbClr val="00B0F0"/>
                              </a:solidFill>
                              <a:latin typeface="Cambria Math" panose="02040503050406030204" pitchFamily="18" charset="0"/>
                            </a:rPr>
                            <m:t>𝑒</m:t>
                          </m:r>
                        </m:e>
                        <m:sup>
                          <m:r>
                            <a:rPr kumimoji="1" lang="en-US" altLang="zh-CN" b="0" i="1" smtClean="0">
                              <a:solidFill>
                                <a:srgbClr val="00B0F0"/>
                              </a:solidFill>
                              <a:latin typeface="Cambria Math" panose="02040503050406030204" pitchFamily="18" charset="0"/>
                            </a:rPr>
                            <m:t>−</m:t>
                          </m:r>
                          <m:r>
                            <a:rPr kumimoji="1" lang="en-US" altLang="zh-CN" b="0" i="1" smtClean="0">
                              <a:solidFill>
                                <a:srgbClr val="00B0F0"/>
                              </a:solidFill>
                              <a:latin typeface="Cambria Math" panose="02040503050406030204" pitchFamily="18" charset="0"/>
                            </a:rPr>
                            <m:t>𝑖𝐻𝑡</m:t>
                          </m:r>
                        </m:sup>
                      </m:sSup>
                      <m:d>
                        <m:dPr>
                          <m:begChr m:val="|"/>
                          <m:endChr m:val="⟩"/>
                          <m:ctrlPr>
                            <a:rPr kumimoji="1" lang="en-US" altLang="zh-CN" b="0" i="1" smtClean="0">
                              <a:solidFill>
                                <a:schemeClr val="accent2">
                                  <a:lumMod val="50000"/>
                                </a:schemeClr>
                              </a:solidFill>
                              <a:latin typeface="Cambria Math" panose="02040503050406030204" pitchFamily="18" charset="0"/>
                            </a:rPr>
                          </m:ctrlPr>
                        </m:dPr>
                        <m:e>
                          <m:r>
                            <a:rPr kumimoji="1" lang="en-US" altLang="zh-CN" b="0" i="1" smtClean="0">
                              <a:solidFill>
                                <a:schemeClr val="accent2">
                                  <a:lumMod val="50000"/>
                                </a:schemeClr>
                              </a:solidFill>
                              <a:latin typeface="Cambria Math" panose="02040503050406030204" pitchFamily="18" charset="0"/>
                            </a:rPr>
                            <m:t>𝜙</m:t>
                          </m:r>
                        </m:e>
                      </m:d>
                      <m:r>
                        <a:rPr kumimoji="1" lang="en-US" altLang="zh-CN" b="0" i="1" smtClean="0">
                          <a:solidFill>
                            <a:schemeClr val="accent2">
                              <a:lumMod val="50000"/>
                            </a:schemeClr>
                          </a:solidFill>
                          <a:latin typeface="Cambria Math" panose="02040503050406030204" pitchFamily="18" charset="0"/>
                        </a:rPr>
                        <m:t>+|1⟩⊗</m:t>
                      </m:r>
                      <m:sSup>
                        <m:sSupPr>
                          <m:ctrlPr>
                            <a:rPr kumimoji="1" lang="en-US" altLang="zh-CN" b="0" i="1" smtClean="0">
                              <a:solidFill>
                                <a:srgbClr val="FF0000"/>
                              </a:solidFill>
                              <a:latin typeface="Cambria Math" panose="02040503050406030204" pitchFamily="18" charset="0"/>
                            </a:rPr>
                          </m:ctrlPr>
                        </m:sSupPr>
                        <m:e>
                          <m:r>
                            <a:rPr kumimoji="1" lang="en-US" altLang="zh-CN" b="0" i="1" smtClean="0">
                              <a:solidFill>
                                <a:srgbClr val="FF0000"/>
                              </a:solidFill>
                              <a:latin typeface="Cambria Math" panose="02040503050406030204" pitchFamily="18" charset="0"/>
                            </a:rPr>
                            <m:t>𝑒</m:t>
                          </m:r>
                        </m:e>
                        <m:sup>
                          <m:r>
                            <a:rPr kumimoji="1" lang="en-US" altLang="zh-CN" b="0" i="1" smtClean="0">
                              <a:solidFill>
                                <a:srgbClr val="FF0000"/>
                              </a:solidFill>
                              <a:latin typeface="Cambria Math" panose="02040503050406030204" pitchFamily="18" charset="0"/>
                            </a:rPr>
                            <m:t>−</m:t>
                          </m:r>
                          <m:r>
                            <a:rPr kumimoji="1" lang="en-US" altLang="zh-CN" b="0" i="1" smtClean="0">
                              <a:solidFill>
                                <a:srgbClr val="FF0000"/>
                              </a:solidFill>
                              <a:latin typeface="Cambria Math" panose="02040503050406030204" pitchFamily="18" charset="0"/>
                            </a:rPr>
                            <m:t>𝑖𝐻𝑡</m:t>
                          </m:r>
                        </m:sup>
                      </m:sSup>
                      <m:r>
                        <a:rPr kumimoji="1" lang="en-US" altLang="zh-CN" b="0" i="1" smtClean="0">
                          <a:solidFill>
                            <a:srgbClr val="FF0000"/>
                          </a:solidFill>
                          <a:latin typeface="Cambria Math" panose="02040503050406030204" pitchFamily="18" charset="0"/>
                        </a:rPr>
                        <m:t>𝐵</m:t>
                      </m:r>
                      <m:d>
                        <m:dPr>
                          <m:begChr m:val="|"/>
                          <m:endChr m:val="⟩"/>
                          <m:ctrlPr>
                            <a:rPr kumimoji="1" lang="en-US" altLang="zh-CN" b="0" i="1" smtClean="0">
                              <a:solidFill>
                                <a:schemeClr val="accent2">
                                  <a:lumMod val="50000"/>
                                </a:schemeClr>
                              </a:solidFill>
                              <a:latin typeface="Cambria Math" panose="02040503050406030204" pitchFamily="18" charset="0"/>
                            </a:rPr>
                          </m:ctrlPr>
                        </m:dPr>
                        <m:e>
                          <m:r>
                            <a:rPr kumimoji="1" lang="en-US" altLang="zh-CN" b="0" i="1" smtClean="0">
                              <a:solidFill>
                                <a:schemeClr val="accent2">
                                  <a:lumMod val="50000"/>
                                </a:schemeClr>
                              </a:solidFill>
                              <a:latin typeface="Cambria Math" panose="02040503050406030204" pitchFamily="18" charset="0"/>
                            </a:rPr>
                            <m:t>𝜙</m:t>
                          </m:r>
                        </m:e>
                      </m:d>
                    </m:oMath>
                  </m:oMathPara>
                </a14:m>
                <a:endParaRPr kumimoji="1" lang="zh-CN" altLang="en-US" dirty="0">
                  <a:solidFill>
                    <a:schemeClr val="accent2">
                      <a:lumMod val="50000"/>
                    </a:schemeClr>
                  </a:solidFill>
                </a:endParaRPr>
              </a:p>
            </p:txBody>
          </p:sp>
        </mc:Choice>
        <mc:Fallback xmlns="">
          <p:sp>
            <p:nvSpPr>
              <p:cNvPr id="104" name="TextBox 103">
                <a:extLst>
                  <a:ext uri="{FF2B5EF4-FFF2-40B4-BE49-F238E27FC236}">
                    <a16:creationId xmlns:a16="http://schemas.microsoft.com/office/drawing/2014/main" id="{EC03987B-7B8A-8944-9279-85A8AD0D40C3}"/>
                  </a:ext>
                </a:extLst>
              </p:cNvPr>
              <p:cNvSpPr txBox="1">
                <a:spLocks noRot="1" noChangeAspect="1" noMove="1" noResize="1" noEditPoints="1" noAdjustHandles="1" noChangeArrowheads="1" noChangeShapeType="1" noTextEdit="1"/>
              </p:cNvSpPr>
              <p:nvPr/>
            </p:nvSpPr>
            <p:spPr>
              <a:xfrm>
                <a:off x="2286652" y="6396801"/>
                <a:ext cx="4038413" cy="285912"/>
              </a:xfrm>
              <a:prstGeom prst="rect">
                <a:avLst/>
              </a:prstGeom>
              <a:blipFill>
                <a:blip r:embed="rId12"/>
                <a:stretch>
                  <a:fillRect b="-33333"/>
                </a:stretch>
              </a:blipFill>
            </p:spPr>
            <p:txBody>
              <a:bodyPr/>
              <a:lstStyle/>
              <a:p>
                <a:r>
                  <a:rPr lang="zh-CN" altLang="en-US">
                    <a:noFill/>
                  </a:rPr>
                  <a:t> </a:t>
                </a:r>
              </a:p>
            </p:txBody>
          </p:sp>
        </mc:Fallback>
      </mc:AlternateContent>
      <p:cxnSp>
        <p:nvCxnSpPr>
          <p:cNvPr id="111" name="Straight Connector 110">
            <a:extLst>
              <a:ext uri="{FF2B5EF4-FFF2-40B4-BE49-F238E27FC236}">
                <a16:creationId xmlns:a16="http://schemas.microsoft.com/office/drawing/2014/main" id="{2BCBE549-950D-8843-8644-37448B4B6FBE}"/>
              </a:ext>
            </a:extLst>
          </p:cNvPr>
          <p:cNvCxnSpPr>
            <a:cxnSpLocks/>
          </p:cNvCxnSpPr>
          <p:nvPr/>
        </p:nvCxnSpPr>
        <p:spPr>
          <a:xfrm>
            <a:off x="2340180" y="3884759"/>
            <a:ext cx="82831"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6A1AB4A-E27D-5C40-97E8-5AF1DDC986AE}"/>
              </a:ext>
            </a:extLst>
          </p:cNvPr>
          <p:cNvCxnSpPr>
            <a:cxnSpLocks/>
          </p:cNvCxnSpPr>
          <p:nvPr/>
        </p:nvCxnSpPr>
        <p:spPr>
          <a:xfrm>
            <a:off x="3100125" y="3884759"/>
            <a:ext cx="82831"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5F06892-FBEB-EB43-9318-82F39A90ACA9}"/>
              </a:ext>
            </a:extLst>
          </p:cNvPr>
          <p:cNvCxnSpPr>
            <a:cxnSpLocks/>
          </p:cNvCxnSpPr>
          <p:nvPr/>
        </p:nvCxnSpPr>
        <p:spPr>
          <a:xfrm>
            <a:off x="4229656" y="3884759"/>
            <a:ext cx="82831"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0596F7B1-DAFB-4244-B191-A6468D463404}"/>
                  </a:ext>
                </a:extLst>
              </p:cNvPr>
              <p:cNvSpPr txBox="1"/>
              <p:nvPr/>
            </p:nvSpPr>
            <p:spPr>
              <a:xfrm>
                <a:off x="5884071" y="3679216"/>
                <a:ext cx="4763035" cy="5761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CN" sz="2000" b="0" i="1" smtClean="0">
                              <a:latin typeface="Cambria Math" panose="02040503050406030204" pitchFamily="18" charset="0"/>
                            </a:rPr>
                          </m:ctrlPr>
                        </m:fPr>
                        <m:num>
                          <m:r>
                            <a:rPr kumimoji="1" lang="en-US" altLang="zh-CN" sz="2000" i="1" smtClean="0">
                              <a:latin typeface="Cambria Math" panose="02040503050406030204" pitchFamily="18" charset="0"/>
                            </a:rPr>
                            <m:t>1</m:t>
                          </m:r>
                        </m:num>
                        <m:den>
                          <m:r>
                            <a:rPr kumimoji="1" lang="en-US" altLang="zh-CN" sz="2000" b="0" i="1" smtClean="0">
                              <a:latin typeface="Cambria Math" panose="02040503050406030204" pitchFamily="18" charset="0"/>
                            </a:rPr>
                            <m:t>2</m:t>
                          </m:r>
                        </m:den>
                      </m:f>
                      <m:d>
                        <m:dPr>
                          <m:begChr m:val="⟨"/>
                          <m:endChr m:val="⟩"/>
                          <m:ctrlPr>
                            <a:rPr kumimoji="1" lang="en-US" altLang="zh-CN" sz="2000" b="0" i="1" smtClean="0">
                              <a:latin typeface="Cambria Math" panose="02040503050406030204" pitchFamily="18" charset="0"/>
                            </a:rPr>
                          </m:ctrlPr>
                        </m:dPr>
                        <m:e>
                          <m:r>
                            <m:rPr>
                              <m:sty m:val="p"/>
                            </m:rPr>
                            <a:rPr kumimoji="1" lang="en-US" altLang="zh-CN" sz="2000" b="0" i="0" smtClean="0">
                              <a:latin typeface="Cambria Math" panose="02040503050406030204" pitchFamily="18" charset="0"/>
                            </a:rPr>
                            <m:t>Ψ</m:t>
                          </m:r>
                          <m:d>
                            <m:dPr>
                              <m:begChr m:val="|"/>
                              <m:endChr m:val="|"/>
                              <m:ctrlPr>
                                <a:rPr kumimoji="1" lang="en-US" altLang="zh-CN" sz="2000" b="0" i="1" smtClean="0">
                                  <a:latin typeface="Cambria Math" panose="02040503050406030204" pitchFamily="18" charset="0"/>
                                </a:rPr>
                              </m:ctrlPr>
                            </m:dPr>
                            <m:e>
                              <m:d>
                                <m:dPr>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𝑋</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𝑖𝑌</m:t>
                                  </m:r>
                                </m:e>
                              </m:d>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𝐴</m:t>
                              </m:r>
                            </m:e>
                          </m:d>
                          <m:r>
                            <m:rPr>
                              <m:sty m:val="p"/>
                            </m:rPr>
                            <a:rPr kumimoji="1" lang="en-US" altLang="zh-CN" sz="2000" b="0" i="0" smtClean="0">
                              <a:latin typeface="Cambria Math" panose="02040503050406030204" pitchFamily="18" charset="0"/>
                            </a:rPr>
                            <m:t>Ψ</m:t>
                          </m:r>
                        </m:e>
                      </m:d>
                      <m:r>
                        <a:rPr kumimoji="1" lang="en-US" altLang="zh-CN" sz="2000" b="0" i="1" smtClean="0">
                          <a:latin typeface="Cambria Math" panose="02040503050406030204" pitchFamily="18" charset="0"/>
                        </a:rPr>
                        <m:t>=</m:t>
                      </m:r>
                      <m:d>
                        <m:dPr>
                          <m:begChr m:val="⟨"/>
                          <m:endChr m:val="⟩"/>
                          <m:ctrlPr>
                            <a:rPr kumimoji="1" lang="en-US" altLang="zh-CN" sz="2000" b="0" i="1" smtClean="0">
                              <a:latin typeface="Cambria Math" panose="02040503050406030204" pitchFamily="18" charset="0"/>
                            </a:rPr>
                          </m:ctrlPr>
                        </m:dPr>
                        <m:e>
                          <m:r>
                            <m:rPr>
                              <m:sty m:val="p"/>
                            </m:rPr>
                            <a:rPr kumimoji="1" lang="en-US" altLang="zh-CN" sz="2000" b="0" i="0" smtClean="0">
                              <a:latin typeface="Cambria Math" panose="02040503050406030204" pitchFamily="18" charset="0"/>
                            </a:rPr>
                            <m:t>Ψ</m:t>
                          </m:r>
                          <m:d>
                            <m:dPr>
                              <m:begChr m:val="|"/>
                              <m:endChr m:val="|"/>
                              <m:ctrlPr>
                                <a:rPr kumimoji="1" lang="en-US" altLang="zh-CN" sz="2000" b="0" i="1" smtClean="0">
                                  <a:latin typeface="Cambria Math" panose="02040503050406030204" pitchFamily="18" charset="0"/>
                                </a:rPr>
                              </m:ctrlPr>
                            </m:dPr>
                            <m:e>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|0⟩⟨1|⊗</m:t>
                              </m:r>
                              <m:r>
                                <a:rPr kumimoji="1" lang="en-US" altLang="zh-CN" sz="2000" b="0" i="1" smtClean="0">
                                  <a:latin typeface="Cambria Math" panose="02040503050406030204" pitchFamily="18" charset="0"/>
                                </a:rPr>
                                <m:t>𝐴</m:t>
                              </m:r>
                            </m:e>
                          </m:d>
                          <m:r>
                            <m:rPr>
                              <m:sty m:val="p"/>
                            </m:rPr>
                            <a:rPr kumimoji="1" lang="en-US" altLang="zh-CN" sz="2000" b="0" i="0" smtClean="0">
                              <a:latin typeface="Cambria Math" panose="02040503050406030204" pitchFamily="18" charset="0"/>
                            </a:rPr>
                            <m:t>Ψ</m:t>
                          </m:r>
                        </m:e>
                      </m:d>
                    </m:oMath>
                  </m:oMathPara>
                </a14:m>
                <a:endParaRPr kumimoji="1" lang="zh-CN" altLang="en-US" sz="2000" dirty="0"/>
              </a:p>
            </p:txBody>
          </p:sp>
        </mc:Choice>
        <mc:Fallback xmlns="">
          <p:sp>
            <p:nvSpPr>
              <p:cNvPr id="121" name="TextBox 120">
                <a:extLst>
                  <a:ext uri="{FF2B5EF4-FFF2-40B4-BE49-F238E27FC236}">
                    <a16:creationId xmlns:a16="http://schemas.microsoft.com/office/drawing/2014/main" id="{0596F7B1-DAFB-4244-B191-A6468D463404}"/>
                  </a:ext>
                </a:extLst>
              </p:cNvPr>
              <p:cNvSpPr txBox="1">
                <a:spLocks noRot="1" noChangeAspect="1" noMove="1" noResize="1" noEditPoints="1" noAdjustHandles="1" noChangeArrowheads="1" noChangeShapeType="1" noTextEdit="1"/>
              </p:cNvSpPr>
              <p:nvPr/>
            </p:nvSpPr>
            <p:spPr>
              <a:xfrm>
                <a:off x="5884071" y="3679216"/>
                <a:ext cx="4763035" cy="576183"/>
              </a:xfrm>
              <a:prstGeom prst="rect">
                <a:avLst/>
              </a:prstGeom>
              <a:blipFill>
                <a:blip r:embed="rId13"/>
                <a:stretch>
                  <a:fillRect l="-798" b="-148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AD5D82A1-95A7-2F48-90AD-49EF9D90C340}"/>
                  </a:ext>
                </a:extLst>
              </p:cNvPr>
              <p:cNvSpPr txBox="1"/>
              <p:nvPr/>
            </p:nvSpPr>
            <p:spPr>
              <a:xfrm>
                <a:off x="8189976" y="4397093"/>
                <a:ext cx="2875878" cy="4397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m:t>
                      </m:r>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𝜙</m:t>
                          </m:r>
                          <m:d>
                            <m:dPr>
                              <m:begChr m:val="|"/>
                              <m:endChr m:val="|"/>
                              <m:ctrlPr>
                                <a:rPr kumimoji="1" lang="en-US" altLang="zh-CN" sz="2000" b="0" i="1" smtClean="0">
                                  <a:latin typeface="Cambria Math" panose="02040503050406030204" pitchFamily="18" charset="0"/>
                                </a:rPr>
                              </m:ctrlPr>
                            </m:dPr>
                            <m:e>
                              <m:r>
                                <a:rPr kumimoji="1" lang="zh-CN" altLang="en-US" sz="2000" b="0" i="1" smtClean="0">
                                  <a:solidFill>
                                    <a:schemeClr val="accent2">
                                      <a:lumMod val="50000"/>
                                    </a:schemeClr>
                                  </a:solidFill>
                                  <a:latin typeface="Cambria Math" panose="02040503050406030204" pitchFamily="18" charset="0"/>
                                </a:rPr>
                                <m:t> </m:t>
                              </m:r>
                              <m:sSup>
                                <m:sSupPr>
                                  <m:ctrlPr>
                                    <a:rPr kumimoji="1" lang="en-US" altLang="zh-CN" sz="2000" b="0" i="1" smtClean="0">
                                      <a:solidFill>
                                        <a:srgbClr val="00B0F0"/>
                                      </a:solidFill>
                                      <a:latin typeface="Cambria Math" panose="02040503050406030204" pitchFamily="18" charset="0"/>
                                    </a:rPr>
                                  </m:ctrlPr>
                                </m:sSupPr>
                                <m:e>
                                  <m:r>
                                    <a:rPr kumimoji="1" lang="en-US" altLang="zh-CN" sz="2000" b="0" i="1" smtClean="0">
                                      <a:solidFill>
                                        <a:srgbClr val="00B0F0"/>
                                      </a:solidFill>
                                      <a:latin typeface="Cambria Math" panose="02040503050406030204" pitchFamily="18" charset="0"/>
                                    </a:rPr>
                                    <m:t>𝑒</m:t>
                                  </m:r>
                                </m:e>
                                <m:sup>
                                  <m:r>
                                    <a:rPr kumimoji="1" lang="en-US" altLang="zh-CN" sz="2000" b="0" i="1" smtClean="0">
                                      <a:solidFill>
                                        <a:srgbClr val="00B0F0"/>
                                      </a:solidFill>
                                      <a:latin typeface="Cambria Math" panose="02040503050406030204" pitchFamily="18" charset="0"/>
                                    </a:rPr>
                                    <m:t>𝑖𝐻𝑡</m:t>
                                  </m:r>
                                </m:sup>
                              </m:sSup>
                              <m:r>
                                <a:rPr kumimoji="1" lang="en-US" altLang="zh-CN" sz="2000" b="0" i="1" smtClean="0">
                                  <a:latin typeface="Cambria Math" panose="02040503050406030204" pitchFamily="18" charset="0"/>
                                </a:rPr>
                                <m:t>𝐴</m:t>
                              </m:r>
                              <m:r>
                                <a:rPr kumimoji="1" lang="zh-CN" altLang="en-US" sz="2000" b="0" i="1" smtClean="0">
                                  <a:latin typeface="Cambria Math" panose="02040503050406030204" pitchFamily="18" charset="0"/>
                                </a:rPr>
                                <m:t> </m:t>
                              </m:r>
                              <m:sSup>
                                <m:sSupPr>
                                  <m:ctrlPr>
                                    <a:rPr kumimoji="1" lang="en-US" altLang="zh-CN" sz="2000" b="0" i="1" smtClean="0">
                                      <a:solidFill>
                                        <a:srgbClr val="FF0000"/>
                                      </a:solidFill>
                                      <a:latin typeface="Cambria Math" panose="02040503050406030204" pitchFamily="18" charset="0"/>
                                    </a:rPr>
                                  </m:ctrlPr>
                                </m:sSupPr>
                                <m:e>
                                  <m:r>
                                    <a:rPr kumimoji="1" lang="en-US" altLang="zh-CN" sz="2000" b="0" i="1" smtClean="0">
                                      <a:solidFill>
                                        <a:srgbClr val="FF0000"/>
                                      </a:solidFill>
                                      <a:latin typeface="Cambria Math" panose="02040503050406030204" pitchFamily="18" charset="0"/>
                                    </a:rPr>
                                    <m:t>𝑒</m:t>
                                  </m:r>
                                </m:e>
                                <m:sup>
                                  <m:r>
                                    <a:rPr kumimoji="1" lang="en-US" altLang="zh-CN" sz="2000" b="0" i="1" smtClean="0">
                                      <a:solidFill>
                                        <a:srgbClr val="FF0000"/>
                                      </a:solidFill>
                                      <a:latin typeface="Cambria Math" panose="02040503050406030204" pitchFamily="18" charset="0"/>
                                    </a:rPr>
                                    <m:t>−</m:t>
                                  </m:r>
                                  <m:r>
                                    <a:rPr kumimoji="1" lang="en-US" altLang="zh-CN" sz="2000" b="0" i="1" smtClean="0">
                                      <a:solidFill>
                                        <a:srgbClr val="FF0000"/>
                                      </a:solidFill>
                                      <a:latin typeface="Cambria Math" panose="02040503050406030204" pitchFamily="18" charset="0"/>
                                    </a:rPr>
                                    <m:t>𝑖𝐻𝑡</m:t>
                                  </m:r>
                                </m:sup>
                              </m:sSup>
                              <m:r>
                                <a:rPr kumimoji="1" lang="en-US" altLang="zh-CN" sz="2000" b="0" i="1" smtClean="0">
                                  <a:solidFill>
                                    <a:srgbClr val="FF0000"/>
                                  </a:solidFill>
                                  <a:latin typeface="Cambria Math" panose="02040503050406030204" pitchFamily="18" charset="0"/>
                                </a:rPr>
                                <m:t>𝐵</m:t>
                              </m:r>
                            </m:e>
                          </m:d>
                          <m:r>
                            <a:rPr kumimoji="1" lang="en-US" altLang="zh-CN" sz="2000" b="0" i="1" smtClean="0">
                              <a:latin typeface="Cambria Math" panose="02040503050406030204" pitchFamily="18" charset="0"/>
                            </a:rPr>
                            <m:t>𝜙</m:t>
                          </m:r>
                        </m:e>
                      </m:d>
                    </m:oMath>
                  </m:oMathPara>
                </a14:m>
                <a:endParaRPr lang="zh-CN" altLang="en-US" sz="2000" dirty="0"/>
              </a:p>
            </p:txBody>
          </p:sp>
        </mc:Choice>
        <mc:Fallback xmlns="">
          <p:sp>
            <p:nvSpPr>
              <p:cNvPr id="123" name="TextBox 122">
                <a:extLst>
                  <a:ext uri="{FF2B5EF4-FFF2-40B4-BE49-F238E27FC236}">
                    <a16:creationId xmlns:a16="http://schemas.microsoft.com/office/drawing/2014/main" id="{AD5D82A1-95A7-2F48-90AD-49EF9D90C340}"/>
                  </a:ext>
                </a:extLst>
              </p:cNvPr>
              <p:cNvSpPr txBox="1">
                <a:spLocks noRot="1" noChangeAspect="1" noMove="1" noResize="1" noEditPoints="1" noAdjustHandles="1" noChangeArrowheads="1" noChangeShapeType="1" noTextEdit="1"/>
              </p:cNvSpPr>
              <p:nvPr/>
            </p:nvSpPr>
            <p:spPr>
              <a:xfrm>
                <a:off x="8189976" y="4397093"/>
                <a:ext cx="2875878" cy="439736"/>
              </a:xfrm>
              <a:prstGeom prst="rect">
                <a:avLst/>
              </a:prstGeom>
              <a:blipFill>
                <a:blip r:embed="rId14"/>
                <a:stretch>
                  <a:fillRect b="-14286"/>
                </a:stretch>
              </a:blipFill>
            </p:spPr>
            <p:txBody>
              <a:bodyPr/>
              <a:lstStyle/>
              <a:p>
                <a:r>
                  <a:rPr lang="zh-CN" altLang="en-US">
                    <a:noFill/>
                  </a:rPr>
                  <a:t> </a:t>
                </a:r>
              </a:p>
            </p:txBody>
          </p:sp>
        </mc:Fallback>
      </mc:AlternateContent>
      <p:cxnSp>
        <p:nvCxnSpPr>
          <p:cNvPr id="125" name="Straight Arrow Connector 124">
            <a:extLst>
              <a:ext uri="{FF2B5EF4-FFF2-40B4-BE49-F238E27FC236}">
                <a16:creationId xmlns:a16="http://schemas.microsoft.com/office/drawing/2014/main" id="{A6298089-DF9D-8446-8672-83D2DD445B76}"/>
              </a:ext>
            </a:extLst>
          </p:cNvPr>
          <p:cNvCxnSpPr/>
          <p:nvPr/>
        </p:nvCxnSpPr>
        <p:spPr>
          <a:xfrm>
            <a:off x="6695436" y="4105895"/>
            <a:ext cx="0" cy="8510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83C45FA-2378-6D44-9223-E2D695D82676}"/>
              </a:ext>
            </a:extLst>
          </p:cNvPr>
          <p:cNvCxnSpPr/>
          <p:nvPr/>
        </p:nvCxnSpPr>
        <p:spPr>
          <a:xfrm>
            <a:off x="7214776" y="4105895"/>
            <a:ext cx="0" cy="8510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E7DB9DE9-DB6B-5E4F-8BC2-F6AE11397870}"/>
                  </a:ext>
                </a:extLst>
              </p:cNvPr>
              <p:cNvSpPr txBox="1"/>
              <p:nvPr/>
            </p:nvSpPr>
            <p:spPr>
              <a:xfrm>
                <a:off x="6507686" y="4984089"/>
                <a:ext cx="17238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0" i="1" smtClean="0">
                          <a:latin typeface="Cambria Math" panose="02040503050406030204" pitchFamily="18" charset="0"/>
                        </a:rPr>
                        <m:t>𝑥</m:t>
                      </m:r>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𝑖𝑦</m:t>
                      </m:r>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𝑧</m:t>
                      </m:r>
                      <m:r>
                        <a:rPr kumimoji="1" lang="zh-CN" altLang="en-US" sz="2400" b="0" i="1" smtClean="0">
                          <a:latin typeface="Cambria Math" panose="02040503050406030204" pitchFamily="18" charset="0"/>
                        </a:rPr>
                        <m:t> </m:t>
                      </m:r>
                      <m:r>
                        <a:rPr kumimoji="1" lang="en-US" altLang="zh-CN" sz="2400" b="0" i="1" smtClean="0">
                          <a:latin typeface="Cambria Math" panose="02040503050406030204" pitchFamily="18" charset="0"/>
                        </a:rPr>
                        <m:t>~</m:t>
                      </m:r>
                    </m:oMath>
                  </m:oMathPara>
                </a14:m>
                <a:endParaRPr kumimoji="1" lang="zh-CN" altLang="en-US" sz="2400" dirty="0"/>
              </a:p>
            </p:txBody>
          </p:sp>
        </mc:Choice>
        <mc:Fallback xmlns="">
          <p:sp>
            <p:nvSpPr>
              <p:cNvPr id="127" name="TextBox 126">
                <a:extLst>
                  <a:ext uri="{FF2B5EF4-FFF2-40B4-BE49-F238E27FC236}">
                    <a16:creationId xmlns:a16="http://schemas.microsoft.com/office/drawing/2014/main" id="{E7DB9DE9-DB6B-5E4F-8BC2-F6AE11397870}"/>
                  </a:ext>
                </a:extLst>
              </p:cNvPr>
              <p:cNvSpPr txBox="1">
                <a:spLocks noRot="1" noChangeAspect="1" noMove="1" noResize="1" noEditPoints="1" noAdjustHandles="1" noChangeArrowheads="1" noChangeShapeType="1" noTextEdit="1"/>
              </p:cNvSpPr>
              <p:nvPr/>
            </p:nvSpPr>
            <p:spPr>
              <a:xfrm>
                <a:off x="6507686" y="4984089"/>
                <a:ext cx="1723805" cy="369332"/>
              </a:xfrm>
              <a:prstGeom prst="rect">
                <a:avLst/>
              </a:prstGeom>
              <a:blipFill>
                <a:blip r:embed="rId15"/>
                <a:stretch>
                  <a:fillRect l="-2206" t="-6667" r="-1471" b="-36667"/>
                </a:stretch>
              </a:blipFill>
            </p:spPr>
            <p:txBody>
              <a:bodyPr/>
              <a:lstStyle/>
              <a:p>
                <a:r>
                  <a:rPr lang="zh-CN" altLang="en-US">
                    <a:noFill/>
                  </a:rPr>
                  <a:t> </a:t>
                </a:r>
              </a:p>
            </p:txBody>
          </p:sp>
        </mc:Fallback>
      </mc:AlternateContent>
      <p:sp>
        <p:nvSpPr>
          <p:cNvPr id="128" name="TextBox 127">
            <a:extLst>
              <a:ext uri="{FF2B5EF4-FFF2-40B4-BE49-F238E27FC236}">
                <a16:creationId xmlns:a16="http://schemas.microsoft.com/office/drawing/2014/main" id="{FE54E5A1-ABB4-D149-B33F-307111DA858E}"/>
              </a:ext>
            </a:extLst>
          </p:cNvPr>
          <p:cNvSpPr txBox="1"/>
          <p:nvPr/>
        </p:nvSpPr>
        <p:spPr>
          <a:xfrm>
            <a:off x="8164165" y="4926646"/>
            <a:ext cx="1233799" cy="461665"/>
          </a:xfrm>
          <a:prstGeom prst="rect">
            <a:avLst/>
          </a:prstGeom>
          <a:noFill/>
        </p:spPr>
        <p:txBody>
          <a:bodyPr wrap="none" rtlCol="0">
            <a:spAutoFit/>
          </a:bodyPr>
          <a:lstStyle/>
          <a:p>
            <a:r>
              <a:rPr kumimoji="1" lang="en-US" altLang="zh-CN" sz="2400" dirty="0"/>
              <a:t>complex</a:t>
            </a:r>
            <a:endParaRPr kumimoji="1" lang="zh-CN" altLang="en-US" sz="2400" dirty="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AC09369-CCC2-1D4F-A3B6-41077321E402}"/>
                  </a:ext>
                </a:extLst>
              </p:cNvPr>
              <p:cNvSpPr txBox="1"/>
              <p:nvPr/>
            </p:nvSpPr>
            <p:spPr>
              <a:xfrm>
                <a:off x="509112" y="958530"/>
                <a:ext cx="8919621" cy="400110"/>
              </a:xfrm>
              <a:prstGeom prst="rect">
                <a:avLst/>
              </a:prstGeom>
              <a:noFill/>
            </p:spPr>
            <p:txBody>
              <a:bodyPr wrap="none" rtlCol="0">
                <a:spAutoFit/>
              </a:bodyPr>
              <a:lstStyle/>
              <a:p>
                <a:pPr marL="342900" indent="-342900">
                  <a:buFont typeface="Arial" panose="020B0604020202020204" pitchFamily="34" charset="0"/>
                  <a:buChar char="•"/>
                </a:pPr>
                <a14:m>
                  <m:oMath xmlns:m="http://schemas.openxmlformats.org/officeDocument/2006/math">
                    <m:r>
                      <a:rPr kumimoji="1" lang="en-US" altLang="zh-CN" sz="2000" b="0" i="1" smtClean="0">
                        <a:latin typeface="Cambria Math" panose="02040503050406030204" pitchFamily="18" charset="0"/>
                      </a:rPr>
                      <m:t>𝑛</m:t>
                    </m:r>
                  </m:oMath>
                </a14:m>
                <a:r>
                  <a:rPr kumimoji="1" lang="en-US" altLang="zh-CN" sz="2000" dirty="0"/>
                  <a:t>-time</a:t>
                </a:r>
                <a:r>
                  <a:rPr kumimoji="1" lang="zh-CN" altLang="en-US" sz="2000" dirty="0"/>
                  <a:t> </a:t>
                </a:r>
                <a:r>
                  <a:rPr kumimoji="1" lang="en-US" altLang="zh-CN" sz="2000" dirty="0"/>
                  <a:t>correlation</a:t>
                </a:r>
                <a:r>
                  <a:rPr kumimoji="1" lang="zh-CN" altLang="en-US" sz="2000" dirty="0"/>
                  <a:t> </a:t>
                </a:r>
                <a:r>
                  <a:rPr kumimoji="1" lang="en-US" altLang="zh-CN" sz="2000" dirty="0"/>
                  <a:t>function</a:t>
                </a:r>
                <a:r>
                  <a:rPr kumimoji="1" lang="zh-CN" altLang="en-US" sz="2000" dirty="0"/>
                  <a:t> </a:t>
                </a:r>
                <a:r>
                  <a:rPr kumimoji="1" lang="en-US" altLang="zh-CN" sz="2000" dirty="0"/>
                  <a:t>can</a:t>
                </a:r>
                <a:r>
                  <a:rPr kumimoji="1" lang="zh-CN" altLang="en-US" sz="2000" dirty="0"/>
                  <a:t> </a:t>
                </a:r>
                <a:r>
                  <a:rPr kumimoji="1" lang="en-US" altLang="zh-CN" sz="2000" dirty="0"/>
                  <a:t>be</a:t>
                </a:r>
                <a:r>
                  <a:rPr kumimoji="1" lang="zh-CN" altLang="en-US" sz="2000" dirty="0"/>
                  <a:t> </a:t>
                </a:r>
                <a:r>
                  <a:rPr kumimoji="1" lang="en-US" altLang="zh-CN" sz="2000" dirty="0"/>
                  <a:t>measured</a:t>
                </a:r>
                <a:r>
                  <a:rPr kumimoji="1" lang="zh-CN" altLang="en-US" sz="2000" dirty="0"/>
                  <a:t> </a:t>
                </a:r>
                <a:r>
                  <a:rPr kumimoji="1" lang="en-US" altLang="zh-CN" sz="2000" dirty="0"/>
                  <a:t>by</a:t>
                </a:r>
                <a:r>
                  <a:rPr kumimoji="1" lang="zh-CN" altLang="en-US" sz="2000" dirty="0"/>
                  <a:t>  </a:t>
                </a:r>
                <a:r>
                  <a:rPr kumimoji="1" lang="en-US" altLang="zh-CN" sz="2000" i="1" dirty="0">
                    <a:solidFill>
                      <a:schemeClr val="accent1">
                        <a:lumMod val="75000"/>
                      </a:schemeClr>
                    </a:solidFill>
                  </a:rPr>
                  <a:t>[J.S.</a:t>
                </a:r>
                <a:r>
                  <a:rPr kumimoji="1" lang="zh-CN" altLang="en-US" sz="2000" i="1" dirty="0">
                    <a:solidFill>
                      <a:schemeClr val="accent1">
                        <a:lumMod val="75000"/>
                      </a:schemeClr>
                    </a:solidFill>
                  </a:rPr>
                  <a:t> </a:t>
                </a:r>
                <a:r>
                  <a:rPr kumimoji="1" lang="en-US" altLang="zh-CN" sz="2000" i="1" dirty="0" err="1">
                    <a:solidFill>
                      <a:schemeClr val="accent1">
                        <a:lumMod val="75000"/>
                      </a:schemeClr>
                    </a:solidFill>
                  </a:rPr>
                  <a:t>Pedernals</a:t>
                </a:r>
                <a:r>
                  <a:rPr kumimoji="1" lang="zh-CN" altLang="en-US" sz="2000" i="1" dirty="0">
                    <a:solidFill>
                      <a:schemeClr val="accent1">
                        <a:lumMod val="75000"/>
                      </a:schemeClr>
                    </a:solidFill>
                  </a:rPr>
                  <a:t> </a:t>
                </a:r>
                <a:r>
                  <a:rPr kumimoji="1" lang="en-US" altLang="zh-CN" sz="2000" i="1" dirty="0">
                    <a:solidFill>
                      <a:schemeClr val="accent1">
                        <a:lumMod val="75000"/>
                      </a:schemeClr>
                    </a:solidFill>
                  </a:rPr>
                  <a:t>et.</a:t>
                </a:r>
                <a:r>
                  <a:rPr kumimoji="1" lang="zh-CN" altLang="en-US" sz="2000" i="1" dirty="0">
                    <a:solidFill>
                      <a:schemeClr val="accent1">
                        <a:lumMod val="75000"/>
                      </a:schemeClr>
                    </a:solidFill>
                  </a:rPr>
                  <a:t> </a:t>
                </a:r>
                <a:r>
                  <a:rPr kumimoji="1" lang="en-US" altLang="zh-CN" sz="2000" i="1" dirty="0">
                    <a:solidFill>
                      <a:schemeClr val="accent1">
                        <a:lumMod val="75000"/>
                      </a:schemeClr>
                    </a:solidFill>
                  </a:rPr>
                  <a:t>al.</a:t>
                </a:r>
                <a:r>
                  <a:rPr kumimoji="1" lang="zh-CN" altLang="en-US" sz="2000" i="1" dirty="0">
                    <a:solidFill>
                      <a:schemeClr val="accent1">
                        <a:lumMod val="75000"/>
                      </a:schemeClr>
                    </a:solidFill>
                  </a:rPr>
                  <a:t> </a:t>
                </a:r>
                <a:r>
                  <a:rPr kumimoji="1" lang="en-US" altLang="zh-CN" sz="2000" i="1" dirty="0">
                    <a:solidFill>
                      <a:schemeClr val="accent1">
                        <a:lumMod val="75000"/>
                      </a:schemeClr>
                    </a:solidFill>
                  </a:rPr>
                  <a:t>PRL</a:t>
                </a:r>
                <a:r>
                  <a:rPr kumimoji="1" lang="zh-CN" altLang="en-US" sz="2000" i="1" dirty="0">
                    <a:solidFill>
                      <a:schemeClr val="accent1">
                        <a:lumMod val="75000"/>
                      </a:schemeClr>
                    </a:solidFill>
                  </a:rPr>
                  <a:t> </a:t>
                </a:r>
                <a:r>
                  <a:rPr kumimoji="1" lang="en-US" altLang="zh-CN" sz="2000" i="1" dirty="0">
                    <a:solidFill>
                      <a:schemeClr val="accent1">
                        <a:lumMod val="75000"/>
                      </a:schemeClr>
                    </a:solidFill>
                  </a:rPr>
                  <a:t>(2014)]</a:t>
                </a:r>
                <a:endParaRPr kumimoji="1" lang="zh-CN" altLang="en-US" sz="2000" i="1" dirty="0">
                  <a:solidFill>
                    <a:schemeClr val="accent1">
                      <a:lumMod val="75000"/>
                    </a:schemeClr>
                  </a:solidFill>
                </a:endParaRPr>
              </a:p>
            </p:txBody>
          </p:sp>
        </mc:Choice>
        <mc:Fallback xmlns="">
          <p:sp>
            <p:nvSpPr>
              <p:cNvPr id="59" name="TextBox 58">
                <a:extLst>
                  <a:ext uri="{FF2B5EF4-FFF2-40B4-BE49-F238E27FC236}">
                    <a16:creationId xmlns:a16="http://schemas.microsoft.com/office/drawing/2014/main" id="{CAC09369-CCC2-1D4F-A3B6-41077321E402}"/>
                  </a:ext>
                </a:extLst>
              </p:cNvPr>
              <p:cNvSpPr txBox="1">
                <a:spLocks noRot="1" noChangeAspect="1" noMove="1" noResize="1" noEditPoints="1" noAdjustHandles="1" noChangeArrowheads="1" noChangeShapeType="1" noTextEdit="1"/>
              </p:cNvSpPr>
              <p:nvPr/>
            </p:nvSpPr>
            <p:spPr>
              <a:xfrm>
                <a:off x="509112" y="958530"/>
                <a:ext cx="8919621" cy="400110"/>
              </a:xfrm>
              <a:prstGeom prst="rect">
                <a:avLst/>
              </a:prstGeom>
              <a:blipFill>
                <a:blip r:embed="rId16"/>
                <a:stretch>
                  <a:fillRect l="-569" t="-9091" r="-569" b="-242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92AFB734-A201-1643-9972-54484F9CE834}"/>
                  </a:ext>
                </a:extLst>
              </p:cNvPr>
              <p:cNvSpPr txBox="1"/>
              <p:nvPr/>
            </p:nvSpPr>
            <p:spPr>
              <a:xfrm>
                <a:off x="9523704" y="2403825"/>
                <a:ext cx="2517990" cy="4421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000" i="1" smtClean="0">
                          <a:latin typeface="Cambria Math" panose="02040503050406030204" pitchFamily="18" charset="0"/>
                        </a:rPr>
                        <m:t>𝑈</m:t>
                      </m:r>
                      <m:d>
                        <m:dPr>
                          <m:ctrlPr>
                            <a:rPr kumimoji="1" lang="en-US" altLang="zh-CN" sz="2000" i="1" smtClean="0">
                              <a:latin typeface="Cambria Math" panose="02040503050406030204" pitchFamily="18" charset="0"/>
                            </a:rPr>
                          </m:ctrlPr>
                        </m:dPr>
                        <m:e>
                          <m:r>
                            <a:rPr kumimoji="1" lang="en-US" altLang="zh-CN" sz="2000" b="0" i="1" smtClean="0">
                              <a:latin typeface="Cambria Math" panose="02040503050406030204" pitchFamily="18" charset="0"/>
                            </a:rPr>
                            <m:t>𝑡</m:t>
                          </m:r>
                          <m:r>
                            <a:rPr kumimoji="1" lang="en-US" altLang="zh-CN" sz="2000" i="1">
                              <a:latin typeface="Cambria Math" panose="02040503050406030204" pitchFamily="18" charset="0"/>
                            </a:rPr>
                            <m:t>;</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𝑡</m:t>
                              </m:r>
                            </m:e>
                            <m:sup>
                              <m:r>
                                <a:rPr kumimoji="1" lang="en-US" altLang="zh-CN" sz="2000" b="0" i="1" smtClean="0">
                                  <a:latin typeface="Cambria Math" panose="02040503050406030204" pitchFamily="18" charset="0"/>
                                </a:rPr>
                                <m:t>′</m:t>
                              </m:r>
                            </m:sup>
                          </m:sSup>
                        </m:e>
                      </m:d>
                      <m:r>
                        <a:rPr kumimoji="1" lang="en-US" altLang="zh-CN" sz="2000" b="0" i="1" smtClean="0">
                          <a:latin typeface="Cambria Math" panose="02040503050406030204" pitchFamily="18" charset="0"/>
                        </a:rPr>
                        <m:t>≡</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𝑖𝐻</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𝑡</m:t>
                          </m:r>
                          <m:r>
                            <a:rPr kumimoji="1" lang="en-US" altLang="zh-CN" sz="2000" b="0" i="1" smtClean="0">
                              <a:latin typeface="Cambria Math" panose="02040503050406030204" pitchFamily="18" charset="0"/>
                            </a:rPr>
                            <m:t>−</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𝑡</m:t>
                              </m:r>
                            </m:e>
                            <m:sup>
                              <m:r>
                                <a:rPr kumimoji="1" lang="en-US" altLang="zh-CN" sz="2000" b="0" i="1" smtClean="0">
                                  <a:latin typeface="Cambria Math" panose="02040503050406030204" pitchFamily="18" charset="0"/>
                                </a:rPr>
                                <m:t>′</m:t>
                              </m:r>
                            </m:sup>
                          </m:sSup>
                          <m:r>
                            <a:rPr kumimoji="1" lang="en-US" altLang="zh-CN" sz="2000" b="0" i="1" smtClean="0">
                              <a:latin typeface="Cambria Math" panose="02040503050406030204" pitchFamily="18" charset="0"/>
                            </a:rPr>
                            <m:t>)</m:t>
                          </m:r>
                        </m:sup>
                      </m:sSup>
                    </m:oMath>
                  </m:oMathPara>
                </a14:m>
                <a:endParaRPr kumimoji="1" lang="zh-CN" altLang="en-US" sz="2000" dirty="0"/>
              </a:p>
            </p:txBody>
          </p:sp>
        </mc:Choice>
        <mc:Fallback xmlns="">
          <p:sp>
            <p:nvSpPr>
              <p:cNvPr id="160" name="TextBox 159">
                <a:extLst>
                  <a:ext uri="{FF2B5EF4-FFF2-40B4-BE49-F238E27FC236}">
                    <a16:creationId xmlns:a16="http://schemas.microsoft.com/office/drawing/2014/main" id="{92AFB734-A201-1643-9972-54484F9CE834}"/>
                  </a:ext>
                </a:extLst>
              </p:cNvPr>
              <p:cNvSpPr txBox="1">
                <a:spLocks noRot="1" noChangeAspect="1" noMove="1" noResize="1" noEditPoints="1" noAdjustHandles="1" noChangeArrowheads="1" noChangeShapeType="1" noTextEdit="1"/>
              </p:cNvSpPr>
              <p:nvPr/>
            </p:nvSpPr>
            <p:spPr>
              <a:xfrm>
                <a:off x="9523704" y="2403825"/>
                <a:ext cx="2517990" cy="442172"/>
              </a:xfrm>
              <a:prstGeom prst="rect">
                <a:avLst/>
              </a:prstGeom>
              <a:blipFill>
                <a:blip r:embed="rId26"/>
                <a:stretch>
                  <a:fillRect/>
                </a:stretch>
              </a:blipFill>
            </p:spPr>
            <p:txBody>
              <a:bodyPr/>
              <a:lstStyle/>
              <a:p>
                <a:r>
                  <a:rPr lang="zh-CN" altLang="en-US">
                    <a:noFill/>
                  </a:rPr>
                  <a:t> </a:t>
                </a:r>
              </a:p>
            </p:txBody>
          </p:sp>
        </mc:Fallback>
      </mc:AlternateContent>
      <p:sp>
        <p:nvSpPr>
          <p:cNvPr id="57" name="Title 1">
            <a:extLst>
              <a:ext uri="{FF2B5EF4-FFF2-40B4-BE49-F238E27FC236}">
                <a16:creationId xmlns:a16="http://schemas.microsoft.com/office/drawing/2014/main" id="{4DA84831-7969-5449-B522-83513E2A9038}"/>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Correlation</a:t>
            </a:r>
            <a:r>
              <a:rPr kumimoji="1" lang="zh-CN" altLang="en-US" sz="4800" dirty="0"/>
              <a:t> </a:t>
            </a:r>
            <a:r>
              <a:rPr kumimoji="1" lang="en-US" altLang="zh-CN" sz="4800" dirty="0"/>
              <a:t>function</a:t>
            </a:r>
            <a:r>
              <a:rPr kumimoji="1" lang="zh-CN" altLang="en-US" sz="4800" dirty="0"/>
              <a:t> </a:t>
            </a:r>
            <a:r>
              <a:rPr kumimoji="1" lang="en-US" altLang="zh-CN" sz="4800" dirty="0"/>
              <a:t>using</a:t>
            </a:r>
            <a:r>
              <a:rPr kumimoji="1" lang="zh-CN" altLang="en-US" sz="4800" dirty="0"/>
              <a:t> </a:t>
            </a:r>
            <a:r>
              <a:rPr kumimoji="1" lang="en-US" altLang="zh-CN" sz="4800" dirty="0"/>
              <a:t>Hadamard</a:t>
            </a:r>
            <a:r>
              <a:rPr kumimoji="1" lang="zh-CN" altLang="en-US" sz="4800" dirty="0"/>
              <a:t> </a:t>
            </a:r>
            <a:r>
              <a:rPr kumimoji="1" lang="en-US" altLang="zh-CN" sz="4800" dirty="0"/>
              <a:t>test</a:t>
            </a:r>
            <a:endParaRPr kumimoji="1" lang="zh-CN" altLang="en-US" sz="3600" dirty="0"/>
          </a:p>
        </p:txBody>
      </p:sp>
      <p:sp>
        <p:nvSpPr>
          <p:cNvPr id="65" name="TextBox 64">
            <a:extLst>
              <a:ext uri="{FF2B5EF4-FFF2-40B4-BE49-F238E27FC236}">
                <a16:creationId xmlns:a16="http://schemas.microsoft.com/office/drawing/2014/main" id="{B9F0FF96-6348-5647-B2F7-417E197D1F21}"/>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17</a:t>
            </a:fld>
            <a:r>
              <a:rPr kumimoji="1" lang="en-US" altLang="zh-CN" dirty="0"/>
              <a:t>/25</a:t>
            </a:r>
            <a:endParaRPr kumimoji="1" lang="zh-CN" altLang="en-US" dirty="0"/>
          </a:p>
        </p:txBody>
      </p:sp>
    </p:spTree>
    <p:extLst>
      <p:ext uri="{BB962C8B-B14F-4D97-AF65-F5344CB8AC3E}">
        <p14:creationId xmlns:p14="http://schemas.microsoft.com/office/powerpoint/2010/main" val="3558799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F4A8FBFF-87A8-AC42-ABB7-03D3A4BF7B2B}"/>
              </a:ext>
            </a:extLst>
          </p:cNvPr>
          <p:cNvSpPr/>
          <p:nvPr/>
        </p:nvSpPr>
        <p:spPr>
          <a:xfrm>
            <a:off x="5807255" y="6106906"/>
            <a:ext cx="2614394" cy="418253"/>
          </a:xfrm>
          <a:prstGeom prst="roundRect">
            <a:avLst/>
          </a:prstGeom>
          <a:solidFill>
            <a:srgbClr val="FFA4AF">
              <a:alpha val="50196"/>
            </a:srgbClr>
          </a:solidFill>
          <a:ln>
            <a:solidFill>
              <a:srgbClr val="FFA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5" name="Picture 24">
            <a:extLst>
              <a:ext uri="{FF2B5EF4-FFF2-40B4-BE49-F238E27FC236}">
                <a16:creationId xmlns:a16="http://schemas.microsoft.com/office/drawing/2014/main" id="{DBC33AC3-931B-C44C-9E5A-3236CF66A918}"/>
              </a:ext>
            </a:extLst>
          </p:cNvPr>
          <p:cNvPicPr>
            <a:picLocks noChangeAspect="1"/>
          </p:cNvPicPr>
          <p:nvPr/>
        </p:nvPicPr>
        <p:blipFill rotWithShape="1">
          <a:blip r:embed="rId3"/>
          <a:srcRect l="3466" t="23931" r="26794" b="49576"/>
          <a:stretch/>
        </p:blipFill>
        <p:spPr>
          <a:xfrm>
            <a:off x="1187776" y="1467079"/>
            <a:ext cx="8467154" cy="1547538"/>
          </a:xfrm>
          <a:prstGeom prst="rect">
            <a:avLst/>
          </a:prstGeom>
        </p:spPr>
      </p:pic>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AC09369-CCC2-1D4F-A3B6-41077321E402}"/>
                  </a:ext>
                </a:extLst>
              </p:cNvPr>
              <p:cNvSpPr txBox="1"/>
              <p:nvPr/>
            </p:nvSpPr>
            <p:spPr>
              <a:xfrm>
                <a:off x="509112" y="958530"/>
                <a:ext cx="8919621" cy="400110"/>
              </a:xfrm>
              <a:prstGeom prst="rect">
                <a:avLst/>
              </a:prstGeom>
              <a:noFill/>
            </p:spPr>
            <p:txBody>
              <a:bodyPr wrap="none" rtlCol="0">
                <a:spAutoFit/>
              </a:bodyPr>
              <a:lstStyle/>
              <a:p>
                <a:pPr marL="342900" indent="-342900">
                  <a:buFont typeface="Arial" panose="020B0604020202020204" pitchFamily="34" charset="0"/>
                  <a:buChar char="•"/>
                </a:pPr>
                <a14:m>
                  <m:oMath xmlns:m="http://schemas.openxmlformats.org/officeDocument/2006/math">
                    <m:r>
                      <a:rPr kumimoji="1" lang="en-US" altLang="zh-CN" sz="2000" b="0" i="1" smtClean="0">
                        <a:latin typeface="Cambria Math" panose="02040503050406030204" pitchFamily="18" charset="0"/>
                      </a:rPr>
                      <m:t>𝑛</m:t>
                    </m:r>
                  </m:oMath>
                </a14:m>
                <a:r>
                  <a:rPr kumimoji="1" lang="en-US" altLang="zh-CN" sz="2000" dirty="0"/>
                  <a:t>-time</a:t>
                </a:r>
                <a:r>
                  <a:rPr kumimoji="1" lang="zh-CN" altLang="en-US" sz="2000" dirty="0"/>
                  <a:t> </a:t>
                </a:r>
                <a:r>
                  <a:rPr kumimoji="1" lang="en-US" altLang="zh-CN" sz="2000" dirty="0"/>
                  <a:t>correlation</a:t>
                </a:r>
                <a:r>
                  <a:rPr kumimoji="1" lang="zh-CN" altLang="en-US" sz="2000" dirty="0"/>
                  <a:t> </a:t>
                </a:r>
                <a:r>
                  <a:rPr kumimoji="1" lang="en-US" altLang="zh-CN" sz="2000" dirty="0"/>
                  <a:t>function</a:t>
                </a:r>
                <a:r>
                  <a:rPr kumimoji="1" lang="zh-CN" altLang="en-US" sz="2000" dirty="0"/>
                  <a:t> </a:t>
                </a:r>
                <a:r>
                  <a:rPr kumimoji="1" lang="en-US" altLang="zh-CN" sz="2000" dirty="0"/>
                  <a:t>can</a:t>
                </a:r>
                <a:r>
                  <a:rPr kumimoji="1" lang="zh-CN" altLang="en-US" sz="2000" dirty="0"/>
                  <a:t> </a:t>
                </a:r>
                <a:r>
                  <a:rPr kumimoji="1" lang="en-US" altLang="zh-CN" sz="2000" dirty="0"/>
                  <a:t>be</a:t>
                </a:r>
                <a:r>
                  <a:rPr kumimoji="1" lang="zh-CN" altLang="en-US" sz="2000" dirty="0"/>
                  <a:t> </a:t>
                </a:r>
                <a:r>
                  <a:rPr kumimoji="1" lang="en-US" altLang="zh-CN" sz="2000" dirty="0"/>
                  <a:t>measured</a:t>
                </a:r>
                <a:r>
                  <a:rPr kumimoji="1" lang="zh-CN" altLang="en-US" sz="2000" dirty="0"/>
                  <a:t> </a:t>
                </a:r>
                <a:r>
                  <a:rPr kumimoji="1" lang="en-US" altLang="zh-CN" sz="2000" dirty="0"/>
                  <a:t>by</a:t>
                </a:r>
                <a:r>
                  <a:rPr kumimoji="1" lang="zh-CN" altLang="en-US" sz="2000" dirty="0"/>
                  <a:t>  </a:t>
                </a:r>
                <a:r>
                  <a:rPr kumimoji="1" lang="en-US" altLang="zh-CN" sz="2000" i="1" dirty="0">
                    <a:solidFill>
                      <a:schemeClr val="accent1">
                        <a:lumMod val="75000"/>
                      </a:schemeClr>
                    </a:solidFill>
                  </a:rPr>
                  <a:t>[J.S.</a:t>
                </a:r>
                <a:r>
                  <a:rPr kumimoji="1" lang="zh-CN" altLang="en-US" sz="2000" i="1" dirty="0">
                    <a:solidFill>
                      <a:schemeClr val="accent1">
                        <a:lumMod val="75000"/>
                      </a:schemeClr>
                    </a:solidFill>
                  </a:rPr>
                  <a:t> </a:t>
                </a:r>
                <a:r>
                  <a:rPr kumimoji="1" lang="en-US" altLang="zh-CN" sz="2000" i="1" dirty="0" err="1">
                    <a:solidFill>
                      <a:schemeClr val="accent1">
                        <a:lumMod val="75000"/>
                      </a:schemeClr>
                    </a:solidFill>
                  </a:rPr>
                  <a:t>Pedernals</a:t>
                </a:r>
                <a:r>
                  <a:rPr kumimoji="1" lang="zh-CN" altLang="en-US" sz="2000" i="1" dirty="0">
                    <a:solidFill>
                      <a:schemeClr val="accent1">
                        <a:lumMod val="75000"/>
                      </a:schemeClr>
                    </a:solidFill>
                  </a:rPr>
                  <a:t> </a:t>
                </a:r>
                <a:r>
                  <a:rPr kumimoji="1" lang="en-US" altLang="zh-CN" sz="2000" i="1" dirty="0">
                    <a:solidFill>
                      <a:schemeClr val="accent1">
                        <a:lumMod val="75000"/>
                      </a:schemeClr>
                    </a:solidFill>
                  </a:rPr>
                  <a:t>et.</a:t>
                </a:r>
                <a:r>
                  <a:rPr kumimoji="1" lang="zh-CN" altLang="en-US" sz="2000" i="1" dirty="0">
                    <a:solidFill>
                      <a:schemeClr val="accent1">
                        <a:lumMod val="75000"/>
                      </a:schemeClr>
                    </a:solidFill>
                  </a:rPr>
                  <a:t> </a:t>
                </a:r>
                <a:r>
                  <a:rPr kumimoji="1" lang="en-US" altLang="zh-CN" sz="2000" i="1" dirty="0">
                    <a:solidFill>
                      <a:schemeClr val="accent1">
                        <a:lumMod val="75000"/>
                      </a:schemeClr>
                    </a:solidFill>
                  </a:rPr>
                  <a:t>al.</a:t>
                </a:r>
                <a:r>
                  <a:rPr kumimoji="1" lang="zh-CN" altLang="en-US" sz="2000" i="1" dirty="0">
                    <a:solidFill>
                      <a:schemeClr val="accent1">
                        <a:lumMod val="75000"/>
                      </a:schemeClr>
                    </a:solidFill>
                  </a:rPr>
                  <a:t> </a:t>
                </a:r>
                <a:r>
                  <a:rPr kumimoji="1" lang="en-US" altLang="zh-CN" sz="2000" i="1" dirty="0">
                    <a:solidFill>
                      <a:schemeClr val="accent1">
                        <a:lumMod val="75000"/>
                      </a:schemeClr>
                    </a:solidFill>
                  </a:rPr>
                  <a:t>PRL</a:t>
                </a:r>
                <a:r>
                  <a:rPr kumimoji="1" lang="zh-CN" altLang="en-US" sz="2000" i="1" dirty="0">
                    <a:solidFill>
                      <a:schemeClr val="accent1">
                        <a:lumMod val="75000"/>
                      </a:schemeClr>
                    </a:solidFill>
                  </a:rPr>
                  <a:t> </a:t>
                </a:r>
                <a:r>
                  <a:rPr kumimoji="1" lang="en-US" altLang="zh-CN" sz="2000" i="1" dirty="0">
                    <a:solidFill>
                      <a:schemeClr val="accent1">
                        <a:lumMod val="75000"/>
                      </a:schemeClr>
                    </a:solidFill>
                  </a:rPr>
                  <a:t>(2014)]</a:t>
                </a:r>
                <a:endParaRPr kumimoji="1" lang="zh-CN" altLang="en-US" sz="2000" i="1" dirty="0">
                  <a:solidFill>
                    <a:schemeClr val="accent1">
                      <a:lumMod val="75000"/>
                    </a:schemeClr>
                  </a:solidFill>
                </a:endParaRPr>
              </a:p>
            </p:txBody>
          </p:sp>
        </mc:Choice>
        <mc:Fallback xmlns="">
          <p:sp>
            <p:nvSpPr>
              <p:cNvPr id="59" name="TextBox 58">
                <a:extLst>
                  <a:ext uri="{FF2B5EF4-FFF2-40B4-BE49-F238E27FC236}">
                    <a16:creationId xmlns:a16="http://schemas.microsoft.com/office/drawing/2014/main" id="{CAC09369-CCC2-1D4F-A3B6-41077321E402}"/>
                  </a:ext>
                </a:extLst>
              </p:cNvPr>
              <p:cNvSpPr txBox="1">
                <a:spLocks noRot="1" noChangeAspect="1" noMove="1" noResize="1" noEditPoints="1" noAdjustHandles="1" noChangeArrowheads="1" noChangeShapeType="1" noTextEdit="1"/>
              </p:cNvSpPr>
              <p:nvPr/>
            </p:nvSpPr>
            <p:spPr>
              <a:xfrm>
                <a:off x="509112" y="958530"/>
                <a:ext cx="8919621" cy="400110"/>
              </a:xfrm>
              <a:prstGeom prst="rect">
                <a:avLst/>
              </a:prstGeom>
              <a:blipFill>
                <a:blip r:embed="rId4"/>
                <a:stretch>
                  <a:fillRect l="-569" t="-9091" r="-569" b="-24242"/>
                </a:stretch>
              </a:blipFill>
            </p:spPr>
            <p:txBody>
              <a:bodyPr/>
              <a:lstStyle/>
              <a:p>
                <a:r>
                  <a:rPr lang="zh-CN" altLang="en-US">
                    <a:noFill/>
                  </a:rPr>
                  <a:t> </a:t>
                </a:r>
              </a:p>
            </p:txBody>
          </p:sp>
        </mc:Fallback>
      </mc:AlternateContent>
      <p:sp>
        <p:nvSpPr>
          <p:cNvPr id="162" name="TextBox 161">
            <a:extLst>
              <a:ext uri="{FF2B5EF4-FFF2-40B4-BE49-F238E27FC236}">
                <a16:creationId xmlns:a16="http://schemas.microsoft.com/office/drawing/2014/main" id="{A9285786-CB65-EB49-A4A1-768726765220}"/>
              </a:ext>
            </a:extLst>
          </p:cNvPr>
          <p:cNvSpPr txBox="1"/>
          <p:nvPr/>
        </p:nvSpPr>
        <p:spPr>
          <a:xfrm>
            <a:off x="509112" y="3313166"/>
            <a:ext cx="5371470"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dirty="0">
                <a:solidFill>
                  <a:srgbClr val="C00000"/>
                </a:solidFill>
              </a:rPr>
              <a:t>Challenges</a:t>
            </a:r>
            <a:r>
              <a:rPr kumimoji="1" lang="zh-CN" altLang="en-US" sz="2000" dirty="0">
                <a:solidFill>
                  <a:srgbClr val="C00000"/>
                </a:solidFill>
              </a:rPr>
              <a:t> </a:t>
            </a:r>
            <a:r>
              <a:rPr kumimoji="1" lang="en-US" altLang="zh-CN" sz="2000" dirty="0">
                <a:solidFill>
                  <a:srgbClr val="C00000"/>
                </a:solidFill>
              </a:rPr>
              <a:t>for</a:t>
            </a:r>
            <a:r>
              <a:rPr kumimoji="1" lang="zh-CN" altLang="en-US" sz="2000" dirty="0">
                <a:solidFill>
                  <a:srgbClr val="C00000"/>
                </a:solidFill>
              </a:rPr>
              <a:t> </a:t>
            </a:r>
            <a:r>
              <a:rPr kumimoji="1" lang="en-US" altLang="zh-CN" sz="2000" dirty="0">
                <a:solidFill>
                  <a:srgbClr val="C00000"/>
                </a:solidFill>
              </a:rPr>
              <a:t>near-term</a:t>
            </a:r>
            <a:r>
              <a:rPr kumimoji="1" lang="zh-CN" altLang="en-US" sz="2000" dirty="0">
                <a:solidFill>
                  <a:srgbClr val="C00000"/>
                </a:solidFill>
              </a:rPr>
              <a:t> </a:t>
            </a:r>
            <a:r>
              <a:rPr kumimoji="1" lang="en-US" altLang="zh-CN" sz="2000" dirty="0">
                <a:solidFill>
                  <a:srgbClr val="C00000"/>
                </a:solidFill>
              </a:rPr>
              <a:t>quantum</a:t>
            </a:r>
            <a:r>
              <a:rPr kumimoji="1" lang="zh-CN" altLang="en-US" sz="2000" dirty="0">
                <a:solidFill>
                  <a:srgbClr val="C00000"/>
                </a:solidFill>
              </a:rPr>
              <a:t> </a:t>
            </a:r>
            <a:r>
              <a:rPr kumimoji="1" lang="en-US" altLang="zh-CN" sz="2000" dirty="0">
                <a:solidFill>
                  <a:srgbClr val="C00000"/>
                </a:solidFill>
              </a:rPr>
              <a:t>computers:</a:t>
            </a:r>
            <a:endParaRPr kumimoji="1" lang="zh-CN" altLang="en-US" sz="2000" dirty="0">
              <a:solidFill>
                <a:srgbClr val="C00000"/>
              </a:solidFill>
            </a:endParaRPr>
          </a:p>
        </p:txBody>
      </p:sp>
      <p:sp>
        <p:nvSpPr>
          <p:cNvPr id="163" name="Left Brace 162">
            <a:extLst>
              <a:ext uri="{FF2B5EF4-FFF2-40B4-BE49-F238E27FC236}">
                <a16:creationId xmlns:a16="http://schemas.microsoft.com/office/drawing/2014/main" id="{A42C1F4C-5184-1D43-B991-D5B21C389338}"/>
              </a:ext>
            </a:extLst>
          </p:cNvPr>
          <p:cNvSpPr/>
          <p:nvPr/>
        </p:nvSpPr>
        <p:spPr>
          <a:xfrm>
            <a:off x="1506959" y="3838695"/>
            <a:ext cx="236784" cy="832105"/>
          </a:xfrm>
          <a:prstGeom prst="leftBrace">
            <a:avLst>
              <a:gd name="adj1" fmla="val 3756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64" name="TextBox 163">
            <a:extLst>
              <a:ext uri="{FF2B5EF4-FFF2-40B4-BE49-F238E27FC236}">
                <a16:creationId xmlns:a16="http://schemas.microsoft.com/office/drawing/2014/main" id="{4EFC8487-E0FD-6347-B05D-BF42B4D341FA}"/>
              </a:ext>
            </a:extLst>
          </p:cNvPr>
          <p:cNvSpPr txBox="1"/>
          <p:nvPr/>
        </p:nvSpPr>
        <p:spPr>
          <a:xfrm>
            <a:off x="1767887" y="3805631"/>
            <a:ext cx="9938426"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b="1" dirty="0"/>
              <a:t>Analog</a:t>
            </a:r>
            <a:r>
              <a:rPr kumimoji="1" lang="zh-CN" altLang="en-US" sz="2000" b="1" dirty="0"/>
              <a:t> </a:t>
            </a:r>
            <a:r>
              <a:rPr kumimoji="1" lang="en-US" altLang="zh-CN" sz="2000" b="1" dirty="0"/>
              <a:t>QC:</a:t>
            </a:r>
            <a:r>
              <a:rPr kumimoji="1" lang="zh-CN" altLang="en-US" sz="2000" b="1" dirty="0"/>
              <a:t> </a:t>
            </a:r>
            <a:r>
              <a:rPr kumimoji="1" lang="en-US" altLang="zh-CN" sz="2000" dirty="0"/>
              <a:t>The</a:t>
            </a:r>
            <a:r>
              <a:rPr kumimoji="1" lang="zh-CN" altLang="en-US" sz="2000" dirty="0"/>
              <a:t> </a:t>
            </a:r>
            <a:r>
              <a:rPr kumimoji="1" lang="en-US" altLang="zh-CN" sz="2000" dirty="0"/>
              <a:t>control</a:t>
            </a:r>
            <a:r>
              <a:rPr kumimoji="1" lang="zh-CN" altLang="en-US" sz="2000" dirty="0"/>
              <a:t> </a:t>
            </a:r>
            <a:r>
              <a:rPr kumimoji="1" lang="en-US" altLang="zh-CN" sz="2000" dirty="0"/>
              <a:t>operation</a:t>
            </a:r>
            <a:r>
              <a:rPr kumimoji="1" lang="zh-CN" altLang="en-US" sz="2000" dirty="0"/>
              <a:t> </a:t>
            </a:r>
            <a:r>
              <a:rPr kumimoji="1" lang="en-US" altLang="zh-CN" sz="2000" dirty="0"/>
              <a:t>is</a:t>
            </a:r>
            <a:r>
              <a:rPr kumimoji="1" lang="zh-CN" altLang="en-US" sz="2000" dirty="0"/>
              <a:t> </a:t>
            </a:r>
            <a:r>
              <a:rPr kumimoji="1" lang="en-US" altLang="zh-CN" sz="2000" dirty="0"/>
              <a:t>not</a:t>
            </a:r>
            <a:r>
              <a:rPr kumimoji="1" lang="zh-CN" altLang="en-US" sz="2000" dirty="0"/>
              <a:t> </a:t>
            </a:r>
            <a:r>
              <a:rPr kumimoji="1" lang="en-US" altLang="zh-CN" sz="2000" dirty="0"/>
              <a:t>straightforward</a:t>
            </a:r>
            <a:r>
              <a:rPr kumimoji="1" lang="zh-CN" altLang="en-US" sz="2000" dirty="0"/>
              <a:t> </a:t>
            </a:r>
            <a:r>
              <a:rPr kumimoji="1" lang="en-US" altLang="zh-CN" sz="2000" dirty="0"/>
              <a:t>to</a:t>
            </a:r>
            <a:r>
              <a:rPr kumimoji="1" lang="zh-CN" altLang="en-US" sz="2000" dirty="0"/>
              <a:t> </a:t>
            </a:r>
            <a:r>
              <a:rPr kumimoji="1" lang="en-US" altLang="zh-CN" sz="2000" dirty="0"/>
              <a:t>be</a:t>
            </a:r>
            <a:r>
              <a:rPr kumimoji="1" lang="zh-CN" altLang="en-US" sz="2000" dirty="0"/>
              <a:t> </a:t>
            </a:r>
            <a:r>
              <a:rPr kumimoji="1" lang="en-US" altLang="zh-CN" sz="2000" dirty="0"/>
              <a:t>realized</a:t>
            </a:r>
            <a:r>
              <a:rPr kumimoji="1" lang="zh-CN" altLang="en-US" sz="2000" dirty="0"/>
              <a:t> </a:t>
            </a:r>
            <a:r>
              <a:rPr kumimoji="1" lang="en-US" altLang="zh-CN" sz="2000" dirty="0"/>
              <a:t>in</a:t>
            </a:r>
            <a:r>
              <a:rPr kumimoji="1" lang="zh-CN" altLang="en-US" sz="2000" dirty="0"/>
              <a:t> </a:t>
            </a:r>
            <a:r>
              <a:rPr kumimoji="1" lang="en-US" altLang="zh-CN" sz="2000" dirty="0"/>
              <a:t>analog</a:t>
            </a:r>
            <a:r>
              <a:rPr kumimoji="1" lang="zh-CN" altLang="en-US" sz="2000" dirty="0"/>
              <a:t> </a:t>
            </a:r>
            <a:r>
              <a:rPr kumimoji="1" lang="en-US" altLang="zh-CN" sz="2000" dirty="0"/>
              <a:t>platforms.</a:t>
            </a:r>
            <a:endParaRPr kumimoji="1" lang="zh-CN" altLang="en-US" sz="2000" dirty="0"/>
          </a:p>
        </p:txBody>
      </p:sp>
      <p:sp>
        <p:nvSpPr>
          <p:cNvPr id="165" name="TextBox 164">
            <a:extLst>
              <a:ext uri="{FF2B5EF4-FFF2-40B4-BE49-F238E27FC236}">
                <a16:creationId xmlns:a16="http://schemas.microsoft.com/office/drawing/2014/main" id="{DDB9285D-33D5-C94C-9F3C-F766AD66E740}"/>
              </a:ext>
            </a:extLst>
          </p:cNvPr>
          <p:cNvSpPr txBox="1"/>
          <p:nvPr/>
        </p:nvSpPr>
        <p:spPr>
          <a:xfrm>
            <a:off x="1767887" y="4270690"/>
            <a:ext cx="9656734" cy="400110"/>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000" b="1" dirty="0"/>
              <a:t>Digital</a:t>
            </a:r>
            <a:r>
              <a:rPr kumimoji="1" lang="zh-CN" altLang="en-US" sz="2000" b="1" dirty="0"/>
              <a:t> </a:t>
            </a:r>
            <a:r>
              <a:rPr kumimoji="1" lang="en-US" altLang="zh-CN" sz="2000" b="1" dirty="0"/>
              <a:t>QC:</a:t>
            </a:r>
            <a:endParaRPr kumimoji="1" lang="zh-CN" altLang="en-US" sz="2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09AC386-5A19-D645-8528-178E12F3D50C}"/>
                  </a:ext>
                </a:extLst>
              </p:cNvPr>
              <p:cNvSpPr txBox="1"/>
              <p:nvPr/>
            </p:nvSpPr>
            <p:spPr>
              <a:xfrm>
                <a:off x="6181425" y="5175226"/>
                <a:ext cx="2246192" cy="6706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𝑂</m:t>
                          </m:r>
                        </m:e>
                        <m:sub>
                          <m:r>
                            <a:rPr kumimoji="1" lang="en-US" altLang="zh-CN" b="0" i="1" smtClean="0">
                              <a:latin typeface="Cambria Math" panose="02040503050406030204" pitchFamily="18" charset="0"/>
                            </a:rPr>
                            <m:t>𝑖</m:t>
                          </m:r>
                        </m:sub>
                      </m:sSub>
                      <m:r>
                        <a:rPr kumimoji="1" lang="en-US" altLang="zh-CN" b="0" i="1" smtClean="0">
                          <a:latin typeface="Cambria Math" panose="02040503050406030204" pitchFamily="18" charset="0"/>
                        </a:rPr>
                        <m:t>=</m:t>
                      </m:r>
                      <m:nary>
                        <m:naryPr>
                          <m:chr m:val="∑"/>
                          <m:supHide m:val="on"/>
                          <m:ctrlPr>
                            <a:rPr kumimoji="1" lang="en-US" altLang="zh-CN" b="0" i="1" smtClean="0">
                              <a:latin typeface="Cambria Math" panose="02040503050406030204" pitchFamily="18" charset="0"/>
                            </a:rPr>
                          </m:ctrlPr>
                        </m:naryPr>
                        <m:sub>
                          <m:r>
                            <m:rPr>
                              <m:brk m:alnAt="7"/>
                            </m:rPr>
                            <a:rPr kumimoji="1" lang="en-US" altLang="zh-CN" b="1" i="1" smtClean="0">
                              <a:latin typeface="Cambria Math" panose="02040503050406030204" pitchFamily="18" charset="0"/>
                            </a:rPr>
                            <m:t>𝒓</m:t>
                          </m:r>
                          <m:r>
                            <a:rPr kumimoji="1" lang="en-US" altLang="zh-CN" b="1" i="1" smtClean="0">
                              <a:latin typeface="Cambria Math" panose="02040503050406030204" pitchFamily="18" charset="0"/>
                            </a:rPr>
                            <m:t>∈</m:t>
                          </m:r>
                          <m:r>
                            <a:rPr kumimoji="1" lang="en-US" altLang="zh-CN" b="1" i="0" smtClean="0">
                              <a:latin typeface="Cambria Math" panose="02040503050406030204" pitchFamily="18" charset="0"/>
                            </a:rPr>
                            <m:t>𝚲</m:t>
                          </m:r>
                        </m:sub>
                        <m:sup/>
                        <m:e>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𝑖</m:t>
                              </m:r>
                              <m:r>
                                <a:rPr kumimoji="1" lang="en-US" altLang="zh-CN" b="1" i="1" smtClean="0">
                                  <a:latin typeface="Cambria Math" panose="02040503050406030204" pitchFamily="18" charset="0"/>
                                </a:rPr>
                                <m:t>𝒌</m:t>
                              </m:r>
                              <m:r>
                                <a:rPr kumimoji="1" lang="en-US" altLang="zh-CN" b="0" i="1" smtClean="0">
                                  <a:latin typeface="Cambria Math" panose="02040503050406030204" pitchFamily="18" charset="0"/>
                                </a:rPr>
                                <m:t>⋅</m:t>
                              </m:r>
                              <m:r>
                                <a:rPr kumimoji="1" lang="en-US" altLang="zh-CN" b="1" i="1" smtClean="0">
                                  <a:latin typeface="Cambria Math" panose="02040503050406030204" pitchFamily="18" charset="0"/>
                                </a:rPr>
                                <m:t>𝒓</m:t>
                              </m:r>
                            </m:sup>
                          </m:sSup>
                          <m:r>
                            <a:rPr kumimoji="1" lang="en-US" altLang="zh-CN" b="0" i="1" smtClean="0">
                              <a:latin typeface="Cambria Math" panose="02040503050406030204" pitchFamily="18" charset="0"/>
                            </a:rPr>
                            <m:t>(</m:t>
                          </m:r>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𝑐</m:t>
                              </m:r>
                            </m:e>
                            <m:sub>
                              <m:r>
                                <a:rPr kumimoji="1" lang="en-US" altLang="zh-CN" b="1" i="1" smtClean="0">
                                  <a:latin typeface="Cambria Math" panose="02040503050406030204" pitchFamily="18" charset="0"/>
                                </a:rPr>
                                <m:t>𝒓</m:t>
                              </m:r>
                            </m:sub>
                            <m:sup>
                              <m:r>
                                <a:rPr kumimoji="1" lang="en-US" altLang="zh-CN" b="0" i="1" smtClean="0">
                                  <a:latin typeface="Cambria Math" panose="02040503050406030204" pitchFamily="18" charset="0"/>
                                  <a:ea typeface="Cambria Math" panose="02040503050406030204" pitchFamily="18" charset="0"/>
                                </a:rPr>
                                <m:t>†</m:t>
                              </m:r>
                            </m:sup>
                          </m:sSubSup>
                          <m:r>
                            <a:rPr kumimoji="1" lang="en-US" altLang="zh-CN" b="0" i="1" smtClean="0">
                              <a:latin typeface="Cambria Math" panose="02040503050406030204" pitchFamily="18" charset="0"/>
                              <a:ea typeface="Cambria Math" panose="02040503050406030204" pitchFamily="18" charset="0"/>
                            </a:rPr>
                            <m:t>+</m:t>
                          </m:r>
                          <m:sSubSup>
                            <m:sSubSupPr>
                              <m:ctrlPr>
                                <a:rPr kumimoji="1" lang="en-US" altLang="zh-CN" i="1">
                                  <a:latin typeface="Cambria Math" panose="02040503050406030204" pitchFamily="18" charset="0"/>
                                </a:rPr>
                              </m:ctrlPr>
                            </m:sSubSupPr>
                            <m:e>
                              <m:r>
                                <a:rPr kumimoji="1" lang="en-US" altLang="zh-CN" i="1">
                                  <a:latin typeface="Cambria Math" panose="02040503050406030204" pitchFamily="18" charset="0"/>
                                </a:rPr>
                                <m:t>𝑐</m:t>
                              </m:r>
                            </m:e>
                            <m:sub>
                              <m:r>
                                <a:rPr kumimoji="1" lang="en-US" altLang="zh-CN" b="1" i="1">
                                  <a:latin typeface="Cambria Math" panose="02040503050406030204" pitchFamily="18" charset="0"/>
                                </a:rPr>
                                <m:t>𝒓</m:t>
                              </m:r>
                            </m:sub>
                            <m:sup>
                              <m:r>
                                <a:rPr kumimoji="1" lang="zh-CN" altLang="en-US" b="0" i="1" smtClean="0">
                                  <a:latin typeface="Cambria Math" panose="02040503050406030204" pitchFamily="18" charset="0"/>
                                </a:rPr>
                                <m:t> </m:t>
                              </m:r>
                            </m:sup>
                          </m:sSubSup>
                          <m:r>
                            <a:rPr kumimoji="1" lang="en-US" altLang="zh-CN" b="0" i="1" smtClean="0">
                              <a:latin typeface="Cambria Math" panose="02040503050406030204" pitchFamily="18" charset="0"/>
                              <a:ea typeface="Cambria Math" panose="02040503050406030204" pitchFamily="18" charset="0"/>
                            </a:rPr>
                            <m:t>)</m:t>
                          </m:r>
                        </m:e>
                      </m:nary>
                    </m:oMath>
                  </m:oMathPara>
                </a14:m>
                <a:endParaRPr kumimoji="1" lang="zh-CN" altLang="en-US" dirty="0"/>
              </a:p>
            </p:txBody>
          </p:sp>
        </mc:Choice>
        <mc:Fallback xmlns="">
          <p:sp>
            <p:nvSpPr>
              <p:cNvPr id="2" name="TextBox 1">
                <a:extLst>
                  <a:ext uri="{FF2B5EF4-FFF2-40B4-BE49-F238E27FC236}">
                    <a16:creationId xmlns:a16="http://schemas.microsoft.com/office/drawing/2014/main" id="{F09AC386-5A19-D645-8528-178E12F3D50C}"/>
                  </a:ext>
                </a:extLst>
              </p:cNvPr>
              <p:cNvSpPr txBox="1">
                <a:spLocks noRot="1" noChangeAspect="1" noMove="1" noResize="1" noEditPoints="1" noAdjustHandles="1" noChangeArrowheads="1" noChangeShapeType="1" noTextEdit="1"/>
              </p:cNvSpPr>
              <p:nvPr/>
            </p:nvSpPr>
            <p:spPr>
              <a:xfrm>
                <a:off x="6181425" y="5175226"/>
                <a:ext cx="2246192" cy="670696"/>
              </a:xfrm>
              <a:prstGeom prst="rect">
                <a:avLst/>
              </a:prstGeom>
              <a:blipFill>
                <a:blip r:embed="rId5"/>
                <a:stretch>
                  <a:fillRect l="-13483" t="-144444" r="-3371" b="-1981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4137E1E9-EC63-5043-BA12-AA3B403EE09C}"/>
                  </a:ext>
                </a:extLst>
              </p:cNvPr>
              <p:cNvSpPr txBox="1"/>
              <p:nvPr/>
            </p:nvSpPr>
            <p:spPr>
              <a:xfrm>
                <a:off x="3359696" y="4268428"/>
                <a:ext cx="7632848" cy="400110"/>
              </a:xfrm>
              <a:prstGeom prst="rect">
                <a:avLst/>
              </a:prstGeom>
              <a:noFill/>
            </p:spPr>
            <p:txBody>
              <a:bodyPr wrap="square">
                <a:spAutoFit/>
              </a:bodyPr>
              <a:lstStyle/>
              <a:p>
                <a:r>
                  <a:rPr kumimoji="1" lang="en-US" altLang="zh-CN" sz="2000" dirty="0"/>
                  <a:t>If</a:t>
                </a:r>
                <a:r>
                  <a:rPr kumimoji="1" lang="zh-CN" altLang="en-US" sz="2000" dirty="0"/>
                  <a:t> </a:t>
                </a:r>
                <a14:m>
                  <m:oMath xmlns:m="http://schemas.openxmlformats.org/officeDocument/2006/math">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𝑂</m:t>
                        </m:r>
                      </m:e>
                      <m:sub>
                        <m:r>
                          <a:rPr kumimoji="1" lang="en-US" altLang="zh-CN" sz="2000" b="0" i="1" smtClean="0">
                            <a:latin typeface="Cambria Math" panose="02040503050406030204" pitchFamily="18" charset="0"/>
                          </a:rPr>
                          <m:t>𝑖</m:t>
                        </m:r>
                      </m:sub>
                    </m:sSub>
                  </m:oMath>
                </a14:m>
                <a:r>
                  <a:rPr kumimoji="1" lang="zh-CN" altLang="en-US" sz="2000" dirty="0"/>
                  <a:t> </a:t>
                </a:r>
                <a:r>
                  <a:rPr kumimoji="1" lang="en-US" altLang="zh-CN" sz="2000" dirty="0"/>
                  <a:t>is</a:t>
                </a:r>
                <a:r>
                  <a:rPr kumimoji="1" lang="zh-CN" altLang="en-US" sz="2000" dirty="0"/>
                  <a:t> </a:t>
                </a:r>
                <a:r>
                  <a:rPr kumimoji="1" lang="en-US" altLang="zh-CN" sz="2000" dirty="0"/>
                  <a:t>applied</a:t>
                </a:r>
                <a:r>
                  <a:rPr kumimoji="1" lang="zh-CN" altLang="en-US" sz="2000" dirty="0"/>
                  <a:t> </a:t>
                </a:r>
                <a:r>
                  <a:rPr kumimoji="1" lang="en-US" altLang="zh-CN" sz="2000" dirty="0"/>
                  <a:t>on</a:t>
                </a:r>
                <a:r>
                  <a:rPr kumimoji="1" lang="zh-CN" altLang="en-US" sz="2000" dirty="0"/>
                  <a:t> </a:t>
                </a:r>
                <a:r>
                  <a:rPr kumimoji="1" lang="en-US" altLang="zh-CN" sz="2000" dirty="0"/>
                  <a:t>all</a:t>
                </a:r>
                <a:r>
                  <a:rPr kumimoji="1" lang="zh-CN" altLang="en-US" sz="2000" dirty="0"/>
                  <a:t> </a:t>
                </a:r>
                <a:r>
                  <a:rPr kumimoji="1" lang="en-US" altLang="zh-CN" sz="2000" dirty="0"/>
                  <a:t>spatial</a:t>
                </a:r>
                <a:r>
                  <a:rPr kumimoji="1" lang="zh-CN" altLang="en-US" sz="2000" dirty="0"/>
                  <a:t> </a:t>
                </a:r>
                <a:r>
                  <a:rPr kumimoji="1" lang="en-US" altLang="zh-CN" sz="2000" dirty="0"/>
                  <a:t>sites,</a:t>
                </a:r>
                <a:r>
                  <a:rPr kumimoji="1" lang="zh-CN" altLang="en-US" sz="2000" dirty="0"/>
                  <a:t> </a:t>
                </a:r>
                <a:r>
                  <a:rPr kumimoji="1" lang="en-US" altLang="zh-CN" sz="2000" dirty="0"/>
                  <a:t>the</a:t>
                </a:r>
                <a:r>
                  <a:rPr kumimoji="1" lang="zh-CN" altLang="en-US" sz="2000" dirty="0"/>
                  <a:t> </a:t>
                </a:r>
                <a:r>
                  <a:rPr kumimoji="1" lang="en-US" altLang="zh-CN" sz="2000" dirty="0"/>
                  <a:t>ancilla</a:t>
                </a:r>
                <a:r>
                  <a:rPr kumimoji="1" lang="zh-CN" altLang="en-US" sz="2000" dirty="0"/>
                  <a:t> </a:t>
                </a:r>
                <a:r>
                  <a:rPr kumimoji="1" lang="en-US" altLang="zh-CN" sz="2000" dirty="0"/>
                  <a:t>qubit</a:t>
                </a:r>
                <a:r>
                  <a:rPr kumimoji="1" lang="zh-CN" altLang="en-US" sz="2000" dirty="0"/>
                  <a:t> </a:t>
                </a:r>
                <a:r>
                  <a:rPr kumimoji="1" lang="en-US" altLang="zh-CN" sz="2000" dirty="0"/>
                  <a:t>should</a:t>
                </a:r>
                <a:r>
                  <a:rPr kumimoji="1" lang="zh-CN" altLang="en-US" sz="2000" dirty="0"/>
                  <a:t> </a:t>
                </a:r>
                <a:r>
                  <a:rPr kumimoji="1" lang="en-US" altLang="zh-CN" sz="2000" dirty="0"/>
                  <a:t>be</a:t>
                </a:r>
                <a:r>
                  <a:rPr kumimoji="1" lang="zh-CN" altLang="en-US" sz="2000" dirty="0"/>
                  <a:t> </a:t>
                </a:r>
                <a:r>
                  <a:rPr kumimoji="1" lang="en-US" altLang="zh-CN" sz="2000" dirty="0"/>
                  <a:t>connected</a:t>
                </a:r>
                <a:endParaRPr kumimoji="1" lang="zh-CN" altLang="en-US" sz="2000" dirty="0"/>
              </a:p>
            </p:txBody>
          </p:sp>
        </mc:Choice>
        <mc:Fallback xmlns="">
          <p:sp>
            <p:nvSpPr>
              <p:cNvPr id="169" name="TextBox 168">
                <a:extLst>
                  <a:ext uri="{FF2B5EF4-FFF2-40B4-BE49-F238E27FC236}">
                    <a16:creationId xmlns:a16="http://schemas.microsoft.com/office/drawing/2014/main" id="{4137E1E9-EC63-5043-BA12-AA3B403EE09C}"/>
                  </a:ext>
                </a:extLst>
              </p:cNvPr>
              <p:cNvSpPr txBox="1">
                <a:spLocks noRot="1" noChangeAspect="1" noMove="1" noResize="1" noEditPoints="1" noAdjustHandles="1" noChangeArrowheads="1" noChangeShapeType="1" noTextEdit="1"/>
              </p:cNvSpPr>
              <p:nvPr/>
            </p:nvSpPr>
            <p:spPr>
              <a:xfrm>
                <a:off x="3359696" y="4268428"/>
                <a:ext cx="7632848" cy="400110"/>
              </a:xfrm>
              <a:prstGeom prst="rect">
                <a:avLst/>
              </a:prstGeom>
              <a:blipFill>
                <a:blip r:embed="rId6"/>
                <a:stretch>
                  <a:fillRect l="-831" t="-9375" b="-25000"/>
                </a:stretch>
              </a:blipFill>
            </p:spPr>
            <p:txBody>
              <a:bodyPr/>
              <a:lstStyle/>
              <a:p>
                <a:r>
                  <a:rPr lang="zh-CN" altLang="en-US">
                    <a:noFill/>
                  </a:rPr>
                  <a:t> </a:t>
                </a:r>
              </a:p>
            </p:txBody>
          </p:sp>
        </mc:Fallback>
      </mc:AlternateContent>
      <p:sp>
        <p:nvSpPr>
          <p:cNvPr id="7" name="TextBox 6">
            <a:extLst>
              <a:ext uri="{FF2B5EF4-FFF2-40B4-BE49-F238E27FC236}">
                <a16:creationId xmlns:a16="http://schemas.microsoft.com/office/drawing/2014/main" id="{98EDC91E-86EE-BF43-93E3-39DC5B46B60A}"/>
              </a:ext>
            </a:extLst>
          </p:cNvPr>
          <p:cNvSpPr txBox="1"/>
          <p:nvPr/>
        </p:nvSpPr>
        <p:spPr>
          <a:xfrm>
            <a:off x="5780481" y="6131367"/>
            <a:ext cx="2708177" cy="369332"/>
          </a:xfrm>
          <a:prstGeom prst="rect">
            <a:avLst/>
          </a:prstGeom>
          <a:noFill/>
        </p:spPr>
        <p:txBody>
          <a:bodyPr wrap="none" rtlCol="0">
            <a:spAutoFit/>
          </a:bodyPr>
          <a:lstStyle/>
          <a:p>
            <a:r>
              <a:rPr kumimoji="1" lang="en-US" altLang="zh-CN" dirty="0"/>
              <a:t>The</a:t>
            </a:r>
            <a:r>
              <a:rPr kumimoji="1" lang="zh-CN" altLang="en-US" dirty="0"/>
              <a:t> </a:t>
            </a:r>
            <a:r>
              <a:rPr kumimoji="1" lang="en-US" altLang="zh-CN" dirty="0"/>
              <a:t>connectivity</a:t>
            </a:r>
            <a:r>
              <a:rPr kumimoji="1" lang="zh-CN" altLang="en-US" dirty="0"/>
              <a:t> </a:t>
            </a:r>
            <a:r>
              <a:rPr kumimoji="1" lang="en-US" altLang="zh-CN" dirty="0"/>
              <a:t>is</a:t>
            </a:r>
            <a:r>
              <a:rPr kumimoji="1" lang="zh-CN" altLang="en-US" dirty="0"/>
              <a:t> </a:t>
            </a:r>
            <a:r>
              <a:rPr kumimoji="1" lang="en-US" altLang="zh-CN" dirty="0"/>
              <a:t>limited!</a:t>
            </a:r>
            <a:endParaRPr kumimoji="1" lang="zh-CN" altLang="en-US" dirty="0"/>
          </a:p>
        </p:txBody>
      </p:sp>
      <p:cxnSp>
        <p:nvCxnSpPr>
          <p:cNvPr id="9" name="Straight Arrow Connector 8">
            <a:extLst>
              <a:ext uri="{FF2B5EF4-FFF2-40B4-BE49-F238E27FC236}">
                <a16:creationId xmlns:a16="http://schemas.microsoft.com/office/drawing/2014/main" id="{0CE027BD-22D4-8E48-9096-729795D83F97}"/>
              </a:ext>
            </a:extLst>
          </p:cNvPr>
          <p:cNvCxnSpPr>
            <a:cxnSpLocks/>
          </p:cNvCxnSpPr>
          <p:nvPr/>
        </p:nvCxnSpPr>
        <p:spPr>
          <a:xfrm flipH="1">
            <a:off x="8511828" y="6316033"/>
            <a:ext cx="580533"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0" name="Picture 169">
            <a:extLst>
              <a:ext uri="{FF2B5EF4-FFF2-40B4-BE49-F238E27FC236}">
                <a16:creationId xmlns:a16="http://schemas.microsoft.com/office/drawing/2014/main" id="{B92ADA84-CFC9-0847-86F6-3B5049991AAD}"/>
              </a:ext>
            </a:extLst>
          </p:cNvPr>
          <p:cNvPicPr>
            <a:picLocks noChangeAspect="1"/>
          </p:cNvPicPr>
          <p:nvPr/>
        </p:nvPicPr>
        <p:blipFill>
          <a:blip r:embed="rId7"/>
          <a:stretch>
            <a:fillRect/>
          </a:stretch>
        </p:blipFill>
        <p:spPr>
          <a:xfrm>
            <a:off x="309649" y="5106337"/>
            <a:ext cx="1940603" cy="1597763"/>
          </a:xfrm>
          <a:prstGeom prst="rect">
            <a:avLst/>
          </a:prstGeom>
        </p:spPr>
      </p:pic>
      <p:sp>
        <p:nvSpPr>
          <p:cNvPr id="11" name="Rounded Rectangular Callout 10">
            <a:extLst>
              <a:ext uri="{FF2B5EF4-FFF2-40B4-BE49-F238E27FC236}">
                <a16:creationId xmlns:a16="http://schemas.microsoft.com/office/drawing/2014/main" id="{AEC97176-DBA9-1346-9AF3-5A4B3C643F9D}"/>
              </a:ext>
            </a:extLst>
          </p:cNvPr>
          <p:cNvSpPr/>
          <p:nvPr/>
        </p:nvSpPr>
        <p:spPr>
          <a:xfrm>
            <a:off x="2026346" y="4840941"/>
            <a:ext cx="2179165" cy="707886"/>
          </a:xfrm>
          <a:prstGeom prst="wedgeRoundRectCallout">
            <a:avLst>
              <a:gd name="adj1" fmla="val -70693"/>
              <a:gd name="adj2" fmla="val 44264"/>
              <a:gd name="adj3" fmla="val 16667"/>
            </a:avLst>
          </a:prstGeom>
          <a:solidFill>
            <a:srgbClr val="C00000">
              <a:alpha val="92157"/>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simulate</a:t>
            </a:r>
            <a:r>
              <a:rPr kumimoji="1" lang="zh-CN" altLang="en-US" dirty="0"/>
              <a:t> </a:t>
            </a:r>
            <a:r>
              <a:rPr kumimoji="1" lang="en-US" altLang="zh-CN" dirty="0"/>
              <a:t>nature</a:t>
            </a:r>
            <a:r>
              <a:rPr kumimoji="1" lang="zh-CN" altLang="en-US" dirty="0"/>
              <a:t> </a:t>
            </a:r>
            <a:r>
              <a:rPr kumimoji="1" lang="en-US" altLang="zh-CN" dirty="0"/>
              <a:t>with</a:t>
            </a:r>
            <a:r>
              <a:rPr kumimoji="1" lang="zh-CN" altLang="en-US" dirty="0"/>
              <a:t> </a:t>
            </a:r>
            <a:r>
              <a:rPr kumimoji="1" lang="en-US" altLang="zh-CN" dirty="0"/>
              <a:t>nature.</a:t>
            </a:r>
            <a:endParaRPr kumimoji="1" lang="zh-CN" altLang="en-US" dirty="0"/>
          </a:p>
        </p:txBody>
      </p:sp>
      <p:sp>
        <p:nvSpPr>
          <p:cNvPr id="12" name="TextBox 11">
            <a:extLst>
              <a:ext uri="{FF2B5EF4-FFF2-40B4-BE49-F238E27FC236}">
                <a16:creationId xmlns:a16="http://schemas.microsoft.com/office/drawing/2014/main" id="{B134DA78-89C5-9D4C-900A-AEE08AC75866}"/>
              </a:ext>
            </a:extLst>
          </p:cNvPr>
          <p:cNvSpPr txBox="1"/>
          <p:nvPr/>
        </p:nvSpPr>
        <p:spPr>
          <a:xfrm>
            <a:off x="2454678" y="5845922"/>
            <a:ext cx="2702535" cy="369332"/>
          </a:xfrm>
          <a:prstGeom prst="rect">
            <a:avLst/>
          </a:prstGeom>
          <a:noFill/>
        </p:spPr>
        <p:txBody>
          <a:bodyPr wrap="none" rtlCol="0">
            <a:spAutoFit/>
          </a:bodyPr>
          <a:lstStyle/>
          <a:p>
            <a:r>
              <a:rPr kumimoji="1" lang="en-US" altLang="zh-CN" dirty="0"/>
              <a:t>Ancilla</a:t>
            </a:r>
            <a:r>
              <a:rPr kumimoji="1" lang="zh-CN" altLang="en-US" dirty="0"/>
              <a:t> </a:t>
            </a:r>
            <a:r>
              <a:rPr kumimoji="1" lang="en-US" altLang="zh-CN" dirty="0"/>
              <a:t>qubit</a:t>
            </a:r>
            <a:r>
              <a:rPr kumimoji="1" lang="zh-CN" altLang="en-US" dirty="0"/>
              <a:t> </a:t>
            </a:r>
            <a:r>
              <a:rPr kumimoji="1" lang="en-US" altLang="zh-CN" dirty="0"/>
              <a:t>is</a:t>
            </a:r>
            <a:r>
              <a:rPr kumimoji="1" lang="zh-CN" altLang="en-US" dirty="0"/>
              <a:t> </a:t>
            </a:r>
            <a:r>
              <a:rPr kumimoji="1" lang="en-US" altLang="zh-CN" dirty="0"/>
              <a:t>not</a:t>
            </a:r>
            <a:r>
              <a:rPr kumimoji="1" lang="zh-CN" altLang="en-US" dirty="0"/>
              <a:t> </a:t>
            </a:r>
            <a:r>
              <a:rPr kumimoji="1" lang="en-US" altLang="zh-CN" dirty="0"/>
              <a:t>natural.</a:t>
            </a:r>
            <a:endParaRPr kumimoji="1" lang="zh-CN" altLang="en-US" dirty="0"/>
          </a:p>
        </p:txBody>
      </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6999E59E-A096-DF41-81D2-E892D20DFECF}"/>
                  </a:ext>
                </a:extLst>
              </p:cNvPr>
              <p:cNvSpPr txBox="1"/>
              <p:nvPr/>
            </p:nvSpPr>
            <p:spPr>
              <a:xfrm>
                <a:off x="9523704" y="2403825"/>
                <a:ext cx="2517990" cy="4421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000" i="1" smtClean="0">
                          <a:latin typeface="Cambria Math" panose="02040503050406030204" pitchFamily="18" charset="0"/>
                        </a:rPr>
                        <m:t>𝑈</m:t>
                      </m:r>
                      <m:d>
                        <m:dPr>
                          <m:ctrlPr>
                            <a:rPr kumimoji="1" lang="en-US" altLang="zh-CN" sz="2000" i="1" smtClean="0">
                              <a:latin typeface="Cambria Math" panose="02040503050406030204" pitchFamily="18" charset="0"/>
                            </a:rPr>
                          </m:ctrlPr>
                        </m:dPr>
                        <m:e>
                          <m:r>
                            <a:rPr kumimoji="1" lang="en-US" altLang="zh-CN" sz="2000" b="0" i="1" smtClean="0">
                              <a:latin typeface="Cambria Math" panose="02040503050406030204" pitchFamily="18" charset="0"/>
                            </a:rPr>
                            <m:t>𝑡</m:t>
                          </m:r>
                          <m:r>
                            <a:rPr kumimoji="1" lang="en-US" altLang="zh-CN" sz="2000" i="1">
                              <a:latin typeface="Cambria Math" panose="02040503050406030204" pitchFamily="18" charset="0"/>
                            </a:rPr>
                            <m:t>;</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𝑡</m:t>
                              </m:r>
                            </m:e>
                            <m:sup>
                              <m:r>
                                <a:rPr kumimoji="1" lang="en-US" altLang="zh-CN" sz="2000" b="0" i="1" smtClean="0">
                                  <a:latin typeface="Cambria Math" panose="02040503050406030204" pitchFamily="18" charset="0"/>
                                </a:rPr>
                                <m:t>′</m:t>
                              </m:r>
                            </m:sup>
                          </m:sSup>
                        </m:e>
                      </m:d>
                      <m:r>
                        <a:rPr kumimoji="1" lang="en-US" altLang="zh-CN" sz="2000" b="0" i="1" smtClean="0">
                          <a:latin typeface="Cambria Math" panose="02040503050406030204" pitchFamily="18" charset="0"/>
                        </a:rPr>
                        <m:t>≡</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𝑖𝐻</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𝑡</m:t>
                          </m:r>
                          <m:r>
                            <a:rPr kumimoji="1" lang="en-US" altLang="zh-CN" sz="2000" b="0" i="1" smtClean="0">
                              <a:latin typeface="Cambria Math" panose="02040503050406030204" pitchFamily="18" charset="0"/>
                            </a:rPr>
                            <m:t>−</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𝑡</m:t>
                              </m:r>
                            </m:e>
                            <m:sup>
                              <m:r>
                                <a:rPr kumimoji="1" lang="en-US" altLang="zh-CN" sz="2000" b="0" i="1" smtClean="0">
                                  <a:latin typeface="Cambria Math" panose="02040503050406030204" pitchFamily="18" charset="0"/>
                                </a:rPr>
                                <m:t>′</m:t>
                              </m:r>
                            </m:sup>
                          </m:sSup>
                          <m:r>
                            <a:rPr kumimoji="1" lang="en-US" altLang="zh-CN" sz="2000" b="0" i="1" smtClean="0">
                              <a:latin typeface="Cambria Math" panose="02040503050406030204" pitchFamily="18" charset="0"/>
                            </a:rPr>
                            <m:t>)</m:t>
                          </m:r>
                        </m:sup>
                      </m:sSup>
                    </m:oMath>
                  </m:oMathPara>
                </a14:m>
                <a:endParaRPr kumimoji="1" lang="zh-CN" altLang="en-US" sz="2000" dirty="0"/>
              </a:p>
            </p:txBody>
          </p:sp>
        </mc:Choice>
        <mc:Fallback xmlns="">
          <p:sp>
            <p:nvSpPr>
              <p:cNvPr id="92" name="TextBox 91">
                <a:extLst>
                  <a:ext uri="{FF2B5EF4-FFF2-40B4-BE49-F238E27FC236}">
                    <a16:creationId xmlns:a16="http://schemas.microsoft.com/office/drawing/2014/main" id="{6999E59E-A096-DF41-81D2-E892D20DFECF}"/>
                  </a:ext>
                </a:extLst>
              </p:cNvPr>
              <p:cNvSpPr txBox="1">
                <a:spLocks noRot="1" noChangeAspect="1" noMove="1" noResize="1" noEditPoints="1" noAdjustHandles="1" noChangeArrowheads="1" noChangeShapeType="1" noTextEdit="1"/>
              </p:cNvSpPr>
              <p:nvPr/>
            </p:nvSpPr>
            <p:spPr>
              <a:xfrm>
                <a:off x="9523704" y="2403825"/>
                <a:ext cx="2517990" cy="442172"/>
              </a:xfrm>
              <a:prstGeom prst="rect">
                <a:avLst/>
              </a:prstGeom>
              <a:blipFill>
                <a:blip r:embed="rId19"/>
                <a:stretch>
                  <a:fillRect/>
                </a:stretch>
              </a:blipFill>
            </p:spPr>
            <p:txBody>
              <a:bodyPr/>
              <a:lstStyle/>
              <a:p>
                <a:r>
                  <a:rPr lang="zh-CN" altLang="en-US">
                    <a:noFill/>
                  </a:rPr>
                  <a:t> </a:t>
                </a:r>
              </a:p>
            </p:txBody>
          </p:sp>
        </mc:Fallback>
      </mc:AlternateContent>
      <p:pic>
        <p:nvPicPr>
          <p:cNvPr id="168" name="Picture 167">
            <a:extLst>
              <a:ext uri="{FF2B5EF4-FFF2-40B4-BE49-F238E27FC236}">
                <a16:creationId xmlns:a16="http://schemas.microsoft.com/office/drawing/2014/main" id="{603E5DD8-DC28-F841-939D-B00C72AC8177}"/>
              </a:ext>
            </a:extLst>
          </p:cNvPr>
          <p:cNvPicPr>
            <a:picLocks noChangeAspect="1"/>
          </p:cNvPicPr>
          <p:nvPr/>
        </p:nvPicPr>
        <p:blipFill>
          <a:blip r:embed="rId20"/>
          <a:stretch>
            <a:fillRect/>
          </a:stretch>
        </p:blipFill>
        <p:spPr>
          <a:xfrm>
            <a:off x="9138700" y="4985925"/>
            <a:ext cx="1939864" cy="1774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itle 1">
            <a:extLst>
              <a:ext uri="{FF2B5EF4-FFF2-40B4-BE49-F238E27FC236}">
                <a16:creationId xmlns:a16="http://schemas.microsoft.com/office/drawing/2014/main" id="{80D8A68A-D0A6-354C-82C0-F8FFDFED4A9C}"/>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Correlation</a:t>
            </a:r>
            <a:r>
              <a:rPr kumimoji="1" lang="zh-CN" altLang="en-US" sz="4800" dirty="0"/>
              <a:t> </a:t>
            </a:r>
            <a:r>
              <a:rPr kumimoji="1" lang="en-US" altLang="zh-CN" sz="4800" dirty="0"/>
              <a:t>function</a:t>
            </a:r>
            <a:r>
              <a:rPr kumimoji="1" lang="zh-CN" altLang="en-US" sz="4800" dirty="0"/>
              <a:t> </a:t>
            </a:r>
            <a:r>
              <a:rPr kumimoji="1" lang="en-US" altLang="zh-CN" sz="4800" dirty="0"/>
              <a:t>using</a:t>
            </a:r>
            <a:r>
              <a:rPr kumimoji="1" lang="zh-CN" altLang="en-US" sz="4800" dirty="0"/>
              <a:t> </a:t>
            </a:r>
            <a:r>
              <a:rPr kumimoji="1" lang="en-US" altLang="zh-CN" sz="4800" dirty="0"/>
              <a:t>Hadamard</a:t>
            </a:r>
            <a:r>
              <a:rPr kumimoji="1" lang="zh-CN" altLang="en-US" sz="4800" dirty="0"/>
              <a:t> </a:t>
            </a:r>
            <a:r>
              <a:rPr kumimoji="1" lang="en-US" altLang="zh-CN" sz="4800" dirty="0"/>
              <a:t>test</a:t>
            </a:r>
            <a:endParaRPr kumimoji="1" lang="zh-CN" altLang="en-US" sz="3600" dirty="0"/>
          </a:p>
        </p:txBody>
      </p:sp>
      <p:sp>
        <p:nvSpPr>
          <p:cNvPr id="24" name="TextBox 23">
            <a:extLst>
              <a:ext uri="{FF2B5EF4-FFF2-40B4-BE49-F238E27FC236}">
                <a16:creationId xmlns:a16="http://schemas.microsoft.com/office/drawing/2014/main" id="{A9D2E309-6F30-E541-836E-79828ED39F84}"/>
              </a:ext>
            </a:extLst>
          </p:cNvPr>
          <p:cNvSpPr txBox="1"/>
          <p:nvPr/>
        </p:nvSpPr>
        <p:spPr>
          <a:xfrm>
            <a:off x="4401767" y="4646618"/>
            <a:ext cx="6097772" cy="369332"/>
          </a:xfrm>
          <a:prstGeom prst="rect">
            <a:avLst/>
          </a:prstGeom>
          <a:noFill/>
        </p:spPr>
        <p:txBody>
          <a:bodyPr wrap="square">
            <a:spAutoFit/>
          </a:bodyPr>
          <a:lstStyle/>
          <a:p>
            <a:r>
              <a:rPr kumimoji="1" lang="en-US" altLang="zh-CN" sz="1800" dirty="0"/>
              <a:t>with</a:t>
            </a:r>
            <a:r>
              <a:rPr kumimoji="1" lang="zh-CN" altLang="en-US" sz="1800" dirty="0"/>
              <a:t> </a:t>
            </a:r>
            <a:r>
              <a:rPr kumimoji="1" lang="en-US" altLang="zh-CN" sz="1800" dirty="0"/>
              <a:t>the</a:t>
            </a:r>
            <a:r>
              <a:rPr kumimoji="1" lang="zh-CN" altLang="en-US" sz="1800" dirty="0"/>
              <a:t> </a:t>
            </a:r>
            <a:r>
              <a:rPr kumimoji="1" lang="en-US" altLang="zh-CN" sz="1800" dirty="0"/>
              <a:t>entire</a:t>
            </a:r>
            <a:r>
              <a:rPr kumimoji="1" lang="zh-CN" altLang="en-US" sz="1800" dirty="0"/>
              <a:t> </a:t>
            </a:r>
            <a:r>
              <a:rPr kumimoji="1" lang="en-US" altLang="zh-CN" sz="1800" dirty="0"/>
              <a:t>system.</a:t>
            </a:r>
            <a:endParaRPr lang="zh-CN" altLang="en-US" dirty="0"/>
          </a:p>
        </p:txBody>
      </p:sp>
      <p:sp>
        <p:nvSpPr>
          <p:cNvPr id="26" name="Rounded Rectangle 25">
            <a:extLst>
              <a:ext uri="{FF2B5EF4-FFF2-40B4-BE49-F238E27FC236}">
                <a16:creationId xmlns:a16="http://schemas.microsoft.com/office/drawing/2014/main" id="{0DE88D14-D1A2-A647-9157-81E9EAF69978}"/>
              </a:ext>
            </a:extLst>
          </p:cNvPr>
          <p:cNvSpPr/>
          <p:nvPr/>
        </p:nvSpPr>
        <p:spPr>
          <a:xfrm>
            <a:off x="2088867" y="1507006"/>
            <a:ext cx="731621" cy="1387238"/>
          </a:xfrm>
          <a:prstGeom prst="round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Rounded Rectangle 26">
            <a:extLst>
              <a:ext uri="{FF2B5EF4-FFF2-40B4-BE49-F238E27FC236}">
                <a16:creationId xmlns:a16="http://schemas.microsoft.com/office/drawing/2014/main" id="{1DE74F25-136F-2D44-9312-FEA6D0434507}"/>
              </a:ext>
            </a:extLst>
          </p:cNvPr>
          <p:cNvSpPr/>
          <p:nvPr/>
        </p:nvSpPr>
        <p:spPr>
          <a:xfrm>
            <a:off x="6611955" y="1506746"/>
            <a:ext cx="731621" cy="1387498"/>
          </a:xfrm>
          <a:prstGeom prst="round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Rounded Rectangle 27">
            <a:extLst>
              <a:ext uri="{FF2B5EF4-FFF2-40B4-BE49-F238E27FC236}">
                <a16:creationId xmlns:a16="http://schemas.microsoft.com/office/drawing/2014/main" id="{85096F76-4284-CB4F-B743-A87334515984}"/>
              </a:ext>
            </a:extLst>
          </p:cNvPr>
          <p:cNvSpPr/>
          <p:nvPr/>
        </p:nvSpPr>
        <p:spPr>
          <a:xfrm>
            <a:off x="3921727" y="1507006"/>
            <a:ext cx="731621" cy="1387238"/>
          </a:xfrm>
          <a:prstGeom prst="round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TextBox 28">
            <a:extLst>
              <a:ext uri="{FF2B5EF4-FFF2-40B4-BE49-F238E27FC236}">
                <a16:creationId xmlns:a16="http://schemas.microsoft.com/office/drawing/2014/main" id="{44AFFFEB-A559-4443-8A0F-DA1BD4FEA253}"/>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18</a:t>
            </a:fld>
            <a:r>
              <a:rPr kumimoji="1" lang="en-US" altLang="zh-CN" dirty="0"/>
              <a:t>/25</a:t>
            </a:r>
            <a:endParaRPr kumimoji="1" lang="zh-CN" altLang="en-US" dirty="0"/>
          </a:p>
        </p:txBody>
      </p:sp>
    </p:spTree>
    <p:extLst>
      <p:ext uri="{BB962C8B-B14F-4D97-AF65-F5344CB8AC3E}">
        <p14:creationId xmlns:p14="http://schemas.microsoft.com/office/powerpoint/2010/main" val="117343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C3CE21A-835C-C54A-89B4-0D4B202D0ECE}"/>
              </a:ext>
            </a:extLst>
          </p:cNvPr>
          <p:cNvSpPr>
            <a:spLocks noGrp="1"/>
          </p:cNvSpPr>
          <p:nvPr>
            <p:ph idx="1"/>
          </p:nvPr>
        </p:nvSpPr>
        <p:spPr>
          <a:xfrm>
            <a:off x="1161585" y="1571847"/>
            <a:ext cx="10746163" cy="5163252"/>
          </a:xfrm>
        </p:spPr>
        <p:txBody>
          <a:bodyPr>
            <a:normAutofit fontScale="92500" lnSpcReduction="10000"/>
          </a:bodyPr>
          <a:lstStyle/>
          <a:p>
            <a:pPr>
              <a:lnSpc>
                <a:spcPct val="150000"/>
              </a:lnSpc>
              <a:buClr>
                <a:srgbClr val="3182BD"/>
              </a:buClr>
              <a:buFont typeface="Wingdings" pitchFamily="2" charset="2"/>
              <a:buChar char="q"/>
            </a:pPr>
            <a:r>
              <a:rPr kumimoji="1" lang="en-US" altLang="zh-CN" sz="3200" dirty="0">
                <a:solidFill>
                  <a:schemeClr val="bg2">
                    <a:lumMod val="90000"/>
                  </a:schemeClr>
                </a:solidFill>
              </a:rPr>
              <a:t>Why</a:t>
            </a:r>
            <a:r>
              <a:rPr kumimoji="1" lang="zh-CN" altLang="en-US" sz="3200" dirty="0">
                <a:solidFill>
                  <a:schemeClr val="bg2">
                    <a:lumMod val="90000"/>
                  </a:schemeClr>
                </a:solidFill>
              </a:rPr>
              <a:t> </a:t>
            </a:r>
            <a:r>
              <a:rPr kumimoji="1" lang="en-US" altLang="zh-CN" sz="3200" dirty="0">
                <a:solidFill>
                  <a:schemeClr val="bg2">
                    <a:lumMod val="90000"/>
                  </a:schemeClr>
                </a:solidFill>
              </a:rPr>
              <a:t>quantum</a:t>
            </a:r>
            <a:r>
              <a:rPr kumimoji="1" lang="zh-CN" altLang="en-US" sz="3200" dirty="0">
                <a:solidFill>
                  <a:schemeClr val="bg2">
                    <a:lumMod val="90000"/>
                  </a:schemeClr>
                </a:solidFill>
              </a:rPr>
              <a:t> </a:t>
            </a:r>
            <a:r>
              <a:rPr kumimoji="1" lang="en-US" altLang="zh-CN" sz="3200" dirty="0">
                <a:solidFill>
                  <a:schemeClr val="bg2">
                    <a:lumMod val="90000"/>
                  </a:schemeClr>
                </a:solidFill>
              </a:rPr>
              <a:t>computer?</a:t>
            </a:r>
          </a:p>
          <a:p>
            <a:pPr>
              <a:lnSpc>
                <a:spcPct val="150000"/>
              </a:lnSpc>
              <a:buClr>
                <a:srgbClr val="3182BD"/>
              </a:buClr>
              <a:buFont typeface="Wingdings" pitchFamily="2" charset="2"/>
              <a:buChar char="q"/>
            </a:pPr>
            <a:r>
              <a:rPr kumimoji="1" lang="en-US" altLang="zh-CN" sz="3200" dirty="0">
                <a:solidFill>
                  <a:schemeClr val="bg2">
                    <a:lumMod val="90000"/>
                  </a:schemeClr>
                </a:solidFill>
              </a:rPr>
              <a:t>Procedures</a:t>
            </a:r>
            <a:r>
              <a:rPr kumimoji="1" lang="zh-CN" altLang="en-US" sz="3200" dirty="0">
                <a:solidFill>
                  <a:schemeClr val="bg2">
                    <a:lumMod val="90000"/>
                  </a:schemeClr>
                </a:solidFill>
              </a:rPr>
              <a:t> </a:t>
            </a:r>
            <a:r>
              <a:rPr kumimoji="1" lang="en-US" altLang="zh-CN" sz="3200" dirty="0">
                <a:solidFill>
                  <a:schemeClr val="bg2">
                    <a:lumMod val="90000"/>
                  </a:schemeClr>
                </a:solidFill>
              </a:rPr>
              <a:t>of</a:t>
            </a:r>
            <a:r>
              <a:rPr kumimoji="1" lang="zh-CN" altLang="en-US" sz="3200" dirty="0">
                <a:solidFill>
                  <a:schemeClr val="bg2">
                    <a:lumMod val="90000"/>
                  </a:schemeClr>
                </a:solidFill>
              </a:rPr>
              <a:t> </a:t>
            </a:r>
            <a:r>
              <a:rPr kumimoji="1" lang="en-US" altLang="zh-CN" sz="3200" dirty="0">
                <a:solidFill>
                  <a:schemeClr val="bg2">
                    <a:lumMod val="90000"/>
                  </a:schemeClr>
                </a:solidFill>
              </a:rPr>
              <a:t>extracting</a:t>
            </a:r>
            <a:r>
              <a:rPr kumimoji="1" lang="zh-CN" altLang="en-US" sz="3200" dirty="0">
                <a:solidFill>
                  <a:schemeClr val="bg2">
                    <a:lumMod val="90000"/>
                  </a:schemeClr>
                </a:solidFill>
              </a:rPr>
              <a:t> </a:t>
            </a:r>
            <a:r>
              <a:rPr kumimoji="1" lang="en-US" altLang="zh-CN" sz="3200" dirty="0">
                <a:solidFill>
                  <a:schemeClr val="bg2">
                    <a:lumMod val="90000"/>
                  </a:schemeClr>
                </a:solidFill>
              </a:rPr>
              <a:t>particle</a:t>
            </a:r>
            <a:r>
              <a:rPr kumimoji="1" lang="zh-CN" altLang="en-US" sz="3200" dirty="0">
                <a:solidFill>
                  <a:schemeClr val="bg2">
                    <a:lumMod val="90000"/>
                  </a:schemeClr>
                </a:solidFill>
              </a:rPr>
              <a:t> </a:t>
            </a:r>
            <a:r>
              <a:rPr kumimoji="1" lang="en-US" altLang="zh-CN" sz="3200" dirty="0">
                <a:solidFill>
                  <a:schemeClr val="bg2">
                    <a:lumMod val="90000"/>
                  </a:schemeClr>
                </a:solidFill>
              </a:rPr>
              <a:t>mass</a:t>
            </a:r>
            <a:r>
              <a:rPr kumimoji="1" lang="zh-CN" altLang="en-US" sz="3200" dirty="0">
                <a:solidFill>
                  <a:schemeClr val="bg2">
                    <a:lumMod val="90000"/>
                  </a:schemeClr>
                </a:solidFill>
              </a:rPr>
              <a:t> </a:t>
            </a:r>
            <a:endParaRPr kumimoji="1" lang="en-US" altLang="zh-CN" sz="3200" dirty="0">
              <a:solidFill>
                <a:schemeClr val="bg2">
                  <a:lumMod val="90000"/>
                </a:schemeClr>
              </a:solidFill>
            </a:endParaRPr>
          </a:p>
          <a:p>
            <a:pPr>
              <a:lnSpc>
                <a:spcPct val="150000"/>
              </a:lnSpc>
              <a:buClr>
                <a:srgbClr val="3182BD"/>
              </a:buClr>
              <a:buFont typeface="Wingdings" pitchFamily="2" charset="2"/>
              <a:buChar char="q"/>
            </a:pPr>
            <a:r>
              <a:rPr kumimoji="1" lang="en-US" altLang="zh-CN" sz="3200" dirty="0"/>
              <a:t>Measurement</a:t>
            </a:r>
            <a:r>
              <a:rPr kumimoji="1" lang="zh-CN" altLang="en-US" sz="3200" dirty="0"/>
              <a:t> </a:t>
            </a:r>
            <a:r>
              <a:rPr kumimoji="1" lang="en-US" altLang="zh-CN" sz="3200" dirty="0"/>
              <a:t>without</a:t>
            </a:r>
            <a:r>
              <a:rPr kumimoji="1" lang="zh-CN" altLang="en-US" sz="3200" dirty="0"/>
              <a:t> </a:t>
            </a:r>
            <a:r>
              <a:rPr kumimoji="1" lang="en-US" altLang="zh-CN" sz="3200" dirty="0"/>
              <a:t>ancilla</a:t>
            </a:r>
            <a:r>
              <a:rPr kumimoji="1" lang="zh-CN" altLang="en-US" sz="3200" dirty="0"/>
              <a:t> </a:t>
            </a:r>
            <a:r>
              <a:rPr kumimoji="1" lang="en-US" altLang="zh-CN" sz="3200" dirty="0"/>
              <a:t>qubits</a:t>
            </a:r>
          </a:p>
          <a:p>
            <a:pPr lvl="1">
              <a:lnSpc>
                <a:spcPct val="150000"/>
              </a:lnSpc>
              <a:buClr>
                <a:srgbClr val="3182BD"/>
              </a:buClr>
              <a:buFont typeface="Wingdings" pitchFamily="2" charset="2"/>
              <a:buChar char="q"/>
            </a:pPr>
            <a:r>
              <a:rPr kumimoji="1" lang="en-US" altLang="zh-CN" sz="2800" dirty="0"/>
              <a:t>method</a:t>
            </a:r>
          </a:p>
          <a:p>
            <a:pPr lvl="1">
              <a:lnSpc>
                <a:spcPct val="150000"/>
              </a:lnSpc>
              <a:buClr>
                <a:srgbClr val="3182BD"/>
              </a:buClr>
              <a:buFont typeface="Wingdings" pitchFamily="2" charset="2"/>
              <a:buChar char="q"/>
            </a:pPr>
            <a:r>
              <a:rPr kumimoji="1" lang="en-US" altLang="zh-CN" sz="2800" dirty="0"/>
              <a:t>hardware</a:t>
            </a:r>
            <a:r>
              <a:rPr kumimoji="1" lang="zh-CN" altLang="en-US" sz="2800" dirty="0"/>
              <a:t> </a:t>
            </a:r>
            <a:r>
              <a:rPr kumimoji="1" lang="en-US" altLang="zh-CN" sz="2800" dirty="0"/>
              <a:t>demonstration</a:t>
            </a:r>
          </a:p>
          <a:p>
            <a:pPr>
              <a:lnSpc>
                <a:spcPct val="150000"/>
              </a:lnSpc>
              <a:buClr>
                <a:srgbClr val="3182BD"/>
              </a:buClr>
              <a:buFont typeface="Wingdings" pitchFamily="2" charset="2"/>
              <a:buChar char="q"/>
            </a:pPr>
            <a:r>
              <a:rPr kumimoji="1" lang="en-US" altLang="zh-CN" sz="3200" dirty="0">
                <a:solidFill>
                  <a:schemeClr val="bg2">
                    <a:lumMod val="90000"/>
                  </a:schemeClr>
                </a:solidFill>
              </a:rPr>
              <a:t>Performance</a:t>
            </a:r>
            <a:r>
              <a:rPr kumimoji="1" lang="zh-CN" altLang="en-US" sz="3200" dirty="0">
                <a:solidFill>
                  <a:schemeClr val="bg2">
                    <a:lumMod val="90000"/>
                  </a:schemeClr>
                </a:solidFill>
              </a:rPr>
              <a:t> </a:t>
            </a:r>
            <a:r>
              <a:rPr kumimoji="1" lang="en-US" altLang="zh-CN" sz="3200" dirty="0">
                <a:solidFill>
                  <a:schemeClr val="bg2">
                    <a:lumMod val="90000"/>
                  </a:schemeClr>
                </a:solidFill>
              </a:rPr>
              <a:t>guarantee</a:t>
            </a:r>
            <a:r>
              <a:rPr kumimoji="1" lang="zh-CN" altLang="en-US" sz="3200" dirty="0">
                <a:solidFill>
                  <a:schemeClr val="bg2">
                    <a:lumMod val="90000"/>
                  </a:schemeClr>
                </a:solidFill>
              </a:rPr>
              <a:t> </a:t>
            </a:r>
            <a:r>
              <a:rPr kumimoji="1" lang="en-US" altLang="zh-CN" sz="3200" dirty="0">
                <a:solidFill>
                  <a:schemeClr val="bg2">
                    <a:lumMod val="90000"/>
                  </a:schemeClr>
                </a:solidFill>
              </a:rPr>
              <a:t>of</a:t>
            </a:r>
            <a:r>
              <a:rPr kumimoji="1" lang="zh-CN" altLang="en-US" sz="3200" dirty="0">
                <a:solidFill>
                  <a:schemeClr val="bg2">
                    <a:lumMod val="90000"/>
                  </a:schemeClr>
                </a:solidFill>
              </a:rPr>
              <a:t> </a:t>
            </a:r>
            <a:r>
              <a:rPr kumimoji="1" lang="en-US" altLang="zh-CN" sz="3200" dirty="0">
                <a:solidFill>
                  <a:schemeClr val="bg2">
                    <a:lumMod val="90000"/>
                  </a:schemeClr>
                </a:solidFill>
              </a:rPr>
              <a:t>the</a:t>
            </a:r>
            <a:r>
              <a:rPr kumimoji="1" lang="zh-CN" altLang="en-US" sz="3200" dirty="0">
                <a:solidFill>
                  <a:schemeClr val="bg2">
                    <a:lumMod val="90000"/>
                  </a:schemeClr>
                </a:solidFill>
              </a:rPr>
              <a:t> </a:t>
            </a:r>
            <a:r>
              <a:rPr kumimoji="1" lang="en-US" altLang="zh-CN" sz="3200" dirty="0">
                <a:solidFill>
                  <a:schemeClr val="bg2">
                    <a:lumMod val="90000"/>
                  </a:schemeClr>
                </a:solidFill>
              </a:rPr>
              <a:t>state</a:t>
            </a:r>
            <a:r>
              <a:rPr kumimoji="1" lang="zh-CN" altLang="en-US" sz="3200" dirty="0">
                <a:solidFill>
                  <a:schemeClr val="bg2">
                    <a:lumMod val="90000"/>
                  </a:schemeClr>
                </a:solidFill>
              </a:rPr>
              <a:t> </a:t>
            </a:r>
            <a:r>
              <a:rPr kumimoji="1" lang="en-US" altLang="zh-CN" sz="3200" dirty="0">
                <a:solidFill>
                  <a:schemeClr val="bg2">
                    <a:lumMod val="90000"/>
                  </a:schemeClr>
                </a:solidFill>
              </a:rPr>
              <a:t>preparation</a:t>
            </a:r>
          </a:p>
          <a:p>
            <a:pPr>
              <a:lnSpc>
                <a:spcPct val="150000"/>
              </a:lnSpc>
              <a:buClr>
                <a:srgbClr val="3182BD"/>
              </a:buClr>
              <a:buFont typeface="Wingdings" pitchFamily="2" charset="2"/>
              <a:buChar char="q"/>
            </a:pPr>
            <a:r>
              <a:rPr kumimoji="1" lang="en-US" altLang="zh-CN" sz="3200" dirty="0">
                <a:solidFill>
                  <a:schemeClr val="bg2">
                    <a:lumMod val="90000"/>
                  </a:schemeClr>
                </a:solidFill>
              </a:rPr>
              <a:t>Conclusion</a:t>
            </a:r>
            <a:r>
              <a:rPr kumimoji="1" lang="zh-CN" altLang="en-US" sz="3200" dirty="0">
                <a:solidFill>
                  <a:schemeClr val="bg2">
                    <a:lumMod val="90000"/>
                  </a:schemeClr>
                </a:solidFill>
              </a:rPr>
              <a:t> </a:t>
            </a:r>
            <a:r>
              <a:rPr kumimoji="1" lang="en-US" altLang="zh-CN" sz="3200" dirty="0">
                <a:solidFill>
                  <a:schemeClr val="bg2">
                    <a:lumMod val="90000"/>
                  </a:schemeClr>
                </a:solidFill>
              </a:rPr>
              <a:t>and</a:t>
            </a:r>
            <a:r>
              <a:rPr kumimoji="1" lang="zh-CN" altLang="en-US" sz="3200" dirty="0">
                <a:solidFill>
                  <a:schemeClr val="bg2">
                    <a:lumMod val="90000"/>
                  </a:schemeClr>
                </a:solidFill>
              </a:rPr>
              <a:t> </a:t>
            </a:r>
            <a:r>
              <a:rPr kumimoji="1" lang="en-US" altLang="zh-CN" sz="3200" dirty="0">
                <a:solidFill>
                  <a:schemeClr val="bg2">
                    <a:lumMod val="90000"/>
                  </a:schemeClr>
                </a:solidFill>
              </a:rPr>
              <a:t>Outlook</a:t>
            </a:r>
          </a:p>
          <a:p>
            <a:pPr marL="0" indent="0">
              <a:lnSpc>
                <a:spcPct val="150000"/>
              </a:lnSpc>
              <a:buClr>
                <a:srgbClr val="3182BD"/>
              </a:buClr>
              <a:buNone/>
            </a:pPr>
            <a:endParaRPr kumimoji="1" lang="en-US" altLang="zh-CN" sz="3200" dirty="0">
              <a:solidFill>
                <a:schemeClr val="bg2">
                  <a:lumMod val="90000"/>
                </a:schemeClr>
              </a:solidFill>
            </a:endParaRPr>
          </a:p>
        </p:txBody>
      </p:sp>
      <p:sp>
        <p:nvSpPr>
          <p:cNvPr id="7" name="Title 1">
            <a:extLst>
              <a:ext uri="{FF2B5EF4-FFF2-40B4-BE49-F238E27FC236}">
                <a16:creationId xmlns:a16="http://schemas.microsoft.com/office/drawing/2014/main" id="{F3B21FB1-DD8C-BC44-964C-97FDB8DCD966}"/>
              </a:ext>
            </a:extLst>
          </p:cNvPr>
          <p:cNvSpPr txBox="1">
            <a:spLocks/>
          </p:cNvSpPr>
          <p:nvPr/>
        </p:nvSpPr>
        <p:spPr>
          <a:xfrm>
            <a:off x="838200" y="501650"/>
            <a:ext cx="3179323" cy="947771"/>
          </a:xfrm>
          <a:prstGeom prst="roundRect">
            <a:avLst/>
          </a:prstGeom>
          <a:solidFill>
            <a:srgbClr val="9DC3E6"/>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5400" dirty="0"/>
              <a:t>Main Content</a:t>
            </a:r>
            <a:endParaRPr kumimoji="1" lang="zh-CN" altLang="en-US" sz="5400" dirty="0"/>
          </a:p>
        </p:txBody>
      </p:sp>
    </p:spTree>
    <p:extLst>
      <p:ext uri="{BB962C8B-B14F-4D97-AF65-F5344CB8AC3E}">
        <p14:creationId xmlns:p14="http://schemas.microsoft.com/office/powerpoint/2010/main" val="1551621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C3CE21A-835C-C54A-89B4-0D4B202D0ECE}"/>
              </a:ext>
            </a:extLst>
          </p:cNvPr>
          <p:cNvSpPr>
            <a:spLocks noGrp="1"/>
          </p:cNvSpPr>
          <p:nvPr>
            <p:ph idx="1"/>
          </p:nvPr>
        </p:nvSpPr>
        <p:spPr>
          <a:xfrm>
            <a:off x="1161585" y="1571847"/>
            <a:ext cx="10746163" cy="5163252"/>
          </a:xfrm>
        </p:spPr>
        <p:txBody>
          <a:bodyPr>
            <a:normAutofit/>
          </a:bodyPr>
          <a:lstStyle/>
          <a:p>
            <a:pPr>
              <a:lnSpc>
                <a:spcPct val="150000"/>
              </a:lnSpc>
              <a:buClr>
                <a:srgbClr val="3182BD"/>
              </a:buClr>
              <a:buFont typeface="Wingdings" pitchFamily="2" charset="2"/>
              <a:buChar char="q"/>
            </a:pPr>
            <a:r>
              <a:rPr kumimoji="1" lang="en-US" altLang="zh-CN" sz="3200" dirty="0"/>
              <a:t>Why</a:t>
            </a:r>
            <a:r>
              <a:rPr kumimoji="1" lang="zh-CN" altLang="en-US" sz="3200" dirty="0"/>
              <a:t> </a:t>
            </a:r>
            <a:r>
              <a:rPr kumimoji="1" lang="en-US" altLang="zh-CN" sz="3200" dirty="0"/>
              <a:t>quantum</a:t>
            </a:r>
            <a:r>
              <a:rPr kumimoji="1" lang="zh-CN" altLang="en-US" sz="3200" dirty="0"/>
              <a:t> </a:t>
            </a:r>
            <a:r>
              <a:rPr kumimoji="1" lang="en-US" altLang="zh-CN" sz="3200" dirty="0"/>
              <a:t>computer?</a:t>
            </a:r>
          </a:p>
          <a:p>
            <a:pPr>
              <a:lnSpc>
                <a:spcPct val="150000"/>
              </a:lnSpc>
              <a:buClr>
                <a:srgbClr val="3182BD"/>
              </a:buClr>
              <a:buFont typeface="Wingdings" pitchFamily="2" charset="2"/>
              <a:buChar char="q"/>
            </a:pPr>
            <a:r>
              <a:rPr kumimoji="1" lang="en-US" altLang="zh-CN" sz="3200" dirty="0">
                <a:solidFill>
                  <a:schemeClr val="bg2">
                    <a:lumMod val="90000"/>
                  </a:schemeClr>
                </a:solidFill>
              </a:rPr>
              <a:t>Procedures</a:t>
            </a:r>
            <a:r>
              <a:rPr kumimoji="1" lang="zh-CN" altLang="en-US" sz="3200" dirty="0">
                <a:solidFill>
                  <a:schemeClr val="bg2">
                    <a:lumMod val="90000"/>
                  </a:schemeClr>
                </a:solidFill>
              </a:rPr>
              <a:t> </a:t>
            </a:r>
            <a:r>
              <a:rPr kumimoji="1" lang="en-US" altLang="zh-CN" sz="3200" dirty="0">
                <a:solidFill>
                  <a:schemeClr val="bg2">
                    <a:lumMod val="90000"/>
                  </a:schemeClr>
                </a:solidFill>
              </a:rPr>
              <a:t>of</a:t>
            </a:r>
            <a:r>
              <a:rPr kumimoji="1" lang="zh-CN" altLang="en-US" sz="3200" dirty="0">
                <a:solidFill>
                  <a:schemeClr val="bg2">
                    <a:lumMod val="90000"/>
                  </a:schemeClr>
                </a:solidFill>
              </a:rPr>
              <a:t> </a:t>
            </a:r>
            <a:r>
              <a:rPr kumimoji="1" lang="en-US" altLang="zh-CN" sz="3200" dirty="0">
                <a:solidFill>
                  <a:schemeClr val="bg2">
                    <a:lumMod val="90000"/>
                  </a:schemeClr>
                </a:solidFill>
              </a:rPr>
              <a:t>extracting</a:t>
            </a:r>
            <a:r>
              <a:rPr kumimoji="1" lang="zh-CN" altLang="en-US" sz="3200" dirty="0">
                <a:solidFill>
                  <a:schemeClr val="bg2">
                    <a:lumMod val="90000"/>
                  </a:schemeClr>
                </a:solidFill>
              </a:rPr>
              <a:t> </a:t>
            </a:r>
            <a:r>
              <a:rPr kumimoji="1" lang="en-US" altLang="zh-CN" sz="3200" dirty="0">
                <a:solidFill>
                  <a:schemeClr val="bg2">
                    <a:lumMod val="90000"/>
                  </a:schemeClr>
                </a:solidFill>
              </a:rPr>
              <a:t>particle</a:t>
            </a:r>
            <a:r>
              <a:rPr kumimoji="1" lang="zh-CN" altLang="en-US" sz="3200" dirty="0">
                <a:solidFill>
                  <a:schemeClr val="bg2">
                    <a:lumMod val="90000"/>
                  </a:schemeClr>
                </a:solidFill>
              </a:rPr>
              <a:t> </a:t>
            </a:r>
            <a:r>
              <a:rPr kumimoji="1" lang="en-US" altLang="zh-CN" sz="3200" dirty="0">
                <a:solidFill>
                  <a:schemeClr val="bg2">
                    <a:lumMod val="90000"/>
                  </a:schemeClr>
                </a:solidFill>
              </a:rPr>
              <a:t>mass</a:t>
            </a:r>
            <a:r>
              <a:rPr kumimoji="1" lang="zh-CN" altLang="en-US" sz="3200" dirty="0">
                <a:solidFill>
                  <a:schemeClr val="bg2">
                    <a:lumMod val="90000"/>
                  </a:schemeClr>
                </a:solidFill>
              </a:rPr>
              <a:t> </a:t>
            </a:r>
            <a:endParaRPr kumimoji="1" lang="en-US" altLang="zh-CN" sz="3200" dirty="0">
              <a:solidFill>
                <a:schemeClr val="bg2">
                  <a:lumMod val="90000"/>
                </a:schemeClr>
              </a:solidFill>
            </a:endParaRPr>
          </a:p>
          <a:p>
            <a:pPr>
              <a:lnSpc>
                <a:spcPct val="150000"/>
              </a:lnSpc>
              <a:buClr>
                <a:srgbClr val="3182BD"/>
              </a:buClr>
              <a:buFont typeface="Wingdings" pitchFamily="2" charset="2"/>
              <a:buChar char="q"/>
            </a:pPr>
            <a:r>
              <a:rPr kumimoji="1" lang="en-US" altLang="zh-CN" sz="3200" dirty="0">
                <a:solidFill>
                  <a:schemeClr val="bg2">
                    <a:lumMod val="90000"/>
                  </a:schemeClr>
                </a:solidFill>
              </a:rPr>
              <a:t>Measurement</a:t>
            </a:r>
            <a:r>
              <a:rPr kumimoji="1" lang="zh-CN" altLang="en-US" sz="3200" dirty="0">
                <a:solidFill>
                  <a:schemeClr val="bg2">
                    <a:lumMod val="90000"/>
                  </a:schemeClr>
                </a:solidFill>
              </a:rPr>
              <a:t> </a:t>
            </a:r>
            <a:r>
              <a:rPr kumimoji="1" lang="en-US" altLang="zh-CN" sz="3200" dirty="0">
                <a:solidFill>
                  <a:schemeClr val="bg2">
                    <a:lumMod val="90000"/>
                  </a:schemeClr>
                </a:solidFill>
              </a:rPr>
              <a:t>without</a:t>
            </a:r>
            <a:r>
              <a:rPr kumimoji="1" lang="zh-CN" altLang="en-US" sz="3200" dirty="0">
                <a:solidFill>
                  <a:schemeClr val="bg2">
                    <a:lumMod val="90000"/>
                  </a:schemeClr>
                </a:solidFill>
              </a:rPr>
              <a:t> </a:t>
            </a:r>
            <a:r>
              <a:rPr kumimoji="1" lang="en-US" altLang="zh-CN" sz="3200" dirty="0">
                <a:solidFill>
                  <a:schemeClr val="bg2">
                    <a:lumMod val="90000"/>
                  </a:schemeClr>
                </a:solidFill>
              </a:rPr>
              <a:t>ancilla</a:t>
            </a:r>
            <a:r>
              <a:rPr kumimoji="1" lang="zh-CN" altLang="en-US" sz="3200" dirty="0">
                <a:solidFill>
                  <a:schemeClr val="bg2">
                    <a:lumMod val="90000"/>
                  </a:schemeClr>
                </a:solidFill>
              </a:rPr>
              <a:t> </a:t>
            </a:r>
            <a:r>
              <a:rPr kumimoji="1" lang="en-US" altLang="zh-CN" sz="3200" dirty="0">
                <a:solidFill>
                  <a:schemeClr val="bg2">
                    <a:lumMod val="90000"/>
                  </a:schemeClr>
                </a:solidFill>
              </a:rPr>
              <a:t>qubits</a:t>
            </a:r>
          </a:p>
          <a:p>
            <a:pPr>
              <a:lnSpc>
                <a:spcPct val="150000"/>
              </a:lnSpc>
              <a:buClr>
                <a:srgbClr val="3182BD"/>
              </a:buClr>
              <a:buFont typeface="Wingdings" pitchFamily="2" charset="2"/>
              <a:buChar char="q"/>
            </a:pPr>
            <a:r>
              <a:rPr kumimoji="1" lang="en-US" altLang="zh-CN" sz="3200" dirty="0">
                <a:solidFill>
                  <a:schemeClr val="bg2">
                    <a:lumMod val="90000"/>
                  </a:schemeClr>
                </a:solidFill>
              </a:rPr>
              <a:t>Performance</a:t>
            </a:r>
            <a:r>
              <a:rPr kumimoji="1" lang="zh-CN" altLang="en-US" sz="3200" dirty="0">
                <a:solidFill>
                  <a:schemeClr val="bg2">
                    <a:lumMod val="90000"/>
                  </a:schemeClr>
                </a:solidFill>
              </a:rPr>
              <a:t> </a:t>
            </a:r>
            <a:r>
              <a:rPr kumimoji="1" lang="en-US" altLang="zh-CN" sz="3200" dirty="0">
                <a:solidFill>
                  <a:schemeClr val="bg2">
                    <a:lumMod val="90000"/>
                  </a:schemeClr>
                </a:solidFill>
              </a:rPr>
              <a:t>guarantee</a:t>
            </a:r>
            <a:r>
              <a:rPr kumimoji="1" lang="zh-CN" altLang="en-US" sz="3200" dirty="0">
                <a:solidFill>
                  <a:schemeClr val="bg2">
                    <a:lumMod val="90000"/>
                  </a:schemeClr>
                </a:solidFill>
              </a:rPr>
              <a:t> </a:t>
            </a:r>
            <a:r>
              <a:rPr kumimoji="1" lang="en-US" altLang="zh-CN" sz="3200" dirty="0">
                <a:solidFill>
                  <a:schemeClr val="bg2">
                    <a:lumMod val="90000"/>
                  </a:schemeClr>
                </a:solidFill>
              </a:rPr>
              <a:t>of</a:t>
            </a:r>
            <a:r>
              <a:rPr kumimoji="1" lang="zh-CN" altLang="en-US" sz="3200" dirty="0">
                <a:solidFill>
                  <a:schemeClr val="bg2">
                    <a:lumMod val="90000"/>
                  </a:schemeClr>
                </a:solidFill>
              </a:rPr>
              <a:t> </a:t>
            </a:r>
            <a:r>
              <a:rPr kumimoji="1" lang="en-US" altLang="zh-CN" sz="3200" dirty="0">
                <a:solidFill>
                  <a:schemeClr val="bg2">
                    <a:lumMod val="90000"/>
                  </a:schemeClr>
                </a:solidFill>
              </a:rPr>
              <a:t>the</a:t>
            </a:r>
            <a:r>
              <a:rPr kumimoji="1" lang="zh-CN" altLang="en-US" sz="3200" dirty="0">
                <a:solidFill>
                  <a:schemeClr val="bg2">
                    <a:lumMod val="90000"/>
                  </a:schemeClr>
                </a:solidFill>
              </a:rPr>
              <a:t> </a:t>
            </a:r>
            <a:r>
              <a:rPr kumimoji="1" lang="en-US" altLang="zh-CN" sz="3200" dirty="0">
                <a:solidFill>
                  <a:schemeClr val="bg2">
                    <a:lumMod val="90000"/>
                  </a:schemeClr>
                </a:solidFill>
              </a:rPr>
              <a:t>state</a:t>
            </a:r>
            <a:r>
              <a:rPr kumimoji="1" lang="zh-CN" altLang="en-US" sz="3200" dirty="0">
                <a:solidFill>
                  <a:schemeClr val="bg2">
                    <a:lumMod val="90000"/>
                  </a:schemeClr>
                </a:solidFill>
              </a:rPr>
              <a:t> </a:t>
            </a:r>
            <a:r>
              <a:rPr kumimoji="1" lang="en-US" altLang="zh-CN" sz="3200" dirty="0">
                <a:solidFill>
                  <a:schemeClr val="bg2">
                    <a:lumMod val="90000"/>
                  </a:schemeClr>
                </a:solidFill>
              </a:rPr>
              <a:t>preparation</a:t>
            </a:r>
          </a:p>
          <a:p>
            <a:pPr>
              <a:lnSpc>
                <a:spcPct val="150000"/>
              </a:lnSpc>
              <a:buClr>
                <a:srgbClr val="3182BD"/>
              </a:buClr>
              <a:buFont typeface="Wingdings" pitchFamily="2" charset="2"/>
              <a:buChar char="q"/>
            </a:pPr>
            <a:r>
              <a:rPr kumimoji="1" lang="en-US" altLang="zh-CN" sz="3200" dirty="0">
                <a:solidFill>
                  <a:schemeClr val="bg2">
                    <a:lumMod val="90000"/>
                  </a:schemeClr>
                </a:solidFill>
              </a:rPr>
              <a:t>Conclusion</a:t>
            </a:r>
            <a:r>
              <a:rPr kumimoji="1" lang="zh-CN" altLang="en-US" sz="3200" dirty="0">
                <a:solidFill>
                  <a:schemeClr val="bg2">
                    <a:lumMod val="90000"/>
                  </a:schemeClr>
                </a:solidFill>
              </a:rPr>
              <a:t> </a:t>
            </a:r>
            <a:r>
              <a:rPr kumimoji="1" lang="en-US" altLang="zh-CN" sz="3200" dirty="0">
                <a:solidFill>
                  <a:schemeClr val="bg2">
                    <a:lumMod val="90000"/>
                  </a:schemeClr>
                </a:solidFill>
              </a:rPr>
              <a:t>and</a:t>
            </a:r>
            <a:r>
              <a:rPr kumimoji="1" lang="zh-CN" altLang="en-US" sz="3200" dirty="0">
                <a:solidFill>
                  <a:schemeClr val="bg2">
                    <a:lumMod val="90000"/>
                  </a:schemeClr>
                </a:solidFill>
              </a:rPr>
              <a:t> </a:t>
            </a:r>
            <a:r>
              <a:rPr kumimoji="1" lang="en-US" altLang="zh-CN" sz="3200" dirty="0">
                <a:solidFill>
                  <a:schemeClr val="bg2">
                    <a:lumMod val="90000"/>
                  </a:schemeClr>
                </a:solidFill>
              </a:rPr>
              <a:t>Outlook</a:t>
            </a:r>
          </a:p>
          <a:p>
            <a:pPr marL="0" indent="0">
              <a:lnSpc>
                <a:spcPct val="150000"/>
              </a:lnSpc>
              <a:buClr>
                <a:srgbClr val="3182BD"/>
              </a:buClr>
              <a:buNone/>
            </a:pPr>
            <a:endParaRPr kumimoji="1" lang="en-US" altLang="zh-CN" sz="3200" dirty="0">
              <a:solidFill>
                <a:schemeClr val="bg2">
                  <a:lumMod val="90000"/>
                </a:schemeClr>
              </a:solidFill>
            </a:endParaRPr>
          </a:p>
        </p:txBody>
      </p:sp>
      <p:sp>
        <p:nvSpPr>
          <p:cNvPr id="7" name="Title 1">
            <a:extLst>
              <a:ext uri="{FF2B5EF4-FFF2-40B4-BE49-F238E27FC236}">
                <a16:creationId xmlns:a16="http://schemas.microsoft.com/office/drawing/2014/main" id="{F3B21FB1-DD8C-BC44-964C-97FDB8DCD966}"/>
              </a:ext>
            </a:extLst>
          </p:cNvPr>
          <p:cNvSpPr txBox="1">
            <a:spLocks/>
          </p:cNvSpPr>
          <p:nvPr/>
        </p:nvSpPr>
        <p:spPr>
          <a:xfrm>
            <a:off x="838200" y="501650"/>
            <a:ext cx="3179323" cy="947771"/>
          </a:xfrm>
          <a:prstGeom prst="roundRect">
            <a:avLst/>
          </a:prstGeom>
          <a:solidFill>
            <a:srgbClr val="9DC3E6"/>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5400" dirty="0"/>
              <a:t>Main Content</a:t>
            </a:r>
            <a:endParaRPr kumimoji="1" lang="zh-CN" altLang="en-US" sz="5400" dirty="0"/>
          </a:p>
        </p:txBody>
      </p:sp>
    </p:spTree>
    <p:extLst>
      <p:ext uri="{BB962C8B-B14F-4D97-AF65-F5344CB8AC3E}">
        <p14:creationId xmlns:p14="http://schemas.microsoft.com/office/powerpoint/2010/main" val="4099035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84FA466-A02E-0145-B3AF-7097D3014384}"/>
              </a:ext>
            </a:extLst>
          </p:cNvPr>
          <p:cNvCxnSpPr>
            <a:cxnSpLocks/>
          </p:cNvCxnSpPr>
          <p:nvPr/>
        </p:nvCxnSpPr>
        <p:spPr>
          <a:xfrm>
            <a:off x="1919727" y="5634024"/>
            <a:ext cx="6411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A950856-2CCA-8346-A1E1-B3043FC6F592}"/>
              </a:ext>
            </a:extLst>
          </p:cNvPr>
          <p:cNvCxnSpPr>
            <a:cxnSpLocks/>
          </p:cNvCxnSpPr>
          <p:nvPr/>
        </p:nvCxnSpPr>
        <p:spPr>
          <a:xfrm>
            <a:off x="1919727" y="5791899"/>
            <a:ext cx="6411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8A847EA-A6E4-6146-8FFA-0312531B382C}"/>
              </a:ext>
            </a:extLst>
          </p:cNvPr>
          <p:cNvCxnSpPr>
            <a:cxnSpLocks/>
          </p:cNvCxnSpPr>
          <p:nvPr/>
        </p:nvCxnSpPr>
        <p:spPr>
          <a:xfrm>
            <a:off x="1919727" y="5949775"/>
            <a:ext cx="6411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4" name="Picture 133">
            <a:extLst>
              <a:ext uri="{FF2B5EF4-FFF2-40B4-BE49-F238E27FC236}">
                <a16:creationId xmlns:a16="http://schemas.microsoft.com/office/drawing/2014/main" id="{7831CF54-89D7-A449-A6FE-50B7150E5095}"/>
              </a:ext>
            </a:extLst>
          </p:cNvPr>
          <p:cNvPicPr>
            <a:picLocks noChangeAspect="1"/>
          </p:cNvPicPr>
          <p:nvPr/>
        </p:nvPicPr>
        <p:blipFill rotWithShape="1">
          <a:blip r:embed="rId2"/>
          <a:srcRect l="706" t="29267" r="1" b="46335"/>
          <a:stretch/>
        </p:blipFill>
        <p:spPr>
          <a:xfrm>
            <a:off x="1252728" y="2005980"/>
            <a:ext cx="8901709" cy="1412767"/>
          </a:xfrm>
          <a:prstGeom prst="rect">
            <a:avLst/>
          </a:prstGeom>
        </p:spPr>
      </p:pic>
      <p:sp>
        <p:nvSpPr>
          <p:cNvPr id="4" name="Title 1">
            <a:extLst>
              <a:ext uri="{FF2B5EF4-FFF2-40B4-BE49-F238E27FC236}">
                <a16:creationId xmlns:a16="http://schemas.microsoft.com/office/drawing/2014/main" id="{237EBFD5-26F9-D541-8552-8ABBD1D8F9EE}"/>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Correlation</a:t>
            </a:r>
            <a:r>
              <a:rPr kumimoji="1" lang="zh-CN" altLang="en-US" sz="4800" dirty="0"/>
              <a:t> </a:t>
            </a:r>
            <a:r>
              <a:rPr kumimoji="1" lang="en-US" altLang="zh-CN" sz="4800" dirty="0"/>
              <a:t>function</a:t>
            </a:r>
            <a:r>
              <a:rPr kumimoji="1" lang="zh-CN" altLang="en-US" sz="4800" dirty="0"/>
              <a:t> </a:t>
            </a:r>
            <a:r>
              <a:rPr kumimoji="1" lang="en-US" altLang="zh-CN" sz="4800" dirty="0"/>
              <a:t>without</a:t>
            </a:r>
            <a:r>
              <a:rPr kumimoji="1" lang="zh-CN" altLang="en-US" sz="4800" dirty="0"/>
              <a:t> </a:t>
            </a:r>
            <a:r>
              <a:rPr kumimoji="1" lang="en-US" altLang="zh-CN" sz="4800" dirty="0"/>
              <a:t>ancilla</a:t>
            </a:r>
            <a:r>
              <a:rPr kumimoji="1" lang="zh-CN" altLang="en-US" sz="4800" dirty="0"/>
              <a:t> </a:t>
            </a:r>
            <a:r>
              <a:rPr kumimoji="1" lang="en-US" altLang="zh-CN" sz="4800" dirty="0"/>
              <a:t>qubits</a:t>
            </a:r>
            <a:endParaRPr kumimoji="1" lang="zh-CN" altLang="en-US" sz="3600" b="1" dirty="0"/>
          </a:p>
        </p:txBody>
      </p:sp>
      <p:sp>
        <p:nvSpPr>
          <p:cNvPr id="118" name="TextBox 117">
            <a:extLst>
              <a:ext uri="{FF2B5EF4-FFF2-40B4-BE49-F238E27FC236}">
                <a16:creationId xmlns:a16="http://schemas.microsoft.com/office/drawing/2014/main" id="{5F05E670-AA71-FF46-9274-480B6B54827F}"/>
              </a:ext>
            </a:extLst>
          </p:cNvPr>
          <p:cNvSpPr txBox="1"/>
          <p:nvPr/>
        </p:nvSpPr>
        <p:spPr>
          <a:xfrm>
            <a:off x="302132" y="1101851"/>
            <a:ext cx="2925866" cy="400110"/>
          </a:xfrm>
          <a:prstGeom prst="rect">
            <a:avLst/>
          </a:prstGeom>
          <a:noFill/>
        </p:spPr>
        <p:txBody>
          <a:bodyPr wrap="none" rtlCol="0">
            <a:spAutoFit/>
          </a:bodyPr>
          <a:lstStyle/>
          <a:p>
            <a:r>
              <a:rPr kumimoji="1" lang="en-US" altLang="zh-CN" sz="2000" u="sng" dirty="0"/>
              <a:t>New</a:t>
            </a:r>
            <a:r>
              <a:rPr kumimoji="1" lang="zh-CN" altLang="en-US" sz="2000" u="sng" dirty="0"/>
              <a:t> </a:t>
            </a:r>
            <a:r>
              <a:rPr kumimoji="1" lang="en-US" altLang="zh-CN" sz="2000" u="sng" dirty="0"/>
              <a:t>method</a:t>
            </a:r>
            <a:r>
              <a:rPr kumimoji="1" lang="zh-CN" altLang="en-US" sz="2000" dirty="0"/>
              <a:t> </a:t>
            </a:r>
            <a:r>
              <a:rPr kumimoji="1" lang="en-US" altLang="zh-CN" sz="2000" dirty="0"/>
              <a:t>:</a:t>
            </a:r>
            <a:r>
              <a:rPr kumimoji="1" lang="zh-CN" altLang="en-US" sz="2000" dirty="0"/>
              <a:t> </a:t>
            </a:r>
            <a:r>
              <a:rPr kumimoji="1" lang="en-US" altLang="zh-CN" sz="2000" dirty="0"/>
              <a:t>To</a:t>
            </a:r>
            <a:r>
              <a:rPr kumimoji="1" lang="zh-CN" altLang="en-US" sz="2000" dirty="0"/>
              <a:t> </a:t>
            </a:r>
            <a:r>
              <a:rPr kumimoji="1" lang="en-US" altLang="zh-CN" sz="2000" dirty="0"/>
              <a:t>measure</a:t>
            </a:r>
            <a:endParaRPr kumimoji="1" lang="zh-CN" altLang="en-US" sz="2000" u="sng" dirty="0"/>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7E79CD46-E4E4-FD43-96CB-C467BC012FB7}"/>
                  </a:ext>
                </a:extLst>
              </p:cNvPr>
              <p:cNvSpPr txBox="1"/>
              <p:nvPr/>
            </p:nvSpPr>
            <p:spPr>
              <a:xfrm>
                <a:off x="4007768" y="5425043"/>
                <a:ext cx="2784545" cy="391646"/>
              </a:xfrm>
              <a:prstGeom prst="rect">
                <a:avLst/>
              </a:prstGeom>
              <a:noFill/>
            </p:spPr>
            <p:txBody>
              <a:bodyPr wrap="none" rtlCol="0">
                <a:spAutoFit/>
              </a:bodyPr>
              <a:lstStyle/>
              <a:p>
                <a:r>
                  <a:rPr kumimoji="1" lang="en-US" altLang="zh-CN" dirty="0"/>
                  <a:t>:</a:t>
                </a:r>
                <a:r>
                  <a:rPr kumimoji="1" lang="zh-CN" altLang="en-US" dirty="0"/>
                  <a:t> </a:t>
                </a:r>
                <a:r>
                  <a:rPr kumimoji="1" lang="en-US" altLang="zh-CN" dirty="0"/>
                  <a:t>Real-time</a:t>
                </a:r>
                <a:r>
                  <a:rPr kumimoji="1" lang="zh-CN" altLang="en-US" dirty="0"/>
                  <a:t> </a:t>
                </a:r>
                <a:r>
                  <a:rPr kumimoji="1" lang="en-US" altLang="zh-CN" dirty="0"/>
                  <a:t>evolution</a:t>
                </a:r>
                <a:r>
                  <a:rPr kumimoji="1" lang="zh-CN" altLang="en-US" dirty="0"/>
                  <a:t> </a:t>
                </a:r>
                <a:r>
                  <a:rPr kumimoji="1" lang="en-US" altLang="zh-CN" dirty="0"/>
                  <a:t>of</a:t>
                </a:r>
                <a:r>
                  <a:rPr kumimoji="1" lang="zh-CN" altLang="en-US" dirty="0"/>
                  <a:t> </a:t>
                </a:r>
                <a14:m>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𝑂</m:t>
                        </m:r>
                      </m:e>
                      <m:sub>
                        <m:r>
                          <a:rPr kumimoji="1" lang="en-US" altLang="zh-CN" b="0" i="1" smtClean="0">
                            <a:latin typeface="Cambria Math" panose="02040503050406030204" pitchFamily="18" charset="0"/>
                          </a:rPr>
                          <m:t>𝑗</m:t>
                        </m:r>
                      </m:sub>
                    </m:sSub>
                  </m:oMath>
                </a14:m>
                <a:r>
                  <a:rPr kumimoji="1" lang="en-US" altLang="zh-CN" dirty="0"/>
                  <a:t>.</a:t>
                </a:r>
                <a:endParaRPr kumimoji="1" lang="zh-CN" altLang="en-US" dirty="0"/>
              </a:p>
            </p:txBody>
          </p:sp>
        </mc:Choice>
        <mc:Fallback xmlns="">
          <p:sp>
            <p:nvSpPr>
              <p:cNvPr id="124" name="TextBox 123">
                <a:extLst>
                  <a:ext uri="{FF2B5EF4-FFF2-40B4-BE49-F238E27FC236}">
                    <a16:creationId xmlns:a16="http://schemas.microsoft.com/office/drawing/2014/main" id="{7E79CD46-E4E4-FD43-96CB-C467BC012FB7}"/>
                  </a:ext>
                </a:extLst>
              </p:cNvPr>
              <p:cNvSpPr txBox="1">
                <a:spLocks noRot="1" noChangeAspect="1" noMove="1" noResize="1" noEditPoints="1" noAdjustHandles="1" noChangeArrowheads="1" noChangeShapeType="1" noTextEdit="1"/>
              </p:cNvSpPr>
              <p:nvPr/>
            </p:nvSpPr>
            <p:spPr>
              <a:xfrm>
                <a:off x="4007768" y="5425043"/>
                <a:ext cx="2784545" cy="391646"/>
              </a:xfrm>
              <a:prstGeom prst="rect">
                <a:avLst/>
              </a:prstGeom>
              <a:blipFill>
                <a:blip r:embed="rId3"/>
                <a:stretch>
                  <a:fillRect l="-1818" t="-9677" b="-22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3D200C44-32A5-804C-ACBD-46B22476E174}"/>
                  </a:ext>
                </a:extLst>
              </p:cNvPr>
              <p:cNvSpPr txBox="1"/>
              <p:nvPr/>
            </p:nvSpPr>
            <p:spPr>
              <a:xfrm>
                <a:off x="4007768" y="5992630"/>
                <a:ext cx="7391960" cy="668645"/>
              </a:xfrm>
              <a:prstGeom prst="rect">
                <a:avLst/>
              </a:prstGeom>
              <a:noFill/>
            </p:spPr>
            <p:txBody>
              <a:bodyPr wrap="none" rtlCol="0">
                <a:spAutoFit/>
              </a:bodyPr>
              <a:lstStyle/>
              <a:p>
                <a:r>
                  <a:rPr kumimoji="1" lang="en-US" altLang="zh-CN" dirty="0"/>
                  <a:t>:</a:t>
                </a:r>
                <a:r>
                  <a:rPr kumimoji="1" lang="zh-CN" altLang="en-US" dirty="0"/>
                  <a:t> </a:t>
                </a:r>
                <a:r>
                  <a:rPr kumimoji="1" lang="en-US" altLang="zh-CN" dirty="0"/>
                  <a:t>Quantum</a:t>
                </a:r>
                <a:r>
                  <a:rPr kumimoji="1" lang="zh-CN" altLang="en-US" dirty="0"/>
                  <a:t> </a:t>
                </a:r>
                <a:r>
                  <a:rPr kumimoji="1" lang="en-US" altLang="zh-CN" dirty="0"/>
                  <a:t>imaginary-time</a:t>
                </a:r>
                <a:r>
                  <a:rPr kumimoji="1" lang="zh-CN" altLang="en-US" dirty="0"/>
                  <a:t> </a:t>
                </a:r>
                <a:r>
                  <a:rPr kumimoji="1" lang="en-US" altLang="zh-CN" dirty="0"/>
                  <a:t>evolution</a:t>
                </a:r>
                <a:r>
                  <a:rPr kumimoji="1" lang="zh-CN" altLang="en-US" dirty="0"/>
                  <a:t> </a:t>
                </a:r>
                <a:r>
                  <a:rPr kumimoji="1" lang="en-US" altLang="zh-CN" dirty="0"/>
                  <a:t>of</a:t>
                </a:r>
                <a:r>
                  <a:rPr kumimoji="1" lang="zh-CN" altLang="en-US" dirty="0"/>
                  <a:t> </a:t>
                </a:r>
                <a14:m>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𝑂</m:t>
                        </m:r>
                      </m:e>
                      <m:sub>
                        <m:r>
                          <a:rPr kumimoji="1" lang="en-US" altLang="zh-CN" b="0" i="1" smtClean="0">
                            <a:latin typeface="Cambria Math" panose="02040503050406030204" pitchFamily="18" charset="0"/>
                          </a:rPr>
                          <m:t>𝑗</m:t>
                        </m:r>
                      </m:sub>
                    </m:sSub>
                  </m:oMath>
                </a14:m>
                <a:r>
                  <a:rPr lang="en-US" altLang="zh-CN" dirty="0"/>
                  <a:t>.</a:t>
                </a:r>
                <a:r>
                  <a:rPr lang="zh-CN" altLang="en-US" i="1" dirty="0">
                    <a:solidFill>
                      <a:schemeClr val="accent1">
                        <a:lumMod val="75000"/>
                      </a:schemeClr>
                    </a:solidFill>
                  </a:rPr>
                  <a:t> </a:t>
                </a:r>
                <a:r>
                  <a:rPr lang="en-CN" i="1" dirty="0">
                    <a:solidFill>
                      <a:schemeClr val="accent1">
                        <a:lumMod val="75000"/>
                      </a:schemeClr>
                    </a:solidFill>
                  </a:rPr>
                  <a:t>[M. Motta et al. </a:t>
                </a:r>
                <a:r>
                  <a:rPr lang="en-US" i="1" dirty="0">
                    <a:solidFill>
                      <a:schemeClr val="accent1">
                        <a:lumMod val="75000"/>
                      </a:schemeClr>
                    </a:solidFill>
                  </a:rPr>
                  <a:t>Nat. Phys. (</a:t>
                </a:r>
                <a:r>
                  <a:rPr lang="en-CN" i="1" dirty="0">
                    <a:solidFill>
                      <a:schemeClr val="accent1">
                        <a:lumMod val="75000"/>
                      </a:schemeClr>
                    </a:solidFill>
                  </a:rPr>
                  <a:t>2020)]</a:t>
                </a:r>
                <a:endParaRPr lang="en-CN" dirty="0"/>
              </a:p>
              <a:p>
                <a:endParaRPr kumimoji="1" lang="zh-CN" altLang="en-US" i="1" dirty="0">
                  <a:solidFill>
                    <a:schemeClr val="accent5">
                      <a:lumMod val="75000"/>
                    </a:schemeClr>
                  </a:solidFill>
                </a:endParaRPr>
              </a:p>
            </p:txBody>
          </p:sp>
        </mc:Choice>
        <mc:Fallback xmlns="">
          <p:sp>
            <p:nvSpPr>
              <p:cNvPr id="125" name="TextBox 124">
                <a:extLst>
                  <a:ext uri="{FF2B5EF4-FFF2-40B4-BE49-F238E27FC236}">
                    <a16:creationId xmlns:a16="http://schemas.microsoft.com/office/drawing/2014/main" id="{3D200C44-32A5-804C-ACBD-46B22476E174}"/>
                  </a:ext>
                </a:extLst>
              </p:cNvPr>
              <p:cNvSpPr txBox="1">
                <a:spLocks noRot="1" noChangeAspect="1" noMove="1" noResize="1" noEditPoints="1" noAdjustHandles="1" noChangeArrowheads="1" noChangeShapeType="1" noTextEdit="1"/>
              </p:cNvSpPr>
              <p:nvPr/>
            </p:nvSpPr>
            <p:spPr>
              <a:xfrm>
                <a:off x="4007768" y="5992630"/>
                <a:ext cx="7391960" cy="668645"/>
              </a:xfrm>
              <a:prstGeom prst="rect">
                <a:avLst/>
              </a:prstGeom>
              <a:blipFill>
                <a:blip r:embed="rId4"/>
                <a:stretch>
                  <a:fillRect l="-686" t="-3704" r="-3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3EE7ADB-E79F-5740-AA29-00384BE1AC3B}"/>
                  </a:ext>
                </a:extLst>
              </p:cNvPr>
              <p:cNvSpPr txBox="1"/>
              <p:nvPr/>
            </p:nvSpPr>
            <p:spPr>
              <a:xfrm>
                <a:off x="9920605" y="2827893"/>
                <a:ext cx="2517990" cy="4069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1800" i="1" smtClean="0">
                          <a:latin typeface="Cambria Math" panose="02040503050406030204" pitchFamily="18" charset="0"/>
                        </a:rPr>
                        <m:t>𝑈</m:t>
                      </m:r>
                      <m:d>
                        <m:dPr>
                          <m:ctrlPr>
                            <a:rPr kumimoji="1" lang="en-US" altLang="zh-CN" sz="1800" i="1" smtClean="0">
                              <a:latin typeface="Cambria Math" panose="02040503050406030204" pitchFamily="18" charset="0"/>
                            </a:rPr>
                          </m:ctrlPr>
                        </m:dPr>
                        <m:e>
                          <m:r>
                            <a:rPr kumimoji="1" lang="en-US" altLang="zh-CN" sz="1800" b="0" i="1" smtClean="0">
                              <a:latin typeface="Cambria Math" panose="02040503050406030204" pitchFamily="18" charset="0"/>
                            </a:rPr>
                            <m:t>𝑡</m:t>
                          </m:r>
                          <m:r>
                            <a:rPr kumimoji="1" lang="en-US" altLang="zh-CN" sz="1800" i="1">
                              <a:latin typeface="Cambria Math" panose="02040503050406030204" pitchFamily="18" charset="0"/>
                            </a:rPr>
                            <m:t>;</m:t>
                          </m:r>
                          <m:sSup>
                            <m:sSupPr>
                              <m:ctrlPr>
                                <a:rPr kumimoji="1" lang="en-US" altLang="zh-CN" sz="1800" b="0" i="1" smtClean="0">
                                  <a:latin typeface="Cambria Math" panose="02040503050406030204" pitchFamily="18" charset="0"/>
                                </a:rPr>
                              </m:ctrlPr>
                            </m:sSupPr>
                            <m:e>
                              <m:r>
                                <a:rPr kumimoji="1" lang="en-US" altLang="zh-CN" sz="1800" b="0" i="1" smtClean="0">
                                  <a:latin typeface="Cambria Math" panose="02040503050406030204" pitchFamily="18" charset="0"/>
                                </a:rPr>
                                <m:t>𝑡</m:t>
                              </m:r>
                            </m:e>
                            <m:sup>
                              <m:r>
                                <a:rPr kumimoji="1" lang="en-US" altLang="zh-CN" sz="1800" b="0" i="1" smtClean="0">
                                  <a:latin typeface="Cambria Math" panose="02040503050406030204" pitchFamily="18" charset="0"/>
                                </a:rPr>
                                <m:t>′</m:t>
                              </m:r>
                            </m:sup>
                          </m:sSup>
                        </m:e>
                      </m:d>
                      <m:r>
                        <a:rPr kumimoji="1" lang="en-US" altLang="zh-CN" sz="1800" b="0" i="1" smtClean="0">
                          <a:latin typeface="Cambria Math" panose="02040503050406030204" pitchFamily="18" charset="0"/>
                        </a:rPr>
                        <m:t>≡</m:t>
                      </m:r>
                      <m:sSup>
                        <m:sSupPr>
                          <m:ctrlPr>
                            <a:rPr kumimoji="1" lang="en-US" altLang="zh-CN" sz="1800" b="0" i="1" smtClean="0">
                              <a:latin typeface="Cambria Math" panose="02040503050406030204" pitchFamily="18" charset="0"/>
                            </a:rPr>
                          </m:ctrlPr>
                        </m:sSupPr>
                        <m:e>
                          <m:r>
                            <a:rPr kumimoji="1" lang="en-US" altLang="zh-CN" sz="1800" b="0" i="1" smtClean="0">
                              <a:latin typeface="Cambria Math" panose="02040503050406030204" pitchFamily="18" charset="0"/>
                            </a:rPr>
                            <m:t>𝑒</m:t>
                          </m:r>
                        </m:e>
                        <m:sup>
                          <m:r>
                            <a:rPr kumimoji="1" lang="en-US" altLang="zh-CN" sz="1800" b="0" i="1" smtClean="0">
                              <a:latin typeface="Cambria Math" panose="02040503050406030204" pitchFamily="18" charset="0"/>
                            </a:rPr>
                            <m:t>−</m:t>
                          </m:r>
                          <m:r>
                            <a:rPr kumimoji="1" lang="en-US" altLang="zh-CN" sz="1800" b="0" i="1" smtClean="0">
                              <a:latin typeface="Cambria Math" panose="02040503050406030204" pitchFamily="18" charset="0"/>
                            </a:rPr>
                            <m:t>𝑖𝐻</m:t>
                          </m:r>
                          <m:r>
                            <a:rPr kumimoji="1" lang="en-US" altLang="zh-CN" sz="1800" b="0" i="1" smtClean="0">
                              <a:latin typeface="Cambria Math" panose="02040503050406030204" pitchFamily="18" charset="0"/>
                            </a:rPr>
                            <m:t>(</m:t>
                          </m:r>
                          <m:r>
                            <a:rPr kumimoji="1" lang="en-US" altLang="zh-CN" sz="1800" b="0" i="1" smtClean="0">
                              <a:latin typeface="Cambria Math" panose="02040503050406030204" pitchFamily="18" charset="0"/>
                            </a:rPr>
                            <m:t>𝑡</m:t>
                          </m:r>
                          <m:r>
                            <a:rPr kumimoji="1" lang="en-US" altLang="zh-CN" sz="1800" b="0" i="1" smtClean="0">
                              <a:latin typeface="Cambria Math" panose="02040503050406030204" pitchFamily="18" charset="0"/>
                            </a:rPr>
                            <m:t>−</m:t>
                          </m:r>
                          <m:sSup>
                            <m:sSupPr>
                              <m:ctrlPr>
                                <a:rPr kumimoji="1" lang="en-US" altLang="zh-CN" sz="1800" b="0" i="1" smtClean="0">
                                  <a:latin typeface="Cambria Math" panose="02040503050406030204" pitchFamily="18" charset="0"/>
                                </a:rPr>
                              </m:ctrlPr>
                            </m:sSupPr>
                            <m:e>
                              <m:r>
                                <a:rPr kumimoji="1" lang="en-US" altLang="zh-CN" sz="1800" b="0" i="1" smtClean="0">
                                  <a:latin typeface="Cambria Math" panose="02040503050406030204" pitchFamily="18" charset="0"/>
                                </a:rPr>
                                <m:t>𝑡</m:t>
                              </m:r>
                            </m:e>
                            <m:sup>
                              <m:r>
                                <a:rPr kumimoji="1" lang="en-US" altLang="zh-CN" sz="1800" b="0" i="1" smtClean="0">
                                  <a:latin typeface="Cambria Math" panose="02040503050406030204" pitchFamily="18" charset="0"/>
                                </a:rPr>
                                <m:t>′</m:t>
                              </m:r>
                            </m:sup>
                          </m:sSup>
                          <m:r>
                            <a:rPr kumimoji="1" lang="en-US" altLang="zh-CN" sz="1800" b="0" i="1" smtClean="0">
                              <a:latin typeface="Cambria Math" panose="02040503050406030204" pitchFamily="18" charset="0"/>
                            </a:rPr>
                            <m:t>)</m:t>
                          </m:r>
                        </m:sup>
                      </m:sSup>
                    </m:oMath>
                  </m:oMathPara>
                </a14:m>
                <a:endParaRPr kumimoji="1" lang="zh-CN" altLang="en-US" sz="1800" dirty="0"/>
              </a:p>
            </p:txBody>
          </p:sp>
        </mc:Choice>
        <mc:Fallback xmlns="">
          <p:sp>
            <p:nvSpPr>
              <p:cNvPr id="19" name="TextBox 18">
                <a:extLst>
                  <a:ext uri="{FF2B5EF4-FFF2-40B4-BE49-F238E27FC236}">
                    <a16:creationId xmlns:a16="http://schemas.microsoft.com/office/drawing/2014/main" id="{D3EE7ADB-E79F-5740-AA29-00384BE1AC3B}"/>
                  </a:ext>
                </a:extLst>
              </p:cNvPr>
              <p:cNvSpPr txBox="1">
                <a:spLocks noRot="1" noChangeAspect="1" noMove="1" noResize="1" noEditPoints="1" noAdjustHandles="1" noChangeArrowheads="1" noChangeShapeType="1" noTextEdit="1"/>
              </p:cNvSpPr>
              <p:nvPr/>
            </p:nvSpPr>
            <p:spPr>
              <a:xfrm>
                <a:off x="9920605" y="2827893"/>
                <a:ext cx="2517990" cy="406971"/>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F0FC9E3-14B1-8A49-B5C1-430B7253C229}"/>
                  </a:ext>
                </a:extLst>
              </p:cNvPr>
              <p:cNvSpPr txBox="1"/>
              <p:nvPr/>
            </p:nvSpPr>
            <p:spPr>
              <a:xfrm>
                <a:off x="3227998" y="998977"/>
                <a:ext cx="5742598" cy="6692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𝜙</m:t>
                      </m:r>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𝑂</m:t>
                                                  </m:r>
                                                </m:e>
                                                <m:sub>
                                                  <m:r>
                                                    <a:rPr kumimoji="1" lang="en-US" altLang="zh-CN" b="0" i="1" smtClean="0">
                                                      <a:latin typeface="Cambria Math" panose="02040503050406030204" pitchFamily="18" charset="0"/>
                                                    </a:rPr>
                                                    <m:t>𝑛</m:t>
                                                  </m:r>
                                                  <m:r>
                                                    <a:rPr kumimoji="1" lang="en-US" altLang="zh-CN" b="0" i="1" smtClean="0">
                                                      <a:latin typeface="Cambria Math" panose="02040503050406030204" pitchFamily="18" charset="0"/>
                                                    </a:rPr>
                                                    <m:t>−2</m:t>
                                                  </m:r>
                                                </m:sub>
                                              </m:sSub>
                                              <m:d>
                                                <m:dPr>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𝑛</m:t>
                                                      </m:r>
                                                      <m:r>
                                                        <a:rPr kumimoji="1" lang="en-US" altLang="zh-CN" b="0" i="1" smtClean="0">
                                                          <a:latin typeface="Cambria Math" panose="02040503050406030204" pitchFamily="18" charset="0"/>
                                                        </a:rPr>
                                                        <m:t>−2</m:t>
                                                      </m:r>
                                                    </m:sub>
                                                  </m:sSub>
                                                </m:e>
                                              </m:d>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𝑂</m:t>
                                                  </m:r>
                                                </m:e>
                                                <m:sub>
                                                  <m:r>
                                                    <a:rPr kumimoji="1" lang="en-US" altLang="zh-CN" b="0" i="1" smtClean="0">
                                                      <a:latin typeface="Cambria Math" panose="02040503050406030204" pitchFamily="18" charset="0"/>
                                                    </a:rPr>
                                                    <m:t>𝑛</m:t>
                                                  </m:r>
                                                  <m:r>
                                                    <a:rPr kumimoji="1" lang="en-US" altLang="zh-CN" b="0" i="1" smtClean="0">
                                                      <a:latin typeface="Cambria Math" panose="02040503050406030204" pitchFamily="18" charset="0"/>
                                                    </a:rPr>
                                                    <m:t>−1</m:t>
                                                  </m:r>
                                                </m:sub>
                                              </m:sSub>
                                              <m:d>
                                                <m:dPr>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𝑛</m:t>
                                                      </m:r>
                                                      <m:r>
                                                        <a:rPr kumimoji="1" lang="en-US" altLang="zh-CN" b="0" i="1" smtClean="0">
                                                          <a:latin typeface="Cambria Math" panose="02040503050406030204" pitchFamily="18" charset="0"/>
                                                        </a:rPr>
                                                        <m:t>−1</m:t>
                                                      </m:r>
                                                    </m:sub>
                                                  </m:sSub>
                                                </m:e>
                                              </m:d>
                                            </m:e>
                                          </m:d>
                                        </m:e>
                                        <m:sub>
                                          <m:r>
                                            <a:rPr kumimoji="1" lang="en-US" altLang="zh-CN" b="0" i="1" smtClean="0">
                                              <a:latin typeface="Cambria Math" panose="02040503050406030204" pitchFamily="18" charset="0"/>
                                            </a:rPr>
                                            <m:t>±</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𝑂</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e>
                                  </m:d>
                                </m:e>
                                <m:sub>
                                  <m:r>
                                    <a:rPr kumimoji="1" lang="en-US" altLang="zh-CN" b="0" i="1" smtClean="0">
                                      <a:latin typeface="Cambria Math" panose="02040503050406030204" pitchFamily="18" charset="0"/>
                                    </a:rPr>
                                    <m:t>±</m:t>
                                  </m:r>
                                </m:sub>
                              </m:sSub>
                              <m:r>
                                <a:rPr kumimoji="1" lang="en-US" altLang="zh-CN" b="0" i="1" smtClean="0">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𝑂</m:t>
                                  </m:r>
                                </m:e>
                                <m:sub>
                                  <m:r>
                                    <a:rPr kumimoji="1" lang="en-US" altLang="zh-CN" i="1">
                                      <a:latin typeface="Cambria Math" panose="02040503050406030204" pitchFamily="18" charset="0"/>
                                    </a:rPr>
                                    <m:t>0</m:t>
                                  </m:r>
                                </m:sub>
                              </m:sSub>
                              <m:d>
                                <m:dPr>
                                  <m:ctrlPr>
                                    <a:rPr kumimoji="1"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𝑡</m:t>
                                      </m:r>
                                    </m:e>
                                    <m:sub>
                                      <m:r>
                                        <a:rPr kumimoji="1" lang="en-US" altLang="zh-CN" i="1">
                                          <a:latin typeface="Cambria Math" panose="02040503050406030204" pitchFamily="18" charset="0"/>
                                        </a:rPr>
                                        <m:t>0</m:t>
                                      </m:r>
                                    </m:sub>
                                  </m:sSub>
                                </m:e>
                              </m:d>
                            </m:e>
                          </m:d>
                        </m:e>
                        <m:sub>
                          <m:r>
                            <a:rPr kumimoji="1" lang="en-US" altLang="zh-CN" b="0" i="1" smtClean="0">
                              <a:latin typeface="Cambria Math" panose="02040503050406030204" pitchFamily="18" charset="0"/>
                            </a:rPr>
                            <m:t>±</m:t>
                          </m:r>
                        </m:sub>
                      </m:sSub>
                      <m:d>
                        <m:dPr>
                          <m:begChr m:val="|"/>
                          <m:endChr m:val="⟩"/>
                          <m:ctrlPr>
                            <a:rPr kumimoji="1" lang="en-US" altLang="zh-CN" i="1">
                              <a:latin typeface="Cambria Math" panose="02040503050406030204" pitchFamily="18" charset="0"/>
                            </a:rPr>
                          </m:ctrlPr>
                        </m:dPr>
                        <m:e>
                          <m:r>
                            <a:rPr kumimoji="1" lang="en-US" altLang="zh-CN" b="0" i="1" smtClean="0">
                              <a:latin typeface="Cambria Math" panose="02040503050406030204" pitchFamily="18" charset="0"/>
                            </a:rPr>
                            <m:t>𝜙</m:t>
                          </m:r>
                        </m:e>
                      </m:d>
                    </m:oMath>
                  </m:oMathPara>
                </a14:m>
                <a:endParaRPr kumimoji="1" lang="zh-CN" altLang="en-US" dirty="0"/>
              </a:p>
            </p:txBody>
          </p:sp>
        </mc:Choice>
        <mc:Fallback xmlns="">
          <p:sp>
            <p:nvSpPr>
              <p:cNvPr id="20" name="TextBox 19">
                <a:extLst>
                  <a:ext uri="{FF2B5EF4-FFF2-40B4-BE49-F238E27FC236}">
                    <a16:creationId xmlns:a16="http://schemas.microsoft.com/office/drawing/2014/main" id="{FF0FC9E3-14B1-8A49-B5C1-430B7253C229}"/>
                  </a:ext>
                </a:extLst>
              </p:cNvPr>
              <p:cNvSpPr txBox="1">
                <a:spLocks noRot="1" noChangeAspect="1" noMove="1" noResize="1" noEditPoints="1" noAdjustHandles="1" noChangeArrowheads="1" noChangeShapeType="1" noTextEdit="1"/>
              </p:cNvSpPr>
              <p:nvPr/>
            </p:nvSpPr>
            <p:spPr>
              <a:xfrm>
                <a:off x="3227998" y="998977"/>
                <a:ext cx="5742598" cy="669286"/>
              </a:xfrm>
              <a:prstGeom prst="rect">
                <a:avLst/>
              </a:prstGeom>
              <a:blipFill>
                <a:blip r:embed="rId8"/>
                <a:stretch>
                  <a:fillRect l="-442" b="-7407"/>
                </a:stretch>
              </a:blipFill>
            </p:spPr>
            <p:txBody>
              <a:bodyPr/>
              <a:lstStyle/>
              <a:p>
                <a:r>
                  <a:rPr lang="zh-CN" altLang="en-US">
                    <a:noFill/>
                  </a:rPr>
                  <a:t> </a:t>
                </a:r>
              </a:p>
            </p:txBody>
          </p:sp>
        </mc:Fallback>
      </mc:AlternateContent>
      <p:sp>
        <p:nvSpPr>
          <p:cNvPr id="22" name="Rounded Rectangle 21">
            <a:extLst>
              <a:ext uri="{FF2B5EF4-FFF2-40B4-BE49-F238E27FC236}">
                <a16:creationId xmlns:a16="http://schemas.microsoft.com/office/drawing/2014/main" id="{E7ED964A-6E05-D94C-B3AC-8EC11F3E61E4}"/>
              </a:ext>
            </a:extLst>
          </p:cNvPr>
          <p:cNvSpPr/>
          <p:nvPr/>
        </p:nvSpPr>
        <p:spPr>
          <a:xfrm>
            <a:off x="2153301" y="5504118"/>
            <a:ext cx="200625" cy="552705"/>
          </a:xfrm>
          <a:prstGeom prst="roundRect">
            <a:avLst>
              <a:gd name="adj" fmla="val 19822"/>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Freeform 23">
            <a:extLst>
              <a:ext uri="{FF2B5EF4-FFF2-40B4-BE49-F238E27FC236}">
                <a16:creationId xmlns:a16="http://schemas.microsoft.com/office/drawing/2014/main" id="{B3C5D91C-7725-D44E-98AF-F36CD3D4FF5B}"/>
              </a:ext>
            </a:extLst>
          </p:cNvPr>
          <p:cNvSpPr/>
          <p:nvPr/>
        </p:nvSpPr>
        <p:spPr>
          <a:xfrm>
            <a:off x="1040404" y="5990481"/>
            <a:ext cx="1533582" cy="438733"/>
          </a:xfrm>
          <a:custGeom>
            <a:avLst/>
            <a:gdLst>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4119 w 2223370"/>
              <a:gd name="connsiteY18" fmla="*/ 932106 h 1902377"/>
              <a:gd name="connsiteX19" fmla="*/ 1703540 w 2223370"/>
              <a:gd name="connsiteY19" fmla="*/ 931952 h 1902377"/>
              <a:gd name="connsiteX20" fmla="*/ 2223370 w 2223370"/>
              <a:gd name="connsiteY20" fmla="*/ 931952 h 1902377"/>
              <a:gd name="connsiteX0" fmla="*/ 0 w 2223370"/>
              <a:gd name="connsiteY0" fmla="*/ 957004 h 1906915"/>
              <a:gd name="connsiteX1" fmla="*/ 594987 w 2223370"/>
              <a:gd name="connsiteY1" fmla="*/ 963267 h 1906915"/>
              <a:gd name="connsiteX2" fmla="*/ 651354 w 2223370"/>
              <a:gd name="connsiteY2" fmla="*/ 969530 h 1906915"/>
              <a:gd name="connsiteX3" fmla="*/ 676406 w 2223370"/>
              <a:gd name="connsiteY3" fmla="*/ 988319 h 1906915"/>
              <a:gd name="connsiteX4" fmla="*/ 688932 w 2223370"/>
              <a:gd name="connsiteY4" fmla="*/ 1032160 h 1906915"/>
              <a:gd name="connsiteX5" fmla="*/ 701458 w 2223370"/>
              <a:gd name="connsiteY5" fmla="*/ 1126105 h 1906915"/>
              <a:gd name="connsiteX6" fmla="*/ 776614 w 2223370"/>
              <a:gd name="connsiteY6" fmla="*/ 1708565 h 1906915"/>
              <a:gd name="connsiteX7" fmla="*/ 782877 w 2223370"/>
              <a:gd name="connsiteY7" fmla="*/ 1783721 h 1906915"/>
              <a:gd name="connsiteX8" fmla="*/ 858033 w 2223370"/>
              <a:gd name="connsiteY8" fmla="*/ 1777458 h 1906915"/>
              <a:gd name="connsiteX9" fmla="*/ 1014609 w 2223370"/>
              <a:gd name="connsiteY9" fmla="*/ 155338 h 1906915"/>
              <a:gd name="connsiteX10" fmla="*/ 1089765 w 2223370"/>
              <a:gd name="connsiteY10" fmla="*/ 161601 h 1906915"/>
              <a:gd name="connsiteX11" fmla="*/ 1189973 w 2223370"/>
              <a:gd name="connsiteY11" fmla="*/ 1007108 h 1906915"/>
              <a:gd name="connsiteX12" fmla="*/ 1265129 w 2223370"/>
              <a:gd name="connsiteY12" fmla="*/ 1007108 h 1906915"/>
              <a:gd name="connsiteX13" fmla="*/ 1327759 w 2223370"/>
              <a:gd name="connsiteY13" fmla="*/ 800428 h 1906915"/>
              <a:gd name="connsiteX14" fmla="*/ 1402915 w 2223370"/>
              <a:gd name="connsiteY14" fmla="*/ 838006 h 1906915"/>
              <a:gd name="connsiteX15" fmla="*/ 1453019 w 2223370"/>
              <a:gd name="connsiteY15" fmla="*/ 1057212 h 1906915"/>
              <a:gd name="connsiteX16" fmla="*/ 1521913 w 2223370"/>
              <a:gd name="connsiteY16" fmla="*/ 1038423 h 1906915"/>
              <a:gd name="connsiteX17" fmla="*/ 1565754 w 2223370"/>
              <a:gd name="connsiteY17" fmla="*/ 957004 h 1906915"/>
              <a:gd name="connsiteX18" fmla="*/ 1644119 w 2223370"/>
              <a:gd name="connsiteY18" fmla="*/ 932106 h 1906915"/>
              <a:gd name="connsiteX19" fmla="*/ 1703540 w 2223370"/>
              <a:gd name="connsiteY19" fmla="*/ 931952 h 1906915"/>
              <a:gd name="connsiteX20" fmla="*/ 2223370 w 2223370"/>
              <a:gd name="connsiteY20" fmla="*/ 931952 h 1906915"/>
              <a:gd name="connsiteX0" fmla="*/ 0 w 2223370"/>
              <a:gd name="connsiteY0" fmla="*/ 957004 h 1904014"/>
              <a:gd name="connsiteX1" fmla="*/ 594987 w 2223370"/>
              <a:gd name="connsiteY1" fmla="*/ 963267 h 1904014"/>
              <a:gd name="connsiteX2" fmla="*/ 651354 w 2223370"/>
              <a:gd name="connsiteY2" fmla="*/ 969530 h 1904014"/>
              <a:gd name="connsiteX3" fmla="*/ 676406 w 2223370"/>
              <a:gd name="connsiteY3" fmla="*/ 988319 h 1904014"/>
              <a:gd name="connsiteX4" fmla="*/ 688932 w 2223370"/>
              <a:gd name="connsiteY4" fmla="*/ 1032160 h 1904014"/>
              <a:gd name="connsiteX5" fmla="*/ 701458 w 2223370"/>
              <a:gd name="connsiteY5" fmla="*/ 1126105 h 1904014"/>
              <a:gd name="connsiteX6" fmla="*/ 767352 w 2223370"/>
              <a:gd name="connsiteY6" fmla="*/ 1667099 h 1904014"/>
              <a:gd name="connsiteX7" fmla="*/ 782877 w 2223370"/>
              <a:gd name="connsiteY7" fmla="*/ 1783721 h 1904014"/>
              <a:gd name="connsiteX8" fmla="*/ 858033 w 2223370"/>
              <a:gd name="connsiteY8" fmla="*/ 1777458 h 1904014"/>
              <a:gd name="connsiteX9" fmla="*/ 1014609 w 2223370"/>
              <a:gd name="connsiteY9" fmla="*/ 155338 h 1904014"/>
              <a:gd name="connsiteX10" fmla="*/ 1089765 w 2223370"/>
              <a:gd name="connsiteY10" fmla="*/ 161601 h 1904014"/>
              <a:gd name="connsiteX11" fmla="*/ 1189973 w 2223370"/>
              <a:gd name="connsiteY11" fmla="*/ 1007108 h 1904014"/>
              <a:gd name="connsiteX12" fmla="*/ 1265129 w 2223370"/>
              <a:gd name="connsiteY12" fmla="*/ 1007108 h 1904014"/>
              <a:gd name="connsiteX13" fmla="*/ 1327759 w 2223370"/>
              <a:gd name="connsiteY13" fmla="*/ 800428 h 1904014"/>
              <a:gd name="connsiteX14" fmla="*/ 1402915 w 2223370"/>
              <a:gd name="connsiteY14" fmla="*/ 838006 h 1904014"/>
              <a:gd name="connsiteX15" fmla="*/ 1453019 w 2223370"/>
              <a:gd name="connsiteY15" fmla="*/ 1057212 h 1904014"/>
              <a:gd name="connsiteX16" fmla="*/ 1521913 w 2223370"/>
              <a:gd name="connsiteY16" fmla="*/ 1038423 h 1904014"/>
              <a:gd name="connsiteX17" fmla="*/ 1565754 w 2223370"/>
              <a:gd name="connsiteY17" fmla="*/ 957004 h 1904014"/>
              <a:gd name="connsiteX18" fmla="*/ 1644119 w 2223370"/>
              <a:gd name="connsiteY18" fmla="*/ 932106 h 1904014"/>
              <a:gd name="connsiteX19" fmla="*/ 1703540 w 2223370"/>
              <a:gd name="connsiteY19" fmla="*/ 931952 h 1904014"/>
              <a:gd name="connsiteX20" fmla="*/ 2223370 w 2223370"/>
              <a:gd name="connsiteY20" fmla="*/ 931952 h 1904014"/>
              <a:gd name="connsiteX0" fmla="*/ 0 w 2223370"/>
              <a:gd name="connsiteY0" fmla="*/ 957004 h 1904014"/>
              <a:gd name="connsiteX1" fmla="*/ 594987 w 2223370"/>
              <a:gd name="connsiteY1" fmla="*/ 963267 h 1904014"/>
              <a:gd name="connsiteX2" fmla="*/ 651354 w 2223370"/>
              <a:gd name="connsiteY2" fmla="*/ 969530 h 1904014"/>
              <a:gd name="connsiteX3" fmla="*/ 676406 w 2223370"/>
              <a:gd name="connsiteY3" fmla="*/ 988319 h 1904014"/>
              <a:gd name="connsiteX4" fmla="*/ 688932 w 2223370"/>
              <a:gd name="connsiteY4" fmla="*/ 1032160 h 1904014"/>
              <a:gd name="connsiteX5" fmla="*/ 701458 w 2223370"/>
              <a:gd name="connsiteY5" fmla="*/ 1126105 h 1904014"/>
              <a:gd name="connsiteX6" fmla="*/ 767352 w 2223370"/>
              <a:gd name="connsiteY6" fmla="*/ 1667099 h 1904014"/>
              <a:gd name="connsiteX7" fmla="*/ 782877 w 2223370"/>
              <a:gd name="connsiteY7" fmla="*/ 1783721 h 1904014"/>
              <a:gd name="connsiteX8" fmla="*/ 858033 w 2223370"/>
              <a:gd name="connsiteY8" fmla="*/ 1777458 h 1904014"/>
              <a:gd name="connsiteX9" fmla="*/ 1014609 w 2223370"/>
              <a:gd name="connsiteY9" fmla="*/ 155338 h 1904014"/>
              <a:gd name="connsiteX10" fmla="*/ 1089765 w 2223370"/>
              <a:gd name="connsiteY10" fmla="*/ 161601 h 1904014"/>
              <a:gd name="connsiteX11" fmla="*/ 1189973 w 2223370"/>
              <a:gd name="connsiteY11" fmla="*/ 1007108 h 1904014"/>
              <a:gd name="connsiteX12" fmla="*/ 1265129 w 2223370"/>
              <a:gd name="connsiteY12" fmla="*/ 1007108 h 1904014"/>
              <a:gd name="connsiteX13" fmla="*/ 1327759 w 2223370"/>
              <a:gd name="connsiteY13" fmla="*/ 800428 h 1904014"/>
              <a:gd name="connsiteX14" fmla="*/ 1402915 w 2223370"/>
              <a:gd name="connsiteY14" fmla="*/ 838006 h 1904014"/>
              <a:gd name="connsiteX15" fmla="*/ 1453019 w 2223370"/>
              <a:gd name="connsiteY15" fmla="*/ 1057212 h 1904014"/>
              <a:gd name="connsiteX16" fmla="*/ 1521913 w 2223370"/>
              <a:gd name="connsiteY16" fmla="*/ 1038423 h 1904014"/>
              <a:gd name="connsiteX17" fmla="*/ 1565754 w 2223370"/>
              <a:gd name="connsiteY17" fmla="*/ 957004 h 1904014"/>
              <a:gd name="connsiteX18" fmla="*/ 1644119 w 2223370"/>
              <a:gd name="connsiteY18" fmla="*/ 932106 h 1904014"/>
              <a:gd name="connsiteX19" fmla="*/ 1703540 w 2223370"/>
              <a:gd name="connsiteY19" fmla="*/ 931952 h 1904014"/>
              <a:gd name="connsiteX20" fmla="*/ 2223370 w 2223370"/>
              <a:gd name="connsiteY20" fmla="*/ 931952 h 1904014"/>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88319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88319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3370" h="1910552">
                <a:moveTo>
                  <a:pt x="0" y="957004"/>
                </a:moveTo>
                <a:lnTo>
                  <a:pt x="594987" y="963267"/>
                </a:lnTo>
                <a:cubicBezTo>
                  <a:pt x="614398" y="965355"/>
                  <a:pt x="625403" y="964347"/>
                  <a:pt x="638973" y="969530"/>
                </a:cubicBezTo>
                <a:cubicBezTo>
                  <a:pt x="652543" y="974713"/>
                  <a:pt x="668080" y="983928"/>
                  <a:pt x="676406" y="994366"/>
                </a:cubicBezTo>
                <a:cubicBezTo>
                  <a:pt x="684732" y="1004804"/>
                  <a:pt x="684757" y="1010204"/>
                  <a:pt x="688932" y="1032160"/>
                </a:cubicBezTo>
                <a:cubicBezTo>
                  <a:pt x="693107" y="1054116"/>
                  <a:pt x="695817" y="1077730"/>
                  <a:pt x="701458" y="1126105"/>
                </a:cubicBezTo>
                <a:cubicBezTo>
                  <a:pt x="707099" y="1174480"/>
                  <a:pt x="759957" y="1636659"/>
                  <a:pt x="767352" y="1667099"/>
                </a:cubicBezTo>
                <a:cubicBezTo>
                  <a:pt x="774747" y="1697539"/>
                  <a:pt x="773938" y="1738941"/>
                  <a:pt x="782877" y="1783721"/>
                </a:cubicBezTo>
                <a:cubicBezTo>
                  <a:pt x="791816" y="1828501"/>
                  <a:pt x="819411" y="2048855"/>
                  <a:pt x="858033" y="1777458"/>
                </a:cubicBezTo>
                <a:cubicBezTo>
                  <a:pt x="896655" y="1506061"/>
                  <a:pt x="975987" y="424647"/>
                  <a:pt x="1014609" y="155338"/>
                </a:cubicBezTo>
                <a:cubicBezTo>
                  <a:pt x="1053231" y="-113972"/>
                  <a:pt x="1060538" y="19639"/>
                  <a:pt x="1089765" y="161601"/>
                </a:cubicBezTo>
                <a:cubicBezTo>
                  <a:pt x="1118992" y="303563"/>
                  <a:pt x="1160746" y="866190"/>
                  <a:pt x="1189973" y="1007108"/>
                </a:cubicBezTo>
                <a:cubicBezTo>
                  <a:pt x="1219200" y="1148026"/>
                  <a:pt x="1242165" y="1041555"/>
                  <a:pt x="1265129" y="1007108"/>
                </a:cubicBezTo>
                <a:cubicBezTo>
                  <a:pt x="1288093" y="972661"/>
                  <a:pt x="1304795" y="828612"/>
                  <a:pt x="1327759" y="800428"/>
                </a:cubicBezTo>
                <a:cubicBezTo>
                  <a:pt x="1350723" y="772244"/>
                  <a:pt x="1382038" y="795209"/>
                  <a:pt x="1402915" y="838006"/>
                </a:cubicBezTo>
                <a:cubicBezTo>
                  <a:pt x="1423792" y="880803"/>
                  <a:pt x="1433186" y="1023809"/>
                  <a:pt x="1453019" y="1057212"/>
                </a:cubicBezTo>
                <a:cubicBezTo>
                  <a:pt x="1472852" y="1090615"/>
                  <a:pt x="1503124" y="1055124"/>
                  <a:pt x="1521913" y="1038423"/>
                </a:cubicBezTo>
                <a:cubicBezTo>
                  <a:pt x="1540702" y="1021722"/>
                  <a:pt x="1545386" y="974724"/>
                  <a:pt x="1565754" y="957004"/>
                </a:cubicBezTo>
                <a:cubicBezTo>
                  <a:pt x="1586122" y="939285"/>
                  <a:pt x="1621155" y="932373"/>
                  <a:pt x="1644119" y="932106"/>
                </a:cubicBezTo>
                <a:cubicBezTo>
                  <a:pt x="1667083" y="931839"/>
                  <a:pt x="1685706" y="930908"/>
                  <a:pt x="1703540" y="931952"/>
                </a:cubicBezTo>
                <a:cubicBezTo>
                  <a:pt x="1800617" y="932996"/>
                  <a:pt x="2011993" y="932474"/>
                  <a:pt x="2223370" y="931952"/>
                </a:cubicBezTo>
              </a:path>
            </a:pathLst>
          </a:custGeom>
          <a:solidFill>
            <a:srgbClr val="7096FF">
              <a:alpha val="40000"/>
            </a:srgbClr>
          </a:solidFill>
          <a:ln w="38100">
            <a:solidFill>
              <a:srgbClr val="7096FF"/>
            </a:solidFill>
            <a:headEnd type="none" w="med" len="med"/>
            <a:tailEnd type="arrow" w="med" len="med"/>
          </a:ln>
          <a:scene3d>
            <a:camera prst="isometricTopUp">
              <a:rot lat="20100000" lon="18600000" rev="378165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Freeform 24">
            <a:extLst>
              <a:ext uri="{FF2B5EF4-FFF2-40B4-BE49-F238E27FC236}">
                <a16:creationId xmlns:a16="http://schemas.microsoft.com/office/drawing/2014/main" id="{59F94EBA-B7C4-F24D-B389-66F176734313}"/>
              </a:ext>
            </a:extLst>
          </p:cNvPr>
          <p:cNvSpPr/>
          <p:nvPr/>
        </p:nvSpPr>
        <p:spPr>
          <a:xfrm>
            <a:off x="572909" y="5634024"/>
            <a:ext cx="2419554" cy="577045"/>
          </a:xfrm>
          <a:custGeom>
            <a:avLst/>
            <a:gdLst>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4119 w 2223370"/>
              <a:gd name="connsiteY18" fmla="*/ 932106 h 1902377"/>
              <a:gd name="connsiteX19" fmla="*/ 1703540 w 2223370"/>
              <a:gd name="connsiteY19" fmla="*/ 931952 h 1902377"/>
              <a:gd name="connsiteX20" fmla="*/ 2223370 w 2223370"/>
              <a:gd name="connsiteY20" fmla="*/ 931952 h 1902377"/>
              <a:gd name="connsiteX0" fmla="*/ 0 w 2223370"/>
              <a:gd name="connsiteY0" fmla="*/ 957004 h 1906915"/>
              <a:gd name="connsiteX1" fmla="*/ 594987 w 2223370"/>
              <a:gd name="connsiteY1" fmla="*/ 963267 h 1906915"/>
              <a:gd name="connsiteX2" fmla="*/ 651354 w 2223370"/>
              <a:gd name="connsiteY2" fmla="*/ 969530 h 1906915"/>
              <a:gd name="connsiteX3" fmla="*/ 676406 w 2223370"/>
              <a:gd name="connsiteY3" fmla="*/ 988319 h 1906915"/>
              <a:gd name="connsiteX4" fmla="*/ 688932 w 2223370"/>
              <a:gd name="connsiteY4" fmla="*/ 1032160 h 1906915"/>
              <a:gd name="connsiteX5" fmla="*/ 701458 w 2223370"/>
              <a:gd name="connsiteY5" fmla="*/ 1126105 h 1906915"/>
              <a:gd name="connsiteX6" fmla="*/ 776614 w 2223370"/>
              <a:gd name="connsiteY6" fmla="*/ 1708565 h 1906915"/>
              <a:gd name="connsiteX7" fmla="*/ 782877 w 2223370"/>
              <a:gd name="connsiteY7" fmla="*/ 1783721 h 1906915"/>
              <a:gd name="connsiteX8" fmla="*/ 858033 w 2223370"/>
              <a:gd name="connsiteY8" fmla="*/ 1777458 h 1906915"/>
              <a:gd name="connsiteX9" fmla="*/ 1014609 w 2223370"/>
              <a:gd name="connsiteY9" fmla="*/ 155338 h 1906915"/>
              <a:gd name="connsiteX10" fmla="*/ 1089765 w 2223370"/>
              <a:gd name="connsiteY10" fmla="*/ 161601 h 1906915"/>
              <a:gd name="connsiteX11" fmla="*/ 1189973 w 2223370"/>
              <a:gd name="connsiteY11" fmla="*/ 1007108 h 1906915"/>
              <a:gd name="connsiteX12" fmla="*/ 1265129 w 2223370"/>
              <a:gd name="connsiteY12" fmla="*/ 1007108 h 1906915"/>
              <a:gd name="connsiteX13" fmla="*/ 1327759 w 2223370"/>
              <a:gd name="connsiteY13" fmla="*/ 800428 h 1906915"/>
              <a:gd name="connsiteX14" fmla="*/ 1402915 w 2223370"/>
              <a:gd name="connsiteY14" fmla="*/ 838006 h 1906915"/>
              <a:gd name="connsiteX15" fmla="*/ 1453019 w 2223370"/>
              <a:gd name="connsiteY15" fmla="*/ 1057212 h 1906915"/>
              <a:gd name="connsiteX16" fmla="*/ 1521913 w 2223370"/>
              <a:gd name="connsiteY16" fmla="*/ 1038423 h 1906915"/>
              <a:gd name="connsiteX17" fmla="*/ 1565754 w 2223370"/>
              <a:gd name="connsiteY17" fmla="*/ 957004 h 1906915"/>
              <a:gd name="connsiteX18" fmla="*/ 1644119 w 2223370"/>
              <a:gd name="connsiteY18" fmla="*/ 932106 h 1906915"/>
              <a:gd name="connsiteX19" fmla="*/ 1703540 w 2223370"/>
              <a:gd name="connsiteY19" fmla="*/ 931952 h 1906915"/>
              <a:gd name="connsiteX20" fmla="*/ 2223370 w 2223370"/>
              <a:gd name="connsiteY20" fmla="*/ 931952 h 1906915"/>
              <a:gd name="connsiteX0" fmla="*/ 0 w 2223370"/>
              <a:gd name="connsiteY0" fmla="*/ 957004 h 1904014"/>
              <a:gd name="connsiteX1" fmla="*/ 594987 w 2223370"/>
              <a:gd name="connsiteY1" fmla="*/ 963267 h 1904014"/>
              <a:gd name="connsiteX2" fmla="*/ 651354 w 2223370"/>
              <a:gd name="connsiteY2" fmla="*/ 969530 h 1904014"/>
              <a:gd name="connsiteX3" fmla="*/ 676406 w 2223370"/>
              <a:gd name="connsiteY3" fmla="*/ 988319 h 1904014"/>
              <a:gd name="connsiteX4" fmla="*/ 688932 w 2223370"/>
              <a:gd name="connsiteY4" fmla="*/ 1032160 h 1904014"/>
              <a:gd name="connsiteX5" fmla="*/ 701458 w 2223370"/>
              <a:gd name="connsiteY5" fmla="*/ 1126105 h 1904014"/>
              <a:gd name="connsiteX6" fmla="*/ 767352 w 2223370"/>
              <a:gd name="connsiteY6" fmla="*/ 1667099 h 1904014"/>
              <a:gd name="connsiteX7" fmla="*/ 782877 w 2223370"/>
              <a:gd name="connsiteY7" fmla="*/ 1783721 h 1904014"/>
              <a:gd name="connsiteX8" fmla="*/ 858033 w 2223370"/>
              <a:gd name="connsiteY8" fmla="*/ 1777458 h 1904014"/>
              <a:gd name="connsiteX9" fmla="*/ 1014609 w 2223370"/>
              <a:gd name="connsiteY9" fmla="*/ 155338 h 1904014"/>
              <a:gd name="connsiteX10" fmla="*/ 1089765 w 2223370"/>
              <a:gd name="connsiteY10" fmla="*/ 161601 h 1904014"/>
              <a:gd name="connsiteX11" fmla="*/ 1189973 w 2223370"/>
              <a:gd name="connsiteY11" fmla="*/ 1007108 h 1904014"/>
              <a:gd name="connsiteX12" fmla="*/ 1265129 w 2223370"/>
              <a:gd name="connsiteY12" fmla="*/ 1007108 h 1904014"/>
              <a:gd name="connsiteX13" fmla="*/ 1327759 w 2223370"/>
              <a:gd name="connsiteY13" fmla="*/ 800428 h 1904014"/>
              <a:gd name="connsiteX14" fmla="*/ 1402915 w 2223370"/>
              <a:gd name="connsiteY14" fmla="*/ 838006 h 1904014"/>
              <a:gd name="connsiteX15" fmla="*/ 1453019 w 2223370"/>
              <a:gd name="connsiteY15" fmla="*/ 1057212 h 1904014"/>
              <a:gd name="connsiteX16" fmla="*/ 1521913 w 2223370"/>
              <a:gd name="connsiteY16" fmla="*/ 1038423 h 1904014"/>
              <a:gd name="connsiteX17" fmla="*/ 1565754 w 2223370"/>
              <a:gd name="connsiteY17" fmla="*/ 957004 h 1904014"/>
              <a:gd name="connsiteX18" fmla="*/ 1644119 w 2223370"/>
              <a:gd name="connsiteY18" fmla="*/ 932106 h 1904014"/>
              <a:gd name="connsiteX19" fmla="*/ 1703540 w 2223370"/>
              <a:gd name="connsiteY19" fmla="*/ 931952 h 1904014"/>
              <a:gd name="connsiteX20" fmla="*/ 2223370 w 2223370"/>
              <a:gd name="connsiteY20" fmla="*/ 931952 h 1904014"/>
              <a:gd name="connsiteX0" fmla="*/ 0 w 2223370"/>
              <a:gd name="connsiteY0" fmla="*/ 957004 h 1904014"/>
              <a:gd name="connsiteX1" fmla="*/ 594987 w 2223370"/>
              <a:gd name="connsiteY1" fmla="*/ 963267 h 1904014"/>
              <a:gd name="connsiteX2" fmla="*/ 651354 w 2223370"/>
              <a:gd name="connsiteY2" fmla="*/ 969530 h 1904014"/>
              <a:gd name="connsiteX3" fmla="*/ 676406 w 2223370"/>
              <a:gd name="connsiteY3" fmla="*/ 988319 h 1904014"/>
              <a:gd name="connsiteX4" fmla="*/ 688932 w 2223370"/>
              <a:gd name="connsiteY4" fmla="*/ 1032160 h 1904014"/>
              <a:gd name="connsiteX5" fmla="*/ 701458 w 2223370"/>
              <a:gd name="connsiteY5" fmla="*/ 1126105 h 1904014"/>
              <a:gd name="connsiteX6" fmla="*/ 767352 w 2223370"/>
              <a:gd name="connsiteY6" fmla="*/ 1667099 h 1904014"/>
              <a:gd name="connsiteX7" fmla="*/ 782877 w 2223370"/>
              <a:gd name="connsiteY7" fmla="*/ 1783721 h 1904014"/>
              <a:gd name="connsiteX8" fmla="*/ 858033 w 2223370"/>
              <a:gd name="connsiteY8" fmla="*/ 1777458 h 1904014"/>
              <a:gd name="connsiteX9" fmla="*/ 1014609 w 2223370"/>
              <a:gd name="connsiteY9" fmla="*/ 155338 h 1904014"/>
              <a:gd name="connsiteX10" fmla="*/ 1089765 w 2223370"/>
              <a:gd name="connsiteY10" fmla="*/ 161601 h 1904014"/>
              <a:gd name="connsiteX11" fmla="*/ 1189973 w 2223370"/>
              <a:gd name="connsiteY11" fmla="*/ 1007108 h 1904014"/>
              <a:gd name="connsiteX12" fmla="*/ 1265129 w 2223370"/>
              <a:gd name="connsiteY12" fmla="*/ 1007108 h 1904014"/>
              <a:gd name="connsiteX13" fmla="*/ 1327759 w 2223370"/>
              <a:gd name="connsiteY13" fmla="*/ 800428 h 1904014"/>
              <a:gd name="connsiteX14" fmla="*/ 1402915 w 2223370"/>
              <a:gd name="connsiteY14" fmla="*/ 838006 h 1904014"/>
              <a:gd name="connsiteX15" fmla="*/ 1453019 w 2223370"/>
              <a:gd name="connsiteY15" fmla="*/ 1057212 h 1904014"/>
              <a:gd name="connsiteX16" fmla="*/ 1521913 w 2223370"/>
              <a:gd name="connsiteY16" fmla="*/ 1038423 h 1904014"/>
              <a:gd name="connsiteX17" fmla="*/ 1565754 w 2223370"/>
              <a:gd name="connsiteY17" fmla="*/ 957004 h 1904014"/>
              <a:gd name="connsiteX18" fmla="*/ 1644119 w 2223370"/>
              <a:gd name="connsiteY18" fmla="*/ 932106 h 1904014"/>
              <a:gd name="connsiteX19" fmla="*/ 1703540 w 2223370"/>
              <a:gd name="connsiteY19" fmla="*/ 931952 h 1904014"/>
              <a:gd name="connsiteX20" fmla="*/ 2223370 w 2223370"/>
              <a:gd name="connsiteY20" fmla="*/ 931952 h 1904014"/>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88319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88319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3370" h="1910552">
                <a:moveTo>
                  <a:pt x="0" y="957004"/>
                </a:moveTo>
                <a:lnTo>
                  <a:pt x="594987" y="963267"/>
                </a:lnTo>
                <a:cubicBezTo>
                  <a:pt x="614398" y="965355"/>
                  <a:pt x="625403" y="964347"/>
                  <a:pt x="638973" y="969530"/>
                </a:cubicBezTo>
                <a:cubicBezTo>
                  <a:pt x="652543" y="974713"/>
                  <a:pt x="668080" y="983928"/>
                  <a:pt x="676406" y="994366"/>
                </a:cubicBezTo>
                <a:cubicBezTo>
                  <a:pt x="684732" y="1004804"/>
                  <a:pt x="684757" y="1010204"/>
                  <a:pt x="688932" y="1032160"/>
                </a:cubicBezTo>
                <a:cubicBezTo>
                  <a:pt x="693107" y="1054116"/>
                  <a:pt x="695817" y="1077730"/>
                  <a:pt x="701458" y="1126105"/>
                </a:cubicBezTo>
                <a:cubicBezTo>
                  <a:pt x="707099" y="1174480"/>
                  <a:pt x="759957" y="1636659"/>
                  <a:pt x="767352" y="1667099"/>
                </a:cubicBezTo>
                <a:cubicBezTo>
                  <a:pt x="774747" y="1697539"/>
                  <a:pt x="773938" y="1738941"/>
                  <a:pt x="782877" y="1783721"/>
                </a:cubicBezTo>
                <a:cubicBezTo>
                  <a:pt x="791816" y="1828501"/>
                  <a:pt x="819411" y="2048855"/>
                  <a:pt x="858033" y="1777458"/>
                </a:cubicBezTo>
                <a:cubicBezTo>
                  <a:pt x="896655" y="1506061"/>
                  <a:pt x="975987" y="424647"/>
                  <a:pt x="1014609" y="155338"/>
                </a:cubicBezTo>
                <a:cubicBezTo>
                  <a:pt x="1053231" y="-113972"/>
                  <a:pt x="1060538" y="19639"/>
                  <a:pt x="1089765" y="161601"/>
                </a:cubicBezTo>
                <a:cubicBezTo>
                  <a:pt x="1118992" y="303563"/>
                  <a:pt x="1160746" y="866190"/>
                  <a:pt x="1189973" y="1007108"/>
                </a:cubicBezTo>
                <a:cubicBezTo>
                  <a:pt x="1219200" y="1148026"/>
                  <a:pt x="1242165" y="1041555"/>
                  <a:pt x="1265129" y="1007108"/>
                </a:cubicBezTo>
                <a:cubicBezTo>
                  <a:pt x="1288093" y="972661"/>
                  <a:pt x="1304795" y="828612"/>
                  <a:pt x="1327759" y="800428"/>
                </a:cubicBezTo>
                <a:cubicBezTo>
                  <a:pt x="1350723" y="772244"/>
                  <a:pt x="1382038" y="795209"/>
                  <a:pt x="1402915" y="838006"/>
                </a:cubicBezTo>
                <a:cubicBezTo>
                  <a:pt x="1423792" y="880803"/>
                  <a:pt x="1433186" y="1023809"/>
                  <a:pt x="1453019" y="1057212"/>
                </a:cubicBezTo>
                <a:cubicBezTo>
                  <a:pt x="1472852" y="1090615"/>
                  <a:pt x="1503124" y="1055124"/>
                  <a:pt x="1521913" y="1038423"/>
                </a:cubicBezTo>
                <a:cubicBezTo>
                  <a:pt x="1540702" y="1021722"/>
                  <a:pt x="1545386" y="974724"/>
                  <a:pt x="1565754" y="957004"/>
                </a:cubicBezTo>
                <a:cubicBezTo>
                  <a:pt x="1586122" y="939285"/>
                  <a:pt x="1621155" y="932373"/>
                  <a:pt x="1644119" y="932106"/>
                </a:cubicBezTo>
                <a:cubicBezTo>
                  <a:pt x="1667083" y="931839"/>
                  <a:pt x="1685706" y="930908"/>
                  <a:pt x="1703540" y="931952"/>
                </a:cubicBezTo>
                <a:cubicBezTo>
                  <a:pt x="1800617" y="932996"/>
                  <a:pt x="2011993" y="932474"/>
                  <a:pt x="2223370" y="931952"/>
                </a:cubicBezTo>
              </a:path>
            </a:pathLst>
          </a:custGeom>
          <a:solidFill>
            <a:srgbClr val="FF425D">
              <a:alpha val="39608"/>
            </a:srgbClr>
          </a:solidFill>
          <a:ln w="38100">
            <a:solidFill>
              <a:srgbClr val="FF425D"/>
            </a:solidFill>
            <a:headEnd type="none" w="med" len="med"/>
            <a:tailEnd type="arrow" w="med" len="med"/>
          </a:ln>
          <a:scene3d>
            <a:camera prst="isometricOffAxis2Right">
              <a:rot lat="1075750" lon="17444641" rev="2150267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3964708-E851-7C4A-8E3F-524EB4605638}"/>
                  </a:ext>
                </a:extLst>
              </p:cNvPr>
              <p:cNvSpPr txBox="1"/>
              <p:nvPr/>
            </p:nvSpPr>
            <p:spPr>
              <a:xfrm>
                <a:off x="2992463" y="5425043"/>
                <a:ext cx="1099340" cy="760978"/>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b="0" i="1" smtClean="0">
                              <a:solidFill>
                                <a:srgbClr val="FF425D"/>
                              </a:solidFill>
                              <a:latin typeface="Cambria Math" panose="02040503050406030204" pitchFamily="18" charset="0"/>
                            </a:rPr>
                          </m:ctrlPr>
                        </m:sSupPr>
                        <m:e>
                          <m:r>
                            <a:rPr kumimoji="1" lang="en-US" altLang="zh-CN" sz="2400" b="0" i="1" smtClean="0">
                              <a:solidFill>
                                <a:srgbClr val="FF425D"/>
                              </a:solidFill>
                              <a:latin typeface="Cambria Math" panose="02040503050406030204" pitchFamily="18" charset="0"/>
                            </a:rPr>
                            <m:t>𝑒</m:t>
                          </m:r>
                        </m:e>
                        <m:sup>
                          <m:r>
                            <a:rPr kumimoji="1" lang="en-US" altLang="zh-CN" sz="2400" b="0" i="1" smtClean="0">
                              <a:solidFill>
                                <a:srgbClr val="FF425D"/>
                              </a:solidFill>
                              <a:latin typeface="Cambria Math" panose="02040503050406030204" pitchFamily="18" charset="0"/>
                            </a:rPr>
                            <m:t>−</m:t>
                          </m:r>
                          <m:r>
                            <a:rPr kumimoji="1" lang="en-US" altLang="zh-CN" sz="2400" b="0" i="1" smtClean="0">
                              <a:solidFill>
                                <a:srgbClr val="FF425D"/>
                              </a:solidFill>
                              <a:latin typeface="Cambria Math" panose="02040503050406030204" pitchFamily="18" charset="0"/>
                            </a:rPr>
                            <m:t>𝑖</m:t>
                          </m:r>
                          <m:sSub>
                            <m:sSubPr>
                              <m:ctrlPr>
                                <a:rPr kumimoji="1" lang="en-US" altLang="zh-CN" sz="2400" b="0" i="1" smtClean="0">
                                  <a:solidFill>
                                    <a:srgbClr val="FF425D"/>
                                  </a:solidFill>
                                  <a:latin typeface="Cambria Math" panose="02040503050406030204" pitchFamily="18" charset="0"/>
                                </a:rPr>
                              </m:ctrlPr>
                            </m:sSubPr>
                            <m:e>
                              <m:r>
                                <a:rPr kumimoji="1" lang="en-US" altLang="zh-CN" sz="2400" b="0" i="1" smtClean="0">
                                  <a:solidFill>
                                    <a:srgbClr val="FF425D"/>
                                  </a:solidFill>
                                  <a:latin typeface="Cambria Math" panose="02040503050406030204" pitchFamily="18" charset="0"/>
                                </a:rPr>
                                <m:t>𝑂</m:t>
                              </m:r>
                            </m:e>
                            <m:sub>
                              <m:r>
                                <a:rPr kumimoji="1" lang="en-US" altLang="zh-CN" sz="2400" b="0" i="1" smtClean="0">
                                  <a:solidFill>
                                    <a:srgbClr val="FF425D"/>
                                  </a:solidFill>
                                  <a:latin typeface="Cambria Math" panose="02040503050406030204" pitchFamily="18" charset="0"/>
                                </a:rPr>
                                <m:t>𝑗</m:t>
                              </m:r>
                            </m:sub>
                          </m:sSub>
                          <m:sSub>
                            <m:sSubPr>
                              <m:ctrlPr>
                                <a:rPr kumimoji="1" lang="en-US" altLang="zh-CN" sz="2400" b="0" i="1" smtClean="0">
                                  <a:solidFill>
                                    <a:srgbClr val="FF425D"/>
                                  </a:solidFill>
                                  <a:latin typeface="Cambria Math" panose="02040503050406030204" pitchFamily="18" charset="0"/>
                                </a:rPr>
                              </m:ctrlPr>
                            </m:sSubPr>
                            <m:e>
                              <m:r>
                                <a:rPr kumimoji="1" lang="en-US" altLang="zh-CN" sz="2400" b="0" i="1" smtClean="0">
                                  <a:solidFill>
                                    <a:srgbClr val="FF425D"/>
                                  </a:solidFill>
                                  <a:latin typeface="Cambria Math" panose="02040503050406030204" pitchFamily="18" charset="0"/>
                                </a:rPr>
                                <m:t>𝜏</m:t>
                              </m:r>
                            </m:e>
                            <m:sub>
                              <m:r>
                                <a:rPr kumimoji="1" lang="en-US" altLang="zh-CN" sz="2400" b="0" i="1" smtClean="0">
                                  <a:solidFill>
                                    <a:srgbClr val="FF425D"/>
                                  </a:solidFill>
                                  <a:latin typeface="Cambria Math" panose="02040503050406030204" pitchFamily="18" charset="0"/>
                                </a:rPr>
                                <m:t>𝑗</m:t>
                              </m:r>
                            </m:sub>
                          </m:sSub>
                        </m:sup>
                      </m:sSup>
                    </m:oMath>
                  </m:oMathPara>
                </a14:m>
                <a:endParaRPr kumimoji="1" lang="en-US" altLang="zh-CN" sz="2400" dirty="0"/>
              </a:p>
              <a:p>
                <a:endParaRPr kumimoji="1" lang="zh-CN" altLang="en-US" sz="2400" dirty="0"/>
              </a:p>
            </p:txBody>
          </p:sp>
        </mc:Choice>
        <mc:Fallback xmlns="">
          <p:sp>
            <p:nvSpPr>
              <p:cNvPr id="26" name="TextBox 25">
                <a:extLst>
                  <a:ext uri="{FF2B5EF4-FFF2-40B4-BE49-F238E27FC236}">
                    <a16:creationId xmlns:a16="http://schemas.microsoft.com/office/drawing/2014/main" id="{53964708-E851-7C4A-8E3F-524EB4605638}"/>
                  </a:ext>
                </a:extLst>
              </p:cNvPr>
              <p:cNvSpPr txBox="1">
                <a:spLocks noRot="1" noChangeAspect="1" noMove="1" noResize="1" noEditPoints="1" noAdjustHandles="1" noChangeArrowheads="1" noChangeShapeType="1" noTextEdit="1"/>
              </p:cNvSpPr>
              <p:nvPr/>
            </p:nvSpPr>
            <p:spPr>
              <a:xfrm>
                <a:off x="2992463" y="5425043"/>
                <a:ext cx="1099340" cy="760978"/>
              </a:xfrm>
              <a:prstGeom prst="rect">
                <a:avLst/>
              </a:prstGeom>
              <a:blipFill>
                <a:blip r:embed="rId9"/>
                <a:stretch>
                  <a:fillRect t="-1639"/>
                </a:stretch>
              </a:blipFill>
              <a:ln w="2857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3BF98A1-B8F1-4249-9A10-FA12CB8C0C20}"/>
                  </a:ext>
                </a:extLst>
              </p:cNvPr>
              <p:cNvSpPr txBox="1"/>
              <p:nvPr/>
            </p:nvSpPr>
            <p:spPr>
              <a:xfrm>
                <a:off x="2176491" y="5800326"/>
                <a:ext cx="2099091" cy="11031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1" lang="en-US" altLang="zh-CN" sz="2000" b="0" i="1" smtClean="0">
                              <a:solidFill>
                                <a:srgbClr val="7096FF"/>
                              </a:solidFill>
                              <a:latin typeface="Cambria Math" panose="02040503050406030204" pitchFamily="18" charset="0"/>
                            </a:rPr>
                          </m:ctrlPr>
                        </m:fPr>
                        <m:num>
                          <m:sSup>
                            <m:sSupPr>
                              <m:ctrlPr>
                                <a:rPr kumimoji="1" lang="en-US" altLang="zh-CN" sz="2000" i="1" smtClean="0">
                                  <a:solidFill>
                                    <a:srgbClr val="7096FF"/>
                                  </a:solidFill>
                                  <a:latin typeface="Cambria Math" panose="02040503050406030204" pitchFamily="18" charset="0"/>
                                </a:rPr>
                              </m:ctrlPr>
                            </m:sSupPr>
                            <m:e>
                              <m:r>
                                <a:rPr kumimoji="1" lang="en-US" altLang="zh-CN" sz="2000" i="1">
                                  <a:solidFill>
                                    <a:srgbClr val="7096FF"/>
                                  </a:solidFill>
                                  <a:latin typeface="Cambria Math" panose="02040503050406030204" pitchFamily="18" charset="0"/>
                                </a:rPr>
                                <m:t>𝑒</m:t>
                              </m:r>
                            </m:e>
                            <m:sup>
                              <m:r>
                                <a:rPr kumimoji="1" lang="en-US" altLang="zh-CN" sz="2000" b="0" i="1" smtClean="0">
                                  <a:solidFill>
                                    <a:srgbClr val="7096FF"/>
                                  </a:solidFill>
                                  <a:latin typeface="Cambria Math" panose="02040503050406030204" pitchFamily="18" charset="0"/>
                                </a:rPr>
                                <m:t>−</m:t>
                              </m:r>
                              <m:sSub>
                                <m:sSubPr>
                                  <m:ctrlPr>
                                    <a:rPr kumimoji="1" lang="en-US" altLang="zh-CN" sz="2000" i="1">
                                      <a:solidFill>
                                        <a:srgbClr val="7096FF"/>
                                      </a:solidFill>
                                      <a:latin typeface="Cambria Math" panose="02040503050406030204" pitchFamily="18" charset="0"/>
                                    </a:rPr>
                                  </m:ctrlPr>
                                </m:sSubPr>
                                <m:e>
                                  <m:r>
                                    <a:rPr kumimoji="1" lang="en-US" altLang="zh-CN" sz="2000" i="1">
                                      <a:solidFill>
                                        <a:srgbClr val="7096FF"/>
                                      </a:solidFill>
                                      <a:latin typeface="Cambria Math" panose="02040503050406030204" pitchFamily="18" charset="0"/>
                                    </a:rPr>
                                    <m:t>𝑂</m:t>
                                  </m:r>
                                </m:e>
                                <m:sub>
                                  <m:r>
                                    <a:rPr kumimoji="1" lang="en-US" altLang="zh-CN" sz="2000" b="0" i="1" smtClean="0">
                                      <a:solidFill>
                                        <a:srgbClr val="7096FF"/>
                                      </a:solidFill>
                                      <a:latin typeface="Cambria Math" panose="02040503050406030204" pitchFamily="18" charset="0"/>
                                    </a:rPr>
                                    <m:t>𝑗</m:t>
                                  </m:r>
                                </m:sub>
                              </m:sSub>
                              <m:sSub>
                                <m:sSubPr>
                                  <m:ctrlPr>
                                    <a:rPr kumimoji="1" lang="en-US" altLang="zh-CN" sz="2000" b="0" i="1" smtClean="0">
                                      <a:solidFill>
                                        <a:srgbClr val="7096FF"/>
                                      </a:solidFill>
                                      <a:latin typeface="Cambria Math" panose="02040503050406030204" pitchFamily="18" charset="0"/>
                                    </a:rPr>
                                  </m:ctrlPr>
                                </m:sSubPr>
                                <m:e>
                                  <m:r>
                                    <a:rPr kumimoji="1" lang="en-US" altLang="zh-CN" sz="2000" i="1">
                                      <a:solidFill>
                                        <a:srgbClr val="7096FF"/>
                                      </a:solidFill>
                                      <a:latin typeface="Cambria Math" panose="02040503050406030204" pitchFamily="18" charset="0"/>
                                    </a:rPr>
                                    <m:t>𝜏</m:t>
                                  </m:r>
                                </m:e>
                                <m:sub>
                                  <m:r>
                                    <a:rPr kumimoji="1" lang="en-US" altLang="zh-CN" sz="2000" b="0" i="1" smtClean="0">
                                      <a:solidFill>
                                        <a:srgbClr val="7096FF"/>
                                      </a:solidFill>
                                      <a:latin typeface="Cambria Math" panose="02040503050406030204" pitchFamily="18" charset="0"/>
                                    </a:rPr>
                                    <m:t>𝑗</m:t>
                                  </m:r>
                                </m:sub>
                              </m:sSub>
                            </m:sup>
                          </m:sSup>
                        </m:num>
                        <m:den>
                          <m:rad>
                            <m:radPr>
                              <m:degHide m:val="on"/>
                              <m:ctrlPr>
                                <a:rPr kumimoji="1" lang="en-US" altLang="zh-CN" sz="2000" b="0" i="1" smtClean="0">
                                  <a:solidFill>
                                    <a:srgbClr val="7096FF"/>
                                  </a:solidFill>
                                  <a:latin typeface="Cambria Math" panose="02040503050406030204" pitchFamily="18" charset="0"/>
                                </a:rPr>
                              </m:ctrlPr>
                            </m:radPr>
                            <m:deg/>
                            <m:e>
                              <m:r>
                                <a:rPr kumimoji="1" lang="en-US" altLang="zh-CN" sz="2000" b="0" i="1" smtClean="0">
                                  <a:solidFill>
                                    <a:srgbClr val="7096FF"/>
                                  </a:solidFill>
                                  <a:latin typeface="Cambria Math" panose="02040503050406030204" pitchFamily="18" charset="0"/>
                                </a:rPr>
                                <m:t>⟨</m:t>
                              </m:r>
                              <m:r>
                                <a:rPr kumimoji="1" lang="en-US" altLang="zh-CN" sz="2000" b="0" i="1" smtClean="0">
                                  <a:solidFill>
                                    <a:srgbClr val="7096FF"/>
                                  </a:solidFill>
                                  <a:latin typeface="Cambria Math" panose="02040503050406030204" pitchFamily="18" charset="0"/>
                                </a:rPr>
                                <m:t>𝜓</m:t>
                              </m:r>
                              <m:d>
                                <m:dPr>
                                  <m:begChr m:val="|"/>
                                  <m:endChr m:val="|"/>
                                  <m:ctrlPr>
                                    <a:rPr kumimoji="1" lang="en-US" altLang="zh-CN" sz="2000" b="0" i="1" smtClean="0">
                                      <a:solidFill>
                                        <a:srgbClr val="7096FF"/>
                                      </a:solidFill>
                                      <a:latin typeface="Cambria Math" panose="02040503050406030204" pitchFamily="18" charset="0"/>
                                    </a:rPr>
                                  </m:ctrlPr>
                                </m:dPr>
                                <m:e>
                                  <m:sSup>
                                    <m:sSupPr>
                                      <m:ctrlPr>
                                        <a:rPr kumimoji="1" lang="en-US" altLang="zh-CN" sz="2000" b="0" i="1" smtClean="0">
                                          <a:solidFill>
                                            <a:srgbClr val="7096FF"/>
                                          </a:solidFill>
                                          <a:latin typeface="Cambria Math" panose="02040503050406030204" pitchFamily="18" charset="0"/>
                                        </a:rPr>
                                      </m:ctrlPr>
                                    </m:sSupPr>
                                    <m:e>
                                      <m:r>
                                        <a:rPr kumimoji="1" lang="en-US" altLang="zh-CN" sz="2000" b="0" i="1" smtClean="0">
                                          <a:solidFill>
                                            <a:srgbClr val="7096FF"/>
                                          </a:solidFill>
                                          <a:latin typeface="Cambria Math" panose="02040503050406030204" pitchFamily="18" charset="0"/>
                                        </a:rPr>
                                        <m:t>𝑒</m:t>
                                      </m:r>
                                    </m:e>
                                    <m:sup>
                                      <m:r>
                                        <a:rPr kumimoji="1" lang="en-US" altLang="zh-CN" sz="2000" b="0" i="1" smtClean="0">
                                          <a:solidFill>
                                            <a:srgbClr val="7096FF"/>
                                          </a:solidFill>
                                          <a:latin typeface="Cambria Math" panose="02040503050406030204" pitchFamily="18" charset="0"/>
                                        </a:rPr>
                                        <m:t>−2</m:t>
                                      </m:r>
                                      <m:sSub>
                                        <m:sSubPr>
                                          <m:ctrlPr>
                                            <a:rPr kumimoji="1" lang="en-US" altLang="zh-CN" sz="2000" b="0" i="1" smtClean="0">
                                              <a:solidFill>
                                                <a:srgbClr val="7096FF"/>
                                              </a:solidFill>
                                              <a:latin typeface="Cambria Math" panose="02040503050406030204" pitchFamily="18" charset="0"/>
                                            </a:rPr>
                                          </m:ctrlPr>
                                        </m:sSubPr>
                                        <m:e>
                                          <m:r>
                                            <a:rPr kumimoji="1" lang="en-US" altLang="zh-CN" sz="2000" b="0" i="1" smtClean="0">
                                              <a:solidFill>
                                                <a:srgbClr val="7096FF"/>
                                              </a:solidFill>
                                              <a:latin typeface="Cambria Math" panose="02040503050406030204" pitchFamily="18" charset="0"/>
                                            </a:rPr>
                                            <m:t>𝜏</m:t>
                                          </m:r>
                                        </m:e>
                                        <m:sub>
                                          <m:r>
                                            <a:rPr kumimoji="1" lang="en-US" altLang="zh-CN" sz="2000" b="0" i="1" smtClean="0">
                                              <a:solidFill>
                                                <a:srgbClr val="7096FF"/>
                                              </a:solidFill>
                                              <a:latin typeface="Cambria Math" panose="02040503050406030204" pitchFamily="18" charset="0"/>
                                            </a:rPr>
                                            <m:t>𝑗</m:t>
                                          </m:r>
                                        </m:sub>
                                      </m:sSub>
                                      <m:sSub>
                                        <m:sSubPr>
                                          <m:ctrlPr>
                                            <a:rPr kumimoji="1" lang="en-US" altLang="zh-CN" sz="2000" b="0" i="1" smtClean="0">
                                              <a:solidFill>
                                                <a:srgbClr val="7096FF"/>
                                              </a:solidFill>
                                              <a:latin typeface="Cambria Math" panose="02040503050406030204" pitchFamily="18" charset="0"/>
                                            </a:rPr>
                                          </m:ctrlPr>
                                        </m:sSubPr>
                                        <m:e>
                                          <m:r>
                                            <a:rPr kumimoji="1" lang="en-US" altLang="zh-CN" sz="2000" b="0" i="1" smtClean="0">
                                              <a:solidFill>
                                                <a:srgbClr val="7096FF"/>
                                              </a:solidFill>
                                              <a:latin typeface="Cambria Math" panose="02040503050406030204" pitchFamily="18" charset="0"/>
                                            </a:rPr>
                                            <m:t>𝑂</m:t>
                                          </m:r>
                                        </m:e>
                                        <m:sub>
                                          <m:r>
                                            <a:rPr kumimoji="1" lang="en-US" altLang="zh-CN" sz="2000" b="0" i="1" smtClean="0">
                                              <a:solidFill>
                                                <a:srgbClr val="7096FF"/>
                                              </a:solidFill>
                                              <a:latin typeface="Cambria Math" panose="02040503050406030204" pitchFamily="18" charset="0"/>
                                            </a:rPr>
                                            <m:t>𝑗</m:t>
                                          </m:r>
                                        </m:sub>
                                      </m:sSub>
                                    </m:sup>
                                  </m:sSup>
                                </m:e>
                              </m:d>
                              <m:r>
                                <a:rPr kumimoji="1" lang="en-US" altLang="zh-CN" sz="2000" b="0" i="1" smtClean="0">
                                  <a:solidFill>
                                    <a:srgbClr val="7096FF"/>
                                  </a:solidFill>
                                  <a:latin typeface="Cambria Math" panose="02040503050406030204" pitchFamily="18" charset="0"/>
                                </a:rPr>
                                <m:t>𝜓</m:t>
                              </m:r>
                              <m:r>
                                <a:rPr kumimoji="1" lang="en-US" altLang="zh-CN" sz="2000" b="0" i="1" smtClean="0">
                                  <a:solidFill>
                                    <a:srgbClr val="7096FF"/>
                                  </a:solidFill>
                                  <a:latin typeface="Cambria Math" panose="02040503050406030204" pitchFamily="18" charset="0"/>
                                </a:rPr>
                                <m:t>⟩</m:t>
                              </m:r>
                            </m:e>
                          </m:rad>
                        </m:den>
                      </m:f>
                    </m:oMath>
                  </m:oMathPara>
                </a14:m>
                <a:endParaRPr lang="zh-CN" altLang="en-US" sz="2000" dirty="0"/>
              </a:p>
            </p:txBody>
          </p:sp>
        </mc:Choice>
        <mc:Fallback xmlns="">
          <p:sp>
            <p:nvSpPr>
              <p:cNvPr id="27" name="TextBox 26">
                <a:extLst>
                  <a:ext uri="{FF2B5EF4-FFF2-40B4-BE49-F238E27FC236}">
                    <a16:creationId xmlns:a16="http://schemas.microsoft.com/office/drawing/2014/main" id="{33BF98A1-B8F1-4249-9A10-FA12CB8C0C20}"/>
                  </a:ext>
                </a:extLst>
              </p:cNvPr>
              <p:cNvSpPr txBox="1">
                <a:spLocks noRot="1" noChangeAspect="1" noMove="1" noResize="1" noEditPoints="1" noAdjustHandles="1" noChangeArrowheads="1" noChangeShapeType="1" noTextEdit="1"/>
              </p:cNvSpPr>
              <p:nvPr/>
            </p:nvSpPr>
            <p:spPr>
              <a:xfrm>
                <a:off x="2176491" y="5800326"/>
                <a:ext cx="2099091" cy="1103187"/>
              </a:xfrm>
              <a:prstGeom prst="rect">
                <a:avLst/>
              </a:prstGeom>
              <a:blipFill>
                <a:blip r:embed="rId10"/>
                <a:stretch>
                  <a:fillRect/>
                </a:stretch>
              </a:blipFill>
            </p:spPr>
            <p:txBody>
              <a:bodyPr/>
              <a:lstStyle/>
              <a:p>
                <a:r>
                  <a:rPr lang="zh-CN" altLang="en-US">
                    <a:noFill/>
                  </a:rPr>
                  <a:t> </a:t>
                </a:r>
              </a:p>
            </p:txBody>
          </p:sp>
        </mc:Fallback>
      </mc:AlternateContent>
      <p:pic>
        <p:nvPicPr>
          <p:cNvPr id="5" name="Picture 4">
            <a:extLst>
              <a:ext uri="{FF2B5EF4-FFF2-40B4-BE49-F238E27FC236}">
                <a16:creationId xmlns:a16="http://schemas.microsoft.com/office/drawing/2014/main" id="{BC887AF6-7E1E-1E4D-B071-2CE7E41AE820}"/>
              </a:ext>
            </a:extLst>
          </p:cNvPr>
          <p:cNvPicPr>
            <a:picLocks noChangeAspect="1"/>
          </p:cNvPicPr>
          <p:nvPr/>
        </p:nvPicPr>
        <p:blipFill>
          <a:blip r:embed="rId11"/>
          <a:stretch>
            <a:fillRect/>
          </a:stretch>
        </p:blipFill>
        <p:spPr>
          <a:xfrm>
            <a:off x="2461115" y="3429000"/>
            <a:ext cx="7273851" cy="1749407"/>
          </a:xfrm>
          <a:prstGeom prst="rect">
            <a:avLst/>
          </a:prstGeom>
        </p:spPr>
      </p:pic>
      <p:cxnSp>
        <p:nvCxnSpPr>
          <p:cNvPr id="7" name="Straight Connector 6">
            <a:extLst>
              <a:ext uri="{FF2B5EF4-FFF2-40B4-BE49-F238E27FC236}">
                <a16:creationId xmlns:a16="http://schemas.microsoft.com/office/drawing/2014/main" id="{A652945F-6860-644F-AEDB-37DA233640EC}"/>
              </a:ext>
            </a:extLst>
          </p:cNvPr>
          <p:cNvCxnSpPr/>
          <p:nvPr/>
        </p:nvCxnSpPr>
        <p:spPr>
          <a:xfrm>
            <a:off x="1765065" y="3234864"/>
            <a:ext cx="2242703" cy="14182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A12AA45-D3CA-BD4D-8C05-E187F2C2F4FE}"/>
              </a:ext>
            </a:extLst>
          </p:cNvPr>
          <p:cNvCxnSpPr>
            <a:cxnSpLocks/>
            <a:endCxn id="134" idx="3"/>
          </p:cNvCxnSpPr>
          <p:nvPr/>
        </p:nvCxnSpPr>
        <p:spPr>
          <a:xfrm flipV="1">
            <a:off x="9730885" y="2712364"/>
            <a:ext cx="423552" cy="194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0666436-E6EA-B347-B968-DFAFF34D2C79}"/>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20</a:t>
            </a:fld>
            <a:r>
              <a:rPr kumimoji="1" lang="en-US" altLang="zh-CN" dirty="0"/>
              <a:t>/44</a:t>
            </a:r>
            <a:endParaRPr kumimoji="1" lang="zh-CN" altLang="en-US"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A5534B6-69EA-A245-ACE1-2A68FA7DCABD}"/>
                  </a:ext>
                </a:extLst>
              </p:cNvPr>
              <p:cNvSpPr txBox="1"/>
              <p:nvPr/>
            </p:nvSpPr>
            <p:spPr>
              <a:xfrm>
                <a:off x="9277893" y="1393011"/>
                <a:ext cx="2256965" cy="369332"/>
              </a:xfrm>
              <a:prstGeom prst="rect">
                <a:avLst/>
              </a:prstGeom>
              <a:noFill/>
            </p:spPr>
            <p:txBody>
              <a:bodyPr wrap="none" rtlCol="0">
                <a:spAutoFit/>
              </a:bodyPr>
              <a:lstStyle/>
              <a:p>
                <a14:m>
                  <m:oMath xmlns:m="http://schemas.openxmlformats.org/officeDocument/2006/math">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m:t>
                            </m:r>
                          </m:e>
                        </m:d>
                      </m:e>
                      <m:sub>
                        <m:r>
                          <a:rPr kumimoji="1" lang="en-US" altLang="zh-CN" b="0" i="1" smtClean="0">
                            <a:latin typeface="Cambria Math" panose="02040503050406030204" pitchFamily="18" charset="0"/>
                          </a:rPr>
                          <m:t>+</m:t>
                        </m:r>
                      </m:sub>
                    </m:sSub>
                  </m:oMath>
                </a14:m>
                <a:r>
                  <a:rPr kumimoji="1" lang="en-US" altLang="zh-CN" dirty="0"/>
                  <a:t>:</a:t>
                </a:r>
                <a:r>
                  <a:rPr kumimoji="1" lang="zh-CN" altLang="en-US" dirty="0"/>
                  <a:t> </a:t>
                </a:r>
                <a:r>
                  <a:rPr kumimoji="1" lang="en-US" altLang="zh-CN" dirty="0"/>
                  <a:t>anti-commutator</a:t>
                </a:r>
                <a:endParaRPr kumimoji="1" lang="zh-CN" altLang="en-US" dirty="0"/>
              </a:p>
            </p:txBody>
          </p:sp>
        </mc:Choice>
        <mc:Fallback xmlns="">
          <p:sp>
            <p:nvSpPr>
              <p:cNvPr id="31" name="TextBox 30">
                <a:extLst>
                  <a:ext uri="{FF2B5EF4-FFF2-40B4-BE49-F238E27FC236}">
                    <a16:creationId xmlns:a16="http://schemas.microsoft.com/office/drawing/2014/main" id="{3A5534B6-69EA-A245-ACE1-2A68FA7DCABD}"/>
                  </a:ext>
                </a:extLst>
              </p:cNvPr>
              <p:cNvSpPr txBox="1">
                <a:spLocks noRot="1" noChangeAspect="1" noMove="1" noResize="1" noEditPoints="1" noAdjustHandles="1" noChangeArrowheads="1" noChangeShapeType="1" noTextEdit="1"/>
              </p:cNvSpPr>
              <p:nvPr/>
            </p:nvSpPr>
            <p:spPr>
              <a:xfrm>
                <a:off x="9277893" y="1393011"/>
                <a:ext cx="2256965" cy="369332"/>
              </a:xfrm>
              <a:prstGeom prst="rect">
                <a:avLst/>
              </a:prstGeom>
              <a:blipFill>
                <a:blip r:embed="rId12"/>
                <a:stretch>
                  <a:fillRect t="-6667" r="-1117"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2CF5A1E-7C46-F246-8DC4-AE62361CEB50}"/>
                  </a:ext>
                </a:extLst>
              </p:cNvPr>
              <p:cNvSpPr txBox="1"/>
              <p:nvPr/>
            </p:nvSpPr>
            <p:spPr>
              <a:xfrm>
                <a:off x="9278867" y="1006934"/>
                <a:ext cx="1889876" cy="369332"/>
              </a:xfrm>
              <a:prstGeom prst="rect">
                <a:avLst/>
              </a:prstGeom>
              <a:noFill/>
            </p:spPr>
            <p:txBody>
              <a:bodyPr wrap="none" rtlCol="0">
                <a:spAutoFit/>
              </a:bodyPr>
              <a:lstStyle/>
              <a:p>
                <a14:m>
                  <m:oMath xmlns:m="http://schemas.openxmlformats.org/officeDocument/2006/math">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m:t>
                            </m:r>
                          </m:e>
                        </m:d>
                      </m:e>
                      <m:sub>
                        <m:r>
                          <a:rPr kumimoji="1" lang="en-US" altLang="zh-CN" b="0" i="1" smtClean="0">
                            <a:latin typeface="Cambria Math" panose="02040503050406030204" pitchFamily="18" charset="0"/>
                          </a:rPr>
                          <m:t>−</m:t>
                        </m:r>
                      </m:sub>
                    </m:sSub>
                  </m:oMath>
                </a14:m>
                <a:r>
                  <a:rPr kumimoji="1" lang="en-US" altLang="zh-CN" dirty="0"/>
                  <a:t>:</a:t>
                </a:r>
                <a:r>
                  <a:rPr kumimoji="1" lang="zh-CN" altLang="en-US" dirty="0"/>
                  <a:t> </a:t>
                </a:r>
                <a:r>
                  <a:rPr kumimoji="1" lang="en-US" altLang="zh-CN" dirty="0"/>
                  <a:t>commutator;</a:t>
                </a:r>
                <a:endParaRPr kumimoji="1" lang="zh-CN" altLang="en-US" dirty="0"/>
              </a:p>
            </p:txBody>
          </p:sp>
        </mc:Choice>
        <mc:Fallback xmlns="">
          <p:sp>
            <p:nvSpPr>
              <p:cNvPr id="32" name="TextBox 31">
                <a:extLst>
                  <a:ext uri="{FF2B5EF4-FFF2-40B4-BE49-F238E27FC236}">
                    <a16:creationId xmlns:a16="http://schemas.microsoft.com/office/drawing/2014/main" id="{D2CF5A1E-7C46-F246-8DC4-AE62361CEB50}"/>
                  </a:ext>
                </a:extLst>
              </p:cNvPr>
              <p:cNvSpPr txBox="1">
                <a:spLocks noRot="1" noChangeAspect="1" noMove="1" noResize="1" noEditPoints="1" noAdjustHandles="1" noChangeArrowheads="1" noChangeShapeType="1" noTextEdit="1"/>
              </p:cNvSpPr>
              <p:nvPr/>
            </p:nvSpPr>
            <p:spPr>
              <a:xfrm>
                <a:off x="9278867" y="1006934"/>
                <a:ext cx="1889876" cy="369332"/>
              </a:xfrm>
              <a:prstGeom prst="rect">
                <a:avLst/>
              </a:prstGeom>
              <a:blipFill>
                <a:blip r:embed="rId13"/>
                <a:stretch>
                  <a:fillRect t="-6667" r="-2000" b="-2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14894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C16DFE-D5F4-2C4D-9709-B6F925B4E7AB}"/>
              </a:ext>
            </a:extLst>
          </p:cNvPr>
          <p:cNvPicPr>
            <a:picLocks noChangeAspect="1"/>
          </p:cNvPicPr>
          <p:nvPr/>
        </p:nvPicPr>
        <p:blipFill rotWithShape="1">
          <a:blip r:embed="rId2"/>
          <a:srcRect t="23931" r="26821" b="49576"/>
          <a:stretch/>
        </p:blipFill>
        <p:spPr>
          <a:xfrm>
            <a:off x="1187258" y="3519152"/>
            <a:ext cx="8901709" cy="1550514"/>
          </a:xfrm>
          <a:prstGeom prst="rect">
            <a:avLst/>
          </a:prstGeom>
        </p:spPr>
      </p:pic>
      <p:pic>
        <p:nvPicPr>
          <p:cNvPr id="134" name="Picture 133">
            <a:extLst>
              <a:ext uri="{FF2B5EF4-FFF2-40B4-BE49-F238E27FC236}">
                <a16:creationId xmlns:a16="http://schemas.microsoft.com/office/drawing/2014/main" id="{7831CF54-89D7-A449-A6FE-50B7150E5095}"/>
              </a:ext>
            </a:extLst>
          </p:cNvPr>
          <p:cNvPicPr>
            <a:picLocks noChangeAspect="1"/>
          </p:cNvPicPr>
          <p:nvPr/>
        </p:nvPicPr>
        <p:blipFill rotWithShape="1">
          <a:blip r:embed="rId3"/>
          <a:srcRect l="706" t="29267" r="1" b="46335"/>
          <a:stretch/>
        </p:blipFill>
        <p:spPr>
          <a:xfrm>
            <a:off x="1252728" y="2005980"/>
            <a:ext cx="8901709" cy="1412767"/>
          </a:xfrm>
          <a:prstGeom prst="rect">
            <a:avLst/>
          </a:prstGeom>
        </p:spPr>
      </p:pic>
      <p:sp>
        <p:nvSpPr>
          <p:cNvPr id="4" name="Title 1">
            <a:extLst>
              <a:ext uri="{FF2B5EF4-FFF2-40B4-BE49-F238E27FC236}">
                <a16:creationId xmlns:a16="http://schemas.microsoft.com/office/drawing/2014/main" id="{237EBFD5-26F9-D541-8552-8ABBD1D8F9EE}"/>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Correlation</a:t>
            </a:r>
            <a:r>
              <a:rPr kumimoji="1" lang="zh-CN" altLang="en-US" sz="4800" dirty="0"/>
              <a:t> </a:t>
            </a:r>
            <a:r>
              <a:rPr kumimoji="1" lang="en-US" altLang="zh-CN" sz="4800" dirty="0"/>
              <a:t>function</a:t>
            </a:r>
            <a:r>
              <a:rPr kumimoji="1" lang="zh-CN" altLang="en-US" sz="4800" dirty="0"/>
              <a:t> </a:t>
            </a:r>
            <a:r>
              <a:rPr kumimoji="1" lang="en-US" altLang="zh-CN" sz="4800" dirty="0"/>
              <a:t>without</a:t>
            </a:r>
            <a:r>
              <a:rPr kumimoji="1" lang="zh-CN" altLang="en-US" sz="4800" dirty="0"/>
              <a:t> </a:t>
            </a:r>
            <a:r>
              <a:rPr kumimoji="1" lang="en-US" altLang="zh-CN" sz="4800" dirty="0"/>
              <a:t>ancilla</a:t>
            </a:r>
            <a:r>
              <a:rPr kumimoji="1" lang="zh-CN" altLang="en-US" sz="4800" dirty="0"/>
              <a:t> </a:t>
            </a:r>
            <a:r>
              <a:rPr kumimoji="1" lang="en-US" altLang="zh-CN" sz="4800" dirty="0"/>
              <a:t>qubits</a:t>
            </a:r>
            <a:endParaRPr kumimoji="1" lang="zh-CN" altLang="en-US" sz="3600" b="1" dirty="0"/>
          </a:p>
        </p:txBody>
      </p:sp>
      <p:sp>
        <p:nvSpPr>
          <p:cNvPr id="118" name="TextBox 117">
            <a:extLst>
              <a:ext uri="{FF2B5EF4-FFF2-40B4-BE49-F238E27FC236}">
                <a16:creationId xmlns:a16="http://schemas.microsoft.com/office/drawing/2014/main" id="{5F05E670-AA71-FF46-9274-480B6B54827F}"/>
              </a:ext>
            </a:extLst>
          </p:cNvPr>
          <p:cNvSpPr txBox="1"/>
          <p:nvPr/>
        </p:nvSpPr>
        <p:spPr>
          <a:xfrm>
            <a:off x="302132" y="1101851"/>
            <a:ext cx="2925866" cy="400110"/>
          </a:xfrm>
          <a:prstGeom prst="rect">
            <a:avLst/>
          </a:prstGeom>
          <a:noFill/>
        </p:spPr>
        <p:txBody>
          <a:bodyPr wrap="none" rtlCol="0">
            <a:spAutoFit/>
          </a:bodyPr>
          <a:lstStyle/>
          <a:p>
            <a:r>
              <a:rPr kumimoji="1" lang="en-US" altLang="zh-CN" sz="2000" u="sng" dirty="0"/>
              <a:t>New</a:t>
            </a:r>
            <a:r>
              <a:rPr kumimoji="1" lang="zh-CN" altLang="en-US" sz="2000" u="sng" dirty="0"/>
              <a:t> </a:t>
            </a:r>
            <a:r>
              <a:rPr kumimoji="1" lang="en-US" altLang="zh-CN" sz="2000" u="sng" dirty="0"/>
              <a:t>method</a:t>
            </a:r>
            <a:r>
              <a:rPr kumimoji="1" lang="zh-CN" altLang="en-US" sz="2000" dirty="0"/>
              <a:t> </a:t>
            </a:r>
            <a:r>
              <a:rPr kumimoji="1" lang="en-US" altLang="zh-CN" sz="2000" dirty="0"/>
              <a:t>:</a:t>
            </a:r>
            <a:r>
              <a:rPr kumimoji="1" lang="zh-CN" altLang="en-US" sz="2000" dirty="0"/>
              <a:t> </a:t>
            </a:r>
            <a:r>
              <a:rPr kumimoji="1" lang="en-US" altLang="zh-CN" sz="2000" dirty="0"/>
              <a:t>To</a:t>
            </a:r>
            <a:r>
              <a:rPr kumimoji="1" lang="zh-CN" altLang="en-US" sz="2000" dirty="0"/>
              <a:t> </a:t>
            </a:r>
            <a:r>
              <a:rPr kumimoji="1" lang="en-US" altLang="zh-CN" sz="2000" dirty="0"/>
              <a:t>measure</a:t>
            </a:r>
            <a:endParaRPr kumimoji="1" lang="zh-CN" altLang="en-US" sz="2000" u="sng" dirty="0"/>
          </a:p>
        </p:txBody>
      </p:sp>
      <p:sp>
        <p:nvSpPr>
          <p:cNvPr id="119" name="Rounded Rectangle 118">
            <a:extLst>
              <a:ext uri="{FF2B5EF4-FFF2-40B4-BE49-F238E27FC236}">
                <a16:creationId xmlns:a16="http://schemas.microsoft.com/office/drawing/2014/main" id="{DE3BC606-B7B1-3444-BAD9-F9A5905F6266}"/>
              </a:ext>
            </a:extLst>
          </p:cNvPr>
          <p:cNvSpPr/>
          <p:nvPr/>
        </p:nvSpPr>
        <p:spPr>
          <a:xfrm>
            <a:off x="2521799" y="2012128"/>
            <a:ext cx="731621" cy="2911141"/>
          </a:xfrm>
          <a:prstGeom prst="round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0" name="Rounded Rectangle 119">
            <a:extLst>
              <a:ext uri="{FF2B5EF4-FFF2-40B4-BE49-F238E27FC236}">
                <a16:creationId xmlns:a16="http://schemas.microsoft.com/office/drawing/2014/main" id="{4258CDE5-3A83-AD43-9F51-B94B0B8F78BE}"/>
              </a:ext>
            </a:extLst>
          </p:cNvPr>
          <p:cNvSpPr/>
          <p:nvPr/>
        </p:nvSpPr>
        <p:spPr>
          <a:xfrm>
            <a:off x="4366871" y="2012128"/>
            <a:ext cx="731621" cy="2911135"/>
          </a:xfrm>
          <a:prstGeom prst="round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7E79CD46-E4E4-FD43-96CB-C467BC012FB7}"/>
                  </a:ext>
                </a:extLst>
              </p:cNvPr>
              <p:cNvSpPr txBox="1"/>
              <p:nvPr/>
            </p:nvSpPr>
            <p:spPr>
              <a:xfrm>
                <a:off x="4007768" y="5526647"/>
                <a:ext cx="2784545" cy="391646"/>
              </a:xfrm>
              <a:prstGeom prst="rect">
                <a:avLst/>
              </a:prstGeom>
              <a:noFill/>
            </p:spPr>
            <p:txBody>
              <a:bodyPr wrap="none" rtlCol="0">
                <a:spAutoFit/>
              </a:bodyPr>
              <a:lstStyle/>
              <a:p>
                <a:r>
                  <a:rPr kumimoji="1" lang="en-US" altLang="zh-CN" dirty="0"/>
                  <a:t>:</a:t>
                </a:r>
                <a:r>
                  <a:rPr kumimoji="1" lang="zh-CN" altLang="en-US" dirty="0"/>
                  <a:t> </a:t>
                </a:r>
                <a:r>
                  <a:rPr kumimoji="1" lang="en-US" altLang="zh-CN" dirty="0"/>
                  <a:t>Real-time</a:t>
                </a:r>
                <a:r>
                  <a:rPr kumimoji="1" lang="zh-CN" altLang="en-US" dirty="0"/>
                  <a:t> </a:t>
                </a:r>
                <a:r>
                  <a:rPr kumimoji="1" lang="en-US" altLang="zh-CN" dirty="0"/>
                  <a:t>evolution</a:t>
                </a:r>
                <a:r>
                  <a:rPr kumimoji="1" lang="zh-CN" altLang="en-US" dirty="0"/>
                  <a:t> </a:t>
                </a:r>
                <a:r>
                  <a:rPr kumimoji="1" lang="en-US" altLang="zh-CN" dirty="0"/>
                  <a:t>of</a:t>
                </a:r>
                <a:r>
                  <a:rPr kumimoji="1" lang="zh-CN" altLang="en-US" dirty="0"/>
                  <a:t> </a:t>
                </a:r>
                <a14:m>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𝑂</m:t>
                        </m:r>
                      </m:e>
                      <m:sub>
                        <m:r>
                          <a:rPr kumimoji="1" lang="en-US" altLang="zh-CN" b="0" i="1" smtClean="0">
                            <a:latin typeface="Cambria Math" panose="02040503050406030204" pitchFamily="18" charset="0"/>
                          </a:rPr>
                          <m:t>𝑗</m:t>
                        </m:r>
                      </m:sub>
                    </m:sSub>
                  </m:oMath>
                </a14:m>
                <a:r>
                  <a:rPr kumimoji="1" lang="en-US" altLang="zh-CN" dirty="0"/>
                  <a:t>.</a:t>
                </a:r>
                <a:endParaRPr kumimoji="1" lang="zh-CN" altLang="en-US" dirty="0"/>
              </a:p>
            </p:txBody>
          </p:sp>
        </mc:Choice>
        <mc:Fallback xmlns="">
          <p:sp>
            <p:nvSpPr>
              <p:cNvPr id="124" name="TextBox 123">
                <a:extLst>
                  <a:ext uri="{FF2B5EF4-FFF2-40B4-BE49-F238E27FC236}">
                    <a16:creationId xmlns:a16="http://schemas.microsoft.com/office/drawing/2014/main" id="{7E79CD46-E4E4-FD43-96CB-C467BC012FB7}"/>
                  </a:ext>
                </a:extLst>
              </p:cNvPr>
              <p:cNvSpPr txBox="1">
                <a:spLocks noRot="1" noChangeAspect="1" noMove="1" noResize="1" noEditPoints="1" noAdjustHandles="1" noChangeArrowheads="1" noChangeShapeType="1" noTextEdit="1"/>
              </p:cNvSpPr>
              <p:nvPr/>
            </p:nvSpPr>
            <p:spPr>
              <a:xfrm>
                <a:off x="4007768" y="5526647"/>
                <a:ext cx="2784545" cy="391646"/>
              </a:xfrm>
              <a:prstGeom prst="rect">
                <a:avLst/>
              </a:prstGeom>
              <a:blipFill>
                <a:blip r:embed="rId4"/>
                <a:stretch>
                  <a:fillRect l="-1818" t="-9375" b="-156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3D200C44-32A5-804C-ACBD-46B22476E174}"/>
                  </a:ext>
                </a:extLst>
              </p:cNvPr>
              <p:cNvSpPr txBox="1"/>
              <p:nvPr/>
            </p:nvSpPr>
            <p:spPr>
              <a:xfrm>
                <a:off x="4007768" y="5992630"/>
                <a:ext cx="7391960" cy="668645"/>
              </a:xfrm>
              <a:prstGeom prst="rect">
                <a:avLst/>
              </a:prstGeom>
              <a:noFill/>
            </p:spPr>
            <p:txBody>
              <a:bodyPr wrap="none" rtlCol="0">
                <a:spAutoFit/>
              </a:bodyPr>
              <a:lstStyle/>
              <a:p>
                <a:r>
                  <a:rPr kumimoji="1" lang="en-US" altLang="zh-CN" dirty="0"/>
                  <a:t>:</a:t>
                </a:r>
                <a:r>
                  <a:rPr kumimoji="1" lang="zh-CN" altLang="en-US" dirty="0"/>
                  <a:t> </a:t>
                </a:r>
                <a:r>
                  <a:rPr kumimoji="1" lang="en-US" altLang="zh-CN" dirty="0"/>
                  <a:t>Quantum</a:t>
                </a:r>
                <a:r>
                  <a:rPr kumimoji="1" lang="zh-CN" altLang="en-US" dirty="0"/>
                  <a:t> </a:t>
                </a:r>
                <a:r>
                  <a:rPr kumimoji="1" lang="en-US" altLang="zh-CN" dirty="0"/>
                  <a:t>imaginary-time</a:t>
                </a:r>
                <a:r>
                  <a:rPr kumimoji="1" lang="zh-CN" altLang="en-US" dirty="0"/>
                  <a:t> </a:t>
                </a:r>
                <a:r>
                  <a:rPr kumimoji="1" lang="en-US" altLang="zh-CN" dirty="0"/>
                  <a:t>evolution</a:t>
                </a:r>
                <a:r>
                  <a:rPr kumimoji="1" lang="zh-CN" altLang="en-US" dirty="0"/>
                  <a:t> </a:t>
                </a:r>
                <a:r>
                  <a:rPr kumimoji="1" lang="en-US" altLang="zh-CN" dirty="0"/>
                  <a:t>of</a:t>
                </a:r>
                <a:r>
                  <a:rPr kumimoji="1" lang="zh-CN" altLang="en-US" dirty="0"/>
                  <a:t> </a:t>
                </a:r>
                <a14:m>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𝑂</m:t>
                        </m:r>
                      </m:e>
                      <m:sub>
                        <m:r>
                          <a:rPr kumimoji="1" lang="en-US" altLang="zh-CN" b="0" i="1" smtClean="0">
                            <a:latin typeface="Cambria Math" panose="02040503050406030204" pitchFamily="18" charset="0"/>
                          </a:rPr>
                          <m:t>𝑗</m:t>
                        </m:r>
                      </m:sub>
                    </m:sSub>
                  </m:oMath>
                </a14:m>
                <a:r>
                  <a:rPr lang="en-US" altLang="zh-CN" dirty="0"/>
                  <a:t>.</a:t>
                </a:r>
                <a:r>
                  <a:rPr lang="zh-CN" altLang="en-US" i="1" dirty="0">
                    <a:solidFill>
                      <a:schemeClr val="accent1">
                        <a:lumMod val="75000"/>
                      </a:schemeClr>
                    </a:solidFill>
                  </a:rPr>
                  <a:t> </a:t>
                </a:r>
                <a:r>
                  <a:rPr lang="en-CN" i="1" dirty="0">
                    <a:solidFill>
                      <a:schemeClr val="accent5">
                        <a:lumMod val="75000"/>
                      </a:schemeClr>
                    </a:solidFill>
                  </a:rPr>
                  <a:t>[M. Motta et al. </a:t>
                </a:r>
                <a:r>
                  <a:rPr lang="en-US" i="1" dirty="0">
                    <a:solidFill>
                      <a:schemeClr val="accent5">
                        <a:lumMod val="75000"/>
                      </a:schemeClr>
                    </a:solidFill>
                  </a:rPr>
                  <a:t>Nat. Phys. (</a:t>
                </a:r>
                <a:r>
                  <a:rPr lang="en-CN" i="1" dirty="0">
                    <a:solidFill>
                      <a:schemeClr val="accent5">
                        <a:lumMod val="75000"/>
                      </a:schemeClr>
                    </a:solidFill>
                  </a:rPr>
                  <a:t>2020)]</a:t>
                </a:r>
                <a:endParaRPr lang="en-CN" dirty="0">
                  <a:solidFill>
                    <a:schemeClr val="accent5">
                      <a:lumMod val="75000"/>
                    </a:schemeClr>
                  </a:solidFill>
                </a:endParaRPr>
              </a:p>
              <a:p>
                <a:endParaRPr kumimoji="1" lang="zh-CN" altLang="en-US" i="1" dirty="0">
                  <a:solidFill>
                    <a:schemeClr val="accent5">
                      <a:lumMod val="75000"/>
                    </a:schemeClr>
                  </a:solidFill>
                </a:endParaRPr>
              </a:p>
            </p:txBody>
          </p:sp>
        </mc:Choice>
        <mc:Fallback xmlns="">
          <p:sp>
            <p:nvSpPr>
              <p:cNvPr id="125" name="TextBox 124">
                <a:extLst>
                  <a:ext uri="{FF2B5EF4-FFF2-40B4-BE49-F238E27FC236}">
                    <a16:creationId xmlns:a16="http://schemas.microsoft.com/office/drawing/2014/main" id="{3D200C44-32A5-804C-ACBD-46B22476E174}"/>
                  </a:ext>
                </a:extLst>
              </p:cNvPr>
              <p:cNvSpPr txBox="1">
                <a:spLocks noRot="1" noChangeAspect="1" noMove="1" noResize="1" noEditPoints="1" noAdjustHandles="1" noChangeArrowheads="1" noChangeShapeType="1" noTextEdit="1"/>
              </p:cNvSpPr>
              <p:nvPr/>
            </p:nvSpPr>
            <p:spPr>
              <a:xfrm>
                <a:off x="4007768" y="5992630"/>
                <a:ext cx="7391960" cy="668645"/>
              </a:xfrm>
              <a:prstGeom prst="rect">
                <a:avLst/>
              </a:prstGeom>
              <a:blipFill>
                <a:blip r:embed="rId5"/>
                <a:stretch>
                  <a:fillRect l="-686" t="-3704" r="-5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217900E2-31D8-6549-86BA-16D685CA06D4}"/>
                  </a:ext>
                </a:extLst>
              </p:cNvPr>
              <p:cNvSpPr txBox="1"/>
              <p:nvPr/>
            </p:nvSpPr>
            <p:spPr>
              <a:xfrm>
                <a:off x="9277893" y="1393011"/>
                <a:ext cx="2256965" cy="369332"/>
              </a:xfrm>
              <a:prstGeom prst="rect">
                <a:avLst/>
              </a:prstGeom>
              <a:noFill/>
            </p:spPr>
            <p:txBody>
              <a:bodyPr wrap="none" rtlCol="0">
                <a:spAutoFit/>
              </a:bodyPr>
              <a:lstStyle/>
              <a:p>
                <a14:m>
                  <m:oMath xmlns:m="http://schemas.openxmlformats.org/officeDocument/2006/math">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m:t>
                            </m:r>
                          </m:e>
                        </m:d>
                      </m:e>
                      <m:sub>
                        <m:r>
                          <a:rPr kumimoji="1" lang="en-US" altLang="zh-CN" b="0" i="1" smtClean="0">
                            <a:latin typeface="Cambria Math" panose="02040503050406030204" pitchFamily="18" charset="0"/>
                          </a:rPr>
                          <m:t>+</m:t>
                        </m:r>
                      </m:sub>
                    </m:sSub>
                  </m:oMath>
                </a14:m>
                <a:r>
                  <a:rPr kumimoji="1" lang="en-US" altLang="zh-CN" dirty="0"/>
                  <a:t>:</a:t>
                </a:r>
                <a:r>
                  <a:rPr kumimoji="1" lang="zh-CN" altLang="en-US" dirty="0"/>
                  <a:t> </a:t>
                </a:r>
                <a:r>
                  <a:rPr kumimoji="1" lang="en-US" altLang="zh-CN" dirty="0"/>
                  <a:t>anti-commutator</a:t>
                </a:r>
                <a:endParaRPr kumimoji="1" lang="zh-CN" altLang="en-US" dirty="0"/>
              </a:p>
            </p:txBody>
          </p:sp>
        </mc:Choice>
        <mc:Fallback xmlns="">
          <p:sp>
            <p:nvSpPr>
              <p:cNvPr id="127" name="TextBox 126">
                <a:extLst>
                  <a:ext uri="{FF2B5EF4-FFF2-40B4-BE49-F238E27FC236}">
                    <a16:creationId xmlns:a16="http://schemas.microsoft.com/office/drawing/2014/main" id="{217900E2-31D8-6549-86BA-16D685CA06D4}"/>
                  </a:ext>
                </a:extLst>
              </p:cNvPr>
              <p:cNvSpPr txBox="1">
                <a:spLocks noRot="1" noChangeAspect="1" noMove="1" noResize="1" noEditPoints="1" noAdjustHandles="1" noChangeArrowheads="1" noChangeShapeType="1" noTextEdit="1"/>
              </p:cNvSpPr>
              <p:nvPr/>
            </p:nvSpPr>
            <p:spPr>
              <a:xfrm>
                <a:off x="9277893" y="1393011"/>
                <a:ext cx="2256965" cy="369332"/>
              </a:xfrm>
              <a:prstGeom prst="rect">
                <a:avLst/>
              </a:prstGeom>
              <a:blipFill>
                <a:blip r:embed="rId6"/>
                <a:stretch>
                  <a:fillRect t="-6667" r="-1117"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8E52F062-4661-404D-AD77-67E61E32A6F6}"/>
                  </a:ext>
                </a:extLst>
              </p:cNvPr>
              <p:cNvSpPr txBox="1"/>
              <p:nvPr/>
            </p:nvSpPr>
            <p:spPr>
              <a:xfrm>
                <a:off x="9278867" y="1006934"/>
                <a:ext cx="1889876" cy="369332"/>
              </a:xfrm>
              <a:prstGeom prst="rect">
                <a:avLst/>
              </a:prstGeom>
              <a:noFill/>
            </p:spPr>
            <p:txBody>
              <a:bodyPr wrap="none" rtlCol="0">
                <a:spAutoFit/>
              </a:bodyPr>
              <a:lstStyle/>
              <a:p>
                <a14:m>
                  <m:oMath xmlns:m="http://schemas.openxmlformats.org/officeDocument/2006/math">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m:t>
                            </m:r>
                          </m:e>
                        </m:d>
                      </m:e>
                      <m:sub>
                        <m:r>
                          <a:rPr kumimoji="1" lang="en-US" altLang="zh-CN" b="0" i="1" smtClean="0">
                            <a:latin typeface="Cambria Math" panose="02040503050406030204" pitchFamily="18" charset="0"/>
                          </a:rPr>
                          <m:t>−</m:t>
                        </m:r>
                      </m:sub>
                    </m:sSub>
                  </m:oMath>
                </a14:m>
                <a:r>
                  <a:rPr kumimoji="1" lang="en-US" altLang="zh-CN" dirty="0"/>
                  <a:t>:</a:t>
                </a:r>
                <a:r>
                  <a:rPr kumimoji="1" lang="zh-CN" altLang="en-US" dirty="0"/>
                  <a:t> </a:t>
                </a:r>
                <a:r>
                  <a:rPr kumimoji="1" lang="en-US" altLang="zh-CN" dirty="0"/>
                  <a:t>commutator;</a:t>
                </a:r>
                <a:endParaRPr kumimoji="1" lang="zh-CN" altLang="en-US" dirty="0"/>
              </a:p>
            </p:txBody>
          </p:sp>
        </mc:Choice>
        <mc:Fallback xmlns="">
          <p:sp>
            <p:nvSpPr>
              <p:cNvPr id="128" name="TextBox 127">
                <a:extLst>
                  <a:ext uri="{FF2B5EF4-FFF2-40B4-BE49-F238E27FC236}">
                    <a16:creationId xmlns:a16="http://schemas.microsoft.com/office/drawing/2014/main" id="{8E52F062-4661-404D-AD77-67E61E32A6F6}"/>
                  </a:ext>
                </a:extLst>
              </p:cNvPr>
              <p:cNvSpPr txBox="1">
                <a:spLocks noRot="1" noChangeAspect="1" noMove="1" noResize="1" noEditPoints="1" noAdjustHandles="1" noChangeArrowheads="1" noChangeShapeType="1" noTextEdit="1"/>
              </p:cNvSpPr>
              <p:nvPr/>
            </p:nvSpPr>
            <p:spPr>
              <a:xfrm>
                <a:off x="9278867" y="1006934"/>
                <a:ext cx="1889876" cy="369332"/>
              </a:xfrm>
              <a:prstGeom prst="rect">
                <a:avLst/>
              </a:prstGeom>
              <a:blipFill>
                <a:blip r:embed="rId7"/>
                <a:stretch>
                  <a:fillRect t="-6667" r="-1333" b="-26667"/>
                </a:stretch>
              </a:blipFill>
            </p:spPr>
            <p:txBody>
              <a:bodyPr/>
              <a:lstStyle/>
              <a:p>
                <a:r>
                  <a:rPr lang="zh-CN" altLang="en-US">
                    <a:noFill/>
                  </a:rPr>
                  <a:t> </a:t>
                </a:r>
              </a:p>
            </p:txBody>
          </p:sp>
        </mc:Fallback>
      </mc:AlternateContent>
      <p:sp>
        <p:nvSpPr>
          <p:cNvPr id="129" name="Rounded Rectangle 128">
            <a:extLst>
              <a:ext uri="{FF2B5EF4-FFF2-40B4-BE49-F238E27FC236}">
                <a16:creationId xmlns:a16="http://schemas.microsoft.com/office/drawing/2014/main" id="{88599C23-1549-314D-9639-A00C454A558D}"/>
              </a:ext>
            </a:extLst>
          </p:cNvPr>
          <p:cNvSpPr/>
          <p:nvPr/>
        </p:nvSpPr>
        <p:spPr>
          <a:xfrm>
            <a:off x="7045014" y="2012128"/>
            <a:ext cx="731621" cy="2911135"/>
          </a:xfrm>
          <a:prstGeom prst="round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TextBox 1">
            <a:extLst>
              <a:ext uri="{FF2B5EF4-FFF2-40B4-BE49-F238E27FC236}">
                <a16:creationId xmlns:a16="http://schemas.microsoft.com/office/drawing/2014/main" id="{6721F070-F189-624D-B59D-1B094312CD74}"/>
              </a:ext>
            </a:extLst>
          </p:cNvPr>
          <p:cNvSpPr txBox="1"/>
          <p:nvPr/>
        </p:nvSpPr>
        <p:spPr>
          <a:xfrm>
            <a:off x="52670" y="3253455"/>
            <a:ext cx="2123333" cy="646331"/>
          </a:xfrm>
          <a:prstGeom prst="rect">
            <a:avLst/>
          </a:prstGeom>
          <a:noFill/>
        </p:spPr>
        <p:txBody>
          <a:bodyPr wrap="square" rtlCol="0">
            <a:spAutoFit/>
          </a:bodyPr>
          <a:lstStyle/>
          <a:p>
            <a:r>
              <a:rPr kumimoji="1" lang="en-US" altLang="zh-CN" dirty="0"/>
              <a:t>Compared</a:t>
            </a:r>
            <a:r>
              <a:rPr kumimoji="1" lang="zh-CN" altLang="en-US" dirty="0"/>
              <a:t> </a:t>
            </a:r>
            <a:r>
              <a:rPr kumimoji="1" lang="en-US" altLang="zh-CN" dirty="0"/>
              <a:t>with</a:t>
            </a:r>
            <a:r>
              <a:rPr kumimoji="1" lang="zh-CN" altLang="en-US" dirty="0"/>
              <a:t> </a:t>
            </a:r>
            <a:r>
              <a:rPr kumimoji="1" lang="en-US" altLang="zh-CN" dirty="0"/>
              <a:t>Hadamard</a:t>
            </a:r>
            <a:r>
              <a:rPr kumimoji="1" lang="zh-CN" altLang="en-US" dirty="0"/>
              <a:t> </a:t>
            </a:r>
            <a:r>
              <a:rPr kumimoji="1" lang="en-US" altLang="zh-CN" dirty="0"/>
              <a:t>test:</a:t>
            </a:r>
            <a:endParaRPr kumimoji="1" lang="zh-CN" alt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3EE7ADB-E79F-5740-AA29-00384BE1AC3B}"/>
                  </a:ext>
                </a:extLst>
              </p:cNvPr>
              <p:cNvSpPr txBox="1"/>
              <p:nvPr/>
            </p:nvSpPr>
            <p:spPr>
              <a:xfrm>
                <a:off x="9920605" y="2827893"/>
                <a:ext cx="2517990" cy="4069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1800" i="1" smtClean="0">
                          <a:latin typeface="Cambria Math" panose="02040503050406030204" pitchFamily="18" charset="0"/>
                        </a:rPr>
                        <m:t>𝑈</m:t>
                      </m:r>
                      <m:d>
                        <m:dPr>
                          <m:ctrlPr>
                            <a:rPr kumimoji="1" lang="en-US" altLang="zh-CN" sz="1800" i="1" smtClean="0">
                              <a:latin typeface="Cambria Math" panose="02040503050406030204" pitchFamily="18" charset="0"/>
                            </a:rPr>
                          </m:ctrlPr>
                        </m:dPr>
                        <m:e>
                          <m:r>
                            <a:rPr kumimoji="1" lang="en-US" altLang="zh-CN" sz="1800" b="0" i="1" smtClean="0">
                              <a:latin typeface="Cambria Math" panose="02040503050406030204" pitchFamily="18" charset="0"/>
                            </a:rPr>
                            <m:t>𝑡</m:t>
                          </m:r>
                          <m:r>
                            <a:rPr kumimoji="1" lang="en-US" altLang="zh-CN" sz="1800" i="1">
                              <a:latin typeface="Cambria Math" panose="02040503050406030204" pitchFamily="18" charset="0"/>
                            </a:rPr>
                            <m:t>;</m:t>
                          </m:r>
                          <m:sSup>
                            <m:sSupPr>
                              <m:ctrlPr>
                                <a:rPr kumimoji="1" lang="en-US" altLang="zh-CN" sz="1800" b="0" i="1" smtClean="0">
                                  <a:latin typeface="Cambria Math" panose="02040503050406030204" pitchFamily="18" charset="0"/>
                                </a:rPr>
                              </m:ctrlPr>
                            </m:sSupPr>
                            <m:e>
                              <m:r>
                                <a:rPr kumimoji="1" lang="en-US" altLang="zh-CN" sz="1800" b="0" i="1" smtClean="0">
                                  <a:latin typeface="Cambria Math" panose="02040503050406030204" pitchFamily="18" charset="0"/>
                                </a:rPr>
                                <m:t>𝑡</m:t>
                              </m:r>
                            </m:e>
                            <m:sup>
                              <m:r>
                                <a:rPr kumimoji="1" lang="en-US" altLang="zh-CN" sz="1800" b="0" i="1" smtClean="0">
                                  <a:latin typeface="Cambria Math" panose="02040503050406030204" pitchFamily="18" charset="0"/>
                                </a:rPr>
                                <m:t>′</m:t>
                              </m:r>
                            </m:sup>
                          </m:sSup>
                        </m:e>
                      </m:d>
                      <m:r>
                        <a:rPr kumimoji="1" lang="en-US" altLang="zh-CN" sz="1800" b="0" i="1" smtClean="0">
                          <a:latin typeface="Cambria Math" panose="02040503050406030204" pitchFamily="18" charset="0"/>
                        </a:rPr>
                        <m:t>≡</m:t>
                      </m:r>
                      <m:sSup>
                        <m:sSupPr>
                          <m:ctrlPr>
                            <a:rPr kumimoji="1" lang="en-US" altLang="zh-CN" sz="1800" b="0" i="1" smtClean="0">
                              <a:latin typeface="Cambria Math" panose="02040503050406030204" pitchFamily="18" charset="0"/>
                            </a:rPr>
                          </m:ctrlPr>
                        </m:sSupPr>
                        <m:e>
                          <m:r>
                            <a:rPr kumimoji="1" lang="en-US" altLang="zh-CN" sz="1800" b="0" i="1" smtClean="0">
                              <a:latin typeface="Cambria Math" panose="02040503050406030204" pitchFamily="18" charset="0"/>
                            </a:rPr>
                            <m:t>𝑒</m:t>
                          </m:r>
                        </m:e>
                        <m:sup>
                          <m:r>
                            <a:rPr kumimoji="1" lang="en-US" altLang="zh-CN" sz="1800" b="0" i="1" smtClean="0">
                              <a:latin typeface="Cambria Math" panose="02040503050406030204" pitchFamily="18" charset="0"/>
                            </a:rPr>
                            <m:t>−</m:t>
                          </m:r>
                          <m:r>
                            <a:rPr kumimoji="1" lang="en-US" altLang="zh-CN" sz="1800" b="0" i="1" smtClean="0">
                              <a:latin typeface="Cambria Math" panose="02040503050406030204" pitchFamily="18" charset="0"/>
                            </a:rPr>
                            <m:t>𝑖𝐻</m:t>
                          </m:r>
                          <m:r>
                            <a:rPr kumimoji="1" lang="en-US" altLang="zh-CN" sz="1800" b="0" i="1" smtClean="0">
                              <a:latin typeface="Cambria Math" panose="02040503050406030204" pitchFamily="18" charset="0"/>
                            </a:rPr>
                            <m:t>(</m:t>
                          </m:r>
                          <m:r>
                            <a:rPr kumimoji="1" lang="en-US" altLang="zh-CN" sz="1800" b="0" i="1" smtClean="0">
                              <a:latin typeface="Cambria Math" panose="02040503050406030204" pitchFamily="18" charset="0"/>
                            </a:rPr>
                            <m:t>𝑡</m:t>
                          </m:r>
                          <m:r>
                            <a:rPr kumimoji="1" lang="en-US" altLang="zh-CN" sz="1800" b="0" i="1" smtClean="0">
                              <a:latin typeface="Cambria Math" panose="02040503050406030204" pitchFamily="18" charset="0"/>
                            </a:rPr>
                            <m:t>−</m:t>
                          </m:r>
                          <m:sSup>
                            <m:sSupPr>
                              <m:ctrlPr>
                                <a:rPr kumimoji="1" lang="en-US" altLang="zh-CN" sz="1800" b="0" i="1" smtClean="0">
                                  <a:latin typeface="Cambria Math" panose="02040503050406030204" pitchFamily="18" charset="0"/>
                                </a:rPr>
                              </m:ctrlPr>
                            </m:sSupPr>
                            <m:e>
                              <m:r>
                                <a:rPr kumimoji="1" lang="en-US" altLang="zh-CN" sz="1800" b="0" i="1" smtClean="0">
                                  <a:latin typeface="Cambria Math" panose="02040503050406030204" pitchFamily="18" charset="0"/>
                                </a:rPr>
                                <m:t>𝑡</m:t>
                              </m:r>
                            </m:e>
                            <m:sup>
                              <m:r>
                                <a:rPr kumimoji="1" lang="en-US" altLang="zh-CN" sz="1800" b="0" i="1" smtClean="0">
                                  <a:latin typeface="Cambria Math" panose="02040503050406030204" pitchFamily="18" charset="0"/>
                                </a:rPr>
                                <m:t>′</m:t>
                              </m:r>
                            </m:sup>
                          </m:sSup>
                          <m:r>
                            <a:rPr kumimoji="1" lang="en-US" altLang="zh-CN" sz="1800" b="0" i="1" smtClean="0">
                              <a:latin typeface="Cambria Math" panose="02040503050406030204" pitchFamily="18" charset="0"/>
                            </a:rPr>
                            <m:t>)</m:t>
                          </m:r>
                        </m:sup>
                      </m:sSup>
                    </m:oMath>
                  </m:oMathPara>
                </a14:m>
                <a:endParaRPr kumimoji="1" lang="zh-CN" altLang="en-US" sz="1800" dirty="0"/>
              </a:p>
            </p:txBody>
          </p:sp>
        </mc:Choice>
        <mc:Fallback xmlns="">
          <p:sp>
            <p:nvSpPr>
              <p:cNvPr id="19" name="TextBox 18">
                <a:extLst>
                  <a:ext uri="{FF2B5EF4-FFF2-40B4-BE49-F238E27FC236}">
                    <a16:creationId xmlns:a16="http://schemas.microsoft.com/office/drawing/2014/main" id="{D3EE7ADB-E79F-5740-AA29-00384BE1AC3B}"/>
                  </a:ext>
                </a:extLst>
              </p:cNvPr>
              <p:cNvSpPr txBox="1">
                <a:spLocks noRot="1" noChangeAspect="1" noMove="1" noResize="1" noEditPoints="1" noAdjustHandles="1" noChangeArrowheads="1" noChangeShapeType="1" noTextEdit="1"/>
              </p:cNvSpPr>
              <p:nvPr/>
            </p:nvSpPr>
            <p:spPr>
              <a:xfrm>
                <a:off x="9920605" y="2827893"/>
                <a:ext cx="2517990" cy="406971"/>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F0FC9E3-14B1-8A49-B5C1-430B7253C229}"/>
                  </a:ext>
                </a:extLst>
              </p:cNvPr>
              <p:cNvSpPr txBox="1"/>
              <p:nvPr/>
            </p:nvSpPr>
            <p:spPr>
              <a:xfrm>
                <a:off x="3227998" y="998977"/>
                <a:ext cx="5742598" cy="6692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𝜙</m:t>
                      </m:r>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𝑂</m:t>
                                                  </m:r>
                                                </m:e>
                                                <m:sub>
                                                  <m:r>
                                                    <a:rPr kumimoji="1" lang="en-US" altLang="zh-CN" b="0" i="1" smtClean="0">
                                                      <a:latin typeface="Cambria Math" panose="02040503050406030204" pitchFamily="18" charset="0"/>
                                                    </a:rPr>
                                                    <m:t>𝑛</m:t>
                                                  </m:r>
                                                  <m:r>
                                                    <a:rPr kumimoji="1" lang="en-US" altLang="zh-CN" b="0" i="1" smtClean="0">
                                                      <a:latin typeface="Cambria Math" panose="02040503050406030204" pitchFamily="18" charset="0"/>
                                                    </a:rPr>
                                                    <m:t>−2</m:t>
                                                  </m:r>
                                                </m:sub>
                                              </m:sSub>
                                              <m:d>
                                                <m:dPr>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𝑛</m:t>
                                                      </m:r>
                                                      <m:r>
                                                        <a:rPr kumimoji="1" lang="en-US" altLang="zh-CN" b="0" i="1" smtClean="0">
                                                          <a:latin typeface="Cambria Math" panose="02040503050406030204" pitchFamily="18" charset="0"/>
                                                        </a:rPr>
                                                        <m:t>−2</m:t>
                                                      </m:r>
                                                    </m:sub>
                                                  </m:sSub>
                                                </m:e>
                                              </m:d>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𝑂</m:t>
                                                  </m:r>
                                                </m:e>
                                                <m:sub>
                                                  <m:r>
                                                    <a:rPr kumimoji="1" lang="en-US" altLang="zh-CN" b="0" i="1" smtClean="0">
                                                      <a:latin typeface="Cambria Math" panose="02040503050406030204" pitchFamily="18" charset="0"/>
                                                    </a:rPr>
                                                    <m:t>𝑛</m:t>
                                                  </m:r>
                                                  <m:r>
                                                    <a:rPr kumimoji="1" lang="en-US" altLang="zh-CN" b="0" i="1" smtClean="0">
                                                      <a:latin typeface="Cambria Math" panose="02040503050406030204" pitchFamily="18" charset="0"/>
                                                    </a:rPr>
                                                    <m:t>−1</m:t>
                                                  </m:r>
                                                </m:sub>
                                              </m:sSub>
                                              <m:d>
                                                <m:dPr>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𝑛</m:t>
                                                      </m:r>
                                                      <m:r>
                                                        <a:rPr kumimoji="1" lang="en-US" altLang="zh-CN" b="0" i="1" smtClean="0">
                                                          <a:latin typeface="Cambria Math" panose="02040503050406030204" pitchFamily="18" charset="0"/>
                                                        </a:rPr>
                                                        <m:t>−1</m:t>
                                                      </m:r>
                                                    </m:sub>
                                                  </m:sSub>
                                                </m:e>
                                              </m:d>
                                            </m:e>
                                          </m:d>
                                        </m:e>
                                        <m:sub>
                                          <m:r>
                                            <a:rPr kumimoji="1" lang="en-US" altLang="zh-CN" b="0" i="1" smtClean="0">
                                              <a:latin typeface="Cambria Math" panose="02040503050406030204" pitchFamily="18" charset="0"/>
                                            </a:rPr>
                                            <m:t>±</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𝑂</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𝑡</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e>
                                  </m:d>
                                </m:e>
                                <m:sub>
                                  <m:r>
                                    <a:rPr kumimoji="1" lang="en-US" altLang="zh-CN" b="0" i="1" smtClean="0">
                                      <a:latin typeface="Cambria Math" panose="02040503050406030204" pitchFamily="18" charset="0"/>
                                    </a:rPr>
                                    <m:t>±</m:t>
                                  </m:r>
                                </m:sub>
                              </m:sSub>
                              <m:r>
                                <a:rPr kumimoji="1" lang="en-US" altLang="zh-CN" b="0" i="1" smtClean="0">
                                  <a:latin typeface="Cambria Math" panose="02040503050406030204" pitchFamily="18" charset="0"/>
                                </a:rPr>
                                <m:t>,</m:t>
                              </m:r>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𝑂</m:t>
                                  </m:r>
                                </m:e>
                                <m:sub>
                                  <m:r>
                                    <a:rPr kumimoji="1" lang="en-US" altLang="zh-CN" i="1">
                                      <a:latin typeface="Cambria Math" panose="02040503050406030204" pitchFamily="18" charset="0"/>
                                    </a:rPr>
                                    <m:t>0</m:t>
                                  </m:r>
                                </m:sub>
                              </m:sSub>
                              <m:d>
                                <m:dPr>
                                  <m:ctrlPr>
                                    <a:rPr kumimoji="1"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𝑡</m:t>
                                      </m:r>
                                    </m:e>
                                    <m:sub>
                                      <m:r>
                                        <a:rPr kumimoji="1" lang="en-US" altLang="zh-CN" i="1">
                                          <a:latin typeface="Cambria Math" panose="02040503050406030204" pitchFamily="18" charset="0"/>
                                        </a:rPr>
                                        <m:t>0</m:t>
                                      </m:r>
                                    </m:sub>
                                  </m:sSub>
                                </m:e>
                              </m:d>
                            </m:e>
                          </m:d>
                        </m:e>
                        <m:sub>
                          <m:r>
                            <a:rPr kumimoji="1" lang="en-US" altLang="zh-CN" b="0" i="1" smtClean="0">
                              <a:latin typeface="Cambria Math" panose="02040503050406030204" pitchFamily="18" charset="0"/>
                            </a:rPr>
                            <m:t>±</m:t>
                          </m:r>
                        </m:sub>
                      </m:sSub>
                      <m:d>
                        <m:dPr>
                          <m:begChr m:val="|"/>
                          <m:endChr m:val="⟩"/>
                          <m:ctrlPr>
                            <a:rPr kumimoji="1" lang="en-US" altLang="zh-CN" i="1">
                              <a:latin typeface="Cambria Math" panose="02040503050406030204" pitchFamily="18" charset="0"/>
                            </a:rPr>
                          </m:ctrlPr>
                        </m:dPr>
                        <m:e>
                          <m:r>
                            <a:rPr kumimoji="1" lang="en-US" altLang="zh-CN" b="0" i="1" smtClean="0">
                              <a:latin typeface="Cambria Math" panose="02040503050406030204" pitchFamily="18" charset="0"/>
                            </a:rPr>
                            <m:t>𝜙</m:t>
                          </m:r>
                        </m:e>
                      </m:d>
                    </m:oMath>
                  </m:oMathPara>
                </a14:m>
                <a:endParaRPr kumimoji="1" lang="zh-CN" altLang="en-US" dirty="0"/>
              </a:p>
            </p:txBody>
          </p:sp>
        </mc:Choice>
        <mc:Fallback xmlns="">
          <p:sp>
            <p:nvSpPr>
              <p:cNvPr id="20" name="TextBox 19">
                <a:extLst>
                  <a:ext uri="{FF2B5EF4-FFF2-40B4-BE49-F238E27FC236}">
                    <a16:creationId xmlns:a16="http://schemas.microsoft.com/office/drawing/2014/main" id="{FF0FC9E3-14B1-8A49-B5C1-430B7253C229}"/>
                  </a:ext>
                </a:extLst>
              </p:cNvPr>
              <p:cNvSpPr txBox="1">
                <a:spLocks noRot="1" noChangeAspect="1" noMove="1" noResize="1" noEditPoints="1" noAdjustHandles="1" noChangeArrowheads="1" noChangeShapeType="1" noTextEdit="1"/>
              </p:cNvSpPr>
              <p:nvPr/>
            </p:nvSpPr>
            <p:spPr>
              <a:xfrm>
                <a:off x="3227998" y="998977"/>
                <a:ext cx="5742598" cy="669286"/>
              </a:xfrm>
              <a:prstGeom prst="rect">
                <a:avLst/>
              </a:prstGeom>
              <a:blipFill>
                <a:blip r:embed="rId9"/>
                <a:stretch>
                  <a:fillRect l="-442" b="-7407"/>
                </a:stretch>
              </a:blipFill>
            </p:spPr>
            <p:txBody>
              <a:bodyPr/>
              <a:lstStyle/>
              <a:p>
                <a:r>
                  <a:rPr lang="zh-CN" altLang="en-US">
                    <a:noFill/>
                  </a:rPr>
                  <a:t> </a:t>
                </a:r>
              </a:p>
            </p:txBody>
          </p:sp>
        </mc:Fallback>
      </mc:AlternateContent>
      <p:cxnSp>
        <p:nvCxnSpPr>
          <p:cNvPr id="32" name="Straight Connector 31">
            <a:extLst>
              <a:ext uri="{FF2B5EF4-FFF2-40B4-BE49-F238E27FC236}">
                <a16:creationId xmlns:a16="http://schemas.microsoft.com/office/drawing/2014/main" id="{336F3BE3-6ED8-294A-A4FB-E0A1CDC7EE88}"/>
              </a:ext>
            </a:extLst>
          </p:cNvPr>
          <p:cNvCxnSpPr>
            <a:cxnSpLocks/>
          </p:cNvCxnSpPr>
          <p:nvPr/>
        </p:nvCxnSpPr>
        <p:spPr>
          <a:xfrm>
            <a:off x="1919727" y="5634024"/>
            <a:ext cx="6411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F8008B-4C4D-4346-9A8E-931E318953DF}"/>
              </a:ext>
            </a:extLst>
          </p:cNvPr>
          <p:cNvCxnSpPr>
            <a:cxnSpLocks/>
          </p:cNvCxnSpPr>
          <p:nvPr/>
        </p:nvCxnSpPr>
        <p:spPr>
          <a:xfrm>
            <a:off x="1919727" y="5791899"/>
            <a:ext cx="6411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B84E15-D0F1-4741-8E13-DBFAB669CA8A}"/>
              </a:ext>
            </a:extLst>
          </p:cNvPr>
          <p:cNvCxnSpPr>
            <a:cxnSpLocks/>
          </p:cNvCxnSpPr>
          <p:nvPr/>
        </p:nvCxnSpPr>
        <p:spPr>
          <a:xfrm>
            <a:off x="1919727" y="5949775"/>
            <a:ext cx="6411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ounded Rectangle 34">
            <a:extLst>
              <a:ext uri="{FF2B5EF4-FFF2-40B4-BE49-F238E27FC236}">
                <a16:creationId xmlns:a16="http://schemas.microsoft.com/office/drawing/2014/main" id="{2627D672-1841-BF4A-9A65-A45C7AD2C7D0}"/>
              </a:ext>
            </a:extLst>
          </p:cNvPr>
          <p:cNvSpPr/>
          <p:nvPr/>
        </p:nvSpPr>
        <p:spPr>
          <a:xfrm>
            <a:off x="2153301" y="5504118"/>
            <a:ext cx="200625" cy="552705"/>
          </a:xfrm>
          <a:prstGeom prst="roundRect">
            <a:avLst>
              <a:gd name="adj" fmla="val 19822"/>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Freeform 35">
            <a:extLst>
              <a:ext uri="{FF2B5EF4-FFF2-40B4-BE49-F238E27FC236}">
                <a16:creationId xmlns:a16="http://schemas.microsoft.com/office/drawing/2014/main" id="{A85B0447-252F-BB4F-9C97-B68426DD9BAC}"/>
              </a:ext>
            </a:extLst>
          </p:cNvPr>
          <p:cNvSpPr/>
          <p:nvPr/>
        </p:nvSpPr>
        <p:spPr>
          <a:xfrm>
            <a:off x="1040404" y="5990481"/>
            <a:ext cx="1533582" cy="438733"/>
          </a:xfrm>
          <a:custGeom>
            <a:avLst/>
            <a:gdLst>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4119 w 2223370"/>
              <a:gd name="connsiteY18" fmla="*/ 932106 h 1902377"/>
              <a:gd name="connsiteX19" fmla="*/ 1703540 w 2223370"/>
              <a:gd name="connsiteY19" fmla="*/ 931952 h 1902377"/>
              <a:gd name="connsiteX20" fmla="*/ 2223370 w 2223370"/>
              <a:gd name="connsiteY20" fmla="*/ 931952 h 1902377"/>
              <a:gd name="connsiteX0" fmla="*/ 0 w 2223370"/>
              <a:gd name="connsiteY0" fmla="*/ 957004 h 1906915"/>
              <a:gd name="connsiteX1" fmla="*/ 594987 w 2223370"/>
              <a:gd name="connsiteY1" fmla="*/ 963267 h 1906915"/>
              <a:gd name="connsiteX2" fmla="*/ 651354 w 2223370"/>
              <a:gd name="connsiteY2" fmla="*/ 969530 h 1906915"/>
              <a:gd name="connsiteX3" fmla="*/ 676406 w 2223370"/>
              <a:gd name="connsiteY3" fmla="*/ 988319 h 1906915"/>
              <a:gd name="connsiteX4" fmla="*/ 688932 w 2223370"/>
              <a:gd name="connsiteY4" fmla="*/ 1032160 h 1906915"/>
              <a:gd name="connsiteX5" fmla="*/ 701458 w 2223370"/>
              <a:gd name="connsiteY5" fmla="*/ 1126105 h 1906915"/>
              <a:gd name="connsiteX6" fmla="*/ 776614 w 2223370"/>
              <a:gd name="connsiteY6" fmla="*/ 1708565 h 1906915"/>
              <a:gd name="connsiteX7" fmla="*/ 782877 w 2223370"/>
              <a:gd name="connsiteY7" fmla="*/ 1783721 h 1906915"/>
              <a:gd name="connsiteX8" fmla="*/ 858033 w 2223370"/>
              <a:gd name="connsiteY8" fmla="*/ 1777458 h 1906915"/>
              <a:gd name="connsiteX9" fmla="*/ 1014609 w 2223370"/>
              <a:gd name="connsiteY9" fmla="*/ 155338 h 1906915"/>
              <a:gd name="connsiteX10" fmla="*/ 1089765 w 2223370"/>
              <a:gd name="connsiteY10" fmla="*/ 161601 h 1906915"/>
              <a:gd name="connsiteX11" fmla="*/ 1189973 w 2223370"/>
              <a:gd name="connsiteY11" fmla="*/ 1007108 h 1906915"/>
              <a:gd name="connsiteX12" fmla="*/ 1265129 w 2223370"/>
              <a:gd name="connsiteY12" fmla="*/ 1007108 h 1906915"/>
              <a:gd name="connsiteX13" fmla="*/ 1327759 w 2223370"/>
              <a:gd name="connsiteY13" fmla="*/ 800428 h 1906915"/>
              <a:gd name="connsiteX14" fmla="*/ 1402915 w 2223370"/>
              <a:gd name="connsiteY14" fmla="*/ 838006 h 1906915"/>
              <a:gd name="connsiteX15" fmla="*/ 1453019 w 2223370"/>
              <a:gd name="connsiteY15" fmla="*/ 1057212 h 1906915"/>
              <a:gd name="connsiteX16" fmla="*/ 1521913 w 2223370"/>
              <a:gd name="connsiteY16" fmla="*/ 1038423 h 1906915"/>
              <a:gd name="connsiteX17" fmla="*/ 1565754 w 2223370"/>
              <a:gd name="connsiteY17" fmla="*/ 957004 h 1906915"/>
              <a:gd name="connsiteX18" fmla="*/ 1644119 w 2223370"/>
              <a:gd name="connsiteY18" fmla="*/ 932106 h 1906915"/>
              <a:gd name="connsiteX19" fmla="*/ 1703540 w 2223370"/>
              <a:gd name="connsiteY19" fmla="*/ 931952 h 1906915"/>
              <a:gd name="connsiteX20" fmla="*/ 2223370 w 2223370"/>
              <a:gd name="connsiteY20" fmla="*/ 931952 h 1906915"/>
              <a:gd name="connsiteX0" fmla="*/ 0 w 2223370"/>
              <a:gd name="connsiteY0" fmla="*/ 957004 h 1904014"/>
              <a:gd name="connsiteX1" fmla="*/ 594987 w 2223370"/>
              <a:gd name="connsiteY1" fmla="*/ 963267 h 1904014"/>
              <a:gd name="connsiteX2" fmla="*/ 651354 w 2223370"/>
              <a:gd name="connsiteY2" fmla="*/ 969530 h 1904014"/>
              <a:gd name="connsiteX3" fmla="*/ 676406 w 2223370"/>
              <a:gd name="connsiteY3" fmla="*/ 988319 h 1904014"/>
              <a:gd name="connsiteX4" fmla="*/ 688932 w 2223370"/>
              <a:gd name="connsiteY4" fmla="*/ 1032160 h 1904014"/>
              <a:gd name="connsiteX5" fmla="*/ 701458 w 2223370"/>
              <a:gd name="connsiteY5" fmla="*/ 1126105 h 1904014"/>
              <a:gd name="connsiteX6" fmla="*/ 767352 w 2223370"/>
              <a:gd name="connsiteY6" fmla="*/ 1667099 h 1904014"/>
              <a:gd name="connsiteX7" fmla="*/ 782877 w 2223370"/>
              <a:gd name="connsiteY7" fmla="*/ 1783721 h 1904014"/>
              <a:gd name="connsiteX8" fmla="*/ 858033 w 2223370"/>
              <a:gd name="connsiteY8" fmla="*/ 1777458 h 1904014"/>
              <a:gd name="connsiteX9" fmla="*/ 1014609 w 2223370"/>
              <a:gd name="connsiteY9" fmla="*/ 155338 h 1904014"/>
              <a:gd name="connsiteX10" fmla="*/ 1089765 w 2223370"/>
              <a:gd name="connsiteY10" fmla="*/ 161601 h 1904014"/>
              <a:gd name="connsiteX11" fmla="*/ 1189973 w 2223370"/>
              <a:gd name="connsiteY11" fmla="*/ 1007108 h 1904014"/>
              <a:gd name="connsiteX12" fmla="*/ 1265129 w 2223370"/>
              <a:gd name="connsiteY12" fmla="*/ 1007108 h 1904014"/>
              <a:gd name="connsiteX13" fmla="*/ 1327759 w 2223370"/>
              <a:gd name="connsiteY13" fmla="*/ 800428 h 1904014"/>
              <a:gd name="connsiteX14" fmla="*/ 1402915 w 2223370"/>
              <a:gd name="connsiteY14" fmla="*/ 838006 h 1904014"/>
              <a:gd name="connsiteX15" fmla="*/ 1453019 w 2223370"/>
              <a:gd name="connsiteY15" fmla="*/ 1057212 h 1904014"/>
              <a:gd name="connsiteX16" fmla="*/ 1521913 w 2223370"/>
              <a:gd name="connsiteY16" fmla="*/ 1038423 h 1904014"/>
              <a:gd name="connsiteX17" fmla="*/ 1565754 w 2223370"/>
              <a:gd name="connsiteY17" fmla="*/ 957004 h 1904014"/>
              <a:gd name="connsiteX18" fmla="*/ 1644119 w 2223370"/>
              <a:gd name="connsiteY18" fmla="*/ 932106 h 1904014"/>
              <a:gd name="connsiteX19" fmla="*/ 1703540 w 2223370"/>
              <a:gd name="connsiteY19" fmla="*/ 931952 h 1904014"/>
              <a:gd name="connsiteX20" fmla="*/ 2223370 w 2223370"/>
              <a:gd name="connsiteY20" fmla="*/ 931952 h 1904014"/>
              <a:gd name="connsiteX0" fmla="*/ 0 w 2223370"/>
              <a:gd name="connsiteY0" fmla="*/ 957004 h 1904014"/>
              <a:gd name="connsiteX1" fmla="*/ 594987 w 2223370"/>
              <a:gd name="connsiteY1" fmla="*/ 963267 h 1904014"/>
              <a:gd name="connsiteX2" fmla="*/ 651354 w 2223370"/>
              <a:gd name="connsiteY2" fmla="*/ 969530 h 1904014"/>
              <a:gd name="connsiteX3" fmla="*/ 676406 w 2223370"/>
              <a:gd name="connsiteY3" fmla="*/ 988319 h 1904014"/>
              <a:gd name="connsiteX4" fmla="*/ 688932 w 2223370"/>
              <a:gd name="connsiteY4" fmla="*/ 1032160 h 1904014"/>
              <a:gd name="connsiteX5" fmla="*/ 701458 w 2223370"/>
              <a:gd name="connsiteY5" fmla="*/ 1126105 h 1904014"/>
              <a:gd name="connsiteX6" fmla="*/ 767352 w 2223370"/>
              <a:gd name="connsiteY6" fmla="*/ 1667099 h 1904014"/>
              <a:gd name="connsiteX7" fmla="*/ 782877 w 2223370"/>
              <a:gd name="connsiteY7" fmla="*/ 1783721 h 1904014"/>
              <a:gd name="connsiteX8" fmla="*/ 858033 w 2223370"/>
              <a:gd name="connsiteY8" fmla="*/ 1777458 h 1904014"/>
              <a:gd name="connsiteX9" fmla="*/ 1014609 w 2223370"/>
              <a:gd name="connsiteY9" fmla="*/ 155338 h 1904014"/>
              <a:gd name="connsiteX10" fmla="*/ 1089765 w 2223370"/>
              <a:gd name="connsiteY10" fmla="*/ 161601 h 1904014"/>
              <a:gd name="connsiteX11" fmla="*/ 1189973 w 2223370"/>
              <a:gd name="connsiteY11" fmla="*/ 1007108 h 1904014"/>
              <a:gd name="connsiteX12" fmla="*/ 1265129 w 2223370"/>
              <a:gd name="connsiteY12" fmla="*/ 1007108 h 1904014"/>
              <a:gd name="connsiteX13" fmla="*/ 1327759 w 2223370"/>
              <a:gd name="connsiteY13" fmla="*/ 800428 h 1904014"/>
              <a:gd name="connsiteX14" fmla="*/ 1402915 w 2223370"/>
              <a:gd name="connsiteY14" fmla="*/ 838006 h 1904014"/>
              <a:gd name="connsiteX15" fmla="*/ 1453019 w 2223370"/>
              <a:gd name="connsiteY15" fmla="*/ 1057212 h 1904014"/>
              <a:gd name="connsiteX16" fmla="*/ 1521913 w 2223370"/>
              <a:gd name="connsiteY16" fmla="*/ 1038423 h 1904014"/>
              <a:gd name="connsiteX17" fmla="*/ 1565754 w 2223370"/>
              <a:gd name="connsiteY17" fmla="*/ 957004 h 1904014"/>
              <a:gd name="connsiteX18" fmla="*/ 1644119 w 2223370"/>
              <a:gd name="connsiteY18" fmla="*/ 932106 h 1904014"/>
              <a:gd name="connsiteX19" fmla="*/ 1703540 w 2223370"/>
              <a:gd name="connsiteY19" fmla="*/ 931952 h 1904014"/>
              <a:gd name="connsiteX20" fmla="*/ 2223370 w 2223370"/>
              <a:gd name="connsiteY20" fmla="*/ 931952 h 1904014"/>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88319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88319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3370" h="1910552">
                <a:moveTo>
                  <a:pt x="0" y="957004"/>
                </a:moveTo>
                <a:lnTo>
                  <a:pt x="594987" y="963267"/>
                </a:lnTo>
                <a:cubicBezTo>
                  <a:pt x="614398" y="965355"/>
                  <a:pt x="625403" y="964347"/>
                  <a:pt x="638973" y="969530"/>
                </a:cubicBezTo>
                <a:cubicBezTo>
                  <a:pt x="652543" y="974713"/>
                  <a:pt x="668080" y="983928"/>
                  <a:pt x="676406" y="994366"/>
                </a:cubicBezTo>
                <a:cubicBezTo>
                  <a:pt x="684732" y="1004804"/>
                  <a:pt x="684757" y="1010204"/>
                  <a:pt x="688932" y="1032160"/>
                </a:cubicBezTo>
                <a:cubicBezTo>
                  <a:pt x="693107" y="1054116"/>
                  <a:pt x="695817" y="1077730"/>
                  <a:pt x="701458" y="1126105"/>
                </a:cubicBezTo>
                <a:cubicBezTo>
                  <a:pt x="707099" y="1174480"/>
                  <a:pt x="759957" y="1636659"/>
                  <a:pt x="767352" y="1667099"/>
                </a:cubicBezTo>
                <a:cubicBezTo>
                  <a:pt x="774747" y="1697539"/>
                  <a:pt x="773938" y="1738941"/>
                  <a:pt x="782877" y="1783721"/>
                </a:cubicBezTo>
                <a:cubicBezTo>
                  <a:pt x="791816" y="1828501"/>
                  <a:pt x="819411" y="2048855"/>
                  <a:pt x="858033" y="1777458"/>
                </a:cubicBezTo>
                <a:cubicBezTo>
                  <a:pt x="896655" y="1506061"/>
                  <a:pt x="975987" y="424647"/>
                  <a:pt x="1014609" y="155338"/>
                </a:cubicBezTo>
                <a:cubicBezTo>
                  <a:pt x="1053231" y="-113972"/>
                  <a:pt x="1060538" y="19639"/>
                  <a:pt x="1089765" y="161601"/>
                </a:cubicBezTo>
                <a:cubicBezTo>
                  <a:pt x="1118992" y="303563"/>
                  <a:pt x="1160746" y="866190"/>
                  <a:pt x="1189973" y="1007108"/>
                </a:cubicBezTo>
                <a:cubicBezTo>
                  <a:pt x="1219200" y="1148026"/>
                  <a:pt x="1242165" y="1041555"/>
                  <a:pt x="1265129" y="1007108"/>
                </a:cubicBezTo>
                <a:cubicBezTo>
                  <a:pt x="1288093" y="972661"/>
                  <a:pt x="1304795" y="828612"/>
                  <a:pt x="1327759" y="800428"/>
                </a:cubicBezTo>
                <a:cubicBezTo>
                  <a:pt x="1350723" y="772244"/>
                  <a:pt x="1382038" y="795209"/>
                  <a:pt x="1402915" y="838006"/>
                </a:cubicBezTo>
                <a:cubicBezTo>
                  <a:pt x="1423792" y="880803"/>
                  <a:pt x="1433186" y="1023809"/>
                  <a:pt x="1453019" y="1057212"/>
                </a:cubicBezTo>
                <a:cubicBezTo>
                  <a:pt x="1472852" y="1090615"/>
                  <a:pt x="1503124" y="1055124"/>
                  <a:pt x="1521913" y="1038423"/>
                </a:cubicBezTo>
                <a:cubicBezTo>
                  <a:pt x="1540702" y="1021722"/>
                  <a:pt x="1545386" y="974724"/>
                  <a:pt x="1565754" y="957004"/>
                </a:cubicBezTo>
                <a:cubicBezTo>
                  <a:pt x="1586122" y="939285"/>
                  <a:pt x="1621155" y="932373"/>
                  <a:pt x="1644119" y="932106"/>
                </a:cubicBezTo>
                <a:cubicBezTo>
                  <a:pt x="1667083" y="931839"/>
                  <a:pt x="1685706" y="930908"/>
                  <a:pt x="1703540" y="931952"/>
                </a:cubicBezTo>
                <a:cubicBezTo>
                  <a:pt x="1800617" y="932996"/>
                  <a:pt x="2011993" y="932474"/>
                  <a:pt x="2223370" y="931952"/>
                </a:cubicBezTo>
              </a:path>
            </a:pathLst>
          </a:custGeom>
          <a:solidFill>
            <a:srgbClr val="7096FF">
              <a:alpha val="40000"/>
            </a:srgbClr>
          </a:solidFill>
          <a:ln w="38100">
            <a:solidFill>
              <a:srgbClr val="7096FF"/>
            </a:solidFill>
            <a:headEnd type="none" w="med" len="med"/>
            <a:tailEnd type="arrow" w="med" len="med"/>
          </a:ln>
          <a:scene3d>
            <a:camera prst="isometricTopUp">
              <a:rot lat="20100000" lon="18600000" rev="378165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Freeform 36">
            <a:extLst>
              <a:ext uri="{FF2B5EF4-FFF2-40B4-BE49-F238E27FC236}">
                <a16:creationId xmlns:a16="http://schemas.microsoft.com/office/drawing/2014/main" id="{E6DE39B6-37E9-DD4F-9068-11B96E947B45}"/>
              </a:ext>
            </a:extLst>
          </p:cNvPr>
          <p:cNvSpPr/>
          <p:nvPr/>
        </p:nvSpPr>
        <p:spPr>
          <a:xfrm>
            <a:off x="572909" y="5634024"/>
            <a:ext cx="2419554" cy="577045"/>
          </a:xfrm>
          <a:custGeom>
            <a:avLst/>
            <a:gdLst>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0910 w 2223370"/>
              <a:gd name="connsiteY18" fmla="*/ 925689 h 1902377"/>
              <a:gd name="connsiteX19" fmla="*/ 1703540 w 2223370"/>
              <a:gd name="connsiteY19" fmla="*/ 931952 h 1902377"/>
              <a:gd name="connsiteX20" fmla="*/ 2223370 w 2223370"/>
              <a:gd name="connsiteY20" fmla="*/ 931952 h 1902377"/>
              <a:gd name="connsiteX0" fmla="*/ 0 w 2223370"/>
              <a:gd name="connsiteY0" fmla="*/ 957004 h 1902377"/>
              <a:gd name="connsiteX1" fmla="*/ 594987 w 2223370"/>
              <a:gd name="connsiteY1" fmla="*/ 963267 h 1902377"/>
              <a:gd name="connsiteX2" fmla="*/ 651354 w 2223370"/>
              <a:gd name="connsiteY2" fmla="*/ 969530 h 1902377"/>
              <a:gd name="connsiteX3" fmla="*/ 676406 w 2223370"/>
              <a:gd name="connsiteY3" fmla="*/ 988319 h 1902377"/>
              <a:gd name="connsiteX4" fmla="*/ 688932 w 2223370"/>
              <a:gd name="connsiteY4" fmla="*/ 1032160 h 1902377"/>
              <a:gd name="connsiteX5" fmla="*/ 701458 w 2223370"/>
              <a:gd name="connsiteY5" fmla="*/ 1126105 h 1902377"/>
              <a:gd name="connsiteX6" fmla="*/ 776614 w 2223370"/>
              <a:gd name="connsiteY6" fmla="*/ 1708565 h 1902377"/>
              <a:gd name="connsiteX7" fmla="*/ 782877 w 2223370"/>
              <a:gd name="connsiteY7" fmla="*/ 1783721 h 1902377"/>
              <a:gd name="connsiteX8" fmla="*/ 858033 w 2223370"/>
              <a:gd name="connsiteY8" fmla="*/ 1777458 h 1902377"/>
              <a:gd name="connsiteX9" fmla="*/ 1014609 w 2223370"/>
              <a:gd name="connsiteY9" fmla="*/ 155338 h 1902377"/>
              <a:gd name="connsiteX10" fmla="*/ 1089765 w 2223370"/>
              <a:gd name="connsiteY10" fmla="*/ 161601 h 1902377"/>
              <a:gd name="connsiteX11" fmla="*/ 1189973 w 2223370"/>
              <a:gd name="connsiteY11" fmla="*/ 1007108 h 1902377"/>
              <a:gd name="connsiteX12" fmla="*/ 1265129 w 2223370"/>
              <a:gd name="connsiteY12" fmla="*/ 1007108 h 1902377"/>
              <a:gd name="connsiteX13" fmla="*/ 1327759 w 2223370"/>
              <a:gd name="connsiteY13" fmla="*/ 800428 h 1902377"/>
              <a:gd name="connsiteX14" fmla="*/ 1402915 w 2223370"/>
              <a:gd name="connsiteY14" fmla="*/ 838006 h 1902377"/>
              <a:gd name="connsiteX15" fmla="*/ 1453019 w 2223370"/>
              <a:gd name="connsiteY15" fmla="*/ 1057212 h 1902377"/>
              <a:gd name="connsiteX16" fmla="*/ 1521913 w 2223370"/>
              <a:gd name="connsiteY16" fmla="*/ 1038423 h 1902377"/>
              <a:gd name="connsiteX17" fmla="*/ 1565754 w 2223370"/>
              <a:gd name="connsiteY17" fmla="*/ 957004 h 1902377"/>
              <a:gd name="connsiteX18" fmla="*/ 1644119 w 2223370"/>
              <a:gd name="connsiteY18" fmla="*/ 932106 h 1902377"/>
              <a:gd name="connsiteX19" fmla="*/ 1703540 w 2223370"/>
              <a:gd name="connsiteY19" fmla="*/ 931952 h 1902377"/>
              <a:gd name="connsiteX20" fmla="*/ 2223370 w 2223370"/>
              <a:gd name="connsiteY20" fmla="*/ 931952 h 1902377"/>
              <a:gd name="connsiteX0" fmla="*/ 0 w 2223370"/>
              <a:gd name="connsiteY0" fmla="*/ 957004 h 1906915"/>
              <a:gd name="connsiteX1" fmla="*/ 594987 w 2223370"/>
              <a:gd name="connsiteY1" fmla="*/ 963267 h 1906915"/>
              <a:gd name="connsiteX2" fmla="*/ 651354 w 2223370"/>
              <a:gd name="connsiteY2" fmla="*/ 969530 h 1906915"/>
              <a:gd name="connsiteX3" fmla="*/ 676406 w 2223370"/>
              <a:gd name="connsiteY3" fmla="*/ 988319 h 1906915"/>
              <a:gd name="connsiteX4" fmla="*/ 688932 w 2223370"/>
              <a:gd name="connsiteY4" fmla="*/ 1032160 h 1906915"/>
              <a:gd name="connsiteX5" fmla="*/ 701458 w 2223370"/>
              <a:gd name="connsiteY5" fmla="*/ 1126105 h 1906915"/>
              <a:gd name="connsiteX6" fmla="*/ 776614 w 2223370"/>
              <a:gd name="connsiteY6" fmla="*/ 1708565 h 1906915"/>
              <a:gd name="connsiteX7" fmla="*/ 782877 w 2223370"/>
              <a:gd name="connsiteY7" fmla="*/ 1783721 h 1906915"/>
              <a:gd name="connsiteX8" fmla="*/ 858033 w 2223370"/>
              <a:gd name="connsiteY8" fmla="*/ 1777458 h 1906915"/>
              <a:gd name="connsiteX9" fmla="*/ 1014609 w 2223370"/>
              <a:gd name="connsiteY9" fmla="*/ 155338 h 1906915"/>
              <a:gd name="connsiteX10" fmla="*/ 1089765 w 2223370"/>
              <a:gd name="connsiteY10" fmla="*/ 161601 h 1906915"/>
              <a:gd name="connsiteX11" fmla="*/ 1189973 w 2223370"/>
              <a:gd name="connsiteY11" fmla="*/ 1007108 h 1906915"/>
              <a:gd name="connsiteX12" fmla="*/ 1265129 w 2223370"/>
              <a:gd name="connsiteY12" fmla="*/ 1007108 h 1906915"/>
              <a:gd name="connsiteX13" fmla="*/ 1327759 w 2223370"/>
              <a:gd name="connsiteY13" fmla="*/ 800428 h 1906915"/>
              <a:gd name="connsiteX14" fmla="*/ 1402915 w 2223370"/>
              <a:gd name="connsiteY14" fmla="*/ 838006 h 1906915"/>
              <a:gd name="connsiteX15" fmla="*/ 1453019 w 2223370"/>
              <a:gd name="connsiteY15" fmla="*/ 1057212 h 1906915"/>
              <a:gd name="connsiteX16" fmla="*/ 1521913 w 2223370"/>
              <a:gd name="connsiteY16" fmla="*/ 1038423 h 1906915"/>
              <a:gd name="connsiteX17" fmla="*/ 1565754 w 2223370"/>
              <a:gd name="connsiteY17" fmla="*/ 957004 h 1906915"/>
              <a:gd name="connsiteX18" fmla="*/ 1644119 w 2223370"/>
              <a:gd name="connsiteY18" fmla="*/ 932106 h 1906915"/>
              <a:gd name="connsiteX19" fmla="*/ 1703540 w 2223370"/>
              <a:gd name="connsiteY19" fmla="*/ 931952 h 1906915"/>
              <a:gd name="connsiteX20" fmla="*/ 2223370 w 2223370"/>
              <a:gd name="connsiteY20" fmla="*/ 931952 h 1906915"/>
              <a:gd name="connsiteX0" fmla="*/ 0 w 2223370"/>
              <a:gd name="connsiteY0" fmla="*/ 957004 h 1904014"/>
              <a:gd name="connsiteX1" fmla="*/ 594987 w 2223370"/>
              <a:gd name="connsiteY1" fmla="*/ 963267 h 1904014"/>
              <a:gd name="connsiteX2" fmla="*/ 651354 w 2223370"/>
              <a:gd name="connsiteY2" fmla="*/ 969530 h 1904014"/>
              <a:gd name="connsiteX3" fmla="*/ 676406 w 2223370"/>
              <a:gd name="connsiteY3" fmla="*/ 988319 h 1904014"/>
              <a:gd name="connsiteX4" fmla="*/ 688932 w 2223370"/>
              <a:gd name="connsiteY4" fmla="*/ 1032160 h 1904014"/>
              <a:gd name="connsiteX5" fmla="*/ 701458 w 2223370"/>
              <a:gd name="connsiteY5" fmla="*/ 1126105 h 1904014"/>
              <a:gd name="connsiteX6" fmla="*/ 767352 w 2223370"/>
              <a:gd name="connsiteY6" fmla="*/ 1667099 h 1904014"/>
              <a:gd name="connsiteX7" fmla="*/ 782877 w 2223370"/>
              <a:gd name="connsiteY7" fmla="*/ 1783721 h 1904014"/>
              <a:gd name="connsiteX8" fmla="*/ 858033 w 2223370"/>
              <a:gd name="connsiteY8" fmla="*/ 1777458 h 1904014"/>
              <a:gd name="connsiteX9" fmla="*/ 1014609 w 2223370"/>
              <a:gd name="connsiteY9" fmla="*/ 155338 h 1904014"/>
              <a:gd name="connsiteX10" fmla="*/ 1089765 w 2223370"/>
              <a:gd name="connsiteY10" fmla="*/ 161601 h 1904014"/>
              <a:gd name="connsiteX11" fmla="*/ 1189973 w 2223370"/>
              <a:gd name="connsiteY11" fmla="*/ 1007108 h 1904014"/>
              <a:gd name="connsiteX12" fmla="*/ 1265129 w 2223370"/>
              <a:gd name="connsiteY12" fmla="*/ 1007108 h 1904014"/>
              <a:gd name="connsiteX13" fmla="*/ 1327759 w 2223370"/>
              <a:gd name="connsiteY13" fmla="*/ 800428 h 1904014"/>
              <a:gd name="connsiteX14" fmla="*/ 1402915 w 2223370"/>
              <a:gd name="connsiteY14" fmla="*/ 838006 h 1904014"/>
              <a:gd name="connsiteX15" fmla="*/ 1453019 w 2223370"/>
              <a:gd name="connsiteY15" fmla="*/ 1057212 h 1904014"/>
              <a:gd name="connsiteX16" fmla="*/ 1521913 w 2223370"/>
              <a:gd name="connsiteY16" fmla="*/ 1038423 h 1904014"/>
              <a:gd name="connsiteX17" fmla="*/ 1565754 w 2223370"/>
              <a:gd name="connsiteY17" fmla="*/ 957004 h 1904014"/>
              <a:gd name="connsiteX18" fmla="*/ 1644119 w 2223370"/>
              <a:gd name="connsiteY18" fmla="*/ 932106 h 1904014"/>
              <a:gd name="connsiteX19" fmla="*/ 1703540 w 2223370"/>
              <a:gd name="connsiteY19" fmla="*/ 931952 h 1904014"/>
              <a:gd name="connsiteX20" fmla="*/ 2223370 w 2223370"/>
              <a:gd name="connsiteY20" fmla="*/ 931952 h 1904014"/>
              <a:gd name="connsiteX0" fmla="*/ 0 w 2223370"/>
              <a:gd name="connsiteY0" fmla="*/ 957004 h 1904014"/>
              <a:gd name="connsiteX1" fmla="*/ 594987 w 2223370"/>
              <a:gd name="connsiteY1" fmla="*/ 963267 h 1904014"/>
              <a:gd name="connsiteX2" fmla="*/ 651354 w 2223370"/>
              <a:gd name="connsiteY2" fmla="*/ 969530 h 1904014"/>
              <a:gd name="connsiteX3" fmla="*/ 676406 w 2223370"/>
              <a:gd name="connsiteY3" fmla="*/ 988319 h 1904014"/>
              <a:gd name="connsiteX4" fmla="*/ 688932 w 2223370"/>
              <a:gd name="connsiteY4" fmla="*/ 1032160 h 1904014"/>
              <a:gd name="connsiteX5" fmla="*/ 701458 w 2223370"/>
              <a:gd name="connsiteY5" fmla="*/ 1126105 h 1904014"/>
              <a:gd name="connsiteX6" fmla="*/ 767352 w 2223370"/>
              <a:gd name="connsiteY6" fmla="*/ 1667099 h 1904014"/>
              <a:gd name="connsiteX7" fmla="*/ 782877 w 2223370"/>
              <a:gd name="connsiteY7" fmla="*/ 1783721 h 1904014"/>
              <a:gd name="connsiteX8" fmla="*/ 858033 w 2223370"/>
              <a:gd name="connsiteY8" fmla="*/ 1777458 h 1904014"/>
              <a:gd name="connsiteX9" fmla="*/ 1014609 w 2223370"/>
              <a:gd name="connsiteY9" fmla="*/ 155338 h 1904014"/>
              <a:gd name="connsiteX10" fmla="*/ 1089765 w 2223370"/>
              <a:gd name="connsiteY10" fmla="*/ 161601 h 1904014"/>
              <a:gd name="connsiteX11" fmla="*/ 1189973 w 2223370"/>
              <a:gd name="connsiteY11" fmla="*/ 1007108 h 1904014"/>
              <a:gd name="connsiteX12" fmla="*/ 1265129 w 2223370"/>
              <a:gd name="connsiteY12" fmla="*/ 1007108 h 1904014"/>
              <a:gd name="connsiteX13" fmla="*/ 1327759 w 2223370"/>
              <a:gd name="connsiteY13" fmla="*/ 800428 h 1904014"/>
              <a:gd name="connsiteX14" fmla="*/ 1402915 w 2223370"/>
              <a:gd name="connsiteY14" fmla="*/ 838006 h 1904014"/>
              <a:gd name="connsiteX15" fmla="*/ 1453019 w 2223370"/>
              <a:gd name="connsiteY15" fmla="*/ 1057212 h 1904014"/>
              <a:gd name="connsiteX16" fmla="*/ 1521913 w 2223370"/>
              <a:gd name="connsiteY16" fmla="*/ 1038423 h 1904014"/>
              <a:gd name="connsiteX17" fmla="*/ 1565754 w 2223370"/>
              <a:gd name="connsiteY17" fmla="*/ 957004 h 1904014"/>
              <a:gd name="connsiteX18" fmla="*/ 1644119 w 2223370"/>
              <a:gd name="connsiteY18" fmla="*/ 932106 h 1904014"/>
              <a:gd name="connsiteX19" fmla="*/ 1703540 w 2223370"/>
              <a:gd name="connsiteY19" fmla="*/ 931952 h 1904014"/>
              <a:gd name="connsiteX20" fmla="*/ 2223370 w 2223370"/>
              <a:gd name="connsiteY20" fmla="*/ 931952 h 1904014"/>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88319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88319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51354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 name="connsiteX0" fmla="*/ 0 w 2223370"/>
              <a:gd name="connsiteY0" fmla="*/ 957004 h 1910552"/>
              <a:gd name="connsiteX1" fmla="*/ 594987 w 2223370"/>
              <a:gd name="connsiteY1" fmla="*/ 963267 h 1910552"/>
              <a:gd name="connsiteX2" fmla="*/ 638973 w 2223370"/>
              <a:gd name="connsiteY2" fmla="*/ 969530 h 1910552"/>
              <a:gd name="connsiteX3" fmla="*/ 676406 w 2223370"/>
              <a:gd name="connsiteY3" fmla="*/ 994366 h 1910552"/>
              <a:gd name="connsiteX4" fmla="*/ 688932 w 2223370"/>
              <a:gd name="connsiteY4" fmla="*/ 1032160 h 1910552"/>
              <a:gd name="connsiteX5" fmla="*/ 701458 w 2223370"/>
              <a:gd name="connsiteY5" fmla="*/ 1126105 h 1910552"/>
              <a:gd name="connsiteX6" fmla="*/ 767352 w 2223370"/>
              <a:gd name="connsiteY6" fmla="*/ 1667099 h 1910552"/>
              <a:gd name="connsiteX7" fmla="*/ 782877 w 2223370"/>
              <a:gd name="connsiteY7" fmla="*/ 1783721 h 1910552"/>
              <a:gd name="connsiteX8" fmla="*/ 858033 w 2223370"/>
              <a:gd name="connsiteY8" fmla="*/ 1777458 h 1910552"/>
              <a:gd name="connsiteX9" fmla="*/ 1014609 w 2223370"/>
              <a:gd name="connsiteY9" fmla="*/ 155338 h 1910552"/>
              <a:gd name="connsiteX10" fmla="*/ 1089765 w 2223370"/>
              <a:gd name="connsiteY10" fmla="*/ 161601 h 1910552"/>
              <a:gd name="connsiteX11" fmla="*/ 1189973 w 2223370"/>
              <a:gd name="connsiteY11" fmla="*/ 1007108 h 1910552"/>
              <a:gd name="connsiteX12" fmla="*/ 1265129 w 2223370"/>
              <a:gd name="connsiteY12" fmla="*/ 1007108 h 1910552"/>
              <a:gd name="connsiteX13" fmla="*/ 1327759 w 2223370"/>
              <a:gd name="connsiteY13" fmla="*/ 800428 h 1910552"/>
              <a:gd name="connsiteX14" fmla="*/ 1402915 w 2223370"/>
              <a:gd name="connsiteY14" fmla="*/ 838006 h 1910552"/>
              <a:gd name="connsiteX15" fmla="*/ 1453019 w 2223370"/>
              <a:gd name="connsiteY15" fmla="*/ 1057212 h 1910552"/>
              <a:gd name="connsiteX16" fmla="*/ 1521913 w 2223370"/>
              <a:gd name="connsiteY16" fmla="*/ 1038423 h 1910552"/>
              <a:gd name="connsiteX17" fmla="*/ 1565754 w 2223370"/>
              <a:gd name="connsiteY17" fmla="*/ 957004 h 1910552"/>
              <a:gd name="connsiteX18" fmla="*/ 1644119 w 2223370"/>
              <a:gd name="connsiteY18" fmla="*/ 932106 h 1910552"/>
              <a:gd name="connsiteX19" fmla="*/ 1703540 w 2223370"/>
              <a:gd name="connsiteY19" fmla="*/ 931952 h 1910552"/>
              <a:gd name="connsiteX20" fmla="*/ 2223370 w 2223370"/>
              <a:gd name="connsiteY20" fmla="*/ 931952 h 19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3370" h="1910552">
                <a:moveTo>
                  <a:pt x="0" y="957004"/>
                </a:moveTo>
                <a:lnTo>
                  <a:pt x="594987" y="963267"/>
                </a:lnTo>
                <a:cubicBezTo>
                  <a:pt x="614398" y="965355"/>
                  <a:pt x="625403" y="964347"/>
                  <a:pt x="638973" y="969530"/>
                </a:cubicBezTo>
                <a:cubicBezTo>
                  <a:pt x="652543" y="974713"/>
                  <a:pt x="668080" y="983928"/>
                  <a:pt x="676406" y="994366"/>
                </a:cubicBezTo>
                <a:cubicBezTo>
                  <a:pt x="684732" y="1004804"/>
                  <a:pt x="684757" y="1010204"/>
                  <a:pt x="688932" y="1032160"/>
                </a:cubicBezTo>
                <a:cubicBezTo>
                  <a:pt x="693107" y="1054116"/>
                  <a:pt x="695817" y="1077730"/>
                  <a:pt x="701458" y="1126105"/>
                </a:cubicBezTo>
                <a:cubicBezTo>
                  <a:pt x="707099" y="1174480"/>
                  <a:pt x="759957" y="1636659"/>
                  <a:pt x="767352" y="1667099"/>
                </a:cubicBezTo>
                <a:cubicBezTo>
                  <a:pt x="774747" y="1697539"/>
                  <a:pt x="773938" y="1738941"/>
                  <a:pt x="782877" y="1783721"/>
                </a:cubicBezTo>
                <a:cubicBezTo>
                  <a:pt x="791816" y="1828501"/>
                  <a:pt x="819411" y="2048855"/>
                  <a:pt x="858033" y="1777458"/>
                </a:cubicBezTo>
                <a:cubicBezTo>
                  <a:pt x="896655" y="1506061"/>
                  <a:pt x="975987" y="424647"/>
                  <a:pt x="1014609" y="155338"/>
                </a:cubicBezTo>
                <a:cubicBezTo>
                  <a:pt x="1053231" y="-113972"/>
                  <a:pt x="1060538" y="19639"/>
                  <a:pt x="1089765" y="161601"/>
                </a:cubicBezTo>
                <a:cubicBezTo>
                  <a:pt x="1118992" y="303563"/>
                  <a:pt x="1160746" y="866190"/>
                  <a:pt x="1189973" y="1007108"/>
                </a:cubicBezTo>
                <a:cubicBezTo>
                  <a:pt x="1219200" y="1148026"/>
                  <a:pt x="1242165" y="1041555"/>
                  <a:pt x="1265129" y="1007108"/>
                </a:cubicBezTo>
                <a:cubicBezTo>
                  <a:pt x="1288093" y="972661"/>
                  <a:pt x="1304795" y="828612"/>
                  <a:pt x="1327759" y="800428"/>
                </a:cubicBezTo>
                <a:cubicBezTo>
                  <a:pt x="1350723" y="772244"/>
                  <a:pt x="1382038" y="795209"/>
                  <a:pt x="1402915" y="838006"/>
                </a:cubicBezTo>
                <a:cubicBezTo>
                  <a:pt x="1423792" y="880803"/>
                  <a:pt x="1433186" y="1023809"/>
                  <a:pt x="1453019" y="1057212"/>
                </a:cubicBezTo>
                <a:cubicBezTo>
                  <a:pt x="1472852" y="1090615"/>
                  <a:pt x="1503124" y="1055124"/>
                  <a:pt x="1521913" y="1038423"/>
                </a:cubicBezTo>
                <a:cubicBezTo>
                  <a:pt x="1540702" y="1021722"/>
                  <a:pt x="1545386" y="974724"/>
                  <a:pt x="1565754" y="957004"/>
                </a:cubicBezTo>
                <a:cubicBezTo>
                  <a:pt x="1586122" y="939285"/>
                  <a:pt x="1621155" y="932373"/>
                  <a:pt x="1644119" y="932106"/>
                </a:cubicBezTo>
                <a:cubicBezTo>
                  <a:pt x="1667083" y="931839"/>
                  <a:pt x="1685706" y="930908"/>
                  <a:pt x="1703540" y="931952"/>
                </a:cubicBezTo>
                <a:cubicBezTo>
                  <a:pt x="1800617" y="932996"/>
                  <a:pt x="2011993" y="932474"/>
                  <a:pt x="2223370" y="931952"/>
                </a:cubicBezTo>
              </a:path>
            </a:pathLst>
          </a:custGeom>
          <a:solidFill>
            <a:srgbClr val="FF425D">
              <a:alpha val="39608"/>
            </a:srgbClr>
          </a:solidFill>
          <a:ln w="38100">
            <a:solidFill>
              <a:srgbClr val="FF425D"/>
            </a:solidFill>
            <a:headEnd type="none" w="med" len="med"/>
            <a:tailEnd type="arrow" w="med" len="med"/>
          </a:ln>
          <a:scene3d>
            <a:camera prst="isometricOffAxis2Right">
              <a:rot lat="1075750" lon="17444641" rev="2150267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BAF1325-DD30-DA45-83AA-2FC47607363C}"/>
                  </a:ext>
                </a:extLst>
              </p:cNvPr>
              <p:cNvSpPr txBox="1"/>
              <p:nvPr/>
            </p:nvSpPr>
            <p:spPr>
              <a:xfrm>
                <a:off x="2992463" y="5425043"/>
                <a:ext cx="1099340" cy="760978"/>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b="0" i="1" smtClean="0">
                              <a:solidFill>
                                <a:srgbClr val="FF425D"/>
                              </a:solidFill>
                              <a:latin typeface="Cambria Math" panose="02040503050406030204" pitchFamily="18" charset="0"/>
                            </a:rPr>
                          </m:ctrlPr>
                        </m:sSupPr>
                        <m:e>
                          <m:r>
                            <a:rPr kumimoji="1" lang="en-US" altLang="zh-CN" sz="2400" b="0" i="1" smtClean="0">
                              <a:solidFill>
                                <a:srgbClr val="FF425D"/>
                              </a:solidFill>
                              <a:latin typeface="Cambria Math" panose="02040503050406030204" pitchFamily="18" charset="0"/>
                            </a:rPr>
                            <m:t>𝑒</m:t>
                          </m:r>
                        </m:e>
                        <m:sup>
                          <m:r>
                            <a:rPr kumimoji="1" lang="en-US" altLang="zh-CN" sz="2400" b="0" i="1" smtClean="0">
                              <a:solidFill>
                                <a:srgbClr val="FF425D"/>
                              </a:solidFill>
                              <a:latin typeface="Cambria Math" panose="02040503050406030204" pitchFamily="18" charset="0"/>
                            </a:rPr>
                            <m:t>−</m:t>
                          </m:r>
                          <m:r>
                            <a:rPr kumimoji="1" lang="en-US" altLang="zh-CN" sz="2400" b="0" i="1" smtClean="0">
                              <a:solidFill>
                                <a:srgbClr val="FF425D"/>
                              </a:solidFill>
                              <a:latin typeface="Cambria Math" panose="02040503050406030204" pitchFamily="18" charset="0"/>
                            </a:rPr>
                            <m:t>𝑖</m:t>
                          </m:r>
                          <m:sSub>
                            <m:sSubPr>
                              <m:ctrlPr>
                                <a:rPr kumimoji="1" lang="en-US" altLang="zh-CN" sz="2400" b="0" i="1" smtClean="0">
                                  <a:solidFill>
                                    <a:srgbClr val="FF425D"/>
                                  </a:solidFill>
                                  <a:latin typeface="Cambria Math" panose="02040503050406030204" pitchFamily="18" charset="0"/>
                                </a:rPr>
                              </m:ctrlPr>
                            </m:sSubPr>
                            <m:e>
                              <m:r>
                                <a:rPr kumimoji="1" lang="en-US" altLang="zh-CN" sz="2400" b="0" i="1" smtClean="0">
                                  <a:solidFill>
                                    <a:srgbClr val="FF425D"/>
                                  </a:solidFill>
                                  <a:latin typeface="Cambria Math" panose="02040503050406030204" pitchFamily="18" charset="0"/>
                                </a:rPr>
                                <m:t>𝑂</m:t>
                              </m:r>
                            </m:e>
                            <m:sub>
                              <m:r>
                                <a:rPr kumimoji="1" lang="en-US" altLang="zh-CN" sz="2400" b="0" i="1" smtClean="0">
                                  <a:solidFill>
                                    <a:srgbClr val="FF425D"/>
                                  </a:solidFill>
                                  <a:latin typeface="Cambria Math" panose="02040503050406030204" pitchFamily="18" charset="0"/>
                                </a:rPr>
                                <m:t>𝑗</m:t>
                              </m:r>
                            </m:sub>
                          </m:sSub>
                          <m:sSub>
                            <m:sSubPr>
                              <m:ctrlPr>
                                <a:rPr kumimoji="1" lang="en-US" altLang="zh-CN" sz="2400" b="0" i="1" smtClean="0">
                                  <a:solidFill>
                                    <a:srgbClr val="FF425D"/>
                                  </a:solidFill>
                                  <a:latin typeface="Cambria Math" panose="02040503050406030204" pitchFamily="18" charset="0"/>
                                </a:rPr>
                              </m:ctrlPr>
                            </m:sSubPr>
                            <m:e>
                              <m:r>
                                <a:rPr kumimoji="1" lang="en-US" altLang="zh-CN" sz="2400" b="0" i="1" smtClean="0">
                                  <a:solidFill>
                                    <a:srgbClr val="FF425D"/>
                                  </a:solidFill>
                                  <a:latin typeface="Cambria Math" panose="02040503050406030204" pitchFamily="18" charset="0"/>
                                </a:rPr>
                                <m:t>𝜏</m:t>
                              </m:r>
                            </m:e>
                            <m:sub>
                              <m:r>
                                <a:rPr kumimoji="1" lang="en-US" altLang="zh-CN" sz="2400" b="0" i="1" smtClean="0">
                                  <a:solidFill>
                                    <a:srgbClr val="FF425D"/>
                                  </a:solidFill>
                                  <a:latin typeface="Cambria Math" panose="02040503050406030204" pitchFamily="18" charset="0"/>
                                </a:rPr>
                                <m:t>𝑗</m:t>
                              </m:r>
                            </m:sub>
                          </m:sSub>
                        </m:sup>
                      </m:sSup>
                    </m:oMath>
                  </m:oMathPara>
                </a14:m>
                <a:endParaRPr kumimoji="1" lang="en-US" altLang="zh-CN" sz="2400" dirty="0"/>
              </a:p>
              <a:p>
                <a:endParaRPr kumimoji="1" lang="zh-CN" altLang="en-US" sz="2400" dirty="0"/>
              </a:p>
            </p:txBody>
          </p:sp>
        </mc:Choice>
        <mc:Fallback xmlns="">
          <p:sp>
            <p:nvSpPr>
              <p:cNvPr id="38" name="TextBox 37">
                <a:extLst>
                  <a:ext uri="{FF2B5EF4-FFF2-40B4-BE49-F238E27FC236}">
                    <a16:creationId xmlns:a16="http://schemas.microsoft.com/office/drawing/2014/main" id="{EBAF1325-DD30-DA45-83AA-2FC47607363C}"/>
                  </a:ext>
                </a:extLst>
              </p:cNvPr>
              <p:cNvSpPr txBox="1">
                <a:spLocks noRot="1" noChangeAspect="1" noMove="1" noResize="1" noEditPoints="1" noAdjustHandles="1" noChangeArrowheads="1" noChangeShapeType="1" noTextEdit="1"/>
              </p:cNvSpPr>
              <p:nvPr/>
            </p:nvSpPr>
            <p:spPr>
              <a:xfrm>
                <a:off x="2992463" y="5425043"/>
                <a:ext cx="1099340" cy="760978"/>
              </a:xfrm>
              <a:prstGeom prst="rect">
                <a:avLst/>
              </a:prstGeom>
              <a:blipFill>
                <a:blip r:embed="rId10"/>
                <a:stretch>
                  <a:fillRect t="-1639"/>
                </a:stretch>
              </a:blipFill>
              <a:ln w="2857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A2F101F7-EC70-1A41-A71A-466DDA588DE5}"/>
                  </a:ext>
                </a:extLst>
              </p:cNvPr>
              <p:cNvSpPr txBox="1"/>
              <p:nvPr/>
            </p:nvSpPr>
            <p:spPr>
              <a:xfrm>
                <a:off x="2176491" y="5800326"/>
                <a:ext cx="2099091" cy="11031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1" lang="en-US" altLang="zh-CN" sz="2000" b="0" i="1" smtClean="0">
                              <a:solidFill>
                                <a:srgbClr val="7096FF"/>
                              </a:solidFill>
                              <a:latin typeface="Cambria Math" panose="02040503050406030204" pitchFamily="18" charset="0"/>
                            </a:rPr>
                          </m:ctrlPr>
                        </m:fPr>
                        <m:num>
                          <m:sSup>
                            <m:sSupPr>
                              <m:ctrlPr>
                                <a:rPr kumimoji="1" lang="en-US" altLang="zh-CN" sz="2000" i="1" smtClean="0">
                                  <a:solidFill>
                                    <a:srgbClr val="7096FF"/>
                                  </a:solidFill>
                                  <a:latin typeface="Cambria Math" panose="02040503050406030204" pitchFamily="18" charset="0"/>
                                </a:rPr>
                              </m:ctrlPr>
                            </m:sSupPr>
                            <m:e>
                              <m:r>
                                <a:rPr kumimoji="1" lang="en-US" altLang="zh-CN" sz="2000" i="1">
                                  <a:solidFill>
                                    <a:srgbClr val="7096FF"/>
                                  </a:solidFill>
                                  <a:latin typeface="Cambria Math" panose="02040503050406030204" pitchFamily="18" charset="0"/>
                                </a:rPr>
                                <m:t>𝑒</m:t>
                              </m:r>
                            </m:e>
                            <m:sup>
                              <m:r>
                                <a:rPr kumimoji="1" lang="en-US" altLang="zh-CN" sz="2000" b="0" i="1" smtClean="0">
                                  <a:solidFill>
                                    <a:srgbClr val="7096FF"/>
                                  </a:solidFill>
                                  <a:latin typeface="Cambria Math" panose="02040503050406030204" pitchFamily="18" charset="0"/>
                                </a:rPr>
                                <m:t>−</m:t>
                              </m:r>
                              <m:sSub>
                                <m:sSubPr>
                                  <m:ctrlPr>
                                    <a:rPr kumimoji="1" lang="en-US" altLang="zh-CN" sz="2000" i="1">
                                      <a:solidFill>
                                        <a:srgbClr val="7096FF"/>
                                      </a:solidFill>
                                      <a:latin typeface="Cambria Math" panose="02040503050406030204" pitchFamily="18" charset="0"/>
                                    </a:rPr>
                                  </m:ctrlPr>
                                </m:sSubPr>
                                <m:e>
                                  <m:r>
                                    <a:rPr kumimoji="1" lang="en-US" altLang="zh-CN" sz="2000" i="1">
                                      <a:solidFill>
                                        <a:srgbClr val="7096FF"/>
                                      </a:solidFill>
                                      <a:latin typeface="Cambria Math" panose="02040503050406030204" pitchFamily="18" charset="0"/>
                                    </a:rPr>
                                    <m:t>𝑂</m:t>
                                  </m:r>
                                </m:e>
                                <m:sub>
                                  <m:r>
                                    <a:rPr kumimoji="1" lang="en-US" altLang="zh-CN" sz="2000" b="0" i="1" smtClean="0">
                                      <a:solidFill>
                                        <a:srgbClr val="7096FF"/>
                                      </a:solidFill>
                                      <a:latin typeface="Cambria Math" panose="02040503050406030204" pitchFamily="18" charset="0"/>
                                    </a:rPr>
                                    <m:t>𝑗</m:t>
                                  </m:r>
                                </m:sub>
                              </m:sSub>
                              <m:sSub>
                                <m:sSubPr>
                                  <m:ctrlPr>
                                    <a:rPr kumimoji="1" lang="en-US" altLang="zh-CN" sz="2000" b="0" i="1" smtClean="0">
                                      <a:solidFill>
                                        <a:srgbClr val="7096FF"/>
                                      </a:solidFill>
                                      <a:latin typeface="Cambria Math" panose="02040503050406030204" pitchFamily="18" charset="0"/>
                                    </a:rPr>
                                  </m:ctrlPr>
                                </m:sSubPr>
                                <m:e>
                                  <m:r>
                                    <a:rPr kumimoji="1" lang="en-US" altLang="zh-CN" sz="2000" i="1">
                                      <a:solidFill>
                                        <a:srgbClr val="7096FF"/>
                                      </a:solidFill>
                                      <a:latin typeface="Cambria Math" panose="02040503050406030204" pitchFamily="18" charset="0"/>
                                    </a:rPr>
                                    <m:t>𝜏</m:t>
                                  </m:r>
                                </m:e>
                                <m:sub>
                                  <m:r>
                                    <a:rPr kumimoji="1" lang="en-US" altLang="zh-CN" sz="2000" b="0" i="1" smtClean="0">
                                      <a:solidFill>
                                        <a:srgbClr val="7096FF"/>
                                      </a:solidFill>
                                      <a:latin typeface="Cambria Math" panose="02040503050406030204" pitchFamily="18" charset="0"/>
                                    </a:rPr>
                                    <m:t>𝑗</m:t>
                                  </m:r>
                                </m:sub>
                              </m:sSub>
                            </m:sup>
                          </m:sSup>
                        </m:num>
                        <m:den>
                          <m:rad>
                            <m:radPr>
                              <m:degHide m:val="on"/>
                              <m:ctrlPr>
                                <a:rPr kumimoji="1" lang="en-US" altLang="zh-CN" sz="2000" b="0" i="1" smtClean="0">
                                  <a:solidFill>
                                    <a:srgbClr val="7096FF"/>
                                  </a:solidFill>
                                  <a:latin typeface="Cambria Math" panose="02040503050406030204" pitchFamily="18" charset="0"/>
                                </a:rPr>
                              </m:ctrlPr>
                            </m:radPr>
                            <m:deg/>
                            <m:e>
                              <m:r>
                                <a:rPr kumimoji="1" lang="en-US" altLang="zh-CN" sz="2000" b="0" i="1" smtClean="0">
                                  <a:solidFill>
                                    <a:srgbClr val="7096FF"/>
                                  </a:solidFill>
                                  <a:latin typeface="Cambria Math" panose="02040503050406030204" pitchFamily="18" charset="0"/>
                                </a:rPr>
                                <m:t>⟨</m:t>
                              </m:r>
                              <m:r>
                                <a:rPr kumimoji="1" lang="en-US" altLang="zh-CN" sz="2000" b="0" i="1" smtClean="0">
                                  <a:solidFill>
                                    <a:srgbClr val="7096FF"/>
                                  </a:solidFill>
                                  <a:latin typeface="Cambria Math" panose="02040503050406030204" pitchFamily="18" charset="0"/>
                                </a:rPr>
                                <m:t>𝜓</m:t>
                              </m:r>
                              <m:d>
                                <m:dPr>
                                  <m:begChr m:val="|"/>
                                  <m:endChr m:val="|"/>
                                  <m:ctrlPr>
                                    <a:rPr kumimoji="1" lang="en-US" altLang="zh-CN" sz="2000" b="0" i="1" smtClean="0">
                                      <a:solidFill>
                                        <a:srgbClr val="7096FF"/>
                                      </a:solidFill>
                                      <a:latin typeface="Cambria Math" panose="02040503050406030204" pitchFamily="18" charset="0"/>
                                    </a:rPr>
                                  </m:ctrlPr>
                                </m:dPr>
                                <m:e>
                                  <m:sSup>
                                    <m:sSupPr>
                                      <m:ctrlPr>
                                        <a:rPr kumimoji="1" lang="en-US" altLang="zh-CN" sz="2000" b="0" i="1" smtClean="0">
                                          <a:solidFill>
                                            <a:srgbClr val="7096FF"/>
                                          </a:solidFill>
                                          <a:latin typeface="Cambria Math" panose="02040503050406030204" pitchFamily="18" charset="0"/>
                                        </a:rPr>
                                      </m:ctrlPr>
                                    </m:sSupPr>
                                    <m:e>
                                      <m:r>
                                        <a:rPr kumimoji="1" lang="en-US" altLang="zh-CN" sz="2000" b="0" i="1" smtClean="0">
                                          <a:solidFill>
                                            <a:srgbClr val="7096FF"/>
                                          </a:solidFill>
                                          <a:latin typeface="Cambria Math" panose="02040503050406030204" pitchFamily="18" charset="0"/>
                                        </a:rPr>
                                        <m:t>𝑒</m:t>
                                      </m:r>
                                    </m:e>
                                    <m:sup>
                                      <m:r>
                                        <a:rPr kumimoji="1" lang="en-US" altLang="zh-CN" sz="2000" b="0" i="1" smtClean="0">
                                          <a:solidFill>
                                            <a:srgbClr val="7096FF"/>
                                          </a:solidFill>
                                          <a:latin typeface="Cambria Math" panose="02040503050406030204" pitchFamily="18" charset="0"/>
                                        </a:rPr>
                                        <m:t>−2</m:t>
                                      </m:r>
                                      <m:sSub>
                                        <m:sSubPr>
                                          <m:ctrlPr>
                                            <a:rPr kumimoji="1" lang="en-US" altLang="zh-CN" sz="2000" b="0" i="1" smtClean="0">
                                              <a:solidFill>
                                                <a:srgbClr val="7096FF"/>
                                              </a:solidFill>
                                              <a:latin typeface="Cambria Math" panose="02040503050406030204" pitchFamily="18" charset="0"/>
                                            </a:rPr>
                                          </m:ctrlPr>
                                        </m:sSubPr>
                                        <m:e>
                                          <m:r>
                                            <a:rPr kumimoji="1" lang="en-US" altLang="zh-CN" sz="2000" b="0" i="1" smtClean="0">
                                              <a:solidFill>
                                                <a:srgbClr val="7096FF"/>
                                              </a:solidFill>
                                              <a:latin typeface="Cambria Math" panose="02040503050406030204" pitchFamily="18" charset="0"/>
                                            </a:rPr>
                                            <m:t>𝜏</m:t>
                                          </m:r>
                                        </m:e>
                                        <m:sub>
                                          <m:r>
                                            <a:rPr kumimoji="1" lang="en-US" altLang="zh-CN" sz="2000" b="0" i="1" smtClean="0">
                                              <a:solidFill>
                                                <a:srgbClr val="7096FF"/>
                                              </a:solidFill>
                                              <a:latin typeface="Cambria Math" panose="02040503050406030204" pitchFamily="18" charset="0"/>
                                            </a:rPr>
                                            <m:t>𝑗</m:t>
                                          </m:r>
                                        </m:sub>
                                      </m:sSub>
                                      <m:sSub>
                                        <m:sSubPr>
                                          <m:ctrlPr>
                                            <a:rPr kumimoji="1" lang="en-US" altLang="zh-CN" sz="2000" b="0" i="1" smtClean="0">
                                              <a:solidFill>
                                                <a:srgbClr val="7096FF"/>
                                              </a:solidFill>
                                              <a:latin typeface="Cambria Math" panose="02040503050406030204" pitchFamily="18" charset="0"/>
                                            </a:rPr>
                                          </m:ctrlPr>
                                        </m:sSubPr>
                                        <m:e>
                                          <m:r>
                                            <a:rPr kumimoji="1" lang="en-US" altLang="zh-CN" sz="2000" b="0" i="1" smtClean="0">
                                              <a:solidFill>
                                                <a:srgbClr val="7096FF"/>
                                              </a:solidFill>
                                              <a:latin typeface="Cambria Math" panose="02040503050406030204" pitchFamily="18" charset="0"/>
                                            </a:rPr>
                                            <m:t>𝑂</m:t>
                                          </m:r>
                                        </m:e>
                                        <m:sub>
                                          <m:r>
                                            <a:rPr kumimoji="1" lang="en-US" altLang="zh-CN" sz="2000" b="0" i="1" smtClean="0">
                                              <a:solidFill>
                                                <a:srgbClr val="7096FF"/>
                                              </a:solidFill>
                                              <a:latin typeface="Cambria Math" panose="02040503050406030204" pitchFamily="18" charset="0"/>
                                            </a:rPr>
                                            <m:t>𝑗</m:t>
                                          </m:r>
                                        </m:sub>
                                      </m:sSub>
                                    </m:sup>
                                  </m:sSup>
                                </m:e>
                              </m:d>
                              <m:r>
                                <a:rPr kumimoji="1" lang="en-US" altLang="zh-CN" sz="2000" b="0" i="1" smtClean="0">
                                  <a:solidFill>
                                    <a:srgbClr val="7096FF"/>
                                  </a:solidFill>
                                  <a:latin typeface="Cambria Math" panose="02040503050406030204" pitchFamily="18" charset="0"/>
                                </a:rPr>
                                <m:t>𝜓</m:t>
                              </m:r>
                              <m:r>
                                <a:rPr kumimoji="1" lang="en-US" altLang="zh-CN" sz="2000" b="0" i="1" smtClean="0">
                                  <a:solidFill>
                                    <a:srgbClr val="7096FF"/>
                                  </a:solidFill>
                                  <a:latin typeface="Cambria Math" panose="02040503050406030204" pitchFamily="18" charset="0"/>
                                </a:rPr>
                                <m:t>⟩</m:t>
                              </m:r>
                            </m:e>
                          </m:rad>
                        </m:den>
                      </m:f>
                    </m:oMath>
                  </m:oMathPara>
                </a14:m>
                <a:endParaRPr lang="zh-CN" altLang="en-US" sz="2000" dirty="0"/>
              </a:p>
            </p:txBody>
          </p:sp>
        </mc:Choice>
        <mc:Fallback xmlns="">
          <p:sp>
            <p:nvSpPr>
              <p:cNvPr id="39" name="TextBox 38">
                <a:extLst>
                  <a:ext uri="{FF2B5EF4-FFF2-40B4-BE49-F238E27FC236}">
                    <a16:creationId xmlns:a16="http://schemas.microsoft.com/office/drawing/2014/main" id="{A2F101F7-EC70-1A41-A71A-466DDA588DE5}"/>
                  </a:ext>
                </a:extLst>
              </p:cNvPr>
              <p:cNvSpPr txBox="1">
                <a:spLocks noRot="1" noChangeAspect="1" noMove="1" noResize="1" noEditPoints="1" noAdjustHandles="1" noChangeArrowheads="1" noChangeShapeType="1" noTextEdit="1"/>
              </p:cNvSpPr>
              <p:nvPr/>
            </p:nvSpPr>
            <p:spPr>
              <a:xfrm>
                <a:off x="2176491" y="5800326"/>
                <a:ext cx="2099091" cy="1103187"/>
              </a:xfrm>
              <a:prstGeom prst="rect">
                <a:avLst/>
              </a:prstGeom>
              <a:blipFill>
                <a:blip r:embed="rId11"/>
                <a:stretch>
                  <a:fillRect/>
                </a:stretch>
              </a:blipFill>
            </p:spPr>
            <p:txBody>
              <a:bodyPr/>
              <a:lstStyle/>
              <a:p>
                <a:r>
                  <a:rPr lang="zh-CN" altLang="en-US">
                    <a:noFill/>
                  </a:rPr>
                  <a:t> </a:t>
                </a:r>
              </a:p>
            </p:txBody>
          </p:sp>
        </mc:Fallback>
      </mc:AlternateContent>
      <p:sp>
        <p:nvSpPr>
          <p:cNvPr id="25" name="TextBox 24">
            <a:extLst>
              <a:ext uri="{FF2B5EF4-FFF2-40B4-BE49-F238E27FC236}">
                <a16:creationId xmlns:a16="http://schemas.microsoft.com/office/drawing/2014/main" id="{3EDC4C6E-59D8-514D-8AFB-0B5B5CDC7794}"/>
              </a:ext>
            </a:extLst>
          </p:cNvPr>
          <p:cNvSpPr txBox="1"/>
          <p:nvPr/>
        </p:nvSpPr>
        <p:spPr>
          <a:xfrm>
            <a:off x="11168743" y="6291943"/>
            <a:ext cx="742511" cy="369332"/>
          </a:xfrm>
          <a:prstGeom prst="rect">
            <a:avLst/>
          </a:prstGeom>
          <a:noFill/>
        </p:spPr>
        <p:txBody>
          <a:bodyPr wrap="none" rtlCol="0">
            <a:spAutoFit/>
          </a:bodyPr>
          <a:lstStyle/>
          <a:p>
            <a:fld id="{7973B63A-8298-F84C-9D02-5676A0FAA2AE}" type="slidenum">
              <a:rPr kumimoji="1" lang="en-US" altLang="zh-CN" smtClean="0"/>
              <a:t>21</a:t>
            </a:fld>
            <a:r>
              <a:rPr kumimoji="1" lang="en-US" altLang="zh-CN" dirty="0"/>
              <a:t>/25</a:t>
            </a:r>
            <a:endParaRPr kumimoji="1" lang="zh-CN" altLang="en-US" dirty="0"/>
          </a:p>
        </p:txBody>
      </p:sp>
    </p:spTree>
    <p:extLst>
      <p:ext uri="{BB962C8B-B14F-4D97-AF65-F5344CB8AC3E}">
        <p14:creationId xmlns:p14="http://schemas.microsoft.com/office/powerpoint/2010/main" val="3998912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7EBFD5-26F9-D541-8552-8ABBD1D8F9EE}"/>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Correlation</a:t>
            </a:r>
            <a:r>
              <a:rPr kumimoji="1" lang="zh-CN" altLang="en-US" sz="4800" dirty="0"/>
              <a:t> </a:t>
            </a:r>
            <a:r>
              <a:rPr kumimoji="1" lang="en-US" altLang="zh-CN" sz="4800" dirty="0"/>
              <a:t>function</a:t>
            </a:r>
            <a:r>
              <a:rPr kumimoji="1" lang="zh-CN" altLang="en-US" sz="4800" dirty="0"/>
              <a:t> </a:t>
            </a:r>
            <a:r>
              <a:rPr kumimoji="1" lang="en-US" altLang="zh-CN" sz="4800" dirty="0"/>
              <a:t>without</a:t>
            </a:r>
            <a:r>
              <a:rPr kumimoji="1" lang="zh-CN" altLang="en-US" sz="4800" dirty="0"/>
              <a:t> </a:t>
            </a:r>
            <a:r>
              <a:rPr kumimoji="1" lang="en-US" altLang="zh-CN" sz="4800" dirty="0"/>
              <a:t>ancilla</a:t>
            </a:r>
            <a:r>
              <a:rPr kumimoji="1" lang="zh-CN" altLang="en-US" sz="4800" dirty="0"/>
              <a:t> </a:t>
            </a:r>
            <a:r>
              <a:rPr kumimoji="1" lang="en-US" altLang="zh-CN" sz="4800" dirty="0"/>
              <a:t>qubits</a:t>
            </a:r>
            <a:endParaRPr kumimoji="1" lang="zh-CN" altLang="en-US" sz="3600" b="1" dirty="0"/>
          </a:p>
        </p:txBody>
      </p:sp>
      <p:sp>
        <p:nvSpPr>
          <p:cNvPr id="21" name="Right Arrow 20">
            <a:extLst>
              <a:ext uri="{FF2B5EF4-FFF2-40B4-BE49-F238E27FC236}">
                <a16:creationId xmlns:a16="http://schemas.microsoft.com/office/drawing/2014/main" id="{BA3BA163-9813-D74D-B8F5-203076A5A115}"/>
              </a:ext>
            </a:extLst>
          </p:cNvPr>
          <p:cNvSpPr/>
          <p:nvPr/>
        </p:nvSpPr>
        <p:spPr>
          <a:xfrm>
            <a:off x="5005406" y="1661654"/>
            <a:ext cx="579864" cy="4387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Right Arrow 22">
            <a:extLst>
              <a:ext uri="{FF2B5EF4-FFF2-40B4-BE49-F238E27FC236}">
                <a16:creationId xmlns:a16="http://schemas.microsoft.com/office/drawing/2014/main" id="{7C6B493D-F7D7-C144-A431-78FDFB90D6FC}"/>
              </a:ext>
            </a:extLst>
          </p:cNvPr>
          <p:cNvSpPr/>
          <p:nvPr/>
        </p:nvSpPr>
        <p:spPr>
          <a:xfrm>
            <a:off x="5005406" y="2535695"/>
            <a:ext cx="579864" cy="4387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extBox 26">
            <a:extLst>
              <a:ext uri="{FF2B5EF4-FFF2-40B4-BE49-F238E27FC236}">
                <a16:creationId xmlns:a16="http://schemas.microsoft.com/office/drawing/2014/main" id="{2F894A6B-5F79-1D49-AC4A-156CFEA89469}"/>
              </a:ext>
            </a:extLst>
          </p:cNvPr>
          <p:cNvSpPr txBox="1"/>
          <p:nvPr/>
        </p:nvSpPr>
        <p:spPr>
          <a:xfrm>
            <a:off x="327428" y="1032470"/>
            <a:ext cx="4256165"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To</a:t>
            </a:r>
            <a:r>
              <a:rPr kumimoji="1" lang="zh-CN" altLang="en-US" dirty="0"/>
              <a:t> </a:t>
            </a:r>
            <a:r>
              <a:rPr kumimoji="1" lang="en-US" altLang="zh-CN" dirty="0"/>
              <a:t>measure</a:t>
            </a:r>
            <a:r>
              <a:rPr kumimoji="1" lang="zh-CN" altLang="en-US" dirty="0"/>
              <a:t> </a:t>
            </a:r>
            <a:r>
              <a:rPr kumimoji="1" lang="en-US" altLang="zh-CN" dirty="0"/>
              <a:t>2-time</a:t>
            </a:r>
            <a:r>
              <a:rPr kumimoji="1" lang="zh-CN" altLang="en-US" dirty="0"/>
              <a:t> </a:t>
            </a:r>
            <a:r>
              <a:rPr kumimoji="1" lang="en-US" altLang="zh-CN" dirty="0"/>
              <a:t>correlation</a:t>
            </a:r>
            <a:r>
              <a:rPr kumimoji="1" lang="zh-CN" altLang="en-US" dirty="0"/>
              <a:t> </a:t>
            </a:r>
            <a:r>
              <a:rPr kumimoji="1" lang="en-US" altLang="zh-CN" dirty="0"/>
              <a:t>function:</a:t>
            </a:r>
            <a:r>
              <a:rPr kumimoji="1" lang="zh-CN" altLang="en-US" dirty="0"/>
              <a:t> </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D14624A-D541-B64A-B671-BD06FA562EFE}"/>
                  </a:ext>
                </a:extLst>
              </p:cNvPr>
              <p:cNvSpPr txBox="1"/>
              <p:nvPr/>
            </p:nvSpPr>
            <p:spPr>
              <a:xfrm>
                <a:off x="4352765" y="1023927"/>
                <a:ext cx="17964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i="1" smtClean="0">
                              <a:solidFill>
                                <a:schemeClr val="tx1"/>
                              </a:solidFill>
                              <a:latin typeface="Cambria Math" panose="02040503050406030204" pitchFamily="18" charset="0"/>
                            </a:rPr>
                          </m:ctrlPr>
                        </m:dPr>
                        <m:e>
                          <m:r>
                            <a:rPr kumimoji="1" lang="en-US" altLang="zh-CN" i="1">
                              <a:solidFill>
                                <a:schemeClr val="tx1"/>
                              </a:solidFill>
                              <a:latin typeface="Cambria Math" panose="02040503050406030204" pitchFamily="18" charset="0"/>
                            </a:rPr>
                            <m:t>𝜙</m:t>
                          </m:r>
                          <m:d>
                            <m:dPr>
                              <m:begChr m:val="|"/>
                              <m:endChr m:val="|"/>
                              <m:ctrlPr>
                                <a:rPr kumimoji="1" lang="en-US" altLang="zh-CN" i="1">
                                  <a:solidFill>
                                    <a:schemeClr val="tx1"/>
                                  </a:solidFill>
                                  <a:latin typeface="Cambria Math" panose="02040503050406030204" pitchFamily="18" charset="0"/>
                                </a:rPr>
                              </m:ctrlPr>
                            </m:dPr>
                            <m:e>
                              <m:sSub>
                                <m:sSubPr>
                                  <m:ctrlPr>
                                    <a:rPr kumimoji="1" lang="en-US" altLang="zh-CN" b="0" i="1" smtClean="0">
                                      <a:solidFill>
                                        <a:schemeClr val="tx1"/>
                                      </a:solidFill>
                                      <a:latin typeface="Cambria Math" panose="02040503050406030204" pitchFamily="18" charset="0"/>
                                    </a:rPr>
                                  </m:ctrlPr>
                                </m:sSub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𝑂</m:t>
                                      </m:r>
                                    </m:e>
                                    <m:sub>
                                      <m:r>
                                        <a:rPr kumimoji="1" lang="en-US" altLang="zh-CN" i="1">
                                          <a:latin typeface="Cambria Math" panose="02040503050406030204" pitchFamily="18" charset="0"/>
                                        </a:rPr>
                                        <m:t>1</m:t>
                                      </m:r>
                                    </m:sub>
                                  </m:sSub>
                                  <m:d>
                                    <m:dPr>
                                      <m:ctrlPr>
                                        <a:rPr kumimoji="1"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𝑡</m:t>
                                          </m:r>
                                        </m:e>
                                        <m:sub>
                                          <m:r>
                                            <a:rPr kumimoji="1" lang="en-US" altLang="zh-CN" i="1">
                                              <a:latin typeface="Cambria Math" panose="02040503050406030204" pitchFamily="18" charset="0"/>
                                            </a:rPr>
                                            <m:t>1</m:t>
                                          </m:r>
                                        </m:sub>
                                      </m:sSub>
                                    </m:e>
                                  </m:d>
                                  <m:r>
                                    <a:rPr kumimoji="1" lang="en-US" altLang="zh-CN" b="0" i="1" smtClean="0">
                                      <a:solidFill>
                                        <a:schemeClr val="tx1"/>
                                      </a:solidFill>
                                      <a:latin typeface="Cambria Math" panose="02040503050406030204" pitchFamily="18" charset="0"/>
                                    </a:rPr>
                                    <m:t>𝑂</m:t>
                                  </m:r>
                                </m:e>
                                <m:sub>
                                  <m:r>
                                    <a:rPr kumimoji="1" lang="en-US" altLang="zh-CN" b="0" i="1" smtClean="0">
                                      <a:solidFill>
                                        <a:schemeClr val="tx1"/>
                                      </a:solidFill>
                                      <a:latin typeface="Cambria Math" panose="02040503050406030204" pitchFamily="18" charset="0"/>
                                    </a:rPr>
                                    <m:t>0</m:t>
                                  </m:r>
                                </m:sub>
                              </m:sSub>
                            </m:e>
                          </m:d>
                          <m:r>
                            <a:rPr kumimoji="1" lang="en-US" altLang="zh-CN" i="1">
                              <a:solidFill>
                                <a:schemeClr val="tx1"/>
                              </a:solidFill>
                              <a:latin typeface="Cambria Math" panose="02040503050406030204" pitchFamily="18" charset="0"/>
                            </a:rPr>
                            <m:t>𝜙</m:t>
                          </m:r>
                        </m:e>
                      </m:d>
                    </m:oMath>
                  </m:oMathPara>
                </a14:m>
                <a:endParaRPr lang="zh-CN" altLang="en-US" dirty="0">
                  <a:solidFill>
                    <a:schemeClr val="tx1"/>
                  </a:solidFill>
                </a:endParaRPr>
              </a:p>
            </p:txBody>
          </p:sp>
        </mc:Choice>
        <mc:Fallback xmlns="">
          <p:sp>
            <p:nvSpPr>
              <p:cNvPr id="28" name="TextBox 27">
                <a:extLst>
                  <a:ext uri="{FF2B5EF4-FFF2-40B4-BE49-F238E27FC236}">
                    <a16:creationId xmlns:a16="http://schemas.microsoft.com/office/drawing/2014/main" id="{3D14624A-D541-B64A-B671-BD06FA562EFE}"/>
                  </a:ext>
                </a:extLst>
              </p:cNvPr>
              <p:cNvSpPr txBox="1">
                <a:spLocks noRot="1" noChangeAspect="1" noMove="1" noResize="1" noEditPoints="1" noAdjustHandles="1" noChangeArrowheads="1" noChangeShapeType="1" noTextEdit="1"/>
              </p:cNvSpPr>
              <p:nvPr/>
            </p:nvSpPr>
            <p:spPr>
              <a:xfrm>
                <a:off x="4352765" y="1023927"/>
                <a:ext cx="1796497" cy="369332"/>
              </a:xfrm>
              <a:prstGeom prst="rect">
                <a:avLst/>
              </a:prstGeom>
              <a:blipFill>
                <a:blip r:embed="rId5"/>
                <a:stretch>
                  <a:fillRect b="-13333"/>
                </a:stretch>
              </a:blipFill>
            </p:spPr>
            <p:txBody>
              <a:bodyPr/>
              <a:lstStyle/>
              <a:p>
                <a:r>
                  <a:rPr lang="zh-CN" altLang="en-US">
                    <a:noFill/>
                  </a:rPr>
                  <a:t> </a:t>
                </a:r>
              </a:p>
            </p:txBody>
          </p:sp>
        </mc:Fallback>
      </mc:AlternateContent>
      <p:pic>
        <p:nvPicPr>
          <p:cNvPr id="30" name="Picture 29">
            <a:extLst>
              <a:ext uri="{FF2B5EF4-FFF2-40B4-BE49-F238E27FC236}">
                <a16:creationId xmlns:a16="http://schemas.microsoft.com/office/drawing/2014/main" id="{B4CC9761-F3E4-7242-8FE6-DF20065BCB31}"/>
              </a:ext>
            </a:extLst>
          </p:cNvPr>
          <p:cNvPicPr>
            <a:picLocks noChangeAspect="1"/>
          </p:cNvPicPr>
          <p:nvPr/>
        </p:nvPicPr>
        <p:blipFill rotWithShape="1">
          <a:blip r:embed="rId6"/>
          <a:srcRect l="62644" t="54431" b="28567"/>
          <a:stretch/>
        </p:blipFill>
        <p:spPr>
          <a:xfrm>
            <a:off x="1091478" y="1341476"/>
            <a:ext cx="3722390" cy="1094220"/>
          </a:xfrm>
          <a:prstGeom prst="rect">
            <a:avLst/>
          </a:prstGeom>
        </p:spPr>
      </p:pic>
      <p:pic>
        <p:nvPicPr>
          <p:cNvPr id="32" name="Picture 31">
            <a:extLst>
              <a:ext uri="{FF2B5EF4-FFF2-40B4-BE49-F238E27FC236}">
                <a16:creationId xmlns:a16="http://schemas.microsoft.com/office/drawing/2014/main" id="{A00590B0-C536-8A4A-A728-951DA157E740}"/>
              </a:ext>
            </a:extLst>
          </p:cNvPr>
          <p:cNvPicPr>
            <a:picLocks noChangeAspect="1"/>
          </p:cNvPicPr>
          <p:nvPr/>
        </p:nvPicPr>
        <p:blipFill rotWithShape="1">
          <a:blip r:embed="rId6"/>
          <a:srcRect l="62644" t="70983" b="14205"/>
          <a:stretch/>
        </p:blipFill>
        <p:spPr>
          <a:xfrm>
            <a:off x="1091478" y="2275810"/>
            <a:ext cx="3722390" cy="953325"/>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576063A-3BC7-6B4B-ADF9-4B62B67ACDE4}"/>
                  </a:ext>
                </a:extLst>
              </p:cNvPr>
              <p:cNvSpPr txBox="1"/>
              <p:nvPr/>
            </p:nvSpPr>
            <p:spPr>
              <a:xfrm>
                <a:off x="2503190" y="3421622"/>
                <a:ext cx="718562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i="1">
                              <a:latin typeface="Cambria Math" panose="02040503050406030204" pitchFamily="18" charset="0"/>
                            </a:rPr>
                          </m:ctrlPr>
                        </m:dPr>
                        <m:e>
                          <m:r>
                            <a:rPr kumimoji="1" lang="en-US" altLang="zh-CN" i="1">
                              <a:latin typeface="Cambria Math" panose="02040503050406030204" pitchFamily="18" charset="0"/>
                            </a:rPr>
                            <m:t>𝜙</m:t>
                          </m:r>
                          <m:d>
                            <m:dPr>
                              <m:begChr m:val="|"/>
                              <m:endChr m:val="|"/>
                              <m:ctrlPr>
                                <a:rPr kumimoji="1" lang="en-US" altLang="zh-CN" i="1">
                                  <a:latin typeface="Cambria Math" panose="02040503050406030204" pitchFamily="18" charset="0"/>
                                </a:rPr>
                              </m:ctrlPr>
                            </m:dPr>
                            <m:e>
                              <m:sSub>
                                <m:sSubPr>
                                  <m:ctrlPr>
                                    <a:rPr kumimoji="1" lang="en-US" altLang="zh-CN" i="1">
                                      <a:solidFill>
                                        <a:srgbClr val="FF4662"/>
                                      </a:solidFill>
                                      <a:latin typeface="Cambria Math" panose="02040503050406030204" pitchFamily="18" charset="0"/>
                                    </a:rPr>
                                  </m:ctrlPr>
                                </m:sSubPr>
                                <m:e>
                                  <m:d>
                                    <m:dPr>
                                      <m:begChr m:val="["/>
                                      <m:endChr m:val="]"/>
                                      <m:ctrlPr>
                                        <a:rPr kumimoji="1" lang="en-US" altLang="zh-CN" i="1">
                                          <a:solidFill>
                                            <a:srgbClr val="FF4662"/>
                                          </a:solidFill>
                                          <a:latin typeface="Cambria Math" panose="02040503050406030204" pitchFamily="18" charset="0"/>
                                        </a:rPr>
                                      </m:ctrlPr>
                                    </m:dPr>
                                    <m:e>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𝑂</m:t>
                                          </m:r>
                                        </m:e>
                                        <m:sub>
                                          <m:r>
                                            <a:rPr kumimoji="1" lang="en-US" altLang="zh-CN" i="1">
                                              <a:solidFill>
                                                <a:srgbClr val="FF4662"/>
                                              </a:solidFill>
                                              <a:latin typeface="Cambria Math" panose="02040503050406030204" pitchFamily="18" charset="0"/>
                                            </a:rPr>
                                            <m:t>1</m:t>
                                          </m:r>
                                        </m:sub>
                                      </m:sSub>
                                      <m:d>
                                        <m:dPr>
                                          <m:ctrlPr>
                                            <a:rPr kumimoji="1" lang="en-US" altLang="zh-CN" i="1">
                                              <a:solidFill>
                                                <a:srgbClr val="FF4662"/>
                                              </a:solidFill>
                                              <a:latin typeface="Cambria Math" panose="02040503050406030204" pitchFamily="18" charset="0"/>
                                            </a:rPr>
                                          </m:ctrlPr>
                                        </m:dPr>
                                        <m:e>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𝑡</m:t>
                                              </m:r>
                                            </m:e>
                                            <m:sub>
                                              <m:r>
                                                <a:rPr kumimoji="1" lang="en-US" altLang="zh-CN" i="1">
                                                  <a:solidFill>
                                                    <a:srgbClr val="FF4662"/>
                                                  </a:solidFill>
                                                  <a:latin typeface="Cambria Math" panose="02040503050406030204" pitchFamily="18" charset="0"/>
                                                </a:rPr>
                                                <m:t>1</m:t>
                                              </m:r>
                                            </m:sub>
                                          </m:sSub>
                                        </m:e>
                                      </m:d>
                                      <m:r>
                                        <a:rPr kumimoji="1" lang="en-US" altLang="zh-CN" i="1">
                                          <a:solidFill>
                                            <a:srgbClr val="FF4662"/>
                                          </a:solidFill>
                                          <a:latin typeface="Cambria Math" panose="02040503050406030204" pitchFamily="18" charset="0"/>
                                        </a:rPr>
                                        <m:t>,</m:t>
                                      </m:r>
                                      <m:r>
                                        <a:rPr kumimoji="1" lang="zh-CN" altLang="en-US" i="1">
                                          <a:solidFill>
                                            <a:srgbClr val="FF4662"/>
                                          </a:solidFill>
                                          <a:latin typeface="Cambria Math" panose="02040503050406030204" pitchFamily="18" charset="0"/>
                                        </a:rPr>
                                        <m:t> </m:t>
                                      </m:r>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𝑂</m:t>
                                          </m:r>
                                        </m:e>
                                        <m:sub>
                                          <m:r>
                                            <a:rPr kumimoji="1" lang="en-US" altLang="zh-CN" i="1">
                                              <a:solidFill>
                                                <a:srgbClr val="FF4662"/>
                                              </a:solidFill>
                                              <a:latin typeface="Cambria Math" panose="02040503050406030204" pitchFamily="18" charset="0"/>
                                            </a:rPr>
                                            <m:t>0</m:t>
                                          </m:r>
                                        </m:sub>
                                      </m:sSub>
                                    </m:e>
                                  </m:d>
                                </m:e>
                                <m:sub>
                                  <m:r>
                                    <a:rPr kumimoji="1" lang="en-US" altLang="zh-CN" i="1">
                                      <a:solidFill>
                                        <a:srgbClr val="FF4662"/>
                                      </a:solidFill>
                                      <a:latin typeface="Cambria Math" panose="02040503050406030204" pitchFamily="18" charset="0"/>
                                    </a:rPr>
                                    <m:t>−</m:t>
                                  </m:r>
                                </m:sub>
                              </m:sSub>
                            </m:e>
                          </m:d>
                          <m:r>
                            <a:rPr kumimoji="1" lang="en-US" altLang="zh-CN" i="1">
                              <a:latin typeface="Cambria Math" panose="02040503050406030204" pitchFamily="18" charset="0"/>
                            </a:rPr>
                            <m:t>𝜙</m:t>
                          </m:r>
                        </m:e>
                      </m:d>
                      <m:r>
                        <a:rPr kumimoji="1" lang="en-US" altLang="zh-CN" i="1" smtClean="0">
                          <a:solidFill>
                            <a:schemeClr val="tx1"/>
                          </a:solidFill>
                          <a:latin typeface="Cambria Math" panose="02040503050406030204" pitchFamily="18" charset="0"/>
                        </a:rPr>
                        <m:t>+</m:t>
                      </m:r>
                      <m:d>
                        <m:dPr>
                          <m:begChr m:val="⟨"/>
                          <m:endChr m:val="⟩"/>
                          <m:ctrlPr>
                            <a:rPr kumimoji="1" lang="en-US" altLang="zh-CN" i="1">
                              <a:latin typeface="Cambria Math" panose="02040503050406030204" pitchFamily="18" charset="0"/>
                            </a:rPr>
                          </m:ctrlPr>
                        </m:dPr>
                        <m:e>
                          <m:r>
                            <a:rPr kumimoji="1" lang="en-US" altLang="zh-CN" i="1">
                              <a:latin typeface="Cambria Math" panose="02040503050406030204" pitchFamily="18" charset="0"/>
                            </a:rPr>
                            <m:t>𝜙</m:t>
                          </m:r>
                          <m:d>
                            <m:dPr>
                              <m:begChr m:val="|"/>
                              <m:endChr m:val="|"/>
                              <m:ctrlPr>
                                <a:rPr kumimoji="1" lang="en-US" altLang="zh-CN" i="1">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d>
                                    <m:dPr>
                                      <m:begChr m:val="["/>
                                      <m:endChr m:val="]"/>
                                      <m:ctrlPr>
                                        <a:rPr kumimoji="1" lang="en-US" altLang="zh-CN" i="1">
                                          <a:solidFill>
                                            <a:srgbClr val="739CFF"/>
                                          </a:solidFill>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1</m:t>
                                          </m:r>
                                        </m:sub>
                                      </m:sSub>
                                      <m:d>
                                        <m:dPr>
                                          <m:ctrlPr>
                                            <a:rPr kumimoji="1" lang="en-US" altLang="zh-CN" i="1">
                                              <a:solidFill>
                                                <a:srgbClr val="739CFF"/>
                                              </a:solidFill>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𝑡</m:t>
                                              </m:r>
                                            </m:e>
                                            <m:sub>
                                              <m:r>
                                                <a:rPr kumimoji="1" lang="en-US" altLang="zh-CN" i="1">
                                                  <a:solidFill>
                                                    <a:srgbClr val="739CFF"/>
                                                  </a:solidFill>
                                                  <a:latin typeface="Cambria Math" panose="02040503050406030204" pitchFamily="18" charset="0"/>
                                                </a:rPr>
                                                <m:t>1</m:t>
                                              </m:r>
                                            </m:sub>
                                          </m:sSub>
                                        </m:e>
                                      </m:d>
                                      <m:r>
                                        <a:rPr kumimoji="1" lang="en-US" altLang="zh-CN" i="1">
                                          <a:solidFill>
                                            <a:srgbClr val="739CFF"/>
                                          </a:solidFill>
                                          <a:latin typeface="Cambria Math" panose="02040503050406030204" pitchFamily="18" charset="0"/>
                                        </a:rPr>
                                        <m:t>,</m:t>
                                      </m:r>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0</m:t>
                                          </m:r>
                                        </m:sub>
                                      </m:sSub>
                                    </m:e>
                                  </m:d>
                                </m:e>
                                <m:sub>
                                  <m:r>
                                    <a:rPr kumimoji="1" lang="en-US" altLang="zh-CN" i="1">
                                      <a:solidFill>
                                        <a:srgbClr val="739CFF"/>
                                      </a:solidFill>
                                      <a:latin typeface="Cambria Math" panose="02040503050406030204" pitchFamily="18" charset="0"/>
                                    </a:rPr>
                                    <m:t>+</m:t>
                                  </m:r>
                                </m:sub>
                              </m:sSub>
                            </m:e>
                          </m:d>
                          <m:r>
                            <a:rPr kumimoji="1" lang="en-US" altLang="zh-CN" i="1">
                              <a:latin typeface="Cambria Math" panose="02040503050406030204" pitchFamily="18" charset="0"/>
                            </a:rPr>
                            <m:t>𝜙</m:t>
                          </m:r>
                        </m:e>
                      </m:d>
                      <m:r>
                        <a:rPr kumimoji="1" lang="en-US" altLang="zh-CN" b="0" i="1" smtClean="0">
                          <a:solidFill>
                            <a:schemeClr val="tx1"/>
                          </a:solidFill>
                          <a:latin typeface="Cambria Math" panose="02040503050406030204" pitchFamily="18" charset="0"/>
                        </a:rPr>
                        <m:t>=2</m:t>
                      </m:r>
                      <m:d>
                        <m:dPr>
                          <m:begChr m:val="⟨"/>
                          <m:endChr m:val="⟩"/>
                          <m:ctrlPr>
                            <a:rPr kumimoji="1" lang="en-US" altLang="zh-CN" i="1">
                              <a:latin typeface="Cambria Math" panose="02040503050406030204" pitchFamily="18" charset="0"/>
                            </a:rPr>
                          </m:ctrlPr>
                        </m:dPr>
                        <m:e>
                          <m:r>
                            <a:rPr kumimoji="1" lang="en-US" altLang="zh-CN" i="1">
                              <a:latin typeface="Cambria Math" panose="02040503050406030204" pitchFamily="18" charset="0"/>
                            </a:rPr>
                            <m:t>𝜙</m:t>
                          </m:r>
                          <m:d>
                            <m:dPr>
                              <m:begChr m:val="|"/>
                              <m:endChr m:val="|"/>
                              <m:ctrlPr>
                                <a:rPr kumimoji="1"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𝑂</m:t>
                                      </m:r>
                                    </m:e>
                                    <m:sub>
                                      <m:r>
                                        <a:rPr kumimoji="1" lang="en-US" altLang="zh-CN" i="1">
                                          <a:latin typeface="Cambria Math" panose="02040503050406030204" pitchFamily="18" charset="0"/>
                                        </a:rPr>
                                        <m:t>1</m:t>
                                      </m:r>
                                    </m:sub>
                                  </m:sSub>
                                  <m:d>
                                    <m:dPr>
                                      <m:ctrlPr>
                                        <a:rPr kumimoji="1"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𝑡</m:t>
                                          </m:r>
                                        </m:e>
                                        <m:sub>
                                          <m:r>
                                            <a:rPr kumimoji="1" lang="en-US" altLang="zh-CN" i="1">
                                              <a:latin typeface="Cambria Math" panose="02040503050406030204" pitchFamily="18" charset="0"/>
                                            </a:rPr>
                                            <m:t>1</m:t>
                                          </m:r>
                                        </m:sub>
                                      </m:sSub>
                                    </m:e>
                                  </m:d>
                                  <m:r>
                                    <a:rPr kumimoji="1" lang="en-US" altLang="zh-CN" i="1">
                                      <a:latin typeface="Cambria Math" panose="02040503050406030204" pitchFamily="18" charset="0"/>
                                    </a:rPr>
                                    <m:t>𝑂</m:t>
                                  </m:r>
                                </m:e>
                                <m:sub>
                                  <m:r>
                                    <a:rPr kumimoji="1" lang="en-US" altLang="zh-CN" i="1">
                                      <a:latin typeface="Cambria Math" panose="02040503050406030204" pitchFamily="18" charset="0"/>
                                    </a:rPr>
                                    <m:t>0</m:t>
                                  </m:r>
                                </m:sub>
                              </m:sSub>
                            </m:e>
                          </m:d>
                          <m:r>
                            <a:rPr kumimoji="1" lang="en-US" altLang="zh-CN" i="1">
                              <a:latin typeface="Cambria Math" panose="02040503050406030204" pitchFamily="18" charset="0"/>
                            </a:rPr>
                            <m:t>𝜙</m:t>
                          </m:r>
                        </m:e>
                      </m:d>
                    </m:oMath>
                  </m:oMathPara>
                </a14:m>
                <a:endParaRPr lang="zh-CN" altLang="en-US" dirty="0"/>
              </a:p>
            </p:txBody>
          </p:sp>
        </mc:Choice>
        <mc:Fallback xmlns="">
          <p:sp>
            <p:nvSpPr>
              <p:cNvPr id="35" name="TextBox 34">
                <a:extLst>
                  <a:ext uri="{FF2B5EF4-FFF2-40B4-BE49-F238E27FC236}">
                    <a16:creationId xmlns:a16="http://schemas.microsoft.com/office/drawing/2014/main" id="{4576063A-3BC7-6B4B-ADF9-4B62B67ACDE4}"/>
                  </a:ext>
                </a:extLst>
              </p:cNvPr>
              <p:cNvSpPr txBox="1">
                <a:spLocks noRot="1" noChangeAspect="1" noMove="1" noResize="1" noEditPoints="1" noAdjustHandles="1" noChangeArrowheads="1" noChangeShapeType="1" noTextEdit="1"/>
              </p:cNvSpPr>
              <p:nvPr/>
            </p:nvSpPr>
            <p:spPr>
              <a:xfrm>
                <a:off x="2503190" y="3421622"/>
                <a:ext cx="7185620" cy="369332"/>
              </a:xfrm>
              <a:prstGeom prst="rect">
                <a:avLst/>
              </a:prstGeom>
              <a:blipFill>
                <a:blip r:embed="rId7"/>
                <a:stretch>
                  <a:fillRect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F118CA-FCB1-EF44-99E5-203FE5F56989}"/>
                  </a:ext>
                </a:extLst>
              </p:cNvPr>
              <p:cNvSpPr txBox="1"/>
              <p:nvPr/>
            </p:nvSpPr>
            <p:spPr>
              <a:xfrm>
                <a:off x="5807968" y="1640752"/>
                <a:ext cx="5497915" cy="450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m:t>
                          </m:r>
                        </m:e>
                        <m:sub>
                          <m:r>
                            <a:rPr kumimoji="1" lang="en-US" altLang="zh-CN" b="0" i="1" smtClean="0">
                              <a:latin typeface="Cambria Math" panose="02040503050406030204" pitchFamily="18" charset="0"/>
                            </a:rPr>
                            <m:t>𝜏</m:t>
                          </m:r>
                        </m:sub>
                      </m:sSub>
                      <m:d>
                        <m:dPr>
                          <m:begChr m:val="⟨"/>
                          <m:endChr m:val="⟩"/>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𝜙</m:t>
                          </m:r>
                          <m:d>
                            <m:dPr>
                              <m:begChr m:val="|"/>
                              <m:endChr m:val="|"/>
                              <m:ctrlPr>
                                <a:rPr kumimoji="1" lang="en-US" altLang="zh-CN" b="0" i="1" smtClean="0">
                                  <a:latin typeface="Cambria Math" panose="02040503050406030204" pitchFamily="18" charset="0"/>
                                </a:rPr>
                              </m:ctrlPr>
                            </m:dPr>
                            <m:e>
                              <m:sSup>
                                <m:sSupPr>
                                  <m:ctrlPr>
                                    <a:rPr kumimoji="1" lang="en-US" altLang="zh-CN" b="0" i="1" smtClean="0">
                                      <a:solidFill>
                                        <a:srgbClr val="FF4662"/>
                                      </a:solidFill>
                                      <a:latin typeface="Cambria Math" panose="02040503050406030204" pitchFamily="18" charset="0"/>
                                    </a:rPr>
                                  </m:ctrlPr>
                                </m:sSupPr>
                                <m:e>
                                  <m:r>
                                    <a:rPr kumimoji="1" lang="en-US" altLang="zh-CN" b="0" i="1" smtClean="0">
                                      <a:solidFill>
                                        <a:srgbClr val="FF4662"/>
                                      </a:solidFill>
                                      <a:latin typeface="Cambria Math" panose="02040503050406030204" pitchFamily="18" charset="0"/>
                                    </a:rPr>
                                    <m:t>𝑒</m:t>
                                  </m:r>
                                </m:e>
                                <m:sup>
                                  <m:r>
                                    <a:rPr kumimoji="1" lang="en-US" altLang="zh-CN" b="0" i="1" smtClean="0">
                                      <a:solidFill>
                                        <a:srgbClr val="FF4662"/>
                                      </a:solidFill>
                                      <a:latin typeface="Cambria Math" panose="02040503050406030204" pitchFamily="18" charset="0"/>
                                    </a:rPr>
                                    <m:t>𝑖</m:t>
                                  </m:r>
                                  <m:r>
                                    <a:rPr kumimoji="1" lang="en-US" altLang="zh-CN" b="0" i="1" smtClean="0">
                                      <a:solidFill>
                                        <a:srgbClr val="FF4662"/>
                                      </a:solidFill>
                                      <a:latin typeface="Cambria Math" panose="02040503050406030204" pitchFamily="18" charset="0"/>
                                    </a:rPr>
                                    <m:t>𝜏</m:t>
                                  </m:r>
                                  <m:sSub>
                                    <m:sSubPr>
                                      <m:ctrlPr>
                                        <a:rPr kumimoji="1" lang="en-US" altLang="zh-CN" b="0" i="1" smtClean="0">
                                          <a:solidFill>
                                            <a:srgbClr val="FF4662"/>
                                          </a:solidFill>
                                          <a:latin typeface="Cambria Math" panose="02040503050406030204" pitchFamily="18" charset="0"/>
                                        </a:rPr>
                                      </m:ctrlPr>
                                    </m:sSubPr>
                                    <m:e>
                                      <m:r>
                                        <a:rPr kumimoji="1" lang="en-US" altLang="zh-CN" b="0" i="1" smtClean="0">
                                          <a:solidFill>
                                            <a:srgbClr val="FF4662"/>
                                          </a:solidFill>
                                          <a:latin typeface="Cambria Math" panose="02040503050406030204" pitchFamily="18" charset="0"/>
                                        </a:rPr>
                                        <m:t>𝑂</m:t>
                                      </m:r>
                                    </m:e>
                                    <m:sub>
                                      <m:r>
                                        <a:rPr kumimoji="1" lang="en-US" altLang="zh-CN" b="0" i="1" smtClean="0">
                                          <a:solidFill>
                                            <a:srgbClr val="FF4662"/>
                                          </a:solidFill>
                                          <a:latin typeface="Cambria Math" panose="02040503050406030204" pitchFamily="18" charset="0"/>
                                        </a:rPr>
                                        <m:t>0</m:t>
                                      </m:r>
                                    </m:sub>
                                  </m:sSub>
                                </m:sup>
                              </m:sSup>
                              <m:sSub>
                                <m:sSubPr>
                                  <m:ctrlPr>
                                    <a:rPr kumimoji="1" lang="en-US" altLang="zh-CN" b="0" i="1" smtClean="0">
                                      <a:solidFill>
                                        <a:srgbClr val="FF4662"/>
                                      </a:solidFill>
                                      <a:latin typeface="Cambria Math" panose="02040503050406030204" pitchFamily="18" charset="0"/>
                                    </a:rPr>
                                  </m:ctrlPr>
                                </m:sSubPr>
                                <m:e>
                                  <m:r>
                                    <a:rPr kumimoji="1" lang="en-US" altLang="zh-CN" b="0" i="1" smtClean="0">
                                      <a:solidFill>
                                        <a:srgbClr val="FF4662"/>
                                      </a:solidFill>
                                      <a:latin typeface="Cambria Math" panose="02040503050406030204" pitchFamily="18" charset="0"/>
                                    </a:rPr>
                                    <m:t>𝑂</m:t>
                                  </m:r>
                                </m:e>
                                <m:sub>
                                  <m:r>
                                    <a:rPr kumimoji="1" lang="en-US" altLang="zh-CN" b="0" i="1" smtClean="0">
                                      <a:solidFill>
                                        <a:srgbClr val="FF4662"/>
                                      </a:solidFill>
                                      <a:latin typeface="Cambria Math" panose="02040503050406030204" pitchFamily="18" charset="0"/>
                                    </a:rPr>
                                    <m:t>1</m:t>
                                  </m:r>
                                </m:sub>
                              </m:sSub>
                              <m:d>
                                <m:dPr>
                                  <m:ctrlPr>
                                    <a:rPr kumimoji="1" lang="en-US" altLang="zh-CN" b="0" i="1" smtClean="0">
                                      <a:solidFill>
                                        <a:srgbClr val="FF4662"/>
                                      </a:solidFill>
                                      <a:latin typeface="Cambria Math" panose="02040503050406030204" pitchFamily="18" charset="0"/>
                                    </a:rPr>
                                  </m:ctrlPr>
                                </m:dPr>
                                <m:e>
                                  <m:sSub>
                                    <m:sSubPr>
                                      <m:ctrlPr>
                                        <a:rPr kumimoji="1" lang="en-US" altLang="zh-CN" b="0" i="1" smtClean="0">
                                          <a:solidFill>
                                            <a:srgbClr val="FF4662"/>
                                          </a:solidFill>
                                          <a:latin typeface="Cambria Math" panose="02040503050406030204" pitchFamily="18" charset="0"/>
                                        </a:rPr>
                                      </m:ctrlPr>
                                    </m:sSubPr>
                                    <m:e>
                                      <m:r>
                                        <a:rPr kumimoji="1" lang="en-US" altLang="zh-CN" b="0" i="1" smtClean="0">
                                          <a:solidFill>
                                            <a:srgbClr val="FF4662"/>
                                          </a:solidFill>
                                          <a:latin typeface="Cambria Math" panose="02040503050406030204" pitchFamily="18" charset="0"/>
                                        </a:rPr>
                                        <m:t>𝑡</m:t>
                                      </m:r>
                                    </m:e>
                                    <m:sub>
                                      <m:r>
                                        <a:rPr kumimoji="1" lang="en-US" altLang="zh-CN" b="0" i="1" smtClean="0">
                                          <a:solidFill>
                                            <a:srgbClr val="FF4662"/>
                                          </a:solidFill>
                                          <a:latin typeface="Cambria Math" panose="02040503050406030204" pitchFamily="18" charset="0"/>
                                        </a:rPr>
                                        <m:t>1</m:t>
                                      </m:r>
                                    </m:sub>
                                  </m:sSub>
                                </m:e>
                              </m:d>
                              <m:sSup>
                                <m:sSupPr>
                                  <m:ctrlPr>
                                    <a:rPr kumimoji="1" lang="en-US" altLang="zh-CN" b="0" i="1" smtClean="0">
                                      <a:solidFill>
                                        <a:srgbClr val="FF4662"/>
                                      </a:solidFill>
                                      <a:latin typeface="Cambria Math" panose="02040503050406030204" pitchFamily="18" charset="0"/>
                                    </a:rPr>
                                  </m:ctrlPr>
                                </m:sSupPr>
                                <m:e>
                                  <m:r>
                                    <a:rPr kumimoji="1" lang="en-US" altLang="zh-CN" b="0" i="1" smtClean="0">
                                      <a:solidFill>
                                        <a:srgbClr val="FF4662"/>
                                      </a:solidFill>
                                      <a:latin typeface="Cambria Math" panose="02040503050406030204" pitchFamily="18" charset="0"/>
                                    </a:rPr>
                                    <m:t>𝑒</m:t>
                                  </m:r>
                                </m:e>
                                <m:sup>
                                  <m:r>
                                    <a:rPr kumimoji="1" lang="en-US" altLang="zh-CN" b="0" i="1" smtClean="0">
                                      <a:solidFill>
                                        <a:srgbClr val="FF4662"/>
                                      </a:solidFill>
                                      <a:latin typeface="Cambria Math" panose="02040503050406030204" pitchFamily="18" charset="0"/>
                                    </a:rPr>
                                    <m:t>−</m:t>
                                  </m:r>
                                  <m:r>
                                    <a:rPr kumimoji="1" lang="en-US" altLang="zh-CN" b="0" i="1" smtClean="0">
                                      <a:solidFill>
                                        <a:srgbClr val="FF4662"/>
                                      </a:solidFill>
                                      <a:latin typeface="Cambria Math" panose="02040503050406030204" pitchFamily="18" charset="0"/>
                                    </a:rPr>
                                    <m:t>𝑖</m:t>
                                  </m:r>
                                  <m:r>
                                    <a:rPr kumimoji="1" lang="en-US" altLang="zh-CN" b="0" i="1" smtClean="0">
                                      <a:solidFill>
                                        <a:srgbClr val="FF4662"/>
                                      </a:solidFill>
                                      <a:latin typeface="Cambria Math" panose="02040503050406030204" pitchFamily="18" charset="0"/>
                                    </a:rPr>
                                    <m:t>𝜏</m:t>
                                  </m:r>
                                  <m:sSub>
                                    <m:sSubPr>
                                      <m:ctrlPr>
                                        <a:rPr kumimoji="1" lang="en-US" altLang="zh-CN" b="0" i="1" smtClean="0">
                                          <a:solidFill>
                                            <a:srgbClr val="FF4662"/>
                                          </a:solidFill>
                                          <a:latin typeface="Cambria Math" panose="02040503050406030204" pitchFamily="18" charset="0"/>
                                        </a:rPr>
                                      </m:ctrlPr>
                                    </m:sSubPr>
                                    <m:e>
                                      <m:r>
                                        <a:rPr kumimoji="1" lang="en-US" altLang="zh-CN" b="0" i="1" smtClean="0">
                                          <a:solidFill>
                                            <a:srgbClr val="FF4662"/>
                                          </a:solidFill>
                                          <a:latin typeface="Cambria Math" panose="02040503050406030204" pitchFamily="18" charset="0"/>
                                        </a:rPr>
                                        <m:t>𝑂</m:t>
                                      </m:r>
                                    </m:e>
                                    <m:sub>
                                      <m:r>
                                        <a:rPr kumimoji="1" lang="en-US" altLang="zh-CN" b="0" i="1" smtClean="0">
                                          <a:solidFill>
                                            <a:srgbClr val="FF4662"/>
                                          </a:solidFill>
                                          <a:latin typeface="Cambria Math" panose="02040503050406030204" pitchFamily="18" charset="0"/>
                                        </a:rPr>
                                        <m:t>0</m:t>
                                      </m:r>
                                    </m:sub>
                                  </m:sSub>
                                </m:sup>
                              </m:sSup>
                            </m:e>
                          </m:d>
                          <m:r>
                            <a:rPr kumimoji="1" lang="en-US" altLang="zh-CN" b="0" i="1" smtClean="0">
                              <a:latin typeface="Cambria Math" panose="02040503050406030204" pitchFamily="18" charset="0"/>
                            </a:rPr>
                            <m:t>𝜙</m:t>
                          </m:r>
                        </m:e>
                      </m:d>
                      <m:sSub>
                        <m:sSubPr>
                          <m:ctrlPr>
                            <a:rPr kumimoji="1" lang="en-US" altLang="zh-CN" i="1">
                              <a:latin typeface="Cambria Math" panose="02040503050406030204" pitchFamily="18" charset="0"/>
                            </a:rPr>
                          </m:ctrlPr>
                        </m:sSubPr>
                        <m:e>
                          <m:d>
                            <m:dPr>
                              <m:begChr m:val=""/>
                              <m:endChr m:val="|"/>
                              <m:ctrlPr>
                                <a:rPr kumimoji="1" lang="en-US" altLang="zh-CN" i="1">
                                  <a:latin typeface="Cambria Math" panose="02040503050406030204" pitchFamily="18" charset="0"/>
                                </a:rPr>
                              </m:ctrlPr>
                            </m:dPr>
                            <m:e>
                              <m:r>
                                <a:rPr lang="zh-CN" altLang="en-US">
                                  <a:latin typeface="Cambria Math" panose="02040503050406030204" pitchFamily="18" charset="0"/>
                                </a:rPr>
                                <m:t>​</m:t>
                              </m:r>
                            </m:e>
                          </m:d>
                        </m:e>
                        <m:sub>
                          <m:r>
                            <a:rPr kumimoji="1" lang="en-US" altLang="zh-CN" i="1">
                              <a:latin typeface="Cambria Math" panose="02040503050406030204" pitchFamily="18" charset="0"/>
                            </a:rPr>
                            <m:t>𝜏</m:t>
                          </m:r>
                          <m:r>
                            <a:rPr kumimoji="1" lang="en-US" altLang="zh-CN" i="1">
                              <a:latin typeface="Cambria Math" panose="02040503050406030204" pitchFamily="18" charset="0"/>
                            </a:rPr>
                            <m:t>=0</m:t>
                          </m:r>
                        </m:sub>
                      </m:sSub>
                      <m:r>
                        <a:rPr kumimoji="1" lang="en-US" altLang="zh-CN" b="0" i="1" smtClean="0">
                          <a:latin typeface="Cambria Math" panose="02040503050406030204" pitchFamily="18" charset="0"/>
                        </a:rPr>
                        <m:t>=−</m:t>
                      </m:r>
                      <m:r>
                        <a:rPr kumimoji="1" lang="en-US" altLang="zh-CN" i="1">
                          <a:latin typeface="Cambria Math" panose="02040503050406030204" pitchFamily="18" charset="0"/>
                        </a:rPr>
                        <m:t>𝑖</m:t>
                      </m:r>
                      <m:d>
                        <m:dPr>
                          <m:begChr m:val="⟨"/>
                          <m:endChr m:val="⟩"/>
                          <m:ctrlPr>
                            <a:rPr kumimoji="1" lang="en-US" altLang="zh-CN" i="1" smtClean="0">
                              <a:solidFill>
                                <a:schemeClr val="tx1"/>
                              </a:solidFill>
                              <a:latin typeface="Cambria Math" panose="02040503050406030204" pitchFamily="18" charset="0"/>
                            </a:rPr>
                          </m:ctrlPr>
                        </m:dPr>
                        <m:e>
                          <m:r>
                            <a:rPr kumimoji="1" lang="en-US" altLang="zh-CN" i="1">
                              <a:solidFill>
                                <a:schemeClr val="tx1"/>
                              </a:solidFill>
                              <a:latin typeface="Cambria Math" panose="02040503050406030204" pitchFamily="18" charset="0"/>
                            </a:rPr>
                            <m:t>𝜙</m:t>
                          </m:r>
                          <m:d>
                            <m:dPr>
                              <m:begChr m:val="|"/>
                              <m:endChr m:val="|"/>
                              <m:ctrlPr>
                                <a:rPr kumimoji="1" lang="en-US" altLang="zh-CN" i="1">
                                  <a:solidFill>
                                    <a:schemeClr val="tx1"/>
                                  </a:solidFill>
                                  <a:latin typeface="Cambria Math" panose="02040503050406030204" pitchFamily="18" charset="0"/>
                                </a:rPr>
                              </m:ctrlPr>
                            </m:dPr>
                            <m:e>
                              <m:sSub>
                                <m:sSubPr>
                                  <m:ctrlPr>
                                    <a:rPr kumimoji="1" lang="en-US" altLang="zh-CN" b="0" i="1" smtClean="0">
                                      <a:solidFill>
                                        <a:srgbClr val="FF4662"/>
                                      </a:solidFill>
                                      <a:latin typeface="Cambria Math" panose="02040503050406030204" pitchFamily="18" charset="0"/>
                                    </a:rPr>
                                  </m:ctrlPr>
                                </m:sSubPr>
                                <m:e>
                                  <m:d>
                                    <m:dPr>
                                      <m:begChr m:val="["/>
                                      <m:endChr m:val="]"/>
                                      <m:ctrlPr>
                                        <a:rPr kumimoji="1" lang="en-US" altLang="zh-CN" i="1">
                                          <a:solidFill>
                                            <a:srgbClr val="FF4662"/>
                                          </a:solidFill>
                                          <a:latin typeface="Cambria Math" panose="02040503050406030204" pitchFamily="18" charset="0"/>
                                        </a:rPr>
                                      </m:ctrlPr>
                                    </m:dPr>
                                    <m:e>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𝑂</m:t>
                                          </m:r>
                                        </m:e>
                                        <m:sub>
                                          <m:r>
                                            <a:rPr kumimoji="1" lang="en-US" altLang="zh-CN" i="1">
                                              <a:solidFill>
                                                <a:srgbClr val="FF4662"/>
                                              </a:solidFill>
                                              <a:latin typeface="Cambria Math" panose="02040503050406030204" pitchFamily="18" charset="0"/>
                                            </a:rPr>
                                            <m:t>1</m:t>
                                          </m:r>
                                        </m:sub>
                                      </m:sSub>
                                      <m:d>
                                        <m:dPr>
                                          <m:ctrlPr>
                                            <a:rPr kumimoji="1" lang="en-US" altLang="zh-CN" i="1">
                                              <a:solidFill>
                                                <a:srgbClr val="FF4662"/>
                                              </a:solidFill>
                                              <a:latin typeface="Cambria Math" panose="02040503050406030204" pitchFamily="18" charset="0"/>
                                            </a:rPr>
                                          </m:ctrlPr>
                                        </m:dPr>
                                        <m:e>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𝑡</m:t>
                                              </m:r>
                                            </m:e>
                                            <m:sub>
                                              <m:r>
                                                <a:rPr kumimoji="1" lang="en-US" altLang="zh-CN" i="1">
                                                  <a:solidFill>
                                                    <a:srgbClr val="FF4662"/>
                                                  </a:solidFill>
                                                  <a:latin typeface="Cambria Math" panose="02040503050406030204" pitchFamily="18" charset="0"/>
                                                </a:rPr>
                                                <m:t>1</m:t>
                                              </m:r>
                                            </m:sub>
                                          </m:sSub>
                                        </m:e>
                                      </m:d>
                                      <m:r>
                                        <a:rPr kumimoji="1" lang="en-US" altLang="zh-CN" b="0" i="1" smtClean="0">
                                          <a:solidFill>
                                            <a:srgbClr val="FF4662"/>
                                          </a:solidFill>
                                          <a:latin typeface="Cambria Math" panose="02040503050406030204" pitchFamily="18" charset="0"/>
                                        </a:rPr>
                                        <m:t>,</m:t>
                                      </m:r>
                                      <m:r>
                                        <a:rPr kumimoji="1" lang="zh-CN" altLang="en-US" b="0" i="1" smtClean="0">
                                          <a:solidFill>
                                            <a:srgbClr val="FF4662"/>
                                          </a:solidFill>
                                          <a:latin typeface="Cambria Math" panose="02040503050406030204" pitchFamily="18" charset="0"/>
                                        </a:rPr>
                                        <m:t> </m:t>
                                      </m:r>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𝑂</m:t>
                                          </m:r>
                                        </m:e>
                                        <m:sub>
                                          <m:r>
                                            <a:rPr kumimoji="1" lang="en-US" altLang="zh-CN" i="1">
                                              <a:solidFill>
                                                <a:srgbClr val="FF4662"/>
                                              </a:solidFill>
                                              <a:latin typeface="Cambria Math" panose="02040503050406030204" pitchFamily="18" charset="0"/>
                                            </a:rPr>
                                            <m:t>0</m:t>
                                          </m:r>
                                        </m:sub>
                                      </m:sSub>
                                    </m:e>
                                  </m:d>
                                </m:e>
                                <m:sub>
                                  <m:r>
                                    <a:rPr kumimoji="1" lang="en-US" altLang="zh-CN" b="0" i="1" smtClean="0">
                                      <a:solidFill>
                                        <a:srgbClr val="FF4662"/>
                                      </a:solidFill>
                                      <a:latin typeface="Cambria Math" panose="02040503050406030204" pitchFamily="18" charset="0"/>
                                    </a:rPr>
                                    <m:t>−</m:t>
                                  </m:r>
                                </m:sub>
                              </m:sSub>
                            </m:e>
                          </m:d>
                          <m:r>
                            <a:rPr kumimoji="1" lang="en-US" altLang="zh-CN" i="1">
                              <a:solidFill>
                                <a:schemeClr val="tx1"/>
                              </a:solidFill>
                              <a:latin typeface="Cambria Math" panose="02040503050406030204" pitchFamily="18" charset="0"/>
                            </a:rPr>
                            <m:t>𝜙</m:t>
                          </m:r>
                        </m:e>
                      </m:d>
                    </m:oMath>
                  </m:oMathPara>
                </a14:m>
                <a:endParaRPr kumimoji="1" lang="zh-CN" altLang="en-US" dirty="0"/>
              </a:p>
            </p:txBody>
          </p:sp>
        </mc:Choice>
        <mc:Fallback xmlns="">
          <p:sp>
            <p:nvSpPr>
              <p:cNvPr id="14" name="TextBox 13">
                <a:extLst>
                  <a:ext uri="{FF2B5EF4-FFF2-40B4-BE49-F238E27FC236}">
                    <a16:creationId xmlns:a16="http://schemas.microsoft.com/office/drawing/2014/main" id="{CBF118CA-FCB1-EF44-99E5-203FE5F56989}"/>
                  </a:ext>
                </a:extLst>
              </p:cNvPr>
              <p:cNvSpPr txBox="1">
                <a:spLocks noRot="1" noChangeAspect="1" noMove="1" noResize="1" noEditPoints="1" noAdjustHandles="1" noChangeArrowheads="1" noChangeShapeType="1" noTextEdit="1"/>
              </p:cNvSpPr>
              <p:nvPr/>
            </p:nvSpPr>
            <p:spPr>
              <a:xfrm>
                <a:off x="5807968" y="1640752"/>
                <a:ext cx="5497915" cy="450316"/>
              </a:xfrm>
              <a:prstGeom prst="rect">
                <a:avLst/>
              </a:prstGeom>
              <a:blipFill>
                <a:blip r:embed="rId8"/>
                <a:stretch>
                  <a:fillRect l="-691" t="-200000" b="-286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03A08DD-CE78-9B44-8F56-2804EC409A9F}"/>
                  </a:ext>
                </a:extLst>
              </p:cNvPr>
              <p:cNvSpPr txBox="1"/>
              <p:nvPr/>
            </p:nvSpPr>
            <p:spPr>
              <a:xfrm>
                <a:off x="5808086" y="2518906"/>
                <a:ext cx="5418471" cy="450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m:t>
                          </m:r>
                        </m:e>
                        <m:sub>
                          <m:r>
                            <a:rPr kumimoji="1" lang="en-US" altLang="zh-CN" b="0" i="1" smtClean="0">
                              <a:latin typeface="Cambria Math" panose="02040503050406030204" pitchFamily="18" charset="0"/>
                            </a:rPr>
                            <m:t>𝜏</m:t>
                          </m:r>
                        </m:sub>
                      </m:sSub>
                      <m:d>
                        <m:dPr>
                          <m:begChr m:val="⟨"/>
                          <m:endChr m:val="⟩"/>
                          <m:ctrlPr>
                            <a:rPr kumimoji="1" lang="en-US" altLang="zh-CN" i="1">
                              <a:latin typeface="Cambria Math" panose="02040503050406030204" pitchFamily="18" charset="0"/>
                            </a:rPr>
                          </m:ctrlPr>
                        </m:dPr>
                        <m:e>
                          <m:r>
                            <a:rPr kumimoji="1" lang="en-US" altLang="zh-CN" i="1">
                              <a:latin typeface="Cambria Math" panose="02040503050406030204" pitchFamily="18" charset="0"/>
                            </a:rPr>
                            <m:t>𝜙</m:t>
                          </m:r>
                          <m:d>
                            <m:dPr>
                              <m:begChr m:val="|"/>
                              <m:endChr m:val="|"/>
                              <m:ctrlPr>
                                <a:rPr kumimoji="1" lang="en-US" altLang="zh-CN" i="1">
                                  <a:latin typeface="Cambria Math" panose="02040503050406030204" pitchFamily="18" charset="0"/>
                                </a:rPr>
                              </m:ctrlPr>
                            </m:dPr>
                            <m:e>
                              <m:sSup>
                                <m:sSupPr>
                                  <m:ctrlPr>
                                    <a:rPr kumimoji="1" lang="en-US" altLang="zh-CN" i="1">
                                      <a:solidFill>
                                        <a:srgbClr val="739CFF"/>
                                      </a:solidFill>
                                      <a:latin typeface="Cambria Math" panose="02040503050406030204" pitchFamily="18" charset="0"/>
                                    </a:rPr>
                                  </m:ctrlPr>
                                </m:sSupPr>
                                <m:e>
                                  <m:r>
                                    <a:rPr kumimoji="1" lang="en-US" altLang="zh-CN" i="1">
                                      <a:solidFill>
                                        <a:srgbClr val="739CFF"/>
                                      </a:solidFill>
                                      <a:latin typeface="Cambria Math" panose="02040503050406030204" pitchFamily="18" charset="0"/>
                                    </a:rPr>
                                    <m:t>𝑒</m:t>
                                  </m:r>
                                </m:e>
                                <m:sup>
                                  <m:r>
                                    <a:rPr kumimoji="1" lang="en-US" altLang="zh-CN" i="1">
                                      <a:solidFill>
                                        <a:srgbClr val="739CFF"/>
                                      </a:solidFill>
                                      <a:latin typeface="Cambria Math" panose="02040503050406030204" pitchFamily="18" charset="0"/>
                                    </a:rPr>
                                    <m:t>−</m:t>
                                  </m:r>
                                  <m:r>
                                    <a:rPr kumimoji="1" lang="en-US" altLang="zh-CN" i="1">
                                      <a:solidFill>
                                        <a:srgbClr val="739CFF"/>
                                      </a:solidFill>
                                      <a:latin typeface="Cambria Math" panose="02040503050406030204" pitchFamily="18" charset="0"/>
                                    </a:rPr>
                                    <m:t>𝜏</m:t>
                                  </m:r>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0</m:t>
                                      </m:r>
                                    </m:sub>
                                  </m:sSub>
                                </m:sup>
                              </m:sSup>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1</m:t>
                                  </m:r>
                                </m:sub>
                              </m:sSub>
                              <m:d>
                                <m:dPr>
                                  <m:ctrlPr>
                                    <a:rPr kumimoji="1" lang="en-US" altLang="zh-CN" i="1">
                                      <a:solidFill>
                                        <a:srgbClr val="739CFF"/>
                                      </a:solidFill>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𝑡</m:t>
                                      </m:r>
                                    </m:e>
                                    <m:sub>
                                      <m:r>
                                        <a:rPr kumimoji="1" lang="en-US" altLang="zh-CN" i="1">
                                          <a:solidFill>
                                            <a:srgbClr val="739CFF"/>
                                          </a:solidFill>
                                          <a:latin typeface="Cambria Math" panose="02040503050406030204" pitchFamily="18" charset="0"/>
                                        </a:rPr>
                                        <m:t>1</m:t>
                                      </m:r>
                                    </m:sub>
                                  </m:sSub>
                                </m:e>
                              </m:d>
                              <m:sSup>
                                <m:sSupPr>
                                  <m:ctrlPr>
                                    <a:rPr kumimoji="1" lang="en-US" altLang="zh-CN" i="1">
                                      <a:solidFill>
                                        <a:srgbClr val="739CFF"/>
                                      </a:solidFill>
                                      <a:latin typeface="Cambria Math" panose="02040503050406030204" pitchFamily="18" charset="0"/>
                                    </a:rPr>
                                  </m:ctrlPr>
                                </m:sSupPr>
                                <m:e>
                                  <m:r>
                                    <a:rPr kumimoji="1" lang="en-US" altLang="zh-CN" i="1">
                                      <a:solidFill>
                                        <a:srgbClr val="739CFF"/>
                                      </a:solidFill>
                                      <a:latin typeface="Cambria Math" panose="02040503050406030204" pitchFamily="18" charset="0"/>
                                    </a:rPr>
                                    <m:t>𝑒</m:t>
                                  </m:r>
                                </m:e>
                                <m:sup>
                                  <m:r>
                                    <a:rPr kumimoji="1" lang="en-US" altLang="zh-CN" i="1">
                                      <a:solidFill>
                                        <a:srgbClr val="739CFF"/>
                                      </a:solidFill>
                                      <a:latin typeface="Cambria Math" panose="02040503050406030204" pitchFamily="18" charset="0"/>
                                    </a:rPr>
                                    <m:t>−</m:t>
                                  </m:r>
                                  <m:r>
                                    <a:rPr kumimoji="1" lang="en-US" altLang="zh-CN" i="1">
                                      <a:solidFill>
                                        <a:srgbClr val="739CFF"/>
                                      </a:solidFill>
                                      <a:latin typeface="Cambria Math" panose="02040503050406030204" pitchFamily="18" charset="0"/>
                                    </a:rPr>
                                    <m:t>𝜏</m:t>
                                  </m:r>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0</m:t>
                                      </m:r>
                                    </m:sub>
                                  </m:sSub>
                                </m:sup>
                              </m:sSup>
                            </m:e>
                          </m:d>
                          <m:r>
                            <a:rPr kumimoji="1" lang="en-US" altLang="zh-CN" i="1">
                              <a:latin typeface="Cambria Math" panose="02040503050406030204" pitchFamily="18" charset="0"/>
                            </a:rPr>
                            <m:t>𝜙</m:t>
                          </m:r>
                        </m:e>
                      </m:d>
                      <m:sSub>
                        <m:sSubPr>
                          <m:ctrlPr>
                            <a:rPr kumimoji="1" lang="en-US" altLang="zh-CN" i="1">
                              <a:latin typeface="Cambria Math" panose="02040503050406030204" pitchFamily="18" charset="0"/>
                            </a:rPr>
                          </m:ctrlPr>
                        </m:sSubPr>
                        <m:e>
                          <m:d>
                            <m:dPr>
                              <m:begChr m:val=""/>
                              <m:endChr m:val="|"/>
                              <m:ctrlPr>
                                <a:rPr kumimoji="1" lang="en-US" altLang="zh-CN" i="1">
                                  <a:latin typeface="Cambria Math" panose="02040503050406030204" pitchFamily="18" charset="0"/>
                                </a:rPr>
                              </m:ctrlPr>
                            </m:dPr>
                            <m:e>
                              <m:r>
                                <a:rPr lang="zh-CN" altLang="en-US">
                                  <a:latin typeface="Cambria Math" panose="02040503050406030204" pitchFamily="18" charset="0"/>
                                </a:rPr>
                                <m:t>​</m:t>
                              </m:r>
                            </m:e>
                          </m:d>
                        </m:e>
                        <m:sub>
                          <m:r>
                            <a:rPr kumimoji="1" lang="en-US" altLang="zh-CN" i="1">
                              <a:latin typeface="Cambria Math" panose="02040503050406030204" pitchFamily="18" charset="0"/>
                            </a:rPr>
                            <m:t>𝜏</m:t>
                          </m:r>
                          <m:r>
                            <a:rPr kumimoji="1" lang="en-US" altLang="zh-CN" i="1">
                              <a:latin typeface="Cambria Math" panose="02040503050406030204" pitchFamily="18" charset="0"/>
                            </a:rPr>
                            <m:t>=0</m:t>
                          </m:r>
                        </m:sub>
                      </m:sSub>
                      <m:r>
                        <a:rPr kumimoji="1" lang="en-US" altLang="zh-CN" b="0" i="1" smtClean="0">
                          <a:latin typeface="Cambria Math" panose="02040503050406030204" pitchFamily="18" charset="0"/>
                        </a:rPr>
                        <m:t>=−</m:t>
                      </m:r>
                      <m:d>
                        <m:dPr>
                          <m:begChr m:val="⟨"/>
                          <m:endChr m:val="⟩"/>
                          <m:ctrlPr>
                            <a:rPr kumimoji="1" lang="en-US" altLang="zh-CN" i="1" smtClean="0">
                              <a:solidFill>
                                <a:schemeClr val="tx1"/>
                              </a:solidFill>
                              <a:latin typeface="Cambria Math" panose="02040503050406030204" pitchFamily="18" charset="0"/>
                            </a:rPr>
                          </m:ctrlPr>
                        </m:dPr>
                        <m:e>
                          <m:r>
                            <a:rPr kumimoji="1" lang="en-US" altLang="zh-CN" i="1">
                              <a:solidFill>
                                <a:schemeClr val="tx1"/>
                              </a:solidFill>
                              <a:latin typeface="Cambria Math" panose="02040503050406030204" pitchFamily="18" charset="0"/>
                            </a:rPr>
                            <m:t>𝜙</m:t>
                          </m:r>
                          <m:d>
                            <m:dPr>
                              <m:begChr m:val="|"/>
                              <m:endChr m:val="|"/>
                              <m:ctrlPr>
                                <a:rPr kumimoji="1" lang="en-US" altLang="zh-CN" i="1">
                                  <a:solidFill>
                                    <a:schemeClr val="tx1"/>
                                  </a:solidFill>
                                  <a:latin typeface="Cambria Math" panose="02040503050406030204" pitchFamily="18" charset="0"/>
                                </a:rPr>
                              </m:ctrlPr>
                            </m:dPr>
                            <m:e>
                              <m:sSub>
                                <m:sSubPr>
                                  <m:ctrlPr>
                                    <a:rPr kumimoji="1" lang="en-US" altLang="zh-CN" i="1" smtClean="0">
                                      <a:solidFill>
                                        <a:srgbClr val="739CFF"/>
                                      </a:solidFill>
                                      <a:latin typeface="Cambria Math" panose="02040503050406030204" pitchFamily="18" charset="0"/>
                                    </a:rPr>
                                  </m:ctrlPr>
                                </m:sSubPr>
                                <m:e>
                                  <m:d>
                                    <m:dPr>
                                      <m:begChr m:val="["/>
                                      <m:endChr m:val="]"/>
                                      <m:ctrlPr>
                                        <a:rPr kumimoji="1" lang="en-US" altLang="zh-CN" i="1">
                                          <a:solidFill>
                                            <a:srgbClr val="739CFF"/>
                                          </a:solidFill>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1</m:t>
                                          </m:r>
                                        </m:sub>
                                      </m:sSub>
                                      <m:d>
                                        <m:dPr>
                                          <m:ctrlPr>
                                            <a:rPr kumimoji="1" lang="en-US" altLang="zh-CN" i="1">
                                              <a:solidFill>
                                                <a:srgbClr val="739CFF"/>
                                              </a:solidFill>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𝑡</m:t>
                                              </m:r>
                                            </m:e>
                                            <m:sub>
                                              <m:r>
                                                <a:rPr kumimoji="1" lang="en-US" altLang="zh-CN" i="1">
                                                  <a:solidFill>
                                                    <a:srgbClr val="739CFF"/>
                                                  </a:solidFill>
                                                  <a:latin typeface="Cambria Math" panose="02040503050406030204" pitchFamily="18" charset="0"/>
                                                </a:rPr>
                                                <m:t>1</m:t>
                                              </m:r>
                                            </m:sub>
                                          </m:sSub>
                                        </m:e>
                                      </m:d>
                                      <m:r>
                                        <a:rPr kumimoji="1" lang="en-US" altLang="zh-CN" b="0" i="1" smtClean="0">
                                          <a:solidFill>
                                            <a:srgbClr val="739CFF"/>
                                          </a:solidFill>
                                          <a:latin typeface="Cambria Math" panose="02040503050406030204" pitchFamily="18" charset="0"/>
                                        </a:rPr>
                                        <m:t>,</m:t>
                                      </m:r>
                                      <m:sSub>
                                        <m:sSubPr>
                                          <m:ctrlPr>
                                            <a:rPr kumimoji="1" lang="en-US" altLang="zh-CN" b="0" i="1" smtClean="0">
                                              <a:solidFill>
                                                <a:srgbClr val="739CFF"/>
                                              </a:solidFill>
                                              <a:latin typeface="Cambria Math" panose="02040503050406030204" pitchFamily="18" charset="0"/>
                                            </a:rPr>
                                          </m:ctrlPr>
                                        </m:sSubPr>
                                        <m:e>
                                          <m:r>
                                            <a:rPr kumimoji="1" lang="en-US" altLang="zh-CN" b="0" i="1" smtClean="0">
                                              <a:solidFill>
                                                <a:srgbClr val="739CFF"/>
                                              </a:solidFill>
                                              <a:latin typeface="Cambria Math" panose="02040503050406030204" pitchFamily="18" charset="0"/>
                                            </a:rPr>
                                            <m:t>𝑂</m:t>
                                          </m:r>
                                        </m:e>
                                        <m:sub>
                                          <m:r>
                                            <a:rPr kumimoji="1" lang="en-US" altLang="zh-CN" b="0" i="1" smtClean="0">
                                              <a:solidFill>
                                                <a:srgbClr val="739CFF"/>
                                              </a:solidFill>
                                              <a:latin typeface="Cambria Math" panose="02040503050406030204" pitchFamily="18" charset="0"/>
                                            </a:rPr>
                                            <m:t>0</m:t>
                                          </m:r>
                                        </m:sub>
                                      </m:sSub>
                                    </m:e>
                                  </m:d>
                                </m:e>
                                <m:sub>
                                  <m:r>
                                    <a:rPr kumimoji="1" lang="en-US" altLang="zh-CN" i="1">
                                      <a:solidFill>
                                        <a:srgbClr val="739CFF"/>
                                      </a:solidFill>
                                      <a:latin typeface="Cambria Math" panose="02040503050406030204" pitchFamily="18" charset="0"/>
                                    </a:rPr>
                                    <m:t>+</m:t>
                                  </m:r>
                                </m:sub>
                              </m:sSub>
                            </m:e>
                          </m:d>
                          <m:r>
                            <a:rPr kumimoji="1" lang="en-US" altLang="zh-CN" i="1">
                              <a:solidFill>
                                <a:schemeClr val="tx1"/>
                              </a:solidFill>
                              <a:latin typeface="Cambria Math" panose="02040503050406030204" pitchFamily="18" charset="0"/>
                            </a:rPr>
                            <m:t>𝜙</m:t>
                          </m:r>
                        </m:e>
                      </m:d>
                    </m:oMath>
                  </m:oMathPara>
                </a14:m>
                <a:endParaRPr kumimoji="1" lang="en-US" altLang="zh-CN" i="1" dirty="0">
                  <a:latin typeface="Cambria Math" panose="02040503050406030204" pitchFamily="18" charset="0"/>
                </a:endParaRPr>
              </a:p>
            </p:txBody>
          </p:sp>
        </mc:Choice>
        <mc:Fallback xmlns="">
          <p:sp>
            <p:nvSpPr>
              <p:cNvPr id="15" name="TextBox 14">
                <a:extLst>
                  <a:ext uri="{FF2B5EF4-FFF2-40B4-BE49-F238E27FC236}">
                    <a16:creationId xmlns:a16="http://schemas.microsoft.com/office/drawing/2014/main" id="{603A08DD-CE78-9B44-8F56-2804EC409A9F}"/>
                  </a:ext>
                </a:extLst>
              </p:cNvPr>
              <p:cNvSpPr txBox="1">
                <a:spLocks noRot="1" noChangeAspect="1" noMove="1" noResize="1" noEditPoints="1" noAdjustHandles="1" noChangeArrowheads="1" noChangeShapeType="1" noTextEdit="1"/>
              </p:cNvSpPr>
              <p:nvPr/>
            </p:nvSpPr>
            <p:spPr>
              <a:xfrm>
                <a:off x="5808086" y="2518906"/>
                <a:ext cx="5418471" cy="450316"/>
              </a:xfrm>
              <a:prstGeom prst="rect">
                <a:avLst/>
              </a:prstGeom>
              <a:blipFill>
                <a:blip r:embed="rId9"/>
                <a:stretch>
                  <a:fillRect l="-701" t="-200000" b="-286111"/>
                </a:stretch>
              </a:blipFill>
            </p:spPr>
            <p:txBody>
              <a:bodyPr/>
              <a:lstStyle/>
              <a:p>
                <a:r>
                  <a:rPr lang="zh-CN" altLang="en-US">
                    <a:noFill/>
                  </a:rPr>
                  <a:t> </a:t>
                </a:r>
              </a:p>
            </p:txBody>
          </p:sp>
        </mc:Fallback>
      </mc:AlternateContent>
      <p:sp>
        <p:nvSpPr>
          <p:cNvPr id="16" name="TextBox 15">
            <a:extLst>
              <a:ext uri="{FF2B5EF4-FFF2-40B4-BE49-F238E27FC236}">
                <a16:creationId xmlns:a16="http://schemas.microsoft.com/office/drawing/2014/main" id="{469D3208-45BA-9B40-A52C-9B32DBE3A298}"/>
              </a:ext>
            </a:extLst>
          </p:cNvPr>
          <p:cNvSpPr txBox="1"/>
          <p:nvPr/>
        </p:nvSpPr>
        <p:spPr>
          <a:xfrm>
            <a:off x="11168743" y="6291943"/>
            <a:ext cx="742511" cy="369332"/>
          </a:xfrm>
          <a:prstGeom prst="rect">
            <a:avLst/>
          </a:prstGeom>
          <a:noFill/>
        </p:spPr>
        <p:txBody>
          <a:bodyPr wrap="none" rtlCol="0">
            <a:spAutoFit/>
          </a:bodyPr>
          <a:lstStyle/>
          <a:p>
            <a:fld id="{7973B63A-8298-F84C-9D02-5676A0FAA2AE}" type="slidenum">
              <a:rPr kumimoji="1" lang="en-US" altLang="zh-CN" smtClean="0"/>
              <a:t>22</a:t>
            </a:fld>
            <a:r>
              <a:rPr kumimoji="1" lang="en-US" altLang="zh-CN" dirty="0"/>
              <a:t>/25</a:t>
            </a:r>
            <a:endParaRPr kumimoji="1" lang="zh-CN" altLang="en-US" dirty="0"/>
          </a:p>
        </p:txBody>
      </p:sp>
    </p:spTree>
    <p:extLst>
      <p:ext uri="{BB962C8B-B14F-4D97-AF65-F5344CB8AC3E}">
        <p14:creationId xmlns:p14="http://schemas.microsoft.com/office/powerpoint/2010/main" val="2249927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F12359B-BE2F-B543-9A1C-9670E6CC36ED}"/>
              </a:ext>
            </a:extLst>
          </p:cNvPr>
          <p:cNvSpPr txBox="1"/>
          <p:nvPr/>
        </p:nvSpPr>
        <p:spPr>
          <a:xfrm>
            <a:off x="213064" y="4169765"/>
            <a:ext cx="6121100" cy="1477328"/>
          </a:xfrm>
          <a:prstGeom prst="rect">
            <a:avLst/>
          </a:prstGeom>
          <a:noFill/>
        </p:spPr>
        <p:txBody>
          <a:bodyPr wrap="square">
            <a:spAutoFit/>
          </a:bodyPr>
          <a:lstStyle/>
          <a:p>
            <a:pPr marL="285750" indent="-285750">
              <a:buFont typeface="Arial" panose="020B0604020202020204" pitchFamily="34" charset="0"/>
              <a:buChar char="•"/>
            </a:pPr>
            <a:r>
              <a:rPr kumimoji="1" lang="en-US" altLang="zh-CN" dirty="0"/>
              <a:t>The</a:t>
            </a:r>
            <a:r>
              <a:rPr kumimoji="1" lang="zh-CN" altLang="en-US" dirty="0"/>
              <a:t> </a:t>
            </a:r>
            <a:r>
              <a:rPr kumimoji="1" lang="en-US" altLang="zh-CN" dirty="0"/>
              <a:t>partial</a:t>
            </a:r>
            <a:r>
              <a:rPr kumimoji="1" lang="zh-CN" altLang="en-US" dirty="0"/>
              <a:t> </a:t>
            </a:r>
            <a:r>
              <a:rPr kumimoji="1" lang="en-US" altLang="zh-CN" dirty="0"/>
              <a:t>derivative</a:t>
            </a:r>
            <a:r>
              <a:rPr kumimoji="1" lang="zh-CN" altLang="en-US" dirty="0"/>
              <a:t> </a:t>
            </a:r>
            <a:endParaRPr kumimoji="1" lang="en-US" altLang="zh-CN" dirty="0"/>
          </a:p>
          <a:p>
            <a:endParaRPr kumimoji="1" lang="en-US" altLang="zh-CN" dirty="0"/>
          </a:p>
          <a:p>
            <a:endParaRPr kumimoji="1" lang="en-US" altLang="zh-CN" dirty="0"/>
          </a:p>
          <a:p>
            <a:endParaRPr kumimoji="1" lang="en-US" altLang="zh-CN" dirty="0"/>
          </a:p>
          <a:p>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evaluated</a:t>
            </a:r>
            <a:r>
              <a:rPr kumimoji="1" lang="zh-CN" altLang="en-US" dirty="0"/>
              <a:t> </a:t>
            </a:r>
            <a:r>
              <a:rPr kumimoji="1" lang="en-US" altLang="zh-CN" dirty="0"/>
              <a:t>accurately</a:t>
            </a:r>
            <a:r>
              <a:rPr kumimoji="1" lang="zh-CN" altLang="en-US" dirty="0"/>
              <a:t> </a:t>
            </a:r>
            <a:r>
              <a:rPr kumimoji="1" lang="en-US" altLang="zh-CN" dirty="0"/>
              <a:t>using</a:t>
            </a:r>
            <a:r>
              <a:rPr kumimoji="1" lang="zh-CN" altLang="en-US" dirty="0"/>
              <a:t> </a:t>
            </a:r>
            <a:r>
              <a:rPr kumimoji="1" lang="en-US" altLang="zh-CN" b="1" dirty="0"/>
              <a:t>parameter-shift</a:t>
            </a:r>
            <a:r>
              <a:rPr kumimoji="1" lang="zh-CN" altLang="en-US" b="1" dirty="0"/>
              <a:t> </a:t>
            </a:r>
            <a:r>
              <a:rPr kumimoji="1" lang="en-US" altLang="zh-CN" b="1" dirty="0"/>
              <a:t>rule.</a:t>
            </a:r>
            <a:endParaRPr lang="zh-CN" altLang="en-US" b="1" dirty="0"/>
          </a:p>
        </p:txBody>
      </p:sp>
      <p:sp>
        <p:nvSpPr>
          <p:cNvPr id="4" name="Title 1">
            <a:extLst>
              <a:ext uri="{FF2B5EF4-FFF2-40B4-BE49-F238E27FC236}">
                <a16:creationId xmlns:a16="http://schemas.microsoft.com/office/drawing/2014/main" id="{237EBFD5-26F9-D541-8552-8ABBD1D8F9EE}"/>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Correlation</a:t>
            </a:r>
            <a:r>
              <a:rPr kumimoji="1" lang="zh-CN" altLang="en-US" sz="4800" dirty="0"/>
              <a:t> </a:t>
            </a:r>
            <a:r>
              <a:rPr kumimoji="1" lang="en-US" altLang="zh-CN" sz="4800" dirty="0"/>
              <a:t>function</a:t>
            </a:r>
            <a:r>
              <a:rPr kumimoji="1" lang="zh-CN" altLang="en-US" sz="4800" dirty="0"/>
              <a:t> </a:t>
            </a:r>
            <a:r>
              <a:rPr kumimoji="1" lang="en-US" altLang="zh-CN" sz="4800" dirty="0"/>
              <a:t>without</a:t>
            </a:r>
            <a:r>
              <a:rPr kumimoji="1" lang="zh-CN" altLang="en-US" sz="4800" dirty="0"/>
              <a:t> </a:t>
            </a:r>
            <a:r>
              <a:rPr kumimoji="1" lang="en-US" altLang="zh-CN" sz="4800" dirty="0"/>
              <a:t>ancilla</a:t>
            </a:r>
            <a:r>
              <a:rPr kumimoji="1" lang="zh-CN" altLang="en-US" sz="4800" dirty="0"/>
              <a:t> </a:t>
            </a:r>
            <a:r>
              <a:rPr kumimoji="1" lang="en-US" altLang="zh-CN" sz="4800" dirty="0"/>
              <a:t>qubits</a:t>
            </a:r>
            <a:endParaRPr kumimoji="1" lang="zh-CN" altLang="en-US" sz="3600" b="1" dirty="0"/>
          </a:p>
        </p:txBody>
      </p:sp>
      <p:sp>
        <p:nvSpPr>
          <p:cNvPr id="2" name="TextBox 1">
            <a:extLst>
              <a:ext uri="{FF2B5EF4-FFF2-40B4-BE49-F238E27FC236}">
                <a16:creationId xmlns:a16="http://schemas.microsoft.com/office/drawing/2014/main" id="{E74D24AD-8A52-9C4E-A588-15E5169E7146}"/>
              </a:ext>
            </a:extLst>
          </p:cNvPr>
          <p:cNvSpPr txBox="1"/>
          <p:nvPr/>
        </p:nvSpPr>
        <p:spPr>
          <a:xfrm>
            <a:off x="5951984" y="4169765"/>
            <a:ext cx="5529493" cy="923330"/>
          </a:xfrm>
          <a:prstGeom prst="rect">
            <a:avLst/>
          </a:prstGeom>
          <a:noFill/>
          <a:ln>
            <a:noFill/>
          </a:ln>
        </p:spPr>
        <p:txBody>
          <a:bodyPr wrap="square" rtlCol="0">
            <a:spAutoFit/>
          </a:bodyPr>
          <a:lstStyle/>
          <a:p>
            <a:pPr marL="285750" indent="-285750">
              <a:buFont typeface="Arial" panose="020B0604020202020204" pitchFamily="34" charset="0"/>
              <a:buChar char="•"/>
            </a:pPr>
            <a:r>
              <a:rPr kumimoji="1" lang="en-US" altLang="zh-CN" dirty="0"/>
              <a:t>The</a:t>
            </a:r>
            <a:r>
              <a:rPr kumimoji="1" lang="zh-CN" altLang="en-US" dirty="0"/>
              <a:t> </a:t>
            </a:r>
            <a:r>
              <a:rPr kumimoji="1" lang="en-US" altLang="zh-CN" dirty="0"/>
              <a:t>measurement</a:t>
            </a:r>
            <a:r>
              <a:rPr kumimoji="1" lang="zh-CN" altLang="en-US" dirty="0"/>
              <a:t> </a:t>
            </a:r>
            <a:r>
              <a:rPr kumimoji="1" lang="en-US" altLang="zh-CN" dirty="0"/>
              <a:t>circuit</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feasibly</a:t>
            </a:r>
            <a:r>
              <a:rPr kumimoji="1" lang="zh-CN" altLang="en-US" dirty="0"/>
              <a:t> </a:t>
            </a:r>
            <a:r>
              <a:rPr kumimoji="1" lang="en-US" altLang="zh-CN" dirty="0"/>
              <a:t>implemented</a:t>
            </a:r>
            <a:r>
              <a:rPr kumimoji="1" lang="zh-CN" altLang="en-US" dirty="0"/>
              <a:t> </a:t>
            </a:r>
            <a:r>
              <a:rPr kumimoji="1" lang="en-US" altLang="zh-CN" dirty="0"/>
              <a:t>on</a:t>
            </a:r>
            <a:r>
              <a:rPr kumimoji="1" lang="zh-CN" altLang="en-US" dirty="0"/>
              <a:t> </a:t>
            </a:r>
            <a:r>
              <a:rPr kumimoji="1" lang="en-US" altLang="zh-CN" b="1" dirty="0"/>
              <a:t>digital-analog</a:t>
            </a:r>
            <a:r>
              <a:rPr kumimoji="1" lang="zh-CN" altLang="en-US" b="1" dirty="0"/>
              <a:t> </a:t>
            </a:r>
            <a:r>
              <a:rPr kumimoji="1" lang="en-US" altLang="zh-CN" b="1" dirty="0"/>
              <a:t>quantum</a:t>
            </a:r>
            <a:r>
              <a:rPr kumimoji="1" lang="zh-CN" altLang="en-US" b="1" dirty="0"/>
              <a:t> </a:t>
            </a:r>
            <a:r>
              <a:rPr kumimoji="1" lang="en-US" altLang="zh-CN" b="1" dirty="0"/>
              <a:t>computers</a:t>
            </a:r>
            <a:r>
              <a:rPr kumimoji="1" lang="zh-CN" altLang="en-US" b="1" dirty="0"/>
              <a:t> </a:t>
            </a:r>
            <a:r>
              <a:rPr kumimoji="1" lang="en-US" altLang="zh-CN" b="1" dirty="0"/>
              <a:t>(DAQC).</a:t>
            </a:r>
            <a:endParaRPr kumimoji="1" lang="zh-CN" altLang="en-US" b="1" dirty="0"/>
          </a:p>
          <a:p>
            <a:pPr marL="285750" indent="-285750">
              <a:buFont typeface="Arial" panose="020B0604020202020204" pitchFamily="34" charset="0"/>
              <a:buChar char="•"/>
            </a:pPr>
            <a:endParaRPr kumimoji="1" lang="en-US" altLang="zh-CN"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DF59F44-BFE1-9744-BAF1-7917167E95BB}"/>
                  </a:ext>
                </a:extLst>
              </p:cNvPr>
              <p:cNvSpPr txBox="1"/>
              <p:nvPr/>
            </p:nvSpPr>
            <p:spPr>
              <a:xfrm>
                <a:off x="1411166" y="4702335"/>
                <a:ext cx="3388941" cy="450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m:t>
                          </m:r>
                        </m:e>
                        <m:sub>
                          <m:r>
                            <a:rPr kumimoji="1" lang="en-US" altLang="zh-CN" b="0" i="1" smtClean="0">
                              <a:solidFill>
                                <a:schemeClr val="tx1"/>
                              </a:solidFill>
                              <a:latin typeface="Cambria Math" panose="02040503050406030204" pitchFamily="18" charset="0"/>
                            </a:rPr>
                            <m:t>𝜏</m:t>
                          </m:r>
                        </m:sub>
                      </m:sSub>
                      <m:d>
                        <m:dPr>
                          <m:begChr m:val="⟨"/>
                          <m:endChr m:val="⟩"/>
                          <m:ctrlPr>
                            <a:rPr kumimoji="1"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𝑂</m:t>
                              </m:r>
                            </m:e>
                            <m:sub>
                              <m:r>
                                <a:rPr kumimoji="1" lang="en-US" altLang="zh-CN" i="1">
                                  <a:latin typeface="Cambria Math" panose="02040503050406030204" pitchFamily="18" charset="0"/>
                                </a:rPr>
                                <m:t>1</m:t>
                              </m:r>
                            </m:sub>
                          </m:sSub>
                        </m:e>
                      </m:d>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r>
                                <a:rPr lang="zh-CN" altLang="en-US">
                                  <a:latin typeface="Cambria Math" panose="02040503050406030204" pitchFamily="18" charset="0"/>
                                </a:rPr>
                                <m:t>​</m:t>
                              </m:r>
                            </m:e>
                          </m:d>
                        </m:e>
                        <m:sub>
                          <m:r>
                            <a:rPr kumimoji="1" lang="en-US" altLang="zh-CN" b="0" i="1" smtClean="0">
                              <a:latin typeface="Cambria Math" panose="02040503050406030204" pitchFamily="18" charset="0"/>
                            </a:rPr>
                            <m:t>𝜏</m:t>
                          </m:r>
                          <m:r>
                            <a:rPr kumimoji="1" lang="en-US" altLang="zh-CN" b="0" i="1" smtClean="0">
                              <a:latin typeface="Cambria Math" panose="02040503050406030204" pitchFamily="18" charset="0"/>
                            </a:rPr>
                            <m:t>=0</m:t>
                          </m:r>
                        </m:sub>
                      </m:sSub>
                      <m:r>
                        <a:rPr kumimoji="1" lang="en-US" altLang="zh-CN" b="0" i="1" smtClean="0">
                          <a:latin typeface="Cambria Math" panose="02040503050406030204" pitchFamily="18" charset="0"/>
                        </a:rPr>
                        <m:t>=</m:t>
                      </m:r>
                      <m:r>
                        <a:rPr kumimoji="1" lang="en-US" altLang="zh-CN" b="0" i="1" smtClean="0">
                          <a:solidFill>
                            <a:schemeClr val="tx1"/>
                          </a:solidFill>
                          <a:latin typeface="Cambria Math" panose="02040503050406030204" pitchFamily="18" charset="0"/>
                        </a:rPr>
                        <m:t>𝑖</m:t>
                      </m:r>
                      <m:d>
                        <m:dPr>
                          <m:begChr m:val="⟨"/>
                          <m:endChr m:val="⟩"/>
                          <m:ctrlPr>
                            <a:rPr kumimoji="1" lang="en-US" altLang="zh-CN" i="1" smtClean="0">
                              <a:solidFill>
                                <a:schemeClr val="tx1"/>
                              </a:solidFill>
                              <a:latin typeface="Cambria Math" panose="02040503050406030204" pitchFamily="18" charset="0"/>
                            </a:rPr>
                          </m:ctrlPr>
                        </m:dPr>
                        <m:e>
                          <m:r>
                            <a:rPr kumimoji="1" lang="en-US" altLang="zh-CN" i="1">
                              <a:solidFill>
                                <a:schemeClr val="tx1"/>
                              </a:solidFill>
                              <a:latin typeface="Cambria Math" panose="02040503050406030204" pitchFamily="18" charset="0"/>
                            </a:rPr>
                            <m:t>𝜙</m:t>
                          </m:r>
                          <m:d>
                            <m:dPr>
                              <m:begChr m:val="|"/>
                              <m:endChr m:val="|"/>
                              <m:ctrlPr>
                                <a:rPr kumimoji="1" lang="en-US" altLang="zh-CN" i="1">
                                  <a:solidFill>
                                    <a:schemeClr val="tx1"/>
                                  </a:solidFill>
                                  <a:latin typeface="Cambria Math" panose="02040503050406030204" pitchFamily="18" charset="0"/>
                                </a:rPr>
                              </m:ctrlPr>
                            </m:dPr>
                            <m:e>
                              <m:sSub>
                                <m:sSubPr>
                                  <m:ctrlPr>
                                    <a:rPr kumimoji="1" lang="en-US" altLang="zh-CN" b="0" i="1" smtClean="0">
                                      <a:solidFill>
                                        <a:schemeClr val="tx1"/>
                                      </a:solidFill>
                                      <a:latin typeface="Cambria Math" panose="02040503050406030204" pitchFamily="18" charset="0"/>
                                    </a:rPr>
                                  </m:ctrlPr>
                                </m:sSubPr>
                                <m:e>
                                  <m:d>
                                    <m:dPr>
                                      <m:begChr m:val="["/>
                                      <m:endChr m:val="]"/>
                                      <m:ctrlPr>
                                        <a:rPr kumimoji="1" lang="en-US" altLang="zh-CN" i="1">
                                          <a:solidFill>
                                            <a:schemeClr val="tx1"/>
                                          </a:solidFill>
                                          <a:latin typeface="Cambria Math" panose="02040503050406030204" pitchFamily="18" charset="0"/>
                                        </a:rPr>
                                      </m:ctrlPr>
                                    </m:dPr>
                                    <m:e>
                                      <m:sSub>
                                        <m:sSubPr>
                                          <m:ctrlPr>
                                            <a:rPr kumimoji="1" lang="en-US" altLang="zh-CN" i="1">
                                              <a:solidFill>
                                                <a:schemeClr val="tx1"/>
                                              </a:solidFill>
                                              <a:latin typeface="Cambria Math" panose="02040503050406030204" pitchFamily="18" charset="0"/>
                                            </a:rPr>
                                          </m:ctrlPr>
                                        </m:sSubPr>
                                        <m:e>
                                          <m:r>
                                            <a:rPr kumimoji="1" lang="en-US" altLang="zh-CN" i="1">
                                              <a:solidFill>
                                                <a:schemeClr val="tx1"/>
                                              </a:solidFill>
                                              <a:latin typeface="Cambria Math" panose="02040503050406030204" pitchFamily="18" charset="0"/>
                                            </a:rPr>
                                            <m:t>𝑂</m:t>
                                          </m:r>
                                        </m:e>
                                        <m:sub>
                                          <m:r>
                                            <a:rPr kumimoji="1" lang="en-US" altLang="zh-CN" i="1">
                                              <a:solidFill>
                                                <a:schemeClr val="tx1"/>
                                              </a:solidFill>
                                              <a:latin typeface="Cambria Math" panose="02040503050406030204" pitchFamily="18" charset="0"/>
                                            </a:rPr>
                                            <m:t>0</m:t>
                                          </m:r>
                                        </m:sub>
                                      </m:sSub>
                                      <m:r>
                                        <a:rPr kumimoji="1" lang="en-US" altLang="zh-CN" b="0" i="1" smtClean="0">
                                          <a:solidFill>
                                            <a:schemeClr val="tx1"/>
                                          </a:solidFill>
                                          <a:latin typeface="Cambria Math" panose="02040503050406030204" pitchFamily="18" charset="0"/>
                                        </a:rPr>
                                        <m:t>,</m:t>
                                      </m:r>
                                      <m:sSub>
                                        <m:sSubPr>
                                          <m:ctrlPr>
                                            <a:rPr kumimoji="1" lang="en-US" altLang="zh-CN" i="1">
                                              <a:solidFill>
                                                <a:schemeClr val="tx1"/>
                                              </a:solidFill>
                                              <a:latin typeface="Cambria Math" panose="02040503050406030204" pitchFamily="18" charset="0"/>
                                            </a:rPr>
                                          </m:ctrlPr>
                                        </m:sSubPr>
                                        <m:e>
                                          <m:r>
                                            <a:rPr kumimoji="1" lang="en-US" altLang="zh-CN" i="1">
                                              <a:solidFill>
                                                <a:schemeClr val="tx1"/>
                                              </a:solidFill>
                                              <a:latin typeface="Cambria Math" panose="02040503050406030204" pitchFamily="18" charset="0"/>
                                            </a:rPr>
                                            <m:t>𝑂</m:t>
                                          </m:r>
                                        </m:e>
                                        <m:sub>
                                          <m:r>
                                            <a:rPr kumimoji="1" lang="en-US" altLang="zh-CN" i="1">
                                              <a:solidFill>
                                                <a:schemeClr val="tx1"/>
                                              </a:solidFill>
                                              <a:latin typeface="Cambria Math" panose="02040503050406030204" pitchFamily="18" charset="0"/>
                                            </a:rPr>
                                            <m:t>1</m:t>
                                          </m:r>
                                        </m:sub>
                                      </m:sSub>
                                      <m:d>
                                        <m:dPr>
                                          <m:ctrlPr>
                                            <a:rPr kumimoji="1" lang="en-US" altLang="zh-CN" i="1">
                                              <a:solidFill>
                                                <a:schemeClr val="tx1"/>
                                              </a:solidFill>
                                              <a:latin typeface="Cambria Math" panose="02040503050406030204" pitchFamily="18" charset="0"/>
                                            </a:rPr>
                                          </m:ctrlPr>
                                        </m:dPr>
                                        <m:e>
                                          <m:sSub>
                                            <m:sSubPr>
                                              <m:ctrlPr>
                                                <a:rPr kumimoji="1" lang="en-US" altLang="zh-CN" i="1">
                                                  <a:solidFill>
                                                    <a:schemeClr val="tx1"/>
                                                  </a:solidFill>
                                                  <a:latin typeface="Cambria Math" panose="02040503050406030204" pitchFamily="18" charset="0"/>
                                                </a:rPr>
                                              </m:ctrlPr>
                                            </m:sSubPr>
                                            <m:e>
                                              <m:r>
                                                <a:rPr kumimoji="1" lang="en-US" altLang="zh-CN" i="1">
                                                  <a:solidFill>
                                                    <a:schemeClr val="tx1"/>
                                                  </a:solidFill>
                                                  <a:latin typeface="Cambria Math" panose="02040503050406030204" pitchFamily="18" charset="0"/>
                                                </a:rPr>
                                                <m:t>𝑡</m:t>
                                              </m:r>
                                            </m:e>
                                            <m:sub>
                                              <m:r>
                                                <a:rPr kumimoji="1" lang="en-US" altLang="zh-CN" i="1">
                                                  <a:solidFill>
                                                    <a:schemeClr val="tx1"/>
                                                  </a:solidFill>
                                                  <a:latin typeface="Cambria Math" panose="02040503050406030204" pitchFamily="18" charset="0"/>
                                                </a:rPr>
                                                <m:t>1</m:t>
                                              </m:r>
                                            </m:sub>
                                          </m:sSub>
                                        </m:e>
                                      </m:d>
                                    </m:e>
                                  </m:d>
                                </m:e>
                                <m:sub>
                                  <m:r>
                                    <a:rPr kumimoji="1" lang="en-US" altLang="zh-CN" b="0" i="1" smtClean="0">
                                      <a:solidFill>
                                        <a:schemeClr val="tx1"/>
                                      </a:solidFill>
                                      <a:latin typeface="Cambria Math" panose="02040503050406030204" pitchFamily="18" charset="0"/>
                                    </a:rPr>
                                    <m:t>−</m:t>
                                  </m:r>
                                </m:sub>
                              </m:sSub>
                            </m:e>
                          </m:d>
                          <m:r>
                            <a:rPr kumimoji="1" lang="en-US" altLang="zh-CN" i="1">
                              <a:solidFill>
                                <a:schemeClr val="tx1"/>
                              </a:solidFill>
                              <a:latin typeface="Cambria Math" panose="02040503050406030204" pitchFamily="18" charset="0"/>
                            </a:rPr>
                            <m:t>𝜙</m:t>
                          </m:r>
                        </m:e>
                      </m:d>
                    </m:oMath>
                  </m:oMathPara>
                </a14:m>
                <a:endParaRPr kumimoji="1" lang="zh-CN" altLang="en-US" dirty="0">
                  <a:solidFill>
                    <a:schemeClr val="tx1"/>
                  </a:solidFill>
                </a:endParaRPr>
              </a:p>
            </p:txBody>
          </p:sp>
        </mc:Choice>
        <mc:Fallback xmlns="">
          <p:sp>
            <p:nvSpPr>
              <p:cNvPr id="5" name="TextBox 4">
                <a:extLst>
                  <a:ext uri="{FF2B5EF4-FFF2-40B4-BE49-F238E27FC236}">
                    <a16:creationId xmlns:a16="http://schemas.microsoft.com/office/drawing/2014/main" id="{0DF59F44-BFE1-9744-BAF1-7917167E95BB}"/>
                  </a:ext>
                </a:extLst>
              </p:cNvPr>
              <p:cNvSpPr txBox="1">
                <a:spLocks noRot="1" noChangeAspect="1" noMove="1" noResize="1" noEditPoints="1" noAdjustHandles="1" noChangeArrowheads="1" noChangeShapeType="1" noTextEdit="1"/>
              </p:cNvSpPr>
              <p:nvPr/>
            </p:nvSpPr>
            <p:spPr>
              <a:xfrm>
                <a:off x="1411166" y="4702335"/>
                <a:ext cx="3388941" cy="450316"/>
              </a:xfrm>
              <a:prstGeom prst="rect">
                <a:avLst/>
              </a:prstGeom>
              <a:blipFill>
                <a:blip r:embed="rId3"/>
                <a:stretch>
                  <a:fillRect l="-1493" t="-200000" b="-286111"/>
                </a:stretch>
              </a:blipFill>
            </p:spPr>
            <p:txBody>
              <a:bodyPr/>
              <a:lstStyle/>
              <a:p>
                <a:r>
                  <a:rPr lang="zh-CN" altLang="en-US">
                    <a:noFill/>
                  </a:rPr>
                  <a:t> </a:t>
                </a:r>
              </a:p>
            </p:txBody>
          </p:sp>
        </mc:Fallback>
      </mc:AlternateContent>
      <p:pic>
        <p:nvPicPr>
          <p:cNvPr id="7" name="Picture 6">
            <a:extLst>
              <a:ext uri="{FF2B5EF4-FFF2-40B4-BE49-F238E27FC236}">
                <a16:creationId xmlns:a16="http://schemas.microsoft.com/office/drawing/2014/main" id="{7E9E22B9-E158-1D43-AD36-FEE9E0280B43}"/>
              </a:ext>
            </a:extLst>
          </p:cNvPr>
          <p:cNvPicPr>
            <a:picLocks noChangeAspect="1"/>
          </p:cNvPicPr>
          <p:nvPr/>
        </p:nvPicPr>
        <p:blipFill rotWithShape="1">
          <a:blip r:embed="rId4"/>
          <a:srcRect t="2072" b="-1"/>
          <a:stretch/>
        </p:blipFill>
        <p:spPr>
          <a:xfrm>
            <a:off x="6826166" y="4927388"/>
            <a:ext cx="4655323" cy="1451826"/>
          </a:xfrm>
          <a:prstGeom prst="rect">
            <a:avLst/>
          </a:prstGeom>
        </p:spPr>
      </p:pic>
      <p:cxnSp>
        <p:nvCxnSpPr>
          <p:cNvPr id="10" name="Straight Connector 9">
            <a:extLst>
              <a:ext uri="{FF2B5EF4-FFF2-40B4-BE49-F238E27FC236}">
                <a16:creationId xmlns:a16="http://schemas.microsoft.com/office/drawing/2014/main" id="{F25A81F1-6843-3F4D-B535-ABE598FB08EF}"/>
              </a:ext>
            </a:extLst>
          </p:cNvPr>
          <p:cNvCxnSpPr/>
          <p:nvPr/>
        </p:nvCxnSpPr>
        <p:spPr>
          <a:xfrm>
            <a:off x="327428" y="4038447"/>
            <a:ext cx="11313188" cy="0"/>
          </a:xfrm>
          <a:prstGeom prst="line">
            <a:avLst/>
          </a:prstGeom>
          <a:ln w="12700">
            <a:solidFill>
              <a:srgbClr val="8CAB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98DBCF-F3E3-2C4A-95AA-E974E3387480}"/>
              </a:ext>
            </a:extLst>
          </p:cNvPr>
          <p:cNvCxnSpPr>
            <a:cxnSpLocks/>
          </p:cNvCxnSpPr>
          <p:nvPr/>
        </p:nvCxnSpPr>
        <p:spPr>
          <a:xfrm flipV="1">
            <a:off x="5951985" y="4038448"/>
            <a:ext cx="0" cy="2477365"/>
          </a:xfrm>
          <a:prstGeom prst="line">
            <a:avLst/>
          </a:prstGeom>
          <a:ln w="12700">
            <a:solidFill>
              <a:srgbClr val="8CABFF"/>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0A6D8755-A8D5-6349-A419-0A85AF2C7604}"/>
              </a:ext>
            </a:extLst>
          </p:cNvPr>
          <p:cNvSpPr/>
          <p:nvPr/>
        </p:nvSpPr>
        <p:spPr>
          <a:xfrm rot="21346251">
            <a:off x="6662786" y="5303113"/>
            <a:ext cx="172403" cy="763793"/>
          </a:xfrm>
          <a:custGeom>
            <a:avLst/>
            <a:gdLst>
              <a:gd name="connsiteX0" fmla="*/ 172403 w 172403"/>
              <a:gd name="connsiteY0" fmla="*/ 0 h 763793"/>
              <a:gd name="connsiteX1" fmla="*/ 281 w 172403"/>
              <a:gd name="connsiteY1" fmla="*/ 355003 h 763793"/>
              <a:gd name="connsiteX2" fmla="*/ 140130 w 172403"/>
              <a:gd name="connsiteY2" fmla="*/ 763793 h 763793"/>
            </a:gdLst>
            <a:ahLst/>
            <a:cxnLst>
              <a:cxn ang="0">
                <a:pos x="connsiteX0" y="connsiteY0"/>
              </a:cxn>
              <a:cxn ang="0">
                <a:pos x="connsiteX1" y="connsiteY1"/>
              </a:cxn>
              <a:cxn ang="0">
                <a:pos x="connsiteX2" y="connsiteY2"/>
              </a:cxn>
            </a:cxnLst>
            <a:rect l="l" t="t" r="r" b="b"/>
            <a:pathLst>
              <a:path w="172403" h="763793">
                <a:moveTo>
                  <a:pt x="172403" y="0"/>
                </a:moveTo>
                <a:cubicBezTo>
                  <a:pt x="89031" y="113852"/>
                  <a:pt x="5660" y="227704"/>
                  <a:pt x="281" y="355003"/>
                </a:cubicBezTo>
                <a:cubicBezTo>
                  <a:pt x="-5098" y="482302"/>
                  <a:pt x="67516" y="623047"/>
                  <a:pt x="140130" y="763793"/>
                </a:cubicBezTo>
              </a:path>
            </a:pathLst>
          </a:custGeom>
          <a:noFill/>
          <a:ln w="28575">
            <a:solidFill>
              <a:srgbClr val="FF466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90309E8-9051-5144-9ECC-53453BF8DF9C}"/>
                  </a:ext>
                </a:extLst>
              </p:cNvPr>
              <p:cNvSpPr txBox="1"/>
              <p:nvPr/>
            </p:nvSpPr>
            <p:spPr>
              <a:xfrm>
                <a:off x="271630" y="5953521"/>
                <a:ext cx="3003066" cy="470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solidFill>
                                <a:schemeClr val="tx1"/>
                              </a:solidFill>
                              <a:latin typeface="Cambria Math" panose="02040503050406030204" pitchFamily="18" charset="0"/>
                            </a:rPr>
                          </m:ctrlPr>
                        </m:dPr>
                        <m:e>
                          <m:sSub>
                            <m:sSubPr>
                              <m:ctrlPr>
                                <a:rPr kumimoji="1" lang="en-US" altLang="zh-CN" b="0"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𝑂</m:t>
                              </m:r>
                            </m:e>
                            <m:sub>
                              <m:r>
                                <a:rPr kumimoji="1" lang="en-US" altLang="zh-CN" b="0" i="1" smtClean="0">
                                  <a:solidFill>
                                    <a:schemeClr val="tx1"/>
                                  </a:solidFill>
                                  <a:latin typeface="Cambria Math" panose="02040503050406030204" pitchFamily="18" charset="0"/>
                                </a:rPr>
                                <m:t>1</m:t>
                              </m:r>
                            </m:sub>
                          </m:sSub>
                        </m:e>
                      </m:d>
                      <m:d>
                        <m:dPr>
                          <m:ctrlPr>
                            <a:rPr kumimoji="1" lang="en-US" altLang="zh-CN" b="0" i="1" smtClean="0">
                              <a:solidFill>
                                <a:schemeClr val="tx1"/>
                              </a:solidFill>
                              <a:latin typeface="Cambria Math" panose="02040503050406030204" pitchFamily="18" charset="0"/>
                            </a:rPr>
                          </m:ctrlPr>
                        </m:dPr>
                        <m:e>
                          <m:r>
                            <a:rPr kumimoji="1" lang="en-US" altLang="zh-CN" b="0" i="1" smtClean="0">
                              <a:solidFill>
                                <a:schemeClr val="tx1"/>
                              </a:solidFill>
                              <a:latin typeface="Cambria Math" panose="02040503050406030204" pitchFamily="18" charset="0"/>
                            </a:rPr>
                            <m:t>𝜏</m:t>
                          </m:r>
                          <m:r>
                            <a:rPr kumimoji="1" lang="en-US" altLang="zh-CN" b="0" i="1" smtClean="0">
                              <a:solidFill>
                                <a:schemeClr val="tx1"/>
                              </a:solidFill>
                              <a:latin typeface="Cambria Math" panose="02040503050406030204" pitchFamily="18" charset="0"/>
                            </a:rPr>
                            <m:t>=</m:t>
                          </m:r>
                          <m:f>
                            <m:fPr>
                              <m:ctrlPr>
                                <a:rPr kumimoji="1" lang="en-US" altLang="zh-CN" b="0" i="1" smtClean="0">
                                  <a:solidFill>
                                    <a:schemeClr val="tx1"/>
                                  </a:solidFill>
                                  <a:latin typeface="Cambria Math" panose="02040503050406030204" pitchFamily="18" charset="0"/>
                                </a:rPr>
                              </m:ctrlPr>
                            </m:fPr>
                            <m:num>
                              <m:r>
                                <a:rPr kumimoji="1" lang="en-US" altLang="zh-CN" b="0" i="1" smtClean="0">
                                  <a:solidFill>
                                    <a:schemeClr val="tx1"/>
                                  </a:solidFill>
                                  <a:latin typeface="Cambria Math" panose="02040503050406030204" pitchFamily="18" charset="0"/>
                                </a:rPr>
                                <m:t>𝜋</m:t>
                              </m:r>
                            </m:num>
                            <m:den>
                              <m:r>
                                <a:rPr kumimoji="1" lang="en-US" altLang="zh-CN" b="0" i="1" smtClean="0">
                                  <a:solidFill>
                                    <a:schemeClr val="tx1"/>
                                  </a:solidFill>
                                  <a:latin typeface="Cambria Math" panose="02040503050406030204" pitchFamily="18" charset="0"/>
                                </a:rPr>
                                <m:t>4</m:t>
                              </m:r>
                            </m:den>
                          </m:f>
                        </m:e>
                      </m:d>
                      <m:r>
                        <a:rPr kumimoji="1" lang="en-US" altLang="zh-CN" b="0" i="1" smtClean="0">
                          <a:solidFill>
                            <a:schemeClr val="tx1"/>
                          </a:solidFill>
                          <a:latin typeface="Cambria Math" panose="02040503050406030204" pitchFamily="18" charset="0"/>
                        </a:rPr>
                        <m:t>−</m:t>
                      </m:r>
                      <m:d>
                        <m:dPr>
                          <m:begChr m:val="⟨"/>
                          <m:endChr m:val="⟩"/>
                          <m:ctrlPr>
                            <a:rPr kumimoji="1" lang="en-US" altLang="zh-CN" b="0" i="1" smtClean="0">
                              <a:solidFill>
                                <a:schemeClr val="tx1"/>
                              </a:solidFill>
                              <a:latin typeface="Cambria Math" panose="02040503050406030204" pitchFamily="18" charset="0"/>
                            </a:rPr>
                          </m:ctrlPr>
                        </m:dPr>
                        <m:e>
                          <m:sSub>
                            <m:sSubPr>
                              <m:ctrlPr>
                                <a:rPr kumimoji="1" lang="en-US" altLang="zh-CN" b="0"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𝑂</m:t>
                              </m:r>
                            </m:e>
                            <m:sub>
                              <m:r>
                                <a:rPr kumimoji="1" lang="en-US" altLang="zh-CN" b="0" i="1" smtClean="0">
                                  <a:solidFill>
                                    <a:schemeClr val="tx1"/>
                                  </a:solidFill>
                                  <a:latin typeface="Cambria Math" panose="02040503050406030204" pitchFamily="18" charset="0"/>
                                </a:rPr>
                                <m:t>1</m:t>
                              </m:r>
                            </m:sub>
                          </m:sSub>
                        </m:e>
                      </m:d>
                      <m:d>
                        <m:dPr>
                          <m:ctrlPr>
                            <a:rPr kumimoji="1" lang="en-US" altLang="zh-CN" b="0" i="1" smtClean="0">
                              <a:solidFill>
                                <a:schemeClr val="tx1"/>
                              </a:solidFill>
                              <a:latin typeface="Cambria Math" panose="02040503050406030204" pitchFamily="18" charset="0"/>
                            </a:rPr>
                          </m:ctrlPr>
                        </m:dPr>
                        <m:e>
                          <m:r>
                            <a:rPr kumimoji="1" lang="en-US" altLang="zh-CN" b="0" i="1" smtClean="0">
                              <a:solidFill>
                                <a:schemeClr val="tx1"/>
                              </a:solidFill>
                              <a:latin typeface="Cambria Math" panose="02040503050406030204" pitchFamily="18" charset="0"/>
                            </a:rPr>
                            <m:t>𝜏</m:t>
                          </m:r>
                          <m:r>
                            <a:rPr kumimoji="1" lang="en-US" altLang="zh-CN" b="0" i="1" smtClean="0">
                              <a:solidFill>
                                <a:schemeClr val="tx1"/>
                              </a:solidFill>
                              <a:latin typeface="Cambria Math" panose="02040503050406030204" pitchFamily="18" charset="0"/>
                            </a:rPr>
                            <m:t>=−</m:t>
                          </m:r>
                          <m:f>
                            <m:fPr>
                              <m:ctrlPr>
                                <a:rPr kumimoji="1" lang="en-US" altLang="zh-CN" i="1">
                                  <a:latin typeface="Cambria Math" panose="02040503050406030204" pitchFamily="18" charset="0"/>
                                </a:rPr>
                              </m:ctrlPr>
                            </m:fPr>
                            <m:num>
                              <m:r>
                                <a:rPr kumimoji="1" lang="en-US" altLang="zh-CN" i="1">
                                  <a:latin typeface="Cambria Math" panose="02040503050406030204" pitchFamily="18" charset="0"/>
                                </a:rPr>
                                <m:t>𝜋</m:t>
                              </m:r>
                            </m:num>
                            <m:den>
                              <m:r>
                                <a:rPr kumimoji="1" lang="en-US" altLang="zh-CN" b="0" i="1" smtClean="0">
                                  <a:latin typeface="Cambria Math" panose="02040503050406030204" pitchFamily="18" charset="0"/>
                                </a:rPr>
                                <m:t>4</m:t>
                              </m:r>
                            </m:den>
                          </m:f>
                        </m:e>
                      </m:d>
                    </m:oMath>
                  </m:oMathPara>
                </a14:m>
                <a:endParaRPr kumimoji="1" lang="zh-CN" altLang="en-US" dirty="0">
                  <a:solidFill>
                    <a:schemeClr val="tx1"/>
                  </a:solidFill>
                </a:endParaRPr>
              </a:p>
            </p:txBody>
          </p:sp>
        </mc:Choice>
        <mc:Fallback xmlns="">
          <p:sp>
            <p:nvSpPr>
              <p:cNvPr id="30" name="TextBox 29">
                <a:extLst>
                  <a:ext uri="{FF2B5EF4-FFF2-40B4-BE49-F238E27FC236}">
                    <a16:creationId xmlns:a16="http://schemas.microsoft.com/office/drawing/2014/main" id="{D90309E8-9051-5144-9ECC-53453BF8DF9C}"/>
                  </a:ext>
                </a:extLst>
              </p:cNvPr>
              <p:cNvSpPr txBox="1">
                <a:spLocks noRot="1" noChangeAspect="1" noMove="1" noResize="1" noEditPoints="1" noAdjustHandles="1" noChangeArrowheads="1" noChangeShapeType="1" noTextEdit="1"/>
              </p:cNvSpPr>
              <p:nvPr/>
            </p:nvSpPr>
            <p:spPr>
              <a:xfrm>
                <a:off x="271630" y="5953521"/>
                <a:ext cx="3003066" cy="470642"/>
              </a:xfrm>
              <a:prstGeom prst="rect">
                <a:avLst/>
              </a:prstGeom>
              <a:blipFill>
                <a:blip r:embed="rId5"/>
                <a:stretch>
                  <a:fillRect b="-184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29B7D99-08AE-8447-A58F-87D7A2C5FE3E}"/>
                  </a:ext>
                </a:extLst>
              </p:cNvPr>
              <p:cNvSpPr txBox="1"/>
              <p:nvPr/>
            </p:nvSpPr>
            <p:spPr>
              <a:xfrm>
                <a:off x="3361829" y="5950521"/>
                <a:ext cx="2777240" cy="5863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m:t>
                          </m:r>
                        </m:e>
                        <m:sub>
                          <m:sSub>
                            <m:sSubPr>
                              <m:ctrlPr>
                                <a:rPr kumimoji="1" lang="en-US" altLang="zh-CN" b="0"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𝜏</m:t>
                              </m:r>
                            </m:e>
                            <m:sub>
                              <m:r>
                                <a:rPr kumimoji="1" lang="en-US" altLang="zh-CN" b="0" i="1" smtClean="0">
                                  <a:solidFill>
                                    <a:schemeClr val="tx1"/>
                                  </a:solidFill>
                                  <a:latin typeface="Cambria Math" panose="02040503050406030204" pitchFamily="18" charset="0"/>
                                </a:rPr>
                                <m:t>0</m:t>
                              </m:r>
                            </m:sub>
                          </m:sSub>
                        </m:sub>
                      </m:sSub>
                      <m:d>
                        <m:dPr>
                          <m:begChr m:val="⟨"/>
                          <m:endChr m:val="⟩"/>
                          <m:ctrlPr>
                            <a:rPr kumimoji="1" lang="en-US" altLang="zh-CN" b="0" i="1" smtClean="0">
                              <a:solidFill>
                                <a:schemeClr val="tx1"/>
                              </a:solidFill>
                              <a:latin typeface="Cambria Math" panose="02040503050406030204" pitchFamily="18" charset="0"/>
                            </a:rPr>
                          </m:ctrlPr>
                        </m:dPr>
                        <m:e>
                          <m:sSub>
                            <m:sSubPr>
                              <m:ctrlPr>
                                <a:rPr kumimoji="1" lang="en-US" altLang="zh-CN" b="0"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𝑂</m:t>
                              </m:r>
                            </m:e>
                            <m:sub>
                              <m:r>
                                <a:rPr kumimoji="1" lang="en-US" altLang="zh-CN" b="0" i="1" smtClean="0">
                                  <a:solidFill>
                                    <a:schemeClr val="tx1"/>
                                  </a:solidFill>
                                  <a:latin typeface="Cambria Math" panose="02040503050406030204" pitchFamily="18" charset="0"/>
                                </a:rPr>
                                <m:t>1</m:t>
                              </m:r>
                            </m:sub>
                          </m:sSub>
                        </m:e>
                      </m:d>
                      <m:d>
                        <m:dPr>
                          <m:ctrlPr>
                            <a:rPr kumimoji="1" lang="en-US" altLang="zh-CN" b="0" i="1" smtClean="0">
                              <a:solidFill>
                                <a:schemeClr val="tx1"/>
                              </a:solidFill>
                              <a:latin typeface="Cambria Math" panose="02040503050406030204" pitchFamily="18" charset="0"/>
                            </a:rPr>
                          </m:ctrlPr>
                        </m:dPr>
                        <m:e>
                          <m:sSub>
                            <m:sSubPr>
                              <m:ctrlPr>
                                <a:rPr kumimoji="1" lang="en-US" altLang="zh-CN" b="0"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𝜏</m:t>
                              </m:r>
                            </m:e>
                            <m:sub>
                              <m:r>
                                <a:rPr kumimoji="1" lang="en-US" altLang="zh-CN" b="0" i="1" smtClean="0">
                                  <a:solidFill>
                                    <a:schemeClr val="tx1"/>
                                  </a:solidFill>
                                  <a:latin typeface="Cambria Math" panose="02040503050406030204" pitchFamily="18" charset="0"/>
                                </a:rPr>
                                <m:t>0</m:t>
                              </m:r>
                            </m:sub>
                          </m:sSub>
                        </m:e>
                      </m:d>
                      <m:sSub>
                        <m:sSubPr>
                          <m:ctrlPr>
                            <a:rPr kumimoji="1" lang="en-US" altLang="zh-CN" b="0" i="1" smtClean="0">
                              <a:solidFill>
                                <a:schemeClr val="tx1"/>
                              </a:solidFill>
                              <a:latin typeface="Cambria Math" panose="02040503050406030204" pitchFamily="18" charset="0"/>
                            </a:rPr>
                          </m:ctrlPr>
                        </m:sSubPr>
                        <m:e>
                          <m:d>
                            <m:dPr>
                              <m:begChr m:val=""/>
                              <m:endChr m:val="|"/>
                              <m:ctrlPr>
                                <a:rPr kumimoji="1" lang="en-US" altLang="zh-CN" b="0" i="1" smtClean="0">
                                  <a:solidFill>
                                    <a:schemeClr val="tx1"/>
                                  </a:solidFill>
                                  <a:latin typeface="Cambria Math" panose="02040503050406030204" pitchFamily="18" charset="0"/>
                                </a:rPr>
                              </m:ctrlPr>
                            </m:dPr>
                            <m:e>
                              <m:r>
                                <a:rPr lang="zh-CN" altLang="en-US">
                                  <a:latin typeface="Cambria Math" panose="02040503050406030204" pitchFamily="18" charset="0"/>
                                </a:rPr>
                                <m:t>​</m:t>
                              </m:r>
                            </m:e>
                          </m:d>
                        </m:e>
                        <m:sub>
                          <m:sSub>
                            <m:sSubPr>
                              <m:ctrlPr>
                                <a:rPr kumimoji="1" lang="en-US" altLang="zh-CN" b="0"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𝜏</m:t>
                              </m:r>
                            </m:e>
                            <m:sub>
                              <m:r>
                                <a:rPr kumimoji="1" lang="en-US" altLang="zh-CN" b="0" i="1" smtClean="0">
                                  <a:solidFill>
                                    <a:schemeClr val="tx1"/>
                                  </a:solidFill>
                                  <a:latin typeface="Cambria Math" panose="02040503050406030204" pitchFamily="18" charset="0"/>
                                </a:rPr>
                                <m:t>0</m:t>
                              </m:r>
                            </m:sub>
                          </m:sSub>
                          <m:r>
                            <a:rPr kumimoji="1" lang="en-US" altLang="zh-CN" b="0" i="1" smtClean="0">
                              <a:solidFill>
                                <a:schemeClr val="tx1"/>
                              </a:solidFill>
                              <a:latin typeface="Cambria Math" panose="02040503050406030204" pitchFamily="18" charset="0"/>
                            </a:rPr>
                            <m:t>=0</m:t>
                          </m:r>
                        </m:sub>
                      </m:sSub>
                    </m:oMath>
                  </m:oMathPara>
                </a14:m>
                <a:endParaRPr lang="zh-CN" altLang="en-US" dirty="0"/>
              </a:p>
            </p:txBody>
          </p:sp>
        </mc:Choice>
        <mc:Fallback xmlns="">
          <p:sp>
            <p:nvSpPr>
              <p:cNvPr id="32" name="TextBox 31">
                <a:extLst>
                  <a:ext uri="{FF2B5EF4-FFF2-40B4-BE49-F238E27FC236}">
                    <a16:creationId xmlns:a16="http://schemas.microsoft.com/office/drawing/2014/main" id="{F29B7D99-08AE-8447-A58F-87D7A2C5FE3E}"/>
                  </a:ext>
                </a:extLst>
              </p:cNvPr>
              <p:cNvSpPr txBox="1">
                <a:spLocks noRot="1" noChangeAspect="1" noMove="1" noResize="1" noEditPoints="1" noAdjustHandles="1" noChangeArrowheads="1" noChangeShapeType="1" noTextEdit="1"/>
              </p:cNvSpPr>
              <p:nvPr/>
            </p:nvSpPr>
            <p:spPr>
              <a:xfrm>
                <a:off x="3361829" y="5950521"/>
                <a:ext cx="2777240" cy="586314"/>
              </a:xfrm>
              <a:prstGeom prst="rect">
                <a:avLst/>
              </a:prstGeom>
              <a:blipFill>
                <a:blip r:embed="rId6"/>
                <a:stretch>
                  <a:fillRect t="-146809" b="-204255"/>
                </a:stretch>
              </a:blipFill>
            </p:spPr>
            <p:txBody>
              <a:bodyPr/>
              <a:lstStyle/>
              <a:p>
                <a:r>
                  <a:rPr lang="zh-CN" altLang="en-US">
                    <a:noFill/>
                  </a:rPr>
                  <a:t> </a:t>
                </a:r>
              </a:p>
            </p:txBody>
          </p:sp>
        </mc:Fallback>
      </mc:AlternateContent>
      <p:sp>
        <p:nvSpPr>
          <p:cNvPr id="21" name="Right Arrow 20">
            <a:extLst>
              <a:ext uri="{FF2B5EF4-FFF2-40B4-BE49-F238E27FC236}">
                <a16:creationId xmlns:a16="http://schemas.microsoft.com/office/drawing/2014/main" id="{2F6F82E6-FDB2-FF4A-B6F6-C0AA771F89E0}"/>
              </a:ext>
            </a:extLst>
          </p:cNvPr>
          <p:cNvSpPr/>
          <p:nvPr/>
        </p:nvSpPr>
        <p:spPr>
          <a:xfrm>
            <a:off x="3361828" y="6055008"/>
            <a:ext cx="431193" cy="310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TextBox 34">
            <a:extLst>
              <a:ext uri="{FF2B5EF4-FFF2-40B4-BE49-F238E27FC236}">
                <a16:creationId xmlns:a16="http://schemas.microsoft.com/office/drawing/2014/main" id="{4DE3FB34-6BA9-9845-93B1-19332C7C7B4D}"/>
              </a:ext>
            </a:extLst>
          </p:cNvPr>
          <p:cNvSpPr txBox="1"/>
          <p:nvPr/>
        </p:nvSpPr>
        <p:spPr>
          <a:xfrm>
            <a:off x="3793021" y="5500345"/>
            <a:ext cx="2203886" cy="369332"/>
          </a:xfrm>
          <a:prstGeom prst="rect">
            <a:avLst/>
          </a:prstGeom>
          <a:noFill/>
        </p:spPr>
        <p:txBody>
          <a:bodyPr wrap="square">
            <a:spAutoFit/>
          </a:bodyPr>
          <a:lstStyle/>
          <a:p>
            <a:r>
              <a:rPr kumimoji="1" lang="en-US" altLang="zh-CN" i="1" dirty="0">
                <a:solidFill>
                  <a:schemeClr val="accent5">
                    <a:lumMod val="75000"/>
                  </a:schemeClr>
                </a:solidFill>
              </a:rPr>
              <a:t>[G.</a:t>
            </a:r>
            <a:r>
              <a:rPr kumimoji="1" lang="zh-CN" altLang="en-US" i="1" dirty="0">
                <a:solidFill>
                  <a:schemeClr val="accent5">
                    <a:lumMod val="75000"/>
                  </a:schemeClr>
                </a:solidFill>
              </a:rPr>
              <a:t> </a:t>
            </a:r>
            <a:r>
              <a:rPr kumimoji="1" lang="en-US" altLang="zh-CN" i="1" dirty="0">
                <a:solidFill>
                  <a:schemeClr val="accent5">
                    <a:lumMod val="75000"/>
                  </a:schemeClr>
                </a:solidFill>
              </a:rPr>
              <a:t>E.</a:t>
            </a:r>
            <a:r>
              <a:rPr kumimoji="1" lang="zh-CN" altLang="en-US" i="1" dirty="0">
                <a:solidFill>
                  <a:schemeClr val="accent5">
                    <a:lumMod val="75000"/>
                  </a:schemeClr>
                </a:solidFill>
              </a:rPr>
              <a:t> </a:t>
            </a:r>
            <a:r>
              <a:rPr kumimoji="1" lang="en-US" altLang="zh-CN" i="1" dirty="0">
                <a:solidFill>
                  <a:schemeClr val="accent5">
                    <a:lumMod val="75000"/>
                  </a:schemeClr>
                </a:solidFill>
              </a:rPr>
              <a:t>Crooks</a:t>
            </a:r>
            <a:r>
              <a:rPr kumimoji="1" lang="zh-CN" altLang="en-US" i="1" dirty="0">
                <a:solidFill>
                  <a:schemeClr val="accent5">
                    <a:lumMod val="75000"/>
                  </a:schemeClr>
                </a:solidFill>
              </a:rPr>
              <a:t> </a:t>
            </a:r>
            <a:r>
              <a:rPr kumimoji="1" lang="en-US" altLang="zh-CN" i="1" dirty="0">
                <a:solidFill>
                  <a:schemeClr val="accent5">
                    <a:lumMod val="75000"/>
                  </a:schemeClr>
                </a:solidFill>
              </a:rPr>
              <a:t>(2019)]</a:t>
            </a:r>
            <a:endParaRPr lang="zh-CN" altLang="en-US" i="1" dirty="0">
              <a:solidFill>
                <a:schemeClr val="accent5">
                  <a:lumMod val="75000"/>
                </a:schemeClr>
              </a:solidFill>
            </a:endParaRPr>
          </a:p>
        </p:txBody>
      </p:sp>
      <p:sp>
        <p:nvSpPr>
          <p:cNvPr id="44" name="TextBox 43">
            <a:extLst>
              <a:ext uri="{FF2B5EF4-FFF2-40B4-BE49-F238E27FC236}">
                <a16:creationId xmlns:a16="http://schemas.microsoft.com/office/drawing/2014/main" id="{857109C9-3F28-DA4A-B471-D8D4154AE034}"/>
              </a:ext>
            </a:extLst>
          </p:cNvPr>
          <p:cNvSpPr txBox="1"/>
          <p:nvPr/>
        </p:nvSpPr>
        <p:spPr>
          <a:xfrm>
            <a:off x="327428" y="1032470"/>
            <a:ext cx="4256165"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To</a:t>
            </a:r>
            <a:r>
              <a:rPr kumimoji="1" lang="zh-CN" altLang="en-US" dirty="0"/>
              <a:t> </a:t>
            </a:r>
            <a:r>
              <a:rPr kumimoji="1" lang="en-US" altLang="zh-CN" dirty="0"/>
              <a:t>measure</a:t>
            </a:r>
            <a:r>
              <a:rPr kumimoji="1" lang="zh-CN" altLang="en-US" dirty="0"/>
              <a:t> </a:t>
            </a:r>
            <a:r>
              <a:rPr kumimoji="1" lang="en-US" altLang="zh-CN" dirty="0"/>
              <a:t>2-time</a:t>
            </a:r>
            <a:r>
              <a:rPr kumimoji="1" lang="zh-CN" altLang="en-US" dirty="0"/>
              <a:t> </a:t>
            </a:r>
            <a:r>
              <a:rPr kumimoji="1" lang="en-US" altLang="zh-CN" dirty="0"/>
              <a:t>correlation</a:t>
            </a:r>
            <a:r>
              <a:rPr kumimoji="1" lang="zh-CN" altLang="en-US" dirty="0"/>
              <a:t> </a:t>
            </a:r>
            <a:r>
              <a:rPr kumimoji="1" lang="en-US" altLang="zh-CN" dirty="0"/>
              <a:t>function:</a:t>
            </a:r>
            <a:r>
              <a:rPr kumimoji="1" lang="zh-CN" altLang="en-US" dirty="0"/>
              <a:t> </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B311B38-3DC1-1745-B230-15A17BA1B2BF}"/>
                  </a:ext>
                </a:extLst>
              </p:cNvPr>
              <p:cNvSpPr txBox="1"/>
              <p:nvPr/>
            </p:nvSpPr>
            <p:spPr>
              <a:xfrm>
                <a:off x="4352765" y="1023927"/>
                <a:ext cx="17964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i="1" smtClean="0">
                              <a:solidFill>
                                <a:schemeClr val="tx1"/>
                              </a:solidFill>
                              <a:latin typeface="Cambria Math" panose="02040503050406030204" pitchFamily="18" charset="0"/>
                            </a:rPr>
                          </m:ctrlPr>
                        </m:dPr>
                        <m:e>
                          <m:r>
                            <a:rPr kumimoji="1" lang="en-US" altLang="zh-CN" i="1">
                              <a:solidFill>
                                <a:schemeClr val="tx1"/>
                              </a:solidFill>
                              <a:latin typeface="Cambria Math" panose="02040503050406030204" pitchFamily="18" charset="0"/>
                            </a:rPr>
                            <m:t>𝜙</m:t>
                          </m:r>
                          <m:d>
                            <m:dPr>
                              <m:begChr m:val="|"/>
                              <m:endChr m:val="|"/>
                              <m:ctrlPr>
                                <a:rPr kumimoji="1" lang="en-US" altLang="zh-CN" i="1">
                                  <a:solidFill>
                                    <a:schemeClr val="tx1"/>
                                  </a:solidFill>
                                  <a:latin typeface="Cambria Math" panose="02040503050406030204" pitchFamily="18" charset="0"/>
                                </a:rPr>
                              </m:ctrlPr>
                            </m:dPr>
                            <m:e>
                              <m:sSub>
                                <m:sSubPr>
                                  <m:ctrlPr>
                                    <a:rPr kumimoji="1" lang="en-US" altLang="zh-CN" b="0" i="1" smtClean="0">
                                      <a:solidFill>
                                        <a:schemeClr val="tx1"/>
                                      </a:solidFill>
                                      <a:latin typeface="Cambria Math" panose="02040503050406030204" pitchFamily="18" charset="0"/>
                                    </a:rPr>
                                  </m:ctrlPr>
                                </m:sSub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𝑂</m:t>
                                      </m:r>
                                    </m:e>
                                    <m:sub>
                                      <m:r>
                                        <a:rPr kumimoji="1" lang="en-US" altLang="zh-CN" i="1">
                                          <a:latin typeface="Cambria Math" panose="02040503050406030204" pitchFamily="18" charset="0"/>
                                        </a:rPr>
                                        <m:t>1</m:t>
                                      </m:r>
                                    </m:sub>
                                  </m:sSub>
                                  <m:d>
                                    <m:dPr>
                                      <m:ctrlPr>
                                        <a:rPr kumimoji="1"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𝑡</m:t>
                                          </m:r>
                                        </m:e>
                                        <m:sub>
                                          <m:r>
                                            <a:rPr kumimoji="1" lang="en-US" altLang="zh-CN" i="1">
                                              <a:latin typeface="Cambria Math" panose="02040503050406030204" pitchFamily="18" charset="0"/>
                                            </a:rPr>
                                            <m:t>1</m:t>
                                          </m:r>
                                        </m:sub>
                                      </m:sSub>
                                    </m:e>
                                  </m:d>
                                  <m:r>
                                    <a:rPr kumimoji="1" lang="en-US" altLang="zh-CN" b="0" i="1" smtClean="0">
                                      <a:solidFill>
                                        <a:schemeClr val="tx1"/>
                                      </a:solidFill>
                                      <a:latin typeface="Cambria Math" panose="02040503050406030204" pitchFamily="18" charset="0"/>
                                    </a:rPr>
                                    <m:t>𝑂</m:t>
                                  </m:r>
                                </m:e>
                                <m:sub>
                                  <m:r>
                                    <a:rPr kumimoji="1" lang="en-US" altLang="zh-CN" b="0" i="1" smtClean="0">
                                      <a:solidFill>
                                        <a:schemeClr val="tx1"/>
                                      </a:solidFill>
                                      <a:latin typeface="Cambria Math" panose="02040503050406030204" pitchFamily="18" charset="0"/>
                                    </a:rPr>
                                    <m:t>0</m:t>
                                  </m:r>
                                </m:sub>
                              </m:sSub>
                            </m:e>
                          </m:d>
                          <m:r>
                            <a:rPr kumimoji="1" lang="en-US" altLang="zh-CN" i="1">
                              <a:solidFill>
                                <a:schemeClr val="tx1"/>
                              </a:solidFill>
                              <a:latin typeface="Cambria Math" panose="02040503050406030204" pitchFamily="18" charset="0"/>
                            </a:rPr>
                            <m:t>𝜙</m:t>
                          </m:r>
                        </m:e>
                      </m:d>
                    </m:oMath>
                  </m:oMathPara>
                </a14:m>
                <a:endParaRPr lang="zh-CN" altLang="en-US" dirty="0">
                  <a:solidFill>
                    <a:schemeClr val="tx1"/>
                  </a:solidFill>
                </a:endParaRPr>
              </a:p>
            </p:txBody>
          </p:sp>
        </mc:Choice>
        <mc:Fallback xmlns="">
          <p:sp>
            <p:nvSpPr>
              <p:cNvPr id="45" name="TextBox 44">
                <a:extLst>
                  <a:ext uri="{FF2B5EF4-FFF2-40B4-BE49-F238E27FC236}">
                    <a16:creationId xmlns:a16="http://schemas.microsoft.com/office/drawing/2014/main" id="{3B311B38-3DC1-1745-B230-15A17BA1B2BF}"/>
                  </a:ext>
                </a:extLst>
              </p:cNvPr>
              <p:cNvSpPr txBox="1">
                <a:spLocks noRot="1" noChangeAspect="1" noMove="1" noResize="1" noEditPoints="1" noAdjustHandles="1" noChangeArrowheads="1" noChangeShapeType="1" noTextEdit="1"/>
              </p:cNvSpPr>
              <p:nvPr/>
            </p:nvSpPr>
            <p:spPr>
              <a:xfrm>
                <a:off x="4352765" y="1023927"/>
                <a:ext cx="1796497" cy="369332"/>
              </a:xfrm>
              <a:prstGeom prst="rect">
                <a:avLst/>
              </a:prstGeom>
              <a:blipFill>
                <a:blip r:embed="rId7"/>
                <a:stretch>
                  <a:fillRect b="-13333"/>
                </a:stretch>
              </a:blipFill>
            </p:spPr>
            <p:txBody>
              <a:bodyPr/>
              <a:lstStyle/>
              <a:p>
                <a:r>
                  <a:rPr lang="zh-CN" altLang="en-US">
                    <a:noFill/>
                  </a:rPr>
                  <a:t> </a:t>
                </a:r>
              </a:p>
            </p:txBody>
          </p:sp>
        </mc:Fallback>
      </mc:AlternateContent>
      <p:sp>
        <p:nvSpPr>
          <p:cNvPr id="49" name="Right Arrow 48">
            <a:extLst>
              <a:ext uri="{FF2B5EF4-FFF2-40B4-BE49-F238E27FC236}">
                <a16:creationId xmlns:a16="http://schemas.microsoft.com/office/drawing/2014/main" id="{BD5DB941-6E07-2C4A-A380-85DEC79D1EEF}"/>
              </a:ext>
            </a:extLst>
          </p:cNvPr>
          <p:cNvSpPr/>
          <p:nvPr/>
        </p:nvSpPr>
        <p:spPr>
          <a:xfrm>
            <a:off x="5005406" y="1661654"/>
            <a:ext cx="579864" cy="4387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Right Arrow 49">
            <a:extLst>
              <a:ext uri="{FF2B5EF4-FFF2-40B4-BE49-F238E27FC236}">
                <a16:creationId xmlns:a16="http://schemas.microsoft.com/office/drawing/2014/main" id="{7E764EA3-9A0D-BB48-B59E-89FF429AEA23}"/>
              </a:ext>
            </a:extLst>
          </p:cNvPr>
          <p:cNvSpPr/>
          <p:nvPr/>
        </p:nvSpPr>
        <p:spPr>
          <a:xfrm>
            <a:off x="5005406" y="2535695"/>
            <a:ext cx="579864" cy="4387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3DF2F46-D1ED-A549-9A1C-E28EEB82951B}"/>
                  </a:ext>
                </a:extLst>
              </p:cNvPr>
              <p:cNvSpPr txBox="1"/>
              <p:nvPr/>
            </p:nvSpPr>
            <p:spPr>
              <a:xfrm>
                <a:off x="5807968" y="1640752"/>
                <a:ext cx="5497915" cy="450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m:t>
                          </m:r>
                        </m:e>
                        <m:sub>
                          <m:r>
                            <a:rPr kumimoji="1" lang="en-US" altLang="zh-CN" b="0" i="1" smtClean="0">
                              <a:latin typeface="Cambria Math" panose="02040503050406030204" pitchFamily="18" charset="0"/>
                            </a:rPr>
                            <m:t>𝜏</m:t>
                          </m:r>
                        </m:sub>
                      </m:sSub>
                      <m:d>
                        <m:dPr>
                          <m:begChr m:val="⟨"/>
                          <m:endChr m:val="⟩"/>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𝜙</m:t>
                          </m:r>
                          <m:d>
                            <m:dPr>
                              <m:begChr m:val="|"/>
                              <m:endChr m:val="|"/>
                              <m:ctrlPr>
                                <a:rPr kumimoji="1" lang="en-US" altLang="zh-CN" b="0" i="1" smtClean="0">
                                  <a:latin typeface="Cambria Math" panose="02040503050406030204" pitchFamily="18" charset="0"/>
                                </a:rPr>
                              </m:ctrlPr>
                            </m:dPr>
                            <m:e>
                              <m:sSup>
                                <m:sSupPr>
                                  <m:ctrlPr>
                                    <a:rPr kumimoji="1" lang="en-US" altLang="zh-CN" b="0" i="1" smtClean="0">
                                      <a:solidFill>
                                        <a:srgbClr val="FF4662"/>
                                      </a:solidFill>
                                      <a:latin typeface="Cambria Math" panose="02040503050406030204" pitchFamily="18" charset="0"/>
                                    </a:rPr>
                                  </m:ctrlPr>
                                </m:sSupPr>
                                <m:e>
                                  <m:r>
                                    <a:rPr kumimoji="1" lang="en-US" altLang="zh-CN" b="0" i="1" smtClean="0">
                                      <a:solidFill>
                                        <a:srgbClr val="FF4662"/>
                                      </a:solidFill>
                                      <a:latin typeface="Cambria Math" panose="02040503050406030204" pitchFamily="18" charset="0"/>
                                    </a:rPr>
                                    <m:t>𝑒</m:t>
                                  </m:r>
                                </m:e>
                                <m:sup>
                                  <m:r>
                                    <a:rPr kumimoji="1" lang="en-US" altLang="zh-CN" b="0" i="1" smtClean="0">
                                      <a:solidFill>
                                        <a:srgbClr val="FF4662"/>
                                      </a:solidFill>
                                      <a:latin typeface="Cambria Math" panose="02040503050406030204" pitchFamily="18" charset="0"/>
                                    </a:rPr>
                                    <m:t>𝑖</m:t>
                                  </m:r>
                                  <m:r>
                                    <a:rPr kumimoji="1" lang="en-US" altLang="zh-CN" b="0" i="1" smtClean="0">
                                      <a:solidFill>
                                        <a:srgbClr val="FF4662"/>
                                      </a:solidFill>
                                      <a:latin typeface="Cambria Math" panose="02040503050406030204" pitchFamily="18" charset="0"/>
                                    </a:rPr>
                                    <m:t>𝜏</m:t>
                                  </m:r>
                                  <m:sSub>
                                    <m:sSubPr>
                                      <m:ctrlPr>
                                        <a:rPr kumimoji="1" lang="en-US" altLang="zh-CN" b="0" i="1" smtClean="0">
                                          <a:solidFill>
                                            <a:srgbClr val="FF4662"/>
                                          </a:solidFill>
                                          <a:latin typeface="Cambria Math" panose="02040503050406030204" pitchFamily="18" charset="0"/>
                                        </a:rPr>
                                      </m:ctrlPr>
                                    </m:sSubPr>
                                    <m:e>
                                      <m:r>
                                        <a:rPr kumimoji="1" lang="en-US" altLang="zh-CN" b="0" i="1" smtClean="0">
                                          <a:solidFill>
                                            <a:srgbClr val="FF4662"/>
                                          </a:solidFill>
                                          <a:latin typeface="Cambria Math" panose="02040503050406030204" pitchFamily="18" charset="0"/>
                                        </a:rPr>
                                        <m:t>𝑂</m:t>
                                      </m:r>
                                    </m:e>
                                    <m:sub>
                                      <m:r>
                                        <a:rPr kumimoji="1" lang="en-US" altLang="zh-CN" b="0" i="1" smtClean="0">
                                          <a:solidFill>
                                            <a:srgbClr val="FF4662"/>
                                          </a:solidFill>
                                          <a:latin typeface="Cambria Math" panose="02040503050406030204" pitchFamily="18" charset="0"/>
                                        </a:rPr>
                                        <m:t>0</m:t>
                                      </m:r>
                                    </m:sub>
                                  </m:sSub>
                                </m:sup>
                              </m:sSup>
                              <m:sSub>
                                <m:sSubPr>
                                  <m:ctrlPr>
                                    <a:rPr kumimoji="1" lang="en-US" altLang="zh-CN" b="0" i="1" smtClean="0">
                                      <a:solidFill>
                                        <a:srgbClr val="FF4662"/>
                                      </a:solidFill>
                                      <a:latin typeface="Cambria Math" panose="02040503050406030204" pitchFamily="18" charset="0"/>
                                    </a:rPr>
                                  </m:ctrlPr>
                                </m:sSubPr>
                                <m:e>
                                  <m:r>
                                    <a:rPr kumimoji="1" lang="en-US" altLang="zh-CN" b="0" i="1" smtClean="0">
                                      <a:solidFill>
                                        <a:srgbClr val="FF4662"/>
                                      </a:solidFill>
                                      <a:latin typeface="Cambria Math" panose="02040503050406030204" pitchFamily="18" charset="0"/>
                                    </a:rPr>
                                    <m:t>𝑂</m:t>
                                  </m:r>
                                </m:e>
                                <m:sub>
                                  <m:r>
                                    <a:rPr kumimoji="1" lang="en-US" altLang="zh-CN" b="0" i="1" smtClean="0">
                                      <a:solidFill>
                                        <a:srgbClr val="FF4662"/>
                                      </a:solidFill>
                                      <a:latin typeface="Cambria Math" panose="02040503050406030204" pitchFamily="18" charset="0"/>
                                    </a:rPr>
                                    <m:t>1</m:t>
                                  </m:r>
                                </m:sub>
                              </m:sSub>
                              <m:d>
                                <m:dPr>
                                  <m:ctrlPr>
                                    <a:rPr kumimoji="1" lang="en-US" altLang="zh-CN" b="0" i="1" smtClean="0">
                                      <a:solidFill>
                                        <a:srgbClr val="FF4662"/>
                                      </a:solidFill>
                                      <a:latin typeface="Cambria Math" panose="02040503050406030204" pitchFamily="18" charset="0"/>
                                    </a:rPr>
                                  </m:ctrlPr>
                                </m:dPr>
                                <m:e>
                                  <m:sSub>
                                    <m:sSubPr>
                                      <m:ctrlPr>
                                        <a:rPr kumimoji="1" lang="en-US" altLang="zh-CN" b="0" i="1" smtClean="0">
                                          <a:solidFill>
                                            <a:srgbClr val="FF4662"/>
                                          </a:solidFill>
                                          <a:latin typeface="Cambria Math" panose="02040503050406030204" pitchFamily="18" charset="0"/>
                                        </a:rPr>
                                      </m:ctrlPr>
                                    </m:sSubPr>
                                    <m:e>
                                      <m:r>
                                        <a:rPr kumimoji="1" lang="en-US" altLang="zh-CN" b="0" i="1" smtClean="0">
                                          <a:solidFill>
                                            <a:srgbClr val="FF4662"/>
                                          </a:solidFill>
                                          <a:latin typeface="Cambria Math" panose="02040503050406030204" pitchFamily="18" charset="0"/>
                                        </a:rPr>
                                        <m:t>𝑡</m:t>
                                      </m:r>
                                    </m:e>
                                    <m:sub>
                                      <m:r>
                                        <a:rPr kumimoji="1" lang="en-US" altLang="zh-CN" b="0" i="1" smtClean="0">
                                          <a:solidFill>
                                            <a:srgbClr val="FF4662"/>
                                          </a:solidFill>
                                          <a:latin typeface="Cambria Math" panose="02040503050406030204" pitchFamily="18" charset="0"/>
                                        </a:rPr>
                                        <m:t>1</m:t>
                                      </m:r>
                                    </m:sub>
                                  </m:sSub>
                                </m:e>
                              </m:d>
                              <m:sSup>
                                <m:sSupPr>
                                  <m:ctrlPr>
                                    <a:rPr kumimoji="1" lang="en-US" altLang="zh-CN" b="0" i="1" smtClean="0">
                                      <a:solidFill>
                                        <a:srgbClr val="FF4662"/>
                                      </a:solidFill>
                                      <a:latin typeface="Cambria Math" panose="02040503050406030204" pitchFamily="18" charset="0"/>
                                    </a:rPr>
                                  </m:ctrlPr>
                                </m:sSupPr>
                                <m:e>
                                  <m:r>
                                    <a:rPr kumimoji="1" lang="en-US" altLang="zh-CN" b="0" i="1" smtClean="0">
                                      <a:solidFill>
                                        <a:srgbClr val="FF4662"/>
                                      </a:solidFill>
                                      <a:latin typeface="Cambria Math" panose="02040503050406030204" pitchFamily="18" charset="0"/>
                                    </a:rPr>
                                    <m:t>𝑒</m:t>
                                  </m:r>
                                </m:e>
                                <m:sup>
                                  <m:r>
                                    <a:rPr kumimoji="1" lang="en-US" altLang="zh-CN" b="0" i="1" smtClean="0">
                                      <a:solidFill>
                                        <a:srgbClr val="FF4662"/>
                                      </a:solidFill>
                                      <a:latin typeface="Cambria Math" panose="02040503050406030204" pitchFamily="18" charset="0"/>
                                    </a:rPr>
                                    <m:t>−</m:t>
                                  </m:r>
                                  <m:r>
                                    <a:rPr kumimoji="1" lang="en-US" altLang="zh-CN" b="0" i="1" smtClean="0">
                                      <a:solidFill>
                                        <a:srgbClr val="FF4662"/>
                                      </a:solidFill>
                                      <a:latin typeface="Cambria Math" panose="02040503050406030204" pitchFamily="18" charset="0"/>
                                    </a:rPr>
                                    <m:t>𝑖</m:t>
                                  </m:r>
                                  <m:r>
                                    <a:rPr kumimoji="1" lang="en-US" altLang="zh-CN" b="0" i="1" smtClean="0">
                                      <a:solidFill>
                                        <a:srgbClr val="FF4662"/>
                                      </a:solidFill>
                                      <a:latin typeface="Cambria Math" panose="02040503050406030204" pitchFamily="18" charset="0"/>
                                    </a:rPr>
                                    <m:t>𝜏</m:t>
                                  </m:r>
                                  <m:sSub>
                                    <m:sSubPr>
                                      <m:ctrlPr>
                                        <a:rPr kumimoji="1" lang="en-US" altLang="zh-CN" b="0" i="1" smtClean="0">
                                          <a:solidFill>
                                            <a:srgbClr val="FF4662"/>
                                          </a:solidFill>
                                          <a:latin typeface="Cambria Math" panose="02040503050406030204" pitchFamily="18" charset="0"/>
                                        </a:rPr>
                                      </m:ctrlPr>
                                    </m:sSubPr>
                                    <m:e>
                                      <m:r>
                                        <a:rPr kumimoji="1" lang="en-US" altLang="zh-CN" b="0" i="1" smtClean="0">
                                          <a:solidFill>
                                            <a:srgbClr val="FF4662"/>
                                          </a:solidFill>
                                          <a:latin typeface="Cambria Math" panose="02040503050406030204" pitchFamily="18" charset="0"/>
                                        </a:rPr>
                                        <m:t>𝑂</m:t>
                                      </m:r>
                                    </m:e>
                                    <m:sub>
                                      <m:r>
                                        <a:rPr kumimoji="1" lang="en-US" altLang="zh-CN" b="0" i="1" smtClean="0">
                                          <a:solidFill>
                                            <a:srgbClr val="FF4662"/>
                                          </a:solidFill>
                                          <a:latin typeface="Cambria Math" panose="02040503050406030204" pitchFamily="18" charset="0"/>
                                        </a:rPr>
                                        <m:t>0</m:t>
                                      </m:r>
                                    </m:sub>
                                  </m:sSub>
                                </m:sup>
                              </m:sSup>
                            </m:e>
                          </m:d>
                          <m:r>
                            <a:rPr kumimoji="1" lang="en-US" altLang="zh-CN" b="0" i="1" smtClean="0">
                              <a:latin typeface="Cambria Math" panose="02040503050406030204" pitchFamily="18" charset="0"/>
                            </a:rPr>
                            <m:t>𝜙</m:t>
                          </m:r>
                        </m:e>
                      </m:d>
                      <m:sSub>
                        <m:sSubPr>
                          <m:ctrlPr>
                            <a:rPr kumimoji="1" lang="en-US" altLang="zh-CN" i="1">
                              <a:latin typeface="Cambria Math" panose="02040503050406030204" pitchFamily="18" charset="0"/>
                            </a:rPr>
                          </m:ctrlPr>
                        </m:sSubPr>
                        <m:e>
                          <m:d>
                            <m:dPr>
                              <m:begChr m:val=""/>
                              <m:endChr m:val="|"/>
                              <m:ctrlPr>
                                <a:rPr kumimoji="1" lang="en-US" altLang="zh-CN" i="1">
                                  <a:latin typeface="Cambria Math" panose="02040503050406030204" pitchFamily="18" charset="0"/>
                                </a:rPr>
                              </m:ctrlPr>
                            </m:dPr>
                            <m:e>
                              <m:r>
                                <a:rPr lang="zh-CN" altLang="en-US">
                                  <a:latin typeface="Cambria Math" panose="02040503050406030204" pitchFamily="18" charset="0"/>
                                </a:rPr>
                                <m:t>​</m:t>
                              </m:r>
                            </m:e>
                          </m:d>
                        </m:e>
                        <m:sub>
                          <m:r>
                            <a:rPr kumimoji="1" lang="en-US" altLang="zh-CN" i="1">
                              <a:latin typeface="Cambria Math" panose="02040503050406030204" pitchFamily="18" charset="0"/>
                            </a:rPr>
                            <m:t>𝜏</m:t>
                          </m:r>
                          <m:r>
                            <a:rPr kumimoji="1" lang="en-US" altLang="zh-CN" i="1">
                              <a:latin typeface="Cambria Math" panose="02040503050406030204" pitchFamily="18" charset="0"/>
                            </a:rPr>
                            <m:t>=0</m:t>
                          </m:r>
                        </m:sub>
                      </m:sSub>
                      <m:r>
                        <a:rPr kumimoji="1" lang="en-US" altLang="zh-CN" b="0" i="1" smtClean="0">
                          <a:latin typeface="Cambria Math" panose="02040503050406030204" pitchFamily="18" charset="0"/>
                        </a:rPr>
                        <m:t>=−</m:t>
                      </m:r>
                      <m:r>
                        <a:rPr kumimoji="1" lang="en-US" altLang="zh-CN" i="1">
                          <a:latin typeface="Cambria Math" panose="02040503050406030204" pitchFamily="18" charset="0"/>
                        </a:rPr>
                        <m:t>𝑖</m:t>
                      </m:r>
                      <m:d>
                        <m:dPr>
                          <m:begChr m:val="⟨"/>
                          <m:endChr m:val="⟩"/>
                          <m:ctrlPr>
                            <a:rPr kumimoji="1" lang="en-US" altLang="zh-CN" i="1" smtClean="0">
                              <a:solidFill>
                                <a:schemeClr val="tx1"/>
                              </a:solidFill>
                              <a:latin typeface="Cambria Math" panose="02040503050406030204" pitchFamily="18" charset="0"/>
                            </a:rPr>
                          </m:ctrlPr>
                        </m:dPr>
                        <m:e>
                          <m:r>
                            <a:rPr kumimoji="1" lang="en-US" altLang="zh-CN" i="1">
                              <a:solidFill>
                                <a:schemeClr val="tx1"/>
                              </a:solidFill>
                              <a:latin typeface="Cambria Math" panose="02040503050406030204" pitchFamily="18" charset="0"/>
                            </a:rPr>
                            <m:t>𝜙</m:t>
                          </m:r>
                          <m:d>
                            <m:dPr>
                              <m:begChr m:val="|"/>
                              <m:endChr m:val="|"/>
                              <m:ctrlPr>
                                <a:rPr kumimoji="1" lang="en-US" altLang="zh-CN" i="1">
                                  <a:solidFill>
                                    <a:schemeClr val="tx1"/>
                                  </a:solidFill>
                                  <a:latin typeface="Cambria Math" panose="02040503050406030204" pitchFamily="18" charset="0"/>
                                </a:rPr>
                              </m:ctrlPr>
                            </m:dPr>
                            <m:e>
                              <m:sSub>
                                <m:sSubPr>
                                  <m:ctrlPr>
                                    <a:rPr kumimoji="1" lang="en-US" altLang="zh-CN" b="0" i="1" smtClean="0">
                                      <a:solidFill>
                                        <a:srgbClr val="FF4662"/>
                                      </a:solidFill>
                                      <a:latin typeface="Cambria Math" panose="02040503050406030204" pitchFamily="18" charset="0"/>
                                    </a:rPr>
                                  </m:ctrlPr>
                                </m:sSubPr>
                                <m:e>
                                  <m:d>
                                    <m:dPr>
                                      <m:begChr m:val="["/>
                                      <m:endChr m:val="]"/>
                                      <m:ctrlPr>
                                        <a:rPr kumimoji="1" lang="en-US" altLang="zh-CN" i="1">
                                          <a:solidFill>
                                            <a:srgbClr val="FF4662"/>
                                          </a:solidFill>
                                          <a:latin typeface="Cambria Math" panose="02040503050406030204" pitchFamily="18" charset="0"/>
                                        </a:rPr>
                                      </m:ctrlPr>
                                    </m:dPr>
                                    <m:e>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𝑂</m:t>
                                          </m:r>
                                        </m:e>
                                        <m:sub>
                                          <m:r>
                                            <a:rPr kumimoji="1" lang="en-US" altLang="zh-CN" i="1">
                                              <a:solidFill>
                                                <a:srgbClr val="FF4662"/>
                                              </a:solidFill>
                                              <a:latin typeface="Cambria Math" panose="02040503050406030204" pitchFamily="18" charset="0"/>
                                            </a:rPr>
                                            <m:t>1</m:t>
                                          </m:r>
                                        </m:sub>
                                      </m:sSub>
                                      <m:d>
                                        <m:dPr>
                                          <m:ctrlPr>
                                            <a:rPr kumimoji="1" lang="en-US" altLang="zh-CN" i="1">
                                              <a:solidFill>
                                                <a:srgbClr val="FF4662"/>
                                              </a:solidFill>
                                              <a:latin typeface="Cambria Math" panose="02040503050406030204" pitchFamily="18" charset="0"/>
                                            </a:rPr>
                                          </m:ctrlPr>
                                        </m:dPr>
                                        <m:e>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𝑡</m:t>
                                              </m:r>
                                            </m:e>
                                            <m:sub>
                                              <m:r>
                                                <a:rPr kumimoji="1" lang="en-US" altLang="zh-CN" i="1">
                                                  <a:solidFill>
                                                    <a:srgbClr val="FF4662"/>
                                                  </a:solidFill>
                                                  <a:latin typeface="Cambria Math" panose="02040503050406030204" pitchFamily="18" charset="0"/>
                                                </a:rPr>
                                                <m:t>1</m:t>
                                              </m:r>
                                            </m:sub>
                                          </m:sSub>
                                        </m:e>
                                      </m:d>
                                      <m:r>
                                        <a:rPr kumimoji="1" lang="en-US" altLang="zh-CN" b="0" i="1" smtClean="0">
                                          <a:solidFill>
                                            <a:srgbClr val="FF4662"/>
                                          </a:solidFill>
                                          <a:latin typeface="Cambria Math" panose="02040503050406030204" pitchFamily="18" charset="0"/>
                                        </a:rPr>
                                        <m:t>,</m:t>
                                      </m:r>
                                      <m:r>
                                        <a:rPr kumimoji="1" lang="zh-CN" altLang="en-US" b="0" i="1" smtClean="0">
                                          <a:solidFill>
                                            <a:srgbClr val="FF4662"/>
                                          </a:solidFill>
                                          <a:latin typeface="Cambria Math" panose="02040503050406030204" pitchFamily="18" charset="0"/>
                                        </a:rPr>
                                        <m:t> </m:t>
                                      </m:r>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𝑂</m:t>
                                          </m:r>
                                        </m:e>
                                        <m:sub>
                                          <m:r>
                                            <a:rPr kumimoji="1" lang="en-US" altLang="zh-CN" i="1">
                                              <a:solidFill>
                                                <a:srgbClr val="FF4662"/>
                                              </a:solidFill>
                                              <a:latin typeface="Cambria Math" panose="02040503050406030204" pitchFamily="18" charset="0"/>
                                            </a:rPr>
                                            <m:t>0</m:t>
                                          </m:r>
                                        </m:sub>
                                      </m:sSub>
                                    </m:e>
                                  </m:d>
                                </m:e>
                                <m:sub>
                                  <m:r>
                                    <a:rPr kumimoji="1" lang="en-US" altLang="zh-CN" b="0" i="1" smtClean="0">
                                      <a:solidFill>
                                        <a:srgbClr val="FF4662"/>
                                      </a:solidFill>
                                      <a:latin typeface="Cambria Math" panose="02040503050406030204" pitchFamily="18" charset="0"/>
                                    </a:rPr>
                                    <m:t>−</m:t>
                                  </m:r>
                                </m:sub>
                              </m:sSub>
                            </m:e>
                          </m:d>
                          <m:r>
                            <a:rPr kumimoji="1" lang="en-US" altLang="zh-CN" i="1">
                              <a:solidFill>
                                <a:schemeClr val="tx1"/>
                              </a:solidFill>
                              <a:latin typeface="Cambria Math" panose="02040503050406030204" pitchFamily="18" charset="0"/>
                            </a:rPr>
                            <m:t>𝜙</m:t>
                          </m:r>
                        </m:e>
                      </m:d>
                    </m:oMath>
                  </m:oMathPara>
                </a14:m>
                <a:endParaRPr kumimoji="1" lang="zh-CN" altLang="en-US" dirty="0"/>
              </a:p>
            </p:txBody>
          </p:sp>
        </mc:Choice>
        <mc:Fallback xmlns="">
          <p:sp>
            <p:nvSpPr>
              <p:cNvPr id="51" name="TextBox 50">
                <a:extLst>
                  <a:ext uri="{FF2B5EF4-FFF2-40B4-BE49-F238E27FC236}">
                    <a16:creationId xmlns:a16="http://schemas.microsoft.com/office/drawing/2014/main" id="{63DF2F46-D1ED-A549-9A1C-E28EEB82951B}"/>
                  </a:ext>
                </a:extLst>
              </p:cNvPr>
              <p:cNvSpPr txBox="1">
                <a:spLocks noRot="1" noChangeAspect="1" noMove="1" noResize="1" noEditPoints="1" noAdjustHandles="1" noChangeArrowheads="1" noChangeShapeType="1" noTextEdit="1"/>
              </p:cNvSpPr>
              <p:nvPr/>
            </p:nvSpPr>
            <p:spPr>
              <a:xfrm>
                <a:off x="5807968" y="1640752"/>
                <a:ext cx="5497915" cy="450316"/>
              </a:xfrm>
              <a:prstGeom prst="rect">
                <a:avLst/>
              </a:prstGeom>
              <a:blipFill>
                <a:blip r:embed="rId8"/>
                <a:stretch>
                  <a:fillRect l="-691" t="-200000" b="-286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80EAF3A-3DAD-BA42-A26A-DDF49F8D6812}"/>
                  </a:ext>
                </a:extLst>
              </p:cNvPr>
              <p:cNvSpPr txBox="1"/>
              <p:nvPr/>
            </p:nvSpPr>
            <p:spPr>
              <a:xfrm>
                <a:off x="5808086" y="2518906"/>
                <a:ext cx="5418471" cy="450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m:t>
                          </m:r>
                        </m:e>
                        <m:sub>
                          <m:r>
                            <a:rPr kumimoji="1" lang="en-US" altLang="zh-CN" b="0" i="1" smtClean="0">
                              <a:latin typeface="Cambria Math" panose="02040503050406030204" pitchFamily="18" charset="0"/>
                            </a:rPr>
                            <m:t>𝜏</m:t>
                          </m:r>
                        </m:sub>
                      </m:sSub>
                      <m:d>
                        <m:dPr>
                          <m:begChr m:val="⟨"/>
                          <m:endChr m:val="⟩"/>
                          <m:ctrlPr>
                            <a:rPr kumimoji="1" lang="en-US" altLang="zh-CN" i="1">
                              <a:latin typeface="Cambria Math" panose="02040503050406030204" pitchFamily="18" charset="0"/>
                            </a:rPr>
                          </m:ctrlPr>
                        </m:dPr>
                        <m:e>
                          <m:r>
                            <a:rPr kumimoji="1" lang="en-US" altLang="zh-CN" i="1">
                              <a:latin typeface="Cambria Math" panose="02040503050406030204" pitchFamily="18" charset="0"/>
                            </a:rPr>
                            <m:t>𝜙</m:t>
                          </m:r>
                          <m:d>
                            <m:dPr>
                              <m:begChr m:val="|"/>
                              <m:endChr m:val="|"/>
                              <m:ctrlPr>
                                <a:rPr kumimoji="1" lang="en-US" altLang="zh-CN" i="1">
                                  <a:latin typeface="Cambria Math" panose="02040503050406030204" pitchFamily="18" charset="0"/>
                                </a:rPr>
                              </m:ctrlPr>
                            </m:dPr>
                            <m:e>
                              <m:sSup>
                                <m:sSupPr>
                                  <m:ctrlPr>
                                    <a:rPr kumimoji="1" lang="en-US" altLang="zh-CN" i="1">
                                      <a:solidFill>
                                        <a:srgbClr val="739CFF"/>
                                      </a:solidFill>
                                      <a:latin typeface="Cambria Math" panose="02040503050406030204" pitchFamily="18" charset="0"/>
                                    </a:rPr>
                                  </m:ctrlPr>
                                </m:sSupPr>
                                <m:e>
                                  <m:r>
                                    <a:rPr kumimoji="1" lang="en-US" altLang="zh-CN" i="1">
                                      <a:solidFill>
                                        <a:srgbClr val="739CFF"/>
                                      </a:solidFill>
                                      <a:latin typeface="Cambria Math" panose="02040503050406030204" pitchFamily="18" charset="0"/>
                                    </a:rPr>
                                    <m:t>𝑒</m:t>
                                  </m:r>
                                </m:e>
                                <m:sup>
                                  <m:r>
                                    <a:rPr kumimoji="1" lang="en-US" altLang="zh-CN" i="1">
                                      <a:solidFill>
                                        <a:srgbClr val="739CFF"/>
                                      </a:solidFill>
                                      <a:latin typeface="Cambria Math" panose="02040503050406030204" pitchFamily="18" charset="0"/>
                                    </a:rPr>
                                    <m:t>−</m:t>
                                  </m:r>
                                  <m:r>
                                    <a:rPr kumimoji="1" lang="en-US" altLang="zh-CN" i="1">
                                      <a:solidFill>
                                        <a:srgbClr val="739CFF"/>
                                      </a:solidFill>
                                      <a:latin typeface="Cambria Math" panose="02040503050406030204" pitchFamily="18" charset="0"/>
                                    </a:rPr>
                                    <m:t>𝜏</m:t>
                                  </m:r>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0</m:t>
                                      </m:r>
                                    </m:sub>
                                  </m:sSub>
                                </m:sup>
                              </m:sSup>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1</m:t>
                                  </m:r>
                                </m:sub>
                              </m:sSub>
                              <m:d>
                                <m:dPr>
                                  <m:ctrlPr>
                                    <a:rPr kumimoji="1" lang="en-US" altLang="zh-CN" i="1">
                                      <a:solidFill>
                                        <a:srgbClr val="739CFF"/>
                                      </a:solidFill>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𝑡</m:t>
                                      </m:r>
                                    </m:e>
                                    <m:sub>
                                      <m:r>
                                        <a:rPr kumimoji="1" lang="en-US" altLang="zh-CN" i="1">
                                          <a:solidFill>
                                            <a:srgbClr val="739CFF"/>
                                          </a:solidFill>
                                          <a:latin typeface="Cambria Math" panose="02040503050406030204" pitchFamily="18" charset="0"/>
                                        </a:rPr>
                                        <m:t>1</m:t>
                                      </m:r>
                                    </m:sub>
                                  </m:sSub>
                                </m:e>
                              </m:d>
                              <m:sSup>
                                <m:sSupPr>
                                  <m:ctrlPr>
                                    <a:rPr kumimoji="1" lang="en-US" altLang="zh-CN" i="1">
                                      <a:solidFill>
                                        <a:srgbClr val="739CFF"/>
                                      </a:solidFill>
                                      <a:latin typeface="Cambria Math" panose="02040503050406030204" pitchFamily="18" charset="0"/>
                                    </a:rPr>
                                  </m:ctrlPr>
                                </m:sSupPr>
                                <m:e>
                                  <m:r>
                                    <a:rPr kumimoji="1" lang="en-US" altLang="zh-CN" i="1">
                                      <a:solidFill>
                                        <a:srgbClr val="739CFF"/>
                                      </a:solidFill>
                                      <a:latin typeface="Cambria Math" panose="02040503050406030204" pitchFamily="18" charset="0"/>
                                    </a:rPr>
                                    <m:t>𝑒</m:t>
                                  </m:r>
                                </m:e>
                                <m:sup>
                                  <m:r>
                                    <a:rPr kumimoji="1" lang="en-US" altLang="zh-CN" i="1">
                                      <a:solidFill>
                                        <a:srgbClr val="739CFF"/>
                                      </a:solidFill>
                                      <a:latin typeface="Cambria Math" panose="02040503050406030204" pitchFamily="18" charset="0"/>
                                    </a:rPr>
                                    <m:t>−</m:t>
                                  </m:r>
                                  <m:r>
                                    <a:rPr kumimoji="1" lang="en-US" altLang="zh-CN" i="1">
                                      <a:solidFill>
                                        <a:srgbClr val="739CFF"/>
                                      </a:solidFill>
                                      <a:latin typeface="Cambria Math" panose="02040503050406030204" pitchFamily="18" charset="0"/>
                                    </a:rPr>
                                    <m:t>𝜏</m:t>
                                  </m:r>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0</m:t>
                                      </m:r>
                                    </m:sub>
                                  </m:sSub>
                                </m:sup>
                              </m:sSup>
                            </m:e>
                          </m:d>
                          <m:r>
                            <a:rPr kumimoji="1" lang="en-US" altLang="zh-CN" i="1">
                              <a:latin typeface="Cambria Math" panose="02040503050406030204" pitchFamily="18" charset="0"/>
                            </a:rPr>
                            <m:t>𝜙</m:t>
                          </m:r>
                        </m:e>
                      </m:d>
                      <m:sSub>
                        <m:sSubPr>
                          <m:ctrlPr>
                            <a:rPr kumimoji="1" lang="en-US" altLang="zh-CN" i="1">
                              <a:latin typeface="Cambria Math" panose="02040503050406030204" pitchFamily="18" charset="0"/>
                            </a:rPr>
                          </m:ctrlPr>
                        </m:sSubPr>
                        <m:e>
                          <m:d>
                            <m:dPr>
                              <m:begChr m:val=""/>
                              <m:endChr m:val="|"/>
                              <m:ctrlPr>
                                <a:rPr kumimoji="1" lang="en-US" altLang="zh-CN" i="1">
                                  <a:latin typeface="Cambria Math" panose="02040503050406030204" pitchFamily="18" charset="0"/>
                                </a:rPr>
                              </m:ctrlPr>
                            </m:dPr>
                            <m:e>
                              <m:r>
                                <a:rPr lang="zh-CN" altLang="en-US">
                                  <a:latin typeface="Cambria Math" panose="02040503050406030204" pitchFamily="18" charset="0"/>
                                </a:rPr>
                                <m:t>​</m:t>
                              </m:r>
                            </m:e>
                          </m:d>
                        </m:e>
                        <m:sub>
                          <m:r>
                            <a:rPr kumimoji="1" lang="en-US" altLang="zh-CN" i="1">
                              <a:latin typeface="Cambria Math" panose="02040503050406030204" pitchFamily="18" charset="0"/>
                            </a:rPr>
                            <m:t>𝜏</m:t>
                          </m:r>
                          <m:r>
                            <a:rPr kumimoji="1" lang="en-US" altLang="zh-CN" i="1">
                              <a:latin typeface="Cambria Math" panose="02040503050406030204" pitchFamily="18" charset="0"/>
                            </a:rPr>
                            <m:t>=0</m:t>
                          </m:r>
                        </m:sub>
                      </m:sSub>
                      <m:r>
                        <a:rPr kumimoji="1" lang="en-US" altLang="zh-CN" b="0" i="1" smtClean="0">
                          <a:latin typeface="Cambria Math" panose="02040503050406030204" pitchFamily="18" charset="0"/>
                        </a:rPr>
                        <m:t>=−</m:t>
                      </m:r>
                      <m:d>
                        <m:dPr>
                          <m:begChr m:val="⟨"/>
                          <m:endChr m:val="⟩"/>
                          <m:ctrlPr>
                            <a:rPr kumimoji="1" lang="en-US" altLang="zh-CN" i="1" smtClean="0">
                              <a:solidFill>
                                <a:schemeClr val="tx1"/>
                              </a:solidFill>
                              <a:latin typeface="Cambria Math" panose="02040503050406030204" pitchFamily="18" charset="0"/>
                            </a:rPr>
                          </m:ctrlPr>
                        </m:dPr>
                        <m:e>
                          <m:r>
                            <a:rPr kumimoji="1" lang="en-US" altLang="zh-CN" i="1">
                              <a:solidFill>
                                <a:schemeClr val="tx1"/>
                              </a:solidFill>
                              <a:latin typeface="Cambria Math" panose="02040503050406030204" pitchFamily="18" charset="0"/>
                            </a:rPr>
                            <m:t>𝜙</m:t>
                          </m:r>
                          <m:d>
                            <m:dPr>
                              <m:begChr m:val="|"/>
                              <m:endChr m:val="|"/>
                              <m:ctrlPr>
                                <a:rPr kumimoji="1" lang="en-US" altLang="zh-CN" i="1">
                                  <a:solidFill>
                                    <a:schemeClr val="tx1"/>
                                  </a:solidFill>
                                  <a:latin typeface="Cambria Math" panose="02040503050406030204" pitchFamily="18" charset="0"/>
                                </a:rPr>
                              </m:ctrlPr>
                            </m:dPr>
                            <m:e>
                              <m:sSub>
                                <m:sSubPr>
                                  <m:ctrlPr>
                                    <a:rPr kumimoji="1" lang="en-US" altLang="zh-CN" i="1" smtClean="0">
                                      <a:solidFill>
                                        <a:srgbClr val="739CFF"/>
                                      </a:solidFill>
                                      <a:latin typeface="Cambria Math" panose="02040503050406030204" pitchFamily="18" charset="0"/>
                                    </a:rPr>
                                  </m:ctrlPr>
                                </m:sSubPr>
                                <m:e>
                                  <m:d>
                                    <m:dPr>
                                      <m:begChr m:val="["/>
                                      <m:endChr m:val="]"/>
                                      <m:ctrlPr>
                                        <a:rPr kumimoji="1" lang="en-US" altLang="zh-CN" i="1">
                                          <a:solidFill>
                                            <a:srgbClr val="739CFF"/>
                                          </a:solidFill>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1</m:t>
                                          </m:r>
                                        </m:sub>
                                      </m:sSub>
                                      <m:d>
                                        <m:dPr>
                                          <m:ctrlPr>
                                            <a:rPr kumimoji="1" lang="en-US" altLang="zh-CN" i="1">
                                              <a:solidFill>
                                                <a:srgbClr val="739CFF"/>
                                              </a:solidFill>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𝑡</m:t>
                                              </m:r>
                                            </m:e>
                                            <m:sub>
                                              <m:r>
                                                <a:rPr kumimoji="1" lang="en-US" altLang="zh-CN" i="1">
                                                  <a:solidFill>
                                                    <a:srgbClr val="739CFF"/>
                                                  </a:solidFill>
                                                  <a:latin typeface="Cambria Math" panose="02040503050406030204" pitchFamily="18" charset="0"/>
                                                </a:rPr>
                                                <m:t>1</m:t>
                                              </m:r>
                                            </m:sub>
                                          </m:sSub>
                                        </m:e>
                                      </m:d>
                                      <m:r>
                                        <a:rPr kumimoji="1" lang="en-US" altLang="zh-CN" b="0" i="1" smtClean="0">
                                          <a:solidFill>
                                            <a:srgbClr val="739CFF"/>
                                          </a:solidFill>
                                          <a:latin typeface="Cambria Math" panose="02040503050406030204" pitchFamily="18" charset="0"/>
                                        </a:rPr>
                                        <m:t>,</m:t>
                                      </m:r>
                                      <m:sSub>
                                        <m:sSubPr>
                                          <m:ctrlPr>
                                            <a:rPr kumimoji="1" lang="en-US" altLang="zh-CN" b="0" i="1" smtClean="0">
                                              <a:solidFill>
                                                <a:srgbClr val="739CFF"/>
                                              </a:solidFill>
                                              <a:latin typeface="Cambria Math" panose="02040503050406030204" pitchFamily="18" charset="0"/>
                                            </a:rPr>
                                          </m:ctrlPr>
                                        </m:sSubPr>
                                        <m:e>
                                          <m:r>
                                            <a:rPr kumimoji="1" lang="en-US" altLang="zh-CN" b="0" i="1" smtClean="0">
                                              <a:solidFill>
                                                <a:srgbClr val="739CFF"/>
                                              </a:solidFill>
                                              <a:latin typeface="Cambria Math" panose="02040503050406030204" pitchFamily="18" charset="0"/>
                                            </a:rPr>
                                            <m:t>𝑂</m:t>
                                          </m:r>
                                        </m:e>
                                        <m:sub>
                                          <m:r>
                                            <a:rPr kumimoji="1" lang="en-US" altLang="zh-CN" b="0" i="1" smtClean="0">
                                              <a:solidFill>
                                                <a:srgbClr val="739CFF"/>
                                              </a:solidFill>
                                              <a:latin typeface="Cambria Math" panose="02040503050406030204" pitchFamily="18" charset="0"/>
                                            </a:rPr>
                                            <m:t>0</m:t>
                                          </m:r>
                                        </m:sub>
                                      </m:sSub>
                                    </m:e>
                                  </m:d>
                                </m:e>
                                <m:sub>
                                  <m:r>
                                    <a:rPr kumimoji="1" lang="en-US" altLang="zh-CN" i="1">
                                      <a:solidFill>
                                        <a:srgbClr val="739CFF"/>
                                      </a:solidFill>
                                      <a:latin typeface="Cambria Math" panose="02040503050406030204" pitchFamily="18" charset="0"/>
                                    </a:rPr>
                                    <m:t>+</m:t>
                                  </m:r>
                                </m:sub>
                              </m:sSub>
                            </m:e>
                          </m:d>
                          <m:r>
                            <a:rPr kumimoji="1" lang="en-US" altLang="zh-CN" i="1">
                              <a:solidFill>
                                <a:schemeClr val="tx1"/>
                              </a:solidFill>
                              <a:latin typeface="Cambria Math" panose="02040503050406030204" pitchFamily="18" charset="0"/>
                            </a:rPr>
                            <m:t>𝜙</m:t>
                          </m:r>
                        </m:e>
                      </m:d>
                    </m:oMath>
                  </m:oMathPara>
                </a14:m>
                <a:endParaRPr kumimoji="1" lang="en-US" altLang="zh-CN" i="1" dirty="0">
                  <a:latin typeface="Cambria Math" panose="02040503050406030204" pitchFamily="18" charset="0"/>
                </a:endParaRPr>
              </a:p>
            </p:txBody>
          </p:sp>
        </mc:Choice>
        <mc:Fallback xmlns="">
          <p:sp>
            <p:nvSpPr>
              <p:cNvPr id="52" name="TextBox 51">
                <a:extLst>
                  <a:ext uri="{FF2B5EF4-FFF2-40B4-BE49-F238E27FC236}">
                    <a16:creationId xmlns:a16="http://schemas.microsoft.com/office/drawing/2014/main" id="{780EAF3A-3DAD-BA42-A26A-DDF49F8D6812}"/>
                  </a:ext>
                </a:extLst>
              </p:cNvPr>
              <p:cNvSpPr txBox="1">
                <a:spLocks noRot="1" noChangeAspect="1" noMove="1" noResize="1" noEditPoints="1" noAdjustHandles="1" noChangeArrowheads="1" noChangeShapeType="1" noTextEdit="1"/>
              </p:cNvSpPr>
              <p:nvPr/>
            </p:nvSpPr>
            <p:spPr>
              <a:xfrm>
                <a:off x="5808086" y="2518906"/>
                <a:ext cx="5418471" cy="450316"/>
              </a:xfrm>
              <a:prstGeom prst="rect">
                <a:avLst/>
              </a:prstGeom>
              <a:blipFill>
                <a:blip r:embed="rId3"/>
                <a:stretch>
                  <a:fillRect l="-701" t="-200000" b="-286111"/>
                </a:stretch>
              </a:blipFill>
            </p:spPr>
            <p:txBody>
              <a:bodyPr/>
              <a:lstStyle/>
              <a:p>
                <a:r>
                  <a:rPr lang="zh-CN" altLang="en-US">
                    <a:noFill/>
                  </a:rPr>
                  <a:t> </a:t>
                </a:r>
              </a:p>
            </p:txBody>
          </p:sp>
        </mc:Fallback>
      </mc:AlternateContent>
      <p:pic>
        <p:nvPicPr>
          <p:cNvPr id="53" name="Picture 52">
            <a:extLst>
              <a:ext uri="{FF2B5EF4-FFF2-40B4-BE49-F238E27FC236}">
                <a16:creationId xmlns:a16="http://schemas.microsoft.com/office/drawing/2014/main" id="{DEF34A9C-5696-EF44-B87D-308E7616913E}"/>
              </a:ext>
            </a:extLst>
          </p:cNvPr>
          <p:cNvPicPr>
            <a:picLocks noChangeAspect="1"/>
          </p:cNvPicPr>
          <p:nvPr/>
        </p:nvPicPr>
        <p:blipFill rotWithShape="1">
          <a:blip r:embed="rId9"/>
          <a:srcRect l="62644" t="54431" b="28567"/>
          <a:stretch/>
        </p:blipFill>
        <p:spPr>
          <a:xfrm>
            <a:off x="1091478" y="1341476"/>
            <a:ext cx="3722390" cy="1094220"/>
          </a:xfrm>
          <a:prstGeom prst="rect">
            <a:avLst/>
          </a:prstGeom>
        </p:spPr>
      </p:pic>
      <p:pic>
        <p:nvPicPr>
          <p:cNvPr id="54" name="Picture 53">
            <a:extLst>
              <a:ext uri="{FF2B5EF4-FFF2-40B4-BE49-F238E27FC236}">
                <a16:creationId xmlns:a16="http://schemas.microsoft.com/office/drawing/2014/main" id="{D7B83D11-D195-0047-B8CF-F383F8E9F2FA}"/>
              </a:ext>
            </a:extLst>
          </p:cNvPr>
          <p:cNvPicPr>
            <a:picLocks noChangeAspect="1"/>
          </p:cNvPicPr>
          <p:nvPr/>
        </p:nvPicPr>
        <p:blipFill rotWithShape="1">
          <a:blip r:embed="rId9"/>
          <a:srcRect l="62644" t="70983" b="14205"/>
          <a:stretch/>
        </p:blipFill>
        <p:spPr>
          <a:xfrm>
            <a:off x="1091478" y="2275810"/>
            <a:ext cx="3722390" cy="953325"/>
          </a:xfrm>
          <a:prstGeom prst="rect">
            <a:avLst/>
          </a:prstGeom>
        </p:spPr>
      </p:pic>
      <p:sp>
        <p:nvSpPr>
          <p:cNvPr id="25" name="TextBox 24">
            <a:extLst>
              <a:ext uri="{FF2B5EF4-FFF2-40B4-BE49-F238E27FC236}">
                <a16:creationId xmlns:a16="http://schemas.microsoft.com/office/drawing/2014/main" id="{02C9927E-C6CC-114F-B2F2-3887B4D9307C}"/>
              </a:ext>
            </a:extLst>
          </p:cNvPr>
          <p:cNvSpPr txBox="1"/>
          <p:nvPr/>
        </p:nvSpPr>
        <p:spPr>
          <a:xfrm>
            <a:off x="11168743" y="6291943"/>
            <a:ext cx="742511" cy="369332"/>
          </a:xfrm>
          <a:prstGeom prst="rect">
            <a:avLst/>
          </a:prstGeom>
          <a:noFill/>
        </p:spPr>
        <p:txBody>
          <a:bodyPr wrap="none" rtlCol="0">
            <a:spAutoFit/>
          </a:bodyPr>
          <a:lstStyle/>
          <a:p>
            <a:fld id="{7973B63A-8298-F84C-9D02-5676A0FAA2AE}" type="slidenum">
              <a:rPr kumimoji="1" lang="en-US" altLang="zh-CN" smtClean="0"/>
              <a:t>23</a:t>
            </a:fld>
            <a:r>
              <a:rPr kumimoji="1" lang="en-US" altLang="zh-CN" dirty="0"/>
              <a:t>/25</a:t>
            </a:r>
            <a:endParaRPr kumimoji="1" lang="zh-CN" altLang="en-US"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460DBCF-5A4A-8B49-BF93-F0C7C4D97F79}"/>
                  </a:ext>
                </a:extLst>
              </p:cNvPr>
              <p:cNvSpPr txBox="1"/>
              <p:nvPr/>
            </p:nvSpPr>
            <p:spPr>
              <a:xfrm>
                <a:off x="2503190" y="3421622"/>
                <a:ext cx="718562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i="1">
                              <a:latin typeface="Cambria Math" panose="02040503050406030204" pitchFamily="18" charset="0"/>
                            </a:rPr>
                          </m:ctrlPr>
                        </m:dPr>
                        <m:e>
                          <m:r>
                            <a:rPr kumimoji="1" lang="en-US" altLang="zh-CN" i="1">
                              <a:latin typeface="Cambria Math" panose="02040503050406030204" pitchFamily="18" charset="0"/>
                            </a:rPr>
                            <m:t>𝜙</m:t>
                          </m:r>
                          <m:d>
                            <m:dPr>
                              <m:begChr m:val="|"/>
                              <m:endChr m:val="|"/>
                              <m:ctrlPr>
                                <a:rPr kumimoji="1" lang="en-US" altLang="zh-CN" i="1">
                                  <a:latin typeface="Cambria Math" panose="02040503050406030204" pitchFamily="18" charset="0"/>
                                </a:rPr>
                              </m:ctrlPr>
                            </m:dPr>
                            <m:e>
                              <m:sSub>
                                <m:sSubPr>
                                  <m:ctrlPr>
                                    <a:rPr kumimoji="1" lang="en-US" altLang="zh-CN" i="1">
                                      <a:solidFill>
                                        <a:srgbClr val="FF4662"/>
                                      </a:solidFill>
                                      <a:latin typeface="Cambria Math" panose="02040503050406030204" pitchFamily="18" charset="0"/>
                                    </a:rPr>
                                  </m:ctrlPr>
                                </m:sSubPr>
                                <m:e>
                                  <m:d>
                                    <m:dPr>
                                      <m:begChr m:val="["/>
                                      <m:endChr m:val="]"/>
                                      <m:ctrlPr>
                                        <a:rPr kumimoji="1" lang="en-US" altLang="zh-CN" i="1">
                                          <a:solidFill>
                                            <a:srgbClr val="FF4662"/>
                                          </a:solidFill>
                                          <a:latin typeface="Cambria Math" panose="02040503050406030204" pitchFamily="18" charset="0"/>
                                        </a:rPr>
                                      </m:ctrlPr>
                                    </m:dPr>
                                    <m:e>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𝑂</m:t>
                                          </m:r>
                                        </m:e>
                                        <m:sub>
                                          <m:r>
                                            <a:rPr kumimoji="1" lang="en-US" altLang="zh-CN" i="1">
                                              <a:solidFill>
                                                <a:srgbClr val="FF4662"/>
                                              </a:solidFill>
                                              <a:latin typeface="Cambria Math" panose="02040503050406030204" pitchFamily="18" charset="0"/>
                                            </a:rPr>
                                            <m:t>1</m:t>
                                          </m:r>
                                        </m:sub>
                                      </m:sSub>
                                      <m:d>
                                        <m:dPr>
                                          <m:ctrlPr>
                                            <a:rPr kumimoji="1" lang="en-US" altLang="zh-CN" i="1">
                                              <a:solidFill>
                                                <a:srgbClr val="FF4662"/>
                                              </a:solidFill>
                                              <a:latin typeface="Cambria Math" panose="02040503050406030204" pitchFamily="18" charset="0"/>
                                            </a:rPr>
                                          </m:ctrlPr>
                                        </m:dPr>
                                        <m:e>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𝑡</m:t>
                                              </m:r>
                                            </m:e>
                                            <m:sub>
                                              <m:r>
                                                <a:rPr kumimoji="1" lang="en-US" altLang="zh-CN" i="1">
                                                  <a:solidFill>
                                                    <a:srgbClr val="FF4662"/>
                                                  </a:solidFill>
                                                  <a:latin typeface="Cambria Math" panose="02040503050406030204" pitchFamily="18" charset="0"/>
                                                </a:rPr>
                                                <m:t>1</m:t>
                                              </m:r>
                                            </m:sub>
                                          </m:sSub>
                                        </m:e>
                                      </m:d>
                                      <m:r>
                                        <a:rPr kumimoji="1" lang="en-US" altLang="zh-CN" i="1">
                                          <a:solidFill>
                                            <a:srgbClr val="FF4662"/>
                                          </a:solidFill>
                                          <a:latin typeface="Cambria Math" panose="02040503050406030204" pitchFamily="18" charset="0"/>
                                        </a:rPr>
                                        <m:t>,</m:t>
                                      </m:r>
                                      <m:r>
                                        <a:rPr kumimoji="1" lang="zh-CN" altLang="en-US" i="1">
                                          <a:solidFill>
                                            <a:srgbClr val="FF4662"/>
                                          </a:solidFill>
                                          <a:latin typeface="Cambria Math" panose="02040503050406030204" pitchFamily="18" charset="0"/>
                                        </a:rPr>
                                        <m:t> </m:t>
                                      </m:r>
                                      <m:sSub>
                                        <m:sSubPr>
                                          <m:ctrlPr>
                                            <a:rPr kumimoji="1" lang="en-US" altLang="zh-CN" i="1">
                                              <a:solidFill>
                                                <a:srgbClr val="FF4662"/>
                                              </a:solidFill>
                                              <a:latin typeface="Cambria Math" panose="02040503050406030204" pitchFamily="18" charset="0"/>
                                            </a:rPr>
                                          </m:ctrlPr>
                                        </m:sSubPr>
                                        <m:e>
                                          <m:r>
                                            <a:rPr kumimoji="1" lang="en-US" altLang="zh-CN" i="1">
                                              <a:solidFill>
                                                <a:srgbClr val="FF4662"/>
                                              </a:solidFill>
                                              <a:latin typeface="Cambria Math" panose="02040503050406030204" pitchFamily="18" charset="0"/>
                                            </a:rPr>
                                            <m:t>𝑂</m:t>
                                          </m:r>
                                        </m:e>
                                        <m:sub>
                                          <m:r>
                                            <a:rPr kumimoji="1" lang="en-US" altLang="zh-CN" i="1">
                                              <a:solidFill>
                                                <a:srgbClr val="FF4662"/>
                                              </a:solidFill>
                                              <a:latin typeface="Cambria Math" panose="02040503050406030204" pitchFamily="18" charset="0"/>
                                            </a:rPr>
                                            <m:t>0</m:t>
                                          </m:r>
                                        </m:sub>
                                      </m:sSub>
                                    </m:e>
                                  </m:d>
                                </m:e>
                                <m:sub>
                                  <m:r>
                                    <a:rPr kumimoji="1" lang="en-US" altLang="zh-CN" i="1">
                                      <a:solidFill>
                                        <a:srgbClr val="FF4662"/>
                                      </a:solidFill>
                                      <a:latin typeface="Cambria Math" panose="02040503050406030204" pitchFamily="18" charset="0"/>
                                    </a:rPr>
                                    <m:t>−</m:t>
                                  </m:r>
                                </m:sub>
                              </m:sSub>
                            </m:e>
                          </m:d>
                          <m:r>
                            <a:rPr kumimoji="1" lang="en-US" altLang="zh-CN" i="1">
                              <a:latin typeface="Cambria Math" panose="02040503050406030204" pitchFamily="18" charset="0"/>
                            </a:rPr>
                            <m:t>𝜙</m:t>
                          </m:r>
                        </m:e>
                      </m:d>
                      <m:r>
                        <a:rPr kumimoji="1" lang="en-US" altLang="zh-CN" i="1" smtClean="0">
                          <a:solidFill>
                            <a:schemeClr val="tx1"/>
                          </a:solidFill>
                          <a:latin typeface="Cambria Math" panose="02040503050406030204" pitchFamily="18" charset="0"/>
                        </a:rPr>
                        <m:t>+</m:t>
                      </m:r>
                      <m:d>
                        <m:dPr>
                          <m:begChr m:val="⟨"/>
                          <m:endChr m:val="⟩"/>
                          <m:ctrlPr>
                            <a:rPr kumimoji="1" lang="en-US" altLang="zh-CN" i="1">
                              <a:latin typeface="Cambria Math" panose="02040503050406030204" pitchFamily="18" charset="0"/>
                            </a:rPr>
                          </m:ctrlPr>
                        </m:dPr>
                        <m:e>
                          <m:r>
                            <a:rPr kumimoji="1" lang="en-US" altLang="zh-CN" i="1">
                              <a:latin typeface="Cambria Math" panose="02040503050406030204" pitchFamily="18" charset="0"/>
                            </a:rPr>
                            <m:t>𝜙</m:t>
                          </m:r>
                          <m:d>
                            <m:dPr>
                              <m:begChr m:val="|"/>
                              <m:endChr m:val="|"/>
                              <m:ctrlPr>
                                <a:rPr kumimoji="1" lang="en-US" altLang="zh-CN" i="1">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d>
                                    <m:dPr>
                                      <m:begChr m:val="["/>
                                      <m:endChr m:val="]"/>
                                      <m:ctrlPr>
                                        <a:rPr kumimoji="1" lang="en-US" altLang="zh-CN" i="1">
                                          <a:solidFill>
                                            <a:srgbClr val="739CFF"/>
                                          </a:solidFill>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1</m:t>
                                          </m:r>
                                        </m:sub>
                                      </m:sSub>
                                      <m:d>
                                        <m:dPr>
                                          <m:ctrlPr>
                                            <a:rPr kumimoji="1" lang="en-US" altLang="zh-CN" i="1">
                                              <a:solidFill>
                                                <a:srgbClr val="739CFF"/>
                                              </a:solidFill>
                                              <a:latin typeface="Cambria Math" panose="02040503050406030204" pitchFamily="18" charset="0"/>
                                            </a:rPr>
                                          </m:ctrlPr>
                                        </m:dPr>
                                        <m:e>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𝑡</m:t>
                                              </m:r>
                                            </m:e>
                                            <m:sub>
                                              <m:r>
                                                <a:rPr kumimoji="1" lang="en-US" altLang="zh-CN" i="1">
                                                  <a:solidFill>
                                                    <a:srgbClr val="739CFF"/>
                                                  </a:solidFill>
                                                  <a:latin typeface="Cambria Math" panose="02040503050406030204" pitchFamily="18" charset="0"/>
                                                </a:rPr>
                                                <m:t>1</m:t>
                                              </m:r>
                                            </m:sub>
                                          </m:sSub>
                                        </m:e>
                                      </m:d>
                                      <m:r>
                                        <a:rPr kumimoji="1" lang="en-US" altLang="zh-CN" i="1">
                                          <a:solidFill>
                                            <a:srgbClr val="739CFF"/>
                                          </a:solidFill>
                                          <a:latin typeface="Cambria Math" panose="02040503050406030204" pitchFamily="18" charset="0"/>
                                        </a:rPr>
                                        <m:t>,</m:t>
                                      </m:r>
                                      <m:sSub>
                                        <m:sSubPr>
                                          <m:ctrlPr>
                                            <a:rPr kumimoji="1" lang="en-US" altLang="zh-CN" i="1">
                                              <a:solidFill>
                                                <a:srgbClr val="739CFF"/>
                                              </a:solidFill>
                                              <a:latin typeface="Cambria Math" panose="02040503050406030204" pitchFamily="18" charset="0"/>
                                            </a:rPr>
                                          </m:ctrlPr>
                                        </m:sSubPr>
                                        <m:e>
                                          <m:r>
                                            <a:rPr kumimoji="1" lang="en-US" altLang="zh-CN" i="1">
                                              <a:solidFill>
                                                <a:srgbClr val="739CFF"/>
                                              </a:solidFill>
                                              <a:latin typeface="Cambria Math" panose="02040503050406030204" pitchFamily="18" charset="0"/>
                                            </a:rPr>
                                            <m:t>𝑂</m:t>
                                          </m:r>
                                        </m:e>
                                        <m:sub>
                                          <m:r>
                                            <a:rPr kumimoji="1" lang="en-US" altLang="zh-CN" i="1">
                                              <a:solidFill>
                                                <a:srgbClr val="739CFF"/>
                                              </a:solidFill>
                                              <a:latin typeface="Cambria Math" panose="02040503050406030204" pitchFamily="18" charset="0"/>
                                            </a:rPr>
                                            <m:t>0</m:t>
                                          </m:r>
                                        </m:sub>
                                      </m:sSub>
                                    </m:e>
                                  </m:d>
                                </m:e>
                                <m:sub>
                                  <m:r>
                                    <a:rPr kumimoji="1" lang="en-US" altLang="zh-CN" i="1">
                                      <a:solidFill>
                                        <a:srgbClr val="739CFF"/>
                                      </a:solidFill>
                                      <a:latin typeface="Cambria Math" panose="02040503050406030204" pitchFamily="18" charset="0"/>
                                    </a:rPr>
                                    <m:t>+</m:t>
                                  </m:r>
                                </m:sub>
                              </m:sSub>
                            </m:e>
                          </m:d>
                          <m:r>
                            <a:rPr kumimoji="1" lang="en-US" altLang="zh-CN" i="1">
                              <a:latin typeface="Cambria Math" panose="02040503050406030204" pitchFamily="18" charset="0"/>
                            </a:rPr>
                            <m:t>𝜙</m:t>
                          </m:r>
                        </m:e>
                      </m:d>
                      <m:r>
                        <a:rPr kumimoji="1" lang="en-US" altLang="zh-CN" b="0" i="1" smtClean="0">
                          <a:solidFill>
                            <a:schemeClr val="tx1"/>
                          </a:solidFill>
                          <a:latin typeface="Cambria Math" panose="02040503050406030204" pitchFamily="18" charset="0"/>
                        </a:rPr>
                        <m:t>=2</m:t>
                      </m:r>
                      <m:d>
                        <m:dPr>
                          <m:begChr m:val="⟨"/>
                          <m:endChr m:val="⟩"/>
                          <m:ctrlPr>
                            <a:rPr kumimoji="1" lang="en-US" altLang="zh-CN" i="1">
                              <a:latin typeface="Cambria Math" panose="02040503050406030204" pitchFamily="18" charset="0"/>
                            </a:rPr>
                          </m:ctrlPr>
                        </m:dPr>
                        <m:e>
                          <m:r>
                            <a:rPr kumimoji="1" lang="en-US" altLang="zh-CN" i="1">
                              <a:latin typeface="Cambria Math" panose="02040503050406030204" pitchFamily="18" charset="0"/>
                            </a:rPr>
                            <m:t>𝜙</m:t>
                          </m:r>
                          <m:d>
                            <m:dPr>
                              <m:begChr m:val="|"/>
                              <m:endChr m:val="|"/>
                              <m:ctrlPr>
                                <a:rPr kumimoji="1"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𝑂</m:t>
                                      </m:r>
                                    </m:e>
                                    <m:sub>
                                      <m:r>
                                        <a:rPr kumimoji="1" lang="en-US" altLang="zh-CN" i="1">
                                          <a:latin typeface="Cambria Math" panose="02040503050406030204" pitchFamily="18" charset="0"/>
                                        </a:rPr>
                                        <m:t>1</m:t>
                                      </m:r>
                                    </m:sub>
                                  </m:sSub>
                                  <m:d>
                                    <m:dPr>
                                      <m:ctrlPr>
                                        <a:rPr kumimoji="1"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𝑡</m:t>
                                          </m:r>
                                        </m:e>
                                        <m:sub>
                                          <m:r>
                                            <a:rPr kumimoji="1" lang="en-US" altLang="zh-CN" i="1">
                                              <a:latin typeface="Cambria Math" panose="02040503050406030204" pitchFamily="18" charset="0"/>
                                            </a:rPr>
                                            <m:t>1</m:t>
                                          </m:r>
                                        </m:sub>
                                      </m:sSub>
                                    </m:e>
                                  </m:d>
                                  <m:r>
                                    <a:rPr kumimoji="1" lang="en-US" altLang="zh-CN" i="1">
                                      <a:latin typeface="Cambria Math" panose="02040503050406030204" pitchFamily="18" charset="0"/>
                                    </a:rPr>
                                    <m:t>𝑂</m:t>
                                  </m:r>
                                </m:e>
                                <m:sub>
                                  <m:r>
                                    <a:rPr kumimoji="1" lang="en-US" altLang="zh-CN" i="1">
                                      <a:latin typeface="Cambria Math" panose="02040503050406030204" pitchFamily="18" charset="0"/>
                                    </a:rPr>
                                    <m:t>0</m:t>
                                  </m:r>
                                </m:sub>
                              </m:sSub>
                            </m:e>
                          </m:d>
                          <m:r>
                            <a:rPr kumimoji="1" lang="en-US" altLang="zh-CN" i="1">
                              <a:latin typeface="Cambria Math" panose="02040503050406030204" pitchFamily="18" charset="0"/>
                            </a:rPr>
                            <m:t>𝜙</m:t>
                          </m:r>
                        </m:e>
                      </m:d>
                    </m:oMath>
                  </m:oMathPara>
                </a14:m>
                <a:endParaRPr lang="zh-CN" altLang="en-US" dirty="0"/>
              </a:p>
            </p:txBody>
          </p:sp>
        </mc:Choice>
        <mc:Fallback xmlns="">
          <p:sp>
            <p:nvSpPr>
              <p:cNvPr id="24" name="TextBox 23">
                <a:extLst>
                  <a:ext uri="{FF2B5EF4-FFF2-40B4-BE49-F238E27FC236}">
                    <a16:creationId xmlns:a16="http://schemas.microsoft.com/office/drawing/2014/main" id="{4460DBCF-5A4A-8B49-BF93-F0C7C4D97F79}"/>
                  </a:ext>
                </a:extLst>
              </p:cNvPr>
              <p:cNvSpPr txBox="1">
                <a:spLocks noRot="1" noChangeAspect="1" noMove="1" noResize="1" noEditPoints="1" noAdjustHandles="1" noChangeArrowheads="1" noChangeShapeType="1" noTextEdit="1"/>
              </p:cNvSpPr>
              <p:nvPr/>
            </p:nvSpPr>
            <p:spPr>
              <a:xfrm>
                <a:off x="2503190" y="3421622"/>
                <a:ext cx="7185620" cy="369332"/>
              </a:xfrm>
              <a:prstGeom prst="rect">
                <a:avLst/>
              </a:prstGeom>
              <a:blipFill>
                <a:blip r:embed="rId10"/>
                <a:stretch>
                  <a:fillRect b="-1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56463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C3CE21A-835C-C54A-89B4-0D4B202D0ECE}"/>
              </a:ext>
            </a:extLst>
          </p:cNvPr>
          <p:cNvSpPr>
            <a:spLocks noGrp="1"/>
          </p:cNvSpPr>
          <p:nvPr>
            <p:ph idx="1"/>
          </p:nvPr>
        </p:nvSpPr>
        <p:spPr>
          <a:xfrm>
            <a:off x="1161585" y="1571847"/>
            <a:ext cx="10746163" cy="5163252"/>
          </a:xfrm>
        </p:spPr>
        <p:txBody>
          <a:bodyPr>
            <a:normAutofit fontScale="92500" lnSpcReduction="10000"/>
          </a:bodyPr>
          <a:lstStyle/>
          <a:p>
            <a:pPr>
              <a:lnSpc>
                <a:spcPct val="150000"/>
              </a:lnSpc>
              <a:buClr>
                <a:srgbClr val="3182BD"/>
              </a:buClr>
              <a:buFont typeface="Wingdings" pitchFamily="2" charset="2"/>
              <a:buChar char="q"/>
            </a:pPr>
            <a:r>
              <a:rPr kumimoji="1" lang="en-US" altLang="zh-CN" sz="3200" dirty="0">
                <a:solidFill>
                  <a:schemeClr val="bg2">
                    <a:lumMod val="90000"/>
                  </a:schemeClr>
                </a:solidFill>
              </a:rPr>
              <a:t>Why</a:t>
            </a:r>
            <a:r>
              <a:rPr kumimoji="1" lang="zh-CN" altLang="en-US" sz="3200" dirty="0">
                <a:solidFill>
                  <a:schemeClr val="bg2">
                    <a:lumMod val="90000"/>
                  </a:schemeClr>
                </a:solidFill>
              </a:rPr>
              <a:t> </a:t>
            </a:r>
            <a:r>
              <a:rPr kumimoji="1" lang="en-US" altLang="zh-CN" sz="3200" dirty="0">
                <a:solidFill>
                  <a:schemeClr val="bg2">
                    <a:lumMod val="90000"/>
                  </a:schemeClr>
                </a:solidFill>
              </a:rPr>
              <a:t>quantum</a:t>
            </a:r>
            <a:r>
              <a:rPr kumimoji="1" lang="zh-CN" altLang="en-US" sz="3200" dirty="0">
                <a:solidFill>
                  <a:schemeClr val="bg2">
                    <a:lumMod val="90000"/>
                  </a:schemeClr>
                </a:solidFill>
              </a:rPr>
              <a:t> </a:t>
            </a:r>
            <a:r>
              <a:rPr kumimoji="1" lang="en-US" altLang="zh-CN" sz="3200" dirty="0">
                <a:solidFill>
                  <a:schemeClr val="bg2">
                    <a:lumMod val="90000"/>
                  </a:schemeClr>
                </a:solidFill>
              </a:rPr>
              <a:t>computer?</a:t>
            </a:r>
          </a:p>
          <a:p>
            <a:pPr>
              <a:lnSpc>
                <a:spcPct val="150000"/>
              </a:lnSpc>
              <a:buClr>
                <a:srgbClr val="3182BD"/>
              </a:buClr>
              <a:buFont typeface="Wingdings" pitchFamily="2" charset="2"/>
              <a:buChar char="q"/>
            </a:pPr>
            <a:r>
              <a:rPr kumimoji="1" lang="en-US" altLang="zh-CN" sz="3200" dirty="0">
                <a:solidFill>
                  <a:schemeClr val="bg2">
                    <a:lumMod val="90000"/>
                  </a:schemeClr>
                </a:solidFill>
              </a:rPr>
              <a:t>Procedures</a:t>
            </a:r>
            <a:r>
              <a:rPr kumimoji="1" lang="zh-CN" altLang="en-US" sz="3200" dirty="0">
                <a:solidFill>
                  <a:schemeClr val="bg2">
                    <a:lumMod val="90000"/>
                  </a:schemeClr>
                </a:solidFill>
              </a:rPr>
              <a:t> </a:t>
            </a:r>
            <a:r>
              <a:rPr kumimoji="1" lang="en-US" altLang="zh-CN" sz="3200" dirty="0">
                <a:solidFill>
                  <a:schemeClr val="bg2">
                    <a:lumMod val="90000"/>
                  </a:schemeClr>
                </a:solidFill>
              </a:rPr>
              <a:t>of</a:t>
            </a:r>
            <a:r>
              <a:rPr kumimoji="1" lang="zh-CN" altLang="en-US" sz="3200" dirty="0">
                <a:solidFill>
                  <a:schemeClr val="bg2">
                    <a:lumMod val="90000"/>
                  </a:schemeClr>
                </a:solidFill>
              </a:rPr>
              <a:t> </a:t>
            </a:r>
            <a:r>
              <a:rPr kumimoji="1" lang="en-US" altLang="zh-CN" sz="3200" dirty="0">
                <a:solidFill>
                  <a:schemeClr val="bg2">
                    <a:lumMod val="90000"/>
                  </a:schemeClr>
                </a:solidFill>
              </a:rPr>
              <a:t>extracting</a:t>
            </a:r>
            <a:r>
              <a:rPr kumimoji="1" lang="zh-CN" altLang="en-US" sz="3200" dirty="0">
                <a:solidFill>
                  <a:schemeClr val="bg2">
                    <a:lumMod val="90000"/>
                  </a:schemeClr>
                </a:solidFill>
              </a:rPr>
              <a:t> </a:t>
            </a:r>
            <a:r>
              <a:rPr kumimoji="1" lang="en-US" altLang="zh-CN" sz="3200" dirty="0">
                <a:solidFill>
                  <a:schemeClr val="bg2">
                    <a:lumMod val="90000"/>
                  </a:schemeClr>
                </a:solidFill>
              </a:rPr>
              <a:t>particle</a:t>
            </a:r>
            <a:r>
              <a:rPr kumimoji="1" lang="zh-CN" altLang="en-US" sz="3200" dirty="0">
                <a:solidFill>
                  <a:schemeClr val="bg2">
                    <a:lumMod val="90000"/>
                  </a:schemeClr>
                </a:solidFill>
              </a:rPr>
              <a:t> </a:t>
            </a:r>
            <a:r>
              <a:rPr kumimoji="1" lang="en-US" altLang="zh-CN" sz="3200" dirty="0">
                <a:solidFill>
                  <a:schemeClr val="bg2">
                    <a:lumMod val="90000"/>
                  </a:schemeClr>
                </a:solidFill>
              </a:rPr>
              <a:t>mass</a:t>
            </a:r>
            <a:r>
              <a:rPr kumimoji="1" lang="zh-CN" altLang="en-US" sz="3200" dirty="0">
                <a:solidFill>
                  <a:schemeClr val="bg2">
                    <a:lumMod val="90000"/>
                  </a:schemeClr>
                </a:solidFill>
              </a:rPr>
              <a:t> </a:t>
            </a:r>
            <a:endParaRPr kumimoji="1" lang="en-US" altLang="zh-CN" sz="3200" dirty="0">
              <a:solidFill>
                <a:schemeClr val="bg2">
                  <a:lumMod val="90000"/>
                </a:schemeClr>
              </a:solidFill>
            </a:endParaRPr>
          </a:p>
          <a:p>
            <a:pPr>
              <a:lnSpc>
                <a:spcPct val="150000"/>
              </a:lnSpc>
              <a:buClr>
                <a:srgbClr val="3182BD"/>
              </a:buClr>
              <a:buFont typeface="Wingdings" pitchFamily="2" charset="2"/>
              <a:buChar char="q"/>
            </a:pPr>
            <a:r>
              <a:rPr kumimoji="1" lang="en-US" altLang="zh-CN" sz="3200" dirty="0"/>
              <a:t>Measurement</a:t>
            </a:r>
            <a:r>
              <a:rPr kumimoji="1" lang="zh-CN" altLang="en-US" sz="3200" dirty="0"/>
              <a:t> </a:t>
            </a:r>
            <a:r>
              <a:rPr kumimoji="1" lang="en-US" altLang="zh-CN" sz="3200" dirty="0"/>
              <a:t>without</a:t>
            </a:r>
            <a:r>
              <a:rPr kumimoji="1" lang="zh-CN" altLang="en-US" sz="3200" dirty="0"/>
              <a:t> </a:t>
            </a:r>
            <a:r>
              <a:rPr kumimoji="1" lang="en-US" altLang="zh-CN" sz="3200" dirty="0"/>
              <a:t>ancilla</a:t>
            </a:r>
            <a:r>
              <a:rPr kumimoji="1" lang="zh-CN" altLang="en-US" sz="3200" dirty="0"/>
              <a:t> </a:t>
            </a:r>
            <a:r>
              <a:rPr kumimoji="1" lang="en-US" altLang="zh-CN" sz="3200" dirty="0"/>
              <a:t>qubits</a:t>
            </a:r>
          </a:p>
          <a:p>
            <a:pPr lvl="1">
              <a:lnSpc>
                <a:spcPct val="150000"/>
              </a:lnSpc>
              <a:buClr>
                <a:srgbClr val="3182BD"/>
              </a:buClr>
              <a:buFont typeface="Wingdings" pitchFamily="2" charset="2"/>
              <a:buChar char="q"/>
            </a:pPr>
            <a:r>
              <a:rPr kumimoji="1" lang="en-US" altLang="zh-CN" sz="2800" dirty="0">
                <a:solidFill>
                  <a:schemeClr val="bg2">
                    <a:lumMod val="90000"/>
                  </a:schemeClr>
                </a:solidFill>
              </a:rPr>
              <a:t>method</a:t>
            </a:r>
          </a:p>
          <a:p>
            <a:pPr lvl="1">
              <a:lnSpc>
                <a:spcPct val="150000"/>
              </a:lnSpc>
              <a:buClr>
                <a:srgbClr val="3182BD"/>
              </a:buClr>
              <a:buFont typeface="Wingdings" pitchFamily="2" charset="2"/>
              <a:buChar char="q"/>
            </a:pPr>
            <a:r>
              <a:rPr kumimoji="1" lang="en-US" altLang="zh-CN" sz="2800" dirty="0"/>
              <a:t>hardware</a:t>
            </a:r>
            <a:r>
              <a:rPr kumimoji="1" lang="zh-CN" altLang="en-US" sz="2800" dirty="0"/>
              <a:t> </a:t>
            </a:r>
            <a:r>
              <a:rPr kumimoji="1" lang="en-US" altLang="zh-CN" sz="2800" dirty="0"/>
              <a:t>demonstration</a:t>
            </a:r>
          </a:p>
          <a:p>
            <a:pPr>
              <a:lnSpc>
                <a:spcPct val="150000"/>
              </a:lnSpc>
              <a:buClr>
                <a:srgbClr val="3182BD"/>
              </a:buClr>
              <a:buFont typeface="Wingdings" pitchFamily="2" charset="2"/>
              <a:buChar char="q"/>
            </a:pPr>
            <a:r>
              <a:rPr kumimoji="1" lang="en-US" altLang="zh-CN" sz="3200" dirty="0">
                <a:solidFill>
                  <a:schemeClr val="bg2">
                    <a:lumMod val="90000"/>
                  </a:schemeClr>
                </a:solidFill>
              </a:rPr>
              <a:t>Performance</a:t>
            </a:r>
            <a:r>
              <a:rPr kumimoji="1" lang="zh-CN" altLang="en-US" sz="3200" dirty="0">
                <a:solidFill>
                  <a:schemeClr val="bg2">
                    <a:lumMod val="90000"/>
                  </a:schemeClr>
                </a:solidFill>
              </a:rPr>
              <a:t> </a:t>
            </a:r>
            <a:r>
              <a:rPr kumimoji="1" lang="en-US" altLang="zh-CN" sz="3200" dirty="0">
                <a:solidFill>
                  <a:schemeClr val="bg2">
                    <a:lumMod val="90000"/>
                  </a:schemeClr>
                </a:solidFill>
              </a:rPr>
              <a:t>guarantee</a:t>
            </a:r>
            <a:r>
              <a:rPr kumimoji="1" lang="zh-CN" altLang="en-US" sz="3200" dirty="0">
                <a:solidFill>
                  <a:schemeClr val="bg2">
                    <a:lumMod val="90000"/>
                  </a:schemeClr>
                </a:solidFill>
              </a:rPr>
              <a:t> </a:t>
            </a:r>
            <a:r>
              <a:rPr kumimoji="1" lang="en-US" altLang="zh-CN" sz="3200" dirty="0">
                <a:solidFill>
                  <a:schemeClr val="bg2">
                    <a:lumMod val="90000"/>
                  </a:schemeClr>
                </a:solidFill>
              </a:rPr>
              <a:t>of</a:t>
            </a:r>
            <a:r>
              <a:rPr kumimoji="1" lang="zh-CN" altLang="en-US" sz="3200" dirty="0">
                <a:solidFill>
                  <a:schemeClr val="bg2">
                    <a:lumMod val="90000"/>
                  </a:schemeClr>
                </a:solidFill>
              </a:rPr>
              <a:t> </a:t>
            </a:r>
            <a:r>
              <a:rPr kumimoji="1" lang="en-US" altLang="zh-CN" sz="3200" dirty="0">
                <a:solidFill>
                  <a:schemeClr val="bg2">
                    <a:lumMod val="90000"/>
                  </a:schemeClr>
                </a:solidFill>
              </a:rPr>
              <a:t>the</a:t>
            </a:r>
            <a:r>
              <a:rPr kumimoji="1" lang="zh-CN" altLang="en-US" sz="3200" dirty="0">
                <a:solidFill>
                  <a:schemeClr val="bg2">
                    <a:lumMod val="90000"/>
                  </a:schemeClr>
                </a:solidFill>
              </a:rPr>
              <a:t> </a:t>
            </a:r>
            <a:r>
              <a:rPr kumimoji="1" lang="en-US" altLang="zh-CN" sz="3200" dirty="0">
                <a:solidFill>
                  <a:schemeClr val="bg2">
                    <a:lumMod val="90000"/>
                  </a:schemeClr>
                </a:solidFill>
              </a:rPr>
              <a:t>state</a:t>
            </a:r>
            <a:r>
              <a:rPr kumimoji="1" lang="zh-CN" altLang="en-US" sz="3200" dirty="0">
                <a:solidFill>
                  <a:schemeClr val="bg2">
                    <a:lumMod val="90000"/>
                  </a:schemeClr>
                </a:solidFill>
              </a:rPr>
              <a:t> </a:t>
            </a:r>
            <a:r>
              <a:rPr kumimoji="1" lang="en-US" altLang="zh-CN" sz="3200" dirty="0">
                <a:solidFill>
                  <a:schemeClr val="bg2">
                    <a:lumMod val="90000"/>
                  </a:schemeClr>
                </a:solidFill>
              </a:rPr>
              <a:t>preparation</a:t>
            </a:r>
          </a:p>
          <a:p>
            <a:pPr>
              <a:lnSpc>
                <a:spcPct val="150000"/>
              </a:lnSpc>
              <a:buClr>
                <a:srgbClr val="3182BD"/>
              </a:buClr>
              <a:buFont typeface="Wingdings" pitchFamily="2" charset="2"/>
              <a:buChar char="q"/>
            </a:pPr>
            <a:r>
              <a:rPr kumimoji="1" lang="en-US" altLang="zh-CN" sz="3200" dirty="0">
                <a:solidFill>
                  <a:schemeClr val="bg2">
                    <a:lumMod val="90000"/>
                  </a:schemeClr>
                </a:solidFill>
              </a:rPr>
              <a:t>Conclusion</a:t>
            </a:r>
            <a:r>
              <a:rPr kumimoji="1" lang="zh-CN" altLang="en-US" sz="3200" dirty="0">
                <a:solidFill>
                  <a:schemeClr val="bg2">
                    <a:lumMod val="90000"/>
                  </a:schemeClr>
                </a:solidFill>
              </a:rPr>
              <a:t> </a:t>
            </a:r>
            <a:r>
              <a:rPr kumimoji="1" lang="en-US" altLang="zh-CN" sz="3200" dirty="0">
                <a:solidFill>
                  <a:schemeClr val="bg2">
                    <a:lumMod val="90000"/>
                  </a:schemeClr>
                </a:solidFill>
              </a:rPr>
              <a:t>and</a:t>
            </a:r>
            <a:r>
              <a:rPr kumimoji="1" lang="zh-CN" altLang="en-US" sz="3200" dirty="0">
                <a:solidFill>
                  <a:schemeClr val="bg2">
                    <a:lumMod val="90000"/>
                  </a:schemeClr>
                </a:solidFill>
              </a:rPr>
              <a:t> </a:t>
            </a:r>
            <a:r>
              <a:rPr kumimoji="1" lang="en-US" altLang="zh-CN" sz="3200" dirty="0">
                <a:solidFill>
                  <a:schemeClr val="bg2">
                    <a:lumMod val="90000"/>
                  </a:schemeClr>
                </a:solidFill>
              </a:rPr>
              <a:t>Outlook</a:t>
            </a:r>
          </a:p>
          <a:p>
            <a:pPr marL="0" indent="0">
              <a:lnSpc>
                <a:spcPct val="150000"/>
              </a:lnSpc>
              <a:buClr>
                <a:srgbClr val="3182BD"/>
              </a:buClr>
              <a:buNone/>
            </a:pPr>
            <a:endParaRPr kumimoji="1" lang="en-US" altLang="zh-CN" sz="3200" dirty="0">
              <a:solidFill>
                <a:schemeClr val="bg2">
                  <a:lumMod val="90000"/>
                </a:schemeClr>
              </a:solidFill>
            </a:endParaRPr>
          </a:p>
        </p:txBody>
      </p:sp>
      <p:sp>
        <p:nvSpPr>
          <p:cNvPr id="7" name="Title 1">
            <a:extLst>
              <a:ext uri="{FF2B5EF4-FFF2-40B4-BE49-F238E27FC236}">
                <a16:creationId xmlns:a16="http://schemas.microsoft.com/office/drawing/2014/main" id="{F3B21FB1-DD8C-BC44-964C-97FDB8DCD966}"/>
              </a:ext>
            </a:extLst>
          </p:cNvPr>
          <p:cNvSpPr txBox="1">
            <a:spLocks/>
          </p:cNvSpPr>
          <p:nvPr/>
        </p:nvSpPr>
        <p:spPr>
          <a:xfrm>
            <a:off x="838200" y="501650"/>
            <a:ext cx="3179323" cy="947771"/>
          </a:xfrm>
          <a:prstGeom prst="roundRect">
            <a:avLst/>
          </a:prstGeom>
          <a:solidFill>
            <a:srgbClr val="9DC3E6"/>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5400" dirty="0"/>
              <a:t>Main Content</a:t>
            </a:r>
            <a:endParaRPr kumimoji="1" lang="zh-CN" altLang="en-US" sz="5400" dirty="0"/>
          </a:p>
        </p:txBody>
      </p:sp>
    </p:spTree>
    <p:extLst>
      <p:ext uri="{BB962C8B-B14F-4D97-AF65-F5344CB8AC3E}">
        <p14:creationId xmlns:p14="http://schemas.microsoft.com/office/powerpoint/2010/main" val="1653510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ed Rectangle 68">
            <a:extLst>
              <a:ext uri="{FF2B5EF4-FFF2-40B4-BE49-F238E27FC236}">
                <a16:creationId xmlns:a16="http://schemas.microsoft.com/office/drawing/2014/main" id="{8588ADB4-0835-7F4F-BEB9-DCE02CA57E61}"/>
              </a:ext>
            </a:extLst>
          </p:cNvPr>
          <p:cNvSpPr/>
          <p:nvPr/>
        </p:nvSpPr>
        <p:spPr>
          <a:xfrm>
            <a:off x="10096700" y="3807963"/>
            <a:ext cx="1490680" cy="418253"/>
          </a:xfrm>
          <a:prstGeom prst="roundRect">
            <a:avLst/>
          </a:prstGeom>
          <a:solidFill>
            <a:srgbClr val="FFA4AF">
              <a:alpha val="50196"/>
            </a:srgbClr>
          </a:solidFill>
          <a:ln>
            <a:solidFill>
              <a:srgbClr val="FFA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Rounded Rectangle 9">
            <a:extLst>
              <a:ext uri="{FF2B5EF4-FFF2-40B4-BE49-F238E27FC236}">
                <a16:creationId xmlns:a16="http://schemas.microsoft.com/office/drawing/2014/main" id="{5262EF6E-97BE-2444-8BFB-D6AE918D957C}"/>
              </a:ext>
            </a:extLst>
          </p:cNvPr>
          <p:cNvSpPr/>
          <p:nvPr/>
        </p:nvSpPr>
        <p:spPr>
          <a:xfrm>
            <a:off x="7260060" y="3813091"/>
            <a:ext cx="1332801" cy="418253"/>
          </a:xfrm>
          <a:prstGeom prst="roundRect">
            <a:avLst/>
          </a:prstGeom>
          <a:solidFill>
            <a:srgbClr val="8CABFF">
              <a:alpha val="50196"/>
            </a:srgbClr>
          </a:solidFill>
          <a:ln>
            <a:solidFill>
              <a:srgbClr val="8CA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Rounded Rectangle 36">
            <a:extLst>
              <a:ext uri="{FF2B5EF4-FFF2-40B4-BE49-F238E27FC236}">
                <a16:creationId xmlns:a16="http://schemas.microsoft.com/office/drawing/2014/main" id="{8A7DFB1E-90D9-4B42-B366-06977C768E2B}"/>
              </a:ext>
            </a:extLst>
          </p:cNvPr>
          <p:cNvSpPr/>
          <p:nvPr/>
        </p:nvSpPr>
        <p:spPr>
          <a:xfrm>
            <a:off x="2454322" y="3798713"/>
            <a:ext cx="643887" cy="264359"/>
          </a:xfrm>
          <a:prstGeom prst="roundRect">
            <a:avLst/>
          </a:prstGeom>
          <a:solidFill>
            <a:srgbClr val="D9D9D9">
              <a:alpha val="4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Title 1">
            <a:extLst>
              <a:ext uri="{FF2B5EF4-FFF2-40B4-BE49-F238E27FC236}">
                <a16:creationId xmlns:a16="http://schemas.microsoft.com/office/drawing/2014/main" id="{BA89409A-3FAF-F64C-A698-910FC4FDB7B2}"/>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5400" dirty="0"/>
              <a:t>Hadron</a:t>
            </a:r>
            <a:r>
              <a:rPr kumimoji="1" lang="zh-CN" altLang="en-US" sz="5400" dirty="0"/>
              <a:t> </a:t>
            </a:r>
            <a:r>
              <a:rPr kumimoji="1" lang="en-US" altLang="zh-CN" sz="5400" dirty="0"/>
              <a:t>mass</a:t>
            </a:r>
            <a:r>
              <a:rPr kumimoji="1" lang="zh-CN" altLang="en-US" sz="5400" dirty="0"/>
              <a:t> </a:t>
            </a:r>
            <a:r>
              <a:rPr kumimoji="1" lang="en-US" altLang="zh-CN" sz="5400" dirty="0"/>
              <a:t>of</a:t>
            </a:r>
            <a:r>
              <a:rPr kumimoji="1" lang="zh-CN" altLang="en-US" sz="5400" dirty="0"/>
              <a:t> </a:t>
            </a:r>
            <a:r>
              <a:rPr kumimoji="1" lang="en-US" altLang="zh-CN" sz="5400" dirty="0"/>
              <a:t>Schwinger</a:t>
            </a:r>
            <a:r>
              <a:rPr kumimoji="1" lang="zh-CN" altLang="en-US" sz="5400" dirty="0"/>
              <a:t> </a:t>
            </a:r>
            <a:r>
              <a:rPr kumimoji="1" lang="en-US" altLang="zh-CN" sz="5400" dirty="0"/>
              <a:t>model</a:t>
            </a:r>
            <a:r>
              <a:rPr kumimoji="1" lang="zh-CN" altLang="en-US" sz="5400" dirty="0"/>
              <a:t> </a:t>
            </a:r>
            <a:endParaRPr lang="zh-CN" altLang="en-US" sz="5400" dirty="0"/>
          </a:p>
        </p:txBody>
      </p:sp>
      <p:pic>
        <p:nvPicPr>
          <p:cNvPr id="25" name="Picture 24">
            <a:extLst>
              <a:ext uri="{FF2B5EF4-FFF2-40B4-BE49-F238E27FC236}">
                <a16:creationId xmlns:a16="http://schemas.microsoft.com/office/drawing/2014/main" id="{17A5C0DD-F0B6-4047-AC6F-21A2CBA83EFC}"/>
              </a:ext>
            </a:extLst>
          </p:cNvPr>
          <p:cNvPicPr>
            <a:picLocks noChangeAspect="1"/>
          </p:cNvPicPr>
          <p:nvPr/>
        </p:nvPicPr>
        <p:blipFill rotWithShape="1">
          <a:blip r:embed="rId3"/>
          <a:srcRect b="36061"/>
          <a:stretch/>
        </p:blipFill>
        <p:spPr>
          <a:xfrm>
            <a:off x="1510518" y="1381003"/>
            <a:ext cx="9655643" cy="857250"/>
          </a:xfrm>
          <a:prstGeom prst="rect">
            <a:avLst/>
          </a:prstGeom>
        </p:spPr>
      </p:pic>
      <p:sp>
        <p:nvSpPr>
          <p:cNvPr id="4" name="TextBox 3">
            <a:extLst>
              <a:ext uri="{FF2B5EF4-FFF2-40B4-BE49-F238E27FC236}">
                <a16:creationId xmlns:a16="http://schemas.microsoft.com/office/drawing/2014/main" id="{D767C439-8E50-C448-9B83-63DC70BBC693}"/>
              </a:ext>
            </a:extLst>
          </p:cNvPr>
          <p:cNvSpPr txBox="1"/>
          <p:nvPr/>
        </p:nvSpPr>
        <p:spPr>
          <a:xfrm>
            <a:off x="335667" y="980893"/>
            <a:ext cx="2392963"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dirty="0"/>
              <a:t>Schwinger</a:t>
            </a:r>
            <a:r>
              <a:rPr kumimoji="1" lang="zh-CN" altLang="en-US" sz="2000" dirty="0"/>
              <a:t> </a:t>
            </a:r>
            <a:r>
              <a:rPr kumimoji="1" lang="en-US" altLang="zh-CN" sz="2000" dirty="0"/>
              <a:t>model:</a:t>
            </a:r>
            <a:endParaRPr kumimoji="1" lang="zh-CN" altLang="en-US" sz="2000" dirty="0"/>
          </a:p>
        </p:txBody>
      </p:sp>
      <p:sp>
        <p:nvSpPr>
          <p:cNvPr id="2" name="TextBox 1">
            <a:extLst>
              <a:ext uri="{FF2B5EF4-FFF2-40B4-BE49-F238E27FC236}">
                <a16:creationId xmlns:a16="http://schemas.microsoft.com/office/drawing/2014/main" id="{089CB558-9CAD-E24A-B11C-5BC46269E2D1}"/>
              </a:ext>
            </a:extLst>
          </p:cNvPr>
          <p:cNvSpPr txBox="1"/>
          <p:nvPr/>
        </p:nvSpPr>
        <p:spPr>
          <a:xfrm>
            <a:off x="4552157" y="2377430"/>
            <a:ext cx="1603965" cy="369332"/>
          </a:xfrm>
          <a:prstGeom prst="rect">
            <a:avLst/>
          </a:prstGeom>
          <a:noFill/>
        </p:spPr>
        <p:txBody>
          <a:bodyPr wrap="none" rtlCol="0">
            <a:spAutoFit/>
          </a:bodyPr>
          <a:lstStyle/>
          <a:p>
            <a:r>
              <a:rPr kumimoji="1" lang="en-US" altLang="zh-CN" dirty="0"/>
              <a:t>fermionic</a:t>
            </a:r>
            <a:r>
              <a:rPr kumimoji="1" lang="zh-CN" altLang="en-US" dirty="0"/>
              <a:t> </a:t>
            </a:r>
            <a:r>
              <a:rPr kumimoji="1" lang="en-US" altLang="zh-CN" dirty="0"/>
              <a:t>mass</a:t>
            </a:r>
            <a:endParaRPr kumimoji="1" lang="zh-CN" altLang="en-US" dirty="0"/>
          </a:p>
        </p:txBody>
      </p:sp>
      <p:sp>
        <p:nvSpPr>
          <p:cNvPr id="19" name="TextBox 18">
            <a:extLst>
              <a:ext uri="{FF2B5EF4-FFF2-40B4-BE49-F238E27FC236}">
                <a16:creationId xmlns:a16="http://schemas.microsoft.com/office/drawing/2014/main" id="{BA23E1B7-8287-9248-AEBE-37A504177553}"/>
              </a:ext>
            </a:extLst>
          </p:cNvPr>
          <p:cNvSpPr txBox="1"/>
          <p:nvPr/>
        </p:nvSpPr>
        <p:spPr>
          <a:xfrm>
            <a:off x="7053071" y="2381101"/>
            <a:ext cx="1606722" cy="369332"/>
          </a:xfrm>
          <a:prstGeom prst="rect">
            <a:avLst/>
          </a:prstGeom>
          <a:noFill/>
        </p:spPr>
        <p:txBody>
          <a:bodyPr wrap="none" rtlCol="0">
            <a:spAutoFit/>
          </a:bodyPr>
          <a:lstStyle/>
          <a:p>
            <a:r>
              <a:rPr kumimoji="1" lang="en-US" altLang="zh-CN" dirty="0"/>
              <a:t>kinematic</a:t>
            </a:r>
            <a:r>
              <a:rPr kumimoji="1" lang="zh-CN" altLang="en-US" dirty="0"/>
              <a:t> </a:t>
            </a:r>
            <a:r>
              <a:rPr kumimoji="1" lang="en-US" altLang="zh-CN" dirty="0"/>
              <a:t>term</a:t>
            </a:r>
            <a:endParaRPr kumimoji="1" lang="zh-CN" altLang="en-US" dirty="0"/>
          </a:p>
        </p:txBody>
      </p:sp>
      <p:sp>
        <p:nvSpPr>
          <p:cNvPr id="20" name="TextBox 19">
            <a:extLst>
              <a:ext uri="{FF2B5EF4-FFF2-40B4-BE49-F238E27FC236}">
                <a16:creationId xmlns:a16="http://schemas.microsoft.com/office/drawing/2014/main" id="{3C1AE005-8CA9-3848-BAB1-62900BBED194}"/>
              </a:ext>
            </a:extLst>
          </p:cNvPr>
          <p:cNvSpPr txBox="1"/>
          <p:nvPr/>
        </p:nvSpPr>
        <p:spPr>
          <a:xfrm>
            <a:off x="9448123" y="2386453"/>
            <a:ext cx="1569725" cy="369332"/>
          </a:xfrm>
          <a:prstGeom prst="rect">
            <a:avLst/>
          </a:prstGeom>
          <a:noFill/>
        </p:spPr>
        <p:txBody>
          <a:bodyPr wrap="none" rtlCol="0">
            <a:spAutoFit/>
          </a:bodyPr>
          <a:lstStyle/>
          <a:p>
            <a:r>
              <a:rPr kumimoji="1" lang="en-US" altLang="zh-CN" dirty="0"/>
              <a:t>electric</a:t>
            </a:r>
            <a:r>
              <a:rPr kumimoji="1" lang="zh-CN" altLang="en-US" dirty="0"/>
              <a:t> </a:t>
            </a:r>
            <a:r>
              <a:rPr kumimoji="1" lang="en-US" altLang="zh-CN" dirty="0"/>
              <a:t>energy</a:t>
            </a:r>
            <a:endParaRPr kumimoji="1" lang="zh-CN" altLang="en-US"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AC9FCE2-26C3-EB46-953F-A5365C462263}"/>
                  </a:ext>
                </a:extLst>
              </p:cNvPr>
              <p:cNvSpPr txBox="1"/>
              <p:nvPr/>
            </p:nvSpPr>
            <p:spPr>
              <a:xfrm>
                <a:off x="6273594" y="2885939"/>
                <a:ext cx="3165676" cy="3722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i="1" smtClean="0">
                          <a:solidFill>
                            <a:schemeClr val="dk1"/>
                          </a:solidFill>
                          <a:latin typeface="Cambria Math" panose="02040503050406030204" pitchFamily="18" charset="0"/>
                        </a:rPr>
                        <m:t>−</m:t>
                      </m:r>
                      <m:r>
                        <a:rPr lang="en-US" altLang="zh-CN" sz="1800" i="1" smtClean="0">
                          <a:solidFill>
                            <a:schemeClr val="dk1"/>
                          </a:solidFill>
                          <a:latin typeface="Cambria Math" panose="02040503050406030204" pitchFamily="18" charset="0"/>
                        </a:rPr>
                        <m:t>𝑖</m:t>
                      </m:r>
                      <m:sSub>
                        <m:sSubPr>
                          <m:ctrlPr>
                            <a:rPr lang="en-US" altLang="zh-CN" sz="1800" b="0" i="1" smtClean="0">
                              <a:solidFill>
                                <a:schemeClr val="dk1"/>
                              </a:solidFill>
                              <a:latin typeface="Cambria Math" panose="02040503050406030204" pitchFamily="18" charset="0"/>
                            </a:rPr>
                          </m:ctrlPr>
                        </m:sSubPr>
                        <m:e>
                          <m:acc>
                            <m:accPr>
                              <m:chr m:val="̅"/>
                              <m:ctrlPr>
                                <a:rPr lang="en-US" altLang="zh-CN" sz="1800" i="1">
                                  <a:solidFill>
                                    <a:schemeClr val="dk1"/>
                                  </a:solidFill>
                                  <a:latin typeface="Cambria Math" panose="02040503050406030204" pitchFamily="18" charset="0"/>
                                </a:rPr>
                              </m:ctrlPr>
                            </m:accPr>
                            <m:e>
                              <m:r>
                                <a:rPr lang="en-US" altLang="zh-CN" sz="1800" i="1">
                                  <a:solidFill>
                                    <a:schemeClr val="dk1"/>
                                  </a:solidFill>
                                  <a:latin typeface="Cambria Math" panose="02040503050406030204" pitchFamily="18" charset="0"/>
                                </a:rPr>
                                <m:t>𝜓</m:t>
                              </m:r>
                            </m:e>
                          </m:acc>
                        </m:e>
                        <m:sub>
                          <m:r>
                            <a:rPr lang="en-US" altLang="zh-CN" sz="1800" b="0" i="1" smtClean="0">
                              <a:solidFill>
                                <a:schemeClr val="dk1"/>
                              </a:solidFill>
                              <a:latin typeface="Cambria Math" panose="02040503050406030204" pitchFamily="18" charset="0"/>
                            </a:rPr>
                            <m:t>𝑥</m:t>
                          </m:r>
                        </m:sub>
                      </m:sSub>
                      <m:sSup>
                        <m:sSupPr>
                          <m:ctrlPr>
                            <a:rPr lang="en-US" altLang="zh-CN" sz="1800" i="1">
                              <a:solidFill>
                                <a:schemeClr val="dk1"/>
                              </a:solidFill>
                              <a:latin typeface="Cambria Math" panose="02040503050406030204" pitchFamily="18" charset="0"/>
                            </a:rPr>
                          </m:ctrlPr>
                        </m:sSupPr>
                        <m:e>
                          <m:r>
                            <a:rPr lang="zh-CN" altLang="en-US" sz="1800" b="0" i="1" smtClean="0">
                              <a:solidFill>
                                <a:schemeClr val="dk1"/>
                              </a:solidFill>
                              <a:latin typeface="Cambria Math" panose="02040503050406030204" pitchFamily="18" charset="0"/>
                            </a:rPr>
                            <m:t> </m:t>
                          </m:r>
                          <m:r>
                            <a:rPr lang="en-US" altLang="zh-CN" sz="1800" i="1">
                              <a:solidFill>
                                <a:schemeClr val="dk1"/>
                              </a:solidFill>
                              <a:latin typeface="Cambria Math" panose="02040503050406030204" pitchFamily="18" charset="0"/>
                            </a:rPr>
                            <m:t>𝛾</m:t>
                          </m:r>
                        </m:e>
                        <m:sup>
                          <m:r>
                            <a:rPr lang="en-US" altLang="zh-CN" sz="1800" i="1">
                              <a:solidFill>
                                <a:schemeClr val="dk1"/>
                              </a:solidFill>
                              <a:latin typeface="Cambria Math" panose="02040503050406030204" pitchFamily="18" charset="0"/>
                            </a:rPr>
                            <m:t>1</m:t>
                          </m:r>
                        </m:sup>
                      </m:sSup>
                      <m:d>
                        <m:dPr>
                          <m:ctrlPr>
                            <a:rPr lang="en-US" altLang="zh-CN" sz="1800" i="1">
                              <a:solidFill>
                                <a:schemeClr val="dk1"/>
                              </a:solidFill>
                              <a:latin typeface="Cambria Math" panose="02040503050406030204" pitchFamily="18" charset="0"/>
                            </a:rPr>
                          </m:ctrlPr>
                        </m:dPr>
                        <m:e>
                          <m:sSub>
                            <m:sSubPr>
                              <m:ctrlPr>
                                <a:rPr lang="en-US" altLang="zh-CN" sz="1800" i="1">
                                  <a:solidFill>
                                    <a:schemeClr val="dk1"/>
                                  </a:solidFill>
                                  <a:latin typeface="Cambria Math" panose="02040503050406030204" pitchFamily="18" charset="0"/>
                                </a:rPr>
                              </m:ctrlPr>
                            </m:sSubPr>
                            <m:e>
                              <m:r>
                                <a:rPr lang="en-US" altLang="zh-CN" sz="1800" i="1">
                                  <a:solidFill>
                                    <a:schemeClr val="dk1"/>
                                  </a:solidFill>
                                  <a:latin typeface="Cambria Math" panose="02040503050406030204" pitchFamily="18" charset="0"/>
                                </a:rPr>
                                <m:t>𝜕</m:t>
                              </m:r>
                            </m:e>
                            <m:sub>
                              <m:r>
                                <a:rPr lang="en-US" altLang="zh-CN" sz="1800" i="1">
                                  <a:solidFill>
                                    <a:schemeClr val="dk1"/>
                                  </a:solidFill>
                                  <a:latin typeface="Cambria Math" panose="02040503050406030204" pitchFamily="18" charset="0"/>
                                </a:rPr>
                                <m:t>1</m:t>
                              </m:r>
                            </m:sub>
                          </m:sSub>
                          <m:r>
                            <a:rPr lang="en-US" altLang="zh-CN" sz="1800" i="1">
                              <a:solidFill>
                                <a:schemeClr val="dk1"/>
                              </a:solidFill>
                              <a:latin typeface="Cambria Math" panose="02040503050406030204" pitchFamily="18" charset="0"/>
                            </a:rPr>
                            <m:t>−</m:t>
                          </m:r>
                          <m:r>
                            <a:rPr lang="en-US" altLang="zh-CN" sz="1800" i="1">
                              <a:solidFill>
                                <a:schemeClr val="dk1"/>
                              </a:solidFill>
                              <a:latin typeface="Cambria Math" panose="02040503050406030204" pitchFamily="18" charset="0"/>
                            </a:rPr>
                            <m:t>𝑖𝑔</m:t>
                          </m:r>
                          <m:sSub>
                            <m:sSubPr>
                              <m:ctrlPr>
                                <a:rPr lang="en-US" altLang="zh-CN" sz="1800" i="1">
                                  <a:solidFill>
                                    <a:schemeClr val="dk1"/>
                                  </a:solidFill>
                                  <a:latin typeface="Cambria Math" panose="02040503050406030204" pitchFamily="18" charset="0"/>
                                </a:rPr>
                              </m:ctrlPr>
                            </m:sSubPr>
                            <m:e>
                              <m:r>
                                <a:rPr lang="en-US" altLang="zh-CN" sz="1800" i="1">
                                  <a:solidFill>
                                    <a:schemeClr val="dk1"/>
                                  </a:solidFill>
                                  <a:latin typeface="Cambria Math" panose="02040503050406030204" pitchFamily="18" charset="0"/>
                                </a:rPr>
                                <m:t>𝐴</m:t>
                              </m:r>
                            </m:e>
                            <m:sub>
                              <m:r>
                                <a:rPr lang="en-US" altLang="zh-CN" sz="1800" i="1">
                                  <a:solidFill>
                                    <a:schemeClr val="dk1"/>
                                  </a:solidFill>
                                  <a:latin typeface="Cambria Math" panose="02040503050406030204" pitchFamily="18" charset="0"/>
                                </a:rPr>
                                <m:t>1</m:t>
                              </m:r>
                            </m:sub>
                          </m:sSub>
                        </m:e>
                      </m:d>
                      <m:sSub>
                        <m:sSubPr>
                          <m:ctrlPr>
                            <a:rPr lang="en-US" altLang="zh-CN" sz="1800" b="0" i="1" smtClean="0">
                              <a:solidFill>
                                <a:schemeClr val="dk1"/>
                              </a:solidFill>
                              <a:latin typeface="Cambria Math" panose="02040503050406030204" pitchFamily="18" charset="0"/>
                            </a:rPr>
                          </m:ctrlPr>
                        </m:sSubPr>
                        <m:e>
                          <m:r>
                            <a:rPr lang="en-US" altLang="zh-CN" sz="1800" i="1">
                              <a:solidFill>
                                <a:schemeClr val="dk1"/>
                              </a:solidFill>
                              <a:latin typeface="Cambria Math" panose="02040503050406030204" pitchFamily="18" charset="0"/>
                            </a:rPr>
                            <m:t>𝜓</m:t>
                          </m:r>
                        </m:e>
                        <m:sub>
                          <m:r>
                            <a:rPr lang="en-US" altLang="zh-CN" sz="1800" b="0" i="1" smtClean="0">
                              <a:solidFill>
                                <a:schemeClr val="dk1"/>
                              </a:solidFill>
                              <a:latin typeface="Cambria Math" panose="02040503050406030204" pitchFamily="18" charset="0"/>
                            </a:rPr>
                            <m:t>𝑥</m:t>
                          </m:r>
                        </m:sub>
                      </m:sSub>
                    </m:oMath>
                  </m:oMathPara>
                </a14:m>
                <a:endParaRPr lang="zh-CN" altLang="en-US" dirty="0"/>
              </a:p>
            </p:txBody>
          </p:sp>
        </mc:Choice>
        <mc:Fallback xmlns="">
          <p:sp>
            <p:nvSpPr>
              <p:cNvPr id="21" name="TextBox 20">
                <a:extLst>
                  <a:ext uri="{FF2B5EF4-FFF2-40B4-BE49-F238E27FC236}">
                    <a16:creationId xmlns:a16="http://schemas.microsoft.com/office/drawing/2014/main" id="{3AC9FCE2-26C3-EB46-953F-A5365C462263}"/>
                  </a:ext>
                </a:extLst>
              </p:cNvPr>
              <p:cNvSpPr txBox="1">
                <a:spLocks noRot="1" noChangeAspect="1" noMove="1" noResize="1" noEditPoints="1" noAdjustHandles="1" noChangeArrowheads="1" noChangeShapeType="1" noTextEdit="1"/>
              </p:cNvSpPr>
              <p:nvPr/>
            </p:nvSpPr>
            <p:spPr>
              <a:xfrm>
                <a:off x="6273594" y="2885939"/>
                <a:ext cx="3165676" cy="372218"/>
              </a:xfrm>
              <a:prstGeom prst="rect">
                <a:avLst/>
              </a:prstGeom>
              <a:blipFill>
                <a:blip r:embed="rId4"/>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A30A890-3299-DB46-B354-0CE48989C985}"/>
                  </a:ext>
                </a:extLst>
              </p:cNvPr>
              <p:cNvSpPr txBox="1"/>
              <p:nvPr/>
            </p:nvSpPr>
            <p:spPr>
              <a:xfrm>
                <a:off x="4743167" y="2885939"/>
                <a:ext cx="1221946" cy="3722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schemeClr val="dk1"/>
                          </a:solidFill>
                          <a:latin typeface="Cambria Math" panose="02040503050406030204" pitchFamily="18" charset="0"/>
                        </a:rPr>
                        <m:t>𝑚</m:t>
                      </m:r>
                      <m:sSub>
                        <m:sSubPr>
                          <m:ctrlPr>
                            <a:rPr lang="en-US" altLang="zh-CN" sz="1800" b="0" i="1" smtClean="0">
                              <a:solidFill>
                                <a:schemeClr val="dk1"/>
                              </a:solidFill>
                              <a:latin typeface="Cambria Math" panose="02040503050406030204" pitchFamily="18" charset="0"/>
                            </a:rPr>
                          </m:ctrlPr>
                        </m:sSubPr>
                        <m:e>
                          <m:acc>
                            <m:accPr>
                              <m:chr m:val="̅"/>
                              <m:ctrlPr>
                                <a:rPr lang="en-US" altLang="zh-CN" sz="1800" b="0" i="1" smtClean="0">
                                  <a:solidFill>
                                    <a:schemeClr val="dk1"/>
                                  </a:solidFill>
                                  <a:latin typeface="Cambria Math" panose="02040503050406030204" pitchFamily="18" charset="0"/>
                                </a:rPr>
                              </m:ctrlPr>
                            </m:accPr>
                            <m:e>
                              <m:r>
                                <a:rPr lang="en-US" altLang="zh-CN" sz="1800" b="0" i="1" smtClean="0">
                                  <a:solidFill>
                                    <a:schemeClr val="dk1"/>
                                  </a:solidFill>
                                  <a:latin typeface="Cambria Math" panose="02040503050406030204" pitchFamily="18" charset="0"/>
                                </a:rPr>
                                <m:t>𝜓</m:t>
                              </m:r>
                            </m:e>
                          </m:acc>
                        </m:e>
                        <m:sub>
                          <m:r>
                            <a:rPr lang="en-US" altLang="zh-CN" sz="1800" b="0" i="1" smtClean="0">
                              <a:solidFill>
                                <a:schemeClr val="dk1"/>
                              </a:solidFill>
                              <a:latin typeface="Cambria Math" panose="02040503050406030204" pitchFamily="18" charset="0"/>
                            </a:rPr>
                            <m:t>𝑥</m:t>
                          </m:r>
                        </m:sub>
                      </m:sSub>
                      <m:sSub>
                        <m:sSubPr>
                          <m:ctrlPr>
                            <a:rPr lang="en-US" altLang="zh-CN" sz="1800" b="0" i="1" smtClean="0">
                              <a:solidFill>
                                <a:schemeClr val="dk1"/>
                              </a:solidFill>
                              <a:latin typeface="Cambria Math" panose="02040503050406030204" pitchFamily="18" charset="0"/>
                            </a:rPr>
                          </m:ctrlPr>
                        </m:sSubPr>
                        <m:e>
                          <m:r>
                            <a:rPr lang="en-US" altLang="zh-CN" sz="1800" b="0" i="1" smtClean="0">
                              <a:solidFill>
                                <a:schemeClr val="dk1"/>
                              </a:solidFill>
                              <a:latin typeface="Cambria Math" panose="02040503050406030204" pitchFamily="18" charset="0"/>
                            </a:rPr>
                            <m:t>𝜓</m:t>
                          </m:r>
                        </m:e>
                        <m:sub>
                          <m:r>
                            <a:rPr lang="en-US" altLang="zh-CN" sz="1800" b="0" i="1" smtClean="0">
                              <a:solidFill>
                                <a:schemeClr val="dk1"/>
                              </a:solidFill>
                              <a:latin typeface="Cambria Math" panose="02040503050406030204" pitchFamily="18" charset="0"/>
                            </a:rPr>
                            <m:t>𝑥</m:t>
                          </m:r>
                        </m:sub>
                      </m:sSub>
                    </m:oMath>
                  </m:oMathPara>
                </a14:m>
                <a:endParaRPr lang="zh-CN" altLang="en-US" dirty="0"/>
              </a:p>
            </p:txBody>
          </p:sp>
        </mc:Choice>
        <mc:Fallback xmlns="">
          <p:sp>
            <p:nvSpPr>
              <p:cNvPr id="22" name="TextBox 21">
                <a:extLst>
                  <a:ext uri="{FF2B5EF4-FFF2-40B4-BE49-F238E27FC236}">
                    <a16:creationId xmlns:a16="http://schemas.microsoft.com/office/drawing/2014/main" id="{3A30A890-3299-DB46-B354-0CE48989C985}"/>
                  </a:ext>
                </a:extLst>
              </p:cNvPr>
              <p:cNvSpPr txBox="1">
                <a:spLocks noRot="1" noChangeAspect="1" noMove="1" noResize="1" noEditPoints="1" noAdjustHandles="1" noChangeArrowheads="1" noChangeShapeType="1" noTextEdit="1"/>
              </p:cNvSpPr>
              <p:nvPr/>
            </p:nvSpPr>
            <p:spPr>
              <a:xfrm>
                <a:off x="4743167" y="2885939"/>
                <a:ext cx="1221946" cy="372218"/>
              </a:xfrm>
              <a:prstGeom prst="rect">
                <a:avLst/>
              </a:prstGeom>
              <a:blipFill>
                <a:blip r:embed="rId5"/>
                <a:stretch>
                  <a:fillRect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F25C42D-0930-8E4B-913B-1085061A022F}"/>
                  </a:ext>
                </a:extLst>
              </p:cNvPr>
              <p:cNvSpPr txBox="1"/>
              <p:nvPr/>
            </p:nvSpPr>
            <p:spPr>
              <a:xfrm>
                <a:off x="9788560" y="2766580"/>
                <a:ext cx="1059084"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CN" sz="1800" i="1" smtClean="0">
                              <a:solidFill>
                                <a:schemeClr val="dk1"/>
                              </a:solidFill>
                              <a:latin typeface="Cambria Math" panose="02040503050406030204" pitchFamily="18" charset="0"/>
                            </a:rPr>
                          </m:ctrlPr>
                        </m:fPr>
                        <m:num>
                          <m:r>
                            <a:rPr lang="en-US" altLang="zh-CN" sz="1800" i="1">
                              <a:solidFill>
                                <a:schemeClr val="dk1"/>
                              </a:solidFill>
                              <a:latin typeface="Cambria Math" panose="02040503050406030204" pitchFamily="18" charset="0"/>
                            </a:rPr>
                            <m:t>1</m:t>
                          </m:r>
                        </m:num>
                        <m:den>
                          <m:r>
                            <a:rPr lang="en-US" altLang="zh-CN" sz="1800" i="1">
                              <a:solidFill>
                                <a:schemeClr val="dk1"/>
                              </a:solidFill>
                              <a:latin typeface="Cambria Math" panose="02040503050406030204" pitchFamily="18" charset="0"/>
                            </a:rPr>
                            <m:t>2</m:t>
                          </m:r>
                        </m:den>
                      </m:f>
                      <m:sSup>
                        <m:sSupPr>
                          <m:ctrlPr>
                            <a:rPr lang="en-US" altLang="zh-CN" sz="1800" i="1">
                              <a:solidFill>
                                <a:schemeClr val="dk1"/>
                              </a:solidFill>
                              <a:latin typeface="Cambria Math" panose="02040503050406030204" pitchFamily="18" charset="0"/>
                            </a:rPr>
                          </m:ctrlPr>
                        </m:sSupPr>
                        <m:e>
                          <m:d>
                            <m:dPr>
                              <m:ctrlPr>
                                <a:rPr lang="en-US" altLang="zh-CN" sz="1800" i="1">
                                  <a:solidFill>
                                    <a:schemeClr val="dk1"/>
                                  </a:solidFill>
                                  <a:latin typeface="Cambria Math" panose="02040503050406030204" pitchFamily="18" charset="0"/>
                                </a:rPr>
                              </m:ctrlPr>
                            </m:dPr>
                            <m:e>
                              <m:sSub>
                                <m:sSubPr>
                                  <m:ctrlPr>
                                    <a:rPr lang="en-US" altLang="zh-CN" sz="1800" b="0" i="1" smtClean="0">
                                      <a:solidFill>
                                        <a:schemeClr val="dk1"/>
                                      </a:solidFill>
                                      <a:latin typeface="Cambria Math" panose="02040503050406030204" pitchFamily="18" charset="0"/>
                                    </a:rPr>
                                  </m:ctrlPr>
                                </m:sSubPr>
                                <m:e>
                                  <m:acc>
                                    <m:accPr>
                                      <m:chr m:val="̂"/>
                                      <m:ctrlPr>
                                        <a:rPr lang="en-US" altLang="zh-CN" sz="1800" b="0" i="1" smtClean="0">
                                          <a:solidFill>
                                            <a:schemeClr val="dk1"/>
                                          </a:solidFill>
                                          <a:latin typeface="Cambria Math" panose="02040503050406030204" pitchFamily="18" charset="0"/>
                                        </a:rPr>
                                      </m:ctrlPr>
                                    </m:accPr>
                                    <m:e>
                                      <m:r>
                                        <a:rPr lang="en-US" altLang="zh-CN" sz="1800" b="0" i="1" smtClean="0">
                                          <a:solidFill>
                                            <a:schemeClr val="dk1"/>
                                          </a:solidFill>
                                          <a:latin typeface="Cambria Math" panose="02040503050406030204" pitchFamily="18" charset="0"/>
                                        </a:rPr>
                                        <m:t>𝐸</m:t>
                                      </m:r>
                                    </m:e>
                                  </m:acc>
                                </m:e>
                                <m:sub>
                                  <m:r>
                                    <a:rPr lang="en-US" altLang="zh-CN" sz="1800" b="0" i="1" smtClean="0">
                                      <a:solidFill>
                                        <a:schemeClr val="dk1"/>
                                      </a:solidFill>
                                      <a:latin typeface="Cambria Math" panose="02040503050406030204" pitchFamily="18" charset="0"/>
                                    </a:rPr>
                                    <m:t>𝑥</m:t>
                                  </m:r>
                                </m:sub>
                              </m:sSub>
                            </m:e>
                          </m:d>
                        </m:e>
                        <m:sup>
                          <m:r>
                            <a:rPr lang="en-US" altLang="zh-CN" sz="1800" i="1">
                              <a:solidFill>
                                <a:schemeClr val="dk1"/>
                              </a:solidFill>
                              <a:latin typeface="Cambria Math" panose="02040503050406030204" pitchFamily="18" charset="0"/>
                            </a:rPr>
                            <m:t>2</m:t>
                          </m:r>
                        </m:sup>
                      </m:sSup>
                    </m:oMath>
                  </m:oMathPara>
                </a14:m>
                <a:endParaRPr lang="zh-CN" altLang="en-US" dirty="0"/>
              </a:p>
            </p:txBody>
          </p:sp>
        </mc:Choice>
        <mc:Fallback xmlns="">
          <p:sp>
            <p:nvSpPr>
              <p:cNvPr id="23" name="TextBox 22">
                <a:extLst>
                  <a:ext uri="{FF2B5EF4-FFF2-40B4-BE49-F238E27FC236}">
                    <a16:creationId xmlns:a16="http://schemas.microsoft.com/office/drawing/2014/main" id="{8F25C42D-0930-8E4B-913B-1085061A022F}"/>
                  </a:ext>
                </a:extLst>
              </p:cNvPr>
              <p:cNvSpPr txBox="1">
                <a:spLocks noRot="1" noChangeAspect="1" noMove="1" noResize="1" noEditPoints="1" noAdjustHandles="1" noChangeArrowheads="1" noChangeShapeType="1" noTextEdit="1"/>
              </p:cNvSpPr>
              <p:nvPr/>
            </p:nvSpPr>
            <p:spPr>
              <a:xfrm>
                <a:off x="9788560" y="2766580"/>
                <a:ext cx="1059084" cy="610936"/>
              </a:xfrm>
              <a:prstGeom prst="rect">
                <a:avLst/>
              </a:prstGeom>
              <a:blipFill>
                <a:blip r:embed="rId6"/>
                <a:stretch>
                  <a:fillRect b="-4082"/>
                </a:stretch>
              </a:blipFill>
            </p:spPr>
            <p:txBody>
              <a:bodyPr/>
              <a:lstStyle/>
              <a:p>
                <a:r>
                  <a:rPr lang="zh-CN" altLang="en-US">
                    <a:noFill/>
                  </a:rPr>
                  <a:t> </a:t>
                </a:r>
              </a:p>
            </p:txBody>
          </p:sp>
        </mc:Fallback>
      </mc:AlternateContent>
      <p:sp>
        <p:nvSpPr>
          <p:cNvPr id="32" name="TextBox 31">
            <a:extLst>
              <a:ext uri="{FF2B5EF4-FFF2-40B4-BE49-F238E27FC236}">
                <a16:creationId xmlns:a16="http://schemas.microsoft.com/office/drawing/2014/main" id="{9DC9BC99-7666-A548-9EB4-7B9E8DDC046E}"/>
              </a:ext>
            </a:extLst>
          </p:cNvPr>
          <p:cNvSpPr txBox="1"/>
          <p:nvPr/>
        </p:nvSpPr>
        <p:spPr>
          <a:xfrm>
            <a:off x="335666" y="4374781"/>
            <a:ext cx="4370107" cy="707886"/>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dirty="0"/>
              <a:t>measure</a:t>
            </a:r>
            <a:r>
              <a:rPr kumimoji="1" lang="zh-CN" altLang="en-US" sz="2000" dirty="0"/>
              <a:t> </a:t>
            </a:r>
            <a:r>
              <a:rPr kumimoji="1" lang="en-US" altLang="zh-CN" sz="2000" dirty="0"/>
              <a:t>2-time</a:t>
            </a:r>
            <a:r>
              <a:rPr kumimoji="1" lang="zh-CN" altLang="en-US" sz="2000" dirty="0"/>
              <a:t> </a:t>
            </a:r>
            <a:r>
              <a:rPr kumimoji="1" lang="en-US" altLang="zh-CN" sz="2000" dirty="0"/>
              <a:t>correlation</a:t>
            </a:r>
            <a:r>
              <a:rPr kumimoji="1" lang="zh-CN" altLang="en-US" sz="2000" dirty="0"/>
              <a:t> </a:t>
            </a:r>
            <a:r>
              <a:rPr kumimoji="1" lang="en-US" altLang="zh-CN" sz="2000" dirty="0"/>
              <a:t>function:</a:t>
            </a:r>
          </a:p>
          <a:p>
            <a:pPr marL="342900" indent="-342900">
              <a:buFont typeface="Arial" panose="020B0604020202020204" pitchFamily="34" charset="0"/>
              <a:buChar char="•"/>
            </a:pPr>
            <a:endParaRPr kumimoji="1" lang="zh-CN" altLang="en-US" sz="20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9CB517C-B17E-6041-845F-F2B6B2D9D7D3}"/>
                  </a:ext>
                </a:extLst>
              </p:cNvPr>
              <p:cNvSpPr txBox="1"/>
              <p:nvPr/>
            </p:nvSpPr>
            <p:spPr>
              <a:xfrm>
                <a:off x="1077814" y="4921337"/>
                <a:ext cx="4977708" cy="7035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𝐶</m:t>
                          </m:r>
                        </m:e>
                        <m:sub>
                          <m:r>
                            <a:rPr kumimoji="1" lang="en-US" altLang="zh-CN" b="0" i="1" smtClean="0">
                              <a:latin typeface="Cambria Math" panose="02040503050406030204" pitchFamily="18" charset="0"/>
                            </a:rPr>
                            <m:t>0,</m:t>
                          </m:r>
                          <m:r>
                            <a:rPr kumimoji="1" lang="en-US" altLang="zh-CN" b="0" i="1" smtClean="0">
                              <a:latin typeface="Cambria Math" panose="02040503050406030204" pitchFamily="18" charset="0"/>
                            </a:rPr>
                            <m:t>𝑘</m:t>
                          </m:r>
                        </m:sub>
                      </m:sSub>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𝑡</m:t>
                          </m:r>
                        </m:e>
                      </m:d>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nary>
                        <m:naryPr>
                          <m:chr m:val="∑"/>
                          <m:supHide m:val="on"/>
                          <m:ctrlPr>
                            <a:rPr kumimoji="1" lang="en-US" altLang="zh-CN" b="0" i="1" smtClean="0">
                              <a:latin typeface="Cambria Math" panose="02040503050406030204" pitchFamily="18" charset="0"/>
                            </a:rPr>
                          </m:ctrlPr>
                        </m:naryPr>
                        <m:sub>
                          <m:r>
                            <m:rPr>
                              <m:brk m:alnAt="7"/>
                            </m:rPr>
                            <a:rPr kumimoji="1" lang="en-US" altLang="zh-CN" b="0" i="1" smtClean="0">
                              <a:latin typeface="Cambria Math" panose="02040503050406030204" pitchFamily="18" charset="0"/>
                            </a:rPr>
                            <m:t>𝑗</m:t>
                          </m:r>
                        </m:sub>
                        <m:sup/>
                        <m:e>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𝑖𝑘</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𝑗</m:t>
                              </m:r>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𝑗</m:t>
                                  </m:r>
                                </m:e>
                                <m:sub>
                                  <m:r>
                                    <a:rPr kumimoji="1" lang="en-US" altLang="zh-CN" b="0" i="1" smtClean="0">
                                      <a:latin typeface="Cambria Math" panose="02040503050406030204" pitchFamily="18" charset="0"/>
                                    </a:rPr>
                                    <m:t>0</m:t>
                                  </m:r>
                                </m:sub>
                              </m:sSub>
                              <m:r>
                                <a:rPr kumimoji="1" lang="en-US" altLang="zh-CN" b="0" i="1" smtClean="0">
                                  <a:latin typeface="Cambria Math" panose="02040503050406030204" pitchFamily="18" charset="0"/>
                                </a:rPr>
                                <m:t>)</m:t>
                              </m:r>
                            </m:sup>
                          </m:sSup>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m:rPr>
                                  <m:sty m:val="p"/>
                                </m:rPr>
                                <a:rPr kumimoji="1" lang="en-US" altLang="zh-CN" b="0" i="0" smtClean="0">
                                  <a:latin typeface="Cambria Math" panose="02040503050406030204" pitchFamily="18" charset="0"/>
                                </a:rPr>
                                <m:t>Ω</m:t>
                              </m:r>
                            </m:e>
                            <m:sub>
                              <m:r>
                                <a:rPr kumimoji="1" lang="en-US" altLang="zh-CN" b="0" i="1" smtClean="0">
                                  <a:latin typeface="Cambria Math" panose="02040503050406030204" pitchFamily="18" charset="0"/>
                                </a:rPr>
                                <m:t>0</m:t>
                              </m:r>
                            </m:sub>
                          </m:sSub>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h</m:t>
                                              </m:r>
                                            </m:e>
                                          </m:acc>
                                        </m:e>
                                        <m:sub>
                                          <m:r>
                                            <a:rPr kumimoji="1" lang="en-US" altLang="zh-CN" b="0" i="1" smtClean="0">
                                              <a:latin typeface="Cambria Math" panose="02040503050406030204" pitchFamily="18" charset="0"/>
                                            </a:rPr>
                                            <m:t>𝑗</m:t>
                                          </m:r>
                                        </m:sub>
                                      </m:sSub>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𝑡</m:t>
                                          </m:r>
                                        </m:e>
                                      </m:d>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h</m:t>
                                              </m:r>
                                            </m:e>
                                          </m:acc>
                                        </m:e>
                                        <m:sub>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𝑗</m:t>
                                              </m:r>
                                            </m:e>
                                            <m:sub>
                                              <m:r>
                                                <a:rPr kumimoji="1" lang="en-US" altLang="zh-CN" b="0" i="1" smtClean="0">
                                                  <a:latin typeface="Cambria Math" panose="02040503050406030204" pitchFamily="18" charset="0"/>
                                                </a:rPr>
                                                <m:t>0</m:t>
                                              </m:r>
                                            </m:sub>
                                          </m:sSub>
                                        </m:sub>
                                      </m:sSub>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0</m:t>
                                          </m:r>
                                        </m:e>
                                      </m:d>
                                    </m:e>
                                  </m:d>
                                </m:e>
                                <m:sub>
                                  <m:r>
                                    <a:rPr kumimoji="1" lang="en-US" altLang="zh-CN" b="0" i="1" smtClean="0">
                                      <a:latin typeface="Cambria Math" panose="02040503050406030204" pitchFamily="18" charset="0"/>
                                    </a:rPr>
                                    <m:t>−</m:t>
                                  </m:r>
                                </m:sub>
                              </m:sSub>
                            </m:e>
                          </m:d>
                          <m:sSub>
                            <m:sSubPr>
                              <m:ctrlPr>
                                <a:rPr kumimoji="1" lang="en-US" altLang="zh-CN" b="0" i="1" smtClean="0">
                                  <a:latin typeface="Cambria Math" panose="02040503050406030204" pitchFamily="18" charset="0"/>
                                </a:rPr>
                              </m:ctrlPr>
                            </m:sSubPr>
                            <m:e>
                              <m:r>
                                <m:rPr>
                                  <m:sty m:val="p"/>
                                </m:rPr>
                                <a:rPr kumimoji="1" lang="en-US" altLang="zh-CN" b="0" i="0" smtClean="0">
                                  <a:latin typeface="Cambria Math" panose="02040503050406030204" pitchFamily="18" charset="0"/>
                                </a:rPr>
                                <m:t>Ω</m:t>
                              </m:r>
                            </m:e>
                            <m:sub>
                              <m:r>
                                <a:rPr kumimoji="1" lang="en-US" altLang="zh-CN" b="0" i="1" smtClean="0">
                                  <a:latin typeface="Cambria Math" panose="02040503050406030204" pitchFamily="18" charset="0"/>
                                </a:rPr>
                                <m:t>0</m:t>
                              </m:r>
                            </m:sub>
                          </m:sSub>
                          <m:r>
                            <a:rPr kumimoji="1" lang="en-US" altLang="zh-CN" b="0" i="1" smtClean="0">
                              <a:latin typeface="Cambria Math" panose="02040503050406030204" pitchFamily="18" charset="0"/>
                            </a:rPr>
                            <m:t>⟩</m:t>
                          </m:r>
                        </m:e>
                      </m:nary>
                    </m:oMath>
                  </m:oMathPara>
                </a14:m>
                <a:endParaRPr kumimoji="1" lang="zh-CN" altLang="en-US" dirty="0"/>
              </a:p>
            </p:txBody>
          </p:sp>
        </mc:Choice>
        <mc:Fallback xmlns="">
          <p:sp>
            <p:nvSpPr>
              <p:cNvPr id="3" name="TextBox 2">
                <a:extLst>
                  <a:ext uri="{FF2B5EF4-FFF2-40B4-BE49-F238E27FC236}">
                    <a16:creationId xmlns:a16="http://schemas.microsoft.com/office/drawing/2014/main" id="{79CB517C-B17E-6041-845F-F2B6B2D9D7D3}"/>
                  </a:ext>
                </a:extLst>
              </p:cNvPr>
              <p:cNvSpPr txBox="1">
                <a:spLocks noRot="1" noChangeAspect="1" noMove="1" noResize="1" noEditPoints="1" noAdjustHandles="1" noChangeArrowheads="1" noChangeShapeType="1" noTextEdit="1"/>
              </p:cNvSpPr>
              <p:nvPr/>
            </p:nvSpPr>
            <p:spPr>
              <a:xfrm>
                <a:off x="1077814" y="4921337"/>
                <a:ext cx="4977708" cy="703526"/>
              </a:xfrm>
              <a:prstGeom prst="rect">
                <a:avLst/>
              </a:prstGeom>
              <a:blipFill>
                <a:blip r:embed="rId7"/>
                <a:stretch>
                  <a:fillRect l="-509" t="-136842" r="-1272" b="-182456"/>
                </a:stretch>
              </a:blipFill>
            </p:spPr>
            <p:txBody>
              <a:bodyPr/>
              <a:lstStyle/>
              <a:p>
                <a:r>
                  <a:rPr lang="zh-CN" altLang="en-US">
                    <a:noFill/>
                  </a:rPr>
                  <a:t> </a:t>
                </a:r>
              </a:p>
            </p:txBody>
          </p:sp>
        </mc:Fallback>
      </mc:AlternateContent>
      <p:sp>
        <p:nvSpPr>
          <p:cNvPr id="34" name="TextBox 33">
            <a:extLst>
              <a:ext uri="{FF2B5EF4-FFF2-40B4-BE49-F238E27FC236}">
                <a16:creationId xmlns:a16="http://schemas.microsoft.com/office/drawing/2014/main" id="{4EC3FCFE-3FDF-5348-842A-4427FEFC45CB}"/>
              </a:ext>
            </a:extLst>
          </p:cNvPr>
          <p:cNvSpPr txBox="1"/>
          <p:nvPr/>
        </p:nvSpPr>
        <p:spPr>
          <a:xfrm>
            <a:off x="343554" y="5732520"/>
            <a:ext cx="1701171" cy="400110"/>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sz="2000" dirty="0"/>
              <a:t>Initial</a:t>
            </a:r>
            <a:r>
              <a:rPr kumimoji="1" lang="zh-CN" altLang="en-US" sz="2000" dirty="0"/>
              <a:t> </a:t>
            </a:r>
            <a:r>
              <a:rPr kumimoji="1" lang="en-US" altLang="zh-CN" sz="2000" dirty="0"/>
              <a:t>state:</a:t>
            </a:r>
            <a:endParaRPr kumimoji="1" lang="zh-CN" altLang="en-US" sz="2000"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4B74539-5DD3-0D41-A83F-8F6E2E44AA99}"/>
                  </a:ext>
                </a:extLst>
              </p:cNvPr>
              <p:cNvSpPr txBox="1"/>
              <p:nvPr/>
            </p:nvSpPr>
            <p:spPr>
              <a:xfrm>
                <a:off x="3188809" y="6165836"/>
                <a:ext cx="19513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m:rPr>
                                  <m:sty m:val="p"/>
                                </m:rPr>
                                <a:rPr kumimoji="1" lang="en-US" altLang="zh-CN" b="0" i="0" smtClean="0">
                                  <a:latin typeface="Cambria Math" panose="02040503050406030204" pitchFamily="18" charset="0"/>
                                </a:rPr>
                                <m:t>Ω</m:t>
                              </m:r>
                            </m:e>
                            <m:sub>
                              <m:r>
                                <a:rPr kumimoji="1" lang="en-US" altLang="zh-CN" b="0" i="1" smtClean="0">
                                  <a:latin typeface="Cambria Math" panose="02040503050406030204" pitchFamily="18" charset="0"/>
                                </a:rPr>
                                <m:t>0</m:t>
                              </m:r>
                            </m:sub>
                          </m:sSub>
                        </m:e>
                      </m:d>
                      <m:r>
                        <a:rPr kumimoji="1" lang="en-US" altLang="zh-CN" b="0" i="1" smtClean="0">
                          <a:latin typeface="Cambria Math" panose="02040503050406030204" pitchFamily="18" charset="0"/>
                        </a:rPr>
                        <m:t>=|0101…01⟩</m:t>
                      </m:r>
                    </m:oMath>
                  </m:oMathPara>
                </a14:m>
                <a:endParaRPr kumimoji="1" lang="zh-CN" altLang="en-US" dirty="0"/>
              </a:p>
            </p:txBody>
          </p:sp>
        </mc:Choice>
        <mc:Fallback xmlns="">
          <p:sp>
            <p:nvSpPr>
              <p:cNvPr id="35" name="TextBox 34">
                <a:extLst>
                  <a:ext uri="{FF2B5EF4-FFF2-40B4-BE49-F238E27FC236}">
                    <a16:creationId xmlns:a16="http://schemas.microsoft.com/office/drawing/2014/main" id="{54B74539-5DD3-0D41-A83F-8F6E2E44AA99}"/>
                  </a:ext>
                </a:extLst>
              </p:cNvPr>
              <p:cNvSpPr txBox="1">
                <a:spLocks noRot="1" noChangeAspect="1" noMove="1" noResize="1" noEditPoints="1" noAdjustHandles="1" noChangeArrowheads="1" noChangeShapeType="1" noTextEdit="1"/>
              </p:cNvSpPr>
              <p:nvPr/>
            </p:nvSpPr>
            <p:spPr>
              <a:xfrm>
                <a:off x="3188809" y="6165836"/>
                <a:ext cx="1951303" cy="276999"/>
              </a:xfrm>
              <a:prstGeom prst="rect">
                <a:avLst/>
              </a:prstGeom>
              <a:blipFill>
                <a:blip r:embed="rId8"/>
                <a:stretch>
                  <a:fillRect t="-4348" r="-3896" b="-347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6DE8A0D-A91C-C549-B27F-DE2F47A6586D}"/>
                  </a:ext>
                </a:extLst>
              </p:cNvPr>
              <p:cNvSpPr txBox="1"/>
              <p:nvPr/>
            </p:nvSpPr>
            <p:spPr>
              <a:xfrm>
                <a:off x="1077814" y="6119670"/>
                <a:ext cx="2449294" cy="369332"/>
              </a:xfrm>
              <a:prstGeom prst="rect">
                <a:avLst/>
              </a:prstGeom>
              <a:noFill/>
            </p:spPr>
            <p:txBody>
              <a:bodyPr wrap="square">
                <a:spAutoFit/>
              </a:bodyPr>
              <a:lstStyle/>
              <a:p>
                <a:r>
                  <a:rPr kumimoji="1" lang="en-US" altLang="zh-CN" sz="1800" dirty="0"/>
                  <a:t>Ground</a:t>
                </a:r>
                <a:r>
                  <a:rPr kumimoji="1" lang="zh-CN" altLang="en-US" sz="1800" dirty="0"/>
                  <a:t> </a:t>
                </a:r>
                <a:r>
                  <a:rPr kumimoji="1" lang="en-US" altLang="zh-CN" sz="1800" dirty="0"/>
                  <a:t>state</a:t>
                </a:r>
                <a:r>
                  <a:rPr kumimoji="1" lang="zh-CN" altLang="en-US" sz="1800" dirty="0"/>
                  <a:t> </a:t>
                </a:r>
                <a:r>
                  <a:rPr kumimoji="1" lang="en-US" altLang="zh-CN" sz="1800" dirty="0"/>
                  <a:t>of</a:t>
                </a:r>
                <a:r>
                  <a:rPr kumimoji="1" lang="zh-CN" altLang="en-US" sz="1800" dirty="0"/>
                  <a:t> </a:t>
                </a:r>
                <a14:m>
                  <m:oMath xmlns:m="http://schemas.openxmlformats.org/officeDocument/2006/math">
                    <m:sSub>
                      <m:sSubPr>
                        <m:ctrlPr>
                          <a:rPr kumimoji="1" lang="en-US" altLang="zh-CN" sz="1800" b="0" i="1" smtClean="0">
                            <a:latin typeface="Cambria Math" panose="02040503050406030204" pitchFamily="18" charset="0"/>
                          </a:rPr>
                        </m:ctrlPr>
                      </m:sSubPr>
                      <m:e>
                        <m:r>
                          <a:rPr kumimoji="1" lang="en-US" altLang="zh-CN" sz="1800" b="0" i="1" smtClean="0">
                            <a:latin typeface="Cambria Math" panose="02040503050406030204" pitchFamily="18" charset="0"/>
                          </a:rPr>
                          <m:t>𝐻</m:t>
                        </m:r>
                      </m:e>
                      <m:sub>
                        <m:r>
                          <a:rPr kumimoji="1" lang="en-US" altLang="zh-CN" sz="1800" b="0" i="1" smtClean="0">
                            <a:latin typeface="Cambria Math" panose="02040503050406030204" pitchFamily="18" charset="0"/>
                          </a:rPr>
                          <m:t>𝑚</m:t>
                        </m:r>
                      </m:sub>
                    </m:sSub>
                  </m:oMath>
                </a14:m>
                <a:r>
                  <a:rPr lang="en-US" altLang="zh-CN" dirty="0"/>
                  <a:t>:</a:t>
                </a:r>
                <a:endParaRPr lang="zh-CN" altLang="en-US" dirty="0"/>
              </a:p>
            </p:txBody>
          </p:sp>
        </mc:Choice>
        <mc:Fallback xmlns="">
          <p:sp>
            <p:nvSpPr>
              <p:cNvPr id="36" name="TextBox 35">
                <a:extLst>
                  <a:ext uri="{FF2B5EF4-FFF2-40B4-BE49-F238E27FC236}">
                    <a16:creationId xmlns:a16="http://schemas.microsoft.com/office/drawing/2014/main" id="{56DE8A0D-A91C-C549-B27F-DE2F47A6586D}"/>
                  </a:ext>
                </a:extLst>
              </p:cNvPr>
              <p:cNvSpPr txBox="1">
                <a:spLocks noRot="1" noChangeAspect="1" noMove="1" noResize="1" noEditPoints="1" noAdjustHandles="1" noChangeArrowheads="1" noChangeShapeType="1" noTextEdit="1"/>
              </p:cNvSpPr>
              <p:nvPr/>
            </p:nvSpPr>
            <p:spPr>
              <a:xfrm>
                <a:off x="1077814" y="6119670"/>
                <a:ext cx="2449294" cy="369332"/>
              </a:xfrm>
              <a:prstGeom prst="rect">
                <a:avLst/>
              </a:prstGeom>
              <a:blipFill>
                <a:blip r:embed="rId9"/>
                <a:stretch>
                  <a:fillRect l="-2062" t="-6667"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A7380F1-8B43-DF4A-8084-ACEFB4FDBF2E}"/>
                  </a:ext>
                </a:extLst>
              </p:cNvPr>
              <p:cNvSpPr txBox="1"/>
              <p:nvPr/>
            </p:nvSpPr>
            <p:spPr>
              <a:xfrm>
                <a:off x="2177717" y="3317963"/>
                <a:ext cx="1343316" cy="3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h</m:t>
                              </m:r>
                            </m:e>
                          </m:acc>
                        </m:e>
                        <m:sub>
                          <m:r>
                            <a:rPr kumimoji="1" lang="en-US" altLang="zh-CN" b="0" i="1" smtClean="0">
                              <a:latin typeface="Cambria Math" panose="02040503050406030204" pitchFamily="18" charset="0"/>
                            </a:rPr>
                            <m:t>𝑗</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𝜓</m:t>
                              </m:r>
                            </m:e>
                          </m:acc>
                        </m:e>
                        <m:sub>
                          <m:r>
                            <a:rPr kumimoji="1" lang="en-US" altLang="zh-CN" b="0" i="1" smtClean="0">
                              <a:latin typeface="Cambria Math" panose="02040503050406030204" pitchFamily="18" charset="0"/>
                            </a:rPr>
                            <m:t>𝑗</m:t>
                          </m:r>
                        </m:sub>
                      </m:sSub>
                      <m:sSup>
                        <m:sSupPr>
                          <m:ctrlPr>
                            <a:rPr kumimoji="1" lang="en-US" altLang="zh-CN" b="0" i="1" smtClean="0">
                              <a:latin typeface="Cambria Math" panose="02040503050406030204" pitchFamily="18" charset="0"/>
                            </a:rPr>
                          </m:ctrlPr>
                        </m:sSupPr>
                        <m:e>
                          <m:r>
                            <a:rPr kumimoji="1" lang="zh-CN" altLang="en-US" b="0" i="1" smtClean="0">
                              <a:latin typeface="Cambria Math" panose="02040503050406030204" pitchFamily="18" charset="0"/>
                            </a:rPr>
                            <m:t> </m:t>
                          </m:r>
                          <m:r>
                            <a:rPr kumimoji="1" lang="en-US" altLang="zh-CN" b="0" i="1" smtClean="0">
                              <a:latin typeface="Cambria Math" panose="02040503050406030204" pitchFamily="18" charset="0"/>
                            </a:rPr>
                            <m:t>𝛾</m:t>
                          </m:r>
                        </m:e>
                        <m:sup>
                          <m:r>
                            <a:rPr kumimoji="1" lang="en-US" altLang="zh-CN" b="0" i="1" smtClean="0">
                              <a:latin typeface="Cambria Math" panose="02040503050406030204" pitchFamily="18" charset="0"/>
                            </a:rPr>
                            <m:t>5</m:t>
                          </m:r>
                        </m:sup>
                      </m:sSup>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𝜓</m:t>
                          </m:r>
                        </m:e>
                        <m:sub>
                          <m:r>
                            <a:rPr kumimoji="1" lang="en-US" altLang="zh-CN" b="0" i="1" smtClean="0">
                              <a:latin typeface="Cambria Math" panose="02040503050406030204" pitchFamily="18" charset="0"/>
                            </a:rPr>
                            <m:t>𝑗</m:t>
                          </m:r>
                        </m:sub>
                      </m:sSub>
                    </m:oMath>
                  </m:oMathPara>
                </a14:m>
                <a:endParaRPr kumimoji="1" lang="zh-CN" altLang="en-US" dirty="0"/>
              </a:p>
            </p:txBody>
          </p:sp>
        </mc:Choice>
        <mc:Fallback xmlns="">
          <p:sp>
            <p:nvSpPr>
              <p:cNvPr id="38" name="TextBox 37">
                <a:extLst>
                  <a:ext uri="{FF2B5EF4-FFF2-40B4-BE49-F238E27FC236}">
                    <a16:creationId xmlns:a16="http://schemas.microsoft.com/office/drawing/2014/main" id="{4A7380F1-8B43-DF4A-8084-ACEFB4FDBF2E}"/>
                  </a:ext>
                </a:extLst>
              </p:cNvPr>
              <p:cNvSpPr txBox="1">
                <a:spLocks noRot="1" noChangeAspect="1" noMove="1" noResize="1" noEditPoints="1" noAdjustHandles="1" noChangeArrowheads="1" noChangeShapeType="1" noTextEdit="1"/>
              </p:cNvSpPr>
              <p:nvPr/>
            </p:nvSpPr>
            <p:spPr>
              <a:xfrm>
                <a:off x="2177717" y="3317963"/>
                <a:ext cx="1343316" cy="320472"/>
              </a:xfrm>
              <a:prstGeom prst="rect">
                <a:avLst/>
              </a:prstGeom>
              <a:blipFill>
                <a:blip r:embed="rId10"/>
                <a:stretch>
                  <a:fillRect l="-3738" t="-19231" r="-1869" b="-26923"/>
                </a:stretch>
              </a:blipFill>
            </p:spPr>
            <p:txBody>
              <a:bodyPr/>
              <a:lstStyle/>
              <a:p>
                <a:r>
                  <a:rPr lang="zh-CN" altLang="en-US">
                    <a:noFill/>
                  </a:rPr>
                  <a:t> </a:t>
                </a:r>
              </a:p>
            </p:txBody>
          </p:sp>
        </mc:Fallback>
      </mc:AlternateContent>
      <p:grpSp>
        <p:nvGrpSpPr>
          <p:cNvPr id="39" name="Group 38">
            <a:extLst>
              <a:ext uri="{FF2B5EF4-FFF2-40B4-BE49-F238E27FC236}">
                <a16:creationId xmlns:a16="http://schemas.microsoft.com/office/drawing/2014/main" id="{2BF17B39-F174-0640-88C3-E504ED6E191F}"/>
              </a:ext>
            </a:extLst>
          </p:cNvPr>
          <p:cNvGrpSpPr/>
          <p:nvPr/>
        </p:nvGrpSpPr>
        <p:grpSpPr>
          <a:xfrm>
            <a:off x="656548" y="3879974"/>
            <a:ext cx="3608993" cy="99270"/>
            <a:chOff x="474810" y="4782985"/>
            <a:chExt cx="4681742" cy="128777"/>
          </a:xfrm>
        </p:grpSpPr>
        <p:sp>
          <p:nvSpPr>
            <p:cNvPr id="40" name="Oval 39">
              <a:extLst>
                <a:ext uri="{FF2B5EF4-FFF2-40B4-BE49-F238E27FC236}">
                  <a16:creationId xmlns:a16="http://schemas.microsoft.com/office/drawing/2014/main" id="{26DAF0C8-F8AA-AB45-9D05-21A0BB08839F}"/>
                </a:ext>
              </a:extLst>
            </p:cNvPr>
            <p:cNvSpPr/>
            <p:nvPr/>
          </p:nvSpPr>
          <p:spPr>
            <a:xfrm>
              <a:off x="474810" y="4784219"/>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Oval 40">
              <a:extLst>
                <a:ext uri="{FF2B5EF4-FFF2-40B4-BE49-F238E27FC236}">
                  <a16:creationId xmlns:a16="http://schemas.microsoft.com/office/drawing/2014/main" id="{A6C7551F-214E-074B-B762-6C800FAC9BAE}"/>
                </a:ext>
              </a:extLst>
            </p:cNvPr>
            <p:cNvSpPr/>
            <p:nvPr/>
          </p:nvSpPr>
          <p:spPr>
            <a:xfrm>
              <a:off x="894369" y="4784219"/>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2" name="Straight Connector 41">
              <a:extLst>
                <a:ext uri="{FF2B5EF4-FFF2-40B4-BE49-F238E27FC236}">
                  <a16:creationId xmlns:a16="http://schemas.microsoft.com/office/drawing/2014/main" id="{3B6542BC-7026-4F42-A70D-831FCE44FC76}"/>
                </a:ext>
              </a:extLst>
            </p:cNvPr>
            <p:cNvCxnSpPr>
              <a:cxnSpLocks/>
              <a:stCxn id="40" idx="6"/>
              <a:endCxn id="41" idx="2"/>
            </p:cNvCxnSpPr>
            <p:nvPr/>
          </p:nvCxnSpPr>
          <p:spPr>
            <a:xfrm>
              <a:off x="601736" y="4847682"/>
              <a:ext cx="2926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25D199C-58E8-6248-BEAD-3B78DF9798CE}"/>
                </a:ext>
              </a:extLst>
            </p:cNvPr>
            <p:cNvCxnSpPr>
              <a:cxnSpLocks/>
              <a:stCxn id="41" idx="6"/>
              <a:endCxn id="44" idx="2"/>
            </p:cNvCxnSpPr>
            <p:nvPr/>
          </p:nvCxnSpPr>
          <p:spPr>
            <a:xfrm>
              <a:off x="1021295" y="4847682"/>
              <a:ext cx="288317" cy="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45D3AFF0-C2F3-134A-8BE5-F758235D297E}"/>
                </a:ext>
              </a:extLst>
            </p:cNvPr>
            <p:cNvSpPr/>
            <p:nvPr/>
          </p:nvSpPr>
          <p:spPr>
            <a:xfrm>
              <a:off x="1309612" y="4784836"/>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Oval 44">
              <a:extLst>
                <a:ext uri="{FF2B5EF4-FFF2-40B4-BE49-F238E27FC236}">
                  <a16:creationId xmlns:a16="http://schemas.microsoft.com/office/drawing/2014/main" id="{AE539D6C-A7D1-6548-8B05-DD67C3113B3B}"/>
                </a:ext>
              </a:extLst>
            </p:cNvPr>
            <p:cNvSpPr/>
            <p:nvPr/>
          </p:nvSpPr>
          <p:spPr>
            <a:xfrm>
              <a:off x="1763608" y="4782985"/>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6" name="Straight Connector 45">
              <a:extLst>
                <a:ext uri="{FF2B5EF4-FFF2-40B4-BE49-F238E27FC236}">
                  <a16:creationId xmlns:a16="http://schemas.microsoft.com/office/drawing/2014/main" id="{BE1F09C4-C526-4C47-A759-C907B569002B}"/>
                </a:ext>
              </a:extLst>
            </p:cNvPr>
            <p:cNvCxnSpPr>
              <a:cxnSpLocks/>
              <a:stCxn id="44" idx="6"/>
              <a:endCxn id="45" idx="2"/>
            </p:cNvCxnSpPr>
            <p:nvPr/>
          </p:nvCxnSpPr>
          <p:spPr>
            <a:xfrm flipV="1">
              <a:off x="1436538" y="4846448"/>
              <a:ext cx="327070" cy="18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7B37F00-7DEC-8244-B2C7-BDD05A65FDF0}"/>
                </a:ext>
              </a:extLst>
            </p:cNvPr>
            <p:cNvCxnSpPr>
              <a:cxnSpLocks/>
              <a:stCxn id="45" idx="6"/>
              <a:endCxn id="48" idx="2"/>
            </p:cNvCxnSpPr>
            <p:nvPr/>
          </p:nvCxnSpPr>
          <p:spPr>
            <a:xfrm>
              <a:off x="1890534" y="4846448"/>
              <a:ext cx="253880" cy="12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B889F78B-5176-7B4A-95CF-7DEB678B54FD}"/>
                </a:ext>
              </a:extLst>
            </p:cNvPr>
            <p:cNvSpPr/>
            <p:nvPr/>
          </p:nvSpPr>
          <p:spPr>
            <a:xfrm>
              <a:off x="2144414" y="4784219"/>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Oval 48">
              <a:extLst>
                <a:ext uri="{FF2B5EF4-FFF2-40B4-BE49-F238E27FC236}">
                  <a16:creationId xmlns:a16="http://schemas.microsoft.com/office/drawing/2014/main" id="{A0F6C391-4D9D-6D46-AC35-9ACE2E091600}"/>
                </a:ext>
              </a:extLst>
            </p:cNvPr>
            <p:cNvSpPr/>
            <p:nvPr/>
          </p:nvSpPr>
          <p:spPr>
            <a:xfrm>
              <a:off x="2569384" y="4784219"/>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0" name="Straight Connector 49">
              <a:extLst>
                <a:ext uri="{FF2B5EF4-FFF2-40B4-BE49-F238E27FC236}">
                  <a16:creationId xmlns:a16="http://schemas.microsoft.com/office/drawing/2014/main" id="{058BC1D8-08A1-014B-A777-17D8BBFBCD8E}"/>
                </a:ext>
              </a:extLst>
            </p:cNvPr>
            <p:cNvCxnSpPr>
              <a:cxnSpLocks/>
              <a:stCxn id="48" idx="6"/>
              <a:endCxn id="49" idx="2"/>
            </p:cNvCxnSpPr>
            <p:nvPr/>
          </p:nvCxnSpPr>
          <p:spPr>
            <a:xfrm>
              <a:off x="2271340" y="4847682"/>
              <a:ext cx="2980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28482FC-391C-3E46-9975-345C6C99FA1B}"/>
                </a:ext>
              </a:extLst>
            </p:cNvPr>
            <p:cNvCxnSpPr>
              <a:cxnSpLocks/>
              <a:stCxn id="49" idx="6"/>
              <a:endCxn id="52" idx="2"/>
            </p:cNvCxnSpPr>
            <p:nvPr/>
          </p:nvCxnSpPr>
          <p:spPr>
            <a:xfrm>
              <a:off x="2696310" y="4847682"/>
              <a:ext cx="2829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B2BC1492-47A0-C34B-B5C8-D93FA69ED01F}"/>
                </a:ext>
              </a:extLst>
            </p:cNvPr>
            <p:cNvSpPr/>
            <p:nvPr/>
          </p:nvSpPr>
          <p:spPr>
            <a:xfrm>
              <a:off x="2979216" y="4784219"/>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Oval 52">
              <a:extLst>
                <a:ext uri="{FF2B5EF4-FFF2-40B4-BE49-F238E27FC236}">
                  <a16:creationId xmlns:a16="http://schemas.microsoft.com/office/drawing/2014/main" id="{1F7FE130-E711-A141-BB67-9B64D85C0F43}"/>
                </a:ext>
              </a:extLst>
            </p:cNvPr>
            <p:cNvSpPr/>
            <p:nvPr/>
          </p:nvSpPr>
          <p:spPr>
            <a:xfrm>
              <a:off x="3397147" y="4784219"/>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4" name="Straight Connector 53">
              <a:extLst>
                <a:ext uri="{FF2B5EF4-FFF2-40B4-BE49-F238E27FC236}">
                  <a16:creationId xmlns:a16="http://schemas.microsoft.com/office/drawing/2014/main" id="{0EFB8EB0-7C01-7F42-B7BC-6A7B91F7BBDC}"/>
                </a:ext>
              </a:extLst>
            </p:cNvPr>
            <p:cNvCxnSpPr>
              <a:cxnSpLocks/>
              <a:stCxn id="52" idx="6"/>
              <a:endCxn id="53" idx="2"/>
            </p:cNvCxnSpPr>
            <p:nvPr/>
          </p:nvCxnSpPr>
          <p:spPr>
            <a:xfrm>
              <a:off x="3106142" y="4847682"/>
              <a:ext cx="2910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CB08FB2-BE0E-E14D-91AF-843561C85957}"/>
                </a:ext>
              </a:extLst>
            </p:cNvPr>
            <p:cNvCxnSpPr>
              <a:cxnSpLocks/>
              <a:stCxn id="53" idx="6"/>
              <a:endCxn id="56" idx="2"/>
            </p:cNvCxnSpPr>
            <p:nvPr/>
          </p:nvCxnSpPr>
          <p:spPr>
            <a:xfrm flipV="1">
              <a:off x="3524073" y="4847065"/>
              <a:ext cx="289945" cy="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A75C9DA5-6809-B049-BBBF-0205500D3A9D}"/>
                </a:ext>
              </a:extLst>
            </p:cNvPr>
            <p:cNvSpPr/>
            <p:nvPr/>
          </p:nvSpPr>
          <p:spPr>
            <a:xfrm>
              <a:off x="3814018" y="4783602"/>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Oval 56">
              <a:extLst>
                <a:ext uri="{FF2B5EF4-FFF2-40B4-BE49-F238E27FC236}">
                  <a16:creationId xmlns:a16="http://schemas.microsoft.com/office/drawing/2014/main" id="{8F5FF881-D4A0-084D-8BB3-0A8512E90413}"/>
                </a:ext>
              </a:extLst>
            </p:cNvPr>
            <p:cNvSpPr/>
            <p:nvPr/>
          </p:nvSpPr>
          <p:spPr>
            <a:xfrm>
              <a:off x="4230889" y="4783602"/>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8" name="Straight Connector 57">
              <a:extLst>
                <a:ext uri="{FF2B5EF4-FFF2-40B4-BE49-F238E27FC236}">
                  <a16:creationId xmlns:a16="http://schemas.microsoft.com/office/drawing/2014/main" id="{BB6224A1-D64D-0E40-92A3-C7C1723F5039}"/>
                </a:ext>
              </a:extLst>
            </p:cNvPr>
            <p:cNvCxnSpPr>
              <a:cxnSpLocks/>
              <a:stCxn id="56" idx="6"/>
              <a:endCxn id="57" idx="2"/>
            </p:cNvCxnSpPr>
            <p:nvPr/>
          </p:nvCxnSpPr>
          <p:spPr>
            <a:xfrm>
              <a:off x="3940944" y="4847065"/>
              <a:ext cx="2899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25951C1-4BE5-C240-A817-3753952A135F}"/>
                </a:ext>
              </a:extLst>
            </p:cNvPr>
            <p:cNvCxnSpPr>
              <a:cxnSpLocks/>
              <a:stCxn id="57" idx="6"/>
              <a:endCxn id="60" idx="2"/>
            </p:cNvCxnSpPr>
            <p:nvPr/>
          </p:nvCxnSpPr>
          <p:spPr>
            <a:xfrm>
              <a:off x="4357815" y="4847065"/>
              <a:ext cx="2910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CAF32F45-24EC-F647-A867-3182661E95D0}"/>
                </a:ext>
              </a:extLst>
            </p:cNvPr>
            <p:cNvSpPr/>
            <p:nvPr/>
          </p:nvSpPr>
          <p:spPr>
            <a:xfrm>
              <a:off x="4648820" y="4783602"/>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Oval 60">
              <a:extLst>
                <a:ext uri="{FF2B5EF4-FFF2-40B4-BE49-F238E27FC236}">
                  <a16:creationId xmlns:a16="http://schemas.microsoft.com/office/drawing/2014/main" id="{0370B766-0541-C34C-8C75-41F78D534A6E}"/>
                </a:ext>
              </a:extLst>
            </p:cNvPr>
            <p:cNvSpPr/>
            <p:nvPr/>
          </p:nvSpPr>
          <p:spPr>
            <a:xfrm>
              <a:off x="5029626" y="4783602"/>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2" name="Straight Connector 61">
              <a:extLst>
                <a:ext uri="{FF2B5EF4-FFF2-40B4-BE49-F238E27FC236}">
                  <a16:creationId xmlns:a16="http://schemas.microsoft.com/office/drawing/2014/main" id="{415FB6FF-3A62-F340-B26C-7F5A1E701F7A}"/>
                </a:ext>
              </a:extLst>
            </p:cNvPr>
            <p:cNvCxnSpPr>
              <a:cxnSpLocks/>
              <a:stCxn id="60" idx="6"/>
              <a:endCxn id="61" idx="2"/>
            </p:cNvCxnSpPr>
            <p:nvPr/>
          </p:nvCxnSpPr>
          <p:spPr>
            <a:xfrm>
              <a:off x="4775746" y="4847065"/>
              <a:ext cx="253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25660EC1-267D-6144-B336-EC787F92F791}"/>
              </a:ext>
            </a:extLst>
          </p:cNvPr>
          <p:cNvSpPr txBox="1"/>
          <p:nvPr/>
        </p:nvSpPr>
        <p:spPr>
          <a:xfrm>
            <a:off x="335666" y="2784629"/>
            <a:ext cx="2477345"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dirty="0"/>
              <a:t>Lattice</a:t>
            </a:r>
            <a:r>
              <a:rPr kumimoji="1" lang="zh-CN" altLang="en-US" sz="2000" dirty="0"/>
              <a:t> </a:t>
            </a:r>
            <a:r>
              <a:rPr kumimoji="1" lang="en-US" altLang="zh-CN" sz="2000" dirty="0"/>
              <a:t>(12</a:t>
            </a:r>
            <a:r>
              <a:rPr kumimoji="1" lang="zh-CN" altLang="en-US" sz="2000" dirty="0"/>
              <a:t> </a:t>
            </a:r>
            <a:r>
              <a:rPr kumimoji="1" lang="en-US" altLang="zh-CN" sz="2000" dirty="0"/>
              <a:t>qubits):</a:t>
            </a:r>
            <a:endParaRPr kumimoji="1" lang="zh-CN" altLang="en-US" sz="2000" dirty="0"/>
          </a:p>
        </p:txBody>
      </p:sp>
      <p:sp>
        <p:nvSpPr>
          <p:cNvPr id="65" name="Rounded Rectangle 64">
            <a:extLst>
              <a:ext uri="{FF2B5EF4-FFF2-40B4-BE49-F238E27FC236}">
                <a16:creationId xmlns:a16="http://schemas.microsoft.com/office/drawing/2014/main" id="{1B02F6C6-69F7-BD48-8456-F8D2B9EA9025}"/>
              </a:ext>
            </a:extLst>
          </p:cNvPr>
          <p:cNvSpPr/>
          <p:nvPr/>
        </p:nvSpPr>
        <p:spPr>
          <a:xfrm>
            <a:off x="4265547" y="1397697"/>
            <a:ext cx="2177965" cy="2088537"/>
          </a:xfrm>
          <a:prstGeom prst="roundRect">
            <a:avLst>
              <a:gd name="adj" fmla="val 7776"/>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Rounded Rectangle 65">
            <a:extLst>
              <a:ext uri="{FF2B5EF4-FFF2-40B4-BE49-F238E27FC236}">
                <a16:creationId xmlns:a16="http://schemas.microsoft.com/office/drawing/2014/main" id="{C0AC3517-17A2-004A-9975-9D16EC538A34}"/>
              </a:ext>
            </a:extLst>
          </p:cNvPr>
          <p:cNvSpPr/>
          <p:nvPr/>
        </p:nvSpPr>
        <p:spPr>
          <a:xfrm>
            <a:off x="6713073" y="1381003"/>
            <a:ext cx="2286718" cy="2105231"/>
          </a:xfrm>
          <a:prstGeom prst="roundRect">
            <a:avLst>
              <a:gd name="adj" fmla="val 7776"/>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Rounded Rectangle 66">
            <a:extLst>
              <a:ext uri="{FF2B5EF4-FFF2-40B4-BE49-F238E27FC236}">
                <a16:creationId xmlns:a16="http://schemas.microsoft.com/office/drawing/2014/main" id="{51103A68-2D90-664C-A34A-984310864D9E}"/>
              </a:ext>
            </a:extLst>
          </p:cNvPr>
          <p:cNvSpPr/>
          <p:nvPr/>
        </p:nvSpPr>
        <p:spPr>
          <a:xfrm>
            <a:off x="9299818" y="1381003"/>
            <a:ext cx="1866337" cy="2105231"/>
          </a:xfrm>
          <a:prstGeom prst="roundRect">
            <a:avLst>
              <a:gd name="adj" fmla="val 7776"/>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TextBox 67">
            <a:extLst>
              <a:ext uri="{FF2B5EF4-FFF2-40B4-BE49-F238E27FC236}">
                <a16:creationId xmlns:a16="http://schemas.microsoft.com/office/drawing/2014/main" id="{B3D0F820-5887-374C-B4D5-C91E3B436690}"/>
              </a:ext>
            </a:extLst>
          </p:cNvPr>
          <p:cNvSpPr txBox="1"/>
          <p:nvPr/>
        </p:nvSpPr>
        <p:spPr>
          <a:xfrm>
            <a:off x="11168743" y="6291943"/>
            <a:ext cx="742511" cy="369332"/>
          </a:xfrm>
          <a:prstGeom prst="rect">
            <a:avLst/>
          </a:prstGeom>
          <a:noFill/>
        </p:spPr>
        <p:txBody>
          <a:bodyPr wrap="none" rtlCol="0">
            <a:spAutoFit/>
          </a:bodyPr>
          <a:lstStyle/>
          <a:p>
            <a:fld id="{7973B63A-8298-F84C-9D02-5676A0FAA2AE}" type="slidenum">
              <a:rPr kumimoji="1" lang="en-US" altLang="zh-CN" smtClean="0"/>
              <a:t>25</a:t>
            </a:fld>
            <a:r>
              <a:rPr kumimoji="1" lang="en-US" altLang="zh-CN" dirty="0"/>
              <a:t>/25</a:t>
            </a:r>
            <a:endParaRPr kumimoji="1" lang="zh-CN" altLang="en-US" dirty="0"/>
          </a:p>
        </p:txBody>
      </p:sp>
      <p:pic>
        <p:nvPicPr>
          <p:cNvPr id="6" name="Picture 5">
            <a:extLst>
              <a:ext uri="{FF2B5EF4-FFF2-40B4-BE49-F238E27FC236}">
                <a16:creationId xmlns:a16="http://schemas.microsoft.com/office/drawing/2014/main" id="{0F7118B8-F31C-1E4F-A7FA-34FDFA4A0F40}"/>
              </a:ext>
            </a:extLst>
          </p:cNvPr>
          <p:cNvPicPr>
            <a:picLocks noChangeAspect="1"/>
          </p:cNvPicPr>
          <p:nvPr/>
        </p:nvPicPr>
        <p:blipFill rotWithShape="1">
          <a:blip r:embed="rId11"/>
          <a:srcRect l="1043" t="13536" r="32979" b="50703"/>
          <a:stretch/>
        </p:blipFill>
        <p:spPr>
          <a:xfrm>
            <a:off x="6783451" y="4245359"/>
            <a:ext cx="5329343" cy="1597205"/>
          </a:xfrm>
          <a:prstGeom prst="rect">
            <a:avLst/>
          </a:prstGeom>
        </p:spPr>
      </p:pic>
      <p:sp>
        <p:nvSpPr>
          <p:cNvPr id="7" name="Rectangle 6">
            <a:extLst>
              <a:ext uri="{FF2B5EF4-FFF2-40B4-BE49-F238E27FC236}">
                <a16:creationId xmlns:a16="http://schemas.microsoft.com/office/drawing/2014/main" id="{D18EBA24-1C53-0A42-8297-C410DCBAC304}"/>
              </a:ext>
            </a:extLst>
          </p:cNvPr>
          <p:cNvSpPr/>
          <p:nvPr/>
        </p:nvSpPr>
        <p:spPr>
          <a:xfrm>
            <a:off x="6553200" y="4028497"/>
            <a:ext cx="499871" cy="473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Left Arrow 7">
            <a:extLst>
              <a:ext uri="{FF2B5EF4-FFF2-40B4-BE49-F238E27FC236}">
                <a16:creationId xmlns:a16="http://schemas.microsoft.com/office/drawing/2014/main" id="{9FF6166B-B425-F34C-9F01-83F315F8161C}"/>
              </a:ext>
            </a:extLst>
          </p:cNvPr>
          <p:cNvSpPr/>
          <p:nvPr/>
        </p:nvSpPr>
        <p:spPr>
          <a:xfrm rot="10800000">
            <a:off x="6156122" y="5009678"/>
            <a:ext cx="397078" cy="4506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TextBox 8">
            <a:extLst>
              <a:ext uri="{FF2B5EF4-FFF2-40B4-BE49-F238E27FC236}">
                <a16:creationId xmlns:a16="http://schemas.microsoft.com/office/drawing/2014/main" id="{B33F005E-9512-924B-A8AF-161C5BE804A3}"/>
              </a:ext>
            </a:extLst>
          </p:cNvPr>
          <p:cNvSpPr txBox="1"/>
          <p:nvPr/>
        </p:nvSpPr>
        <p:spPr>
          <a:xfrm>
            <a:off x="7283322" y="3843831"/>
            <a:ext cx="1332801" cy="369332"/>
          </a:xfrm>
          <a:prstGeom prst="rect">
            <a:avLst/>
          </a:prstGeom>
          <a:noFill/>
        </p:spPr>
        <p:txBody>
          <a:bodyPr wrap="none" rtlCol="0">
            <a:spAutoFit/>
          </a:bodyPr>
          <a:lstStyle/>
          <a:p>
            <a:r>
              <a:rPr kumimoji="1" lang="en-US" altLang="zh-CN" dirty="0"/>
              <a:t>Our</a:t>
            </a:r>
            <a:r>
              <a:rPr kumimoji="1" lang="zh-CN" altLang="en-US" dirty="0"/>
              <a:t> </a:t>
            </a:r>
            <a:r>
              <a:rPr kumimoji="1" lang="en-US" altLang="zh-CN" dirty="0"/>
              <a:t>method</a:t>
            </a:r>
            <a:endParaRPr kumimoji="1" lang="zh-CN" altLang="en-US" dirty="0"/>
          </a:p>
        </p:txBody>
      </p:sp>
      <p:sp>
        <p:nvSpPr>
          <p:cNvPr id="64" name="TextBox 63">
            <a:extLst>
              <a:ext uri="{FF2B5EF4-FFF2-40B4-BE49-F238E27FC236}">
                <a16:creationId xmlns:a16="http://schemas.microsoft.com/office/drawing/2014/main" id="{46D286D4-CFA0-6B44-9F9A-8AD592F49E81}"/>
              </a:ext>
            </a:extLst>
          </p:cNvPr>
          <p:cNvSpPr txBox="1"/>
          <p:nvPr/>
        </p:nvSpPr>
        <p:spPr>
          <a:xfrm>
            <a:off x="10073438" y="3837742"/>
            <a:ext cx="1636987" cy="369332"/>
          </a:xfrm>
          <a:prstGeom prst="rect">
            <a:avLst/>
          </a:prstGeom>
          <a:noFill/>
        </p:spPr>
        <p:txBody>
          <a:bodyPr wrap="none" rtlCol="0">
            <a:spAutoFit/>
          </a:bodyPr>
          <a:lstStyle/>
          <a:p>
            <a:r>
              <a:rPr kumimoji="1" lang="en-US" altLang="zh-CN" dirty="0"/>
              <a:t>Hadamard</a:t>
            </a:r>
            <a:r>
              <a:rPr kumimoji="1" lang="zh-CN" altLang="en-US" dirty="0"/>
              <a:t> </a:t>
            </a:r>
            <a:r>
              <a:rPr kumimoji="1" lang="en-US" altLang="zh-CN" dirty="0"/>
              <a:t>test</a:t>
            </a:r>
            <a:endParaRPr kumimoji="1" lang="zh-CN" altLang="en-US" dirty="0"/>
          </a:p>
        </p:txBody>
      </p:sp>
    </p:spTree>
    <p:extLst>
      <p:ext uri="{BB962C8B-B14F-4D97-AF65-F5344CB8AC3E}">
        <p14:creationId xmlns:p14="http://schemas.microsoft.com/office/powerpoint/2010/main" val="2097678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1129860-5634-704A-8AE9-4B0B3416AC82}"/>
              </a:ext>
            </a:extLst>
          </p:cNvPr>
          <p:cNvPicPr>
            <a:picLocks noChangeAspect="1"/>
          </p:cNvPicPr>
          <p:nvPr/>
        </p:nvPicPr>
        <p:blipFill>
          <a:blip r:embed="rId3"/>
          <a:stretch>
            <a:fillRect/>
          </a:stretch>
        </p:blipFill>
        <p:spPr>
          <a:xfrm>
            <a:off x="672256" y="2826549"/>
            <a:ext cx="3911833" cy="3422854"/>
          </a:xfrm>
          <a:prstGeom prst="rect">
            <a:avLst/>
          </a:prstGeom>
        </p:spPr>
      </p:pic>
      <p:sp>
        <p:nvSpPr>
          <p:cNvPr id="4" name="TextBox 3">
            <a:extLst>
              <a:ext uri="{FF2B5EF4-FFF2-40B4-BE49-F238E27FC236}">
                <a16:creationId xmlns:a16="http://schemas.microsoft.com/office/drawing/2014/main" id="{D767C439-8E50-C448-9B83-63DC70BBC693}"/>
              </a:ext>
            </a:extLst>
          </p:cNvPr>
          <p:cNvSpPr txBox="1"/>
          <p:nvPr/>
        </p:nvSpPr>
        <p:spPr>
          <a:xfrm>
            <a:off x="335667" y="980893"/>
            <a:ext cx="2392963" cy="400110"/>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dirty="0"/>
              <a:t>Schwinger</a:t>
            </a:r>
            <a:r>
              <a:rPr kumimoji="1" lang="zh-CN" altLang="en-US" sz="2000" dirty="0"/>
              <a:t> </a:t>
            </a:r>
            <a:r>
              <a:rPr kumimoji="1" lang="en-US" altLang="zh-CN" sz="2000" dirty="0"/>
              <a:t>model:</a:t>
            </a:r>
            <a:endParaRPr kumimoji="1" lang="zh-CN" altLang="en-US" sz="2000" dirty="0"/>
          </a:p>
        </p:txBody>
      </p:sp>
      <p:sp>
        <p:nvSpPr>
          <p:cNvPr id="32" name="TextBox 31">
            <a:extLst>
              <a:ext uri="{FF2B5EF4-FFF2-40B4-BE49-F238E27FC236}">
                <a16:creationId xmlns:a16="http://schemas.microsoft.com/office/drawing/2014/main" id="{CFC86CFD-9B29-EC4B-9EBA-7D6155AB28D8}"/>
              </a:ext>
            </a:extLst>
          </p:cNvPr>
          <p:cNvSpPr txBox="1"/>
          <p:nvPr/>
        </p:nvSpPr>
        <p:spPr>
          <a:xfrm>
            <a:off x="307865" y="2176630"/>
            <a:ext cx="5141873" cy="400110"/>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000" dirty="0"/>
              <a:t>hardware</a:t>
            </a:r>
            <a:r>
              <a:rPr kumimoji="1" lang="zh-CN" altLang="en-US" sz="2000" dirty="0"/>
              <a:t> </a:t>
            </a:r>
            <a:r>
              <a:rPr kumimoji="1" lang="en-US" altLang="zh-CN" sz="2000" dirty="0"/>
              <a:t>demonstration</a:t>
            </a:r>
            <a:r>
              <a:rPr kumimoji="1" lang="zh-CN" altLang="en-US" sz="2000" dirty="0"/>
              <a:t> </a:t>
            </a:r>
            <a:r>
              <a:rPr kumimoji="1" lang="en-US" altLang="zh-CN" sz="2000" dirty="0"/>
              <a:t>on</a:t>
            </a:r>
            <a:r>
              <a:rPr kumimoji="1" lang="zh-CN" altLang="en-US" sz="2000" dirty="0"/>
              <a:t> </a:t>
            </a:r>
            <a:r>
              <a:rPr kumimoji="1" lang="en-US" altLang="zh-CN" sz="2000" dirty="0" err="1">
                <a:latin typeface="Monaco" pitchFamily="2" charset="77"/>
              </a:rPr>
              <a:t>ibm_torino</a:t>
            </a:r>
            <a:endParaRPr kumimoji="1" lang="en-US" altLang="zh-CN" sz="2000" dirty="0">
              <a:latin typeface="Monaco" pitchFamily="2" charset="77"/>
            </a:endParaRPr>
          </a:p>
        </p:txBody>
      </p:sp>
      <p:sp>
        <p:nvSpPr>
          <p:cNvPr id="33" name="Right Arrow 32">
            <a:extLst>
              <a:ext uri="{FF2B5EF4-FFF2-40B4-BE49-F238E27FC236}">
                <a16:creationId xmlns:a16="http://schemas.microsoft.com/office/drawing/2014/main" id="{0ECED468-CF08-0046-B787-14B36FDCE485}"/>
              </a:ext>
            </a:extLst>
          </p:cNvPr>
          <p:cNvSpPr/>
          <p:nvPr/>
        </p:nvSpPr>
        <p:spPr>
          <a:xfrm>
            <a:off x="4825377" y="3786967"/>
            <a:ext cx="989267" cy="7870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Rounded Rectangle 4">
            <a:extLst>
              <a:ext uri="{FF2B5EF4-FFF2-40B4-BE49-F238E27FC236}">
                <a16:creationId xmlns:a16="http://schemas.microsoft.com/office/drawing/2014/main" id="{0CAA6FAE-AABB-2F41-9D1A-B56A80B43D72}"/>
              </a:ext>
            </a:extLst>
          </p:cNvPr>
          <p:cNvSpPr/>
          <p:nvPr/>
        </p:nvSpPr>
        <p:spPr>
          <a:xfrm>
            <a:off x="8143114" y="3786967"/>
            <a:ext cx="1728264" cy="13501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TextBox 8">
            <a:extLst>
              <a:ext uri="{FF2B5EF4-FFF2-40B4-BE49-F238E27FC236}">
                <a16:creationId xmlns:a16="http://schemas.microsoft.com/office/drawing/2014/main" id="{641EE006-2508-C548-98BE-006A5497CCE3}"/>
              </a:ext>
            </a:extLst>
          </p:cNvPr>
          <p:cNvSpPr txBox="1"/>
          <p:nvPr/>
        </p:nvSpPr>
        <p:spPr>
          <a:xfrm>
            <a:off x="8170504" y="4138875"/>
            <a:ext cx="1728264" cy="646331"/>
          </a:xfrm>
          <a:prstGeom prst="rect">
            <a:avLst/>
          </a:prstGeom>
          <a:noFill/>
        </p:spPr>
        <p:txBody>
          <a:bodyPr wrap="square" rtlCol="0">
            <a:spAutoFit/>
          </a:bodyPr>
          <a:lstStyle/>
          <a:p>
            <a:r>
              <a:rPr kumimoji="1" lang="en-US" altLang="zh-CN" dirty="0">
                <a:solidFill>
                  <a:srgbClr val="FF0000"/>
                </a:solidFill>
              </a:rPr>
              <a:t>Low</a:t>
            </a:r>
            <a:r>
              <a:rPr kumimoji="1" lang="zh-CN" altLang="en-US" dirty="0">
                <a:solidFill>
                  <a:srgbClr val="FF0000"/>
                </a:solidFill>
              </a:rPr>
              <a:t> </a:t>
            </a:r>
            <a:r>
              <a:rPr kumimoji="1" lang="en-US" altLang="zh-CN" dirty="0">
                <a:solidFill>
                  <a:srgbClr val="FF0000"/>
                </a:solidFill>
              </a:rPr>
              <a:t>frequency</a:t>
            </a:r>
            <a:r>
              <a:rPr kumimoji="1" lang="zh-CN" altLang="en-US" dirty="0">
                <a:solidFill>
                  <a:srgbClr val="FF0000"/>
                </a:solidFill>
              </a:rPr>
              <a:t> </a:t>
            </a:r>
            <a:r>
              <a:rPr kumimoji="1" lang="en-US" altLang="zh-CN" dirty="0">
                <a:solidFill>
                  <a:srgbClr val="FF0000"/>
                </a:solidFill>
              </a:rPr>
              <a:t>quantum</a:t>
            </a:r>
            <a:r>
              <a:rPr kumimoji="1" lang="zh-CN" altLang="en-US" dirty="0">
                <a:solidFill>
                  <a:srgbClr val="FF0000"/>
                </a:solidFill>
              </a:rPr>
              <a:t> </a:t>
            </a:r>
            <a:r>
              <a:rPr kumimoji="1" lang="en-US" altLang="zh-CN" dirty="0">
                <a:solidFill>
                  <a:srgbClr val="FF0000"/>
                </a:solidFill>
              </a:rPr>
              <a:t>noise</a:t>
            </a:r>
            <a:endParaRPr kumimoji="1" lang="zh-CN" altLang="en-US" dirty="0">
              <a:solidFill>
                <a:srgbClr val="FF0000"/>
              </a:solidFill>
            </a:endParaRPr>
          </a:p>
        </p:txBody>
      </p:sp>
      <p:sp>
        <p:nvSpPr>
          <p:cNvPr id="21" name="TextBox 20">
            <a:extLst>
              <a:ext uri="{FF2B5EF4-FFF2-40B4-BE49-F238E27FC236}">
                <a16:creationId xmlns:a16="http://schemas.microsoft.com/office/drawing/2014/main" id="{571923A5-5AB0-B44F-BB3A-1209D494E548}"/>
              </a:ext>
            </a:extLst>
          </p:cNvPr>
          <p:cNvSpPr txBox="1"/>
          <p:nvPr/>
        </p:nvSpPr>
        <p:spPr>
          <a:xfrm>
            <a:off x="704913" y="2524920"/>
            <a:ext cx="2911287" cy="369332"/>
          </a:xfrm>
          <a:prstGeom prst="rect">
            <a:avLst/>
          </a:prstGeom>
          <a:noFill/>
        </p:spPr>
        <p:txBody>
          <a:bodyPr wrap="square">
            <a:spAutoFit/>
          </a:bodyPr>
          <a:lstStyle/>
          <a:p>
            <a:pPr marL="285750" indent="-285750">
              <a:buFont typeface="Arial" panose="020B0604020202020204" pitchFamily="34" charset="0"/>
              <a:buChar char="•"/>
            </a:pPr>
            <a:r>
              <a:rPr kumimoji="1" lang="en-US" altLang="zh-CN" dirty="0"/>
              <a:t>Number</a:t>
            </a:r>
            <a:r>
              <a:rPr kumimoji="1" lang="zh-CN" altLang="en-US" dirty="0"/>
              <a:t> </a:t>
            </a:r>
            <a:r>
              <a:rPr kumimoji="1" lang="en-US" altLang="zh-CN" dirty="0"/>
              <a:t>of</a:t>
            </a:r>
            <a:r>
              <a:rPr kumimoji="1" lang="zh-CN" altLang="en-US" dirty="0"/>
              <a:t> </a:t>
            </a:r>
            <a:r>
              <a:rPr kumimoji="1" lang="en-US" altLang="zh-CN" dirty="0"/>
              <a:t>qubits:</a:t>
            </a:r>
            <a:r>
              <a:rPr kumimoji="1" lang="zh-CN" altLang="en-US" dirty="0"/>
              <a:t> </a:t>
            </a:r>
            <a:r>
              <a:rPr kumimoji="1" lang="en-US" altLang="zh-CN" dirty="0"/>
              <a:t>12</a:t>
            </a:r>
          </a:p>
        </p:txBody>
      </p:sp>
      <p:grpSp>
        <p:nvGrpSpPr>
          <p:cNvPr id="2" name="Group 1">
            <a:extLst>
              <a:ext uri="{FF2B5EF4-FFF2-40B4-BE49-F238E27FC236}">
                <a16:creationId xmlns:a16="http://schemas.microsoft.com/office/drawing/2014/main" id="{230BEE26-271D-EE4F-9C5A-DF768BA433F2}"/>
              </a:ext>
            </a:extLst>
          </p:cNvPr>
          <p:cNvGrpSpPr/>
          <p:nvPr/>
        </p:nvGrpSpPr>
        <p:grpSpPr>
          <a:xfrm>
            <a:off x="5941777" y="2397075"/>
            <a:ext cx="5861638" cy="3657600"/>
            <a:chOff x="5667941" y="2105684"/>
            <a:chExt cx="5861638" cy="3657600"/>
          </a:xfrm>
        </p:grpSpPr>
        <p:pic>
          <p:nvPicPr>
            <p:cNvPr id="26" name="Picture 25">
              <a:extLst>
                <a:ext uri="{FF2B5EF4-FFF2-40B4-BE49-F238E27FC236}">
                  <a16:creationId xmlns:a16="http://schemas.microsoft.com/office/drawing/2014/main" id="{9E5D5B2B-A48E-4140-B5F3-ED8D6F29EDBA}"/>
                </a:ext>
              </a:extLst>
            </p:cNvPr>
            <p:cNvPicPr>
              <a:picLocks noChangeAspect="1"/>
            </p:cNvPicPr>
            <p:nvPr/>
          </p:nvPicPr>
          <p:blipFill rotWithShape="1">
            <a:blip r:embed="rId4"/>
            <a:srcRect l="36075"/>
            <a:stretch/>
          </p:blipFill>
          <p:spPr>
            <a:xfrm>
              <a:off x="6268825" y="2105684"/>
              <a:ext cx="5260754" cy="3657600"/>
            </a:xfrm>
            <a:prstGeom prst="rect">
              <a:avLst/>
            </a:prstGeom>
          </p:spPr>
        </p:pic>
        <p:pic>
          <p:nvPicPr>
            <p:cNvPr id="27" name="Picture 26">
              <a:extLst>
                <a:ext uri="{FF2B5EF4-FFF2-40B4-BE49-F238E27FC236}">
                  <a16:creationId xmlns:a16="http://schemas.microsoft.com/office/drawing/2014/main" id="{F0DEA766-0DE1-3547-BEE8-F784065430A3}"/>
                </a:ext>
              </a:extLst>
            </p:cNvPr>
            <p:cNvPicPr>
              <a:picLocks noChangeAspect="1"/>
            </p:cNvPicPr>
            <p:nvPr/>
          </p:nvPicPr>
          <p:blipFill rotWithShape="1">
            <a:blip r:embed="rId4"/>
            <a:srcRect r="92743"/>
            <a:stretch/>
          </p:blipFill>
          <p:spPr>
            <a:xfrm>
              <a:off x="5667941" y="2105684"/>
              <a:ext cx="597202" cy="3657600"/>
            </a:xfrm>
            <a:prstGeom prst="rect">
              <a:avLst/>
            </a:prstGeom>
          </p:spPr>
        </p:pic>
      </p:grpSp>
      <p:sp>
        <p:nvSpPr>
          <p:cNvPr id="34" name="TextBox 33">
            <a:extLst>
              <a:ext uri="{FF2B5EF4-FFF2-40B4-BE49-F238E27FC236}">
                <a16:creationId xmlns:a16="http://schemas.microsoft.com/office/drawing/2014/main" id="{A5AD5DAD-F47E-E34F-93AB-DBF557AFB2CE}"/>
              </a:ext>
            </a:extLst>
          </p:cNvPr>
          <p:cNvSpPr txBox="1"/>
          <p:nvPr/>
        </p:nvSpPr>
        <p:spPr>
          <a:xfrm>
            <a:off x="4401554" y="4629304"/>
            <a:ext cx="1836913" cy="369332"/>
          </a:xfrm>
          <a:prstGeom prst="rect">
            <a:avLst/>
          </a:prstGeom>
          <a:noFill/>
        </p:spPr>
        <p:txBody>
          <a:bodyPr wrap="none" rtlCol="0">
            <a:spAutoFit/>
          </a:bodyPr>
          <a:lstStyle/>
          <a:p>
            <a:r>
              <a:rPr kumimoji="1" lang="en-US" altLang="zh-CN" dirty="0"/>
              <a:t>Fourier</a:t>
            </a:r>
            <a:r>
              <a:rPr kumimoji="1" lang="zh-CN" altLang="en-US" dirty="0"/>
              <a:t> </a:t>
            </a:r>
            <a:r>
              <a:rPr kumimoji="1" lang="en-US" altLang="zh-CN" dirty="0"/>
              <a:t>transform</a:t>
            </a:r>
            <a:endParaRPr kumimoji="1" lang="zh-CN" altLang="en-US" dirty="0"/>
          </a:p>
        </p:txBody>
      </p:sp>
      <p:sp>
        <p:nvSpPr>
          <p:cNvPr id="6" name="Rounded Rectangle 5">
            <a:extLst>
              <a:ext uri="{FF2B5EF4-FFF2-40B4-BE49-F238E27FC236}">
                <a16:creationId xmlns:a16="http://schemas.microsoft.com/office/drawing/2014/main" id="{42268795-F8FC-8D4A-BC25-3170FD9BB204}"/>
              </a:ext>
            </a:extLst>
          </p:cNvPr>
          <p:cNvSpPr/>
          <p:nvPr/>
        </p:nvSpPr>
        <p:spPr>
          <a:xfrm>
            <a:off x="8993171" y="3364529"/>
            <a:ext cx="2175572" cy="1420677"/>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TextBox 6">
            <a:extLst>
              <a:ext uri="{FF2B5EF4-FFF2-40B4-BE49-F238E27FC236}">
                <a16:creationId xmlns:a16="http://schemas.microsoft.com/office/drawing/2014/main" id="{B01125F8-FC2B-6647-AFB4-6319E9664866}"/>
              </a:ext>
            </a:extLst>
          </p:cNvPr>
          <p:cNvSpPr txBox="1"/>
          <p:nvPr/>
        </p:nvSpPr>
        <p:spPr>
          <a:xfrm>
            <a:off x="9282757" y="3751701"/>
            <a:ext cx="1596399" cy="646331"/>
          </a:xfrm>
          <a:prstGeom prst="rect">
            <a:avLst/>
          </a:prstGeom>
          <a:noFill/>
        </p:spPr>
        <p:txBody>
          <a:bodyPr wrap="none" rtlCol="0">
            <a:spAutoFit/>
          </a:bodyPr>
          <a:lstStyle/>
          <a:p>
            <a:r>
              <a:rPr kumimoji="1" lang="en-US" altLang="zh-CN" dirty="0">
                <a:solidFill>
                  <a:srgbClr val="FF425D"/>
                </a:solidFill>
              </a:rPr>
              <a:t>low</a:t>
            </a:r>
            <a:r>
              <a:rPr kumimoji="1" lang="zh-CN" altLang="en-US" dirty="0">
                <a:solidFill>
                  <a:srgbClr val="FF425D"/>
                </a:solidFill>
              </a:rPr>
              <a:t> </a:t>
            </a:r>
            <a:r>
              <a:rPr kumimoji="1" lang="en-US" altLang="zh-CN" dirty="0">
                <a:solidFill>
                  <a:srgbClr val="FF425D"/>
                </a:solidFill>
              </a:rPr>
              <a:t>frequency</a:t>
            </a:r>
            <a:r>
              <a:rPr kumimoji="1" lang="zh-CN" altLang="en-US" dirty="0">
                <a:solidFill>
                  <a:srgbClr val="FF425D"/>
                </a:solidFill>
              </a:rPr>
              <a:t> </a:t>
            </a:r>
            <a:endParaRPr kumimoji="1" lang="en-US" altLang="zh-CN" dirty="0">
              <a:solidFill>
                <a:srgbClr val="FF425D"/>
              </a:solidFill>
            </a:endParaRPr>
          </a:p>
          <a:p>
            <a:r>
              <a:rPr kumimoji="1" lang="en-US" altLang="zh-CN" dirty="0">
                <a:solidFill>
                  <a:srgbClr val="FF425D"/>
                </a:solidFill>
              </a:rPr>
              <a:t>quantum</a:t>
            </a:r>
            <a:r>
              <a:rPr kumimoji="1" lang="zh-CN" altLang="en-US" dirty="0">
                <a:solidFill>
                  <a:srgbClr val="FF425D"/>
                </a:solidFill>
              </a:rPr>
              <a:t> </a:t>
            </a:r>
            <a:r>
              <a:rPr kumimoji="1" lang="en-US" altLang="zh-CN" dirty="0">
                <a:solidFill>
                  <a:srgbClr val="FF425D"/>
                </a:solidFill>
              </a:rPr>
              <a:t>noise</a:t>
            </a:r>
            <a:endParaRPr kumimoji="1" lang="zh-CN" altLang="en-US" dirty="0">
              <a:solidFill>
                <a:srgbClr val="FF425D"/>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96228E-992D-B24C-A795-47C2B1DBA28C}"/>
                  </a:ext>
                </a:extLst>
              </p:cNvPr>
              <p:cNvSpPr txBox="1"/>
              <p:nvPr/>
            </p:nvSpPr>
            <p:spPr>
              <a:xfrm>
                <a:off x="8300335" y="1972113"/>
                <a:ext cx="356124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b="0" i="1" smtClean="0">
                              <a:solidFill>
                                <a:srgbClr val="FF0000"/>
                              </a:solidFill>
                              <a:latin typeface="Cambria Math" panose="02040503050406030204" pitchFamily="18" charset="0"/>
                            </a:rPr>
                          </m:ctrlPr>
                        </m:sSubSupPr>
                        <m:e>
                          <m:r>
                            <a:rPr kumimoji="1" lang="en-US" altLang="zh-CN" b="0" i="1" smtClean="0">
                              <a:solidFill>
                                <a:srgbClr val="FF0000"/>
                              </a:solidFill>
                              <a:latin typeface="Cambria Math" panose="02040503050406030204" pitchFamily="18" charset="0"/>
                            </a:rPr>
                            <m:t>𝐸</m:t>
                          </m:r>
                          <m:r>
                            <a:rPr kumimoji="1" lang="en-US" altLang="zh-CN" b="0" i="1" smtClean="0">
                              <a:solidFill>
                                <a:srgbClr val="FF0000"/>
                              </a:solidFill>
                              <a:latin typeface="Cambria Math" panose="02040503050406030204" pitchFamily="18" charset="0"/>
                            </a:rPr>
                            <m:t>(</m:t>
                          </m:r>
                          <m:r>
                            <a:rPr kumimoji="1" lang="en-US" altLang="zh-CN" b="0" i="1" smtClean="0">
                              <a:solidFill>
                                <a:srgbClr val="FF0000"/>
                              </a:solidFill>
                              <a:latin typeface="Cambria Math" panose="02040503050406030204" pitchFamily="18" charset="0"/>
                            </a:rPr>
                            <m:t>𝑘</m:t>
                          </m:r>
                          <m:r>
                            <a:rPr kumimoji="1" lang="en-US" altLang="zh-CN" b="0" i="1" smtClean="0">
                              <a:solidFill>
                                <a:srgbClr val="FF0000"/>
                              </a:solidFill>
                              <a:latin typeface="Cambria Math" panose="02040503050406030204" pitchFamily="18" charset="0"/>
                            </a:rPr>
                            <m:t>)</m:t>
                          </m:r>
                        </m:e>
                        <m:sub>
                          <m:r>
                            <a:rPr kumimoji="1" lang="zh-CN" altLang="en-US" b="0" i="1" smtClean="0">
                              <a:solidFill>
                                <a:srgbClr val="FF0000"/>
                              </a:solidFill>
                              <a:latin typeface="Cambria Math" panose="02040503050406030204" pitchFamily="18" charset="0"/>
                            </a:rPr>
                            <m:t> </m:t>
                          </m:r>
                        </m:sub>
                        <m:sup>
                          <m:r>
                            <a:rPr kumimoji="1" lang="en-US" altLang="zh-CN" b="0" i="1" smtClean="0">
                              <a:solidFill>
                                <a:srgbClr val="FF0000"/>
                              </a:solidFill>
                              <a:latin typeface="Cambria Math" panose="02040503050406030204" pitchFamily="18" charset="0"/>
                            </a:rPr>
                            <m:t>2</m:t>
                          </m:r>
                        </m:sup>
                      </m:sSubSup>
                      <m:r>
                        <a:rPr kumimoji="1" lang="en-US" altLang="zh-CN" b="0" i="1" smtClean="0">
                          <a:solidFill>
                            <a:srgbClr val="FF0000"/>
                          </a:solidFill>
                          <a:latin typeface="Cambria Math" panose="02040503050406030204" pitchFamily="18" charset="0"/>
                        </a:rPr>
                        <m:t>=</m:t>
                      </m:r>
                      <m:sSub>
                        <m:sSubPr>
                          <m:ctrlPr>
                            <a:rPr kumimoji="1" lang="en-US" altLang="zh-CN" b="0" i="1" smtClean="0">
                              <a:solidFill>
                                <a:srgbClr val="FF0000"/>
                              </a:solidFill>
                              <a:latin typeface="Cambria Math" panose="02040503050406030204" pitchFamily="18" charset="0"/>
                            </a:rPr>
                          </m:ctrlPr>
                        </m:sSubPr>
                        <m:e>
                          <m:r>
                            <a:rPr kumimoji="1" lang="en-US" altLang="zh-CN" b="0" i="1" smtClean="0">
                              <a:solidFill>
                                <a:srgbClr val="FF0000"/>
                              </a:solidFill>
                              <a:latin typeface="Cambria Math" panose="02040503050406030204" pitchFamily="18" charset="0"/>
                            </a:rPr>
                            <m:t>(</m:t>
                          </m:r>
                          <m:r>
                            <a:rPr kumimoji="1" lang="en-US" altLang="zh-CN" b="0" i="1" smtClean="0">
                              <a:solidFill>
                                <a:srgbClr val="FF0000"/>
                              </a:solidFill>
                              <a:latin typeface="Cambria Math" panose="02040503050406030204" pitchFamily="18" charset="0"/>
                            </a:rPr>
                            <m:t>𝑚</m:t>
                          </m:r>
                        </m:e>
                        <m:sub>
                          <m:r>
                            <a:rPr kumimoji="1" lang="en-US" altLang="zh-CN" b="0" i="1" smtClean="0">
                              <a:solidFill>
                                <a:srgbClr val="FF0000"/>
                              </a:solidFill>
                              <a:latin typeface="Cambria Math" panose="02040503050406030204" pitchFamily="18" charset="0"/>
                            </a:rPr>
                            <m:t>h</m:t>
                          </m:r>
                        </m:sub>
                      </m:sSub>
                      <m:sSup>
                        <m:sSupPr>
                          <m:ctrlPr>
                            <a:rPr kumimoji="1" lang="en-US" altLang="zh-CN" b="0" i="1" smtClean="0">
                              <a:solidFill>
                                <a:srgbClr val="FF0000"/>
                              </a:solidFill>
                              <a:latin typeface="Cambria Math" panose="02040503050406030204" pitchFamily="18" charset="0"/>
                            </a:rPr>
                          </m:ctrlPr>
                        </m:sSupPr>
                        <m:e>
                          <m:r>
                            <a:rPr kumimoji="1" lang="en-US" altLang="zh-CN" b="0" i="1" smtClean="0">
                              <a:solidFill>
                                <a:srgbClr val="FF0000"/>
                              </a:solidFill>
                              <a:latin typeface="Cambria Math" panose="02040503050406030204" pitchFamily="18" charset="0"/>
                            </a:rPr>
                            <m:t>𝑐</m:t>
                          </m:r>
                        </m:e>
                        <m:sup>
                          <m:r>
                            <a:rPr kumimoji="1" lang="en-US" altLang="zh-CN" b="0" i="1" smtClean="0">
                              <a:solidFill>
                                <a:srgbClr val="FF0000"/>
                              </a:solidFill>
                              <a:latin typeface="Cambria Math" panose="02040503050406030204" pitchFamily="18" charset="0"/>
                            </a:rPr>
                            <m:t>2</m:t>
                          </m:r>
                        </m:sup>
                      </m:sSup>
                      <m:sSup>
                        <m:sSupPr>
                          <m:ctrlPr>
                            <a:rPr kumimoji="1" lang="en-US" altLang="zh-CN" b="0" i="1" smtClean="0">
                              <a:solidFill>
                                <a:srgbClr val="FF0000"/>
                              </a:solidFill>
                              <a:latin typeface="Cambria Math" panose="02040503050406030204" pitchFamily="18" charset="0"/>
                            </a:rPr>
                          </m:ctrlPr>
                        </m:sSupPr>
                        <m:e>
                          <m:r>
                            <a:rPr kumimoji="1" lang="en-US" altLang="zh-CN" b="0" i="1" smtClean="0">
                              <a:solidFill>
                                <a:srgbClr val="FF0000"/>
                              </a:solidFill>
                              <a:latin typeface="Cambria Math" panose="02040503050406030204" pitchFamily="18" charset="0"/>
                            </a:rPr>
                            <m:t>)</m:t>
                          </m:r>
                        </m:e>
                        <m:sup>
                          <m:r>
                            <a:rPr kumimoji="1" lang="en-US" altLang="zh-CN" b="0" i="1" smtClean="0">
                              <a:solidFill>
                                <a:srgbClr val="FF0000"/>
                              </a:solidFill>
                              <a:latin typeface="Cambria Math" panose="02040503050406030204" pitchFamily="18" charset="0"/>
                            </a:rPr>
                            <m:t>2</m:t>
                          </m:r>
                        </m:sup>
                      </m:sSup>
                      <m:r>
                        <a:rPr kumimoji="1" lang="en-US" altLang="zh-CN" b="0" i="1" smtClean="0">
                          <a:solidFill>
                            <a:srgbClr val="FF0000"/>
                          </a:solidFill>
                          <a:latin typeface="Cambria Math" panose="02040503050406030204" pitchFamily="18" charset="0"/>
                        </a:rPr>
                        <m:t>+</m:t>
                      </m:r>
                      <m:sSup>
                        <m:sSupPr>
                          <m:ctrlPr>
                            <a:rPr kumimoji="1" lang="en-US" altLang="zh-CN" b="0" i="1" smtClean="0">
                              <a:solidFill>
                                <a:srgbClr val="FF0000"/>
                              </a:solidFill>
                              <a:latin typeface="Cambria Math" panose="02040503050406030204" pitchFamily="18" charset="0"/>
                            </a:rPr>
                          </m:ctrlPr>
                        </m:sSupPr>
                        <m:e>
                          <m:d>
                            <m:dPr>
                              <m:ctrlPr>
                                <a:rPr kumimoji="1" lang="en-US" altLang="zh-CN" b="0" i="1" smtClean="0">
                                  <a:solidFill>
                                    <a:srgbClr val="FF0000"/>
                                  </a:solidFill>
                                  <a:latin typeface="Cambria Math" panose="02040503050406030204" pitchFamily="18" charset="0"/>
                                </a:rPr>
                              </m:ctrlPr>
                            </m:dPr>
                            <m:e>
                              <m:r>
                                <a:rPr kumimoji="1" lang="en-US" altLang="zh-CN" b="0" i="1" smtClean="0">
                                  <a:solidFill>
                                    <a:srgbClr val="FF0000"/>
                                  </a:solidFill>
                                  <a:latin typeface="Cambria Math" panose="02040503050406030204" pitchFamily="18" charset="0"/>
                                </a:rPr>
                                <m:t>𝑐𝑘</m:t>
                              </m:r>
                            </m:e>
                          </m:d>
                        </m:e>
                        <m:sup>
                          <m:r>
                            <a:rPr kumimoji="1" lang="en-US" altLang="zh-CN" b="0" i="1" smtClean="0">
                              <a:solidFill>
                                <a:srgbClr val="FF0000"/>
                              </a:solidFill>
                              <a:latin typeface="Cambria Math" panose="02040503050406030204" pitchFamily="18" charset="0"/>
                            </a:rPr>
                            <m:t>2</m:t>
                          </m:r>
                        </m:sup>
                      </m:sSup>
                    </m:oMath>
                  </m:oMathPara>
                </a14:m>
                <a:endParaRPr kumimoji="1" lang="zh-CN" altLang="en-US" dirty="0">
                  <a:solidFill>
                    <a:srgbClr val="FF0000"/>
                  </a:solidFill>
                </a:endParaRPr>
              </a:p>
            </p:txBody>
          </p:sp>
        </mc:Choice>
        <mc:Fallback xmlns="">
          <p:sp>
            <p:nvSpPr>
              <p:cNvPr id="22" name="TextBox 21">
                <a:extLst>
                  <a:ext uri="{FF2B5EF4-FFF2-40B4-BE49-F238E27FC236}">
                    <a16:creationId xmlns:a16="http://schemas.microsoft.com/office/drawing/2014/main" id="{3996228E-992D-B24C-A795-47C2B1DBA28C}"/>
                  </a:ext>
                </a:extLst>
              </p:cNvPr>
              <p:cNvSpPr txBox="1">
                <a:spLocks noRot="1" noChangeAspect="1" noMove="1" noResize="1" noEditPoints="1" noAdjustHandles="1" noChangeArrowheads="1" noChangeShapeType="1" noTextEdit="1"/>
              </p:cNvSpPr>
              <p:nvPr/>
            </p:nvSpPr>
            <p:spPr>
              <a:xfrm>
                <a:off x="8300335" y="1972113"/>
                <a:ext cx="3561242" cy="276999"/>
              </a:xfrm>
              <a:prstGeom prst="rect">
                <a:avLst/>
              </a:prstGeom>
              <a:blipFill>
                <a:blip r:embed="rId5"/>
                <a:stretch>
                  <a:fillRect t="-4348" b="-34783"/>
                </a:stretch>
              </a:blipFill>
            </p:spPr>
            <p:txBody>
              <a:bodyPr/>
              <a:lstStyle/>
              <a:p>
                <a:r>
                  <a:rPr lang="zh-CN" altLang="en-US">
                    <a:noFill/>
                  </a:rPr>
                  <a:t> </a:t>
                </a:r>
              </a:p>
            </p:txBody>
          </p:sp>
        </mc:Fallback>
      </mc:AlternateContent>
      <p:sp>
        <p:nvSpPr>
          <p:cNvPr id="23" name="TextBox 22">
            <a:extLst>
              <a:ext uri="{FF2B5EF4-FFF2-40B4-BE49-F238E27FC236}">
                <a16:creationId xmlns:a16="http://schemas.microsoft.com/office/drawing/2014/main" id="{810CA865-D140-8548-B6BE-94AB5D0C3DD7}"/>
              </a:ext>
            </a:extLst>
          </p:cNvPr>
          <p:cNvSpPr txBox="1"/>
          <p:nvPr/>
        </p:nvSpPr>
        <p:spPr>
          <a:xfrm>
            <a:off x="10144897" y="1888522"/>
            <a:ext cx="184731" cy="369332"/>
          </a:xfrm>
          <a:prstGeom prst="rect">
            <a:avLst/>
          </a:prstGeom>
          <a:noFill/>
        </p:spPr>
        <p:txBody>
          <a:bodyPr wrap="none" rtlCol="0">
            <a:spAutoFit/>
          </a:bodyPr>
          <a:lstStyle/>
          <a:p>
            <a:endParaRPr kumimoji="1" lang="zh-CN" altLang="en-US" dirty="0"/>
          </a:p>
        </p:txBody>
      </p:sp>
      <p:sp>
        <p:nvSpPr>
          <p:cNvPr id="8" name="TextBox 7">
            <a:extLst>
              <a:ext uri="{FF2B5EF4-FFF2-40B4-BE49-F238E27FC236}">
                <a16:creationId xmlns:a16="http://schemas.microsoft.com/office/drawing/2014/main" id="{9627F27C-24A5-C745-8DD8-997EB75A2203}"/>
              </a:ext>
            </a:extLst>
          </p:cNvPr>
          <p:cNvSpPr txBox="1"/>
          <p:nvPr/>
        </p:nvSpPr>
        <p:spPr>
          <a:xfrm>
            <a:off x="8303168" y="1544016"/>
            <a:ext cx="840230" cy="369332"/>
          </a:xfrm>
          <a:prstGeom prst="rect">
            <a:avLst/>
          </a:prstGeom>
          <a:noFill/>
        </p:spPr>
        <p:txBody>
          <a:bodyPr wrap="none" rtlCol="0">
            <a:spAutoFit/>
          </a:bodyPr>
          <a:lstStyle/>
          <a:p>
            <a:r>
              <a:rPr kumimoji="1" lang="en-US" altLang="zh-CN" dirty="0">
                <a:solidFill>
                  <a:srgbClr val="FF0000"/>
                </a:solidFill>
              </a:rPr>
              <a:t>Fitting:</a:t>
            </a:r>
            <a:endParaRPr kumimoji="1" lang="zh-CN" altLang="en-US" dirty="0">
              <a:solidFill>
                <a:srgbClr val="FF0000"/>
              </a:solidFill>
            </a:endParaRPr>
          </a:p>
        </p:txBody>
      </p:sp>
      <p:sp>
        <p:nvSpPr>
          <p:cNvPr id="25" name="Rounded Rectangle 24">
            <a:extLst>
              <a:ext uri="{FF2B5EF4-FFF2-40B4-BE49-F238E27FC236}">
                <a16:creationId xmlns:a16="http://schemas.microsoft.com/office/drawing/2014/main" id="{FBAE817E-1E84-164D-9D6B-24DFF34DC738}"/>
              </a:ext>
            </a:extLst>
          </p:cNvPr>
          <p:cNvSpPr/>
          <p:nvPr/>
        </p:nvSpPr>
        <p:spPr>
          <a:xfrm>
            <a:off x="3344009" y="1624163"/>
            <a:ext cx="643887" cy="264359"/>
          </a:xfrm>
          <a:prstGeom prst="roundRect">
            <a:avLst/>
          </a:prstGeom>
          <a:solidFill>
            <a:srgbClr val="D9D9D9">
              <a:alpha val="4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95D110F-6A83-8A43-9C5D-DD8A348557B9}"/>
                  </a:ext>
                </a:extLst>
              </p:cNvPr>
              <p:cNvSpPr txBox="1"/>
              <p:nvPr/>
            </p:nvSpPr>
            <p:spPr>
              <a:xfrm>
                <a:off x="3067404" y="1143413"/>
                <a:ext cx="1343316" cy="3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h</m:t>
                              </m:r>
                            </m:e>
                          </m:acc>
                        </m:e>
                        <m:sub>
                          <m:r>
                            <a:rPr kumimoji="1" lang="en-US" altLang="zh-CN" b="0" i="1" smtClean="0">
                              <a:latin typeface="Cambria Math" panose="02040503050406030204" pitchFamily="18" charset="0"/>
                            </a:rPr>
                            <m:t>𝑗</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𝜓</m:t>
                              </m:r>
                            </m:e>
                          </m:acc>
                        </m:e>
                        <m:sub>
                          <m:r>
                            <a:rPr kumimoji="1" lang="en-US" altLang="zh-CN" b="0" i="1" smtClean="0">
                              <a:latin typeface="Cambria Math" panose="02040503050406030204" pitchFamily="18" charset="0"/>
                            </a:rPr>
                            <m:t>𝑗</m:t>
                          </m:r>
                        </m:sub>
                      </m:sSub>
                      <m:sSup>
                        <m:sSupPr>
                          <m:ctrlPr>
                            <a:rPr kumimoji="1" lang="en-US" altLang="zh-CN" b="0" i="1" smtClean="0">
                              <a:latin typeface="Cambria Math" panose="02040503050406030204" pitchFamily="18" charset="0"/>
                            </a:rPr>
                          </m:ctrlPr>
                        </m:sSupPr>
                        <m:e>
                          <m:r>
                            <a:rPr kumimoji="1" lang="zh-CN" altLang="en-US" b="0" i="1" smtClean="0">
                              <a:latin typeface="Cambria Math" panose="02040503050406030204" pitchFamily="18" charset="0"/>
                            </a:rPr>
                            <m:t> </m:t>
                          </m:r>
                          <m:r>
                            <a:rPr kumimoji="1" lang="en-US" altLang="zh-CN" b="0" i="1" smtClean="0">
                              <a:latin typeface="Cambria Math" panose="02040503050406030204" pitchFamily="18" charset="0"/>
                            </a:rPr>
                            <m:t>𝛾</m:t>
                          </m:r>
                        </m:e>
                        <m:sup>
                          <m:r>
                            <a:rPr kumimoji="1" lang="en-US" altLang="zh-CN" b="0" i="1" smtClean="0">
                              <a:latin typeface="Cambria Math" panose="02040503050406030204" pitchFamily="18" charset="0"/>
                            </a:rPr>
                            <m:t>5</m:t>
                          </m:r>
                        </m:sup>
                      </m:sSup>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𝜓</m:t>
                          </m:r>
                        </m:e>
                        <m:sub>
                          <m:r>
                            <a:rPr kumimoji="1" lang="en-US" altLang="zh-CN" b="0" i="1" smtClean="0">
                              <a:latin typeface="Cambria Math" panose="02040503050406030204" pitchFamily="18" charset="0"/>
                            </a:rPr>
                            <m:t>𝑗</m:t>
                          </m:r>
                        </m:sub>
                      </m:sSub>
                    </m:oMath>
                  </m:oMathPara>
                </a14:m>
                <a:endParaRPr kumimoji="1" lang="zh-CN" altLang="en-US" dirty="0"/>
              </a:p>
            </p:txBody>
          </p:sp>
        </mc:Choice>
        <mc:Fallback xmlns="">
          <p:sp>
            <p:nvSpPr>
              <p:cNvPr id="36" name="TextBox 35">
                <a:extLst>
                  <a:ext uri="{FF2B5EF4-FFF2-40B4-BE49-F238E27FC236}">
                    <a16:creationId xmlns:a16="http://schemas.microsoft.com/office/drawing/2014/main" id="{F95D110F-6A83-8A43-9C5D-DD8A348557B9}"/>
                  </a:ext>
                </a:extLst>
              </p:cNvPr>
              <p:cNvSpPr txBox="1">
                <a:spLocks noRot="1" noChangeAspect="1" noMove="1" noResize="1" noEditPoints="1" noAdjustHandles="1" noChangeArrowheads="1" noChangeShapeType="1" noTextEdit="1"/>
              </p:cNvSpPr>
              <p:nvPr/>
            </p:nvSpPr>
            <p:spPr>
              <a:xfrm>
                <a:off x="3067404" y="1143413"/>
                <a:ext cx="1343316" cy="320472"/>
              </a:xfrm>
              <a:prstGeom prst="rect">
                <a:avLst/>
              </a:prstGeom>
              <a:blipFill>
                <a:blip r:embed="rId6"/>
                <a:stretch>
                  <a:fillRect l="-3738" t="-19231" r="-1869" b="-26923"/>
                </a:stretch>
              </a:blipFill>
            </p:spPr>
            <p:txBody>
              <a:bodyPr/>
              <a:lstStyle/>
              <a:p>
                <a:r>
                  <a:rPr lang="zh-CN" altLang="en-US">
                    <a:noFill/>
                  </a:rPr>
                  <a:t> </a:t>
                </a:r>
              </a:p>
            </p:txBody>
          </p:sp>
        </mc:Fallback>
      </mc:AlternateContent>
      <p:grpSp>
        <p:nvGrpSpPr>
          <p:cNvPr id="37" name="Group 36">
            <a:extLst>
              <a:ext uri="{FF2B5EF4-FFF2-40B4-BE49-F238E27FC236}">
                <a16:creationId xmlns:a16="http://schemas.microsoft.com/office/drawing/2014/main" id="{9D2756C3-F7DD-0146-A2D6-E07AC8B10709}"/>
              </a:ext>
            </a:extLst>
          </p:cNvPr>
          <p:cNvGrpSpPr/>
          <p:nvPr/>
        </p:nvGrpSpPr>
        <p:grpSpPr>
          <a:xfrm>
            <a:off x="1546235" y="1705424"/>
            <a:ext cx="3608993" cy="99270"/>
            <a:chOff x="474810" y="4782985"/>
            <a:chExt cx="4681742" cy="128777"/>
          </a:xfrm>
        </p:grpSpPr>
        <p:sp>
          <p:nvSpPr>
            <p:cNvPr id="38" name="Oval 37">
              <a:extLst>
                <a:ext uri="{FF2B5EF4-FFF2-40B4-BE49-F238E27FC236}">
                  <a16:creationId xmlns:a16="http://schemas.microsoft.com/office/drawing/2014/main" id="{F22753C0-4F93-F140-8790-FE83273BCFF1}"/>
                </a:ext>
              </a:extLst>
            </p:cNvPr>
            <p:cNvSpPr/>
            <p:nvPr/>
          </p:nvSpPr>
          <p:spPr>
            <a:xfrm>
              <a:off x="474810" y="4784219"/>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Oval 38">
              <a:extLst>
                <a:ext uri="{FF2B5EF4-FFF2-40B4-BE49-F238E27FC236}">
                  <a16:creationId xmlns:a16="http://schemas.microsoft.com/office/drawing/2014/main" id="{AA857719-BB36-E348-BC4D-1DF321AF9612}"/>
                </a:ext>
              </a:extLst>
            </p:cNvPr>
            <p:cNvSpPr/>
            <p:nvPr/>
          </p:nvSpPr>
          <p:spPr>
            <a:xfrm>
              <a:off x="894369" y="4784219"/>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0" name="Straight Connector 39">
              <a:extLst>
                <a:ext uri="{FF2B5EF4-FFF2-40B4-BE49-F238E27FC236}">
                  <a16:creationId xmlns:a16="http://schemas.microsoft.com/office/drawing/2014/main" id="{CCA52FE8-DA19-6D43-AE2B-1FFD9583F406}"/>
                </a:ext>
              </a:extLst>
            </p:cNvPr>
            <p:cNvCxnSpPr>
              <a:cxnSpLocks/>
              <a:stCxn id="38" idx="6"/>
              <a:endCxn id="39" idx="2"/>
            </p:cNvCxnSpPr>
            <p:nvPr/>
          </p:nvCxnSpPr>
          <p:spPr>
            <a:xfrm>
              <a:off x="601736" y="4847682"/>
              <a:ext cx="2926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BE7237A-1AFA-2640-9656-222E3DA368CF}"/>
                </a:ext>
              </a:extLst>
            </p:cNvPr>
            <p:cNvCxnSpPr>
              <a:cxnSpLocks/>
              <a:stCxn id="39" idx="6"/>
              <a:endCxn id="42" idx="2"/>
            </p:cNvCxnSpPr>
            <p:nvPr/>
          </p:nvCxnSpPr>
          <p:spPr>
            <a:xfrm>
              <a:off x="1021295" y="4847682"/>
              <a:ext cx="288317" cy="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0CB85AF8-B213-3C4F-8AC3-1C42B915FF13}"/>
                </a:ext>
              </a:extLst>
            </p:cNvPr>
            <p:cNvSpPr/>
            <p:nvPr/>
          </p:nvSpPr>
          <p:spPr>
            <a:xfrm>
              <a:off x="1309612" y="4784836"/>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Oval 42">
              <a:extLst>
                <a:ext uri="{FF2B5EF4-FFF2-40B4-BE49-F238E27FC236}">
                  <a16:creationId xmlns:a16="http://schemas.microsoft.com/office/drawing/2014/main" id="{7DA3D35C-D94F-514F-9680-89747A9C8EB9}"/>
                </a:ext>
              </a:extLst>
            </p:cNvPr>
            <p:cNvSpPr/>
            <p:nvPr/>
          </p:nvSpPr>
          <p:spPr>
            <a:xfrm>
              <a:off x="1763608" y="4782985"/>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4" name="Straight Connector 43">
              <a:extLst>
                <a:ext uri="{FF2B5EF4-FFF2-40B4-BE49-F238E27FC236}">
                  <a16:creationId xmlns:a16="http://schemas.microsoft.com/office/drawing/2014/main" id="{9D087040-7614-6142-A27F-AA72573F2D38}"/>
                </a:ext>
              </a:extLst>
            </p:cNvPr>
            <p:cNvCxnSpPr>
              <a:cxnSpLocks/>
              <a:stCxn id="42" idx="6"/>
              <a:endCxn id="43" idx="2"/>
            </p:cNvCxnSpPr>
            <p:nvPr/>
          </p:nvCxnSpPr>
          <p:spPr>
            <a:xfrm flipV="1">
              <a:off x="1436538" y="4846448"/>
              <a:ext cx="327070" cy="18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89DF406-7450-8D42-9B89-6E5A095BD213}"/>
                </a:ext>
              </a:extLst>
            </p:cNvPr>
            <p:cNvCxnSpPr>
              <a:cxnSpLocks/>
              <a:stCxn id="43" idx="6"/>
              <a:endCxn id="46" idx="2"/>
            </p:cNvCxnSpPr>
            <p:nvPr/>
          </p:nvCxnSpPr>
          <p:spPr>
            <a:xfrm>
              <a:off x="1890534" y="4846448"/>
              <a:ext cx="253880" cy="12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C9008010-F5DF-484D-AD3A-48EB666B9629}"/>
                </a:ext>
              </a:extLst>
            </p:cNvPr>
            <p:cNvSpPr/>
            <p:nvPr/>
          </p:nvSpPr>
          <p:spPr>
            <a:xfrm>
              <a:off x="2144414" y="4784219"/>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Oval 46">
              <a:extLst>
                <a:ext uri="{FF2B5EF4-FFF2-40B4-BE49-F238E27FC236}">
                  <a16:creationId xmlns:a16="http://schemas.microsoft.com/office/drawing/2014/main" id="{AEA6818F-A236-654B-B455-FE9B5F6FE36A}"/>
                </a:ext>
              </a:extLst>
            </p:cNvPr>
            <p:cNvSpPr/>
            <p:nvPr/>
          </p:nvSpPr>
          <p:spPr>
            <a:xfrm>
              <a:off x="2569384" y="4784219"/>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8" name="Straight Connector 47">
              <a:extLst>
                <a:ext uri="{FF2B5EF4-FFF2-40B4-BE49-F238E27FC236}">
                  <a16:creationId xmlns:a16="http://schemas.microsoft.com/office/drawing/2014/main" id="{F70E2C51-0C0F-A247-A20F-D8811A4A37CE}"/>
                </a:ext>
              </a:extLst>
            </p:cNvPr>
            <p:cNvCxnSpPr>
              <a:cxnSpLocks/>
              <a:stCxn id="46" idx="6"/>
              <a:endCxn id="47" idx="2"/>
            </p:cNvCxnSpPr>
            <p:nvPr/>
          </p:nvCxnSpPr>
          <p:spPr>
            <a:xfrm>
              <a:off x="2271340" y="4847682"/>
              <a:ext cx="2980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F53E6A1-430F-3F43-B71A-248EC8AA2F0E}"/>
                </a:ext>
              </a:extLst>
            </p:cNvPr>
            <p:cNvCxnSpPr>
              <a:cxnSpLocks/>
              <a:stCxn id="47" idx="6"/>
              <a:endCxn id="50" idx="2"/>
            </p:cNvCxnSpPr>
            <p:nvPr/>
          </p:nvCxnSpPr>
          <p:spPr>
            <a:xfrm>
              <a:off x="2696310" y="4847682"/>
              <a:ext cx="2829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8C5F0BC4-FFCD-0548-80EA-86680A8BCCD9}"/>
                </a:ext>
              </a:extLst>
            </p:cNvPr>
            <p:cNvSpPr/>
            <p:nvPr/>
          </p:nvSpPr>
          <p:spPr>
            <a:xfrm>
              <a:off x="2979216" y="4784219"/>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Oval 50">
              <a:extLst>
                <a:ext uri="{FF2B5EF4-FFF2-40B4-BE49-F238E27FC236}">
                  <a16:creationId xmlns:a16="http://schemas.microsoft.com/office/drawing/2014/main" id="{A72C13B9-9985-2145-9031-BBAAB169075A}"/>
                </a:ext>
              </a:extLst>
            </p:cNvPr>
            <p:cNvSpPr/>
            <p:nvPr/>
          </p:nvSpPr>
          <p:spPr>
            <a:xfrm>
              <a:off x="3397147" y="4784219"/>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2" name="Straight Connector 51">
              <a:extLst>
                <a:ext uri="{FF2B5EF4-FFF2-40B4-BE49-F238E27FC236}">
                  <a16:creationId xmlns:a16="http://schemas.microsoft.com/office/drawing/2014/main" id="{8063ADE6-D797-264D-8B48-7C3A9820E1C8}"/>
                </a:ext>
              </a:extLst>
            </p:cNvPr>
            <p:cNvCxnSpPr>
              <a:cxnSpLocks/>
              <a:stCxn id="50" idx="6"/>
              <a:endCxn id="51" idx="2"/>
            </p:cNvCxnSpPr>
            <p:nvPr/>
          </p:nvCxnSpPr>
          <p:spPr>
            <a:xfrm>
              <a:off x="3106142" y="4847682"/>
              <a:ext cx="2910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F013D6A-559C-0E49-AEAC-A8645EDA3E2B}"/>
                </a:ext>
              </a:extLst>
            </p:cNvPr>
            <p:cNvCxnSpPr>
              <a:cxnSpLocks/>
              <a:stCxn id="51" idx="6"/>
              <a:endCxn id="54" idx="2"/>
            </p:cNvCxnSpPr>
            <p:nvPr/>
          </p:nvCxnSpPr>
          <p:spPr>
            <a:xfrm flipV="1">
              <a:off x="3524073" y="4847065"/>
              <a:ext cx="289945" cy="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83159051-5BE6-734D-BA75-A58FF5355DD6}"/>
                </a:ext>
              </a:extLst>
            </p:cNvPr>
            <p:cNvSpPr/>
            <p:nvPr/>
          </p:nvSpPr>
          <p:spPr>
            <a:xfrm>
              <a:off x="3814018" y="4783602"/>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Oval 54">
              <a:extLst>
                <a:ext uri="{FF2B5EF4-FFF2-40B4-BE49-F238E27FC236}">
                  <a16:creationId xmlns:a16="http://schemas.microsoft.com/office/drawing/2014/main" id="{DE585B23-FD47-0443-8B4B-1F609CC69F45}"/>
                </a:ext>
              </a:extLst>
            </p:cNvPr>
            <p:cNvSpPr/>
            <p:nvPr/>
          </p:nvSpPr>
          <p:spPr>
            <a:xfrm>
              <a:off x="4230889" y="4783602"/>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6" name="Straight Connector 55">
              <a:extLst>
                <a:ext uri="{FF2B5EF4-FFF2-40B4-BE49-F238E27FC236}">
                  <a16:creationId xmlns:a16="http://schemas.microsoft.com/office/drawing/2014/main" id="{EA0A318A-4170-5C48-9C36-94E7F117342A}"/>
                </a:ext>
              </a:extLst>
            </p:cNvPr>
            <p:cNvCxnSpPr>
              <a:cxnSpLocks/>
              <a:stCxn id="54" idx="6"/>
              <a:endCxn id="55" idx="2"/>
            </p:cNvCxnSpPr>
            <p:nvPr/>
          </p:nvCxnSpPr>
          <p:spPr>
            <a:xfrm>
              <a:off x="3940944" y="4847065"/>
              <a:ext cx="2899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51EFEE1-EEAF-B243-A451-B24DC72D5ADE}"/>
                </a:ext>
              </a:extLst>
            </p:cNvPr>
            <p:cNvCxnSpPr>
              <a:cxnSpLocks/>
              <a:stCxn id="55" idx="6"/>
              <a:endCxn id="58" idx="2"/>
            </p:cNvCxnSpPr>
            <p:nvPr/>
          </p:nvCxnSpPr>
          <p:spPr>
            <a:xfrm>
              <a:off x="4357815" y="4847065"/>
              <a:ext cx="2910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D78B81D3-1FDD-EF4E-B62C-13951CC0E28A}"/>
                </a:ext>
              </a:extLst>
            </p:cNvPr>
            <p:cNvSpPr/>
            <p:nvPr/>
          </p:nvSpPr>
          <p:spPr>
            <a:xfrm>
              <a:off x="4648820" y="4783602"/>
              <a:ext cx="126926" cy="1269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Oval 58">
              <a:extLst>
                <a:ext uri="{FF2B5EF4-FFF2-40B4-BE49-F238E27FC236}">
                  <a16:creationId xmlns:a16="http://schemas.microsoft.com/office/drawing/2014/main" id="{81D34C0D-76B9-B24F-AC18-7C53C30FA329}"/>
                </a:ext>
              </a:extLst>
            </p:cNvPr>
            <p:cNvSpPr/>
            <p:nvPr/>
          </p:nvSpPr>
          <p:spPr>
            <a:xfrm>
              <a:off x="5029626" y="4783602"/>
              <a:ext cx="126926" cy="1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0" name="Straight Connector 59">
              <a:extLst>
                <a:ext uri="{FF2B5EF4-FFF2-40B4-BE49-F238E27FC236}">
                  <a16:creationId xmlns:a16="http://schemas.microsoft.com/office/drawing/2014/main" id="{E25D50F3-C090-2946-87F3-CC939BACEDFA}"/>
                </a:ext>
              </a:extLst>
            </p:cNvPr>
            <p:cNvCxnSpPr>
              <a:cxnSpLocks/>
              <a:stCxn id="58" idx="6"/>
              <a:endCxn id="59" idx="2"/>
            </p:cNvCxnSpPr>
            <p:nvPr/>
          </p:nvCxnSpPr>
          <p:spPr>
            <a:xfrm>
              <a:off x="4775746" y="4847065"/>
              <a:ext cx="253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A5F9CBCF-E6D0-0546-9724-DA03B310CC07}"/>
              </a:ext>
            </a:extLst>
          </p:cNvPr>
          <p:cNvSpPr txBox="1"/>
          <p:nvPr/>
        </p:nvSpPr>
        <p:spPr>
          <a:xfrm>
            <a:off x="11168743" y="6291943"/>
            <a:ext cx="742511" cy="369332"/>
          </a:xfrm>
          <a:prstGeom prst="rect">
            <a:avLst/>
          </a:prstGeom>
          <a:noFill/>
        </p:spPr>
        <p:txBody>
          <a:bodyPr wrap="none" rtlCol="0">
            <a:spAutoFit/>
          </a:bodyPr>
          <a:lstStyle/>
          <a:p>
            <a:fld id="{7973B63A-8298-F84C-9D02-5676A0FAA2AE}" type="slidenum">
              <a:rPr kumimoji="1" lang="en-US" altLang="zh-CN" smtClean="0"/>
              <a:t>26</a:t>
            </a:fld>
            <a:r>
              <a:rPr kumimoji="1" lang="en-US" altLang="zh-CN" dirty="0"/>
              <a:t>/25</a:t>
            </a:r>
            <a:endParaRPr kumimoji="1" lang="zh-CN" altLang="en-US" dirty="0"/>
          </a:p>
        </p:txBody>
      </p:sp>
      <p:sp>
        <p:nvSpPr>
          <p:cNvPr id="62" name="Title 1">
            <a:extLst>
              <a:ext uri="{FF2B5EF4-FFF2-40B4-BE49-F238E27FC236}">
                <a16:creationId xmlns:a16="http://schemas.microsoft.com/office/drawing/2014/main" id="{26F6ED0C-CA4C-D047-8097-D249345A99A1}"/>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5400" dirty="0"/>
              <a:t>Hadron</a:t>
            </a:r>
            <a:r>
              <a:rPr kumimoji="1" lang="zh-CN" altLang="en-US" sz="5400" dirty="0"/>
              <a:t> </a:t>
            </a:r>
            <a:r>
              <a:rPr kumimoji="1" lang="en-US" altLang="zh-CN" sz="5400" dirty="0"/>
              <a:t>mass</a:t>
            </a:r>
            <a:r>
              <a:rPr kumimoji="1" lang="zh-CN" altLang="en-US" sz="5400" dirty="0"/>
              <a:t> </a:t>
            </a:r>
            <a:r>
              <a:rPr kumimoji="1" lang="en-US" altLang="zh-CN" sz="5400" dirty="0"/>
              <a:t>of</a:t>
            </a:r>
            <a:r>
              <a:rPr kumimoji="1" lang="zh-CN" altLang="en-US" sz="5400" dirty="0"/>
              <a:t> </a:t>
            </a:r>
            <a:r>
              <a:rPr kumimoji="1" lang="en-US" altLang="zh-CN" sz="5400" dirty="0"/>
              <a:t>Schwinger</a:t>
            </a:r>
            <a:r>
              <a:rPr kumimoji="1" lang="zh-CN" altLang="en-US" sz="5400" dirty="0"/>
              <a:t> </a:t>
            </a:r>
            <a:r>
              <a:rPr kumimoji="1" lang="en-US" altLang="zh-CN" sz="5400" dirty="0"/>
              <a:t>model</a:t>
            </a:r>
            <a:r>
              <a:rPr kumimoji="1" lang="zh-CN" altLang="en-US" sz="5400" dirty="0"/>
              <a:t> </a:t>
            </a:r>
            <a:endParaRPr lang="zh-CN" altLang="en-US" sz="5400" dirty="0"/>
          </a:p>
        </p:txBody>
      </p:sp>
    </p:spTree>
    <p:extLst>
      <p:ext uri="{BB962C8B-B14F-4D97-AF65-F5344CB8AC3E}">
        <p14:creationId xmlns:p14="http://schemas.microsoft.com/office/powerpoint/2010/main" val="3933588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2AB934-FA26-5444-8870-6647C5E177CC}"/>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5400" dirty="0"/>
              <a:t>Classical</a:t>
            </a:r>
            <a:r>
              <a:rPr kumimoji="1" lang="zh-CN" altLang="en-US" sz="5400" dirty="0"/>
              <a:t> </a:t>
            </a:r>
            <a:r>
              <a:rPr kumimoji="1" lang="en-US" altLang="zh-CN" sz="5400" dirty="0"/>
              <a:t>signal</a:t>
            </a:r>
            <a:r>
              <a:rPr kumimoji="1" lang="zh-CN" altLang="en-US" sz="5400" dirty="0"/>
              <a:t> </a:t>
            </a:r>
            <a:r>
              <a:rPr kumimoji="1" lang="en-US" altLang="zh-CN" sz="5400" dirty="0"/>
              <a:t>processing</a:t>
            </a:r>
            <a:endParaRPr lang="zh-CN" altLang="en-US" sz="5400" dirty="0"/>
          </a:p>
        </p:txBody>
      </p:sp>
      <p:sp>
        <p:nvSpPr>
          <p:cNvPr id="5" name="Oval 4">
            <a:extLst>
              <a:ext uri="{FF2B5EF4-FFF2-40B4-BE49-F238E27FC236}">
                <a16:creationId xmlns:a16="http://schemas.microsoft.com/office/drawing/2014/main" id="{3EC3C5EA-5EC5-DF44-A486-9A846F92FC5B}"/>
              </a:ext>
            </a:extLst>
          </p:cNvPr>
          <p:cNvSpPr/>
          <p:nvPr/>
        </p:nvSpPr>
        <p:spPr>
          <a:xfrm>
            <a:off x="4637361" y="2204864"/>
            <a:ext cx="2489393" cy="12917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t>Signal</a:t>
            </a:r>
            <a:r>
              <a:rPr kumimoji="1" lang="zh-CN" altLang="en-US" sz="2400" b="1" dirty="0"/>
              <a:t> </a:t>
            </a:r>
            <a:r>
              <a:rPr kumimoji="1" lang="en-US" altLang="zh-CN" sz="2400" b="1" dirty="0"/>
              <a:t>processing</a:t>
            </a:r>
            <a:endParaRPr lang="en-CN" sz="2400" b="1" dirty="0"/>
          </a:p>
        </p:txBody>
      </p:sp>
      <p:pic>
        <p:nvPicPr>
          <p:cNvPr id="6" name="Picture 4" descr="The International Conference on Acoustics, Speech, and Signal Processing">
            <a:extLst>
              <a:ext uri="{FF2B5EF4-FFF2-40B4-BE49-F238E27FC236}">
                <a16:creationId xmlns:a16="http://schemas.microsoft.com/office/drawing/2014/main" id="{E4A630A4-7E80-444D-97C2-AC2AAD8EE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19" y="1860194"/>
            <a:ext cx="3520965" cy="19811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A0CD8F-33C1-A843-92F9-EA89BA8184BF}"/>
              </a:ext>
            </a:extLst>
          </p:cNvPr>
          <p:cNvSpPr txBox="1"/>
          <p:nvPr/>
        </p:nvSpPr>
        <p:spPr>
          <a:xfrm>
            <a:off x="630621" y="1286384"/>
            <a:ext cx="2502095" cy="369332"/>
          </a:xfrm>
          <a:prstGeom prst="rect">
            <a:avLst/>
          </a:prstGeom>
          <a:noFill/>
        </p:spPr>
        <p:txBody>
          <a:bodyPr wrap="none" rtlCol="0">
            <a:spAutoFit/>
          </a:bodyPr>
          <a:lstStyle/>
          <a:p>
            <a:r>
              <a:rPr kumimoji="1" lang="en-US" altLang="zh-CN" dirty="0"/>
              <a:t>Speech</a:t>
            </a:r>
            <a:r>
              <a:rPr kumimoji="1" lang="zh-CN" altLang="en-US" dirty="0"/>
              <a:t> </a:t>
            </a:r>
            <a:r>
              <a:rPr kumimoji="1" lang="en-US" altLang="zh-CN" dirty="0"/>
              <a:t>signal</a:t>
            </a:r>
            <a:r>
              <a:rPr kumimoji="1" lang="zh-CN" altLang="en-US" dirty="0"/>
              <a:t> </a:t>
            </a:r>
            <a:r>
              <a:rPr kumimoji="1" lang="en-US" altLang="zh-CN" dirty="0"/>
              <a:t>processing</a:t>
            </a:r>
            <a:endParaRPr kumimoji="1" lang="zh-CN" altLang="en-US" dirty="0"/>
          </a:p>
        </p:txBody>
      </p:sp>
      <p:pic>
        <p:nvPicPr>
          <p:cNvPr id="8" name="Picture 6" descr="How RADARs work">
            <a:extLst>
              <a:ext uri="{FF2B5EF4-FFF2-40B4-BE49-F238E27FC236}">
                <a16:creationId xmlns:a16="http://schemas.microsoft.com/office/drawing/2014/main" id="{CA207D38-5067-BA4A-BD94-BA7EC9E51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344" y="1671974"/>
            <a:ext cx="4393324" cy="23871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AED5B4-1C51-5347-8B0C-8198809FD198}"/>
              </a:ext>
            </a:extLst>
          </p:cNvPr>
          <p:cNvSpPr txBox="1"/>
          <p:nvPr/>
        </p:nvSpPr>
        <p:spPr>
          <a:xfrm>
            <a:off x="7719849" y="1286384"/>
            <a:ext cx="2372252" cy="369332"/>
          </a:xfrm>
          <a:prstGeom prst="rect">
            <a:avLst/>
          </a:prstGeom>
          <a:noFill/>
        </p:spPr>
        <p:txBody>
          <a:bodyPr wrap="none" rtlCol="0">
            <a:spAutoFit/>
          </a:bodyPr>
          <a:lstStyle/>
          <a:p>
            <a:r>
              <a:rPr kumimoji="1" lang="en-US" altLang="zh-CN" dirty="0"/>
              <a:t>Radar</a:t>
            </a:r>
            <a:r>
              <a:rPr kumimoji="1" lang="zh-CN" altLang="en-US" dirty="0"/>
              <a:t> </a:t>
            </a:r>
            <a:r>
              <a:rPr kumimoji="1" lang="en-US" altLang="zh-CN" dirty="0"/>
              <a:t>signal</a:t>
            </a:r>
            <a:r>
              <a:rPr kumimoji="1" lang="zh-CN" altLang="en-US" dirty="0"/>
              <a:t> </a:t>
            </a:r>
            <a:r>
              <a:rPr kumimoji="1" lang="en-US" altLang="zh-CN" dirty="0"/>
              <a:t>processing</a:t>
            </a:r>
            <a:endParaRPr kumimoji="1" lang="zh-CN" altLang="en-US" dirty="0"/>
          </a:p>
        </p:txBody>
      </p:sp>
      <p:pic>
        <p:nvPicPr>
          <p:cNvPr id="12" name="Picture 11">
            <a:extLst>
              <a:ext uri="{FF2B5EF4-FFF2-40B4-BE49-F238E27FC236}">
                <a16:creationId xmlns:a16="http://schemas.microsoft.com/office/drawing/2014/main" id="{14759CCB-CAF8-9D40-B12E-4B4C535E17AD}"/>
              </a:ext>
            </a:extLst>
          </p:cNvPr>
          <p:cNvPicPr>
            <a:picLocks noChangeAspect="1"/>
          </p:cNvPicPr>
          <p:nvPr/>
        </p:nvPicPr>
        <p:blipFill>
          <a:blip r:embed="rId4"/>
          <a:stretch>
            <a:fillRect/>
          </a:stretch>
        </p:blipFill>
        <p:spPr>
          <a:xfrm>
            <a:off x="472519" y="4141228"/>
            <a:ext cx="3104882" cy="2716772"/>
          </a:xfrm>
          <a:prstGeom prst="rect">
            <a:avLst/>
          </a:prstGeom>
        </p:spPr>
      </p:pic>
      <p:sp>
        <p:nvSpPr>
          <p:cNvPr id="76" name="Rectangle 75">
            <a:extLst>
              <a:ext uri="{FF2B5EF4-FFF2-40B4-BE49-F238E27FC236}">
                <a16:creationId xmlns:a16="http://schemas.microsoft.com/office/drawing/2014/main" id="{AD134157-0683-1448-BF72-0ACF2259AC24}"/>
              </a:ext>
            </a:extLst>
          </p:cNvPr>
          <p:cNvSpPr/>
          <p:nvPr/>
        </p:nvSpPr>
        <p:spPr>
          <a:xfrm>
            <a:off x="4295800" y="4141228"/>
            <a:ext cx="864096" cy="58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TextBox 76">
            <a:extLst>
              <a:ext uri="{FF2B5EF4-FFF2-40B4-BE49-F238E27FC236}">
                <a16:creationId xmlns:a16="http://schemas.microsoft.com/office/drawing/2014/main" id="{0D9AEB4B-FA6C-1F4B-A6C5-EC1FE409370F}"/>
              </a:ext>
            </a:extLst>
          </p:cNvPr>
          <p:cNvSpPr txBox="1"/>
          <p:nvPr/>
        </p:nvSpPr>
        <p:spPr>
          <a:xfrm>
            <a:off x="3758773" y="4094267"/>
            <a:ext cx="6333327" cy="1676741"/>
          </a:xfrm>
          <a:prstGeom prst="rect">
            <a:avLst/>
          </a:prstGeom>
          <a:noFill/>
        </p:spPr>
        <p:txBody>
          <a:bodyPr wrap="square" rtlCol="0">
            <a:spAutoFit/>
          </a:bodyPr>
          <a:lstStyle/>
          <a:p>
            <a:pPr>
              <a:lnSpc>
                <a:spcPct val="200000"/>
              </a:lnSpc>
            </a:pPr>
            <a:r>
              <a:rPr kumimoji="1" lang="en-US" altLang="zh-CN" dirty="0"/>
              <a:t>Prior</a:t>
            </a:r>
            <a:r>
              <a:rPr kumimoji="1" lang="zh-CN" altLang="en-US" dirty="0"/>
              <a:t> </a:t>
            </a:r>
            <a:r>
              <a:rPr kumimoji="1" lang="en-US" altLang="zh-CN" dirty="0"/>
              <a:t>knowledge:</a:t>
            </a:r>
          </a:p>
          <a:p>
            <a:pPr marL="285750" indent="-285750">
              <a:lnSpc>
                <a:spcPct val="200000"/>
              </a:lnSpc>
              <a:buFont typeface="Arial" panose="020B0604020202020204" pitchFamily="34" charset="0"/>
              <a:buChar char="•"/>
            </a:pPr>
            <a:r>
              <a:rPr kumimoji="1" lang="en-US" altLang="zh-CN" dirty="0"/>
              <a:t>Short-time</a:t>
            </a:r>
            <a:r>
              <a:rPr kumimoji="1" lang="zh-CN" altLang="en-US" dirty="0"/>
              <a:t> </a:t>
            </a:r>
            <a:r>
              <a:rPr kumimoji="1" lang="en-US" altLang="zh-CN" dirty="0"/>
              <a:t>signal</a:t>
            </a:r>
            <a:r>
              <a:rPr kumimoji="1" lang="zh-CN" altLang="en-US" dirty="0"/>
              <a:t> </a:t>
            </a:r>
            <a:r>
              <a:rPr kumimoji="1" lang="en-US" altLang="zh-CN" dirty="0"/>
              <a:t>is</a:t>
            </a:r>
            <a:r>
              <a:rPr kumimoji="1" lang="zh-CN" altLang="en-US" dirty="0"/>
              <a:t> </a:t>
            </a:r>
            <a:r>
              <a:rPr kumimoji="1" lang="en-US" altLang="zh-CN" dirty="0"/>
              <a:t>more</a:t>
            </a:r>
            <a:r>
              <a:rPr kumimoji="1" lang="zh-CN" altLang="en-US" dirty="0"/>
              <a:t> </a:t>
            </a:r>
            <a:r>
              <a:rPr kumimoji="1" lang="en-US" altLang="zh-CN" dirty="0"/>
              <a:t>reliable.</a:t>
            </a:r>
          </a:p>
          <a:p>
            <a:pPr marL="285750" indent="-285750">
              <a:lnSpc>
                <a:spcPct val="200000"/>
              </a:lnSpc>
              <a:buFont typeface="Arial" panose="020B0604020202020204" pitchFamily="34" charset="0"/>
              <a:buChar char="•"/>
            </a:pPr>
            <a:r>
              <a:rPr kumimoji="1" lang="en-CN" altLang="zh-CN" dirty="0"/>
              <a:t>Noi</a:t>
            </a:r>
            <a:r>
              <a:rPr kumimoji="1" lang="en-US" altLang="zh-CN" dirty="0"/>
              <a:t>se</a:t>
            </a:r>
            <a:r>
              <a:rPr kumimoji="1" lang="zh-CN" altLang="en-US" dirty="0"/>
              <a:t> </a:t>
            </a:r>
            <a:r>
              <a:rPr kumimoji="1" lang="en-US" altLang="zh-CN" dirty="0"/>
              <a:t>is</a:t>
            </a:r>
            <a:r>
              <a:rPr kumimoji="1" lang="zh-CN" altLang="en-US" dirty="0"/>
              <a:t> </a:t>
            </a:r>
            <a:r>
              <a:rPr kumimoji="1" lang="en-US" altLang="zh-CN" dirty="0"/>
              <a:t>more</a:t>
            </a:r>
            <a:r>
              <a:rPr kumimoji="1" lang="zh-CN" altLang="en-US" dirty="0"/>
              <a:t> </a:t>
            </a:r>
            <a:r>
              <a:rPr kumimoji="1" lang="en-US" altLang="zh-CN" dirty="0"/>
              <a:t>random</a:t>
            </a:r>
            <a:r>
              <a:rPr kumimoji="1" lang="zh-CN" altLang="en-US" dirty="0"/>
              <a:t> </a:t>
            </a:r>
            <a:r>
              <a:rPr kumimoji="1" lang="en-US" altLang="zh-CN" dirty="0"/>
              <a:t>than</a:t>
            </a:r>
            <a:r>
              <a:rPr kumimoji="1" lang="zh-CN" altLang="en-US" dirty="0"/>
              <a:t> </a:t>
            </a:r>
            <a:r>
              <a:rPr kumimoji="1" lang="en-US" altLang="zh-CN" dirty="0"/>
              <a:t>signal.</a:t>
            </a:r>
            <a:endParaRPr kumimoji="1" lang="zh-CN" altLang="en-US" dirty="0"/>
          </a:p>
        </p:txBody>
      </p:sp>
      <p:sp>
        <p:nvSpPr>
          <p:cNvPr id="17" name="TextBox 16">
            <a:extLst>
              <a:ext uri="{FF2B5EF4-FFF2-40B4-BE49-F238E27FC236}">
                <a16:creationId xmlns:a16="http://schemas.microsoft.com/office/drawing/2014/main" id="{9A2EE382-DE0C-4B42-ABD8-5B1B940C29C6}"/>
              </a:ext>
            </a:extLst>
          </p:cNvPr>
          <p:cNvSpPr txBox="1"/>
          <p:nvPr/>
        </p:nvSpPr>
        <p:spPr>
          <a:xfrm>
            <a:off x="11168743" y="6291943"/>
            <a:ext cx="742511" cy="369332"/>
          </a:xfrm>
          <a:prstGeom prst="rect">
            <a:avLst/>
          </a:prstGeom>
          <a:noFill/>
        </p:spPr>
        <p:txBody>
          <a:bodyPr wrap="none" rtlCol="0">
            <a:spAutoFit/>
          </a:bodyPr>
          <a:lstStyle/>
          <a:p>
            <a:fld id="{7973B63A-8298-F84C-9D02-5676A0FAA2AE}" type="slidenum">
              <a:rPr kumimoji="1" lang="en-US" altLang="zh-CN" smtClean="0"/>
              <a:t>27</a:t>
            </a:fld>
            <a:r>
              <a:rPr kumimoji="1" lang="en-US" altLang="zh-CN" dirty="0"/>
              <a:t>/25</a:t>
            </a:r>
            <a:endParaRPr kumimoji="1" lang="zh-CN" altLang="en-US" dirty="0"/>
          </a:p>
        </p:txBody>
      </p:sp>
    </p:spTree>
    <p:extLst>
      <p:ext uri="{BB962C8B-B14F-4D97-AF65-F5344CB8AC3E}">
        <p14:creationId xmlns:p14="http://schemas.microsoft.com/office/powerpoint/2010/main" val="67405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2AB934-FA26-5444-8870-6647C5E177CC}"/>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5400" dirty="0"/>
              <a:t>Classical</a:t>
            </a:r>
            <a:r>
              <a:rPr kumimoji="1" lang="zh-CN" altLang="en-US" sz="5400" dirty="0"/>
              <a:t> </a:t>
            </a:r>
            <a:r>
              <a:rPr kumimoji="1" lang="en-US" altLang="zh-CN" sz="5400" dirty="0"/>
              <a:t>signal</a:t>
            </a:r>
            <a:r>
              <a:rPr kumimoji="1" lang="zh-CN" altLang="en-US" sz="5400" dirty="0"/>
              <a:t> </a:t>
            </a:r>
            <a:r>
              <a:rPr kumimoji="1" lang="en-US" altLang="zh-CN" sz="5400" dirty="0"/>
              <a:t>processing</a:t>
            </a:r>
            <a:endParaRPr lang="zh-CN" altLang="en-US" sz="5400" dirty="0"/>
          </a:p>
        </p:txBody>
      </p:sp>
      <p:pic>
        <p:nvPicPr>
          <p:cNvPr id="12" name="Picture 11">
            <a:extLst>
              <a:ext uri="{FF2B5EF4-FFF2-40B4-BE49-F238E27FC236}">
                <a16:creationId xmlns:a16="http://schemas.microsoft.com/office/drawing/2014/main" id="{14759CCB-CAF8-9D40-B12E-4B4C535E17AD}"/>
              </a:ext>
            </a:extLst>
          </p:cNvPr>
          <p:cNvPicPr>
            <a:picLocks noChangeAspect="1"/>
          </p:cNvPicPr>
          <p:nvPr/>
        </p:nvPicPr>
        <p:blipFill>
          <a:blip r:embed="rId2"/>
          <a:stretch>
            <a:fillRect/>
          </a:stretch>
        </p:blipFill>
        <p:spPr>
          <a:xfrm>
            <a:off x="472519" y="4141228"/>
            <a:ext cx="3104882" cy="2716772"/>
          </a:xfrm>
          <a:prstGeom prst="rect">
            <a:avLst/>
          </a:prstGeom>
        </p:spPr>
      </p:pic>
      <p:sp>
        <p:nvSpPr>
          <p:cNvPr id="76" name="Rectangle 75">
            <a:extLst>
              <a:ext uri="{FF2B5EF4-FFF2-40B4-BE49-F238E27FC236}">
                <a16:creationId xmlns:a16="http://schemas.microsoft.com/office/drawing/2014/main" id="{AD134157-0683-1448-BF72-0ACF2259AC24}"/>
              </a:ext>
            </a:extLst>
          </p:cNvPr>
          <p:cNvSpPr/>
          <p:nvPr/>
        </p:nvSpPr>
        <p:spPr>
          <a:xfrm>
            <a:off x="4295800" y="4141228"/>
            <a:ext cx="864096" cy="583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TextBox 76">
            <a:extLst>
              <a:ext uri="{FF2B5EF4-FFF2-40B4-BE49-F238E27FC236}">
                <a16:creationId xmlns:a16="http://schemas.microsoft.com/office/drawing/2014/main" id="{0D9AEB4B-FA6C-1F4B-A6C5-EC1FE409370F}"/>
              </a:ext>
            </a:extLst>
          </p:cNvPr>
          <p:cNvSpPr txBox="1"/>
          <p:nvPr/>
        </p:nvSpPr>
        <p:spPr>
          <a:xfrm>
            <a:off x="3758773" y="4094267"/>
            <a:ext cx="6333327" cy="1676741"/>
          </a:xfrm>
          <a:prstGeom prst="rect">
            <a:avLst/>
          </a:prstGeom>
          <a:noFill/>
        </p:spPr>
        <p:txBody>
          <a:bodyPr wrap="square" rtlCol="0">
            <a:spAutoFit/>
          </a:bodyPr>
          <a:lstStyle/>
          <a:p>
            <a:pPr>
              <a:lnSpc>
                <a:spcPct val="200000"/>
              </a:lnSpc>
            </a:pPr>
            <a:r>
              <a:rPr kumimoji="1" lang="en-US" altLang="zh-CN" dirty="0"/>
              <a:t>Prior</a:t>
            </a:r>
            <a:r>
              <a:rPr kumimoji="1" lang="zh-CN" altLang="en-US" dirty="0"/>
              <a:t> </a:t>
            </a:r>
            <a:r>
              <a:rPr kumimoji="1" lang="en-US" altLang="zh-CN" dirty="0"/>
              <a:t>knowledge:</a:t>
            </a:r>
          </a:p>
          <a:p>
            <a:pPr marL="285750" indent="-285750">
              <a:lnSpc>
                <a:spcPct val="200000"/>
              </a:lnSpc>
              <a:buFont typeface="Arial" panose="020B0604020202020204" pitchFamily="34" charset="0"/>
              <a:buChar char="•"/>
            </a:pPr>
            <a:r>
              <a:rPr kumimoji="1" lang="en-US" altLang="zh-CN" dirty="0"/>
              <a:t>Short-time</a:t>
            </a:r>
            <a:r>
              <a:rPr kumimoji="1" lang="zh-CN" altLang="en-US" dirty="0"/>
              <a:t> </a:t>
            </a:r>
            <a:r>
              <a:rPr kumimoji="1" lang="en-US" altLang="zh-CN" dirty="0"/>
              <a:t>signal</a:t>
            </a:r>
            <a:r>
              <a:rPr kumimoji="1" lang="zh-CN" altLang="en-US" dirty="0"/>
              <a:t> </a:t>
            </a:r>
            <a:r>
              <a:rPr kumimoji="1" lang="en-US" altLang="zh-CN" dirty="0"/>
              <a:t>is</a:t>
            </a:r>
            <a:r>
              <a:rPr kumimoji="1" lang="zh-CN" altLang="en-US" dirty="0"/>
              <a:t> </a:t>
            </a:r>
            <a:r>
              <a:rPr kumimoji="1" lang="en-US" altLang="zh-CN" dirty="0"/>
              <a:t>more</a:t>
            </a:r>
            <a:r>
              <a:rPr kumimoji="1" lang="zh-CN" altLang="en-US" dirty="0"/>
              <a:t> </a:t>
            </a:r>
            <a:r>
              <a:rPr kumimoji="1" lang="en-US" altLang="zh-CN" dirty="0"/>
              <a:t>reliable.</a:t>
            </a:r>
          </a:p>
          <a:p>
            <a:pPr marL="285750" indent="-285750">
              <a:lnSpc>
                <a:spcPct val="200000"/>
              </a:lnSpc>
              <a:buFont typeface="Arial" panose="020B0604020202020204" pitchFamily="34" charset="0"/>
              <a:buChar char="•"/>
            </a:pPr>
            <a:r>
              <a:rPr kumimoji="1" lang="en-CN" altLang="zh-CN" dirty="0"/>
              <a:t>Noi</a:t>
            </a:r>
            <a:r>
              <a:rPr kumimoji="1" lang="en-US" altLang="zh-CN" dirty="0"/>
              <a:t>se</a:t>
            </a:r>
            <a:r>
              <a:rPr kumimoji="1" lang="zh-CN" altLang="en-US" dirty="0"/>
              <a:t> </a:t>
            </a:r>
            <a:r>
              <a:rPr kumimoji="1" lang="en-US" altLang="zh-CN" dirty="0"/>
              <a:t>is</a:t>
            </a:r>
            <a:r>
              <a:rPr kumimoji="1" lang="zh-CN" altLang="en-US" dirty="0"/>
              <a:t> </a:t>
            </a:r>
            <a:r>
              <a:rPr kumimoji="1" lang="en-US" altLang="zh-CN" dirty="0"/>
              <a:t>more</a:t>
            </a:r>
            <a:r>
              <a:rPr kumimoji="1" lang="zh-CN" altLang="en-US" dirty="0"/>
              <a:t> </a:t>
            </a:r>
            <a:r>
              <a:rPr kumimoji="1" lang="en-US" altLang="zh-CN" dirty="0"/>
              <a:t>random</a:t>
            </a:r>
            <a:r>
              <a:rPr kumimoji="1" lang="zh-CN" altLang="en-US" dirty="0"/>
              <a:t> </a:t>
            </a:r>
            <a:r>
              <a:rPr kumimoji="1" lang="en-US" altLang="zh-CN" dirty="0"/>
              <a:t>than</a:t>
            </a:r>
            <a:r>
              <a:rPr kumimoji="1" lang="zh-CN" altLang="en-US" dirty="0"/>
              <a:t> </a:t>
            </a:r>
            <a:r>
              <a:rPr kumimoji="1" lang="en-US" altLang="zh-CN" dirty="0"/>
              <a:t>signal.</a:t>
            </a:r>
            <a:endParaRPr kumimoji="1" lang="zh-CN" altLang="en-US" dirty="0"/>
          </a:p>
        </p:txBody>
      </p:sp>
      <p:sp>
        <p:nvSpPr>
          <p:cNvPr id="78" name="TextBox 77">
            <a:extLst>
              <a:ext uri="{FF2B5EF4-FFF2-40B4-BE49-F238E27FC236}">
                <a16:creationId xmlns:a16="http://schemas.microsoft.com/office/drawing/2014/main" id="{2AAD5DE3-2FFB-2440-AF69-B04A10E176C6}"/>
              </a:ext>
            </a:extLst>
          </p:cNvPr>
          <p:cNvSpPr txBox="1"/>
          <p:nvPr/>
        </p:nvSpPr>
        <p:spPr>
          <a:xfrm>
            <a:off x="8066172" y="4805121"/>
            <a:ext cx="1554015" cy="369332"/>
          </a:xfrm>
          <a:prstGeom prst="rect">
            <a:avLst/>
          </a:prstGeom>
          <a:noFill/>
        </p:spPr>
        <p:txBody>
          <a:bodyPr wrap="none" rtlCol="0">
            <a:spAutoFit/>
          </a:bodyPr>
          <a:lstStyle/>
          <a:p>
            <a:r>
              <a:rPr kumimoji="1" lang="en-US" altLang="zh-CN" b="1" dirty="0">
                <a:solidFill>
                  <a:srgbClr val="C00000"/>
                </a:solidFill>
              </a:rPr>
              <a:t>Signal</a:t>
            </a:r>
            <a:r>
              <a:rPr kumimoji="1" lang="zh-CN" altLang="en-US" b="1" dirty="0">
                <a:solidFill>
                  <a:srgbClr val="C00000"/>
                </a:solidFill>
              </a:rPr>
              <a:t> </a:t>
            </a:r>
            <a:r>
              <a:rPr kumimoji="1" lang="en-US" altLang="zh-CN" b="1" dirty="0">
                <a:solidFill>
                  <a:srgbClr val="C00000"/>
                </a:solidFill>
              </a:rPr>
              <a:t>filtering</a:t>
            </a:r>
            <a:endParaRPr kumimoji="1" lang="zh-CN" altLang="en-US" b="1" dirty="0">
              <a:solidFill>
                <a:srgbClr val="C00000"/>
              </a:solidFill>
            </a:endParaRPr>
          </a:p>
        </p:txBody>
      </p:sp>
      <p:sp>
        <p:nvSpPr>
          <p:cNvPr id="79" name="TextBox 78">
            <a:extLst>
              <a:ext uri="{FF2B5EF4-FFF2-40B4-BE49-F238E27FC236}">
                <a16:creationId xmlns:a16="http://schemas.microsoft.com/office/drawing/2014/main" id="{4A2EA257-D82F-5B4C-97FE-39788F69A919}"/>
              </a:ext>
            </a:extLst>
          </p:cNvPr>
          <p:cNvSpPr txBox="1"/>
          <p:nvPr/>
        </p:nvSpPr>
        <p:spPr>
          <a:xfrm>
            <a:off x="8071226" y="5401676"/>
            <a:ext cx="2522101" cy="369332"/>
          </a:xfrm>
          <a:prstGeom prst="rect">
            <a:avLst/>
          </a:prstGeom>
          <a:noFill/>
        </p:spPr>
        <p:txBody>
          <a:bodyPr wrap="none" rtlCol="0">
            <a:spAutoFit/>
          </a:bodyPr>
          <a:lstStyle/>
          <a:p>
            <a:r>
              <a:rPr kumimoji="1" lang="en-US" altLang="zh-CN" b="1" dirty="0">
                <a:solidFill>
                  <a:srgbClr val="C00000"/>
                </a:solidFill>
              </a:rPr>
              <a:t>Correlation</a:t>
            </a:r>
            <a:r>
              <a:rPr kumimoji="1" lang="zh-CN" altLang="en-US" b="1" dirty="0">
                <a:solidFill>
                  <a:srgbClr val="C00000"/>
                </a:solidFill>
              </a:rPr>
              <a:t> </a:t>
            </a:r>
            <a:r>
              <a:rPr kumimoji="1" lang="en-US" altLang="zh-CN" b="1" dirty="0">
                <a:solidFill>
                  <a:srgbClr val="C00000"/>
                </a:solidFill>
              </a:rPr>
              <a:t>analysis</a:t>
            </a:r>
            <a:r>
              <a:rPr kumimoji="1" lang="zh-CN" altLang="en-US" b="1" dirty="0">
                <a:solidFill>
                  <a:srgbClr val="C00000"/>
                </a:solidFill>
              </a:rPr>
              <a:t> </a:t>
            </a:r>
            <a:r>
              <a:rPr kumimoji="1" lang="en-US" altLang="zh-CN" b="1" dirty="0">
                <a:solidFill>
                  <a:srgbClr val="C00000"/>
                </a:solidFill>
              </a:rPr>
              <a:t>(CA)</a:t>
            </a:r>
            <a:endParaRPr kumimoji="1" lang="zh-CN" altLang="en-US" b="1" dirty="0">
              <a:solidFill>
                <a:srgbClr val="C00000"/>
              </a:solidFill>
            </a:endParaRPr>
          </a:p>
        </p:txBody>
      </p:sp>
      <p:grpSp>
        <p:nvGrpSpPr>
          <p:cNvPr id="13" name="Group 12">
            <a:extLst>
              <a:ext uri="{FF2B5EF4-FFF2-40B4-BE49-F238E27FC236}">
                <a16:creationId xmlns:a16="http://schemas.microsoft.com/office/drawing/2014/main" id="{0893F6AA-26A9-EA47-A235-91DE9C7EC1B3}"/>
              </a:ext>
            </a:extLst>
          </p:cNvPr>
          <p:cNvGrpSpPr/>
          <p:nvPr/>
        </p:nvGrpSpPr>
        <p:grpSpPr>
          <a:xfrm>
            <a:off x="1847528" y="1205976"/>
            <a:ext cx="7992888" cy="2784564"/>
            <a:chOff x="1919536" y="1084473"/>
            <a:chExt cx="8096238" cy="2820569"/>
          </a:xfrm>
        </p:grpSpPr>
        <p:pic>
          <p:nvPicPr>
            <p:cNvPr id="3" name="Picture 2">
              <a:extLst>
                <a:ext uri="{FF2B5EF4-FFF2-40B4-BE49-F238E27FC236}">
                  <a16:creationId xmlns:a16="http://schemas.microsoft.com/office/drawing/2014/main" id="{D2BB9FD3-3E90-2D40-8A27-A39C30DFC33F}"/>
                </a:ext>
              </a:extLst>
            </p:cNvPr>
            <p:cNvPicPr>
              <a:picLocks noChangeAspect="1"/>
            </p:cNvPicPr>
            <p:nvPr/>
          </p:nvPicPr>
          <p:blipFill rotWithShape="1">
            <a:blip r:embed="rId3"/>
            <a:srcRect l="30648" t="50000"/>
            <a:stretch/>
          </p:blipFill>
          <p:spPr>
            <a:xfrm>
              <a:off x="2174193" y="1188271"/>
              <a:ext cx="7841581" cy="2716771"/>
            </a:xfrm>
            <a:prstGeom prst="rect">
              <a:avLst/>
            </a:prstGeom>
          </p:spPr>
        </p:pic>
        <p:sp>
          <p:nvSpPr>
            <p:cNvPr id="10" name="Rounded Rectangle 9">
              <a:extLst>
                <a:ext uri="{FF2B5EF4-FFF2-40B4-BE49-F238E27FC236}">
                  <a16:creationId xmlns:a16="http://schemas.microsoft.com/office/drawing/2014/main" id="{BFF8A819-5E7A-0D41-B799-571E1B6525E5}"/>
                </a:ext>
              </a:extLst>
            </p:cNvPr>
            <p:cNvSpPr/>
            <p:nvPr/>
          </p:nvSpPr>
          <p:spPr>
            <a:xfrm>
              <a:off x="1919536" y="1084473"/>
              <a:ext cx="864096" cy="4836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TextBox 10">
            <a:extLst>
              <a:ext uri="{FF2B5EF4-FFF2-40B4-BE49-F238E27FC236}">
                <a16:creationId xmlns:a16="http://schemas.microsoft.com/office/drawing/2014/main" id="{37F8CDC7-3713-EB4A-82F0-A2066ECED726}"/>
              </a:ext>
            </a:extLst>
          </p:cNvPr>
          <p:cNvSpPr txBox="1"/>
          <p:nvPr/>
        </p:nvSpPr>
        <p:spPr>
          <a:xfrm>
            <a:off x="283325" y="959603"/>
            <a:ext cx="4136517"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A</a:t>
            </a:r>
            <a:r>
              <a:rPr kumimoji="1" lang="zh-CN" altLang="en-US" dirty="0"/>
              <a:t> </a:t>
            </a:r>
            <a:r>
              <a:rPr kumimoji="1" lang="en-US" altLang="zh-CN" dirty="0"/>
              <a:t>classical</a:t>
            </a:r>
            <a:r>
              <a:rPr kumimoji="1" lang="zh-CN" altLang="en-US" dirty="0"/>
              <a:t> </a:t>
            </a:r>
            <a:r>
              <a:rPr kumimoji="1" lang="en-US" altLang="zh-CN" dirty="0"/>
              <a:t>signal</a:t>
            </a:r>
            <a:r>
              <a:rPr kumimoji="1" lang="zh-CN" altLang="en-US" dirty="0"/>
              <a:t> </a:t>
            </a:r>
            <a:r>
              <a:rPr kumimoji="1" lang="en-US" altLang="zh-CN" dirty="0"/>
              <a:t>processing</a:t>
            </a:r>
            <a:r>
              <a:rPr kumimoji="1" lang="zh-CN" altLang="en-US" dirty="0"/>
              <a:t> </a:t>
            </a:r>
            <a:r>
              <a:rPr kumimoji="1" lang="en-US" altLang="zh-CN" dirty="0"/>
              <a:t>procedure:</a:t>
            </a:r>
            <a:endParaRPr kumimoji="1" lang="zh-CN" altLang="en-US" dirty="0"/>
          </a:p>
        </p:txBody>
      </p:sp>
      <p:sp>
        <p:nvSpPr>
          <p:cNvPr id="14" name="Rounded Rectangle 13">
            <a:extLst>
              <a:ext uri="{FF2B5EF4-FFF2-40B4-BE49-F238E27FC236}">
                <a16:creationId xmlns:a16="http://schemas.microsoft.com/office/drawing/2014/main" id="{E5825DDF-849C-904E-A57B-1C3A9ED132F2}"/>
              </a:ext>
            </a:extLst>
          </p:cNvPr>
          <p:cNvSpPr/>
          <p:nvPr/>
        </p:nvSpPr>
        <p:spPr>
          <a:xfrm>
            <a:off x="4601214" y="1205976"/>
            <a:ext cx="558682" cy="2888291"/>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Rounded Rectangle 21">
            <a:extLst>
              <a:ext uri="{FF2B5EF4-FFF2-40B4-BE49-F238E27FC236}">
                <a16:creationId xmlns:a16="http://schemas.microsoft.com/office/drawing/2014/main" id="{F5593AED-E1C6-D940-A193-10B60514D5D4}"/>
              </a:ext>
            </a:extLst>
          </p:cNvPr>
          <p:cNvSpPr/>
          <p:nvPr/>
        </p:nvSpPr>
        <p:spPr>
          <a:xfrm>
            <a:off x="6374850" y="1205348"/>
            <a:ext cx="1449341" cy="2888291"/>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Rounded Rectangle 22">
            <a:extLst>
              <a:ext uri="{FF2B5EF4-FFF2-40B4-BE49-F238E27FC236}">
                <a16:creationId xmlns:a16="http://schemas.microsoft.com/office/drawing/2014/main" id="{2361AABF-E6E7-AD44-A52C-586F3EC4EB07}"/>
              </a:ext>
            </a:extLst>
          </p:cNvPr>
          <p:cNvSpPr/>
          <p:nvPr/>
        </p:nvSpPr>
        <p:spPr>
          <a:xfrm>
            <a:off x="7680176" y="4653137"/>
            <a:ext cx="2948951" cy="1221598"/>
          </a:xfrm>
          <a:prstGeom prst="roundRect">
            <a:avLst>
              <a:gd name="adj" fmla="val 8575"/>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TextBox 18">
            <a:extLst>
              <a:ext uri="{FF2B5EF4-FFF2-40B4-BE49-F238E27FC236}">
                <a16:creationId xmlns:a16="http://schemas.microsoft.com/office/drawing/2014/main" id="{64A2EB94-3D71-FB4D-BFA6-6077F1F5C6EE}"/>
              </a:ext>
            </a:extLst>
          </p:cNvPr>
          <p:cNvSpPr txBox="1"/>
          <p:nvPr/>
        </p:nvSpPr>
        <p:spPr>
          <a:xfrm>
            <a:off x="11168743" y="6291943"/>
            <a:ext cx="742511" cy="369332"/>
          </a:xfrm>
          <a:prstGeom prst="rect">
            <a:avLst/>
          </a:prstGeom>
          <a:noFill/>
        </p:spPr>
        <p:txBody>
          <a:bodyPr wrap="none" rtlCol="0">
            <a:spAutoFit/>
          </a:bodyPr>
          <a:lstStyle/>
          <a:p>
            <a:fld id="{7973B63A-8298-F84C-9D02-5676A0FAA2AE}" type="slidenum">
              <a:rPr kumimoji="1" lang="en-US" altLang="zh-CN" smtClean="0"/>
              <a:t>28</a:t>
            </a:fld>
            <a:r>
              <a:rPr kumimoji="1" lang="en-US" altLang="zh-CN" dirty="0"/>
              <a:t>/25</a:t>
            </a:r>
            <a:endParaRPr kumimoji="1" lang="zh-CN" altLang="en-US" dirty="0"/>
          </a:p>
        </p:txBody>
      </p:sp>
      <p:grpSp>
        <p:nvGrpSpPr>
          <p:cNvPr id="80" name="Group 79">
            <a:extLst>
              <a:ext uri="{FF2B5EF4-FFF2-40B4-BE49-F238E27FC236}">
                <a16:creationId xmlns:a16="http://schemas.microsoft.com/office/drawing/2014/main" id="{5BD4A46F-8F40-9249-A44E-395284509223}"/>
              </a:ext>
            </a:extLst>
          </p:cNvPr>
          <p:cNvGrpSpPr/>
          <p:nvPr/>
        </p:nvGrpSpPr>
        <p:grpSpPr>
          <a:xfrm>
            <a:off x="7411123" y="5002093"/>
            <a:ext cx="633463" cy="602298"/>
            <a:chOff x="7432709" y="4989787"/>
            <a:chExt cx="1224136" cy="602298"/>
          </a:xfrm>
        </p:grpSpPr>
        <p:cxnSp>
          <p:nvCxnSpPr>
            <p:cNvPr id="81" name="Straight Arrow Connector 80">
              <a:extLst>
                <a:ext uri="{FF2B5EF4-FFF2-40B4-BE49-F238E27FC236}">
                  <a16:creationId xmlns:a16="http://schemas.microsoft.com/office/drawing/2014/main" id="{56C7187A-173B-4947-94FF-0D4175094AC7}"/>
                </a:ext>
              </a:extLst>
            </p:cNvPr>
            <p:cNvCxnSpPr/>
            <p:nvPr/>
          </p:nvCxnSpPr>
          <p:spPr>
            <a:xfrm>
              <a:off x="7432709" y="4989787"/>
              <a:ext cx="1224136" cy="0"/>
            </a:xfrm>
            <a:prstGeom prst="straightConnector1">
              <a:avLst/>
            </a:prstGeom>
            <a:ln w="28575">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C9C51F0B-EA35-F34F-8198-CC173F0194EF}"/>
                </a:ext>
              </a:extLst>
            </p:cNvPr>
            <p:cNvCxnSpPr/>
            <p:nvPr/>
          </p:nvCxnSpPr>
          <p:spPr>
            <a:xfrm>
              <a:off x="7432709" y="5592085"/>
              <a:ext cx="1224136" cy="0"/>
            </a:xfrm>
            <a:prstGeom prst="straightConnector1">
              <a:avLst/>
            </a:prstGeom>
            <a:ln w="28575">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2253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2AB934-FA26-5444-8870-6647C5E177CC}"/>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5400" dirty="0"/>
              <a:t>Classical</a:t>
            </a:r>
            <a:r>
              <a:rPr kumimoji="1" lang="zh-CN" altLang="en-US" sz="5400" dirty="0"/>
              <a:t> </a:t>
            </a:r>
            <a:r>
              <a:rPr kumimoji="1" lang="en-US" altLang="zh-CN" sz="5400" dirty="0"/>
              <a:t>signal</a:t>
            </a:r>
            <a:r>
              <a:rPr kumimoji="1" lang="zh-CN" altLang="en-US" sz="5400" dirty="0"/>
              <a:t> </a:t>
            </a:r>
            <a:r>
              <a:rPr kumimoji="1" lang="en-US" altLang="zh-CN" sz="5400" dirty="0"/>
              <a:t>processing</a:t>
            </a:r>
            <a:endParaRPr lang="zh-CN" altLang="en-US" sz="5400" dirty="0"/>
          </a:p>
        </p:txBody>
      </p:sp>
      <p:pic>
        <p:nvPicPr>
          <p:cNvPr id="19" name="Picture 18">
            <a:extLst>
              <a:ext uri="{FF2B5EF4-FFF2-40B4-BE49-F238E27FC236}">
                <a16:creationId xmlns:a16="http://schemas.microsoft.com/office/drawing/2014/main" id="{F661114C-31B9-B746-A8AC-208CECBFD24E}"/>
              </a:ext>
            </a:extLst>
          </p:cNvPr>
          <p:cNvPicPr>
            <a:picLocks noChangeAspect="1"/>
          </p:cNvPicPr>
          <p:nvPr/>
        </p:nvPicPr>
        <p:blipFill>
          <a:blip r:embed="rId2"/>
          <a:stretch>
            <a:fillRect/>
          </a:stretch>
        </p:blipFill>
        <p:spPr>
          <a:xfrm>
            <a:off x="3708547" y="1255560"/>
            <a:ext cx="8019436" cy="2957988"/>
          </a:xfrm>
          <a:prstGeom prst="rect">
            <a:avLst/>
          </a:prstGeom>
        </p:spPr>
      </p:pic>
      <p:pic>
        <p:nvPicPr>
          <p:cNvPr id="20" name="Picture 19">
            <a:extLst>
              <a:ext uri="{FF2B5EF4-FFF2-40B4-BE49-F238E27FC236}">
                <a16:creationId xmlns:a16="http://schemas.microsoft.com/office/drawing/2014/main" id="{778F3BBB-4BD3-3F41-89DD-FC340C464C67}"/>
              </a:ext>
            </a:extLst>
          </p:cNvPr>
          <p:cNvPicPr>
            <a:picLocks noChangeAspect="1"/>
          </p:cNvPicPr>
          <p:nvPr/>
        </p:nvPicPr>
        <p:blipFill rotWithShape="1">
          <a:blip r:embed="rId3"/>
          <a:srcRect t="64750"/>
          <a:stretch/>
        </p:blipFill>
        <p:spPr>
          <a:xfrm>
            <a:off x="548001" y="5414705"/>
            <a:ext cx="4478459" cy="1420788"/>
          </a:xfrm>
          <a:prstGeom prst="rect">
            <a:avLst/>
          </a:prstGeom>
        </p:spPr>
      </p:pic>
      <p:pic>
        <p:nvPicPr>
          <p:cNvPr id="23" name="Picture 22">
            <a:extLst>
              <a:ext uri="{FF2B5EF4-FFF2-40B4-BE49-F238E27FC236}">
                <a16:creationId xmlns:a16="http://schemas.microsoft.com/office/drawing/2014/main" id="{257C15F3-A00B-B641-93B2-7CC1078FEB37}"/>
              </a:ext>
            </a:extLst>
          </p:cNvPr>
          <p:cNvPicPr>
            <a:picLocks noChangeAspect="1"/>
          </p:cNvPicPr>
          <p:nvPr/>
        </p:nvPicPr>
        <p:blipFill rotWithShape="1">
          <a:blip r:embed="rId4"/>
          <a:srcRect b="5786"/>
          <a:stretch/>
        </p:blipFill>
        <p:spPr>
          <a:xfrm>
            <a:off x="97081" y="1302010"/>
            <a:ext cx="2388308" cy="3000167"/>
          </a:xfrm>
          <a:prstGeom prst="rect">
            <a:avLst/>
          </a:prstGeom>
        </p:spPr>
      </p:pic>
      <p:sp>
        <p:nvSpPr>
          <p:cNvPr id="10" name="TextBox 9">
            <a:extLst>
              <a:ext uri="{FF2B5EF4-FFF2-40B4-BE49-F238E27FC236}">
                <a16:creationId xmlns:a16="http://schemas.microsoft.com/office/drawing/2014/main" id="{B15F6856-6BCE-8F45-8AE6-1C6454CB2ADA}"/>
              </a:ext>
            </a:extLst>
          </p:cNvPr>
          <p:cNvSpPr txBox="1"/>
          <p:nvPr/>
        </p:nvSpPr>
        <p:spPr>
          <a:xfrm>
            <a:off x="6126019" y="4545210"/>
            <a:ext cx="2709588" cy="369332"/>
          </a:xfrm>
          <a:prstGeom prst="rect">
            <a:avLst/>
          </a:prstGeom>
          <a:noFill/>
        </p:spPr>
        <p:txBody>
          <a:bodyPr wrap="none" rtlCol="0">
            <a:spAutoFit/>
          </a:bodyPr>
          <a:lstStyle/>
          <a:p>
            <a:r>
              <a:rPr kumimoji="1" lang="en-US" altLang="zh-CN" dirty="0"/>
              <a:t>CA</a:t>
            </a:r>
            <a:r>
              <a:rPr kumimoji="1" lang="zh-CN" altLang="en-US" dirty="0"/>
              <a:t> </a:t>
            </a:r>
            <a:r>
              <a:rPr kumimoji="1" lang="en-US" altLang="zh-CN" dirty="0"/>
              <a:t>+</a:t>
            </a:r>
            <a:r>
              <a:rPr kumimoji="1" lang="zh-CN" altLang="en-US" dirty="0"/>
              <a:t> </a:t>
            </a:r>
            <a:r>
              <a:rPr kumimoji="1" lang="en-US" altLang="zh-CN" dirty="0"/>
              <a:t>filtering</a:t>
            </a:r>
            <a:r>
              <a:rPr kumimoji="1" lang="zh-CN" altLang="en-US" dirty="0"/>
              <a:t> </a:t>
            </a:r>
            <a:r>
              <a:rPr kumimoji="1" lang="en-US" altLang="zh-CN" dirty="0"/>
              <a:t>hadron</a:t>
            </a:r>
            <a:r>
              <a:rPr kumimoji="1" lang="zh-CN" altLang="en-US" dirty="0"/>
              <a:t> </a:t>
            </a:r>
            <a:r>
              <a:rPr kumimoji="1" lang="en-US" altLang="zh-CN" dirty="0"/>
              <a:t>mass:</a:t>
            </a:r>
            <a:endParaRPr kumimoji="1" lang="zh-CN" altLang="en-US"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074B5D7-F06B-4048-882B-51BAAEF784C3}"/>
                  </a:ext>
                </a:extLst>
              </p:cNvPr>
              <p:cNvSpPr txBox="1"/>
              <p:nvPr/>
            </p:nvSpPr>
            <p:spPr>
              <a:xfrm>
                <a:off x="6515642" y="4946863"/>
                <a:ext cx="2405249" cy="375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1" i="1" smtClean="0">
                              <a:solidFill>
                                <a:srgbClr val="FF0000"/>
                              </a:solidFill>
                              <a:latin typeface="Cambria Math" panose="02040503050406030204" pitchFamily="18" charset="0"/>
                            </a:rPr>
                          </m:ctrlPr>
                        </m:sSubPr>
                        <m:e>
                          <m:r>
                            <a:rPr kumimoji="1" lang="en-US" altLang="zh-CN" b="1" i="1" smtClean="0">
                              <a:solidFill>
                                <a:srgbClr val="FF0000"/>
                              </a:solidFill>
                              <a:latin typeface="Cambria Math" panose="02040503050406030204" pitchFamily="18" charset="0"/>
                            </a:rPr>
                            <m:t>𝒎</m:t>
                          </m:r>
                        </m:e>
                        <m:sub>
                          <m:r>
                            <a:rPr kumimoji="1" lang="en-US" altLang="zh-CN" b="1" i="1" smtClean="0">
                              <a:solidFill>
                                <a:srgbClr val="FF0000"/>
                              </a:solidFill>
                              <a:latin typeface="Cambria Math" panose="02040503050406030204" pitchFamily="18" charset="0"/>
                            </a:rPr>
                            <m:t>𝒉</m:t>
                          </m:r>
                        </m:sub>
                      </m:sSub>
                      <m:sSup>
                        <m:sSupPr>
                          <m:ctrlPr>
                            <a:rPr kumimoji="1" lang="en-US" altLang="zh-CN" b="1" i="1" smtClean="0">
                              <a:solidFill>
                                <a:srgbClr val="FF0000"/>
                              </a:solidFill>
                              <a:latin typeface="Cambria Math" panose="02040503050406030204" pitchFamily="18" charset="0"/>
                            </a:rPr>
                          </m:ctrlPr>
                        </m:sSupPr>
                        <m:e>
                          <m:r>
                            <a:rPr kumimoji="1" lang="en-US" altLang="zh-CN" b="1" i="1" smtClean="0">
                              <a:solidFill>
                                <a:srgbClr val="FF0000"/>
                              </a:solidFill>
                              <a:latin typeface="Cambria Math" panose="02040503050406030204" pitchFamily="18" charset="0"/>
                            </a:rPr>
                            <m:t>𝒄</m:t>
                          </m:r>
                        </m:e>
                        <m:sup>
                          <m:r>
                            <a:rPr kumimoji="1" lang="en-US" altLang="zh-CN" b="1" i="1" smtClean="0">
                              <a:solidFill>
                                <a:srgbClr val="FF0000"/>
                              </a:solidFill>
                              <a:latin typeface="Cambria Math" panose="02040503050406030204" pitchFamily="18" charset="0"/>
                            </a:rPr>
                            <m:t>𝟐</m:t>
                          </m:r>
                        </m:sup>
                      </m:sSup>
                      <m:r>
                        <a:rPr kumimoji="1" lang="en-US" altLang="zh-CN" b="1" i="1" smtClean="0">
                          <a:solidFill>
                            <a:srgbClr val="FF0000"/>
                          </a:solidFill>
                          <a:latin typeface="Cambria Math" panose="02040503050406030204" pitchFamily="18" charset="0"/>
                        </a:rPr>
                        <m:t>=</m:t>
                      </m:r>
                      <m:r>
                        <a:rPr kumimoji="1" lang="en-US" altLang="zh-CN" b="1" i="1" smtClean="0">
                          <a:solidFill>
                            <a:srgbClr val="FF0000"/>
                          </a:solidFill>
                          <a:latin typeface="Cambria Math" panose="02040503050406030204" pitchFamily="18" charset="0"/>
                        </a:rPr>
                        <m:t>𝟏</m:t>
                      </m:r>
                      <m:r>
                        <a:rPr kumimoji="1" lang="en-US" altLang="zh-CN" b="1" i="1" smtClean="0">
                          <a:solidFill>
                            <a:srgbClr val="FF0000"/>
                          </a:solidFill>
                          <a:latin typeface="Cambria Math" panose="02040503050406030204" pitchFamily="18" charset="0"/>
                        </a:rPr>
                        <m:t>.</m:t>
                      </m:r>
                      <m:r>
                        <a:rPr kumimoji="1" lang="en-US" altLang="zh-CN" b="1" i="1" smtClean="0">
                          <a:solidFill>
                            <a:srgbClr val="FF0000"/>
                          </a:solidFill>
                          <a:latin typeface="Cambria Math" panose="02040503050406030204" pitchFamily="18" charset="0"/>
                        </a:rPr>
                        <m:t>𝟏𝟏𝟗</m:t>
                      </m:r>
                      <m:d>
                        <m:dPr>
                          <m:ctrlPr>
                            <a:rPr kumimoji="1" lang="en-US" altLang="zh-CN" b="1" i="1" smtClean="0">
                              <a:solidFill>
                                <a:srgbClr val="FF0000"/>
                              </a:solidFill>
                              <a:latin typeface="Cambria Math" panose="02040503050406030204" pitchFamily="18" charset="0"/>
                            </a:rPr>
                          </m:ctrlPr>
                        </m:dPr>
                        <m:e>
                          <m:r>
                            <a:rPr kumimoji="1" lang="en-US" altLang="zh-CN" b="1" i="1" smtClean="0">
                              <a:solidFill>
                                <a:srgbClr val="FF0000"/>
                              </a:solidFill>
                              <a:latin typeface="Cambria Math" panose="02040503050406030204" pitchFamily="18" charset="0"/>
                            </a:rPr>
                            <m:t>𝟑𝟔</m:t>
                          </m:r>
                        </m:e>
                      </m:d>
                      <m:r>
                        <a:rPr kumimoji="1" lang="zh-CN" altLang="en-US" b="1" i="1" smtClean="0">
                          <a:solidFill>
                            <a:srgbClr val="FF0000"/>
                          </a:solidFill>
                          <a:latin typeface="Cambria Math" panose="02040503050406030204" pitchFamily="18" charset="0"/>
                        </a:rPr>
                        <m:t> </m:t>
                      </m:r>
                    </m:oMath>
                  </m:oMathPara>
                </a14:m>
                <a:endParaRPr lang="zh-CN" altLang="en-US" b="1" dirty="0"/>
              </a:p>
            </p:txBody>
          </p:sp>
        </mc:Choice>
        <mc:Fallback xmlns="">
          <p:sp>
            <p:nvSpPr>
              <p:cNvPr id="31" name="TextBox 30">
                <a:extLst>
                  <a:ext uri="{FF2B5EF4-FFF2-40B4-BE49-F238E27FC236}">
                    <a16:creationId xmlns:a16="http://schemas.microsoft.com/office/drawing/2014/main" id="{8074B5D7-F06B-4048-882B-51BAAEF784C3}"/>
                  </a:ext>
                </a:extLst>
              </p:cNvPr>
              <p:cNvSpPr txBox="1">
                <a:spLocks noRot="1" noChangeAspect="1" noMove="1" noResize="1" noEditPoints="1" noAdjustHandles="1" noChangeArrowheads="1" noChangeShapeType="1" noTextEdit="1"/>
              </p:cNvSpPr>
              <p:nvPr/>
            </p:nvSpPr>
            <p:spPr>
              <a:xfrm>
                <a:off x="6515642" y="4946863"/>
                <a:ext cx="2405249" cy="375552"/>
              </a:xfrm>
              <a:prstGeom prst="rect">
                <a:avLst/>
              </a:prstGeom>
              <a:blipFill>
                <a:blip r:embed="rId5"/>
                <a:stretch>
                  <a:fillRect b="-12903"/>
                </a:stretch>
              </a:blipFill>
            </p:spPr>
            <p:txBody>
              <a:bodyPr/>
              <a:lstStyle/>
              <a:p>
                <a:r>
                  <a:rPr lang="zh-CN" altLang="en-US">
                    <a:noFill/>
                  </a:rPr>
                  <a:t> </a:t>
                </a:r>
              </a:p>
            </p:txBody>
          </p:sp>
        </mc:Fallback>
      </mc:AlternateContent>
      <p:sp>
        <p:nvSpPr>
          <p:cNvPr id="32" name="TextBox 31">
            <a:extLst>
              <a:ext uri="{FF2B5EF4-FFF2-40B4-BE49-F238E27FC236}">
                <a16:creationId xmlns:a16="http://schemas.microsoft.com/office/drawing/2014/main" id="{2E461F40-C80B-3545-9452-9421BAEB8C6E}"/>
              </a:ext>
            </a:extLst>
          </p:cNvPr>
          <p:cNvSpPr txBox="1"/>
          <p:nvPr/>
        </p:nvSpPr>
        <p:spPr>
          <a:xfrm>
            <a:off x="6126019" y="5414705"/>
            <a:ext cx="2519088" cy="369332"/>
          </a:xfrm>
          <a:prstGeom prst="rect">
            <a:avLst/>
          </a:prstGeom>
          <a:noFill/>
        </p:spPr>
        <p:txBody>
          <a:bodyPr wrap="none" rtlCol="0">
            <a:spAutoFit/>
          </a:bodyPr>
          <a:lstStyle/>
          <a:p>
            <a:r>
              <a:rPr kumimoji="1" lang="en-US" altLang="zh-CN" dirty="0"/>
              <a:t>noiseless</a:t>
            </a:r>
            <a:r>
              <a:rPr kumimoji="1" lang="zh-CN" altLang="en-US" dirty="0"/>
              <a:t> </a:t>
            </a:r>
            <a:r>
              <a:rPr kumimoji="1" lang="en-US" altLang="zh-CN" dirty="0"/>
              <a:t>Trotter</a:t>
            </a:r>
            <a:r>
              <a:rPr kumimoji="1" lang="zh-CN" altLang="en-US" dirty="0"/>
              <a:t> </a:t>
            </a:r>
            <a:r>
              <a:rPr kumimoji="1" lang="en-US" altLang="zh-CN" dirty="0"/>
              <a:t>results:</a:t>
            </a:r>
            <a:r>
              <a:rPr kumimoji="1" lang="zh-CN" altLang="en-US" dirty="0"/>
              <a:t> </a:t>
            </a:r>
            <a:endParaRPr kumimoji="1" lang="en-US" altLang="zh-CN" dirty="0"/>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DA56906-95C5-5E48-9FE0-57BA11A17AB4}"/>
                  </a:ext>
                </a:extLst>
              </p:cNvPr>
              <p:cNvSpPr txBox="1"/>
              <p:nvPr/>
            </p:nvSpPr>
            <p:spPr>
              <a:xfrm>
                <a:off x="6515641" y="5788942"/>
                <a:ext cx="240524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𝑚</m:t>
                          </m:r>
                        </m:e>
                        <m:sub>
                          <m:r>
                            <a:rPr kumimoji="1" lang="en-US" altLang="zh-CN" b="0" i="1" smtClean="0">
                              <a:latin typeface="Cambria Math" panose="02040503050406030204" pitchFamily="18" charset="0"/>
                            </a:rPr>
                            <m:t>h</m:t>
                          </m:r>
                        </m:sub>
                      </m:sSub>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𝑐</m:t>
                          </m:r>
                        </m:e>
                        <m:sup>
                          <m:r>
                            <a:rPr kumimoji="1" lang="en-US" altLang="zh-CN" b="0" i="1" smtClean="0">
                              <a:latin typeface="Cambria Math" panose="02040503050406030204" pitchFamily="18" charset="0"/>
                            </a:rPr>
                            <m:t>2</m:t>
                          </m:r>
                        </m:sup>
                      </m:sSup>
                      <m:r>
                        <a:rPr kumimoji="1" lang="en-US" altLang="zh-CN" b="0" i="1" smtClean="0">
                          <a:latin typeface="Cambria Math" panose="02040503050406030204" pitchFamily="18" charset="0"/>
                        </a:rPr>
                        <m:t>=1.117</m:t>
                      </m:r>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24</m:t>
                          </m:r>
                        </m:e>
                      </m:d>
                      <m:r>
                        <a:rPr kumimoji="1" lang="zh-CN" altLang="en-US" b="0" i="1" smtClean="0">
                          <a:latin typeface="Cambria Math" panose="02040503050406030204" pitchFamily="18" charset="0"/>
                        </a:rPr>
                        <m:t> </m:t>
                      </m:r>
                    </m:oMath>
                  </m:oMathPara>
                </a14:m>
                <a:endParaRPr lang="zh-CN" altLang="en-US" dirty="0"/>
              </a:p>
            </p:txBody>
          </p:sp>
        </mc:Choice>
        <mc:Fallback xmlns="">
          <p:sp>
            <p:nvSpPr>
              <p:cNvPr id="33" name="TextBox 32">
                <a:extLst>
                  <a:ext uri="{FF2B5EF4-FFF2-40B4-BE49-F238E27FC236}">
                    <a16:creationId xmlns:a16="http://schemas.microsoft.com/office/drawing/2014/main" id="{7DA56906-95C5-5E48-9FE0-57BA11A17AB4}"/>
                  </a:ext>
                </a:extLst>
              </p:cNvPr>
              <p:cNvSpPr txBox="1">
                <a:spLocks noRot="1" noChangeAspect="1" noMove="1" noResize="1" noEditPoints="1" noAdjustHandles="1" noChangeArrowheads="1" noChangeShapeType="1" noTextEdit="1"/>
              </p:cNvSpPr>
              <p:nvPr/>
            </p:nvSpPr>
            <p:spPr>
              <a:xfrm>
                <a:off x="6515641" y="5788942"/>
                <a:ext cx="2405249" cy="369332"/>
              </a:xfrm>
              <a:prstGeom prst="rect">
                <a:avLst/>
              </a:prstGeom>
              <a:blipFill>
                <a:blip r:embed="rId6"/>
                <a:stretch>
                  <a:fillRect b="-17241"/>
                </a:stretch>
              </a:blipFill>
            </p:spPr>
            <p:txBody>
              <a:bodyPr/>
              <a:lstStyle/>
              <a:p>
                <a:r>
                  <a:rPr lang="zh-CN" altLang="en-US">
                    <a:noFill/>
                  </a:rPr>
                  <a:t> </a:t>
                </a:r>
              </a:p>
            </p:txBody>
          </p:sp>
        </mc:Fallback>
      </mc:AlternateContent>
      <p:sp>
        <p:nvSpPr>
          <p:cNvPr id="13" name="Right Brace 12">
            <a:extLst>
              <a:ext uri="{FF2B5EF4-FFF2-40B4-BE49-F238E27FC236}">
                <a16:creationId xmlns:a16="http://schemas.microsoft.com/office/drawing/2014/main" id="{34A2527C-524A-8547-8836-518BD6F7E950}"/>
              </a:ext>
            </a:extLst>
          </p:cNvPr>
          <p:cNvSpPr/>
          <p:nvPr/>
        </p:nvSpPr>
        <p:spPr>
          <a:xfrm>
            <a:off x="8776779" y="4673256"/>
            <a:ext cx="393440" cy="1420788"/>
          </a:xfrm>
          <a:prstGeom prst="rightBrace">
            <a:avLst>
              <a:gd name="adj1" fmla="val 45634"/>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1D97EE4-C41D-5847-B978-9804FC361986}"/>
                  </a:ext>
                </a:extLst>
              </p:cNvPr>
              <p:cNvSpPr txBox="1"/>
              <p:nvPr/>
            </p:nvSpPr>
            <p:spPr>
              <a:xfrm>
                <a:off x="9250407" y="5198984"/>
                <a:ext cx="2355260" cy="369332"/>
              </a:xfrm>
              <a:prstGeom prst="rect">
                <a:avLst/>
              </a:prstGeom>
              <a:noFill/>
            </p:spPr>
            <p:txBody>
              <a:bodyPr wrap="none" rtlCol="0">
                <a:spAutoFit/>
              </a:bodyPr>
              <a:lstStyle/>
              <a:p>
                <a:r>
                  <a:rPr kumimoji="1" lang="en-US" altLang="zh-CN" dirty="0"/>
                  <a:t>relative</a:t>
                </a:r>
                <a:r>
                  <a:rPr kumimoji="1" lang="zh-CN" altLang="en-US" dirty="0"/>
                  <a:t> </a:t>
                </a:r>
                <a:r>
                  <a:rPr kumimoji="1" lang="en-US" altLang="zh-CN" dirty="0"/>
                  <a:t>error</a:t>
                </a:r>
                <a14:m>
                  <m:oMath xmlns:m="http://schemas.openxmlformats.org/officeDocument/2006/math">
                    <m:r>
                      <a:rPr kumimoji="1" lang="en-US" altLang="zh-CN" b="0" i="1" smtClean="0">
                        <a:latin typeface="Cambria Math" panose="02040503050406030204" pitchFamily="18" charset="0"/>
                      </a:rPr>
                      <m:t>=</m:t>
                    </m:r>
                    <m:r>
                      <a:rPr kumimoji="1" lang="en-US" altLang="zh-CN" b="1" i="1" smtClean="0">
                        <a:solidFill>
                          <a:srgbClr val="FF0000"/>
                        </a:solidFill>
                        <a:latin typeface="Cambria Math" panose="02040503050406030204" pitchFamily="18" charset="0"/>
                      </a:rPr>
                      <m:t>𝟎</m:t>
                    </m:r>
                    <m:r>
                      <a:rPr kumimoji="1" lang="en-US" altLang="zh-CN" b="1" i="1" smtClean="0">
                        <a:solidFill>
                          <a:srgbClr val="FF0000"/>
                        </a:solidFill>
                        <a:latin typeface="Cambria Math" panose="02040503050406030204" pitchFamily="18" charset="0"/>
                      </a:rPr>
                      <m:t>.</m:t>
                    </m:r>
                    <m:r>
                      <a:rPr kumimoji="1" lang="en-US" altLang="zh-CN" b="1" i="1" smtClean="0">
                        <a:solidFill>
                          <a:srgbClr val="FF0000"/>
                        </a:solidFill>
                        <a:latin typeface="Cambria Math" panose="02040503050406030204" pitchFamily="18" charset="0"/>
                      </a:rPr>
                      <m:t>𝟏𝟖</m:t>
                    </m:r>
                    <m:r>
                      <a:rPr kumimoji="1" lang="en-US" altLang="zh-CN" b="1" i="1" smtClean="0">
                        <a:solidFill>
                          <a:srgbClr val="FF0000"/>
                        </a:solidFill>
                        <a:latin typeface="Cambria Math" panose="02040503050406030204" pitchFamily="18" charset="0"/>
                      </a:rPr>
                      <m:t>%</m:t>
                    </m:r>
                  </m:oMath>
                </a14:m>
                <a:endParaRPr kumimoji="1" lang="zh-CN" altLang="en-US" b="1" dirty="0"/>
              </a:p>
            </p:txBody>
          </p:sp>
        </mc:Choice>
        <mc:Fallback xmlns="">
          <p:sp>
            <p:nvSpPr>
              <p:cNvPr id="14" name="TextBox 13">
                <a:extLst>
                  <a:ext uri="{FF2B5EF4-FFF2-40B4-BE49-F238E27FC236}">
                    <a16:creationId xmlns:a16="http://schemas.microsoft.com/office/drawing/2014/main" id="{41D97EE4-C41D-5847-B978-9804FC361986}"/>
                  </a:ext>
                </a:extLst>
              </p:cNvPr>
              <p:cNvSpPr txBox="1">
                <a:spLocks noRot="1" noChangeAspect="1" noMove="1" noResize="1" noEditPoints="1" noAdjustHandles="1" noChangeArrowheads="1" noChangeShapeType="1" noTextEdit="1"/>
              </p:cNvSpPr>
              <p:nvPr/>
            </p:nvSpPr>
            <p:spPr>
              <a:xfrm>
                <a:off x="9250407" y="5198984"/>
                <a:ext cx="2355260" cy="369332"/>
              </a:xfrm>
              <a:prstGeom prst="rect">
                <a:avLst/>
              </a:prstGeom>
              <a:blipFill>
                <a:blip r:embed="rId7"/>
                <a:stretch>
                  <a:fillRect l="-2151" t="-6667" b="-26667"/>
                </a:stretch>
              </a:blipFill>
            </p:spPr>
            <p:txBody>
              <a:bodyPr/>
              <a:lstStyle/>
              <a:p>
                <a:r>
                  <a:rPr lang="zh-CN" altLang="en-US">
                    <a:noFill/>
                  </a:rPr>
                  <a:t> </a:t>
                </a:r>
              </a:p>
            </p:txBody>
          </p:sp>
        </mc:Fallback>
      </mc:AlternateContent>
      <p:sp>
        <p:nvSpPr>
          <p:cNvPr id="36" name="Right Arrow 35">
            <a:extLst>
              <a:ext uri="{FF2B5EF4-FFF2-40B4-BE49-F238E27FC236}">
                <a16:creationId xmlns:a16="http://schemas.microsoft.com/office/drawing/2014/main" id="{527F547D-FF73-F347-960C-7F045C8779CC}"/>
              </a:ext>
            </a:extLst>
          </p:cNvPr>
          <p:cNvSpPr/>
          <p:nvPr/>
        </p:nvSpPr>
        <p:spPr>
          <a:xfrm>
            <a:off x="2641973" y="2242873"/>
            <a:ext cx="821604" cy="6536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TextBox 36">
            <a:extLst>
              <a:ext uri="{FF2B5EF4-FFF2-40B4-BE49-F238E27FC236}">
                <a16:creationId xmlns:a16="http://schemas.microsoft.com/office/drawing/2014/main" id="{AC1F400A-A53D-754D-A901-F46B790DEF49}"/>
              </a:ext>
            </a:extLst>
          </p:cNvPr>
          <p:cNvSpPr txBox="1"/>
          <p:nvPr/>
        </p:nvSpPr>
        <p:spPr>
          <a:xfrm>
            <a:off x="2485389" y="2937312"/>
            <a:ext cx="1129530" cy="646331"/>
          </a:xfrm>
          <a:prstGeom prst="rect">
            <a:avLst/>
          </a:prstGeom>
          <a:noFill/>
        </p:spPr>
        <p:txBody>
          <a:bodyPr wrap="square" rtlCol="0">
            <a:spAutoFit/>
          </a:bodyPr>
          <a:lstStyle/>
          <a:p>
            <a:r>
              <a:rPr kumimoji="1" lang="en-US" altLang="zh-CN" dirty="0"/>
              <a:t>Fourier</a:t>
            </a:r>
            <a:r>
              <a:rPr kumimoji="1" lang="zh-CN" altLang="en-US" dirty="0"/>
              <a:t> </a:t>
            </a:r>
            <a:r>
              <a:rPr kumimoji="1" lang="en-US" altLang="zh-CN" dirty="0"/>
              <a:t>transform</a:t>
            </a:r>
            <a:endParaRPr kumimoji="1" lang="zh-CN" altLang="en-US" dirty="0"/>
          </a:p>
        </p:txBody>
      </p:sp>
      <p:sp>
        <p:nvSpPr>
          <p:cNvPr id="16" name="TextBox 15">
            <a:extLst>
              <a:ext uri="{FF2B5EF4-FFF2-40B4-BE49-F238E27FC236}">
                <a16:creationId xmlns:a16="http://schemas.microsoft.com/office/drawing/2014/main" id="{99D866C1-ED29-B14F-A5C8-434F0B44D742}"/>
              </a:ext>
            </a:extLst>
          </p:cNvPr>
          <p:cNvSpPr txBox="1"/>
          <p:nvPr/>
        </p:nvSpPr>
        <p:spPr>
          <a:xfrm>
            <a:off x="6126019" y="6208006"/>
            <a:ext cx="792846" cy="369332"/>
          </a:xfrm>
          <a:prstGeom prst="rect">
            <a:avLst/>
          </a:prstGeom>
          <a:noFill/>
        </p:spPr>
        <p:txBody>
          <a:bodyPr wrap="none" rtlCol="0">
            <a:spAutoFit/>
          </a:bodyPr>
          <a:lstStyle/>
          <a:p>
            <a:r>
              <a:rPr kumimoji="1" lang="en-US" altLang="zh-CN" dirty="0"/>
              <a:t>Exact:</a:t>
            </a:r>
            <a:r>
              <a:rPr kumimoji="1" lang="zh-CN" altLang="en-US" dirty="0"/>
              <a:t> </a:t>
            </a:r>
            <a:endParaRPr kumimoji="1" lang="en-US" altLang="zh-CN"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158E6EA-1BFC-B64A-B995-4B3603D75214}"/>
                  </a:ext>
                </a:extLst>
              </p:cNvPr>
              <p:cNvSpPr txBox="1"/>
              <p:nvPr/>
            </p:nvSpPr>
            <p:spPr>
              <a:xfrm>
                <a:off x="6278188" y="6446355"/>
                <a:ext cx="240524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𝑚</m:t>
                          </m:r>
                        </m:e>
                        <m:sub>
                          <m:r>
                            <a:rPr kumimoji="1" lang="en-US" altLang="zh-CN" b="0" i="1" smtClean="0">
                              <a:latin typeface="Cambria Math" panose="02040503050406030204" pitchFamily="18" charset="0"/>
                            </a:rPr>
                            <m:t>h</m:t>
                          </m:r>
                        </m:sub>
                      </m:sSub>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𝑐</m:t>
                          </m:r>
                        </m:e>
                        <m:sup>
                          <m:r>
                            <a:rPr kumimoji="1" lang="en-US" altLang="zh-CN" b="0" i="1" smtClean="0">
                              <a:latin typeface="Cambria Math" panose="02040503050406030204" pitchFamily="18" charset="0"/>
                            </a:rPr>
                            <m:t>2</m:t>
                          </m:r>
                        </m:sup>
                      </m:sSup>
                      <m:r>
                        <a:rPr kumimoji="1" lang="en-US" altLang="zh-CN" b="0" i="1" smtClean="0">
                          <a:latin typeface="Cambria Math" panose="02040503050406030204" pitchFamily="18" charset="0"/>
                        </a:rPr>
                        <m:t>=1.166</m:t>
                      </m:r>
                    </m:oMath>
                  </m:oMathPara>
                </a14:m>
                <a:endParaRPr lang="zh-CN" altLang="en-US" dirty="0"/>
              </a:p>
            </p:txBody>
          </p:sp>
        </mc:Choice>
        <mc:Fallback xmlns="">
          <p:sp>
            <p:nvSpPr>
              <p:cNvPr id="17" name="TextBox 16">
                <a:extLst>
                  <a:ext uri="{FF2B5EF4-FFF2-40B4-BE49-F238E27FC236}">
                    <a16:creationId xmlns:a16="http://schemas.microsoft.com/office/drawing/2014/main" id="{0158E6EA-1BFC-B64A-B995-4B3603D75214}"/>
                  </a:ext>
                </a:extLst>
              </p:cNvPr>
              <p:cNvSpPr txBox="1">
                <a:spLocks noRot="1" noChangeAspect="1" noMove="1" noResize="1" noEditPoints="1" noAdjustHandles="1" noChangeArrowheads="1" noChangeShapeType="1" noTextEdit="1"/>
              </p:cNvSpPr>
              <p:nvPr/>
            </p:nvSpPr>
            <p:spPr>
              <a:xfrm>
                <a:off x="6278188" y="6446355"/>
                <a:ext cx="2405249" cy="369332"/>
              </a:xfrm>
              <a:prstGeom prst="rect">
                <a:avLst/>
              </a:prstGeom>
              <a:blipFill>
                <a:blip r:embed="rId8"/>
                <a:stretch>
                  <a:fillRect/>
                </a:stretch>
              </a:blipFill>
            </p:spPr>
            <p:txBody>
              <a:bodyPr/>
              <a:lstStyle/>
              <a:p>
                <a:r>
                  <a:rPr lang="zh-CN" altLang="en-US">
                    <a:noFill/>
                  </a:rPr>
                  <a:t> </a:t>
                </a:r>
              </a:p>
            </p:txBody>
          </p:sp>
        </mc:Fallback>
      </mc:AlternateContent>
      <p:sp>
        <p:nvSpPr>
          <p:cNvPr id="2" name="TextBox 1">
            <a:extLst>
              <a:ext uri="{FF2B5EF4-FFF2-40B4-BE49-F238E27FC236}">
                <a16:creationId xmlns:a16="http://schemas.microsoft.com/office/drawing/2014/main" id="{A8EE49D7-07A2-9E45-84F5-ADFE241EB0D8}"/>
              </a:ext>
            </a:extLst>
          </p:cNvPr>
          <p:cNvSpPr txBox="1"/>
          <p:nvPr/>
        </p:nvSpPr>
        <p:spPr>
          <a:xfrm>
            <a:off x="97081" y="4374774"/>
            <a:ext cx="3047244"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Hadron</a:t>
            </a:r>
            <a:r>
              <a:rPr kumimoji="1" lang="zh-CN" altLang="en-US" dirty="0"/>
              <a:t> </a:t>
            </a:r>
            <a:r>
              <a:rPr kumimoji="1" lang="en-US" altLang="zh-CN" dirty="0"/>
              <a:t>mass</a:t>
            </a:r>
            <a:r>
              <a:rPr kumimoji="1" lang="zh-CN" altLang="en-US" dirty="0"/>
              <a:t> </a:t>
            </a:r>
            <a:r>
              <a:rPr kumimoji="1" lang="en-US" altLang="zh-CN" dirty="0"/>
              <a:t>fitting</a:t>
            </a:r>
            <a:r>
              <a:rPr kumimoji="1" lang="zh-CN" altLang="en-US" dirty="0"/>
              <a:t> </a:t>
            </a:r>
            <a:r>
              <a:rPr kumimoji="1" lang="en-US" altLang="zh-CN" dirty="0"/>
              <a:t>results:</a:t>
            </a:r>
            <a:endParaRPr kumimoji="1" lang="zh-CN" altLang="en-US" dirty="0"/>
          </a:p>
        </p:txBody>
      </p:sp>
      <p:sp>
        <p:nvSpPr>
          <p:cNvPr id="22" name="TextBox 21">
            <a:extLst>
              <a:ext uri="{FF2B5EF4-FFF2-40B4-BE49-F238E27FC236}">
                <a16:creationId xmlns:a16="http://schemas.microsoft.com/office/drawing/2014/main" id="{31554D30-D2F7-C949-BDCA-9E1EA6F0C30D}"/>
              </a:ext>
            </a:extLst>
          </p:cNvPr>
          <p:cNvSpPr txBox="1"/>
          <p:nvPr/>
        </p:nvSpPr>
        <p:spPr>
          <a:xfrm>
            <a:off x="97081" y="861678"/>
            <a:ext cx="5141873" cy="369332"/>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dirty="0" err="1">
                <a:latin typeface="Monaco" pitchFamily="2" charset="77"/>
              </a:rPr>
              <a:t>ibm_torino</a:t>
            </a:r>
            <a:r>
              <a:rPr kumimoji="1" lang="zh-CN" altLang="en-US" dirty="0">
                <a:latin typeface="Monaco" pitchFamily="2" charset="77"/>
              </a:rPr>
              <a:t> </a:t>
            </a:r>
            <a:r>
              <a:rPr kumimoji="1" lang="en-US" altLang="zh-CN" dirty="0"/>
              <a:t>results</a:t>
            </a:r>
            <a:r>
              <a:rPr kumimoji="1" lang="zh-CN" altLang="en-US" dirty="0"/>
              <a:t> </a:t>
            </a:r>
            <a:r>
              <a:rPr kumimoji="1" lang="en-US" altLang="zh-CN" dirty="0"/>
              <a:t>(12</a:t>
            </a:r>
            <a:r>
              <a:rPr kumimoji="1" lang="zh-CN" altLang="en-US" dirty="0"/>
              <a:t> </a:t>
            </a:r>
            <a:r>
              <a:rPr kumimoji="1" lang="en-US" altLang="zh-CN" dirty="0"/>
              <a:t>qubits)</a:t>
            </a:r>
          </a:p>
        </p:txBody>
      </p:sp>
      <p:cxnSp>
        <p:nvCxnSpPr>
          <p:cNvPr id="24" name="Straight Connector 23">
            <a:extLst>
              <a:ext uri="{FF2B5EF4-FFF2-40B4-BE49-F238E27FC236}">
                <a16:creationId xmlns:a16="http://schemas.microsoft.com/office/drawing/2014/main" id="{2F207AF0-5C45-D44D-9EED-AF19EF5AE483}"/>
              </a:ext>
            </a:extLst>
          </p:cNvPr>
          <p:cNvCxnSpPr>
            <a:cxnSpLocks/>
          </p:cNvCxnSpPr>
          <p:nvPr/>
        </p:nvCxnSpPr>
        <p:spPr>
          <a:xfrm>
            <a:off x="311972" y="4357588"/>
            <a:ext cx="11328644" cy="0"/>
          </a:xfrm>
          <a:prstGeom prst="line">
            <a:avLst/>
          </a:prstGeom>
          <a:ln w="12700">
            <a:solidFill>
              <a:srgbClr val="8CABFF"/>
            </a:solidFill>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505780CC-C79A-3E4F-8465-4171DD9FFD89}"/>
              </a:ext>
            </a:extLst>
          </p:cNvPr>
          <p:cNvSpPr/>
          <p:nvPr/>
        </p:nvSpPr>
        <p:spPr>
          <a:xfrm>
            <a:off x="6469535" y="2068933"/>
            <a:ext cx="3080492" cy="1001562"/>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extBox 26">
            <a:extLst>
              <a:ext uri="{FF2B5EF4-FFF2-40B4-BE49-F238E27FC236}">
                <a16:creationId xmlns:a16="http://schemas.microsoft.com/office/drawing/2014/main" id="{19111B73-379D-834C-9B14-044581866FC2}"/>
              </a:ext>
            </a:extLst>
          </p:cNvPr>
          <p:cNvSpPr txBox="1"/>
          <p:nvPr/>
        </p:nvSpPr>
        <p:spPr>
          <a:xfrm>
            <a:off x="6469535" y="2248802"/>
            <a:ext cx="2997194" cy="646331"/>
          </a:xfrm>
          <a:prstGeom prst="rect">
            <a:avLst/>
          </a:prstGeom>
          <a:noFill/>
        </p:spPr>
        <p:txBody>
          <a:bodyPr wrap="square" rtlCol="0">
            <a:spAutoFit/>
          </a:bodyPr>
          <a:lstStyle/>
          <a:p>
            <a:pPr algn="ctr"/>
            <a:r>
              <a:rPr kumimoji="1" lang="en-US" altLang="zh-CN" dirty="0">
                <a:solidFill>
                  <a:srgbClr val="FF425D"/>
                </a:solidFill>
              </a:rPr>
              <a:t>Noise</a:t>
            </a:r>
            <a:r>
              <a:rPr kumimoji="1" lang="zh-CN" altLang="en-US" dirty="0">
                <a:solidFill>
                  <a:srgbClr val="FF425D"/>
                </a:solidFill>
              </a:rPr>
              <a:t> </a:t>
            </a:r>
            <a:r>
              <a:rPr kumimoji="1" lang="en-US" altLang="zh-CN" dirty="0">
                <a:solidFill>
                  <a:srgbClr val="FF425D"/>
                </a:solidFill>
              </a:rPr>
              <a:t>reduced</a:t>
            </a:r>
            <a:r>
              <a:rPr kumimoji="1" lang="zh-CN" altLang="en-US" dirty="0">
                <a:solidFill>
                  <a:srgbClr val="FF425D"/>
                </a:solidFill>
              </a:rPr>
              <a:t> </a:t>
            </a:r>
            <a:r>
              <a:rPr kumimoji="1" lang="en-US" altLang="zh-CN" dirty="0">
                <a:solidFill>
                  <a:srgbClr val="FF425D"/>
                </a:solidFill>
              </a:rPr>
              <a:t>by</a:t>
            </a:r>
            <a:r>
              <a:rPr kumimoji="1" lang="zh-CN" altLang="en-US" dirty="0">
                <a:solidFill>
                  <a:srgbClr val="FF425D"/>
                </a:solidFill>
              </a:rPr>
              <a:t> </a:t>
            </a:r>
            <a:endParaRPr kumimoji="1" lang="en-US" altLang="zh-CN" dirty="0">
              <a:solidFill>
                <a:srgbClr val="FF425D"/>
              </a:solidFill>
            </a:endParaRPr>
          </a:p>
          <a:p>
            <a:pPr algn="ctr"/>
            <a:r>
              <a:rPr kumimoji="1" lang="en-US" altLang="zh-CN" dirty="0">
                <a:solidFill>
                  <a:srgbClr val="FF425D"/>
                </a:solidFill>
              </a:rPr>
              <a:t>classical</a:t>
            </a:r>
            <a:r>
              <a:rPr kumimoji="1" lang="zh-CN" altLang="en-US" dirty="0">
                <a:solidFill>
                  <a:srgbClr val="FF425D"/>
                </a:solidFill>
              </a:rPr>
              <a:t> </a:t>
            </a:r>
            <a:r>
              <a:rPr kumimoji="1" lang="en-US" altLang="zh-CN" dirty="0">
                <a:solidFill>
                  <a:srgbClr val="FF425D"/>
                </a:solidFill>
              </a:rPr>
              <a:t>signal</a:t>
            </a:r>
            <a:r>
              <a:rPr kumimoji="1" lang="zh-CN" altLang="en-US" dirty="0">
                <a:solidFill>
                  <a:srgbClr val="FF425D"/>
                </a:solidFill>
              </a:rPr>
              <a:t> </a:t>
            </a:r>
            <a:r>
              <a:rPr kumimoji="1" lang="en-US" altLang="zh-CN" dirty="0">
                <a:solidFill>
                  <a:srgbClr val="FF425D"/>
                </a:solidFill>
              </a:rPr>
              <a:t>processing</a:t>
            </a:r>
            <a:endParaRPr kumimoji="1" lang="zh-CN" altLang="en-US" dirty="0">
              <a:solidFill>
                <a:srgbClr val="FF425D"/>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ED98F9E-410E-3F46-9967-BB5F1938D21A}"/>
                  </a:ext>
                </a:extLst>
              </p:cNvPr>
              <p:cNvSpPr txBox="1"/>
              <p:nvPr/>
            </p:nvSpPr>
            <p:spPr>
              <a:xfrm>
                <a:off x="1269533" y="4732168"/>
                <a:ext cx="3561242" cy="2832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b="0" i="1" smtClean="0">
                              <a:solidFill>
                                <a:schemeClr val="tx1"/>
                              </a:solidFill>
                              <a:latin typeface="Cambria Math" panose="02040503050406030204" pitchFamily="18" charset="0"/>
                            </a:rPr>
                          </m:ctrlPr>
                        </m:sSubSupPr>
                        <m:e>
                          <m:r>
                            <a:rPr kumimoji="1" lang="en-US" altLang="zh-CN" b="0" i="1" smtClean="0">
                              <a:solidFill>
                                <a:schemeClr val="tx1"/>
                              </a:solidFill>
                              <a:latin typeface="Cambria Math" panose="02040503050406030204" pitchFamily="18" charset="0"/>
                            </a:rPr>
                            <m:t>𝐸</m:t>
                          </m:r>
                          <m:r>
                            <a:rPr kumimoji="1" lang="en-US" altLang="zh-CN" b="0" i="1" smtClean="0">
                              <a:solidFill>
                                <a:schemeClr val="tx1"/>
                              </a:solidFill>
                              <a:latin typeface="Cambria Math" panose="02040503050406030204" pitchFamily="18" charset="0"/>
                            </a:rPr>
                            <m:t>(</m:t>
                          </m:r>
                          <m:r>
                            <a:rPr kumimoji="1" lang="en-US" altLang="zh-CN" b="0" i="1" smtClean="0">
                              <a:solidFill>
                                <a:schemeClr val="tx1"/>
                              </a:solidFill>
                              <a:latin typeface="Cambria Math" panose="02040503050406030204" pitchFamily="18" charset="0"/>
                            </a:rPr>
                            <m:t>𝑘</m:t>
                          </m:r>
                          <m:r>
                            <a:rPr kumimoji="1" lang="en-US" altLang="zh-CN" b="0" i="1" smtClean="0">
                              <a:solidFill>
                                <a:schemeClr val="tx1"/>
                              </a:solidFill>
                              <a:latin typeface="Cambria Math" panose="02040503050406030204" pitchFamily="18" charset="0"/>
                            </a:rPr>
                            <m:t>)</m:t>
                          </m:r>
                        </m:e>
                        <m:sub>
                          <m:r>
                            <a:rPr kumimoji="1" lang="zh-CN" altLang="en-US" b="0" i="1" smtClean="0">
                              <a:solidFill>
                                <a:schemeClr val="tx1"/>
                              </a:solidFill>
                              <a:latin typeface="Cambria Math" panose="02040503050406030204" pitchFamily="18" charset="0"/>
                            </a:rPr>
                            <m:t> </m:t>
                          </m:r>
                        </m:sub>
                        <m:sup>
                          <m:r>
                            <a:rPr kumimoji="1" lang="en-US" altLang="zh-CN" b="0" i="1" smtClean="0">
                              <a:solidFill>
                                <a:schemeClr val="tx1"/>
                              </a:solidFill>
                              <a:latin typeface="Cambria Math" panose="02040503050406030204" pitchFamily="18" charset="0"/>
                            </a:rPr>
                            <m:t>2</m:t>
                          </m:r>
                        </m:sup>
                      </m:sSubSup>
                      <m:r>
                        <a:rPr kumimoji="1" lang="en-US" altLang="zh-CN" b="0" i="1" smtClean="0">
                          <a:solidFill>
                            <a:schemeClr val="tx1"/>
                          </a:solidFill>
                          <a:latin typeface="Cambria Math" panose="02040503050406030204" pitchFamily="18" charset="0"/>
                        </a:rPr>
                        <m:t>=</m:t>
                      </m:r>
                      <m:sSub>
                        <m:sSubPr>
                          <m:ctrlPr>
                            <a:rPr kumimoji="1" lang="en-US" altLang="zh-CN" b="0"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m:t>
                          </m:r>
                          <m:r>
                            <a:rPr kumimoji="1" lang="en-US" altLang="zh-CN" b="1" i="1" smtClean="0">
                              <a:solidFill>
                                <a:srgbClr val="FF0000"/>
                              </a:solidFill>
                              <a:latin typeface="Cambria Math" panose="02040503050406030204" pitchFamily="18" charset="0"/>
                            </a:rPr>
                            <m:t>𝒎</m:t>
                          </m:r>
                        </m:e>
                        <m:sub>
                          <m:r>
                            <a:rPr kumimoji="1" lang="en-US" altLang="zh-CN" b="1" i="1" smtClean="0">
                              <a:solidFill>
                                <a:srgbClr val="FF0000"/>
                              </a:solidFill>
                              <a:latin typeface="Cambria Math" panose="02040503050406030204" pitchFamily="18" charset="0"/>
                            </a:rPr>
                            <m:t>𝒉</m:t>
                          </m:r>
                        </m:sub>
                      </m:sSub>
                      <m:sSup>
                        <m:sSupPr>
                          <m:ctrlPr>
                            <a:rPr kumimoji="1" lang="en-US" altLang="zh-CN" b="1" i="1" smtClean="0">
                              <a:solidFill>
                                <a:srgbClr val="FF0000"/>
                              </a:solidFill>
                              <a:latin typeface="Cambria Math" panose="02040503050406030204" pitchFamily="18" charset="0"/>
                            </a:rPr>
                          </m:ctrlPr>
                        </m:sSupPr>
                        <m:e>
                          <m:r>
                            <a:rPr kumimoji="1" lang="en-US" altLang="zh-CN" b="1" i="1" smtClean="0">
                              <a:solidFill>
                                <a:srgbClr val="FF0000"/>
                              </a:solidFill>
                              <a:latin typeface="Cambria Math" panose="02040503050406030204" pitchFamily="18" charset="0"/>
                            </a:rPr>
                            <m:t>𝒄</m:t>
                          </m:r>
                        </m:e>
                        <m:sup>
                          <m:r>
                            <a:rPr kumimoji="1" lang="en-US" altLang="zh-CN" b="1" i="1" smtClean="0">
                              <a:solidFill>
                                <a:srgbClr val="FF0000"/>
                              </a:solidFill>
                              <a:latin typeface="Cambria Math" panose="02040503050406030204" pitchFamily="18" charset="0"/>
                            </a:rPr>
                            <m:t>𝟐</m:t>
                          </m:r>
                        </m:sup>
                      </m:sSup>
                      <m:sSup>
                        <m:sSupPr>
                          <m:ctrlPr>
                            <a:rPr kumimoji="1" lang="en-US" altLang="zh-CN" b="0" i="1" smtClean="0">
                              <a:solidFill>
                                <a:schemeClr val="tx1"/>
                              </a:solidFill>
                              <a:latin typeface="Cambria Math" panose="02040503050406030204" pitchFamily="18" charset="0"/>
                            </a:rPr>
                          </m:ctrlPr>
                        </m:sSupPr>
                        <m:e>
                          <m:r>
                            <a:rPr kumimoji="1" lang="en-US" altLang="zh-CN" b="0" i="1" smtClean="0">
                              <a:solidFill>
                                <a:schemeClr val="tx1"/>
                              </a:solidFill>
                              <a:latin typeface="Cambria Math" panose="02040503050406030204" pitchFamily="18" charset="0"/>
                            </a:rPr>
                            <m:t>)</m:t>
                          </m:r>
                        </m:e>
                        <m:sup>
                          <m:r>
                            <a:rPr kumimoji="1" lang="en-US" altLang="zh-CN" b="0" i="1" smtClean="0">
                              <a:solidFill>
                                <a:schemeClr val="tx1"/>
                              </a:solidFill>
                              <a:latin typeface="Cambria Math" panose="02040503050406030204" pitchFamily="18" charset="0"/>
                            </a:rPr>
                            <m:t>2</m:t>
                          </m:r>
                        </m:sup>
                      </m:sSup>
                      <m:r>
                        <a:rPr kumimoji="1" lang="en-US" altLang="zh-CN" b="0" i="1" smtClean="0">
                          <a:solidFill>
                            <a:schemeClr val="tx1"/>
                          </a:solidFill>
                          <a:latin typeface="Cambria Math" panose="02040503050406030204" pitchFamily="18" charset="0"/>
                        </a:rPr>
                        <m:t>+</m:t>
                      </m:r>
                      <m:sSup>
                        <m:sSupPr>
                          <m:ctrlPr>
                            <a:rPr kumimoji="1" lang="en-US" altLang="zh-CN" b="0" i="1" smtClean="0">
                              <a:solidFill>
                                <a:schemeClr val="tx1"/>
                              </a:solidFill>
                              <a:latin typeface="Cambria Math" panose="02040503050406030204" pitchFamily="18" charset="0"/>
                            </a:rPr>
                          </m:ctrlPr>
                        </m:sSupPr>
                        <m:e>
                          <m:d>
                            <m:dPr>
                              <m:ctrlPr>
                                <a:rPr kumimoji="1" lang="en-US" altLang="zh-CN" b="0" i="1" smtClean="0">
                                  <a:solidFill>
                                    <a:schemeClr val="tx1"/>
                                  </a:solidFill>
                                  <a:latin typeface="Cambria Math" panose="02040503050406030204" pitchFamily="18" charset="0"/>
                                </a:rPr>
                              </m:ctrlPr>
                            </m:dPr>
                            <m:e>
                              <m:r>
                                <a:rPr kumimoji="1" lang="en-US" altLang="zh-CN" b="0" i="1" smtClean="0">
                                  <a:solidFill>
                                    <a:schemeClr val="tx1"/>
                                  </a:solidFill>
                                  <a:latin typeface="Cambria Math" panose="02040503050406030204" pitchFamily="18" charset="0"/>
                                </a:rPr>
                                <m:t>𝑐𝑘</m:t>
                              </m:r>
                            </m:e>
                          </m:d>
                        </m:e>
                        <m:sup>
                          <m:r>
                            <a:rPr kumimoji="1" lang="en-US" altLang="zh-CN" b="0" i="1" smtClean="0">
                              <a:solidFill>
                                <a:schemeClr val="tx1"/>
                              </a:solidFill>
                              <a:latin typeface="Cambria Math" panose="02040503050406030204" pitchFamily="18" charset="0"/>
                            </a:rPr>
                            <m:t>2</m:t>
                          </m:r>
                        </m:sup>
                      </m:sSup>
                    </m:oMath>
                  </m:oMathPara>
                </a14:m>
                <a:endParaRPr kumimoji="1" lang="zh-CN" altLang="en-US" dirty="0">
                  <a:solidFill>
                    <a:schemeClr val="tx1"/>
                  </a:solidFill>
                </a:endParaRPr>
              </a:p>
            </p:txBody>
          </p:sp>
        </mc:Choice>
        <mc:Fallback xmlns="">
          <p:sp>
            <p:nvSpPr>
              <p:cNvPr id="28" name="TextBox 27">
                <a:extLst>
                  <a:ext uri="{FF2B5EF4-FFF2-40B4-BE49-F238E27FC236}">
                    <a16:creationId xmlns:a16="http://schemas.microsoft.com/office/drawing/2014/main" id="{6ED98F9E-410E-3F46-9967-BB5F1938D21A}"/>
                  </a:ext>
                </a:extLst>
              </p:cNvPr>
              <p:cNvSpPr txBox="1">
                <a:spLocks noRot="1" noChangeAspect="1" noMove="1" noResize="1" noEditPoints="1" noAdjustHandles="1" noChangeArrowheads="1" noChangeShapeType="1" noTextEdit="1"/>
              </p:cNvSpPr>
              <p:nvPr/>
            </p:nvSpPr>
            <p:spPr>
              <a:xfrm>
                <a:off x="1269533" y="4732168"/>
                <a:ext cx="3561242" cy="283219"/>
              </a:xfrm>
              <a:prstGeom prst="rect">
                <a:avLst/>
              </a:prstGeom>
              <a:blipFill>
                <a:blip r:embed="rId9"/>
                <a:stretch>
                  <a:fillRect t="-4167" b="-29167"/>
                </a:stretch>
              </a:blipFill>
            </p:spPr>
            <p:txBody>
              <a:bodyPr/>
              <a:lstStyle/>
              <a:p>
                <a:r>
                  <a:rPr lang="zh-CN" altLang="en-US">
                    <a:noFill/>
                  </a:rPr>
                  <a:t> </a:t>
                </a:r>
              </a:p>
            </p:txBody>
          </p:sp>
        </mc:Fallback>
      </mc:AlternateContent>
      <p:sp>
        <p:nvSpPr>
          <p:cNvPr id="29" name="Right Arrow 28">
            <a:extLst>
              <a:ext uri="{FF2B5EF4-FFF2-40B4-BE49-F238E27FC236}">
                <a16:creationId xmlns:a16="http://schemas.microsoft.com/office/drawing/2014/main" id="{5C4C2F09-B309-9D46-AC9A-8C79433D22FF}"/>
              </a:ext>
            </a:extLst>
          </p:cNvPr>
          <p:cNvSpPr/>
          <p:nvPr/>
        </p:nvSpPr>
        <p:spPr>
          <a:xfrm rot="5400000">
            <a:off x="2911653" y="4789040"/>
            <a:ext cx="277001" cy="1005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Right Arrow 29">
            <a:extLst>
              <a:ext uri="{FF2B5EF4-FFF2-40B4-BE49-F238E27FC236}">
                <a16:creationId xmlns:a16="http://schemas.microsoft.com/office/drawing/2014/main" id="{F292176E-F35E-844F-846B-BA03D43D3867}"/>
              </a:ext>
            </a:extLst>
          </p:cNvPr>
          <p:cNvSpPr/>
          <p:nvPr/>
        </p:nvSpPr>
        <p:spPr>
          <a:xfrm>
            <a:off x="5026460" y="5505666"/>
            <a:ext cx="821604" cy="6536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TextBox 33">
            <a:extLst>
              <a:ext uri="{FF2B5EF4-FFF2-40B4-BE49-F238E27FC236}">
                <a16:creationId xmlns:a16="http://schemas.microsoft.com/office/drawing/2014/main" id="{3C549769-C5EC-AB46-A77A-B9B2769B1921}"/>
              </a:ext>
            </a:extLst>
          </p:cNvPr>
          <p:cNvSpPr txBox="1"/>
          <p:nvPr/>
        </p:nvSpPr>
        <p:spPr>
          <a:xfrm>
            <a:off x="11168743" y="6291943"/>
            <a:ext cx="742511" cy="369332"/>
          </a:xfrm>
          <a:prstGeom prst="rect">
            <a:avLst/>
          </a:prstGeom>
          <a:noFill/>
        </p:spPr>
        <p:txBody>
          <a:bodyPr wrap="none" rtlCol="0">
            <a:spAutoFit/>
          </a:bodyPr>
          <a:lstStyle/>
          <a:p>
            <a:fld id="{7973B63A-8298-F84C-9D02-5676A0FAA2AE}" type="slidenum">
              <a:rPr kumimoji="1" lang="en-US" altLang="zh-CN" smtClean="0"/>
              <a:t>29</a:t>
            </a:fld>
            <a:r>
              <a:rPr kumimoji="1" lang="en-US" altLang="zh-CN" dirty="0"/>
              <a:t>/25</a:t>
            </a:r>
            <a:endParaRPr kumimoji="1" lang="zh-CN" altLang="en-US" dirty="0"/>
          </a:p>
        </p:txBody>
      </p:sp>
    </p:spTree>
    <p:extLst>
      <p:ext uri="{BB962C8B-B14F-4D97-AF65-F5344CB8AC3E}">
        <p14:creationId xmlns:p14="http://schemas.microsoft.com/office/powerpoint/2010/main" val="87794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A9CAD9-892A-9442-8B76-357664DB57EA}"/>
              </a:ext>
            </a:extLst>
          </p:cNvPr>
          <p:cNvSpPr txBox="1">
            <a:spLocks/>
          </p:cNvSpPr>
          <p:nvPr/>
        </p:nvSpPr>
        <p:spPr>
          <a:xfrm>
            <a:off x="0" y="0"/>
            <a:ext cx="12192000" cy="857250"/>
          </a:xfrm>
          <a:prstGeom prst="rect">
            <a:avLst/>
          </a:prstGeom>
          <a:solidFill>
            <a:schemeClr val="accent5">
              <a:lumMod val="60000"/>
              <a:lumOff val="4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Why</a:t>
            </a:r>
            <a:r>
              <a:rPr kumimoji="1" lang="zh-CN" altLang="en-US" sz="4000" b="1" dirty="0"/>
              <a:t> </a:t>
            </a:r>
            <a:r>
              <a:rPr kumimoji="1" lang="en-US" altLang="zh-CN" sz="4000" b="1" dirty="0"/>
              <a:t>quantum</a:t>
            </a:r>
            <a:r>
              <a:rPr kumimoji="1" lang="zh-CN" altLang="en-US" sz="4000" b="1" dirty="0"/>
              <a:t> </a:t>
            </a:r>
            <a:r>
              <a:rPr kumimoji="1" lang="en-US" altLang="zh-CN" sz="4000" b="1" dirty="0"/>
              <a:t>computer?</a:t>
            </a:r>
            <a:endParaRPr kumimoji="1" lang="zh-CN" altLang="en-US" sz="4000" b="1" dirty="0"/>
          </a:p>
        </p:txBody>
      </p:sp>
      <p:sp>
        <p:nvSpPr>
          <p:cNvPr id="11" name="TextBox 10">
            <a:extLst>
              <a:ext uri="{FF2B5EF4-FFF2-40B4-BE49-F238E27FC236}">
                <a16:creationId xmlns:a16="http://schemas.microsoft.com/office/drawing/2014/main" id="{CC6E755D-565C-9B4B-96D8-E9520248183D}"/>
              </a:ext>
            </a:extLst>
          </p:cNvPr>
          <p:cNvSpPr txBox="1"/>
          <p:nvPr/>
        </p:nvSpPr>
        <p:spPr>
          <a:xfrm>
            <a:off x="1714190" y="5897987"/>
            <a:ext cx="9204764" cy="830997"/>
          </a:xfrm>
          <a:prstGeom prst="rect">
            <a:avLst/>
          </a:prstGeom>
          <a:noFill/>
        </p:spPr>
        <p:txBody>
          <a:bodyPr wrap="none" rtlCol="0">
            <a:spAutoFit/>
          </a:bodyPr>
          <a:lstStyle/>
          <a:p>
            <a:pPr marL="342900" indent="-342900">
              <a:buFont typeface="Arial" panose="020B0604020202020204" pitchFamily="34" charset="0"/>
              <a:buChar char="•"/>
            </a:pPr>
            <a:r>
              <a:rPr lang="en-US" altLang="zh-CN" sz="2400" dirty="0"/>
              <a:t>Many</a:t>
            </a:r>
            <a:r>
              <a:rPr lang="zh-CN" altLang="en-US" sz="2400" dirty="0"/>
              <a:t> </a:t>
            </a:r>
            <a:r>
              <a:rPr lang="en-US" altLang="zh-CN" sz="2400" dirty="0"/>
              <a:t>practical</a:t>
            </a:r>
            <a:r>
              <a:rPr lang="zh-CN" altLang="en-US" sz="2400" dirty="0"/>
              <a:t> </a:t>
            </a:r>
            <a:r>
              <a:rPr lang="en-US" altLang="zh-CN" sz="2400" dirty="0"/>
              <a:t>problems</a:t>
            </a:r>
            <a:r>
              <a:rPr lang="zh-CN" altLang="en-US" sz="2400" dirty="0"/>
              <a:t> </a:t>
            </a:r>
            <a:r>
              <a:rPr lang="en-US" altLang="zh-CN" sz="2400" dirty="0"/>
              <a:t>can</a:t>
            </a:r>
            <a:r>
              <a:rPr lang="zh-CN" altLang="en-US" sz="2400" dirty="0"/>
              <a:t> </a:t>
            </a:r>
            <a:r>
              <a:rPr lang="en-US" altLang="zh-CN" sz="2400" dirty="0"/>
              <a:t>be</a:t>
            </a:r>
            <a:r>
              <a:rPr lang="zh-CN" altLang="en-US" sz="2400" dirty="0"/>
              <a:t> </a:t>
            </a:r>
            <a:r>
              <a:rPr lang="en-US" altLang="zh-CN" sz="2400" dirty="0"/>
              <a:t>solve</a:t>
            </a:r>
            <a:r>
              <a:rPr lang="zh-CN" altLang="en-US" sz="2400" dirty="0"/>
              <a:t> </a:t>
            </a:r>
            <a:r>
              <a:rPr lang="en-US" altLang="zh-CN" sz="2400" dirty="0"/>
              <a:t>using</a:t>
            </a:r>
            <a:r>
              <a:rPr lang="zh-CN" altLang="en-US" sz="2400" dirty="0"/>
              <a:t> </a:t>
            </a:r>
            <a:r>
              <a:rPr lang="en-US" altLang="zh-CN" sz="2400" dirty="0"/>
              <a:t>quantum</a:t>
            </a:r>
            <a:r>
              <a:rPr lang="zh-CN" altLang="en-US" sz="2400" dirty="0"/>
              <a:t> </a:t>
            </a:r>
            <a:r>
              <a:rPr lang="en-US" altLang="zh-CN" sz="2400" dirty="0"/>
              <a:t>computers.</a:t>
            </a:r>
          </a:p>
          <a:p>
            <a:pPr marL="342900" indent="-342900">
              <a:buFont typeface="Arial" panose="020B0604020202020204" pitchFamily="34" charset="0"/>
              <a:buChar char="•"/>
            </a:pPr>
            <a:r>
              <a:rPr lang="en-US" altLang="zh-CN" sz="2400" dirty="0"/>
              <a:t>On</a:t>
            </a:r>
            <a:r>
              <a:rPr lang="zh-CN" altLang="en-US" sz="2400" dirty="0"/>
              <a:t> </a:t>
            </a:r>
            <a:r>
              <a:rPr lang="en-US" altLang="zh-CN" sz="2400" dirty="0"/>
              <a:t>classical</a:t>
            </a:r>
            <a:r>
              <a:rPr lang="zh-CN" altLang="en-US" sz="2400" dirty="0"/>
              <a:t> </a:t>
            </a:r>
            <a:r>
              <a:rPr lang="en-US" altLang="zh-CN" sz="2400" dirty="0"/>
              <a:t>computer,</a:t>
            </a:r>
            <a:r>
              <a:rPr lang="zh-CN" altLang="en-US" sz="2400" dirty="0"/>
              <a:t> </a:t>
            </a:r>
            <a:r>
              <a:rPr lang="en-US" altLang="zh-CN" sz="2400" dirty="0"/>
              <a:t>one</a:t>
            </a:r>
            <a:r>
              <a:rPr lang="zh-CN" altLang="en-US" sz="2400" dirty="0"/>
              <a:t> </a:t>
            </a:r>
            <a:r>
              <a:rPr lang="en-US" altLang="zh-CN" sz="2400" dirty="0"/>
              <a:t>can</a:t>
            </a:r>
            <a:r>
              <a:rPr lang="zh-CN" altLang="en-US" sz="2400" dirty="0"/>
              <a:t> </a:t>
            </a:r>
            <a:r>
              <a:rPr lang="en-US" altLang="zh-CN" sz="2400" dirty="0"/>
              <a:t>also</a:t>
            </a:r>
            <a:r>
              <a:rPr lang="zh-CN" altLang="en-US" sz="2400" dirty="0"/>
              <a:t> </a:t>
            </a:r>
            <a:r>
              <a:rPr lang="en-US" altLang="zh-CN" sz="2400" dirty="0"/>
              <a:t>use,</a:t>
            </a:r>
            <a:r>
              <a:rPr lang="zh-CN" altLang="en-US" sz="2400" dirty="0"/>
              <a:t> </a:t>
            </a:r>
            <a:r>
              <a:rPr lang="en-US" altLang="zh-CN" sz="2400" dirty="0"/>
              <a:t>e.g.,</a:t>
            </a:r>
            <a:r>
              <a:rPr lang="zh-CN" altLang="en-US" sz="2400" dirty="0"/>
              <a:t> </a:t>
            </a:r>
            <a:r>
              <a:rPr lang="en-US" altLang="zh-CN" sz="2400" dirty="0">
                <a:solidFill>
                  <a:srgbClr val="C00000"/>
                </a:solidFill>
              </a:rPr>
              <a:t>Monte</a:t>
            </a:r>
            <a:r>
              <a:rPr lang="zh-CN" altLang="en-US" sz="2400" dirty="0">
                <a:solidFill>
                  <a:srgbClr val="C00000"/>
                </a:solidFill>
              </a:rPr>
              <a:t> </a:t>
            </a:r>
            <a:r>
              <a:rPr lang="en-US" altLang="zh-CN" sz="2400" dirty="0">
                <a:solidFill>
                  <a:srgbClr val="C00000"/>
                </a:solidFill>
              </a:rPr>
              <a:t>Carlo</a:t>
            </a:r>
            <a:r>
              <a:rPr lang="zh-CN" altLang="en-US" sz="2400" dirty="0">
                <a:solidFill>
                  <a:srgbClr val="C00000"/>
                </a:solidFill>
              </a:rPr>
              <a:t> </a:t>
            </a:r>
            <a:r>
              <a:rPr lang="en-US" altLang="zh-CN" sz="2400" dirty="0">
                <a:solidFill>
                  <a:srgbClr val="C00000"/>
                </a:solidFill>
              </a:rPr>
              <a:t>Algorithm.</a:t>
            </a:r>
            <a:endParaRPr lang="en-CN" sz="2400" dirty="0">
              <a:solidFill>
                <a:srgbClr val="C00000"/>
              </a:solidFill>
            </a:endParaRPr>
          </a:p>
        </p:txBody>
      </p:sp>
      <p:sp>
        <p:nvSpPr>
          <p:cNvPr id="9" name="TextBox 8">
            <a:extLst>
              <a:ext uri="{FF2B5EF4-FFF2-40B4-BE49-F238E27FC236}">
                <a16:creationId xmlns:a16="http://schemas.microsoft.com/office/drawing/2014/main" id="{67043A28-82C4-1E40-836B-1F46FA4B17E4}"/>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3</a:t>
            </a:fld>
            <a:r>
              <a:rPr kumimoji="1" lang="en-US" altLang="zh-CN" dirty="0"/>
              <a:t>/44</a:t>
            </a:r>
            <a:endParaRPr kumimoji="1" lang="zh-CN" altLang="en-US" dirty="0"/>
          </a:p>
        </p:txBody>
      </p:sp>
      <p:pic>
        <p:nvPicPr>
          <p:cNvPr id="6" name="Picture 5">
            <a:extLst>
              <a:ext uri="{FF2B5EF4-FFF2-40B4-BE49-F238E27FC236}">
                <a16:creationId xmlns:a16="http://schemas.microsoft.com/office/drawing/2014/main" id="{152CBAC0-E3EA-3F48-A4EC-EB2624E61143}"/>
              </a:ext>
            </a:extLst>
          </p:cNvPr>
          <p:cNvPicPr>
            <a:picLocks noChangeAspect="1"/>
          </p:cNvPicPr>
          <p:nvPr/>
        </p:nvPicPr>
        <p:blipFill>
          <a:blip r:embed="rId3"/>
          <a:stretch>
            <a:fillRect/>
          </a:stretch>
        </p:blipFill>
        <p:spPr>
          <a:xfrm>
            <a:off x="2830905" y="1006010"/>
            <a:ext cx="6530189" cy="4845979"/>
          </a:xfrm>
          <a:prstGeom prst="rect">
            <a:avLst/>
          </a:prstGeom>
        </p:spPr>
      </p:pic>
    </p:spTree>
    <p:extLst>
      <p:ext uri="{BB962C8B-B14F-4D97-AF65-F5344CB8AC3E}">
        <p14:creationId xmlns:p14="http://schemas.microsoft.com/office/powerpoint/2010/main" val="3724625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6EA35-380E-E641-BF42-A3736BC592B0}"/>
              </a:ext>
            </a:extLst>
          </p:cNvPr>
          <p:cNvPicPr>
            <a:picLocks noChangeAspect="1"/>
          </p:cNvPicPr>
          <p:nvPr/>
        </p:nvPicPr>
        <p:blipFill>
          <a:blip r:embed="rId2"/>
          <a:stretch>
            <a:fillRect/>
          </a:stretch>
        </p:blipFill>
        <p:spPr>
          <a:xfrm>
            <a:off x="4012004" y="5004620"/>
            <a:ext cx="7273851" cy="1749407"/>
          </a:xfrm>
          <a:prstGeom prst="rect">
            <a:avLst/>
          </a:prstGeom>
        </p:spPr>
      </p:pic>
      <p:sp>
        <p:nvSpPr>
          <p:cNvPr id="8" name="Title 1">
            <a:extLst>
              <a:ext uri="{FF2B5EF4-FFF2-40B4-BE49-F238E27FC236}">
                <a16:creationId xmlns:a16="http://schemas.microsoft.com/office/drawing/2014/main" id="{B478E292-8DBA-8147-A20E-E43EFE76B0C4}"/>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5400" dirty="0"/>
              <a:t>State</a:t>
            </a:r>
            <a:r>
              <a:rPr kumimoji="1" lang="zh-CN" altLang="en-US" sz="5400" dirty="0"/>
              <a:t> </a:t>
            </a:r>
            <a:r>
              <a:rPr kumimoji="1" lang="en-US" altLang="zh-CN" sz="5400" dirty="0"/>
              <a:t>preparation</a:t>
            </a:r>
            <a:r>
              <a:rPr kumimoji="1" lang="zh-CN" altLang="en-US" sz="5400" dirty="0"/>
              <a:t> </a:t>
            </a:r>
            <a:r>
              <a:rPr kumimoji="1" lang="en-US" altLang="zh-CN" sz="5400" dirty="0"/>
              <a:t>problem</a:t>
            </a:r>
            <a:endParaRPr lang="zh-CN" altLang="en-US" sz="5400" dirty="0"/>
          </a:p>
        </p:txBody>
      </p:sp>
      <p:sp>
        <p:nvSpPr>
          <p:cNvPr id="9" name="TextBox 8">
            <a:extLst>
              <a:ext uri="{FF2B5EF4-FFF2-40B4-BE49-F238E27FC236}">
                <a16:creationId xmlns:a16="http://schemas.microsoft.com/office/drawing/2014/main" id="{09E28368-B07B-BE48-8AFB-BE4B8B6499FE}"/>
              </a:ext>
            </a:extLst>
          </p:cNvPr>
          <p:cNvSpPr txBox="1"/>
          <p:nvPr/>
        </p:nvSpPr>
        <p:spPr>
          <a:xfrm>
            <a:off x="278745" y="1220884"/>
            <a:ext cx="4370107" cy="707886"/>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000" dirty="0"/>
              <a:t>measure</a:t>
            </a:r>
            <a:r>
              <a:rPr kumimoji="1" lang="zh-CN" altLang="en-US" sz="2000" dirty="0"/>
              <a:t> </a:t>
            </a:r>
            <a:r>
              <a:rPr kumimoji="1" lang="en-US" altLang="zh-CN" sz="2000" dirty="0"/>
              <a:t>2-time</a:t>
            </a:r>
            <a:r>
              <a:rPr kumimoji="1" lang="zh-CN" altLang="en-US" sz="2000" dirty="0"/>
              <a:t> </a:t>
            </a:r>
            <a:r>
              <a:rPr kumimoji="1" lang="en-US" altLang="zh-CN" sz="2000" dirty="0"/>
              <a:t>correlation</a:t>
            </a:r>
            <a:r>
              <a:rPr kumimoji="1" lang="zh-CN" altLang="en-US" sz="2000" dirty="0"/>
              <a:t> </a:t>
            </a:r>
            <a:r>
              <a:rPr kumimoji="1" lang="en-US" altLang="zh-CN" sz="2000" dirty="0"/>
              <a:t>function:</a:t>
            </a:r>
          </a:p>
          <a:p>
            <a:pPr marL="342900" indent="-342900">
              <a:buFont typeface="Arial" panose="020B0604020202020204" pitchFamily="34" charset="0"/>
              <a:buChar char="•"/>
            </a:pPr>
            <a:endParaRPr kumimoji="1" lang="zh-CN" altLang="en-US" sz="20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7274635-EC07-644C-B303-FB6C08AC1F6B}"/>
                  </a:ext>
                </a:extLst>
              </p:cNvPr>
              <p:cNvSpPr txBox="1"/>
              <p:nvPr/>
            </p:nvSpPr>
            <p:spPr>
              <a:xfrm>
                <a:off x="1349230" y="1767440"/>
                <a:ext cx="4977708" cy="7035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𝐶</m:t>
                          </m:r>
                        </m:e>
                        <m:sub>
                          <m:r>
                            <a:rPr kumimoji="1" lang="en-US" altLang="zh-CN" b="0" i="1" smtClean="0">
                              <a:latin typeface="Cambria Math" panose="02040503050406030204" pitchFamily="18" charset="0"/>
                            </a:rPr>
                            <m:t>0,</m:t>
                          </m:r>
                          <m:r>
                            <a:rPr kumimoji="1" lang="en-US" altLang="zh-CN" b="0" i="1" smtClean="0">
                              <a:latin typeface="Cambria Math" panose="02040503050406030204" pitchFamily="18" charset="0"/>
                            </a:rPr>
                            <m:t>𝑘</m:t>
                          </m:r>
                        </m:sub>
                      </m:sSub>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𝑡</m:t>
                          </m:r>
                        </m:e>
                      </m:d>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nary>
                        <m:naryPr>
                          <m:chr m:val="∑"/>
                          <m:supHide m:val="on"/>
                          <m:ctrlPr>
                            <a:rPr kumimoji="1" lang="en-US" altLang="zh-CN" b="0" i="1" smtClean="0">
                              <a:latin typeface="Cambria Math" panose="02040503050406030204" pitchFamily="18" charset="0"/>
                            </a:rPr>
                          </m:ctrlPr>
                        </m:naryPr>
                        <m:sub>
                          <m:r>
                            <m:rPr>
                              <m:brk m:alnAt="7"/>
                            </m:rPr>
                            <a:rPr kumimoji="1" lang="en-US" altLang="zh-CN" b="0" i="1" smtClean="0">
                              <a:latin typeface="Cambria Math" panose="02040503050406030204" pitchFamily="18" charset="0"/>
                            </a:rPr>
                            <m:t>𝑗</m:t>
                          </m:r>
                        </m:sub>
                        <m:sup/>
                        <m:e>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𝑖𝑘</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𝑗</m:t>
                              </m:r>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𝑗</m:t>
                                  </m:r>
                                </m:e>
                                <m:sub>
                                  <m:r>
                                    <a:rPr kumimoji="1" lang="en-US" altLang="zh-CN" b="0" i="1" smtClean="0">
                                      <a:latin typeface="Cambria Math" panose="02040503050406030204" pitchFamily="18" charset="0"/>
                                    </a:rPr>
                                    <m:t>0</m:t>
                                  </m:r>
                                </m:sub>
                              </m:sSub>
                              <m:r>
                                <a:rPr kumimoji="1" lang="en-US" altLang="zh-CN" b="0" i="1" smtClean="0">
                                  <a:latin typeface="Cambria Math" panose="02040503050406030204" pitchFamily="18" charset="0"/>
                                </a:rPr>
                                <m:t>)</m:t>
                              </m:r>
                            </m:sup>
                          </m:sSup>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m:rPr>
                                  <m:sty m:val="p"/>
                                </m:rPr>
                                <a:rPr kumimoji="1" lang="en-US" altLang="zh-CN" b="0" i="0" smtClean="0">
                                  <a:latin typeface="Cambria Math" panose="02040503050406030204" pitchFamily="18" charset="0"/>
                                </a:rPr>
                                <m:t>Ω</m:t>
                              </m:r>
                            </m:e>
                            <m:sub>
                              <m:r>
                                <a:rPr kumimoji="1" lang="en-US" altLang="zh-CN" b="0" i="1" smtClean="0">
                                  <a:latin typeface="Cambria Math" panose="02040503050406030204" pitchFamily="18" charset="0"/>
                                </a:rPr>
                                <m:t>0</m:t>
                              </m:r>
                            </m:sub>
                          </m:sSub>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h</m:t>
                                              </m:r>
                                            </m:e>
                                          </m:acc>
                                        </m:e>
                                        <m:sub>
                                          <m:r>
                                            <a:rPr kumimoji="1" lang="en-US" altLang="zh-CN" b="0" i="1" smtClean="0">
                                              <a:latin typeface="Cambria Math" panose="02040503050406030204" pitchFamily="18" charset="0"/>
                                            </a:rPr>
                                            <m:t>𝑗</m:t>
                                          </m:r>
                                        </m:sub>
                                      </m:sSub>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𝑡</m:t>
                                          </m:r>
                                        </m:e>
                                      </m:d>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h</m:t>
                                              </m:r>
                                            </m:e>
                                          </m:acc>
                                        </m:e>
                                        <m:sub>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𝑗</m:t>
                                              </m:r>
                                            </m:e>
                                            <m:sub>
                                              <m:r>
                                                <a:rPr kumimoji="1" lang="en-US" altLang="zh-CN" b="0" i="1" smtClean="0">
                                                  <a:latin typeface="Cambria Math" panose="02040503050406030204" pitchFamily="18" charset="0"/>
                                                </a:rPr>
                                                <m:t>0</m:t>
                                              </m:r>
                                            </m:sub>
                                          </m:sSub>
                                        </m:sub>
                                      </m:sSub>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0</m:t>
                                          </m:r>
                                        </m:e>
                                      </m:d>
                                    </m:e>
                                  </m:d>
                                </m:e>
                                <m:sub>
                                  <m:r>
                                    <a:rPr kumimoji="1" lang="en-US" altLang="zh-CN" b="0" i="1" smtClean="0">
                                      <a:latin typeface="Cambria Math" panose="02040503050406030204" pitchFamily="18" charset="0"/>
                                    </a:rPr>
                                    <m:t>−</m:t>
                                  </m:r>
                                </m:sub>
                              </m:sSub>
                            </m:e>
                          </m:d>
                          <m:sSub>
                            <m:sSubPr>
                              <m:ctrlPr>
                                <a:rPr kumimoji="1" lang="en-US" altLang="zh-CN" b="0" i="1" smtClean="0">
                                  <a:latin typeface="Cambria Math" panose="02040503050406030204" pitchFamily="18" charset="0"/>
                                </a:rPr>
                              </m:ctrlPr>
                            </m:sSubPr>
                            <m:e>
                              <m:r>
                                <m:rPr>
                                  <m:sty m:val="p"/>
                                </m:rPr>
                                <a:rPr kumimoji="1" lang="en-US" altLang="zh-CN" b="0" i="0" smtClean="0">
                                  <a:latin typeface="Cambria Math" panose="02040503050406030204" pitchFamily="18" charset="0"/>
                                </a:rPr>
                                <m:t>Ω</m:t>
                              </m:r>
                            </m:e>
                            <m:sub>
                              <m:r>
                                <a:rPr kumimoji="1" lang="en-US" altLang="zh-CN" b="0" i="1" smtClean="0">
                                  <a:latin typeface="Cambria Math" panose="02040503050406030204" pitchFamily="18" charset="0"/>
                                </a:rPr>
                                <m:t>0</m:t>
                              </m:r>
                            </m:sub>
                          </m:sSub>
                          <m:r>
                            <a:rPr kumimoji="1" lang="en-US" altLang="zh-CN" b="0" i="1" smtClean="0">
                              <a:latin typeface="Cambria Math" panose="02040503050406030204" pitchFamily="18" charset="0"/>
                            </a:rPr>
                            <m:t>⟩</m:t>
                          </m:r>
                        </m:e>
                      </m:nary>
                    </m:oMath>
                  </m:oMathPara>
                </a14:m>
                <a:endParaRPr kumimoji="1" lang="zh-CN" altLang="en-US" dirty="0"/>
              </a:p>
            </p:txBody>
          </p:sp>
        </mc:Choice>
        <mc:Fallback xmlns="">
          <p:sp>
            <p:nvSpPr>
              <p:cNvPr id="10" name="TextBox 9">
                <a:extLst>
                  <a:ext uri="{FF2B5EF4-FFF2-40B4-BE49-F238E27FC236}">
                    <a16:creationId xmlns:a16="http://schemas.microsoft.com/office/drawing/2014/main" id="{97274635-EC07-644C-B303-FB6C08AC1F6B}"/>
                  </a:ext>
                </a:extLst>
              </p:cNvPr>
              <p:cNvSpPr txBox="1">
                <a:spLocks noRot="1" noChangeAspect="1" noMove="1" noResize="1" noEditPoints="1" noAdjustHandles="1" noChangeArrowheads="1" noChangeShapeType="1" noTextEdit="1"/>
              </p:cNvSpPr>
              <p:nvPr/>
            </p:nvSpPr>
            <p:spPr>
              <a:xfrm>
                <a:off x="1349230" y="1767440"/>
                <a:ext cx="4977708" cy="703526"/>
              </a:xfrm>
              <a:prstGeom prst="rect">
                <a:avLst/>
              </a:prstGeom>
              <a:blipFill>
                <a:blip r:embed="rId3"/>
                <a:stretch>
                  <a:fillRect l="-763" t="-141071" r="-1272" b="-187500"/>
                </a:stretch>
              </a:blipFill>
            </p:spPr>
            <p:txBody>
              <a:bodyPr/>
              <a:lstStyle/>
              <a:p>
                <a:r>
                  <a:rPr lang="zh-CN" altLang="en-US">
                    <a:noFill/>
                  </a:rPr>
                  <a:t> </a:t>
                </a:r>
              </a:p>
            </p:txBody>
          </p:sp>
        </mc:Fallback>
      </mc:AlternateContent>
      <p:sp>
        <p:nvSpPr>
          <p:cNvPr id="11" name="TextBox 10">
            <a:extLst>
              <a:ext uri="{FF2B5EF4-FFF2-40B4-BE49-F238E27FC236}">
                <a16:creationId xmlns:a16="http://schemas.microsoft.com/office/drawing/2014/main" id="{6A8252A1-7CA5-FB4E-81A0-D563A307263E}"/>
              </a:ext>
            </a:extLst>
          </p:cNvPr>
          <p:cNvSpPr txBox="1"/>
          <p:nvPr/>
        </p:nvSpPr>
        <p:spPr>
          <a:xfrm>
            <a:off x="286633" y="2578623"/>
            <a:ext cx="1701171" cy="400110"/>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sz="2000" dirty="0"/>
              <a:t>Initial</a:t>
            </a:r>
            <a:r>
              <a:rPr kumimoji="1" lang="zh-CN" altLang="en-US" sz="2000" dirty="0"/>
              <a:t> </a:t>
            </a:r>
            <a:r>
              <a:rPr kumimoji="1" lang="en-US" altLang="zh-CN" sz="2000" dirty="0"/>
              <a:t>state:</a:t>
            </a:r>
            <a:endParaRPr kumimoji="1" lang="zh-CN" altLang="en-US" sz="20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FF53010-3F83-6F45-A9F0-1070A77D975B}"/>
                  </a:ext>
                </a:extLst>
              </p:cNvPr>
              <p:cNvSpPr txBox="1"/>
              <p:nvPr/>
            </p:nvSpPr>
            <p:spPr>
              <a:xfrm>
                <a:off x="2741310" y="3096541"/>
                <a:ext cx="19513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m:rPr>
                                  <m:sty m:val="p"/>
                                </m:rPr>
                                <a:rPr kumimoji="1" lang="en-US" altLang="zh-CN" b="0" i="0" smtClean="0">
                                  <a:latin typeface="Cambria Math" panose="02040503050406030204" pitchFamily="18" charset="0"/>
                                </a:rPr>
                                <m:t>Ω</m:t>
                              </m:r>
                            </m:e>
                            <m:sub>
                              <m:r>
                                <a:rPr kumimoji="1" lang="en-US" altLang="zh-CN" b="0" i="1" smtClean="0">
                                  <a:latin typeface="Cambria Math" panose="02040503050406030204" pitchFamily="18" charset="0"/>
                                </a:rPr>
                                <m:t>0</m:t>
                              </m:r>
                            </m:sub>
                          </m:sSub>
                        </m:e>
                      </m:d>
                      <m:r>
                        <a:rPr kumimoji="1" lang="en-US" altLang="zh-CN" b="0" i="1" smtClean="0">
                          <a:latin typeface="Cambria Math" panose="02040503050406030204" pitchFamily="18" charset="0"/>
                        </a:rPr>
                        <m:t>=|0101…01⟩</m:t>
                      </m:r>
                    </m:oMath>
                  </m:oMathPara>
                </a14:m>
                <a:endParaRPr kumimoji="1" lang="zh-CN" altLang="en-US" dirty="0"/>
              </a:p>
            </p:txBody>
          </p:sp>
        </mc:Choice>
        <mc:Fallback xmlns="">
          <p:sp>
            <p:nvSpPr>
              <p:cNvPr id="12" name="TextBox 11">
                <a:extLst>
                  <a:ext uri="{FF2B5EF4-FFF2-40B4-BE49-F238E27FC236}">
                    <a16:creationId xmlns:a16="http://schemas.microsoft.com/office/drawing/2014/main" id="{9FF53010-3F83-6F45-A9F0-1070A77D975B}"/>
                  </a:ext>
                </a:extLst>
              </p:cNvPr>
              <p:cNvSpPr txBox="1">
                <a:spLocks noRot="1" noChangeAspect="1" noMove="1" noResize="1" noEditPoints="1" noAdjustHandles="1" noChangeArrowheads="1" noChangeShapeType="1" noTextEdit="1"/>
              </p:cNvSpPr>
              <p:nvPr/>
            </p:nvSpPr>
            <p:spPr>
              <a:xfrm>
                <a:off x="2741310" y="3096541"/>
                <a:ext cx="1951303" cy="276999"/>
              </a:xfrm>
              <a:prstGeom prst="rect">
                <a:avLst/>
              </a:prstGeom>
              <a:blipFill>
                <a:blip r:embed="rId4"/>
                <a:stretch>
                  <a:fillRect r="-3896" b="-34783"/>
                </a:stretch>
              </a:blipFill>
            </p:spPr>
            <p:txBody>
              <a:bodyPr/>
              <a:lstStyle/>
              <a:p>
                <a:r>
                  <a:rPr lang="zh-CN" altLang="en-US">
                    <a:noFill/>
                  </a:rPr>
                  <a:t> </a:t>
                </a:r>
              </a:p>
            </p:txBody>
          </p:sp>
        </mc:Fallback>
      </mc:AlternateContent>
      <p:sp>
        <p:nvSpPr>
          <p:cNvPr id="13" name="TextBox 12">
            <a:extLst>
              <a:ext uri="{FF2B5EF4-FFF2-40B4-BE49-F238E27FC236}">
                <a16:creationId xmlns:a16="http://schemas.microsoft.com/office/drawing/2014/main" id="{5FD0DFAA-21CE-0343-B054-FFF91635A27E}"/>
              </a:ext>
            </a:extLst>
          </p:cNvPr>
          <p:cNvSpPr txBox="1"/>
          <p:nvPr/>
        </p:nvSpPr>
        <p:spPr>
          <a:xfrm>
            <a:off x="1234921" y="3050375"/>
            <a:ext cx="2449294" cy="369332"/>
          </a:xfrm>
          <a:prstGeom prst="rect">
            <a:avLst/>
          </a:prstGeom>
          <a:noFill/>
        </p:spPr>
        <p:txBody>
          <a:bodyPr wrap="square">
            <a:spAutoFit/>
          </a:bodyPr>
          <a:lstStyle/>
          <a:p>
            <a:r>
              <a:rPr kumimoji="1" lang="en-US" altLang="zh-CN" dirty="0"/>
              <a:t>b</a:t>
            </a:r>
            <a:r>
              <a:rPr kumimoji="1" lang="en-US" altLang="zh-CN" sz="1800" dirty="0"/>
              <a:t>are</a:t>
            </a:r>
            <a:r>
              <a:rPr kumimoji="1" lang="zh-CN" altLang="en-US" sz="1800" dirty="0"/>
              <a:t> </a:t>
            </a:r>
            <a:r>
              <a:rPr kumimoji="1" lang="en-US" altLang="zh-CN" sz="1800" dirty="0"/>
              <a:t>vacuum</a:t>
            </a:r>
            <a:r>
              <a:rPr lang="en-US" altLang="zh-CN" dirty="0"/>
              <a:t>:</a:t>
            </a:r>
            <a:endParaRPr lang="zh-CN" altLang="en-US" dirty="0"/>
          </a:p>
        </p:txBody>
      </p:sp>
      <p:pic>
        <p:nvPicPr>
          <p:cNvPr id="14" name="Picture 13">
            <a:extLst>
              <a:ext uri="{FF2B5EF4-FFF2-40B4-BE49-F238E27FC236}">
                <a16:creationId xmlns:a16="http://schemas.microsoft.com/office/drawing/2014/main" id="{FA02A8D5-2A84-9643-83C9-4A2A998BB101}"/>
              </a:ext>
            </a:extLst>
          </p:cNvPr>
          <p:cNvPicPr>
            <a:picLocks noChangeAspect="1"/>
          </p:cNvPicPr>
          <p:nvPr/>
        </p:nvPicPr>
        <p:blipFill>
          <a:blip r:embed="rId5"/>
          <a:stretch>
            <a:fillRect/>
          </a:stretch>
        </p:blipFill>
        <p:spPr>
          <a:xfrm>
            <a:off x="7397423" y="1009134"/>
            <a:ext cx="3888432" cy="3110745"/>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615D56E-D32B-CB42-B244-F654D6C37CC3}"/>
                  </a:ext>
                </a:extLst>
              </p:cNvPr>
              <p:cNvSpPr txBox="1"/>
              <p:nvPr/>
            </p:nvSpPr>
            <p:spPr>
              <a:xfrm>
                <a:off x="573865" y="3562325"/>
                <a:ext cx="6098199" cy="646331"/>
              </a:xfrm>
              <a:prstGeom prst="rect">
                <a:avLst/>
              </a:prstGeom>
              <a:noFill/>
            </p:spPr>
            <p:txBody>
              <a:bodyPr wrap="square" rtlCol="0">
                <a:spAutoFit/>
              </a:bodyPr>
              <a:lstStyle/>
              <a:p>
                <a:r>
                  <a:rPr kumimoji="1" lang="en-US" altLang="zh-CN" b="1" dirty="0"/>
                  <a:t>a</a:t>
                </a:r>
                <a:r>
                  <a:rPr kumimoji="1" lang="zh-CN" altLang="en-US" b="1" dirty="0"/>
                  <a:t> </a:t>
                </a:r>
                <a:r>
                  <a:rPr kumimoji="1" lang="en-US" altLang="zh-CN" b="1" dirty="0"/>
                  <a:t>large</a:t>
                </a:r>
                <a:r>
                  <a:rPr kumimoji="1" lang="zh-CN" altLang="en-US" b="1" dirty="0"/>
                  <a:t> </a:t>
                </a:r>
                <a:r>
                  <a:rPr kumimoji="1" lang="en-US" altLang="zh-CN" b="1" dirty="0"/>
                  <a:t>enough</a:t>
                </a:r>
                <a:r>
                  <a:rPr kumimoji="1" lang="zh-CN" altLang="en-US" b="1" dirty="0"/>
                  <a:t> </a:t>
                </a:r>
                <a:r>
                  <a:rPr kumimoji="1" lang="en-US" altLang="zh-CN" b="1" dirty="0"/>
                  <a:t>overlap</a:t>
                </a:r>
                <a:r>
                  <a:rPr kumimoji="1" lang="zh-CN" altLang="en-US" b="1" dirty="0"/>
                  <a:t> </a:t>
                </a:r>
                <a14:m>
                  <m:oMath xmlns:m="http://schemas.openxmlformats.org/officeDocument/2006/math">
                    <m:d>
                      <m:dPr>
                        <m:begChr m:val="|"/>
                        <m:endChr m:val="|"/>
                        <m:ctrlPr>
                          <a:rPr kumimoji="1" lang="en-US" altLang="zh-CN" b="0" i="1" smtClean="0">
                            <a:latin typeface="Cambria Math" panose="02040503050406030204" pitchFamily="18" charset="0"/>
                          </a:rPr>
                        </m:ctrlPr>
                      </m:d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m:rPr>
                                    <m:sty m:val="p"/>
                                  </m:rPr>
                                  <a:rPr kumimoji="1" lang="en-US" altLang="zh-CN" b="0" i="0" smtClean="0">
                                    <a:latin typeface="Cambria Math" panose="02040503050406030204" pitchFamily="18" charset="0"/>
                                  </a:rPr>
                                  <m:t>Ω</m:t>
                                </m:r>
                              </m:e>
                              <m:sub>
                                <m:r>
                                  <a:rPr kumimoji="1" lang="en-US" altLang="zh-CN" b="0" i="1" smtClean="0">
                                    <a:latin typeface="Cambria Math" panose="02040503050406030204" pitchFamily="18" charset="0"/>
                                  </a:rPr>
                                  <m:t>0</m:t>
                                </m:r>
                              </m:sub>
                            </m:sSub>
                          </m:e>
                          <m:e>
                            <m:r>
                              <m:rPr>
                                <m:sty m:val="p"/>
                              </m:rPr>
                              <a:rPr kumimoji="1" lang="en-US" altLang="zh-CN" b="0" i="0" smtClean="0">
                                <a:latin typeface="Cambria Math" panose="02040503050406030204" pitchFamily="18" charset="0"/>
                              </a:rPr>
                              <m:t>Ω</m:t>
                            </m:r>
                          </m:e>
                        </m:d>
                      </m:e>
                    </m:d>
                  </m:oMath>
                </a14:m>
                <a:r>
                  <a:rPr kumimoji="1" lang="zh-CN" altLang="en-US" b="1" dirty="0"/>
                  <a:t> </a:t>
                </a:r>
                <a:r>
                  <a:rPr kumimoji="1" lang="en-US" altLang="zh-CN" dirty="0"/>
                  <a:t>is</a:t>
                </a:r>
                <a:r>
                  <a:rPr kumimoji="1" lang="zh-CN" altLang="en-US" dirty="0"/>
                  <a:t> </a:t>
                </a:r>
                <a:r>
                  <a:rPr kumimoji="1" lang="en-US" altLang="zh-CN" dirty="0"/>
                  <a:t>necessary</a:t>
                </a:r>
                <a:r>
                  <a:rPr kumimoji="1" lang="zh-CN" altLang="en-US" dirty="0"/>
                  <a:t> </a:t>
                </a:r>
                <a:r>
                  <a:rPr kumimoji="1" lang="en-US" altLang="zh-CN" dirty="0"/>
                  <a:t>to</a:t>
                </a:r>
                <a:r>
                  <a:rPr kumimoji="1" lang="zh-CN" altLang="en-US" dirty="0"/>
                  <a:t> </a:t>
                </a:r>
                <a:r>
                  <a:rPr kumimoji="1" lang="en-US" altLang="zh-CN" dirty="0"/>
                  <a:t>obtain</a:t>
                </a:r>
                <a:r>
                  <a:rPr kumimoji="1" lang="zh-CN" altLang="en-US" dirty="0"/>
                  <a:t> </a:t>
                </a:r>
                <a:r>
                  <a:rPr kumimoji="1" lang="en-US" altLang="zh-CN" dirty="0"/>
                  <a:t>the</a:t>
                </a:r>
                <a:r>
                  <a:rPr kumimoji="1" lang="zh-CN" altLang="en-US" dirty="0"/>
                  <a:t> </a:t>
                </a:r>
                <a:r>
                  <a:rPr kumimoji="1" lang="en-US" altLang="zh-CN" dirty="0"/>
                  <a:t>particle</a:t>
                </a:r>
                <a:r>
                  <a:rPr kumimoji="1" lang="zh-CN" altLang="en-US" dirty="0"/>
                  <a:t> </a:t>
                </a:r>
                <a:r>
                  <a:rPr kumimoji="1" lang="en-US" altLang="zh-CN" dirty="0"/>
                  <a:t>mass.</a:t>
                </a:r>
                <a:endParaRPr kumimoji="1" lang="zh-CN" altLang="en-US" dirty="0"/>
              </a:p>
            </p:txBody>
          </p:sp>
        </mc:Choice>
        <mc:Fallback xmlns="">
          <p:sp>
            <p:nvSpPr>
              <p:cNvPr id="15" name="TextBox 14">
                <a:extLst>
                  <a:ext uri="{FF2B5EF4-FFF2-40B4-BE49-F238E27FC236}">
                    <a16:creationId xmlns:a16="http://schemas.microsoft.com/office/drawing/2014/main" id="{9615D56E-D32B-CB42-B244-F654D6C37CC3}"/>
                  </a:ext>
                </a:extLst>
              </p:cNvPr>
              <p:cNvSpPr txBox="1">
                <a:spLocks noRot="1" noChangeAspect="1" noMove="1" noResize="1" noEditPoints="1" noAdjustHandles="1" noChangeArrowheads="1" noChangeShapeType="1" noTextEdit="1"/>
              </p:cNvSpPr>
              <p:nvPr/>
            </p:nvSpPr>
            <p:spPr>
              <a:xfrm>
                <a:off x="573865" y="3562325"/>
                <a:ext cx="6098199" cy="646331"/>
              </a:xfrm>
              <a:prstGeom prst="rect">
                <a:avLst/>
              </a:prstGeom>
              <a:blipFill>
                <a:blip r:embed="rId6"/>
                <a:stretch>
                  <a:fillRect l="-832" t="-3846" b="-134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6CC3940-5519-DE4A-853A-2C01CE60AB22}"/>
                  </a:ext>
                </a:extLst>
              </p:cNvPr>
              <p:cNvSpPr txBox="1"/>
              <p:nvPr/>
            </p:nvSpPr>
            <p:spPr>
              <a:xfrm>
                <a:off x="7090287" y="3948597"/>
                <a:ext cx="5087888" cy="646331"/>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t>The</a:t>
                </a:r>
                <a:r>
                  <a:rPr kumimoji="1" lang="zh-CN" altLang="en-US" dirty="0"/>
                  <a:t> </a:t>
                </a:r>
                <a:r>
                  <a:rPr kumimoji="1" lang="en-US" altLang="zh-CN" dirty="0"/>
                  <a:t>overlap</a:t>
                </a:r>
                <a:r>
                  <a:rPr kumimoji="1" lang="zh-CN" altLang="en-US" dirty="0"/>
                  <a:t> </a:t>
                </a:r>
                <a14:m>
                  <m:oMath xmlns:m="http://schemas.openxmlformats.org/officeDocument/2006/math">
                    <m:d>
                      <m:dPr>
                        <m:begChr m:val="|"/>
                        <m:endChr m:val="|"/>
                        <m:ctrlPr>
                          <a:rPr kumimoji="1" lang="en-US" altLang="zh-CN" i="1">
                            <a:latin typeface="Cambria Math" panose="02040503050406030204" pitchFamily="18" charset="0"/>
                          </a:rPr>
                        </m:ctrlPr>
                      </m:dPr>
                      <m:e>
                        <m:d>
                          <m:dPr>
                            <m:begChr m:val="⟨"/>
                            <m:endChr m:val="⟩"/>
                            <m:ctrlPr>
                              <a:rPr kumimoji="1" lang="en-US" altLang="zh-CN" i="1">
                                <a:latin typeface="Cambria Math" panose="02040503050406030204" pitchFamily="18" charset="0"/>
                              </a:rPr>
                            </m:ctrlPr>
                          </m:dPr>
                          <m:e>
                            <m:sSub>
                              <m:sSubPr>
                                <m:ctrlPr>
                                  <a:rPr kumimoji="1" lang="en-US" altLang="zh-CN" i="1">
                                    <a:latin typeface="Cambria Math" panose="02040503050406030204" pitchFamily="18" charset="0"/>
                                  </a:rPr>
                                </m:ctrlPr>
                              </m:sSubPr>
                              <m:e>
                                <m:r>
                                  <m:rPr>
                                    <m:sty m:val="p"/>
                                  </m:rPr>
                                  <a:rPr kumimoji="1" lang="en-US" altLang="zh-CN">
                                    <a:latin typeface="Cambria Math" panose="02040503050406030204" pitchFamily="18" charset="0"/>
                                  </a:rPr>
                                  <m:t>Ω</m:t>
                                </m:r>
                              </m:e>
                              <m:sub>
                                <m:r>
                                  <a:rPr kumimoji="1" lang="en-US" altLang="zh-CN" i="1">
                                    <a:latin typeface="Cambria Math" panose="02040503050406030204" pitchFamily="18" charset="0"/>
                                  </a:rPr>
                                  <m:t>0</m:t>
                                </m:r>
                              </m:sub>
                            </m:sSub>
                          </m:e>
                          <m:e>
                            <m:r>
                              <m:rPr>
                                <m:sty m:val="p"/>
                              </m:rPr>
                              <a:rPr kumimoji="1" lang="en-US" altLang="zh-CN">
                                <a:latin typeface="Cambria Math" panose="02040503050406030204" pitchFamily="18" charset="0"/>
                              </a:rPr>
                              <m:t>Ω</m:t>
                            </m:r>
                          </m:e>
                        </m:d>
                      </m:e>
                    </m:d>
                  </m:oMath>
                </a14:m>
                <a:r>
                  <a:rPr kumimoji="1" lang="zh-CN" altLang="en-US" b="1" dirty="0"/>
                  <a:t>  </a:t>
                </a:r>
                <a:r>
                  <a:rPr kumimoji="1" lang="en-US" altLang="zh-CN" dirty="0"/>
                  <a:t>decays</a:t>
                </a:r>
                <a:r>
                  <a:rPr kumimoji="1" lang="zh-CN" altLang="en-US" dirty="0"/>
                  <a:t> </a:t>
                </a:r>
                <a:r>
                  <a:rPr kumimoji="1" lang="en-US" altLang="zh-CN" dirty="0"/>
                  <a:t>with</a:t>
                </a:r>
                <a:r>
                  <a:rPr kumimoji="1" lang="zh-CN" altLang="en-US" dirty="0"/>
                  <a:t> </a:t>
                </a:r>
                <a:r>
                  <a:rPr kumimoji="1" lang="en-US" altLang="zh-CN" dirty="0"/>
                  <a:t>the</a:t>
                </a:r>
                <a:r>
                  <a:rPr kumimoji="1" lang="zh-CN" altLang="en-US" dirty="0"/>
                  <a:t> </a:t>
                </a:r>
                <a:r>
                  <a:rPr kumimoji="1" lang="en-US" altLang="zh-CN" dirty="0"/>
                  <a:t>the</a:t>
                </a:r>
                <a:r>
                  <a:rPr kumimoji="1" lang="zh-CN" altLang="en-US" dirty="0"/>
                  <a:t> </a:t>
                </a:r>
                <a:r>
                  <a:rPr kumimoji="1" lang="en-US" altLang="zh-CN" dirty="0"/>
                  <a:t>system</a:t>
                </a:r>
                <a:r>
                  <a:rPr kumimoji="1" lang="zh-CN" altLang="en-US" dirty="0"/>
                  <a:t> </a:t>
                </a:r>
                <a:r>
                  <a:rPr kumimoji="1" lang="en-US" altLang="zh-CN" dirty="0"/>
                  <a:t>size.</a:t>
                </a:r>
                <a:endParaRPr kumimoji="1" lang="zh-CN" altLang="en-US" dirty="0"/>
              </a:p>
            </p:txBody>
          </p:sp>
        </mc:Choice>
        <mc:Fallback xmlns="">
          <p:sp>
            <p:nvSpPr>
              <p:cNvPr id="16" name="TextBox 15">
                <a:extLst>
                  <a:ext uri="{FF2B5EF4-FFF2-40B4-BE49-F238E27FC236}">
                    <a16:creationId xmlns:a16="http://schemas.microsoft.com/office/drawing/2014/main" id="{F6CC3940-5519-DE4A-853A-2C01CE60AB22}"/>
                  </a:ext>
                </a:extLst>
              </p:cNvPr>
              <p:cNvSpPr txBox="1">
                <a:spLocks noRot="1" noChangeAspect="1" noMove="1" noResize="1" noEditPoints="1" noAdjustHandles="1" noChangeArrowheads="1" noChangeShapeType="1" noTextEdit="1"/>
              </p:cNvSpPr>
              <p:nvPr/>
            </p:nvSpPr>
            <p:spPr>
              <a:xfrm>
                <a:off x="7090287" y="3948597"/>
                <a:ext cx="5087888" cy="646331"/>
              </a:xfrm>
              <a:prstGeom prst="rect">
                <a:avLst/>
              </a:prstGeom>
              <a:blipFill>
                <a:blip r:embed="rId7"/>
                <a:stretch>
                  <a:fillRect l="-746" t="-5882" r="-746" b="-13725"/>
                </a:stretch>
              </a:blipFill>
            </p:spPr>
            <p:txBody>
              <a:bodyPr/>
              <a:lstStyle/>
              <a:p>
                <a:r>
                  <a:rPr lang="zh-CN" altLang="en-US">
                    <a:noFill/>
                  </a:rPr>
                  <a:t> </a:t>
                </a:r>
              </a:p>
            </p:txBody>
          </p:sp>
        </mc:Fallback>
      </mc:AlternateContent>
      <p:sp>
        <p:nvSpPr>
          <p:cNvPr id="18" name="Rounded Rectangle 17">
            <a:extLst>
              <a:ext uri="{FF2B5EF4-FFF2-40B4-BE49-F238E27FC236}">
                <a16:creationId xmlns:a16="http://schemas.microsoft.com/office/drawing/2014/main" id="{5C4A5BAA-7993-214E-847D-456E43447194}"/>
              </a:ext>
            </a:extLst>
          </p:cNvPr>
          <p:cNvSpPr/>
          <p:nvPr/>
        </p:nvSpPr>
        <p:spPr>
          <a:xfrm>
            <a:off x="4012004" y="5796708"/>
            <a:ext cx="1678265" cy="10177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TextBox 18">
            <a:extLst>
              <a:ext uri="{FF2B5EF4-FFF2-40B4-BE49-F238E27FC236}">
                <a16:creationId xmlns:a16="http://schemas.microsoft.com/office/drawing/2014/main" id="{EC0A07C2-DF69-CD47-B8AE-B2FFEEAA29FA}"/>
              </a:ext>
            </a:extLst>
          </p:cNvPr>
          <p:cNvSpPr txBox="1"/>
          <p:nvPr/>
        </p:nvSpPr>
        <p:spPr>
          <a:xfrm>
            <a:off x="1137218" y="5692129"/>
            <a:ext cx="2448272" cy="923330"/>
          </a:xfrm>
          <a:prstGeom prst="rect">
            <a:avLst/>
          </a:prstGeom>
          <a:noFill/>
        </p:spPr>
        <p:txBody>
          <a:bodyPr wrap="square" rtlCol="0">
            <a:spAutoFit/>
          </a:bodyPr>
          <a:lstStyle/>
          <a:p>
            <a:r>
              <a:rPr kumimoji="1" lang="en-US" altLang="zh-CN" dirty="0"/>
              <a:t>Can</a:t>
            </a:r>
            <a:r>
              <a:rPr kumimoji="1" lang="zh-CN" altLang="en-US" dirty="0"/>
              <a:t> </a:t>
            </a:r>
            <a:r>
              <a:rPr kumimoji="1" lang="en-US" altLang="zh-CN" dirty="0"/>
              <a:t>we</a:t>
            </a:r>
            <a:r>
              <a:rPr kumimoji="1" lang="zh-CN" altLang="en-US" dirty="0"/>
              <a:t> </a:t>
            </a:r>
            <a:r>
              <a:rPr kumimoji="1" lang="en-US" altLang="zh-CN" dirty="0"/>
              <a:t>prepare</a:t>
            </a:r>
            <a:r>
              <a:rPr kumimoji="1" lang="zh-CN" altLang="en-US" dirty="0"/>
              <a:t> </a:t>
            </a:r>
            <a:r>
              <a:rPr kumimoji="1" lang="en-US" altLang="zh-CN" dirty="0"/>
              <a:t>the</a:t>
            </a:r>
            <a:r>
              <a:rPr kumimoji="1" lang="zh-CN" altLang="en-US" dirty="0"/>
              <a:t> </a:t>
            </a:r>
            <a:r>
              <a:rPr kumimoji="1" lang="en-US" altLang="zh-CN" dirty="0"/>
              <a:t>ground</a:t>
            </a:r>
            <a:r>
              <a:rPr kumimoji="1" lang="zh-CN" altLang="en-US" dirty="0"/>
              <a:t> </a:t>
            </a:r>
            <a:r>
              <a:rPr kumimoji="1" lang="en-US" altLang="zh-CN" dirty="0"/>
              <a:t>state</a:t>
            </a:r>
            <a:r>
              <a:rPr kumimoji="1" lang="zh-CN" altLang="en-US" dirty="0"/>
              <a:t> </a:t>
            </a:r>
            <a:r>
              <a:rPr kumimoji="1" lang="en-US" altLang="zh-CN" b="1" dirty="0">
                <a:solidFill>
                  <a:srgbClr val="FF0000"/>
                </a:solidFill>
              </a:rPr>
              <a:t>accurately</a:t>
            </a:r>
            <a:r>
              <a:rPr kumimoji="1" lang="zh-CN" altLang="en-US" b="1" dirty="0">
                <a:solidFill>
                  <a:srgbClr val="FF0000"/>
                </a:solidFill>
              </a:rPr>
              <a:t> </a:t>
            </a:r>
            <a:r>
              <a:rPr kumimoji="1" lang="en-US" altLang="zh-CN" b="1" dirty="0">
                <a:solidFill>
                  <a:srgbClr val="FF0000"/>
                </a:solidFill>
              </a:rPr>
              <a:t>enough</a:t>
            </a:r>
            <a:r>
              <a:rPr kumimoji="1" lang="zh-CN" altLang="en-US" dirty="0">
                <a:solidFill>
                  <a:srgbClr val="FF0000"/>
                </a:solidFill>
              </a:rPr>
              <a:t> </a:t>
            </a:r>
            <a:r>
              <a:rPr kumimoji="1" lang="en-US" altLang="zh-CN" dirty="0"/>
              <a:t>on</a:t>
            </a:r>
            <a:r>
              <a:rPr kumimoji="1" lang="zh-CN" altLang="en-US" dirty="0"/>
              <a:t> </a:t>
            </a:r>
            <a:r>
              <a:rPr kumimoji="1" lang="en-US" altLang="zh-CN" dirty="0"/>
              <a:t>QC?</a:t>
            </a:r>
            <a:endParaRPr kumimoji="1" lang="zh-CN" altLang="en-US"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017B0B4-801F-5E46-B695-9BD71D3643CD}"/>
                  </a:ext>
                </a:extLst>
              </p:cNvPr>
              <p:cNvSpPr txBox="1"/>
              <p:nvPr/>
            </p:nvSpPr>
            <p:spPr>
              <a:xfrm>
                <a:off x="1415481" y="4321422"/>
                <a:ext cx="2143472" cy="3159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latin typeface="Cambria Math" panose="02040503050406030204" pitchFamily="18" charset="0"/>
                            </a:rPr>
                          </m:ctrlPr>
                        </m:d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m:rPr>
                                      <m:sty m:val="p"/>
                                    </m:rPr>
                                    <a:rPr kumimoji="1" lang="en-US" altLang="zh-CN" b="0" i="0" smtClean="0">
                                      <a:latin typeface="Cambria Math" panose="02040503050406030204" pitchFamily="18" charset="0"/>
                                    </a:rPr>
                                    <m:t>Ω</m:t>
                                  </m:r>
                                </m:e>
                                <m:sub>
                                  <m:r>
                                    <a:rPr kumimoji="1" lang="en-US" altLang="zh-CN" b="0" i="1" smtClean="0">
                                      <a:latin typeface="Cambria Math" panose="02040503050406030204" pitchFamily="18" charset="0"/>
                                    </a:rPr>
                                    <m:t>0</m:t>
                                  </m:r>
                                </m:sub>
                              </m:sSub>
                            </m:e>
                            <m:e>
                              <m:r>
                                <m:rPr>
                                  <m:sty m:val="p"/>
                                </m:rPr>
                                <a:rPr kumimoji="1" lang="en-US" altLang="zh-CN" b="0" i="0" smtClean="0">
                                  <a:latin typeface="Cambria Math" panose="02040503050406030204" pitchFamily="18" charset="0"/>
                                </a:rPr>
                                <m:t>Ω</m:t>
                              </m:r>
                            </m:e>
                          </m:d>
                        </m:e>
                      </m:d>
                      <m:r>
                        <a:rPr kumimoji="1" lang="en-US" altLang="zh-CN" b="0" i="1" smtClean="0">
                          <a:latin typeface="Cambria Math" panose="02040503050406030204" pitchFamily="18" charset="0"/>
                        </a:rPr>
                        <m:t>~</m:t>
                      </m:r>
                      <m:r>
                        <m:rPr>
                          <m:sty m:val="p"/>
                        </m:rPr>
                        <a:rPr kumimoji="1" lang="en-US" altLang="zh-CN" b="0" i="1" smtClean="0">
                          <a:latin typeface="Cambria Math" panose="02040503050406030204" pitchFamily="18" charset="0"/>
                        </a:rPr>
                        <m:t>const</m:t>
                      </m:r>
                      <m:r>
                        <a:rPr kumimoji="1" lang="zh-CN" altLang="en-US" b="0" i="1" smtClean="0">
                          <a:latin typeface="Cambria Math" panose="02040503050406030204" pitchFamily="18" charset="0"/>
                        </a:rPr>
                        <m:t>      </m:t>
                      </m:r>
                      <m:r>
                        <a:rPr kumimoji="1" lang="zh-CN" altLang="en-US" b="0" i="1" smtClean="0">
                          <a:solidFill>
                            <a:srgbClr val="00B050"/>
                          </a:solidFill>
                          <a:latin typeface="Cambria Math" panose="02040503050406030204" pitchFamily="18" charset="0"/>
                        </a:rPr>
                        <m:t>✔️</m:t>
                      </m:r>
                      <m:r>
                        <a:rPr kumimoji="1" lang="zh-CN" altLang="en-US" b="0" i="1" smtClean="0">
                          <a:latin typeface="Cambria Math" panose="02040503050406030204" pitchFamily="18" charset="0"/>
                        </a:rPr>
                        <m:t> </m:t>
                      </m:r>
                    </m:oMath>
                  </m:oMathPara>
                </a14:m>
                <a:endParaRPr kumimoji="1" lang="zh-CN" altLang="en-US" dirty="0"/>
              </a:p>
            </p:txBody>
          </p:sp>
        </mc:Choice>
        <mc:Fallback xmlns="">
          <p:sp>
            <p:nvSpPr>
              <p:cNvPr id="20" name="TextBox 19">
                <a:extLst>
                  <a:ext uri="{FF2B5EF4-FFF2-40B4-BE49-F238E27FC236}">
                    <a16:creationId xmlns:a16="http://schemas.microsoft.com/office/drawing/2014/main" id="{A017B0B4-801F-5E46-B695-9BD71D3643CD}"/>
                  </a:ext>
                </a:extLst>
              </p:cNvPr>
              <p:cNvSpPr txBox="1">
                <a:spLocks noRot="1" noChangeAspect="1" noMove="1" noResize="1" noEditPoints="1" noAdjustHandles="1" noChangeArrowheads="1" noChangeShapeType="1" noTextEdit="1"/>
              </p:cNvSpPr>
              <p:nvPr/>
            </p:nvSpPr>
            <p:spPr>
              <a:xfrm>
                <a:off x="1415481" y="4321422"/>
                <a:ext cx="2143472" cy="315920"/>
              </a:xfrm>
              <a:prstGeom prst="rect">
                <a:avLst/>
              </a:prstGeom>
              <a:blipFill>
                <a:blip r:embed="rId8"/>
                <a:stretch>
                  <a:fillRect t="-11538" r="-3529" b="-3076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3D085B1-A1E9-F041-970F-83C9032E48E4}"/>
                  </a:ext>
                </a:extLst>
              </p:cNvPr>
              <p:cNvSpPr txBox="1"/>
              <p:nvPr/>
            </p:nvSpPr>
            <p:spPr>
              <a:xfrm>
                <a:off x="1415480" y="4725355"/>
                <a:ext cx="2149114"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latin typeface="Cambria Math" panose="02040503050406030204" pitchFamily="18" charset="0"/>
                            </a:rPr>
                          </m:ctrlPr>
                        </m:d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m:rPr>
                                      <m:sty m:val="p"/>
                                    </m:rPr>
                                    <a:rPr kumimoji="1" lang="en-US" altLang="zh-CN" b="0" i="0" smtClean="0">
                                      <a:latin typeface="Cambria Math" panose="02040503050406030204" pitchFamily="18" charset="0"/>
                                    </a:rPr>
                                    <m:t>Ω</m:t>
                                  </m:r>
                                </m:e>
                                <m:sub>
                                  <m:r>
                                    <a:rPr kumimoji="1" lang="en-US" altLang="zh-CN" b="0" i="1" smtClean="0">
                                      <a:latin typeface="Cambria Math" panose="02040503050406030204" pitchFamily="18" charset="0"/>
                                    </a:rPr>
                                    <m:t>0</m:t>
                                  </m:r>
                                </m:sub>
                              </m:sSub>
                            </m:e>
                            <m:e>
                              <m:r>
                                <m:rPr>
                                  <m:sty m:val="p"/>
                                </m:rPr>
                                <a:rPr kumimoji="1" lang="en-US" altLang="zh-CN" b="0" i="0" smtClean="0">
                                  <a:latin typeface="Cambria Math" panose="02040503050406030204" pitchFamily="18" charset="0"/>
                                </a:rPr>
                                <m:t>Ω</m:t>
                              </m:r>
                            </m:e>
                          </m:d>
                        </m:e>
                      </m:d>
                      <m:r>
                        <a:rPr kumimoji="1" lang="en-US" altLang="zh-CN" b="0" i="1" smtClean="0">
                          <a:latin typeface="Cambria Math" panose="02040503050406030204" pitchFamily="18" charset="0"/>
                        </a:rPr>
                        <m:t>~</m:t>
                      </m:r>
                      <m:r>
                        <m:rPr>
                          <m:sty m:val="p"/>
                        </m:rPr>
                        <a:rPr kumimoji="1" lang="en-US" altLang="zh-CN" b="0" i="1" smtClean="0">
                          <a:latin typeface="Cambria Math" panose="02040503050406030204" pitchFamily="18" charset="0"/>
                        </a:rPr>
                        <m:t>poly</m:t>
                      </m:r>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r>
                            <a:rPr kumimoji="1" lang="en-US" altLang="zh-CN" b="0" i="1" smtClean="0">
                              <a:latin typeface="Cambria Math" panose="02040503050406030204" pitchFamily="18" charset="0"/>
                            </a:rPr>
                            <m:t>𝑁</m:t>
                          </m:r>
                        </m:den>
                      </m:f>
                      <m:r>
                        <a:rPr kumimoji="1" lang="en-US" altLang="zh-CN" b="0" i="1" smtClean="0">
                          <a:latin typeface="Cambria Math" panose="02040503050406030204" pitchFamily="18" charset="0"/>
                        </a:rPr>
                        <m:t>)</m:t>
                      </m:r>
                      <m:r>
                        <a:rPr kumimoji="1" lang="zh-CN" altLang="en-US" b="0" i="1" smtClean="0">
                          <a:latin typeface="Cambria Math" panose="02040503050406030204" pitchFamily="18" charset="0"/>
                        </a:rPr>
                        <m:t> ✔️ </m:t>
                      </m:r>
                    </m:oMath>
                  </m:oMathPara>
                </a14:m>
                <a:endParaRPr kumimoji="1" lang="zh-CN" altLang="en-US" dirty="0"/>
              </a:p>
            </p:txBody>
          </p:sp>
        </mc:Choice>
        <mc:Fallback xmlns="">
          <p:sp>
            <p:nvSpPr>
              <p:cNvPr id="21" name="TextBox 20">
                <a:extLst>
                  <a:ext uri="{FF2B5EF4-FFF2-40B4-BE49-F238E27FC236}">
                    <a16:creationId xmlns:a16="http://schemas.microsoft.com/office/drawing/2014/main" id="{53D085B1-A1E9-F041-970F-83C9032E48E4}"/>
                  </a:ext>
                </a:extLst>
              </p:cNvPr>
              <p:cNvSpPr txBox="1">
                <a:spLocks noRot="1" noChangeAspect="1" noMove="1" noResize="1" noEditPoints="1" noAdjustHandles="1" noChangeArrowheads="1" noChangeShapeType="1" noTextEdit="1"/>
              </p:cNvSpPr>
              <p:nvPr/>
            </p:nvSpPr>
            <p:spPr>
              <a:xfrm>
                <a:off x="1415480" y="4725355"/>
                <a:ext cx="2149114" cy="518604"/>
              </a:xfrm>
              <a:prstGeom prst="rect">
                <a:avLst/>
              </a:prstGeom>
              <a:blipFill>
                <a:blip r:embed="rId9"/>
                <a:stretch>
                  <a:fillRect t="-4878" r="-4118" b="-146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B715F92-EC79-8640-9B45-B379A7FA497D}"/>
                  </a:ext>
                </a:extLst>
              </p:cNvPr>
              <p:cNvSpPr txBox="1"/>
              <p:nvPr/>
            </p:nvSpPr>
            <p:spPr>
              <a:xfrm>
                <a:off x="3907736" y="4486016"/>
                <a:ext cx="1703287"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latin typeface="Cambria Math" panose="02040503050406030204" pitchFamily="18" charset="0"/>
                            </a:rPr>
                          </m:ctrlPr>
                        </m:d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m:rPr>
                                      <m:sty m:val="p"/>
                                    </m:rPr>
                                    <a:rPr kumimoji="1" lang="en-US" altLang="zh-CN" b="0" i="0" smtClean="0">
                                      <a:latin typeface="Cambria Math" panose="02040503050406030204" pitchFamily="18" charset="0"/>
                                    </a:rPr>
                                    <m:t>Ω</m:t>
                                  </m:r>
                                </m:e>
                                <m:sub>
                                  <m:r>
                                    <a:rPr kumimoji="1" lang="en-US" altLang="zh-CN" b="0" i="1" smtClean="0">
                                      <a:latin typeface="Cambria Math" panose="02040503050406030204" pitchFamily="18" charset="0"/>
                                    </a:rPr>
                                    <m:t>0</m:t>
                                  </m:r>
                                </m:sub>
                              </m:sSub>
                            </m:e>
                            <m:e>
                              <m:r>
                                <m:rPr>
                                  <m:sty m:val="p"/>
                                </m:rPr>
                                <a:rPr kumimoji="1" lang="en-US" altLang="zh-CN" b="0" i="0" smtClean="0">
                                  <a:latin typeface="Cambria Math" panose="02040503050406030204" pitchFamily="18" charset="0"/>
                                </a:rPr>
                                <m:t>Ω</m:t>
                              </m:r>
                            </m:e>
                          </m:d>
                        </m:e>
                      </m:d>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2</m:t>
                              </m:r>
                            </m:e>
                            <m:sup>
                              <m:r>
                                <a:rPr kumimoji="1" lang="en-US" altLang="zh-CN" b="0" i="1" smtClean="0">
                                  <a:latin typeface="Cambria Math" panose="02040503050406030204" pitchFamily="18" charset="0"/>
                                </a:rPr>
                                <m:t>𝑁</m:t>
                              </m:r>
                            </m:sup>
                          </m:sSup>
                        </m:den>
                      </m:f>
                      <m:r>
                        <a:rPr kumimoji="1" lang="zh-CN" altLang="en-US" b="0" i="1" smtClean="0">
                          <a:latin typeface="Cambria Math" panose="02040503050406030204" pitchFamily="18" charset="0"/>
                        </a:rPr>
                        <m:t> ✖️ </m:t>
                      </m:r>
                    </m:oMath>
                  </m:oMathPara>
                </a14:m>
                <a:endParaRPr kumimoji="1" lang="zh-CN" altLang="en-US" dirty="0"/>
              </a:p>
            </p:txBody>
          </p:sp>
        </mc:Choice>
        <mc:Fallback xmlns="">
          <p:sp>
            <p:nvSpPr>
              <p:cNvPr id="22" name="TextBox 21">
                <a:extLst>
                  <a:ext uri="{FF2B5EF4-FFF2-40B4-BE49-F238E27FC236}">
                    <a16:creationId xmlns:a16="http://schemas.microsoft.com/office/drawing/2014/main" id="{EB715F92-EC79-8640-9B45-B379A7FA497D}"/>
                  </a:ext>
                </a:extLst>
              </p:cNvPr>
              <p:cNvSpPr txBox="1">
                <a:spLocks noRot="1" noChangeAspect="1" noMove="1" noResize="1" noEditPoints="1" noAdjustHandles="1" noChangeArrowheads="1" noChangeShapeType="1" noTextEdit="1"/>
              </p:cNvSpPr>
              <p:nvPr/>
            </p:nvSpPr>
            <p:spPr>
              <a:xfrm>
                <a:off x="3907736" y="4486016"/>
                <a:ext cx="1703287" cy="518604"/>
              </a:xfrm>
              <a:prstGeom prst="rect">
                <a:avLst/>
              </a:prstGeom>
              <a:blipFill>
                <a:blip r:embed="rId10"/>
                <a:stretch>
                  <a:fillRect t="-7143" r="-5185" b="-11905"/>
                </a:stretch>
              </a:blipFill>
            </p:spPr>
            <p:txBody>
              <a:bodyPr/>
              <a:lstStyle/>
              <a:p>
                <a:r>
                  <a:rPr lang="zh-CN" altLang="en-US">
                    <a:noFill/>
                  </a:rPr>
                  <a:t> </a:t>
                </a:r>
              </a:p>
            </p:txBody>
          </p:sp>
        </mc:Fallback>
      </mc:AlternateContent>
      <p:sp>
        <p:nvSpPr>
          <p:cNvPr id="23" name="Rounded Rectangle 22">
            <a:extLst>
              <a:ext uri="{FF2B5EF4-FFF2-40B4-BE49-F238E27FC236}">
                <a16:creationId xmlns:a16="http://schemas.microsoft.com/office/drawing/2014/main" id="{68BC65E1-C373-254F-9888-6B5EF51B8620}"/>
              </a:ext>
            </a:extLst>
          </p:cNvPr>
          <p:cNvSpPr/>
          <p:nvPr/>
        </p:nvSpPr>
        <p:spPr>
          <a:xfrm>
            <a:off x="1349230" y="4271762"/>
            <a:ext cx="2236260" cy="1029446"/>
          </a:xfrm>
          <a:prstGeom prst="roundRect">
            <a:avLst>
              <a:gd name="adj" fmla="val 8895"/>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Rounded Rectangle 23">
            <a:extLst>
              <a:ext uri="{FF2B5EF4-FFF2-40B4-BE49-F238E27FC236}">
                <a16:creationId xmlns:a16="http://schemas.microsoft.com/office/drawing/2014/main" id="{AC20D83E-23E9-6E48-A687-F575061A7F9F}"/>
              </a:ext>
            </a:extLst>
          </p:cNvPr>
          <p:cNvSpPr/>
          <p:nvPr/>
        </p:nvSpPr>
        <p:spPr>
          <a:xfrm>
            <a:off x="3810677" y="4406888"/>
            <a:ext cx="1800346" cy="689889"/>
          </a:xfrm>
          <a:prstGeom prst="roundRect">
            <a:avLst>
              <a:gd name="adj" fmla="val 889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TextBox 24">
            <a:extLst>
              <a:ext uri="{FF2B5EF4-FFF2-40B4-BE49-F238E27FC236}">
                <a16:creationId xmlns:a16="http://schemas.microsoft.com/office/drawing/2014/main" id="{19845889-BDE1-6F41-9AF6-3F68F61FFCEE}"/>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30</a:t>
            </a:fld>
            <a:r>
              <a:rPr kumimoji="1" lang="en-US" altLang="zh-CN" dirty="0"/>
              <a:t>/44</a:t>
            </a:r>
            <a:endParaRPr kumimoji="1" lang="zh-CN" altLang="en-US" dirty="0"/>
          </a:p>
        </p:txBody>
      </p:sp>
      <p:cxnSp>
        <p:nvCxnSpPr>
          <p:cNvPr id="26" name="Straight Arrow Connector 25">
            <a:extLst>
              <a:ext uri="{FF2B5EF4-FFF2-40B4-BE49-F238E27FC236}">
                <a16:creationId xmlns:a16="http://schemas.microsoft.com/office/drawing/2014/main" id="{4A41DCE1-D9A0-B845-860C-657089E74AEA}"/>
              </a:ext>
            </a:extLst>
          </p:cNvPr>
          <p:cNvCxnSpPr>
            <a:cxnSpLocks/>
          </p:cNvCxnSpPr>
          <p:nvPr/>
        </p:nvCxnSpPr>
        <p:spPr>
          <a:xfrm>
            <a:off x="4799856" y="3262983"/>
            <a:ext cx="432048"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6B08CC9-4D61-C049-843A-11A86F3C577F}"/>
              </a:ext>
            </a:extLst>
          </p:cNvPr>
          <p:cNvSpPr txBox="1"/>
          <p:nvPr/>
        </p:nvSpPr>
        <p:spPr>
          <a:xfrm>
            <a:off x="5308651" y="3045085"/>
            <a:ext cx="1421592" cy="369332"/>
          </a:xfrm>
          <a:prstGeom prst="rect">
            <a:avLst/>
          </a:prstGeom>
          <a:noFill/>
        </p:spPr>
        <p:txBody>
          <a:bodyPr wrap="square">
            <a:spAutoFit/>
          </a:bodyPr>
          <a:lstStyle/>
          <a:p>
            <a:r>
              <a:rPr kumimoji="1" lang="en-US" altLang="zh-CN" dirty="0"/>
              <a:t>t</a:t>
            </a:r>
            <a:r>
              <a:rPr kumimoji="1" lang="en-US" altLang="zh-CN" sz="1800" dirty="0"/>
              <a:t>rue</a:t>
            </a:r>
            <a:r>
              <a:rPr kumimoji="1" lang="zh-CN" altLang="en-US" sz="1800" dirty="0"/>
              <a:t> </a:t>
            </a:r>
            <a:r>
              <a:rPr kumimoji="1" lang="en-US" altLang="zh-CN" sz="1800" dirty="0"/>
              <a:t>vacuum</a:t>
            </a:r>
            <a:r>
              <a:rPr lang="en-US" altLang="zh-CN" dirty="0"/>
              <a:t>:</a:t>
            </a:r>
            <a:endParaRPr lang="zh-CN" altLang="en-US"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B553EBB-87C6-4944-BC73-62CCAAC66C75}"/>
                  </a:ext>
                </a:extLst>
              </p:cNvPr>
              <p:cNvSpPr txBox="1"/>
              <p:nvPr/>
            </p:nvSpPr>
            <p:spPr>
              <a:xfrm>
                <a:off x="6671381" y="3091251"/>
                <a:ext cx="3659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latin typeface="Cambria Math" panose="02040503050406030204" pitchFamily="18" charset="0"/>
                            </a:rPr>
                          </m:ctrlPr>
                        </m:dPr>
                        <m:e>
                          <m:r>
                            <m:rPr>
                              <m:sty m:val="p"/>
                            </m:rPr>
                            <a:rPr kumimoji="1" lang="en-US" altLang="zh-CN" b="0" i="0" smtClean="0">
                              <a:latin typeface="Cambria Math" panose="02040503050406030204" pitchFamily="18" charset="0"/>
                            </a:rPr>
                            <m:t>Ω</m:t>
                          </m:r>
                        </m:e>
                      </m:d>
                    </m:oMath>
                  </m:oMathPara>
                </a14:m>
                <a:endParaRPr kumimoji="1" lang="zh-CN" altLang="en-US" dirty="0"/>
              </a:p>
            </p:txBody>
          </p:sp>
        </mc:Choice>
        <mc:Fallback xmlns="">
          <p:sp>
            <p:nvSpPr>
              <p:cNvPr id="28" name="TextBox 27">
                <a:extLst>
                  <a:ext uri="{FF2B5EF4-FFF2-40B4-BE49-F238E27FC236}">
                    <a16:creationId xmlns:a16="http://schemas.microsoft.com/office/drawing/2014/main" id="{8B553EBB-87C6-4944-BC73-62CCAAC66C75}"/>
                  </a:ext>
                </a:extLst>
              </p:cNvPr>
              <p:cNvSpPr txBox="1">
                <a:spLocks noRot="1" noChangeAspect="1" noMove="1" noResize="1" noEditPoints="1" noAdjustHandles="1" noChangeArrowheads="1" noChangeShapeType="1" noTextEdit="1"/>
              </p:cNvSpPr>
              <p:nvPr/>
            </p:nvSpPr>
            <p:spPr>
              <a:xfrm>
                <a:off x="6671381" y="3091251"/>
                <a:ext cx="365998" cy="276999"/>
              </a:xfrm>
              <a:prstGeom prst="rect">
                <a:avLst/>
              </a:prstGeom>
              <a:blipFill>
                <a:blip r:embed="rId11"/>
                <a:stretch>
                  <a:fillRect b="-43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0562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C3CE21A-835C-C54A-89B4-0D4B202D0ECE}"/>
              </a:ext>
            </a:extLst>
          </p:cNvPr>
          <p:cNvSpPr>
            <a:spLocks noGrp="1"/>
          </p:cNvSpPr>
          <p:nvPr>
            <p:ph idx="1"/>
          </p:nvPr>
        </p:nvSpPr>
        <p:spPr>
          <a:xfrm>
            <a:off x="1161585" y="1571847"/>
            <a:ext cx="10746163" cy="5163252"/>
          </a:xfrm>
        </p:spPr>
        <p:txBody>
          <a:bodyPr>
            <a:normAutofit fontScale="92500" lnSpcReduction="10000"/>
          </a:bodyPr>
          <a:lstStyle/>
          <a:p>
            <a:pPr>
              <a:lnSpc>
                <a:spcPct val="150000"/>
              </a:lnSpc>
              <a:buClr>
                <a:srgbClr val="3182BD"/>
              </a:buClr>
              <a:buFont typeface="Wingdings" pitchFamily="2" charset="2"/>
              <a:buChar char="q"/>
            </a:pPr>
            <a:r>
              <a:rPr kumimoji="1" lang="en-US" altLang="zh-CN" sz="3200" dirty="0">
                <a:solidFill>
                  <a:schemeClr val="bg2">
                    <a:lumMod val="90000"/>
                  </a:schemeClr>
                </a:solidFill>
              </a:rPr>
              <a:t>Why</a:t>
            </a:r>
            <a:r>
              <a:rPr kumimoji="1" lang="zh-CN" altLang="en-US" sz="3200" dirty="0">
                <a:solidFill>
                  <a:schemeClr val="bg2">
                    <a:lumMod val="90000"/>
                  </a:schemeClr>
                </a:solidFill>
              </a:rPr>
              <a:t> </a:t>
            </a:r>
            <a:r>
              <a:rPr kumimoji="1" lang="en-US" altLang="zh-CN" sz="3200" dirty="0">
                <a:solidFill>
                  <a:schemeClr val="bg2">
                    <a:lumMod val="90000"/>
                  </a:schemeClr>
                </a:solidFill>
              </a:rPr>
              <a:t>quantum</a:t>
            </a:r>
            <a:r>
              <a:rPr kumimoji="1" lang="zh-CN" altLang="en-US" sz="3200" dirty="0">
                <a:solidFill>
                  <a:schemeClr val="bg2">
                    <a:lumMod val="90000"/>
                  </a:schemeClr>
                </a:solidFill>
              </a:rPr>
              <a:t> </a:t>
            </a:r>
            <a:r>
              <a:rPr kumimoji="1" lang="en-US" altLang="zh-CN" sz="3200" dirty="0">
                <a:solidFill>
                  <a:schemeClr val="bg2">
                    <a:lumMod val="90000"/>
                  </a:schemeClr>
                </a:solidFill>
              </a:rPr>
              <a:t>computer?</a:t>
            </a:r>
          </a:p>
          <a:p>
            <a:pPr>
              <a:lnSpc>
                <a:spcPct val="150000"/>
              </a:lnSpc>
              <a:buClr>
                <a:srgbClr val="3182BD"/>
              </a:buClr>
              <a:buFont typeface="Wingdings" pitchFamily="2" charset="2"/>
              <a:buChar char="q"/>
            </a:pPr>
            <a:r>
              <a:rPr kumimoji="1" lang="en-US" altLang="zh-CN" sz="3200" dirty="0">
                <a:solidFill>
                  <a:schemeClr val="bg2">
                    <a:lumMod val="90000"/>
                  </a:schemeClr>
                </a:solidFill>
              </a:rPr>
              <a:t>Procedures</a:t>
            </a:r>
            <a:r>
              <a:rPr kumimoji="1" lang="zh-CN" altLang="en-US" sz="3200" dirty="0">
                <a:solidFill>
                  <a:schemeClr val="bg2">
                    <a:lumMod val="90000"/>
                  </a:schemeClr>
                </a:solidFill>
              </a:rPr>
              <a:t> </a:t>
            </a:r>
            <a:r>
              <a:rPr kumimoji="1" lang="en-US" altLang="zh-CN" sz="3200" dirty="0">
                <a:solidFill>
                  <a:schemeClr val="bg2">
                    <a:lumMod val="90000"/>
                  </a:schemeClr>
                </a:solidFill>
              </a:rPr>
              <a:t>of</a:t>
            </a:r>
            <a:r>
              <a:rPr kumimoji="1" lang="zh-CN" altLang="en-US" sz="3200" dirty="0">
                <a:solidFill>
                  <a:schemeClr val="bg2">
                    <a:lumMod val="90000"/>
                  </a:schemeClr>
                </a:solidFill>
              </a:rPr>
              <a:t> </a:t>
            </a:r>
            <a:r>
              <a:rPr kumimoji="1" lang="en-US" altLang="zh-CN" sz="3200" dirty="0">
                <a:solidFill>
                  <a:schemeClr val="bg2">
                    <a:lumMod val="90000"/>
                  </a:schemeClr>
                </a:solidFill>
              </a:rPr>
              <a:t>extracting</a:t>
            </a:r>
            <a:r>
              <a:rPr kumimoji="1" lang="zh-CN" altLang="en-US" sz="3200" dirty="0">
                <a:solidFill>
                  <a:schemeClr val="bg2">
                    <a:lumMod val="90000"/>
                  </a:schemeClr>
                </a:solidFill>
              </a:rPr>
              <a:t> </a:t>
            </a:r>
            <a:r>
              <a:rPr kumimoji="1" lang="en-US" altLang="zh-CN" sz="3200" dirty="0">
                <a:solidFill>
                  <a:schemeClr val="bg2">
                    <a:lumMod val="90000"/>
                  </a:schemeClr>
                </a:solidFill>
              </a:rPr>
              <a:t>particle</a:t>
            </a:r>
            <a:r>
              <a:rPr kumimoji="1" lang="zh-CN" altLang="en-US" sz="3200" dirty="0">
                <a:solidFill>
                  <a:schemeClr val="bg2">
                    <a:lumMod val="90000"/>
                  </a:schemeClr>
                </a:solidFill>
              </a:rPr>
              <a:t> </a:t>
            </a:r>
            <a:r>
              <a:rPr kumimoji="1" lang="en-US" altLang="zh-CN" sz="3200" dirty="0">
                <a:solidFill>
                  <a:schemeClr val="bg2">
                    <a:lumMod val="90000"/>
                  </a:schemeClr>
                </a:solidFill>
              </a:rPr>
              <a:t>mass</a:t>
            </a:r>
            <a:r>
              <a:rPr kumimoji="1" lang="zh-CN" altLang="en-US" sz="3200" dirty="0">
                <a:solidFill>
                  <a:schemeClr val="bg2">
                    <a:lumMod val="90000"/>
                  </a:schemeClr>
                </a:solidFill>
              </a:rPr>
              <a:t> </a:t>
            </a:r>
            <a:endParaRPr kumimoji="1" lang="en-US" altLang="zh-CN" sz="3200" dirty="0">
              <a:solidFill>
                <a:schemeClr val="bg2">
                  <a:lumMod val="90000"/>
                </a:schemeClr>
              </a:solidFill>
            </a:endParaRPr>
          </a:p>
          <a:p>
            <a:pPr>
              <a:lnSpc>
                <a:spcPct val="150000"/>
              </a:lnSpc>
              <a:buClr>
                <a:srgbClr val="3182BD"/>
              </a:buClr>
              <a:buFont typeface="Wingdings" pitchFamily="2" charset="2"/>
              <a:buChar char="q"/>
            </a:pPr>
            <a:r>
              <a:rPr kumimoji="1" lang="en-US" altLang="zh-CN" sz="3200" dirty="0">
                <a:solidFill>
                  <a:schemeClr val="bg2">
                    <a:lumMod val="90000"/>
                  </a:schemeClr>
                </a:solidFill>
              </a:rPr>
              <a:t>Measurement</a:t>
            </a:r>
            <a:r>
              <a:rPr kumimoji="1" lang="zh-CN" altLang="en-US" sz="3200" dirty="0">
                <a:solidFill>
                  <a:schemeClr val="bg2">
                    <a:lumMod val="90000"/>
                  </a:schemeClr>
                </a:solidFill>
              </a:rPr>
              <a:t> </a:t>
            </a:r>
            <a:r>
              <a:rPr kumimoji="1" lang="en-US" altLang="zh-CN" sz="3200" dirty="0">
                <a:solidFill>
                  <a:schemeClr val="bg2">
                    <a:lumMod val="90000"/>
                  </a:schemeClr>
                </a:solidFill>
              </a:rPr>
              <a:t>without</a:t>
            </a:r>
            <a:r>
              <a:rPr kumimoji="1" lang="zh-CN" altLang="en-US" sz="3200" dirty="0">
                <a:solidFill>
                  <a:schemeClr val="bg2">
                    <a:lumMod val="90000"/>
                  </a:schemeClr>
                </a:solidFill>
              </a:rPr>
              <a:t> </a:t>
            </a:r>
            <a:r>
              <a:rPr kumimoji="1" lang="en-US" altLang="zh-CN" sz="3200" dirty="0">
                <a:solidFill>
                  <a:schemeClr val="bg2">
                    <a:lumMod val="90000"/>
                  </a:schemeClr>
                </a:solidFill>
              </a:rPr>
              <a:t>ancilla</a:t>
            </a:r>
            <a:r>
              <a:rPr kumimoji="1" lang="zh-CN" altLang="en-US" sz="3200" dirty="0">
                <a:solidFill>
                  <a:schemeClr val="bg2">
                    <a:lumMod val="90000"/>
                  </a:schemeClr>
                </a:solidFill>
              </a:rPr>
              <a:t> </a:t>
            </a:r>
            <a:r>
              <a:rPr kumimoji="1" lang="en-US" altLang="zh-CN" sz="3200" dirty="0">
                <a:solidFill>
                  <a:schemeClr val="bg2">
                    <a:lumMod val="90000"/>
                  </a:schemeClr>
                </a:solidFill>
              </a:rPr>
              <a:t>qubits</a:t>
            </a:r>
          </a:p>
          <a:p>
            <a:pPr>
              <a:lnSpc>
                <a:spcPct val="150000"/>
              </a:lnSpc>
              <a:buClr>
                <a:srgbClr val="3182BD"/>
              </a:buClr>
              <a:buFont typeface="Wingdings" pitchFamily="2" charset="2"/>
              <a:buChar char="q"/>
            </a:pPr>
            <a:r>
              <a:rPr kumimoji="1" lang="en-US" altLang="zh-CN" sz="3200" dirty="0"/>
              <a:t>Performance</a:t>
            </a:r>
            <a:r>
              <a:rPr kumimoji="1" lang="zh-CN" altLang="en-US" sz="3200" dirty="0"/>
              <a:t> </a:t>
            </a:r>
            <a:r>
              <a:rPr kumimoji="1" lang="en-US" altLang="zh-CN" sz="3200" dirty="0"/>
              <a:t>guarantee</a:t>
            </a:r>
            <a:r>
              <a:rPr kumimoji="1" lang="zh-CN" altLang="en-US" sz="3200" dirty="0"/>
              <a:t> </a:t>
            </a:r>
            <a:r>
              <a:rPr kumimoji="1" lang="en-US" altLang="zh-CN" sz="3200" dirty="0"/>
              <a:t>of</a:t>
            </a:r>
            <a:r>
              <a:rPr kumimoji="1" lang="zh-CN" altLang="en-US" sz="3200" dirty="0"/>
              <a:t> </a:t>
            </a:r>
            <a:r>
              <a:rPr kumimoji="1" lang="en-US" altLang="zh-CN" sz="3200" dirty="0"/>
              <a:t>the</a:t>
            </a:r>
            <a:r>
              <a:rPr kumimoji="1" lang="zh-CN" altLang="en-US" sz="3200" dirty="0"/>
              <a:t> </a:t>
            </a:r>
            <a:r>
              <a:rPr kumimoji="1" lang="en-US" altLang="zh-CN" sz="3200" dirty="0"/>
              <a:t>state</a:t>
            </a:r>
            <a:r>
              <a:rPr kumimoji="1" lang="zh-CN" altLang="en-US" sz="3200" dirty="0"/>
              <a:t> </a:t>
            </a:r>
            <a:r>
              <a:rPr kumimoji="1" lang="en-US" altLang="zh-CN" sz="3200" dirty="0"/>
              <a:t>preparation</a:t>
            </a:r>
          </a:p>
          <a:p>
            <a:pPr lvl="1">
              <a:lnSpc>
                <a:spcPct val="150000"/>
              </a:lnSpc>
              <a:buClr>
                <a:srgbClr val="3182BD"/>
              </a:buClr>
              <a:buFont typeface="Wingdings" pitchFamily="2" charset="2"/>
              <a:buChar char="q"/>
            </a:pPr>
            <a:r>
              <a:rPr kumimoji="1" lang="en-US" altLang="zh-CN" sz="2800" dirty="0"/>
              <a:t>method</a:t>
            </a:r>
          </a:p>
          <a:p>
            <a:pPr lvl="1">
              <a:lnSpc>
                <a:spcPct val="150000"/>
              </a:lnSpc>
              <a:buClr>
                <a:srgbClr val="3182BD"/>
              </a:buClr>
              <a:buFont typeface="Wingdings" pitchFamily="2" charset="2"/>
              <a:buChar char="q"/>
            </a:pPr>
            <a:r>
              <a:rPr kumimoji="1" lang="en-US" altLang="zh-CN" sz="2800" dirty="0"/>
              <a:t>hardware</a:t>
            </a:r>
            <a:r>
              <a:rPr kumimoji="1" lang="zh-CN" altLang="en-US" sz="2800" dirty="0"/>
              <a:t> </a:t>
            </a:r>
            <a:r>
              <a:rPr kumimoji="1" lang="en-US" altLang="zh-CN" sz="2800" dirty="0"/>
              <a:t>demonstration</a:t>
            </a:r>
          </a:p>
          <a:p>
            <a:pPr>
              <a:lnSpc>
                <a:spcPct val="150000"/>
              </a:lnSpc>
              <a:buClr>
                <a:srgbClr val="3182BD"/>
              </a:buClr>
              <a:buFont typeface="Wingdings" pitchFamily="2" charset="2"/>
              <a:buChar char="q"/>
            </a:pPr>
            <a:r>
              <a:rPr kumimoji="1" lang="en-US" altLang="zh-CN" sz="3200" dirty="0">
                <a:solidFill>
                  <a:schemeClr val="bg2">
                    <a:lumMod val="90000"/>
                  </a:schemeClr>
                </a:solidFill>
              </a:rPr>
              <a:t>Conclusion</a:t>
            </a:r>
            <a:r>
              <a:rPr kumimoji="1" lang="zh-CN" altLang="en-US" sz="3200" dirty="0">
                <a:solidFill>
                  <a:schemeClr val="bg2">
                    <a:lumMod val="90000"/>
                  </a:schemeClr>
                </a:solidFill>
              </a:rPr>
              <a:t> </a:t>
            </a:r>
            <a:r>
              <a:rPr kumimoji="1" lang="en-US" altLang="zh-CN" sz="3200" dirty="0">
                <a:solidFill>
                  <a:schemeClr val="bg2">
                    <a:lumMod val="90000"/>
                  </a:schemeClr>
                </a:solidFill>
              </a:rPr>
              <a:t>and</a:t>
            </a:r>
            <a:r>
              <a:rPr kumimoji="1" lang="zh-CN" altLang="en-US" sz="3200" dirty="0">
                <a:solidFill>
                  <a:schemeClr val="bg2">
                    <a:lumMod val="90000"/>
                  </a:schemeClr>
                </a:solidFill>
              </a:rPr>
              <a:t> </a:t>
            </a:r>
            <a:r>
              <a:rPr kumimoji="1" lang="en-US" altLang="zh-CN" sz="3200" dirty="0">
                <a:solidFill>
                  <a:schemeClr val="bg2">
                    <a:lumMod val="90000"/>
                  </a:schemeClr>
                </a:solidFill>
              </a:rPr>
              <a:t>Outlook</a:t>
            </a:r>
          </a:p>
          <a:p>
            <a:pPr marL="0" indent="0">
              <a:lnSpc>
                <a:spcPct val="150000"/>
              </a:lnSpc>
              <a:buClr>
                <a:srgbClr val="3182BD"/>
              </a:buClr>
              <a:buNone/>
            </a:pPr>
            <a:endParaRPr kumimoji="1" lang="en-US" altLang="zh-CN" sz="3200" dirty="0">
              <a:solidFill>
                <a:schemeClr val="bg2">
                  <a:lumMod val="90000"/>
                </a:schemeClr>
              </a:solidFill>
            </a:endParaRPr>
          </a:p>
        </p:txBody>
      </p:sp>
      <p:sp>
        <p:nvSpPr>
          <p:cNvPr id="7" name="Title 1">
            <a:extLst>
              <a:ext uri="{FF2B5EF4-FFF2-40B4-BE49-F238E27FC236}">
                <a16:creationId xmlns:a16="http://schemas.microsoft.com/office/drawing/2014/main" id="{F3B21FB1-DD8C-BC44-964C-97FDB8DCD966}"/>
              </a:ext>
            </a:extLst>
          </p:cNvPr>
          <p:cNvSpPr txBox="1">
            <a:spLocks/>
          </p:cNvSpPr>
          <p:nvPr/>
        </p:nvSpPr>
        <p:spPr>
          <a:xfrm>
            <a:off x="838200" y="501650"/>
            <a:ext cx="3179323" cy="947771"/>
          </a:xfrm>
          <a:prstGeom prst="roundRect">
            <a:avLst/>
          </a:prstGeom>
          <a:solidFill>
            <a:srgbClr val="9DC3E6"/>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5400" dirty="0"/>
              <a:t>Main Content</a:t>
            </a:r>
            <a:endParaRPr kumimoji="1" lang="zh-CN" altLang="en-US" sz="5400" dirty="0"/>
          </a:p>
        </p:txBody>
      </p:sp>
    </p:spTree>
    <p:extLst>
      <p:ext uri="{BB962C8B-B14F-4D97-AF65-F5344CB8AC3E}">
        <p14:creationId xmlns:p14="http://schemas.microsoft.com/office/powerpoint/2010/main" val="3925505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C8675B-AE59-9B46-B8AB-128922F3CE28}"/>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5400" dirty="0"/>
              <a:t>quantum</a:t>
            </a:r>
            <a:r>
              <a:rPr kumimoji="1" lang="zh-CN" altLang="en-US" sz="5400" dirty="0"/>
              <a:t> </a:t>
            </a:r>
            <a:r>
              <a:rPr kumimoji="1" lang="en-US" altLang="zh-CN" sz="5400" dirty="0"/>
              <a:t>state</a:t>
            </a:r>
            <a:r>
              <a:rPr kumimoji="1" lang="zh-CN" altLang="en-US" sz="5400" dirty="0"/>
              <a:t> </a:t>
            </a:r>
            <a:r>
              <a:rPr kumimoji="1" lang="en-US" altLang="zh-CN" sz="5400" dirty="0"/>
              <a:t>preparation</a:t>
            </a:r>
            <a:r>
              <a:rPr kumimoji="1" lang="zh-CN" altLang="en-US" sz="5400" dirty="0"/>
              <a:t> </a:t>
            </a:r>
            <a:r>
              <a:rPr kumimoji="1" lang="en-US" altLang="zh-CN" sz="5400" dirty="0"/>
              <a:t>algorithm</a:t>
            </a:r>
            <a:endParaRPr lang="zh-CN" altLang="en-US" sz="5400" dirty="0"/>
          </a:p>
        </p:txBody>
      </p:sp>
      <p:pic>
        <p:nvPicPr>
          <p:cNvPr id="6" name="Picture 5">
            <a:extLst>
              <a:ext uri="{FF2B5EF4-FFF2-40B4-BE49-F238E27FC236}">
                <a16:creationId xmlns:a16="http://schemas.microsoft.com/office/drawing/2014/main" id="{DC0B26DB-6F3C-4B4D-8355-3288E8B78406}"/>
              </a:ext>
            </a:extLst>
          </p:cNvPr>
          <p:cNvPicPr>
            <a:picLocks noChangeAspect="1"/>
          </p:cNvPicPr>
          <p:nvPr/>
        </p:nvPicPr>
        <p:blipFill>
          <a:blip r:embed="rId2"/>
          <a:stretch>
            <a:fillRect/>
          </a:stretch>
        </p:blipFill>
        <p:spPr>
          <a:xfrm>
            <a:off x="4403812" y="1007988"/>
            <a:ext cx="3384376" cy="196512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D61C0E6-827A-C641-9A77-22689D3A01E4}"/>
                  </a:ext>
                </a:extLst>
              </p:cNvPr>
              <p:cNvSpPr txBox="1"/>
              <p:nvPr/>
            </p:nvSpPr>
            <p:spPr>
              <a:xfrm>
                <a:off x="1559496" y="1385971"/>
                <a:ext cx="2232248" cy="8989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800" b="0" i="1" smtClean="0">
                              <a:latin typeface="Cambria Math" panose="02040503050406030204" pitchFamily="18" charset="0"/>
                            </a:rPr>
                          </m:ctrlPr>
                        </m:dPr>
                        <m:e>
                          <m:d>
                            <m:dPr>
                              <m:begChr m:val="⟨"/>
                              <m:endChr m:val="⟩"/>
                              <m:ctrlPr>
                                <a:rPr kumimoji="1" lang="en-US" altLang="zh-CN" sz="2800" b="0" i="1" smtClean="0">
                                  <a:latin typeface="Cambria Math" panose="02040503050406030204" pitchFamily="18" charset="0"/>
                                </a:rPr>
                              </m:ctrlPr>
                            </m:dPr>
                            <m:e>
                              <m:sSub>
                                <m:sSubPr>
                                  <m:ctrlPr>
                                    <a:rPr kumimoji="1" lang="en-US" altLang="zh-CN" sz="2800" b="0" i="1" smtClean="0">
                                      <a:latin typeface="Cambria Math" panose="02040503050406030204" pitchFamily="18" charset="0"/>
                                    </a:rPr>
                                  </m:ctrlPr>
                                </m:sSubPr>
                                <m:e>
                                  <m:r>
                                    <m:rPr>
                                      <m:sty m:val="p"/>
                                    </m:rPr>
                                    <a:rPr kumimoji="1" lang="en-US" altLang="zh-CN" sz="2800" b="0" i="0" smtClean="0">
                                      <a:latin typeface="Cambria Math" panose="02040503050406030204" pitchFamily="18" charset="0"/>
                                    </a:rPr>
                                    <m:t>Ω</m:t>
                                  </m:r>
                                </m:e>
                                <m:sub>
                                  <m:r>
                                    <a:rPr kumimoji="1" lang="en-US" altLang="zh-CN" sz="2800" b="0" i="1" smtClean="0">
                                      <a:latin typeface="Cambria Math" panose="02040503050406030204" pitchFamily="18" charset="0"/>
                                    </a:rPr>
                                    <m:t>0</m:t>
                                  </m:r>
                                </m:sub>
                              </m:sSub>
                            </m:e>
                            <m:e>
                              <m:r>
                                <m:rPr>
                                  <m:sty m:val="p"/>
                                </m:rPr>
                                <a:rPr kumimoji="1" lang="en-US" altLang="zh-CN" sz="2800" b="0" i="0" smtClean="0">
                                  <a:latin typeface="Cambria Math" panose="02040503050406030204" pitchFamily="18" charset="0"/>
                                </a:rPr>
                                <m:t>Ω</m:t>
                              </m:r>
                            </m:e>
                          </m:d>
                        </m:e>
                      </m:d>
                      <m:r>
                        <a:rPr kumimoji="1" lang="en-US" altLang="zh-CN" sz="2800" b="0" i="1" smtClean="0">
                          <a:latin typeface="Cambria Math" panose="02040503050406030204" pitchFamily="18" charset="0"/>
                        </a:rPr>
                        <m:t>~</m:t>
                      </m:r>
                      <m:f>
                        <m:fPr>
                          <m:ctrlPr>
                            <a:rPr kumimoji="1" lang="en-US" altLang="zh-CN" sz="2800" b="0" i="1" smtClean="0">
                              <a:latin typeface="Cambria Math" panose="02040503050406030204" pitchFamily="18" charset="0"/>
                            </a:rPr>
                          </m:ctrlPr>
                        </m:fPr>
                        <m:num>
                          <m:r>
                            <a:rPr kumimoji="1" lang="en-US" altLang="zh-CN" sz="2800" b="0" i="1" smtClean="0">
                              <a:latin typeface="Cambria Math" panose="02040503050406030204" pitchFamily="18" charset="0"/>
                            </a:rPr>
                            <m:t>1</m:t>
                          </m:r>
                        </m:num>
                        <m:den>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2</m:t>
                              </m:r>
                            </m:e>
                            <m:sup>
                              <m:r>
                                <a:rPr kumimoji="1" lang="en-US" altLang="zh-CN" sz="2800" b="0" i="1" smtClean="0">
                                  <a:latin typeface="Cambria Math" panose="02040503050406030204" pitchFamily="18" charset="0"/>
                                </a:rPr>
                                <m:t>𝑁</m:t>
                              </m:r>
                            </m:sup>
                          </m:sSup>
                        </m:den>
                      </m:f>
                    </m:oMath>
                  </m:oMathPara>
                </a14:m>
                <a:endParaRPr lang="zh-CN" altLang="en-US" sz="2800" dirty="0"/>
              </a:p>
            </p:txBody>
          </p:sp>
        </mc:Choice>
        <mc:Fallback xmlns="">
          <p:sp>
            <p:nvSpPr>
              <p:cNvPr id="8" name="TextBox 7">
                <a:extLst>
                  <a:ext uri="{FF2B5EF4-FFF2-40B4-BE49-F238E27FC236}">
                    <a16:creationId xmlns:a16="http://schemas.microsoft.com/office/drawing/2014/main" id="{DD61C0E6-827A-C641-9A77-22689D3A01E4}"/>
                  </a:ext>
                </a:extLst>
              </p:cNvPr>
              <p:cNvSpPr txBox="1">
                <a:spLocks noRot="1" noChangeAspect="1" noMove="1" noResize="1" noEditPoints="1" noAdjustHandles="1" noChangeArrowheads="1" noChangeShapeType="1" noTextEdit="1"/>
              </p:cNvSpPr>
              <p:nvPr/>
            </p:nvSpPr>
            <p:spPr>
              <a:xfrm>
                <a:off x="1559496" y="1385971"/>
                <a:ext cx="2232248" cy="898964"/>
              </a:xfrm>
              <a:prstGeom prst="rect">
                <a:avLst/>
              </a:prstGeom>
              <a:blipFill>
                <a:blip r:embed="rId3"/>
                <a:stretch>
                  <a:fillRect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355FBD4-6346-544B-9FF3-453B3ED2FDEE}"/>
                  </a:ext>
                </a:extLst>
              </p:cNvPr>
              <p:cNvSpPr txBox="1"/>
              <p:nvPr/>
            </p:nvSpPr>
            <p:spPr>
              <a:xfrm>
                <a:off x="7788188" y="1391719"/>
                <a:ext cx="3210389" cy="9085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800" b="0" i="1" smtClean="0">
                              <a:latin typeface="Cambria Math" panose="02040503050406030204" pitchFamily="18" charset="0"/>
                            </a:rPr>
                          </m:ctrlPr>
                        </m:dPr>
                        <m:e>
                          <m:d>
                            <m:dPr>
                              <m:begChr m:val="⟨"/>
                              <m:endChr m:val="⟩"/>
                              <m:ctrlPr>
                                <a:rPr kumimoji="1" lang="en-US" altLang="zh-CN" sz="2800" b="0" i="1" smtClean="0">
                                  <a:latin typeface="Cambria Math" panose="02040503050406030204" pitchFamily="18" charset="0"/>
                                </a:rPr>
                              </m:ctrlPr>
                            </m:dPr>
                            <m:e>
                              <m:sSub>
                                <m:sSubPr>
                                  <m:ctrlPr>
                                    <a:rPr kumimoji="1" lang="en-US" altLang="zh-CN" sz="2800" b="0" i="1" smtClean="0">
                                      <a:latin typeface="Cambria Math" panose="02040503050406030204" pitchFamily="18" charset="0"/>
                                    </a:rPr>
                                  </m:ctrlPr>
                                </m:sSubPr>
                                <m:e>
                                  <m:r>
                                    <m:rPr>
                                      <m:sty m:val="p"/>
                                    </m:rPr>
                                    <a:rPr kumimoji="1" lang="en-US" altLang="zh-CN" sz="2800" b="0" i="0" smtClean="0">
                                      <a:latin typeface="Cambria Math" panose="02040503050406030204" pitchFamily="18" charset="0"/>
                                    </a:rPr>
                                    <m:t>Ω</m:t>
                                  </m:r>
                                </m:e>
                                <m:sub>
                                  <m:r>
                                    <a:rPr kumimoji="1" lang="en-US" altLang="zh-CN" sz="2800" b="0" i="1" smtClean="0">
                                      <a:latin typeface="Cambria Math" panose="02040503050406030204" pitchFamily="18" charset="0"/>
                                    </a:rPr>
                                    <m:t>0</m:t>
                                  </m:r>
                                </m:sub>
                              </m:sSub>
                            </m:e>
                            <m:e>
                              <m:r>
                                <m:rPr>
                                  <m:sty m:val="p"/>
                                </m:rPr>
                                <a:rPr kumimoji="1" lang="en-US" altLang="zh-CN" sz="2800" b="0" i="0" smtClean="0">
                                  <a:latin typeface="Cambria Math" panose="02040503050406030204" pitchFamily="18" charset="0"/>
                                </a:rPr>
                                <m:t>Ω</m:t>
                              </m:r>
                            </m:e>
                          </m:d>
                        </m:e>
                      </m:d>
                      <m:r>
                        <a:rPr kumimoji="1" lang="en-US" altLang="zh-CN" sz="2800" b="0" i="1" smtClean="0">
                          <a:latin typeface="Cambria Math" panose="02040503050406030204" pitchFamily="18" charset="0"/>
                        </a:rPr>
                        <m:t>~</m:t>
                      </m:r>
                      <m:f>
                        <m:fPr>
                          <m:ctrlPr>
                            <a:rPr kumimoji="1" lang="en-US" altLang="zh-CN" sz="2800" i="1">
                              <a:latin typeface="Cambria Math" panose="02040503050406030204" pitchFamily="18" charset="0"/>
                            </a:rPr>
                          </m:ctrlPr>
                        </m:fPr>
                        <m:num>
                          <m:r>
                            <a:rPr kumimoji="1" lang="en-US" altLang="zh-CN" sz="2800" i="1">
                              <a:latin typeface="Cambria Math" panose="02040503050406030204" pitchFamily="18" charset="0"/>
                            </a:rPr>
                            <m:t>1</m:t>
                          </m:r>
                        </m:num>
                        <m:den>
                          <m:sSup>
                            <m:sSupPr>
                              <m:ctrlPr>
                                <a:rPr kumimoji="1" lang="en-US" altLang="zh-CN" sz="2800" i="1">
                                  <a:latin typeface="Cambria Math" panose="02040503050406030204" pitchFamily="18" charset="0"/>
                                </a:rPr>
                              </m:ctrlPr>
                            </m:sSupPr>
                            <m:e>
                              <m:r>
                                <a:rPr kumimoji="1" lang="en-US" altLang="zh-CN" sz="2800" i="1">
                                  <a:latin typeface="Cambria Math" panose="02040503050406030204" pitchFamily="18" charset="0"/>
                                </a:rPr>
                                <m:t>𝑁</m:t>
                              </m:r>
                            </m:e>
                            <m:sup>
                              <m:r>
                                <a:rPr kumimoji="1" lang="en-US" altLang="zh-CN" sz="2800" i="1">
                                  <a:latin typeface="Cambria Math" panose="02040503050406030204" pitchFamily="18" charset="0"/>
                                </a:rPr>
                                <m:t>𝜆</m:t>
                              </m:r>
                            </m:sup>
                          </m:sSup>
                        </m:den>
                      </m:f>
                    </m:oMath>
                  </m:oMathPara>
                </a14:m>
                <a:endParaRPr lang="zh-CN" altLang="en-US" sz="2800" dirty="0"/>
              </a:p>
            </p:txBody>
          </p:sp>
        </mc:Choice>
        <mc:Fallback xmlns="">
          <p:sp>
            <p:nvSpPr>
              <p:cNvPr id="9" name="TextBox 8">
                <a:extLst>
                  <a:ext uri="{FF2B5EF4-FFF2-40B4-BE49-F238E27FC236}">
                    <a16:creationId xmlns:a16="http://schemas.microsoft.com/office/drawing/2014/main" id="{A355FBD4-6346-544B-9FF3-453B3ED2FDEE}"/>
                  </a:ext>
                </a:extLst>
              </p:cNvPr>
              <p:cNvSpPr txBox="1">
                <a:spLocks noRot="1" noChangeAspect="1" noMove="1" noResize="1" noEditPoints="1" noAdjustHandles="1" noChangeArrowheads="1" noChangeShapeType="1" noTextEdit="1"/>
              </p:cNvSpPr>
              <p:nvPr/>
            </p:nvSpPr>
            <p:spPr>
              <a:xfrm>
                <a:off x="7788188" y="1391719"/>
                <a:ext cx="3210389" cy="908518"/>
              </a:xfrm>
              <a:prstGeom prst="rect">
                <a:avLst/>
              </a:prstGeom>
              <a:blipFill>
                <a:blip r:embed="rId4"/>
                <a:stretch>
                  <a:fillRect b="-8333"/>
                </a:stretch>
              </a:blipFill>
            </p:spPr>
            <p:txBody>
              <a:bodyPr/>
              <a:lstStyle/>
              <a:p>
                <a:r>
                  <a:rPr lang="zh-CN" altLang="en-US">
                    <a:noFill/>
                  </a:rPr>
                  <a:t> </a:t>
                </a:r>
              </a:p>
            </p:txBody>
          </p:sp>
        </mc:Fallback>
      </mc:AlternateContent>
      <p:sp>
        <p:nvSpPr>
          <p:cNvPr id="2" name="TextBox 1">
            <a:extLst>
              <a:ext uri="{FF2B5EF4-FFF2-40B4-BE49-F238E27FC236}">
                <a16:creationId xmlns:a16="http://schemas.microsoft.com/office/drawing/2014/main" id="{43882E1A-5ABD-DD47-8D2F-D52B928E7270}"/>
              </a:ext>
            </a:extLst>
          </p:cNvPr>
          <p:cNvSpPr txBox="1"/>
          <p:nvPr/>
        </p:nvSpPr>
        <p:spPr>
          <a:xfrm>
            <a:off x="635242" y="5484777"/>
            <a:ext cx="11039304" cy="461665"/>
          </a:xfrm>
          <a:prstGeom prst="rect">
            <a:avLst/>
          </a:prstGeom>
          <a:noFill/>
        </p:spPr>
        <p:txBody>
          <a:bodyPr wrap="none" rtlCol="0">
            <a:spAutoFit/>
          </a:bodyPr>
          <a:lstStyle/>
          <a:p>
            <a:r>
              <a:rPr kumimoji="1" lang="en-US" altLang="zh-CN" sz="2400" dirty="0"/>
              <a:t>Still</a:t>
            </a:r>
            <a:r>
              <a:rPr kumimoji="1" lang="zh-CN" altLang="en-US" sz="2400" dirty="0"/>
              <a:t> </a:t>
            </a:r>
            <a:r>
              <a:rPr kumimoji="1" lang="en-US" altLang="zh-CN" sz="2400" dirty="0"/>
              <a:t>a</a:t>
            </a:r>
            <a:r>
              <a:rPr kumimoji="1" lang="zh-CN" altLang="en-US" sz="2400" dirty="0"/>
              <a:t> </a:t>
            </a:r>
            <a:r>
              <a:rPr kumimoji="1" lang="en-US" altLang="zh-CN" sz="2400" dirty="0"/>
              <a:t>big</a:t>
            </a:r>
            <a:r>
              <a:rPr kumimoji="1" lang="zh-CN" altLang="en-US" sz="2400" dirty="0"/>
              <a:t> </a:t>
            </a:r>
            <a:r>
              <a:rPr kumimoji="1" lang="en-US" altLang="zh-CN" sz="2400" dirty="0"/>
              <a:t>gap</a:t>
            </a:r>
            <a:r>
              <a:rPr kumimoji="1" lang="zh-CN" altLang="en-US" sz="2400" dirty="0"/>
              <a:t> </a:t>
            </a:r>
            <a:r>
              <a:rPr kumimoji="1" lang="en-US" altLang="zh-CN" sz="2400" dirty="0"/>
              <a:t>from</a:t>
            </a:r>
            <a:r>
              <a:rPr kumimoji="1" lang="zh-CN" altLang="en-US" sz="2400" dirty="0"/>
              <a:t> </a:t>
            </a:r>
            <a:r>
              <a:rPr kumimoji="1" lang="en-US" altLang="zh-CN" sz="2400" b="1" dirty="0">
                <a:solidFill>
                  <a:srgbClr val="FF0000"/>
                </a:solidFill>
              </a:rPr>
              <a:t>exponentially-vanishing</a:t>
            </a:r>
            <a:r>
              <a:rPr kumimoji="1" lang="zh-CN" altLang="en-US" sz="2400" dirty="0"/>
              <a:t> </a:t>
            </a:r>
            <a:r>
              <a:rPr kumimoji="1" lang="en-US" altLang="zh-CN" sz="2400" dirty="0"/>
              <a:t>overlap</a:t>
            </a:r>
            <a:r>
              <a:rPr kumimoji="1" lang="zh-CN" altLang="en-US" sz="2400" dirty="0"/>
              <a:t> </a:t>
            </a:r>
            <a:r>
              <a:rPr kumimoji="1" lang="en-US" altLang="zh-CN" sz="2400" dirty="0"/>
              <a:t>to</a:t>
            </a:r>
            <a:r>
              <a:rPr kumimoji="1" lang="zh-CN" altLang="en-US" sz="2400" dirty="0"/>
              <a:t> </a:t>
            </a:r>
            <a:r>
              <a:rPr kumimoji="1" lang="en-US" altLang="zh-CN" sz="2400" b="1" dirty="0" err="1">
                <a:solidFill>
                  <a:srgbClr val="FF0000"/>
                </a:solidFill>
              </a:rPr>
              <a:t>polynomially</a:t>
            </a:r>
            <a:r>
              <a:rPr kumimoji="1" lang="en-US" altLang="zh-CN" sz="2400" b="1" dirty="0">
                <a:solidFill>
                  <a:srgbClr val="FF0000"/>
                </a:solidFill>
              </a:rPr>
              <a:t>-vanishing</a:t>
            </a:r>
            <a:r>
              <a:rPr kumimoji="1" lang="zh-CN" altLang="en-US" sz="2400" dirty="0"/>
              <a:t> </a:t>
            </a:r>
            <a:r>
              <a:rPr kumimoji="1" lang="en-US" altLang="zh-CN" sz="2400" dirty="0"/>
              <a:t>overlap.</a:t>
            </a:r>
            <a:r>
              <a:rPr kumimoji="1" lang="zh-CN" altLang="en-US" sz="2400" dirty="0"/>
              <a:t> </a:t>
            </a:r>
          </a:p>
        </p:txBody>
      </p:sp>
      <p:pic>
        <p:nvPicPr>
          <p:cNvPr id="7" name="Picture 6">
            <a:extLst>
              <a:ext uri="{FF2B5EF4-FFF2-40B4-BE49-F238E27FC236}">
                <a16:creationId xmlns:a16="http://schemas.microsoft.com/office/drawing/2014/main" id="{B01B8899-AE18-F44F-A4C3-B02CF46488E1}"/>
              </a:ext>
            </a:extLst>
          </p:cNvPr>
          <p:cNvPicPr>
            <a:picLocks noChangeAspect="1"/>
          </p:cNvPicPr>
          <p:nvPr/>
        </p:nvPicPr>
        <p:blipFill>
          <a:blip r:embed="rId5"/>
          <a:stretch>
            <a:fillRect/>
          </a:stretch>
        </p:blipFill>
        <p:spPr>
          <a:xfrm>
            <a:off x="978674" y="2437604"/>
            <a:ext cx="3356169" cy="3356169"/>
          </a:xfrm>
          <a:prstGeom prst="rect">
            <a:avLst/>
          </a:prstGeom>
        </p:spPr>
      </p:pic>
      <p:pic>
        <p:nvPicPr>
          <p:cNvPr id="14" name="Picture 13">
            <a:extLst>
              <a:ext uri="{FF2B5EF4-FFF2-40B4-BE49-F238E27FC236}">
                <a16:creationId xmlns:a16="http://schemas.microsoft.com/office/drawing/2014/main" id="{F7C8C1B3-1482-8642-8687-93B50A576054}"/>
              </a:ext>
            </a:extLst>
          </p:cNvPr>
          <p:cNvPicPr>
            <a:picLocks noChangeAspect="1"/>
          </p:cNvPicPr>
          <p:nvPr/>
        </p:nvPicPr>
        <p:blipFill>
          <a:blip r:embed="rId6"/>
          <a:stretch>
            <a:fillRect/>
          </a:stretch>
        </p:blipFill>
        <p:spPr>
          <a:xfrm>
            <a:off x="4151262" y="3191825"/>
            <a:ext cx="7273851" cy="1749407"/>
          </a:xfrm>
          <a:prstGeom prst="rect">
            <a:avLst/>
          </a:prstGeom>
        </p:spPr>
      </p:pic>
      <p:cxnSp>
        <p:nvCxnSpPr>
          <p:cNvPr id="17" name="Straight Connector 16">
            <a:extLst>
              <a:ext uri="{FF2B5EF4-FFF2-40B4-BE49-F238E27FC236}">
                <a16:creationId xmlns:a16="http://schemas.microsoft.com/office/drawing/2014/main" id="{AD97ED9F-8A31-9749-8C2F-F62CB976B30D}"/>
              </a:ext>
            </a:extLst>
          </p:cNvPr>
          <p:cNvCxnSpPr>
            <a:cxnSpLocks/>
          </p:cNvCxnSpPr>
          <p:nvPr/>
        </p:nvCxnSpPr>
        <p:spPr>
          <a:xfrm flipH="1" flipV="1">
            <a:off x="4151262" y="2939539"/>
            <a:ext cx="360563" cy="14829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2B57B8-EC15-CF4D-B488-23784F0D5A66}"/>
              </a:ext>
            </a:extLst>
          </p:cNvPr>
          <p:cNvCxnSpPr>
            <a:cxnSpLocks/>
          </p:cNvCxnSpPr>
          <p:nvPr/>
        </p:nvCxnSpPr>
        <p:spPr>
          <a:xfrm flipV="1">
            <a:off x="5663952" y="2973111"/>
            <a:ext cx="2304256" cy="14494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A8BFD14F-FDBA-4D49-A458-B474F4976FEB}"/>
              </a:ext>
            </a:extLst>
          </p:cNvPr>
          <p:cNvSpPr/>
          <p:nvPr/>
        </p:nvSpPr>
        <p:spPr>
          <a:xfrm>
            <a:off x="5105400" y="1231885"/>
            <a:ext cx="1917700" cy="444515"/>
          </a:xfrm>
          <a:custGeom>
            <a:avLst/>
            <a:gdLst>
              <a:gd name="connsiteX0" fmla="*/ 0 w 1917700"/>
              <a:gd name="connsiteY0" fmla="*/ 444515 h 444515"/>
              <a:gd name="connsiteX1" fmla="*/ 965200 w 1917700"/>
              <a:gd name="connsiteY1" fmla="*/ 15 h 444515"/>
              <a:gd name="connsiteX2" fmla="*/ 1917700 w 1917700"/>
              <a:gd name="connsiteY2" fmla="*/ 431815 h 444515"/>
            </a:gdLst>
            <a:ahLst/>
            <a:cxnLst>
              <a:cxn ang="0">
                <a:pos x="connsiteX0" y="connsiteY0"/>
              </a:cxn>
              <a:cxn ang="0">
                <a:pos x="connsiteX1" y="connsiteY1"/>
              </a:cxn>
              <a:cxn ang="0">
                <a:pos x="connsiteX2" y="connsiteY2"/>
              </a:cxn>
            </a:cxnLst>
            <a:rect l="l" t="t" r="r" b="b"/>
            <a:pathLst>
              <a:path w="1917700" h="444515">
                <a:moveTo>
                  <a:pt x="0" y="444515"/>
                </a:moveTo>
                <a:cubicBezTo>
                  <a:pt x="322791" y="223323"/>
                  <a:pt x="645583" y="2132"/>
                  <a:pt x="965200" y="15"/>
                </a:cubicBezTo>
                <a:cubicBezTo>
                  <a:pt x="1284817" y="-2102"/>
                  <a:pt x="1601258" y="214856"/>
                  <a:pt x="1917700" y="43181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Box 14">
            <a:extLst>
              <a:ext uri="{FF2B5EF4-FFF2-40B4-BE49-F238E27FC236}">
                <a16:creationId xmlns:a16="http://schemas.microsoft.com/office/drawing/2014/main" id="{89996857-6250-1B4E-9474-9D10B02992DE}"/>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32</a:t>
            </a:fld>
            <a:r>
              <a:rPr kumimoji="1" lang="en-US" altLang="zh-CN" dirty="0"/>
              <a:t>/44</a:t>
            </a:r>
            <a:endParaRPr kumimoji="1" lang="zh-CN" altLang="en-US" dirty="0"/>
          </a:p>
        </p:txBody>
      </p:sp>
      <p:sp>
        <p:nvSpPr>
          <p:cNvPr id="3" name="TextBox 2">
            <a:extLst>
              <a:ext uri="{FF2B5EF4-FFF2-40B4-BE49-F238E27FC236}">
                <a16:creationId xmlns:a16="http://schemas.microsoft.com/office/drawing/2014/main" id="{C271A0D3-4B11-E741-BFD3-B1935B715202}"/>
              </a:ext>
            </a:extLst>
          </p:cNvPr>
          <p:cNvSpPr txBox="1"/>
          <p:nvPr/>
        </p:nvSpPr>
        <p:spPr>
          <a:xfrm>
            <a:off x="4833453" y="6034336"/>
            <a:ext cx="3965253" cy="461665"/>
          </a:xfrm>
          <a:prstGeom prst="rect">
            <a:avLst/>
          </a:prstGeom>
          <a:noFill/>
        </p:spPr>
        <p:txBody>
          <a:bodyPr wrap="none" rtlCol="0">
            <a:spAutoFit/>
          </a:bodyPr>
          <a:lstStyle/>
          <a:p>
            <a:r>
              <a:rPr kumimoji="1" lang="en-US" altLang="zh-CN" sz="2400" b="1" dirty="0"/>
              <a:t>Even without quantum noise!</a:t>
            </a:r>
            <a:endParaRPr kumimoji="1" lang="zh-CN" altLang="en-US" sz="2400" b="1" dirty="0"/>
          </a:p>
        </p:txBody>
      </p:sp>
    </p:spTree>
    <p:extLst>
      <p:ext uri="{BB962C8B-B14F-4D97-AF65-F5344CB8AC3E}">
        <p14:creationId xmlns:p14="http://schemas.microsoft.com/office/powerpoint/2010/main" val="1810586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C8675B-AE59-9B46-B8AB-128922F3CE28}"/>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5400" dirty="0"/>
              <a:t>quantum</a:t>
            </a:r>
            <a:r>
              <a:rPr kumimoji="1" lang="zh-CN" altLang="en-US" sz="5400" dirty="0"/>
              <a:t> </a:t>
            </a:r>
            <a:r>
              <a:rPr kumimoji="1" lang="en-US" altLang="zh-CN" sz="5400" dirty="0"/>
              <a:t>state</a:t>
            </a:r>
            <a:r>
              <a:rPr kumimoji="1" lang="zh-CN" altLang="en-US" sz="5400" dirty="0"/>
              <a:t> </a:t>
            </a:r>
            <a:r>
              <a:rPr kumimoji="1" lang="en-US" altLang="zh-CN" sz="5400" dirty="0"/>
              <a:t>preparation</a:t>
            </a:r>
            <a:r>
              <a:rPr kumimoji="1" lang="zh-CN" altLang="en-US" sz="5400" dirty="0"/>
              <a:t> </a:t>
            </a:r>
            <a:r>
              <a:rPr kumimoji="1" lang="en-US" altLang="zh-CN" sz="5400" dirty="0"/>
              <a:t>algorithm</a:t>
            </a:r>
            <a:endParaRPr lang="zh-CN" altLang="en-US" sz="5400" dirty="0"/>
          </a:p>
        </p:txBody>
      </p:sp>
      <p:pic>
        <p:nvPicPr>
          <p:cNvPr id="6" name="Picture 5">
            <a:extLst>
              <a:ext uri="{FF2B5EF4-FFF2-40B4-BE49-F238E27FC236}">
                <a16:creationId xmlns:a16="http://schemas.microsoft.com/office/drawing/2014/main" id="{DC0B26DB-6F3C-4B4D-8355-3288E8B78406}"/>
              </a:ext>
            </a:extLst>
          </p:cNvPr>
          <p:cNvPicPr>
            <a:picLocks noChangeAspect="1"/>
          </p:cNvPicPr>
          <p:nvPr/>
        </p:nvPicPr>
        <p:blipFill>
          <a:blip r:embed="rId2"/>
          <a:stretch>
            <a:fillRect/>
          </a:stretch>
        </p:blipFill>
        <p:spPr>
          <a:xfrm>
            <a:off x="4403812" y="1007988"/>
            <a:ext cx="3384376" cy="196512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D61C0E6-827A-C641-9A77-22689D3A01E4}"/>
                  </a:ext>
                </a:extLst>
              </p:cNvPr>
              <p:cNvSpPr txBox="1"/>
              <p:nvPr/>
            </p:nvSpPr>
            <p:spPr>
              <a:xfrm>
                <a:off x="1559496" y="1385971"/>
                <a:ext cx="2232248" cy="8989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800" b="0" i="1" smtClean="0">
                              <a:latin typeface="Cambria Math" panose="02040503050406030204" pitchFamily="18" charset="0"/>
                            </a:rPr>
                          </m:ctrlPr>
                        </m:dPr>
                        <m:e>
                          <m:d>
                            <m:dPr>
                              <m:begChr m:val="⟨"/>
                              <m:endChr m:val="⟩"/>
                              <m:ctrlPr>
                                <a:rPr kumimoji="1" lang="en-US" altLang="zh-CN" sz="2800" b="0" i="1" smtClean="0">
                                  <a:latin typeface="Cambria Math" panose="02040503050406030204" pitchFamily="18" charset="0"/>
                                </a:rPr>
                              </m:ctrlPr>
                            </m:dPr>
                            <m:e>
                              <m:sSub>
                                <m:sSubPr>
                                  <m:ctrlPr>
                                    <a:rPr kumimoji="1" lang="en-US" altLang="zh-CN" sz="2800" b="0" i="1" smtClean="0">
                                      <a:latin typeface="Cambria Math" panose="02040503050406030204" pitchFamily="18" charset="0"/>
                                    </a:rPr>
                                  </m:ctrlPr>
                                </m:sSubPr>
                                <m:e>
                                  <m:r>
                                    <m:rPr>
                                      <m:sty m:val="p"/>
                                    </m:rPr>
                                    <a:rPr kumimoji="1" lang="en-US" altLang="zh-CN" sz="2800" b="0" i="0" smtClean="0">
                                      <a:latin typeface="Cambria Math" panose="02040503050406030204" pitchFamily="18" charset="0"/>
                                    </a:rPr>
                                    <m:t>Ω</m:t>
                                  </m:r>
                                </m:e>
                                <m:sub>
                                  <m:r>
                                    <a:rPr kumimoji="1" lang="en-US" altLang="zh-CN" sz="2800" b="0" i="1" smtClean="0">
                                      <a:latin typeface="Cambria Math" panose="02040503050406030204" pitchFamily="18" charset="0"/>
                                    </a:rPr>
                                    <m:t>0</m:t>
                                  </m:r>
                                </m:sub>
                              </m:sSub>
                            </m:e>
                            <m:e>
                              <m:r>
                                <m:rPr>
                                  <m:sty m:val="p"/>
                                </m:rPr>
                                <a:rPr kumimoji="1" lang="en-US" altLang="zh-CN" sz="2800" b="0" i="0" smtClean="0">
                                  <a:latin typeface="Cambria Math" panose="02040503050406030204" pitchFamily="18" charset="0"/>
                                </a:rPr>
                                <m:t>Ω</m:t>
                              </m:r>
                            </m:e>
                          </m:d>
                        </m:e>
                      </m:d>
                      <m:r>
                        <a:rPr kumimoji="1" lang="en-US" altLang="zh-CN" sz="2800" b="0" i="1" smtClean="0">
                          <a:latin typeface="Cambria Math" panose="02040503050406030204" pitchFamily="18" charset="0"/>
                        </a:rPr>
                        <m:t>~</m:t>
                      </m:r>
                      <m:f>
                        <m:fPr>
                          <m:ctrlPr>
                            <a:rPr kumimoji="1" lang="en-US" altLang="zh-CN" sz="2800" b="0" i="1" smtClean="0">
                              <a:latin typeface="Cambria Math" panose="02040503050406030204" pitchFamily="18" charset="0"/>
                            </a:rPr>
                          </m:ctrlPr>
                        </m:fPr>
                        <m:num>
                          <m:r>
                            <a:rPr kumimoji="1" lang="en-US" altLang="zh-CN" sz="2800" b="0" i="1" smtClean="0">
                              <a:latin typeface="Cambria Math" panose="02040503050406030204" pitchFamily="18" charset="0"/>
                            </a:rPr>
                            <m:t>1</m:t>
                          </m:r>
                        </m:num>
                        <m:den>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2</m:t>
                              </m:r>
                            </m:e>
                            <m:sup>
                              <m:r>
                                <a:rPr kumimoji="1" lang="en-US" altLang="zh-CN" sz="2800" b="0" i="1" smtClean="0">
                                  <a:latin typeface="Cambria Math" panose="02040503050406030204" pitchFamily="18" charset="0"/>
                                </a:rPr>
                                <m:t>𝑁</m:t>
                              </m:r>
                            </m:sup>
                          </m:sSup>
                        </m:den>
                      </m:f>
                    </m:oMath>
                  </m:oMathPara>
                </a14:m>
                <a:endParaRPr lang="zh-CN" altLang="en-US" sz="2800" dirty="0"/>
              </a:p>
            </p:txBody>
          </p:sp>
        </mc:Choice>
        <mc:Fallback xmlns="">
          <p:sp>
            <p:nvSpPr>
              <p:cNvPr id="8" name="TextBox 7">
                <a:extLst>
                  <a:ext uri="{FF2B5EF4-FFF2-40B4-BE49-F238E27FC236}">
                    <a16:creationId xmlns:a16="http://schemas.microsoft.com/office/drawing/2014/main" id="{DD61C0E6-827A-C641-9A77-22689D3A01E4}"/>
                  </a:ext>
                </a:extLst>
              </p:cNvPr>
              <p:cNvSpPr txBox="1">
                <a:spLocks noRot="1" noChangeAspect="1" noMove="1" noResize="1" noEditPoints="1" noAdjustHandles="1" noChangeArrowheads="1" noChangeShapeType="1" noTextEdit="1"/>
              </p:cNvSpPr>
              <p:nvPr/>
            </p:nvSpPr>
            <p:spPr>
              <a:xfrm>
                <a:off x="1559496" y="1385971"/>
                <a:ext cx="2232248" cy="898964"/>
              </a:xfrm>
              <a:prstGeom prst="rect">
                <a:avLst/>
              </a:prstGeom>
              <a:blipFill>
                <a:blip r:embed="rId3"/>
                <a:stretch>
                  <a:fillRect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355FBD4-6346-544B-9FF3-453B3ED2FDEE}"/>
                  </a:ext>
                </a:extLst>
              </p:cNvPr>
              <p:cNvSpPr txBox="1"/>
              <p:nvPr/>
            </p:nvSpPr>
            <p:spPr>
              <a:xfrm>
                <a:off x="7788188" y="1391719"/>
                <a:ext cx="3210389" cy="9085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800" b="0" i="1" smtClean="0">
                              <a:latin typeface="Cambria Math" panose="02040503050406030204" pitchFamily="18" charset="0"/>
                            </a:rPr>
                          </m:ctrlPr>
                        </m:dPr>
                        <m:e>
                          <m:d>
                            <m:dPr>
                              <m:begChr m:val="⟨"/>
                              <m:endChr m:val="⟩"/>
                              <m:ctrlPr>
                                <a:rPr kumimoji="1" lang="en-US" altLang="zh-CN" sz="2800" b="0" i="1" smtClean="0">
                                  <a:latin typeface="Cambria Math" panose="02040503050406030204" pitchFamily="18" charset="0"/>
                                </a:rPr>
                              </m:ctrlPr>
                            </m:dPr>
                            <m:e>
                              <m:sSub>
                                <m:sSubPr>
                                  <m:ctrlPr>
                                    <a:rPr kumimoji="1" lang="en-US" altLang="zh-CN" sz="2800" b="0" i="1" smtClean="0">
                                      <a:latin typeface="Cambria Math" panose="02040503050406030204" pitchFamily="18" charset="0"/>
                                    </a:rPr>
                                  </m:ctrlPr>
                                </m:sSubPr>
                                <m:e>
                                  <m:r>
                                    <m:rPr>
                                      <m:sty m:val="p"/>
                                    </m:rPr>
                                    <a:rPr kumimoji="1" lang="en-US" altLang="zh-CN" sz="2800" b="0" i="0" smtClean="0">
                                      <a:latin typeface="Cambria Math" panose="02040503050406030204" pitchFamily="18" charset="0"/>
                                    </a:rPr>
                                    <m:t>Ω</m:t>
                                  </m:r>
                                </m:e>
                                <m:sub>
                                  <m:r>
                                    <a:rPr kumimoji="1" lang="en-US" altLang="zh-CN" sz="2800" b="0" i="1" smtClean="0">
                                      <a:latin typeface="Cambria Math" panose="02040503050406030204" pitchFamily="18" charset="0"/>
                                    </a:rPr>
                                    <m:t>0</m:t>
                                  </m:r>
                                </m:sub>
                              </m:sSub>
                            </m:e>
                            <m:e>
                              <m:r>
                                <m:rPr>
                                  <m:sty m:val="p"/>
                                </m:rPr>
                                <a:rPr kumimoji="1" lang="en-US" altLang="zh-CN" sz="2800" b="0" i="0" smtClean="0">
                                  <a:latin typeface="Cambria Math" panose="02040503050406030204" pitchFamily="18" charset="0"/>
                                </a:rPr>
                                <m:t>Ω</m:t>
                              </m:r>
                            </m:e>
                          </m:d>
                        </m:e>
                      </m:d>
                      <m:r>
                        <a:rPr kumimoji="1" lang="en-US" altLang="zh-CN" sz="2800" b="0" i="1" smtClean="0">
                          <a:latin typeface="Cambria Math" panose="02040503050406030204" pitchFamily="18" charset="0"/>
                        </a:rPr>
                        <m:t>~</m:t>
                      </m:r>
                      <m:f>
                        <m:fPr>
                          <m:ctrlPr>
                            <a:rPr kumimoji="1" lang="en-US" altLang="zh-CN" sz="2800" i="1">
                              <a:latin typeface="Cambria Math" panose="02040503050406030204" pitchFamily="18" charset="0"/>
                            </a:rPr>
                          </m:ctrlPr>
                        </m:fPr>
                        <m:num>
                          <m:r>
                            <a:rPr kumimoji="1" lang="en-US" altLang="zh-CN" sz="2800" i="1">
                              <a:latin typeface="Cambria Math" panose="02040503050406030204" pitchFamily="18" charset="0"/>
                            </a:rPr>
                            <m:t>1</m:t>
                          </m:r>
                        </m:num>
                        <m:den>
                          <m:sSup>
                            <m:sSupPr>
                              <m:ctrlPr>
                                <a:rPr kumimoji="1" lang="en-US" altLang="zh-CN" sz="2800" i="1">
                                  <a:latin typeface="Cambria Math" panose="02040503050406030204" pitchFamily="18" charset="0"/>
                                </a:rPr>
                              </m:ctrlPr>
                            </m:sSupPr>
                            <m:e>
                              <m:r>
                                <a:rPr kumimoji="1" lang="en-US" altLang="zh-CN" sz="2800" i="1">
                                  <a:latin typeface="Cambria Math" panose="02040503050406030204" pitchFamily="18" charset="0"/>
                                </a:rPr>
                                <m:t>𝑁</m:t>
                              </m:r>
                            </m:e>
                            <m:sup>
                              <m:r>
                                <a:rPr kumimoji="1" lang="en-US" altLang="zh-CN" sz="2800" i="1">
                                  <a:latin typeface="Cambria Math" panose="02040503050406030204" pitchFamily="18" charset="0"/>
                                </a:rPr>
                                <m:t>𝜆</m:t>
                              </m:r>
                            </m:sup>
                          </m:sSup>
                        </m:den>
                      </m:f>
                    </m:oMath>
                  </m:oMathPara>
                </a14:m>
                <a:endParaRPr lang="zh-CN" altLang="en-US" sz="2800" dirty="0"/>
              </a:p>
            </p:txBody>
          </p:sp>
        </mc:Choice>
        <mc:Fallback xmlns="">
          <p:sp>
            <p:nvSpPr>
              <p:cNvPr id="9" name="TextBox 8">
                <a:extLst>
                  <a:ext uri="{FF2B5EF4-FFF2-40B4-BE49-F238E27FC236}">
                    <a16:creationId xmlns:a16="http://schemas.microsoft.com/office/drawing/2014/main" id="{A355FBD4-6346-544B-9FF3-453B3ED2FDEE}"/>
                  </a:ext>
                </a:extLst>
              </p:cNvPr>
              <p:cNvSpPr txBox="1">
                <a:spLocks noRot="1" noChangeAspect="1" noMove="1" noResize="1" noEditPoints="1" noAdjustHandles="1" noChangeArrowheads="1" noChangeShapeType="1" noTextEdit="1"/>
              </p:cNvSpPr>
              <p:nvPr/>
            </p:nvSpPr>
            <p:spPr>
              <a:xfrm>
                <a:off x="7788188" y="1391719"/>
                <a:ext cx="3210389" cy="908518"/>
              </a:xfrm>
              <a:prstGeom prst="rect">
                <a:avLst/>
              </a:prstGeom>
              <a:blipFill>
                <a:blip r:embed="rId4"/>
                <a:stretch>
                  <a:fillRect b="-8333"/>
                </a:stretch>
              </a:blipFill>
            </p:spPr>
            <p:txBody>
              <a:bodyPr/>
              <a:lstStyle/>
              <a:p>
                <a:r>
                  <a:rPr lang="zh-CN" altLang="en-US">
                    <a:noFill/>
                  </a:rPr>
                  <a:t> </a:t>
                </a:r>
              </a:p>
            </p:txBody>
          </p:sp>
        </mc:Fallback>
      </mc:AlternateContent>
      <p:pic>
        <p:nvPicPr>
          <p:cNvPr id="10" name="Picture 9">
            <a:extLst>
              <a:ext uri="{FF2B5EF4-FFF2-40B4-BE49-F238E27FC236}">
                <a16:creationId xmlns:a16="http://schemas.microsoft.com/office/drawing/2014/main" id="{EFFDA46D-0AA1-C843-9F8A-EFA15D69BF6B}"/>
              </a:ext>
            </a:extLst>
          </p:cNvPr>
          <p:cNvPicPr>
            <a:picLocks noChangeAspect="1"/>
          </p:cNvPicPr>
          <p:nvPr/>
        </p:nvPicPr>
        <p:blipFill>
          <a:blip r:embed="rId5"/>
          <a:stretch>
            <a:fillRect/>
          </a:stretch>
        </p:blipFill>
        <p:spPr>
          <a:xfrm>
            <a:off x="8684959" y="3112807"/>
            <a:ext cx="3024341" cy="2016227"/>
          </a:xfrm>
          <a:prstGeom prst="rect">
            <a:avLst/>
          </a:prstGeom>
        </p:spPr>
      </p:pic>
      <p:sp>
        <p:nvSpPr>
          <p:cNvPr id="11" name="TextBox 10">
            <a:extLst>
              <a:ext uri="{FF2B5EF4-FFF2-40B4-BE49-F238E27FC236}">
                <a16:creationId xmlns:a16="http://schemas.microsoft.com/office/drawing/2014/main" id="{78DF847C-52F3-4F46-BF8C-A595C498F547}"/>
              </a:ext>
            </a:extLst>
          </p:cNvPr>
          <p:cNvSpPr txBox="1"/>
          <p:nvPr/>
        </p:nvSpPr>
        <p:spPr>
          <a:xfrm>
            <a:off x="2926827" y="2298968"/>
            <a:ext cx="907621" cy="400110"/>
          </a:xfrm>
          <a:prstGeom prst="rect">
            <a:avLst/>
          </a:prstGeom>
          <a:noFill/>
        </p:spPr>
        <p:txBody>
          <a:bodyPr wrap="none" rtlCol="0">
            <a:spAutoFit/>
          </a:bodyPr>
          <a:lstStyle/>
          <a:p>
            <a:r>
              <a:rPr kumimoji="1" lang="en-US" altLang="zh-CN" sz="2000" b="1" dirty="0"/>
              <a:t>(small)</a:t>
            </a:r>
            <a:endParaRPr kumimoji="1" lang="zh-CN" altLang="en-US" sz="2000" b="1" dirty="0"/>
          </a:p>
        </p:txBody>
      </p:sp>
      <p:sp>
        <p:nvSpPr>
          <p:cNvPr id="12" name="TextBox 11">
            <a:extLst>
              <a:ext uri="{FF2B5EF4-FFF2-40B4-BE49-F238E27FC236}">
                <a16:creationId xmlns:a16="http://schemas.microsoft.com/office/drawing/2014/main" id="{D0D731CB-ED22-0142-8A4D-40335B0074E3}"/>
              </a:ext>
            </a:extLst>
          </p:cNvPr>
          <p:cNvSpPr txBox="1"/>
          <p:nvPr/>
        </p:nvSpPr>
        <p:spPr>
          <a:xfrm>
            <a:off x="9761755" y="2298968"/>
            <a:ext cx="870751" cy="400110"/>
          </a:xfrm>
          <a:prstGeom prst="rect">
            <a:avLst/>
          </a:prstGeom>
          <a:noFill/>
        </p:spPr>
        <p:txBody>
          <a:bodyPr wrap="none" rtlCol="0">
            <a:spAutoFit/>
          </a:bodyPr>
          <a:lstStyle/>
          <a:p>
            <a:r>
              <a:rPr kumimoji="1" lang="en-US" altLang="zh-CN" sz="2000" b="1" dirty="0"/>
              <a:t>(large)</a:t>
            </a:r>
            <a:endParaRPr kumimoji="1" lang="zh-CN" altLang="en-US" sz="2000" b="1"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01BE280-3738-3341-A013-D08311F1254E}"/>
                  </a:ext>
                </a:extLst>
              </p:cNvPr>
              <p:cNvSpPr txBox="1"/>
              <p:nvPr/>
            </p:nvSpPr>
            <p:spPr>
              <a:xfrm>
                <a:off x="8528419" y="5438909"/>
                <a:ext cx="3791744" cy="610488"/>
              </a:xfrm>
              <a:prstGeom prst="rect">
                <a:avLst/>
              </a:prstGeom>
              <a:noFill/>
            </p:spPr>
            <p:txBody>
              <a:bodyPr wrap="squar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func>
                        <m:funcPr>
                          <m:ctrlPr>
                            <a:rPr kumimoji="1" lang="en-US" altLang="zh-CN" sz="2000" b="0" i="1" smtClean="0">
                              <a:latin typeface="Cambria Math" panose="02040503050406030204" pitchFamily="18" charset="0"/>
                            </a:rPr>
                          </m:ctrlPr>
                        </m:funcPr>
                        <m:fName>
                          <m:limLow>
                            <m:limLowPr>
                              <m:ctrlPr>
                                <a:rPr kumimoji="1" lang="en-US" altLang="zh-CN" sz="2000" b="0" i="1" smtClean="0">
                                  <a:latin typeface="Cambria Math" panose="02040503050406030204" pitchFamily="18" charset="0"/>
                                </a:rPr>
                              </m:ctrlPr>
                            </m:limLowPr>
                            <m:e>
                              <m:r>
                                <m:rPr>
                                  <m:sty m:val="p"/>
                                </m:rPr>
                                <a:rPr kumimoji="1" lang="en-US" altLang="zh-CN" sz="2000" b="0" i="0" smtClean="0">
                                  <a:latin typeface="Cambria Math" panose="02040503050406030204" pitchFamily="18" charset="0"/>
                                </a:rPr>
                                <m:t>lim</m:t>
                              </m:r>
                            </m:e>
                            <m:lim>
                              <m:r>
                                <a:rPr kumimoji="1" lang="en-US" altLang="zh-CN" sz="2000" b="0" i="1" smtClean="0">
                                  <a:latin typeface="Cambria Math" panose="02040503050406030204" pitchFamily="18" charset="0"/>
                                </a:rPr>
                                <m:t>𝜏</m:t>
                              </m:r>
                              <m:r>
                                <a:rPr kumimoji="1" lang="en-US" altLang="zh-CN" sz="2000" b="0" i="1" smtClean="0">
                                  <a:latin typeface="Cambria Math" panose="02040503050406030204" pitchFamily="18" charset="0"/>
                                </a:rPr>
                                <m:t>→∞</m:t>
                              </m:r>
                            </m:lim>
                          </m:limLow>
                        </m:fName>
                        <m:e>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𝜏</m:t>
                              </m:r>
                              <m:r>
                                <a:rPr kumimoji="1" lang="en-US" altLang="zh-CN" sz="2000" b="0" i="1" smtClean="0">
                                  <a:latin typeface="Cambria Math" panose="02040503050406030204" pitchFamily="18" charset="0"/>
                                </a:rPr>
                                <m:t>𝐻</m:t>
                              </m:r>
                            </m:sup>
                          </m:sSup>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m:rPr>
                                  <m:sty m:val="p"/>
                                </m:rPr>
                                <a:rPr kumimoji="1" lang="en-US" altLang="zh-CN" sz="2000" b="0" i="0" smtClean="0">
                                  <a:latin typeface="Cambria Math" panose="02040503050406030204" pitchFamily="18" charset="0"/>
                                </a:rPr>
                                <m:t>Ω</m:t>
                              </m:r>
                            </m:e>
                            <m:sub>
                              <m:r>
                                <a:rPr kumimoji="1" lang="en-US" altLang="zh-CN" sz="2000" b="0" i="1" smtClean="0">
                                  <a:latin typeface="Cambria Math" panose="02040503050406030204" pitchFamily="18" charset="0"/>
                                </a:rPr>
                                <m:t>0</m:t>
                              </m:r>
                            </m:sub>
                          </m:sSub>
                          <m:r>
                            <a:rPr kumimoji="1" lang="en-US" altLang="zh-CN" sz="2000" b="0" i="1" smtClean="0">
                              <a:latin typeface="Cambria Math" panose="02040503050406030204" pitchFamily="18" charset="0"/>
                            </a:rPr>
                            <m:t>⟩</m:t>
                          </m:r>
                        </m:e>
                      </m:func>
                      <m:r>
                        <a:rPr kumimoji="1" lang="en-US" altLang="zh-CN" sz="2000" b="0" i="1" smtClean="0">
                          <a:latin typeface="Cambria Math" panose="02040503050406030204" pitchFamily="18" charset="0"/>
                        </a:rPr>
                        <m:t>=</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𝜏</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sup>
                      </m:sSup>
                      <m:d>
                        <m:dPr>
                          <m:begChr m:val="⟨"/>
                          <m:endChr m:val="⟩"/>
                          <m:ctrlPr>
                            <a:rPr kumimoji="1" lang="en-US" altLang="zh-CN" sz="2000" b="0" i="1" smtClean="0">
                              <a:solidFill>
                                <a:srgbClr val="FF0000"/>
                              </a:solidFill>
                              <a:latin typeface="Cambria Math" panose="02040503050406030204" pitchFamily="18" charset="0"/>
                            </a:rPr>
                          </m:ctrlPr>
                        </m:dPr>
                        <m:e>
                          <m:r>
                            <m:rPr>
                              <m:sty m:val="p"/>
                            </m:rPr>
                            <a:rPr kumimoji="1" lang="en-US" altLang="zh-CN" sz="2000" b="0" i="0" smtClean="0">
                              <a:solidFill>
                                <a:srgbClr val="FF0000"/>
                              </a:solidFill>
                              <a:latin typeface="Cambria Math" panose="02040503050406030204" pitchFamily="18" charset="0"/>
                            </a:rPr>
                            <m:t>Ω</m:t>
                          </m:r>
                        </m:e>
                        <m:e>
                          <m:sSub>
                            <m:sSubPr>
                              <m:ctrlPr>
                                <a:rPr kumimoji="1" lang="en-US" altLang="zh-CN" sz="2000" b="0" i="1" smtClean="0">
                                  <a:solidFill>
                                    <a:srgbClr val="FF0000"/>
                                  </a:solidFill>
                                  <a:latin typeface="Cambria Math" panose="02040503050406030204" pitchFamily="18" charset="0"/>
                                </a:rPr>
                              </m:ctrlPr>
                            </m:sSubPr>
                            <m:e>
                              <m:r>
                                <m:rPr>
                                  <m:sty m:val="p"/>
                                </m:rPr>
                                <a:rPr kumimoji="1" lang="en-US" altLang="zh-CN" sz="2000" b="0" i="0" smtClean="0">
                                  <a:solidFill>
                                    <a:srgbClr val="FF0000"/>
                                  </a:solidFill>
                                  <a:latin typeface="Cambria Math" panose="02040503050406030204" pitchFamily="18" charset="0"/>
                                </a:rPr>
                                <m:t>Ω</m:t>
                              </m:r>
                            </m:e>
                            <m:sub>
                              <m:r>
                                <a:rPr kumimoji="1" lang="en-US" altLang="zh-CN" sz="2000" b="0" i="1" smtClean="0">
                                  <a:solidFill>
                                    <a:srgbClr val="FF0000"/>
                                  </a:solidFill>
                                  <a:latin typeface="Cambria Math" panose="02040503050406030204" pitchFamily="18" charset="0"/>
                                </a:rPr>
                                <m:t>0</m:t>
                              </m:r>
                            </m:sub>
                          </m:sSub>
                        </m:e>
                      </m:d>
                      <m:r>
                        <a:rPr kumimoji="1" lang="en-US" altLang="zh-CN" sz="2000" b="0" i="1" smtClean="0">
                          <a:latin typeface="Cambria Math" panose="02040503050406030204" pitchFamily="18" charset="0"/>
                        </a:rPr>
                        <m:t>|</m:t>
                      </m:r>
                      <m:r>
                        <m:rPr>
                          <m:sty m:val="p"/>
                        </m:rPr>
                        <a:rPr kumimoji="1" lang="en-US" altLang="zh-CN" sz="2000" b="0" i="0" smtClean="0">
                          <a:latin typeface="Cambria Math" panose="02040503050406030204" pitchFamily="18" charset="0"/>
                        </a:rPr>
                        <m:t>Ω</m:t>
                      </m:r>
                      <m:r>
                        <a:rPr kumimoji="1" lang="en-US" altLang="zh-CN" sz="2000" b="0" i="1" smtClean="0">
                          <a:latin typeface="Cambria Math" panose="02040503050406030204" pitchFamily="18" charset="0"/>
                        </a:rPr>
                        <m:t>⟩</m:t>
                      </m:r>
                    </m:oMath>
                  </m:oMathPara>
                </a14:m>
                <a:endParaRPr kumimoji="1" lang="zh-CN" altLang="en-US" sz="2000" dirty="0"/>
              </a:p>
            </p:txBody>
          </p:sp>
        </mc:Choice>
        <mc:Fallback xmlns="">
          <p:sp>
            <p:nvSpPr>
              <p:cNvPr id="13" name="TextBox 12">
                <a:extLst>
                  <a:ext uri="{FF2B5EF4-FFF2-40B4-BE49-F238E27FC236}">
                    <a16:creationId xmlns:a16="http://schemas.microsoft.com/office/drawing/2014/main" id="{401BE280-3738-3341-A013-D08311F1254E}"/>
                  </a:ext>
                </a:extLst>
              </p:cNvPr>
              <p:cNvSpPr txBox="1">
                <a:spLocks noRot="1" noChangeAspect="1" noMove="1" noResize="1" noEditPoints="1" noAdjustHandles="1" noChangeArrowheads="1" noChangeShapeType="1" noTextEdit="1"/>
              </p:cNvSpPr>
              <p:nvPr/>
            </p:nvSpPr>
            <p:spPr>
              <a:xfrm>
                <a:off x="8528419" y="5438909"/>
                <a:ext cx="3791744" cy="610488"/>
              </a:xfrm>
              <a:prstGeom prst="rect">
                <a:avLst/>
              </a:prstGeom>
              <a:blipFill>
                <a:blip r:embed="rId6"/>
                <a:stretch>
                  <a:fillRect b="-6122"/>
                </a:stretch>
              </a:blipFill>
            </p:spPr>
            <p:txBody>
              <a:bodyPr/>
              <a:lstStyle/>
              <a:p>
                <a:r>
                  <a:rPr lang="zh-CN" altLang="en-US">
                    <a:noFill/>
                  </a:rPr>
                  <a:t> </a:t>
                </a:r>
              </a:p>
            </p:txBody>
          </p:sp>
        </mc:Fallback>
      </mc:AlternateContent>
      <p:graphicFrame>
        <p:nvGraphicFramePr>
          <p:cNvPr id="2" name="Table 2">
            <a:extLst>
              <a:ext uri="{FF2B5EF4-FFF2-40B4-BE49-F238E27FC236}">
                <a16:creationId xmlns:a16="http://schemas.microsoft.com/office/drawing/2014/main" id="{F51AA7FA-E482-C94B-AC13-833C2CF14FC0}"/>
              </a:ext>
            </a:extLst>
          </p:cNvPr>
          <p:cNvGraphicFramePr>
            <a:graphicFrameLocks noGrp="1"/>
          </p:cNvGraphicFramePr>
          <p:nvPr>
            <p:extLst>
              <p:ext uri="{D42A27DB-BD31-4B8C-83A1-F6EECF244321}">
                <p14:modId xmlns:p14="http://schemas.microsoft.com/office/powerpoint/2010/main" val="48903909"/>
              </p:ext>
            </p:extLst>
          </p:nvPr>
        </p:nvGraphicFramePr>
        <p:xfrm>
          <a:off x="282467" y="3123848"/>
          <a:ext cx="8242690" cy="3604275"/>
        </p:xfrm>
        <a:graphic>
          <a:graphicData uri="http://schemas.openxmlformats.org/drawingml/2006/table">
            <a:tbl>
              <a:tblPr firstRow="1" bandRow="1">
                <a:tableStyleId>{5C22544A-7EE6-4342-B048-85BDC9FD1C3A}</a:tableStyleId>
              </a:tblPr>
              <a:tblGrid>
                <a:gridCol w="4013333">
                  <a:extLst>
                    <a:ext uri="{9D8B030D-6E8A-4147-A177-3AD203B41FA5}">
                      <a16:colId xmlns:a16="http://schemas.microsoft.com/office/drawing/2014/main" val="506154544"/>
                    </a:ext>
                  </a:extLst>
                </a:gridCol>
                <a:gridCol w="4229357">
                  <a:extLst>
                    <a:ext uri="{9D8B030D-6E8A-4147-A177-3AD203B41FA5}">
                      <a16:colId xmlns:a16="http://schemas.microsoft.com/office/drawing/2014/main" val="2931786827"/>
                    </a:ext>
                  </a:extLst>
                </a:gridCol>
              </a:tblGrid>
              <a:tr h="592839">
                <a:tc>
                  <a:txBody>
                    <a:bodyPr/>
                    <a:lstStyle/>
                    <a:p>
                      <a:pPr algn="ctr"/>
                      <a:r>
                        <a:rPr lang="en-US" altLang="zh-CN" dirty="0"/>
                        <a:t>SP</a:t>
                      </a:r>
                      <a:r>
                        <a:rPr lang="zh-CN" altLang="en-US" dirty="0"/>
                        <a:t> </a:t>
                      </a:r>
                      <a:r>
                        <a:rPr lang="en-US" altLang="zh-CN" dirty="0"/>
                        <a:t>Algorithm</a:t>
                      </a:r>
                      <a:endParaRPr lang="zh-CN" altLang="en-US" dirty="0"/>
                    </a:p>
                  </a:txBody>
                  <a:tcPr/>
                </a:tc>
                <a:tc>
                  <a:txBody>
                    <a:bodyPr/>
                    <a:lstStyle/>
                    <a:p>
                      <a:pPr algn="ctr"/>
                      <a:r>
                        <a:rPr lang="en-US" altLang="zh-CN" dirty="0"/>
                        <a:t>Problem</a:t>
                      </a:r>
                      <a:endParaRPr lang="zh-CN" altLang="en-US" dirty="0"/>
                    </a:p>
                  </a:txBody>
                  <a:tcPr/>
                </a:tc>
                <a:extLst>
                  <a:ext uri="{0D108BD9-81ED-4DB2-BD59-A6C34878D82A}">
                    <a16:rowId xmlns:a16="http://schemas.microsoft.com/office/drawing/2014/main" val="1045244635"/>
                  </a:ext>
                </a:extLst>
              </a:tr>
              <a:tr h="592839">
                <a:tc>
                  <a:txBody>
                    <a:bodyPr/>
                    <a:lstStyle/>
                    <a:p>
                      <a:r>
                        <a:rPr lang="en-US" altLang="zh-CN" dirty="0"/>
                        <a:t>Quantum</a:t>
                      </a:r>
                      <a:r>
                        <a:rPr lang="zh-CN" altLang="en-US" dirty="0"/>
                        <a:t> </a:t>
                      </a:r>
                      <a:r>
                        <a:rPr lang="en-US" altLang="zh-CN" dirty="0"/>
                        <a:t>adiabatic</a:t>
                      </a:r>
                      <a:r>
                        <a:rPr lang="zh-CN" altLang="en-US" dirty="0"/>
                        <a:t> </a:t>
                      </a:r>
                      <a:r>
                        <a:rPr lang="en-US" altLang="zh-CN" dirty="0"/>
                        <a:t>algorithm(QAA)</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dirty="0"/>
                        <a:t>Require</a:t>
                      </a:r>
                      <a:r>
                        <a:rPr kumimoji="1" lang="zh-CN" altLang="en-US" sz="1800" dirty="0"/>
                        <a:t> </a:t>
                      </a:r>
                      <a:r>
                        <a:rPr kumimoji="1" lang="en-US" altLang="zh-CN" sz="1800" dirty="0"/>
                        <a:t>a</a:t>
                      </a:r>
                      <a:r>
                        <a:rPr kumimoji="1" lang="zh-CN" altLang="en-US" sz="1800" dirty="0"/>
                        <a:t> </a:t>
                      </a:r>
                      <a:r>
                        <a:rPr kumimoji="1" lang="en-US" altLang="zh-CN" sz="1800" b="1" dirty="0"/>
                        <a:t>large</a:t>
                      </a:r>
                      <a:r>
                        <a:rPr kumimoji="1" lang="zh-CN" altLang="en-US" sz="1800" dirty="0"/>
                        <a:t> </a:t>
                      </a:r>
                      <a:r>
                        <a:rPr kumimoji="1" lang="en-US" altLang="zh-CN" sz="1800" dirty="0"/>
                        <a:t>adiabatic</a:t>
                      </a:r>
                      <a:r>
                        <a:rPr kumimoji="1" lang="zh-CN" altLang="en-US" sz="1800" dirty="0"/>
                        <a:t> </a:t>
                      </a:r>
                      <a:r>
                        <a:rPr kumimoji="1" lang="en-US" altLang="zh-CN" sz="1800" dirty="0"/>
                        <a:t>gap.</a:t>
                      </a:r>
                    </a:p>
                  </a:txBody>
                  <a:tcPr/>
                </a:tc>
                <a:extLst>
                  <a:ext uri="{0D108BD9-81ED-4DB2-BD59-A6C34878D82A}">
                    <a16:rowId xmlns:a16="http://schemas.microsoft.com/office/drawing/2014/main" val="3075165018"/>
                  </a:ext>
                </a:extLst>
              </a:tr>
              <a:tr h="592839">
                <a:tc>
                  <a:txBody>
                    <a:bodyPr/>
                    <a:lstStyle/>
                    <a:p>
                      <a:r>
                        <a:rPr kumimoji="1" lang="en-US" altLang="zh-CN" sz="1800" u="none" dirty="0"/>
                        <a:t>Dissipative</a:t>
                      </a:r>
                      <a:r>
                        <a:rPr kumimoji="1" lang="zh-CN" altLang="en-US" sz="1800" u="none" dirty="0"/>
                        <a:t> </a:t>
                      </a:r>
                      <a:r>
                        <a:rPr kumimoji="1" lang="en-US" altLang="zh-CN" sz="1800" u="none" dirty="0"/>
                        <a:t>algorithm</a:t>
                      </a:r>
                      <a:endParaRPr lang="zh-CN" altLang="en-US"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dirty="0"/>
                        <a:t>Require</a:t>
                      </a:r>
                      <a:r>
                        <a:rPr kumimoji="1" lang="zh-CN" altLang="en-US" sz="1800" dirty="0"/>
                        <a:t> </a:t>
                      </a:r>
                      <a:r>
                        <a:rPr kumimoji="1" lang="en-US" altLang="zh-CN" sz="1800" dirty="0"/>
                        <a:t>a</a:t>
                      </a:r>
                      <a:r>
                        <a:rPr kumimoji="1" lang="zh-CN" altLang="en-US" sz="1800" dirty="0"/>
                        <a:t> </a:t>
                      </a:r>
                      <a:r>
                        <a:rPr kumimoji="1" lang="en-US" altLang="zh-CN" sz="1800" b="1" dirty="0"/>
                        <a:t>large</a:t>
                      </a:r>
                      <a:r>
                        <a:rPr kumimoji="1" lang="zh-CN" altLang="en-US" sz="1800" b="1" dirty="0"/>
                        <a:t> </a:t>
                      </a:r>
                      <a:r>
                        <a:rPr kumimoji="1" lang="zh-CN" altLang="en-US" sz="1800" dirty="0"/>
                        <a:t> </a:t>
                      </a:r>
                      <a:r>
                        <a:rPr kumimoji="1" lang="en-US" altLang="zh-CN" sz="1800" dirty="0" err="1"/>
                        <a:t>Liouvillian</a:t>
                      </a:r>
                      <a:r>
                        <a:rPr kumimoji="1" lang="zh-CN" altLang="en-US" sz="1800" dirty="0"/>
                        <a:t> </a:t>
                      </a:r>
                      <a:r>
                        <a:rPr kumimoji="1" lang="en-US" altLang="zh-CN" sz="1800" dirty="0"/>
                        <a:t>gap.</a:t>
                      </a:r>
                    </a:p>
                  </a:txBody>
                  <a:tcPr/>
                </a:tc>
                <a:extLst>
                  <a:ext uri="{0D108BD9-81ED-4DB2-BD59-A6C34878D82A}">
                    <a16:rowId xmlns:a16="http://schemas.microsoft.com/office/drawing/2014/main" val="634323867"/>
                  </a:ext>
                </a:extLst>
              </a:tr>
              <a:tr h="592839">
                <a:tc>
                  <a:txBody>
                    <a:bodyPr/>
                    <a:lstStyle/>
                    <a:p>
                      <a:r>
                        <a:rPr kumimoji="1" lang="en-US" altLang="zh-CN" sz="1800" u="none" dirty="0"/>
                        <a:t>Quantum</a:t>
                      </a:r>
                      <a:r>
                        <a:rPr kumimoji="1" lang="zh-CN" altLang="en-US" sz="1800" u="none" dirty="0"/>
                        <a:t> </a:t>
                      </a:r>
                      <a:r>
                        <a:rPr kumimoji="1" lang="en-US" altLang="zh-CN" sz="1800" u="none" dirty="0"/>
                        <a:t>imaginary</a:t>
                      </a:r>
                      <a:r>
                        <a:rPr kumimoji="1" lang="zh-CN" altLang="en-US" sz="1800" u="none" dirty="0"/>
                        <a:t> </a:t>
                      </a:r>
                      <a:r>
                        <a:rPr kumimoji="1" lang="en-US" altLang="zh-CN" sz="1800" u="none" dirty="0"/>
                        <a:t>time</a:t>
                      </a:r>
                      <a:r>
                        <a:rPr kumimoji="1" lang="zh-CN" altLang="en-US" sz="1800" u="none" dirty="0"/>
                        <a:t> </a:t>
                      </a:r>
                      <a:r>
                        <a:rPr kumimoji="1" lang="en-US" altLang="zh-CN" sz="1800" u="none" dirty="0"/>
                        <a:t>evolution(QITE) </a:t>
                      </a:r>
                      <a:endParaRPr lang="zh-CN" altLang="en-US"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dirty="0"/>
                        <a:t>Require</a:t>
                      </a:r>
                      <a:r>
                        <a:rPr kumimoji="1" lang="zh-CN" altLang="en-US" sz="1800" dirty="0"/>
                        <a:t> </a:t>
                      </a:r>
                      <a:r>
                        <a:rPr kumimoji="1" lang="en-US" altLang="zh-CN" sz="1800" dirty="0"/>
                        <a:t>a</a:t>
                      </a:r>
                      <a:r>
                        <a:rPr kumimoji="1" lang="zh-CN" altLang="en-US" sz="1800" dirty="0"/>
                        <a:t> </a:t>
                      </a:r>
                      <a:r>
                        <a:rPr kumimoji="1" lang="en-US" altLang="zh-CN" sz="1800" dirty="0"/>
                        <a:t>finite</a:t>
                      </a:r>
                      <a:r>
                        <a:rPr kumimoji="1" lang="zh-CN" altLang="en-US" sz="1800" dirty="0"/>
                        <a:t> </a:t>
                      </a:r>
                      <a:r>
                        <a:rPr kumimoji="1" lang="en-US" altLang="zh-CN" sz="1800" dirty="0"/>
                        <a:t>correlation</a:t>
                      </a:r>
                      <a:r>
                        <a:rPr kumimoji="1" lang="zh-CN" altLang="en-US" sz="1800" dirty="0"/>
                        <a:t> </a:t>
                      </a:r>
                      <a:r>
                        <a:rPr kumimoji="1" lang="en-US" altLang="zh-CN" sz="1800" dirty="0"/>
                        <a:t>length.</a:t>
                      </a:r>
                    </a:p>
                  </a:txBody>
                  <a:tcPr/>
                </a:tc>
                <a:extLst>
                  <a:ext uri="{0D108BD9-81ED-4DB2-BD59-A6C34878D82A}">
                    <a16:rowId xmlns:a16="http://schemas.microsoft.com/office/drawing/2014/main" val="10169373"/>
                  </a:ext>
                </a:extLst>
              </a:tr>
              <a:tr h="592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u="none" dirty="0"/>
                        <a:t>Imaginary</a:t>
                      </a:r>
                      <a:r>
                        <a:rPr kumimoji="1" lang="zh-CN" altLang="en-US" sz="1800" u="none" dirty="0"/>
                        <a:t> </a:t>
                      </a:r>
                      <a:r>
                        <a:rPr kumimoji="1" lang="en-US" altLang="zh-CN" sz="1800" u="none" dirty="0"/>
                        <a:t>time</a:t>
                      </a:r>
                      <a:r>
                        <a:rPr kumimoji="1" lang="zh-CN" altLang="en-US" sz="1800" u="none" dirty="0"/>
                        <a:t> </a:t>
                      </a:r>
                      <a:r>
                        <a:rPr kumimoji="1" lang="en-US" altLang="zh-CN" sz="1800" u="none" dirty="0"/>
                        <a:t>evolution(ITE)</a:t>
                      </a:r>
                      <a:endParaRPr lang="zh-CN" altLang="en-US" u="none" dirty="0"/>
                    </a:p>
                    <a:p>
                      <a:endParaRPr lang="zh-CN" altLang="en-US"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dirty="0"/>
                        <a:t>Require</a:t>
                      </a:r>
                      <a:r>
                        <a:rPr kumimoji="1" lang="zh-CN" altLang="en-US" sz="1800" dirty="0"/>
                        <a:t> </a:t>
                      </a:r>
                      <a:r>
                        <a:rPr kumimoji="1" lang="en-US" altLang="zh-CN" sz="1800" b="1" dirty="0"/>
                        <a:t>large</a:t>
                      </a:r>
                      <a:r>
                        <a:rPr kumimoji="1" lang="zh-CN" altLang="en-US" sz="1800" dirty="0"/>
                        <a:t> </a:t>
                      </a:r>
                      <a:r>
                        <a:rPr kumimoji="1" lang="en-US" altLang="zh-CN" sz="1800" dirty="0"/>
                        <a:t>overlap</a:t>
                      </a:r>
                      <a:r>
                        <a:rPr kumimoji="1" lang="zh-CN" altLang="en-US" sz="1800" dirty="0"/>
                        <a:t> </a:t>
                      </a:r>
                      <a:r>
                        <a:rPr kumimoji="1" lang="en-US" altLang="zh-CN" sz="1800" dirty="0"/>
                        <a:t>with</a:t>
                      </a:r>
                      <a:r>
                        <a:rPr kumimoji="1" lang="zh-CN" altLang="en-US" sz="1800" dirty="0"/>
                        <a:t> </a:t>
                      </a:r>
                      <a:r>
                        <a:rPr kumimoji="1" lang="en-US" altLang="zh-CN" sz="1800" dirty="0"/>
                        <a:t>the</a:t>
                      </a:r>
                      <a:r>
                        <a:rPr kumimoji="1" lang="zh-CN" altLang="en-US" sz="1800" dirty="0"/>
                        <a:t> </a:t>
                      </a:r>
                      <a:r>
                        <a:rPr kumimoji="1" lang="en-US" altLang="zh-CN" sz="1800" dirty="0"/>
                        <a:t>initial</a:t>
                      </a:r>
                      <a:r>
                        <a:rPr kumimoji="1" lang="zh-CN" altLang="en-US" sz="1800" dirty="0"/>
                        <a:t> </a:t>
                      </a:r>
                      <a:r>
                        <a:rPr kumimoji="1" lang="en-US" altLang="zh-CN" sz="1800" dirty="0"/>
                        <a:t>state.</a:t>
                      </a:r>
                    </a:p>
                  </a:txBody>
                  <a:tcPr/>
                </a:tc>
                <a:extLst>
                  <a:ext uri="{0D108BD9-81ED-4DB2-BD59-A6C34878D82A}">
                    <a16:rowId xmlns:a16="http://schemas.microsoft.com/office/drawing/2014/main" val="1075887200"/>
                  </a:ext>
                </a:extLst>
              </a:tr>
              <a:tr h="592839">
                <a:tc>
                  <a:txBody>
                    <a:bodyPr/>
                    <a:lstStyle/>
                    <a:p>
                      <a:r>
                        <a:rPr kumimoji="1" lang="en-US" altLang="zh-CN" sz="1800" u="none" dirty="0"/>
                        <a:t>Variational</a:t>
                      </a:r>
                      <a:r>
                        <a:rPr kumimoji="1" lang="zh-CN" altLang="en-US" sz="1800" u="none" dirty="0"/>
                        <a:t> </a:t>
                      </a:r>
                      <a:r>
                        <a:rPr kumimoji="1" lang="en-US" altLang="zh-CN" sz="1800" u="none" dirty="0"/>
                        <a:t>quantum</a:t>
                      </a:r>
                      <a:r>
                        <a:rPr kumimoji="1" lang="zh-CN" altLang="en-US" sz="1800" u="none" dirty="0"/>
                        <a:t> </a:t>
                      </a:r>
                      <a:r>
                        <a:rPr kumimoji="1" lang="en-US" altLang="zh-CN" sz="1800" u="none" dirty="0"/>
                        <a:t>algorithm(VQA)</a:t>
                      </a:r>
                      <a:endParaRPr lang="zh-CN" altLang="en-US" u="none" dirty="0"/>
                    </a:p>
                  </a:txBody>
                  <a:tcPr/>
                </a:tc>
                <a:tc>
                  <a:txBody>
                    <a:bodyPr/>
                    <a:lstStyle/>
                    <a:p>
                      <a:r>
                        <a:rPr kumimoji="1" lang="en-US" altLang="zh-CN" sz="1800" dirty="0"/>
                        <a:t>No</a:t>
                      </a:r>
                      <a:r>
                        <a:rPr kumimoji="1" lang="zh-CN" altLang="en-US" sz="1800" dirty="0"/>
                        <a:t> </a:t>
                      </a:r>
                      <a:r>
                        <a:rPr kumimoji="1" lang="en-US" altLang="zh-CN" sz="1800" dirty="0"/>
                        <a:t>large</a:t>
                      </a:r>
                      <a:r>
                        <a:rPr kumimoji="1" lang="zh-CN" altLang="en-US" sz="1800" dirty="0"/>
                        <a:t> </a:t>
                      </a:r>
                      <a:r>
                        <a:rPr kumimoji="1" lang="en-US" altLang="zh-CN" sz="1800" dirty="0"/>
                        <a:t>enough</a:t>
                      </a:r>
                      <a:r>
                        <a:rPr kumimoji="1" lang="zh-CN" altLang="en-US" sz="1800" dirty="0"/>
                        <a:t> </a:t>
                      </a:r>
                      <a:r>
                        <a:rPr kumimoji="1" lang="en-US" altLang="zh-CN" sz="1800" dirty="0"/>
                        <a:t>performance</a:t>
                      </a:r>
                      <a:r>
                        <a:rPr kumimoji="1" lang="zh-CN" altLang="en-US" sz="1800" dirty="0"/>
                        <a:t> </a:t>
                      </a:r>
                      <a:r>
                        <a:rPr kumimoji="1" lang="en-US" altLang="zh-CN" sz="1800" dirty="0"/>
                        <a:t>guarantee.</a:t>
                      </a:r>
                      <a:endParaRPr lang="zh-CN" altLang="en-US" dirty="0"/>
                    </a:p>
                  </a:txBody>
                  <a:tcPr/>
                </a:tc>
                <a:extLst>
                  <a:ext uri="{0D108BD9-81ED-4DB2-BD59-A6C34878D82A}">
                    <a16:rowId xmlns:a16="http://schemas.microsoft.com/office/drawing/2014/main" val="837959745"/>
                  </a:ext>
                </a:extLst>
              </a:tr>
            </a:tbl>
          </a:graphicData>
        </a:graphic>
      </p:graphicFrame>
      <p:sp>
        <p:nvSpPr>
          <p:cNvPr id="14" name="Freeform 13">
            <a:extLst>
              <a:ext uri="{FF2B5EF4-FFF2-40B4-BE49-F238E27FC236}">
                <a16:creationId xmlns:a16="http://schemas.microsoft.com/office/drawing/2014/main" id="{4D71232C-5CFA-F942-9E4A-3DACC0CBB544}"/>
              </a:ext>
            </a:extLst>
          </p:cNvPr>
          <p:cNvSpPr/>
          <p:nvPr/>
        </p:nvSpPr>
        <p:spPr>
          <a:xfrm>
            <a:off x="5105400" y="1231885"/>
            <a:ext cx="1917700" cy="444515"/>
          </a:xfrm>
          <a:custGeom>
            <a:avLst/>
            <a:gdLst>
              <a:gd name="connsiteX0" fmla="*/ 0 w 1917700"/>
              <a:gd name="connsiteY0" fmla="*/ 444515 h 444515"/>
              <a:gd name="connsiteX1" fmla="*/ 965200 w 1917700"/>
              <a:gd name="connsiteY1" fmla="*/ 15 h 444515"/>
              <a:gd name="connsiteX2" fmla="*/ 1917700 w 1917700"/>
              <a:gd name="connsiteY2" fmla="*/ 431815 h 444515"/>
            </a:gdLst>
            <a:ahLst/>
            <a:cxnLst>
              <a:cxn ang="0">
                <a:pos x="connsiteX0" y="connsiteY0"/>
              </a:cxn>
              <a:cxn ang="0">
                <a:pos x="connsiteX1" y="connsiteY1"/>
              </a:cxn>
              <a:cxn ang="0">
                <a:pos x="connsiteX2" y="connsiteY2"/>
              </a:cxn>
            </a:cxnLst>
            <a:rect l="l" t="t" r="r" b="b"/>
            <a:pathLst>
              <a:path w="1917700" h="444515">
                <a:moveTo>
                  <a:pt x="0" y="444515"/>
                </a:moveTo>
                <a:cubicBezTo>
                  <a:pt x="322791" y="223323"/>
                  <a:pt x="645583" y="2132"/>
                  <a:pt x="965200" y="15"/>
                </a:cubicBezTo>
                <a:cubicBezTo>
                  <a:pt x="1284817" y="-2102"/>
                  <a:pt x="1601258" y="214856"/>
                  <a:pt x="1917700" y="43181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Box 14">
            <a:extLst>
              <a:ext uri="{FF2B5EF4-FFF2-40B4-BE49-F238E27FC236}">
                <a16:creationId xmlns:a16="http://schemas.microsoft.com/office/drawing/2014/main" id="{61CE6BAE-8A95-6247-9E0B-6CAB309A9ADA}"/>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33</a:t>
            </a:fld>
            <a:r>
              <a:rPr kumimoji="1" lang="en-US" altLang="zh-CN" dirty="0"/>
              <a:t>/44</a:t>
            </a:r>
            <a:endParaRPr kumimoji="1" lang="zh-CN" altLang="en-US" dirty="0"/>
          </a:p>
        </p:txBody>
      </p:sp>
    </p:spTree>
    <p:extLst>
      <p:ext uri="{BB962C8B-B14F-4D97-AF65-F5344CB8AC3E}">
        <p14:creationId xmlns:p14="http://schemas.microsoft.com/office/powerpoint/2010/main" val="47913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
            <a:extLst>
              <a:ext uri="{FF2B5EF4-FFF2-40B4-BE49-F238E27FC236}">
                <a16:creationId xmlns:a16="http://schemas.microsoft.com/office/drawing/2014/main" id="{662EC68A-F5A3-4448-A3AC-A5A0BE1A4B20}"/>
              </a:ext>
            </a:extLst>
          </p:cNvPr>
          <p:cNvGraphicFramePr>
            <a:graphicFrameLocks noGrp="1"/>
          </p:cNvGraphicFramePr>
          <p:nvPr>
            <p:extLst>
              <p:ext uri="{D42A27DB-BD31-4B8C-83A1-F6EECF244321}">
                <p14:modId xmlns:p14="http://schemas.microsoft.com/office/powerpoint/2010/main" val="2686266157"/>
              </p:ext>
            </p:extLst>
          </p:nvPr>
        </p:nvGraphicFramePr>
        <p:xfrm>
          <a:off x="282467" y="3123848"/>
          <a:ext cx="8242690" cy="3604275"/>
        </p:xfrm>
        <a:graphic>
          <a:graphicData uri="http://schemas.openxmlformats.org/drawingml/2006/table">
            <a:tbl>
              <a:tblPr firstRow="1" bandRow="1">
                <a:tableStyleId>{5C22544A-7EE6-4342-B048-85BDC9FD1C3A}</a:tableStyleId>
              </a:tblPr>
              <a:tblGrid>
                <a:gridCol w="4013333">
                  <a:extLst>
                    <a:ext uri="{9D8B030D-6E8A-4147-A177-3AD203B41FA5}">
                      <a16:colId xmlns:a16="http://schemas.microsoft.com/office/drawing/2014/main" val="506154544"/>
                    </a:ext>
                  </a:extLst>
                </a:gridCol>
                <a:gridCol w="4229357">
                  <a:extLst>
                    <a:ext uri="{9D8B030D-6E8A-4147-A177-3AD203B41FA5}">
                      <a16:colId xmlns:a16="http://schemas.microsoft.com/office/drawing/2014/main" val="2931786827"/>
                    </a:ext>
                  </a:extLst>
                </a:gridCol>
              </a:tblGrid>
              <a:tr h="592839">
                <a:tc>
                  <a:txBody>
                    <a:bodyPr/>
                    <a:lstStyle/>
                    <a:p>
                      <a:pPr algn="ctr"/>
                      <a:r>
                        <a:rPr lang="en-US" altLang="zh-CN" dirty="0"/>
                        <a:t>SP</a:t>
                      </a:r>
                      <a:r>
                        <a:rPr lang="zh-CN" altLang="en-US" dirty="0"/>
                        <a:t> </a:t>
                      </a:r>
                      <a:r>
                        <a:rPr lang="en-US" altLang="zh-CN" dirty="0"/>
                        <a:t>Algorithm</a:t>
                      </a:r>
                      <a:endParaRPr lang="zh-CN" altLang="en-US" dirty="0"/>
                    </a:p>
                  </a:txBody>
                  <a:tcPr/>
                </a:tc>
                <a:tc>
                  <a:txBody>
                    <a:bodyPr/>
                    <a:lstStyle/>
                    <a:p>
                      <a:pPr algn="ctr"/>
                      <a:r>
                        <a:rPr lang="en-US" altLang="zh-CN" dirty="0"/>
                        <a:t>Problem</a:t>
                      </a:r>
                      <a:endParaRPr lang="zh-CN" altLang="en-US" dirty="0"/>
                    </a:p>
                  </a:txBody>
                  <a:tcPr/>
                </a:tc>
                <a:extLst>
                  <a:ext uri="{0D108BD9-81ED-4DB2-BD59-A6C34878D82A}">
                    <a16:rowId xmlns:a16="http://schemas.microsoft.com/office/drawing/2014/main" val="1045244635"/>
                  </a:ext>
                </a:extLst>
              </a:tr>
              <a:tr h="592839">
                <a:tc>
                  <a:txBody>
                    <a:bodyPr/>
                    <a:lstStyle/>
                    <a:p>
                      <a:r>
                        <a:rPr lang="en-US" altLang="zh-CN" dirty="0"/>
                        <a:t>Quantum</a:t>
                      </a:r>
                      <a:r>
                        <a:rPr lang="zh-CN" altLang="en-US" dirty="0"/>
                        <a:t> </a:t>
                      </a:r>
                      <a:r>
                        <a:rPr lang="en-US" altLang="zh-CN" dirty="0"/>
                        <a:t>adiabatic</a:t>
                      </a:r>
                      <a:r>
                        <a:rPr lang="zh-CN" altLang="en-US" dirty="0"/>
                        <a:t> </a:t>
                      </a:r>
                      <a:r>
                        <a:rPr lang="en-US" altLang="zh-CN" dirty="0"/>
                        <a:t>algorithm(QAA)</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dirty="0"/>
                        <a:t>Require</a:t>
                      </a:r>
                      <a:r>
                        <a:rPr kumimoji="1" lang="zh-CN" altLang="en-US" sz="1800" dirty="0"/>
                        <a:t> </a:t>
                      </a:r>
                      <a:r>
                        <a:rPr kumimoji="1" lang="en-US" altLang="zh-CN" sz="1800" dirty="0"/>
                        <a:t>a</a:t>
                      </a:r>
                      <a:r>
                        <a:rPr kumimoji="1" lang="zh-CN" altLang="en-US" sz="1800" dirty="0"/>
                        <a:t> </a:t>
                      </a:r>
                      <a:r>
                        <a:rPr kumimoji="1" lang="en-US" altLang="zh-CN" sz="1800" b="1" dirty="0"/>
                        <a:t>large</a:t>
                      </a:r>
                      <a:r>
                        <a:rPr kumimoji="1" lang="zh-CN" altLang="en-US" sz="1800" dirty="0"/>
                        <a:t> </a:t>
                      </a:r>
                      <a:r>
                        <a:rPr kumimoji="1" lang="en-US" altLang="zh-CN" sz="1800" dirty="0"/>
                        <a:t>adiabatic</a:t>
                      </a:r>
                      <a:r>
                        <a:rPr kumimoji="1" lang="zh-CN" altLang="en-US" sz="1800" dirty="0"/>
                        <a:t> </a:t>
                      </a:r>
                      <a:r>
                        <a:rPr kumimoji="1" lang="en-US" altLang="zh-CN" sz="1800" dirty="0"/>
                        <a:t>gap.</a:t>
                      </a:r>
                    </a:p>
                  </a:txBody>
                  <a:tcPr/>
                </a:tc>
                <a:extLst>
                  <a:ext uri="{0D108BD9-81ED-4DB2-BD59-A6C34878D82A}">
                    <a16:rowId xmlns:a16="http://schemas.microsoft.com/office/drawing/2014/main" val="3075165018"/>
                  </a:ext>
                </a:extLst>
              </a:tr>
              <a:tr h="592839">
                <a:tc>
                  <a:txBody>
                    <a:bodyPr/>
                    <a:lstStyle/>
                    <a:p>
                      <a:r>
                        <a:rPr kumimoji="1" lang="en-US" altLang="zh-CN" sz="1800" u="none" dirty="0"/>
                        <a:t>Dissipative</a:t>
                      </a:r>
                      <a:r>
                        <a:rPr kumimoji="1" lang="zh-CN" altLang="en-US" sz="1800" u="none" dirty="0"/>
                        <a:t> </a:t>
                      </a:r>
                      <a:r>
                        <a:rPr kumimoji="1" lang="en-US" altLang="zh-CN" sz="1800" u="none" dirty="0"/>
                        <a:t>algorithm</a:t>
                      </a:r>
                      <a:endParaRPr lang="zh-CN" altLang="en-US"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dirty="0"/>
                        <a:t>Require</a:t>
                      </a:r>
                      <a:r>
                        <a:rPr kumimoji="1" lang="zh-CN" altLang="en-US" sz="1800" dirty="0"/>
                        <a:t> </a:t>
                      </a:r>
                      <a:r>
                        <a:rPr kumimoji="1" lang="en-US" altLang="zh-CN" sz="1800" dirty="0"/>
                        <a:t>a</a:t>
                      </a:r>
                      <a:r>
                        <a:rPr kumimoji="1" lang="zh-CN" altLang="en-US" sz="1800" dirty="0"/>
                        <a:t> </a:t>
                      </a:r>
                      <a:r>
                        <a:rPr kumimoji="1" lang="en-US" altLang="zh-CN" sz="1800" b="1" dirty="0"/>
                        <a:t>large</a:t>
                      </a:r>
                      <a:r>
                        <a:rPr kumimoji="1" lang="zh-CN" altLang="en-US" sz="1800" b="1" dirty="0"/>
                        <a:t> </a:t>
                      </a:r>
                      <a:r>
                        <a:rPr kumimoji="1" lang="zh-CN" altLang="en-US" sz="1800" dirty="0"/>
                        <a:t> </a:t>
                      </a:r>
                      <a:r>
                        <a:rPr kumimoji="1" lang="en-US" altLang="zh-CN" sz="1800" dirty="0" err="1"/>
                        <a:t>Liouvillian</a:t>
                      </a:r>
                      <a:r>
                        <a:rPr kumimoji="1" lang="zh-CN" altLang="en-US" sz="1800" dirty="0"/>
                        <a:t> </a:t>
                      </a:r>
                      <a:r>
                        <a:rPr kumimoji="1" lang="en-US" altLang="zh-CN" sz="1800" dirty="0"/>
                        <a:t>gap.</a:t>
                      </a:r>
                    </a:p>
                  </a:txBody>
                  <a:tcPr/>
                </a:tc>
                <a:extLst>
                  <a:ext uri="{0D108BD9-81ED-4DB2-BD59-A6C34878D82A}">
                    <a16:rowId xmlns:a16="http://schemas.microsoft.com/office/drawing/2014/main" val="634323867"/>
                  </a:ext>
                </a:extLst>
              </a:tr>
              <a:tr h="592839">
                <a:tc>
                  <a:txBody>
                    <a:bodyPr/>
                    <a:lstStyle/>
                    <a:p>
                      <a:r>
                        <a:rPr kumimoji="1" lang="en-US" altLang="zh-CN" sz="1800" u="none" dirty="0"/>
                        <a:t>Quantum</a:t>
                      </a:r>
                      <a:r>
                        <a:rPr kumimoji="1" lang="zh-CN" altLang="en-US" sz="1800" u="none" dirty="0"/>
                        <a:t> </a:t>
                      </a:r>
                      <a:r>
                        <a:rPr kumimoji="1" lang="en-US" altLang="zh-CN" sz="1800" u="none" dirty="0"/>
                        <a:t>imaginary</a:t>
                      </a:r>
                      <a:r>
                        <a:rPr kumimoji="1" lang="zh-CN" altLang="en-US" sz="1800" u="none" dirty="0"/>
                        <a:t> </a:t>
                      </a:r>
                      <a:r>
                        <a:rPr kumimoji="1" lang="en-US" altLang="zh-CN" sz="1800" u="none" dirty="0"/>
                        <a:t>time</a:t>
                      </a:r>
                      <a:r>
                        <a:rPr kumimoji="1" lang="zh-CN" altLang="en-US" sz="1800" u="none" dirty="0"/>
                        <a:t> </a:t>
                      </a:r>
                      <a:r>
                        <a:rPr kumimoji="1" lang="en-US" altLang="zh-CN" sz="1800" u="none" dirty="0"/>
                        <a:t>evolution(QITE) </a:t>
                      </a:r>
                      <a:endParaRPr lang="zh-CN" altLang="en-US"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dirty="0"/>
                        <a:t>Require</a:t>
                      </a:r>
                      <a:r>
                        <a:rPr kumimoji="1" lang="zh-CN" altLang="en-US" sz="1800" dirty="0"/>
                        <a:t> </a:t>
                      </a:r>
                      <a:r>
                        <a:rPr kumimoji="1" lang="en-US" altLang="zh-CN" sz="1800" dirty="0"/>
                        <a:t>a</a:t>
                      </a:r>
                      <a:r>
                        <a:rPr kumimoji="1" lang="zh-CN" altLang="en-US" sz="1800" dirty="0"/>
                        <a:t> </a:t>
                      </a:r>
                      <a:r>
                        <a:rPr kumimoji="1" lang="en-US" altLang="zh-CN" sz="1800" dirty="0"/>
                        <a:t>finite</a:t>
                      </a:r>
                      <a:r>
                        <a:rPr kumimoji="1" lang="zh-CN" altLang="en-US" sz="1800" dirty="0"/>
                        <a:t> </a:t>
                      </a:r>
                      <a:r>
                        <a:rPr kumimoji="1" lang="en-US" altLang="zh-CN" sz="1800" dirty="0"/>
                        <a:t>correlation</a:t>
                      </a:r>
                      <a:r>
                        <a:rPr kumimoji="1" lang="zh-CN" altLang="en-US" sz="1800" dirty="0"/>
                        <a:t> </a:t>
                      </a:r>
                      <a:r>
                        <a:rPr kumimoji="1" lang="en-US" altLang="zh-CN" sz="1800" dirty="0"/>
                        <a:t>length.</a:t>
                      </a:r>
                    </a:p>
                  </a:txBody>
                  <a:tcPr/>
                </a:tc>
                <a:extLst>
                  <a:ext uri="{0D108BD9-81ED-4DB2-BD59-A6C34878D82A}">
                    <a16:rowId xmlns:a16="http://schemas.microsoft.com/office/drawing/2014/main" val="10169373"/>
                  </a:ext>
                </a:extLst>
              </a:tr>
              <a:tr h="592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u="none" dirty="0"/>
                        <a:t>Imaginary</a:t>
                      </a:r>
                      <a:r>
                        <a:rPr kumimoji="1" lang="zh-CN" altLang="en-US" sz="1800" u="none" dirty="0"/>
                        <a:t> </a:t>
                      </a:r>
                      <a:r>
                        <a:rPr kumimoji="1" lang="en-US" altLang="zh-CN" sz="1800" u="none" dirty="0"/>
                        <a:t>time</a:t>
                      </a:r>
                      <a:r>
                        <a:rPr kumimoji="1" lang="zh-CN" altLang="en-US" sz="1800" u="none" dirty="0"/>
                        <a:t> </a:t>
                      </a:r>
                      <a:r>
                        <a:rPr kumimoji="1" lang="en-US" altLang="zh-CN" sz="1800" u="none" dirty="0"/>
                        <a:t>evolution(ITE)</a:t>
                      </a:r>
                      <a:endParaRPr lang="zh-CN" altLang="en-US" u="none" dirty="0"/>
                    </a:p>
                    <a:p>
                      <a:endParaRPr lang="zh-CN" altLang="en-US"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dirty="0"/>
                        <a:t>Require</a:t>
                      </a:r>
                      <a:r>
                        <a:rPr kumimoji="1" lang="zh-CN" altLang="en-US" sz="1800" dirty="0"/>
                        <a:t> </a:t>
                      </a:r>
                      <a:r>
                        <a:rPr kumimoji="1" lang="en-US" altLang="zh-CN" sz="1800" b="1" dirty="0"/>
                        <a:t>large</a:t>
                      </a:r>
                      <a:r>
                        <a:rPr kumimoji="1" lang="zh-CN" altLang="en-US" sz="1800" dirty="0"/>
                        <a:t> </a:t>
                      </a:r>
                      <a:r>
                        <a:rPr kumimoji="1" lang="en-US" altLang="zh-CN" sz="1800" dirty="0"/>
                        <a:t>overlap</a:t>
                      </a:r>
                      <a:r>
                        <a:rPr kumimoji="1" lang="zh-CN" altLang="en-US" sz="1800" dirty="0"/>
                        <a:t> </a:t>
                      </a:r>
                      <a:r>
                        <a:rPr kumimoji="1" lang="en-US" altLang="zh-CN" sz="1800" dirty="0"/>
                        <a:t>with</a:t>
                      </a:r>
                      <a:r>
                        <a:rPr kumimoji="1" lang="zh-CN" altLang="en-US" sz="1800" dirty="0"/>
                        <a:t> </a:t>
                      </a:r>
                      <a:r>
                        <a:rPr kumimoji="1" lang="en-US" altLang="zh-CN" sz="1800" dirty="0"/>
                        <a:t>the</a:t>
                      </a:r>
                      <a:r>
                        <a:rPr kumimoji="1" lang="zh-CN" altLang="en-US" sz="1800" dirty="0"/>
                        <a:t> </a:t>
                      </a:r>
                      <a:r>
                        <a:rPr kumimoji="1" lang="en-US" altLang="zh-CN" sz="1800" dirty="0"/>
                        <a:t>initial</a:t>
                      </a:r>
                      <a:r>
                        <a:rPr kumimoji="1" lang="zh-CN" altLang="en-US" sz="1800" dirty="0"/>
                        <a:t> </a:t>
                      </a:r>
                      <a:r>
                        <a:rPr kumimoji="1" lang="en-US" altLang="zh-CN" sz="1800" dirty="0"/>
                        <a:t>state.</a:t>
                      </a:r>
                    </a:p>
                  </a:txBody>
                  <a:tcPr/>
                </a:tc>
                <a:extLst>
                  <a:ext uri="{0D108BD9-81ED-4DB2-BD59-A6C34878D82A}">
                    <a16:rowId xmlns:a16="http://schemas.microsoft.com/office/drawing/2014/main" val="1075887200"/>
                  </a:ext>
                </a:extLst>
              </a:tr>
              <a:tr h="592839">
                <a:tc>
                  <a:txBody>
                    <a:bodyPr/>
                    <a:lstStyle/>
                    <a:p>
                      <a:r>
                        <a:rPr kumimoji="1" lang="en-US" altLang="zh-CN" sz="1800" u="none" dirty="0"/>
                        <a:t>Variational</a:t>
                      </a:r>
                      <a:r>
                        <a:rPr kumimoji="1" lang="zh-CN" altLang="en-US" sz="1800" u="none" dirty="0"/>
                        <a:t> </a:t>
                      </a:r>
                      <a:r>
                        <a:rPr kumimoji="1" lang="en-US" altLang="zh-CN" sz="1800" u="none" dirty="0"/>
                        <a:t>quantum</a:t>
                      </a:r>
                      <a:r>
                        <a:rPr kumimoji="1" lang="zh-CN" altLang="en-US" sz="1800" u="none" dirty="0"/>
                        <a:t> </a:t>
                      </a:r>
                      <a:r>
                        <a:rPr kumimoji="1" lang="en-US" altLang="zh-CN" sz="1800" u="none" dirty="0"/>
                        <a:t>algorithm(VQA)</a:t>
                      </a:r>
                      <a:endParaRPr lang="zh-CN" altLang="en-US" u="none" dirty="0"/>
                    </a:p>
                  </a:txBody>
                  <a:tcPr/>
                </a:tc>
                <a:tc>
                  <a:txBody>
                    <a:bodyPr/>
                    <a:lstStyle/>
                    <a:p>
                      <a:r>
                        <a:rPr kumimoji="1" lang="en-US" altLang="zh-CN" sz="1800" dirty="0"/>
                        <a:t>No</a:t>
                      </a:r>
                      <a:r>
                        <a:rPr kumimoji="1" lang="zh-CN" altLang="en-US" sz="1800" dirty="0"/>
                        <a:t> </a:t>
                      </a:r>
                      <a:r>
                        <a:rPr kumimoji="1" lang="en-US" altLang="zh-CN" sz="1800" dirty="0"/>
                        <a:t>large</a:t>
                      </a:r>
                      <a:r>
                        <a:rPr kumimoji="1" lang="zh-CN" altLang="en-US" sz="1800" dirty="0"/>
                        <a:t> </a:t>
                      </a:r>
                      <a:r>
                        <a:rPr kumimoji="1" lang="en-US" altLang="zh-CN" sz="1800" dirty="0"/>
                        <a:t>enough</a:t>
                      </a:r>
                      <a:r>
                        <a:rPr kumimoji="1" lang="zh-CN" altLang="en-US" sz="1800" dirty="0"/>
                        <a:t> </a:t>
                      </a:r>
                      <a:r>
                        <a:rPr kumimoji="1" lang="en-US" altLang="zh-CN" sz="1800" dirty="0"/>
                        <a:t>performance</a:t>
                      </a:r>
                      <a:r>
                        <a:rPr kumimoji="1" lang="zh-CN" altLang="en-US" sz="1800" dirty="0"/>
                        <a:t> </a:t>
                      </a:r>
                      <a:r>
                        <a:rPr kumimoji="1" lang="en-US" altLang="zh-CN" sz="1800" dirty="0"/>
                        <a:t>guarantee.</a:t>
                      </a:r>
                      <a:endParaRPr lang="zh-CN" altLang="en-US" dirty="0"/>
                    </a:p>
                  </a:txBody>
                  <a:tcPr/>
                </a:tc>
                <a:extLst>
                  <a:ext uri="{0D108BD9-81ED-4DB2-BD59-A6C34878D82A}">
                    <a16:rowId xmlns:a16="http://schemas.microsoft.com/office/drawing/2014/main" val="837959745"/>
                  </a:ext>
                </a:extLst>
              </a:tr>
            </a:tbl>
          </a:graphicData>
        </a:graphic>
      </p:graphicFrame>
      <p:sp>
        <p:nvSpPr>
          <p:cNvPr id="4" name="Title 1">
            <a:extLst>
              <a:ext uri="{FF2B5EF4-FFF2-40B4-BE49-F238E27FC236}">
                <a16:creationId xmlns:a16="http://schemas.microsoft.com/office/drawing/2014/main" id="{FDC8675B-AE59-9B46-B8AB-128922F3CE28}"/>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5400" dirty="0"/>
              <a:t>quantum</a:t>
            </a:r>
            <a:r>
              <a:rPr kumimoji="1" lang="zh-CN" altLang="en-US" sz="5400" dirty="0"/>
              <a:t> </a:t>
            </a:r>
            <a:r>
              <a:rPr kumimoji="1" lang="en-US" altLang="zh-CN" sz="5400" dirty="0"/>
              <a:t>state</a:t>
            </a:r>
            <a:r>
              <a:rPr kumimoji="1" lang="zh-CN" altLang="en-US" sz="5400" dirty="0"/>
              <a:t> </a:t>
            </a:r>
            <a:r>
              <a:rPr kumimoji="1" lang="en-US" altLang="zh-CN" sz="5400" dirty="0"/>
              <a:t>preparation</a:t>
            </a:r>
            <a:r>
              <a:rPr kumimoji="1" lang="zh-CN" altLang="en-US" sz="5400" dirty="0"/>
              <a:t> </a:t>
            </a:r>
            <a:r>
              <a:rPr kumimoji="1" lang="en-US" altLang="zh-CN" sz="5400" dirty="0"/>
              <a:t>algorithm</a:t>
            </a:r>
            <a:endParaRPr lang="zh-CN" altLang="en-US" sz="5400" dirty="0"/>
          </a:p>
        </p:txBody>
      </p:sp>
      <p:pic>
        <p:nvPicPr>
          <p:cNvPr id="6" name="Picture 5">
            <a:extLst>
              <a:ext uri="{FF2B5EF4-FFF2-40B4-BE49-F238E27FC236}">
                <a16:creationId xmlns:a16="http://schemas.microsoft.com/office/drawing/2014/main" id="{DC0B26DB-6F3C-4B4D-8355-3288E8B78406}"/>
              </a:ext>
            </a:extLst>
          </p:cNvPr>
          <p:cNvPicPr>
            <a:picLocks noChangeAspect="1"/>
          </p:cNvPicPr>
          <p:nvPr/>
        </p:nvPicPr>
        <p:blipFill>
          <a:blip r:embed="rId2"/>
          <a:stretch>
            <a:fillRect/>
          </a:stretch>
        </p:blipFill>
        <p:spPr>
          <a:xfrm>
            <a:off x="4403812" y="1007988"/>
            <a:ext cx="3384376" cy="196512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D61C0E6-827A-C641-9A77-22689D3A01E4}"/>
                  </a:ext>
                </a:extLst>
              </p:cNvPr>
              <p:cNvSpPr txBox="1"/>
              <p:nvPr/>
            </p:nvSpPr>
            <p:spPr>
              <a:xfrm>
                <a:off x="1559496" y="1385971"/>
                <a:ext cx="2232248" cy="8989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800" b="0" i="1" smtClean="0">
                              <a:latin typeface="Cambria Math" panose="02040503050406030204" pitchFamily="18" charset="0"/>
                            </a:rPr>
                          </m:ctrlPr>
                        </m:dPr>
                        <m:e>
                          <m:d>
                            <m:dPr>
                              <m:begChr m:val="⟨"/>
                              <m:endChr m:val="⟩"/>
                              <m:ctrlPr>
                                <a:rPr kumimoji="1" lang="en-US" altLang="zh-CN" sz="2800" b="0" i="1" smtClean="0">
                                  <a:latin typeface="Cambria Math" panose="02040503050406030204" pitchFamily="18" charset="0"/>
                                </a:rPr>
                              </m:ctrlPr>
                            </m:dPr>
                            <m:e>
                              <m:sSub>
                                <m:sSubPr>
                                  <m:ctrlPr>
                                    <a:rPr kumimoji="1" lang="en-US" altLang="zh-CN" sz="2800" b="0" i="1" smtClean="0">
                                      <a:latin typeface="Cambria Math" panose="02040503050406030204" pitchFamily="18" charset="0"/>
                                    </a:rPr>
                                  </m:ctrlPr>
                                </m:sSubPr>
                                <m:e>
                                  <m:r>
                                    <m:rPr>
                                      <m:sty m:val="p"/>
                                    </m:rPr>
                                    <a:rPr kumimoji="1" lang="en-US" altLang="zh-CN" sz="2800" b="0" i="0" smtClean="0">
                                      <a:latin typeface="Cambria Math" panose="02040503050406030204" pitchFamily="18" charset="0"/>
                                    </a:rPr>
                                    <m:t>Ω</m:t>
                                  </m:r>
                                </m:e>
                                <m:sub>
                                  <m:r>
                                    <a:rPr kumimoji="1" lang="en-US" altLang="zh-CN" sz="2800" b="0" i="1" smtClean="0">
                                      <a:latin typeface="Cambria Math" panose="02040503050406030204" pitchFamily="18" charset="0"/>
                                    </a:rPr>
                                    <m:t>0</m:t>
                                  </m:r>
                                </m:sub>
                              </m:sSub>
                            </m:e>
                            <m:e>
                              <m:r>
                                <m:rPr>
                                  <m:sty m:val="p"/>
                                </m:rPr>
                                <a:rPr kumimoji="1" lang="en-US" altLang="zh-CN" sz="2800" b="0" i="0" smtClean="0">
                                  <a:latin typeface="Cambria Math" panose="02040503050406030204" pitchFamily="18" charset="0"/>
                                </a:rPr>
                                <m:t>Ω</m:t>
                              </m:r>
                            </m:e>
                          </m:d>
                        </m:e>
                      </m:d>
                      <m:r>
                        <a:rPr kumimoji="1" lang="en-US" altLang="zh-CN" sz="2800" b="0" i="1" smtClean="0">
                          <a:latin typeface="Cambria Math" panose="02040503050406030204" pitchFamily="18" charset="0"/>
                        </a:rPr>
                        <m:t>~</m:t>
                      </m:r>
                      <m:f>
                        <m:fPr>
                          <m:ctrlPr>
                            <a:rPr kumimoji="1" lang="en-US" altLang="zh-CN" sz="2800" b="0" i="1" smtClean="0">
                              <a:latin typeface="Cambria Math" panose="02040503050406030204" pitchFamily="18" charset="0"/>
                            </a:rPr>
                          </m:ctrlPr>
                        </m:fPr>
                        <m:num>
                          <m:r>
                            <a:rPr kumimoji="1" lang="en-US" altLang="zh-CN" sz="2800" b="0" i="1" smtClean="0">
                              <a:latin typeface="Cambria Math" panose="02040503050406030204" pitchFamily="18" charset="0"/>
                            </a:rPr>
                            <m:t>1</m:t>
                          </m:r>
                        </m:num>
                        <m:den>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2</m:t>
                              </m:r>
                            </m:e>
                            <m:sup>
                              <m:r>
                                <a:rPr kumimoji="1" lang="en-US" altLang="zh-CN" sz="2800" b="0" i="1" smtClean="0">
                                  <a:latin typeface="Cambria Math" panose="02040503050406030204" pitchFamily="18" charset="0"/>
                                </a:rPr>
                                <m:t>𝑁</m:t>
                              </m:r>
                            </m:sup>
                          </m:sSup>
                        </m:den>
                      </m:f>
                    </m:oMath>
                  </m:oMathPara>
                </a14:m>
                <a:endParaRPr lang="zh-CN" altLang="en-US" sz="2800" dirty="0"/>
              </a:p>
            </p:txBody>
          </p:sp>
        </mc:Choice>
        <mc:Fallback xmlns="">
          <p:sp>
            <p:nvSpPr>
              <p:cNvPr id="8" name="TextBox 7">
                <a:extLst>
                  <a:ext uri="{FF2B5EF4-FFF2-40B4-BE49-F238E27FC236}">
                    <a16:creationId xmlns:a16="http://schemas.microsoft.com/office/drawing/2014/main" id="{DD61C0E6-827A-C641-9A77-22689D3A01E4}"/>
                  </a:ext>
                </a:extLst>
              </p:cNvPr>
              <p:cNvSpPr txBox="1">
                <a:spLocks noRot="1" noChangeAspect="1" noMove="1" noResize="1" noEditPoints="1" noAdjustHandles="1" noChangeArrowheads="1" noChangeShapeType="1" noTextEdit="1"/>
              </p:cNvSpPr>
              <p:nvPr/>
            </p:nvSpPr>
            <p:spPr>
              <a:xfrm>
                <a:off x="1559496" y="1385971"/>
                <a:ext cx="2232248" cy="898964"/>
              </a:xfrm>
              <a:prstGeom prst="rect">
                <a:avLst/>
              </a:prstGeom>
              <a:blipFill>
                <a:blip r:embed="rId3"/>
                <a:stretch>
                  <a:fillRect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355FBD4-6346-544B-9FF3-453B3ED2FDEE}"/>
                  </a:ext>
                </a:extLst>
              </p:cNvPr>
              <p:cNvSpPr txBox="1"/>
              <p:nvPr/>
            </p:nvSpPr>
            <p:spPr>
              <a:xfrm>
                <a:off x="7788188" y="1391719"/>
                <a:ext cx="3210389" cy="9085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800" b="0" i="1" smtClean="0">
                              <a:latin typeface="Cambria Math" panose="02040503050406030204" pitchFamily="18" charset="0"/>
                            </a:rPr>
                          </m:ctrlPr>
                        </m:dPr>
                        <m:e>
                          <m:d>
                            <m:dPr>
                              <m:begChr m:val="⟨"/>
                              <m:endChr m:val="⟩"/>
                              <m:ctrlPr>
                                <a:rPr kumimoji="1" lang="en-US" altLang="zh-CN" sz="2800" b="0" i="1" smtClean="0">
                                  <a:latin typeface="Cambria Math" panose="02040503050406030204" pitchFamily="18" charset="0"/>
                                </a:rPr>
                              </m:ctrlPr>
                            </m:dPr>
                            <m:e>
                              <m:sSub>
                                <m:sSubPr>
                                  <m:ctrlPr>
                                    <a:rPr kumimoji="1" lang="en-US" altLang="zh-CN" sz="2800" b="0" i="1" smtClean="0">
                                      <a:latin typeface="Cambria Math" panose="02040503050406030204" pitchFamily="18" charset="0"/>
                                    </a:rPr>
                                  </m:ctrlPr>
                                </m:sSubPr>
                                <m:e>
                                  <m:r>
                                    <m:rPr>
                                      <m:sty m:val="p"/>
                                    </m:rPr>
                                    <a:rPr kumimoji="1" lang="en-US" altLang="zh-CN" sz="2800" b="0" i="0" smtClean="0">
                                      <a:latin typeface="Cambria Math" panose="02040503050406030204" pitchFamily="18" charset="0"/>
                                    </a:rPr>
                                    <m:t>Ω</m:t>
                                  </m:r>
                                </m:e>
                                <m:sub>
                                  <m:r>
                                    <a:rPr kumimoji="1" lang="en-US" altLang="zh-CN" sz="2800" b="0" i="1" smtClean="0">
                                      <a:latin typeface="Cambria Math" panose="02040503050406030204" pitchFamily="18" charset="0"/>
                                    </a:rPr>
                                    <m:t>0</m:t>
                                  </m:r>
                                </m:sub>
                              </m:sSub>
                            </m:e>
                            <m:e>
                              <m:r>
                                <m:rPr>
                                  <m:sty m:val="p"/>
                                </m:rPr>
                                <a:rPr kumimoji="1" lang="en-US" altLang="zh-CN" sz="2800" b="0" i="0" smtClean="0">
                                  <a:latin typeface="Cambria Math" panose="02040503050406030204" pitchFamily="18" charset="0"/>
                                </a:rPr>
                                <m:t>Ω</m:t>
                              </m:r>
                            </m:e>
                          </m:d>
                        </m:e>
                      </m:d>
                      <m:r>
                        <a:rPr kumimoji="1" lang="en-US" altLang="zh-CN" sz="2800" b="0" i="1" smtClean="0">
                          <a:latin typeface="Cambria Math" panose="02040503050406030204" pitchFamily="18" charset="0"/>
                        </a:rPr>
                        <m:t>~</m:t>
                      </m:r>
                      <m:f>
                        <m:fPr>
                          <m:ctrlPr>
                            <a:rPr kumimoji="1" lang="en-US" altLang="zh-CN" sz="2800" i="1">
                              <a:latin typeface="Cambria Math" panose="02040503050406030204" pitchFamily="18" charset="0"/>
                            </a:rPr>
                          </m:ctrlPr>
                        </m:fPr>
                        <m:num>
                          <m:r>
                            <a:rPr kumimoji="1" lang="en-US" altLang="zh-CN" sz="2800" i="1">
                              <a:latin typeface="Cambria Math" panose="02040503050406030204" pitchFamily="18" charset="0"/>
                            </a:rPr>
                            <m:t>1</m:t>
                          </m:r>
                        </m:num>
                        <m:den>
                          <m:sSup>
                            <m:sSupPr>
                              <m:ctrlPr>
                                <a:rPr kumimoji="1" lang="en-US" altLang="zh-CN" sz="2800" i="1">
                                  <a:latin typeface="Cambria Math" panose="02040503050406030204" pitchFamily="18" charset="0"/>
                                </a:rPr>
                              </m:ctrlPr>
                            </m:sSupPr>
                            <m:e>
                              <m:r>
                                <a:rPr kumimoji="1" lang="en-US" altLang="zh-CN" sz="2800" i="1">
                                  <a:latin typeface="Cambria Math" panose="02040503050406030204" pitchFamily="18" charset="0"/>
                                </a:rPr>
                                <m:t>𝑁</m:t>
                              </m:r>
                            </m:e>
                            <m:sup>
                              <m:r>
                                <a:rPr kumimoji="1" lang="en-US" altLang="zh-CN" sz="2800" i="1">
                                  <a:latin typeface="Cambria Math" panose="02040503050406030204" pitchFamily="18" charset="0"/>
                                </a:rPr>
                                <m:t>𝜆</m:t>
                              </m:r>
                            </m:sup>
                          </m:sSup>
                        </m:den>
                      </m:f>
                    </m:oMath>
                  </m:oMathPara>
                </a14:m>
                <a:endParaRPr lang="zh-CN" altLang="en-US" sz="2800" dirty="0"/>
              </a:p>
            </p:txBody>
          </p:sp>
        </mc:Choice>
        <mc:Fallback xmlns="">
          <p:sp>
            <p:nvSpPr>
              <p:cNvPr id="9" name="TextBox 8">
                <a:extLst>
                  <a:ext uri="{FF2B5EF4-FFF2-40B4-BE49-F238E27FC236}">
                    <a16:creationId xmlns:a16="http://schemas.microsoft.com/office/drawing/2014/main" id="{A355FBD4-6346-544B-9FF3-453B3ED2FDEE}"/>
                  </a:ext>
                </a:extLst>
              </p:cNvPr>
              <p:cNvSpPr txBox="1">
                <a:spLocks noRot="1" noChangeAspect="1" noMove="1" noResize="1" noEditPoints="1" noAdjustHandles="1" noChangeArrowheads="1" noChangeShapeType="1" noTextEdit="1"/>
              </p:cNvSpPr>
              <p:nvPr/>
            </p:nvSpPr>
            <p:spPr>
              <a:xfrm>
                <a:off x="7788188" y="1391719"/>
                <a:ext cx="3210389" cy="908518"/>
              </a:xfrm>
              <a:prstGeom prst="rect">
                <a:avLst/>
              </a:prstGeom>
              <a:blipFill>
                <a:blip r:embed="rId4"/>
                <a:stretch>
                  <a:fillRect b="-8333"/>
                </a:stretch>
              </a:blipFill>
            </p:spPr>
            <p:txBody>
              <a:bodyPr/>
              <a:lstStyle/>
              <a:p>
                <a:r>
                  <a:rPr lang="zh-CN" altLang="en-US">
                    <a:noFill/>
                  </a:rPr>
                  <a:t> </a:t>
                </a:r>
              </a:p>
            </p:txBody>
          </p:sp>
        </mc:Fallback>
      </mc:AlternateContent>
      <p:sp>
        <p:nvSpPr>
          <p:cNvPr id="11" name="TextBox 10">
            <a:extLst>
              <a:ext uri="{FF2B5EF4-FFF2-40B4-BE49-F238E27FC236}">
                <a16:creationId xmlns:a16="http://schemas.microsoft.com/office/drawing/2014/main" id="{78DF847C-52F3-4F46-BF8C-A595C498F547}"/>
              </a:ext>
            </a:extLst>
          </p:cNvPr>
          <p:cNvSpPr txBox="1"/>
          <p:nvPr/>
        </p:nvSpPr>
        <p:spPr>
          <a:xfrm>
            <a:off x="2926827" y="2298968"/>
            <a:ext cx="907621" cy="400110"/>
          </a:xfrm>
          <a:prstGeom prst="rect">
            <a:avLst/>
          </a:prstGeom>
          <a:noFill/>
        </p:spPr>
        <p:txBody>
          <a:bodyPr wrap="none" rtlCol="0">
            <a:spAutoFit/>
          </a:bodyPr>
          <a:lstStyle/>
          <a:p>
            <a:r>
              <a:rPr kumimoji="1" lang="en-US" altLang="zh-CN" sz="2000" b="1" dirty="0"/>
              <a:t>(small)</a:t>
            </a:r>
            <a:endParaRPr kumimoji="1" lang="zh-CN" altLang="en-US" sz="2000" b="1" dirty="0"/>
          </a:p>
        </p:txBody>
      </p:sp>
      <p:sp>
        <p:nvSpPr>
          <p:cNvPr id="12" name="TextBox 11">
            <a:extLst>
              <a:ext uri="{FF2B5EF4-FFF2-40B4-BE49-F238E27FC236}">
                <a16:creationId xmlns:a16="http://schemas.microsoft.com/office/drawing/2014/main" id="{D0D731CB-ED22-0142-8A4D-40335B0074E3}"/>
              </a:ext>
            </a:extLst>
          </p:cNvPr>
          <p:cNvSpPr txBox="1"/>
          <p:nvPr/>
        </p:nvSpPr>
        <p:spPr>
          <a:xfrm>
            <a:off x="9761755" y="2298968"/>
            <a:ext cx="870751" cy="400110"/>
          </a:xfrm>
          <a:prstGeom prst="rect">
            <a:avLst/>
          </a:prstGeom>
          <a:noFill/>
        </p:spPr>
        <p:txBody>
          <a:bodyPr wrap="none" rtlCol="0">
            <a:spAutoFit/>
          </a:bodyPr>
          <a:lstStyle/>
          <a:p>
            <a:r>
              <a:rPr kumimoji="1" lang="en-US" altLang="zh-CN" sz="2000" b="1" dirty="0"/>
              <a:t>(large)</a:t>
            </a:r>
            <a:endParaRPr kumimoji="1" lang="zh-CN" altLang="en-US" sz="2000" b="1" dirty="0"/>
          </a:p>
        </p:txBody>
      </p:sp>
      <p:sp>
        <p:nvSpPr>
          <p:cNvPr id="2" name="Right Brace 1">
            <a:extLst>
              <a:ext uri="{FF2B5EF4-FFF2-40B4-BE49-F238E27FC236}">
                <a16:creationId xmlns:a16="http://schemas.microsoft.com/office/drawing/2014/main" id="{CCEF6B6E-7973-5A47-8C6D-94DDA5352FA8}"/>
              </a:ext>
            </a:extLst>
          </p:cNvPr>
          <p:cNvSpPr/>
          <p:nvPr/>
        </p:nvSpPr>
        <p:spPr>
          <a:xfrm>
            <a:off x="8616280" y="3760683"/>
            <a:ext cx="360040" cy="2283364"/>
          </a:xfrm>
          <a:prstGeom prst="rightBrace">
            <a:avLst>
              <a:gd name="adj1" fmla="val 46429"/>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 name="TextBox 2">
            <a:extLst>
              <a:ext uri="{FF2B5EF4-FFF2-40B4-BE49-F238E27FC236}">
                <a16:creationId xmlns:a16="http://schemas.microsoft.com/office/drawing/2014/main" id="{59FC0E62-0E06-954B-9ADB-82F77FFA5701}"/>
              </a:ext>
            </a:extLst>
          </p:cNvPr>
          <p:cNvSpPr txBox="1"/>
          <p:nvPr/>
        </p:nvSpPr>
        <p:spPr>
          <a:xfrm>
            <a:off x="9282560" y="3896621"/>
            <a:ext cx="2010191" cy="1569660"/>
          </a:xfrm>
          <a:prstGeom prst="rect">
            <a:avLst/>
          </a:prstGeom>
          <a:noFill/>
        </p:spPr>
        <p:txBody>
          <a:bodyPr wrap="square" rtlCol="0">
            <a:spAutoFit/>
          </a:bodyPr>
          <a:lstStyle/>
          <a:p>
            <a:endParaRPr kumimoji="1" lang="en-US" altLang="zh-CN" sz="2400" dirty="0"/>
          </a:p>
          <a:p>
            <a:r>
              <a:rPr kumimoji="1" lang="en-US" altLang="zh-CN" sz="2400" dirty="0"/>
              <a:t>No</a:t>
            </a:r>
            <a:r>
              <a:rPr kumimoji="1" lang="zh-CN" altLang="en-US" sz="2400" dirty="0"/>
              <a:t> </a:t>
            </a:r>
            <a:r>
              <a:rPr kumimoji="1" lang="en-US" altLang="zh-CN" sz="2400" dirty="0"/>
              <a:t>theoretical</a:t>
            </a:r>
            <a:r>
              <a:rPr kumimoji="1" lang="zh-CN" altLang="en-US" sz="2400" dirty="0"/>
              <a:t> </a:t>
            </a:r>
            <a:r>
              <a:rPr kumimoji="1" lang="en-US" altLang="zh-CN" sz="2400" dirty="0"/>
              <a:t>performance</a:t>
            </a:r>
            <a:r>
              <a:rPr kumimoji="1" lang="zh-CN" altLang="en-US" sz="2400" dirty="0"/>
              <a:t> </a:t>
            </a:r>
            <a:r>
              <a:rPr kumimoji="1" lang="en-US" altLang="zh-CN" sz="2400" dirty="0"/>
              <a:t>guarantee.</a:t>
            </a:r>
            <a:endParaRPr kumimoji="1" lang="zh-CN" altLang="en-US" sz="2400" dirty="0"/>
          </a:p>
        </p:txBody>
      </p:sp>
      <p:sp>
        <p:nvSpPr>
          <p:cNvPr id="7" name="Rounded Rectangle 6">
            <a:extLst>
              <a:ext uri="{FF2B5EF4-FFF2-40B4-BE49-F238E27FC236}">
                <a16:creationId xmlns:a16="http://schemas.microsoft.com/office/drawing/2014/main" id="{B1DE2423-00D2-7B47-86FA-9A5A296F1C32}"/>
              </a:ext>
            </a:extLst>
          </p:cNvPr>
          <p:cNvSpPr/>
          <p:nvPr/>
        </p:nvSpPr>
        <p:spPr>
          <a:xfrm>
            <a:off x="282466" y="6032810"/>
            <a:ext cx="8027573" cy="56454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Freeform 12">
            <a:extLst>
              <a:ext uri="{FF2B5EF4-FFF2-40B4-BE49-F238E27FC236}">
                <a16:creationId xmlns:a16="http://schemas.microsoft.com/office/drawing/2014/main" id="{3343D654-E65F-0E41-8257-FD8E2EFD50FD}"/>
              </a:ext>
            </a:extLst>
          </p:cNvPr>
          <p:cNvSpPr/>
          <p:nvPr/>
        </p:nvSpPr>
        <p:spPr>
          <a:xfrm>
            <a:off x="5105400" y="1231885"/>
            <a:ext cx="1917700" cy="444515"/>
          </a:xfrm>
          <a:custGeom>
            <a:avLst/>
            <a:gdLst>
              <a:gd name="connsiteX0" fmla="*/ 0 w 1917700"/>
              <a:gd name="connsiteY0" fmla="*/ 444515 h 444515"/>
              <a:gd name="connsiteX1" fmla="*/ 965200 w 1917700"/>
              <a:gd name="connsiteY1" fmla="*/ 15 h 444515"/>
              <a:gd name="connsiteX2" fmla="*/ 1917700 w 1917700"/>
              <a:gd name="connsiteY2" fmla="*/ 431815 h 444515"/>
            </a:gdLst>
            <a:ahLst/>
            <a:cxnLst>
              <a:cxn ang="0">
                <a:pos x="connsiteX0" y="connsiteY0"/>
              </a:cxn>
              <a:cxn ang="0">
                <a:pos x="connsiteX1" y="connsiteY1"/>
              </a:cxn>
              <a:cxn ang="0">
                <a:pos x="connsiteX2" y="connsiteY2"/>
              </a:cxn>
            </a:cxnLst>
            <a:rect l="l" t="t" r="r" b="b"/>
            <a:pathLst>
              <a:path w="1917700" h="444515">
                <a:moveTo>
                  <a:pt x="0" y="444515"/>
                </a:moveTo>
                <a:cubicBezTo>
                  <a:pt x="322791" y="223323"/>
                  <a:pt x="645583" y="2132"/>
                  <a:pt x="965200" y="15"/>
                </a:cubicBezTo>
                <a:cubicBezTo>
                  <a:pt x="1284817" y="-2102"/>
                  <a:pt x="1601258" y="214856"/>
                  <a:pt x="1917700" y="43181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TextBox 13">
            <a:extLst>
              <a:ext uri="{FF2B5EF4-FFF2-40B4-BE49-F238E27FC236}">
                <a16:creationId xmlns:a16="http://schemas.microsoft.com/office/drawing/2014/main" id="{DF88719E-5B63-DB45-A2E8-4421B9DF5A5F}"/>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34</a:t>
            </a:fld>
            <a:r>
              <a:rPr kumimoji="1" lang="en-US" altLang="zh-CN" dirty="0"/>
              <a:t>/44</a:t>
            </a:r>
            <a:endParaRPr kumimoji="1" lang="zh-CN" altLang="en-US" dirty="0"/>
          </a:p>
        </p:txBody>
      </p:sp>
    </p:spTree>
    <p:extLst>
      <p:ext uri="{BB962C8B-B14F-4D97-AF65-F5344CB8AC3E}">
        <p14:creationId xmlns:p14="http://schemas.microsoft.com/office/powerpoint/2010/main" val="3696672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C7317CBD-F87A-AE46-B403-A0055E7A6D14}"/>
              </a:ext>
            </a:extLst>
          </p:cNvPr>
          <p:cNvPicPr>
            <a:picLocks noChangeAspect="1"/>
          </p:cNvPicPr>
          <p:nvPr/>
        </p:nvPicPr>
        <p:blipFill>
          <a:blip r:embed="rId3"/>
          <a:stretch>
            <a:fillRect/>
          </a:stretch>
        </p:blipFill>
        <p:spPr>
          <a:xfrm>
            <a:off x="1804363" y="745792"/>
            <a:ext cx="3687823" cy="3687823"/>
          </a:xfrm>
          <a:prstGeom prst="rect">
            <a:avLst/>
          </a:prstGeom>
        </p:spPr>
      </p:pic>
      <p:sp>
        <p:nvSpPr>
          <p:cNvPr id="27" name="TextBox 26">
            <a:extLst>
              <a:ext uri="{FF2B5EF4-FFF2-40B4-BE49-F238E27FC236}">
                <a16:creationId xmlns:a16="http://schemas.microsoft.com/office/drawing/2014/main" id="{48A2E754-4C3A-384D-87F9-0AD9E493804A}"/>
              </a:ext>
            </a:extLst>
          </p:cNvPr>
          <p:cNvSpPr txBox="1"/>
          <p:nvPr/>
        </p:nvSpPr>
        <p:spPr>
          <a:xfrm>
            <a:off x="624326" y="1297795"/>
            <a:ext cx="5531972" cy="646331"/>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b="1" dirty="0" err="1"/>
              <a:t>MaxCut</a:t>
            </a:r>
            <a:r>
              <a:rPr kumimoji="1" lang="en-US" altLang="zh-CN" b="1" dirty="0"/>
              <a:t>:</a:t>
            </a:r>
            <a:r>
              <a:rPr kumimoji="1" lang="zh-CN" altLang="en-US" b="1" dirty="0"/>
              <a:t> </a:t>
            </a:r>
            <a:r>
              <a:rPr lang="en-CN" sz="1800" dirty="0"/>
              <a:t>Find a way to cut the maximum number of edges</a:t>
            </a:r>
            <a:r>
              <a:rPr lang="zh-CN" altLang="en-US" sz="1800" dirty="0"/>
              <a:t> </a:t>
            </a:r>
            <a:r>
              <a:rPr lang="en-US" altLang="zh-CN" sz="1800" dirty="0"/>
              <a:t>of</a:t>
            </a:r>
            <a:r>
              <a:rPr lang="zh-CN" altLang="en-US" sz="1800" dirty="0"/>
              <a:t> </a:t>
            </a:r>
            <a:r>
              <a:rPr lang="en-US" altLang="zh-CN" sz="1800" dirty="0"/>
              <a:t>a</a:t>
            </a:r>
            <a:r>
              <a:rPr lang="zh-CN" altLang="en-US" sz="1800" dirty="0"/>
              <a:t> </a:t>
            </a:r>
            <a:r>
              <a:rPr lang="en-US" altLang="zh-CN" sz="1800" dirty="0"/>
              <a:t>graph.</a:t>
            </a:r>
            <a:endParaRPr lang="en-CN" dirty="0"/>
          </a:p>
        </p:txBody>
      </p:sp>
      <p:sp>
        <p:nvSpPr>
          <p:cNvPr id="3" name="Left-Right Arrow 2">
            <a:extLst>
              <a:ext uri="{FF2B5EF4-FFF2-40B4-BE49-F238E27FC236}">
                <a16:creationId xmlns:a16="http://schemas.microsoft.com/office/drawing/2014/main" id="{F0354E07-23DC-6B47-BD5B-7F472AAF47B2}"/>
              </a:ext>
            </a:extLst>
          </p:cNvPr>
          <p:cNvSpPr/>
          <p:nvPr/>
        </p:nvSpPr>
        <p:spPr>
          <a:xfrm>
            <a:off x="4985296" y="2335020"/>
            <a:ext cx="1523488" cy="64633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TextBox 4">
            <a:extLst>
              <a:ext uri="{FF2B5EF4-FFF2-40B4-BE49-F238E27FC236}">
                <a16:creationId xmlns:a16="http://schemas.microsoft.com/office/drawing/2014/main" id="{BC64BAD3-6357-C743-A80E-ADF7A192154F}"/>
              </a:ext>
            </a:extLst>
          </p:cNvPr>
          <p:cNvSpPr txBox="1"/>
          <p:nvPr/>
        </p:nvSpPr>
        <p:spPr>
          <a:xfrm>
            <a:off x="6899769" y="1745717"/>
            <a:ext cx="2862130" cy="369332"/>
          </a:xfrm>
          <a:prstGeom prst="rect">
            <a:avLst/>
          </a:prstGeom>
          <a:noFill/>
        </p:spPr>
        <p:txBody>
          <a:bodyPr wrap="none" rtlCol="0">
            <a:spAutoFit/>
          </a:bodyPr>
          <a:lstStyle/>
          <a:p>
            <a:r>
              <a:rPr kumimoji="1" lang="en-US" altLang="zh-CN" dirty="0"/>
              <a:t>Ground</a:t>
            </a:r>
            <a:r>
              <a:rPr kumimoji="1" lang="zh-CN" altLang="en-US" dirty="0"/>
              <a:t> </a:t>
            </a:r>
            <a:r>
              <a:rPr kumimoji="1" lang="en-US" altLang="zh-CN" dirty="0"/>
              <a:t>state</a:t>
            </a:r>
            <a:r>
              <a:rPr kumimoji="1" lang="zh-CN" altLang="en-US" dirty="0"/>
              <a:t> </a:t>
            </a:r>
            <a:r>
              <a:rPr kumimoji="1" lang="en-US" altLang="zh-CN" dirty="0"/>
              <a:t>preparation</a:t>
            </a:r>
            <a:r>
              <a:rPr kumimoji="1" lang="zh-CN" altLang="en-US" dirty="0"/>
              <a:t> </a:t>
            </a:r>
            <a:r>
              <a:rPr kumimoji="1" lang="en-US" altLang="zh-CN" dirty="0"/>
              <a:t>of</a:t>
            </a:r>
            <a:r>
              <a:rPr kumimoji="1" lang="zh-CN" altLang="en-US" dirty="0"/>
              <a:t>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36A7A60-1F8A-1046-AEAA-E518EFA57ADE}"/>
                  </a:ext>
                </a:extLst>
              </p:cNvPr>
              <p:cNvSpPr txBox="1"/>
              <p:nvPr/>
            </p:nvSpPr>
            <p:spPr>
              <a:xfrm>
                <a:off x="7201278" y="2305699"/>
                <a:ext cx="3062862" cy="7959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𝐻</m:t>
                          </m:r>
                        </m:e>
                        <m:sub>
                          <m:r>
                            <m:rPr>
                              <m:sty m:val="p"/>
                            </m:rPr>
                            <a:rPr lang="en-US" altLang="zh-CN" b="0" i="1" smtClean="0">
                              <a:solidFill>
                                <a:schemeClr val="tx1"/>
                              </a:solidFill>
                              <a:latin typeface="Cambria Math" panose="02040503050406030204" pitchFamily="18" charset="0"/>
                            </a:rPr>
                            <m:t>MC</m:t>
                          </m:r>
                        </m:sub>
                      </m:sSub>
                      <m:r>
                        <a:rPr lang="en-US" altLang="zh-CN" b="0" i="1" smtClean="0">
                          <a:solidFill>
                            <a:schemeClr val="tx1"/>
                          </a:solidFill>
                          <a:latin typeface="Cambria Math" panose="02040503050406030204" pitchFamily="18" charset="0"/>
                        </a:rPr>
                        <m:t>=</m:t>
                      </m:r>
                      <m:nary>
                        <m:naryPr>
                          <m:chr m:val="∑"/>
                          <m:supHide m:val="on"/>
                          <m:ctrlPr>
                            <a:rPr lang="en-US" altLang="zh-CN" b="0" i="1" smtClean="0">
                              <a:solidFill>
                                <a:schemeClr val="tx1"/>
                              </a:solidFill>
                              <a:latin typeface="Cambria Math" panose="02040503050406030204" pitchFamily="18" charset="0"/>
                            </a:rPr>
                          </m:ctrlPr>
                        </m:naryPr>
                        <m:sub>
                          <m:d>
                            <m:dPr>
                              <m:begChr m:val="⟨"/>
                              <m:endChr m:val="⟩"/>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𝑖</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𝑗</m:t>
                              </m:r>
                            </m:e>
                          </m:d>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ea typeface="Cambria Math" panose="02040503050406030204" pitchFamily="18" charset="0"/>
                            </a:rPr>
                            <m:t>ℰ</m:t>
                          </m:r>
                        </m:sub>
                        <m:sup/>
                        <m:e>
                          <m:r>
                            <a:rPr lang="en-US" altLang="zh-CN" b="0" i="1" smtClean="0">
                              <a:solidFill>
                                <a:schemeClr val="tx1"/>
                              </a:solidFill>
                              <a:latin typeface="Cambria Math" panose="02040503050406030204" pitchFamily="18" charset="0"/>
                              <a:ea typeface="Cambria Math" panose="02040503050406030204" pitchFamily="18" charset="0"/>
                            </a:rPr>
                            <m:t>(</m:t>
                          </m:r>
                          <m:sSub>
                            <m:sSubPr>
                              <m:ctrlPr>
                                <a:rPr lang="en-US" altLang="zh-CN" b="0" i="1" smtClean="0">
                                  <a:solidFill>
                                    <a:schemeClr val="tx1"/>
                                  </a:solidFill>
                                  <a:latin typeface="Cambria Math" panose="02040503050406030204" pitchFamily="18" charset="0"/>
                                  <a:ea typeface="Cambria Math" panose="02040503050406030204" pitchFamily="18" charset="0"/>
                                </a:rPr>
                              </m:ctrlPr>
                            </m:sSubPr>
                            <m:e>
                              <m:r>
                                <a:rPr lang="en-US" altLang="zh-CN" b="0" i="1" smtClean="0">
                                  <a:solidFill>
                                    <a:schemeClr val="tx1"/>
                                  </a:solidFill>
                                  <a:latin typeface="Cambria Math" panose="02040503050406030204" pitchFamily="18" charset="0"/>
                                  <a:ea typeface="Cambria Math" panose="02040503050406030204" pitchFamily="18" charset="0"/>
                                </a:rPr>
                                <m:t>𝑍</m:t>
                              </m:r>
                            </m:e>
                            <m:sub>
                              <m:r>
                                <a:rPr lang="en-US" altLang="zh-CN" b="0" i="1" smtClean="0">
                                  <a:solidFill>
                                    <a:schemeClr val="tx1"/>
                                  </a:solidFill>
                                  <a:latin typeface="Cambria Math" panose="02040503050406030204" pitchFamily="18" charset="0"/>
                                  <a:ea typeface="Cambria Math" panose="02040503050406030204" pitchFamily="18" charset="0"/>
                                </a:rPr>
                                <m:t>𝑖</m:t>
                              </m:r>
                            </m:sub>
                          </m:sSub>
                          <m:sSub>
                            <m:sSubPr>
                              <m:ctrlPr>
                                <a:rPr lang="en-US" altLang="zh-CN" b="0" i="1" smtClean="0">
                                  <a:solidFill>
                                    <a:schemeClr val="tx1"/>
                                  </a:solidFill>
                                  <a:latin typeface="Cambria Math" panose="02040503050406030204" pitchFamily="18" charset="0"/>
                                  <a:ea typeface="Cambria Math" panose="02040503050406030204" pitchFamily="18" charset="0"/>
                                </a:rPr>
                              </m:ctrlPr>
                            </m:sSubPr>
                            <m:e>
                              <m:r>
                                <a:rPr lang="en-US" altLang="zh-CN" b="0" i="1" smtClean="0">
                                  <a:solidFill>
                                    <a:schemeClr val="tx1"/>
                                  </a:solidFill>
                                  <a:latin typeface="Cambria Math" panose="02040503050406030204" pitchFamily="18" charset="0"/>
                                  <a:ea typeface="Cambria Math" panose="02040503050406030204" pitchFamily="18" charset="0"/>
                                </a:rPr>
                                <m:t>𝑍</m:t>
                              </m:r>
                            </m:e>
                            <m:sub>
                              <m:r>
                                <a:rPr lang="en-US" altLang="zh-CN" b="0" i="1" smtClean="0">
                                  <a:solidFill>
                                    <a:schemeClr val="tx1"/>
                                  </a:solidFill>
                                  <a:latin typeface="Cambria Math" panose="02040503050406030204" pitchFamily="18" charset="0"/>
                                  <a:ea typeface="Cambria Math" panose="02040503050406030204" pitchFamily="18" charset="0"/>
                                </a:rPr>
                                <m:t>𝑗</m:t>
                              </m:r>
                            </m:sub>
                          </m:sSub>
                          <m:r>
                            <a:rPr lang="en-US" altLang="zh-CN" b="0" i="1" smtClean="0">
                              <a:solidFill>
                                <a:schemeClr val="tx1"/>
                              </a:solidFill>
                              <a:latin typeface="Cambria Math" panose="02040503050406030204" pitchFamily="18" charset="0"/>
                              <a:ea typeface="Cambria Math" panose="02040503050406030204" pitchFamily="18" charset="0"/>
                            </a:rPr>
                            <m:t>−1)/2</m:t>
                          </m:r>
                        </m:e>
                      </m:nary>
                    </m:oMath>
                  </m:oMathPara>
                </a14:m>
                <a:endParaRPr lang="zh-CN" altLang="en-US" dirty="0"/>
              </a:p>
            </p:txBody>
          </p:sp>
        </mc:Choice>
        <mc:Fallback xmlns="">
          <p:sp>
            <p:nvSpPr>
              <p:cNvPr id="17" name="TextBox 16">
                <a:extLst>
                  <a:ext uri="{FF2B5EF4-FFF2-40B4-BE49-F238E27FC236}">
                    <a16:creationId xmlns:a16="http://schemas.microsoft.com/office/drawing/2014/main" id="{136A7A60-1F8A-1046-AEAA-E518EFA57ADE}"/>
                  </a:ext>
                </a:extLst>
              </p:cNvPr>
              <p:cNvSpPr txBox="1">
                <a:spLocks noRot="1" noChangeAspect="1" noMove="1" noResize="1" noEditPoints="1" noAdjustHandles="1" noChangeArrowheads="1" noChangeShapeType="1" noTextEdit="1"/>
              </p:cNvSpPr>
              <p:nvPr/>
            </p:nvSpPr>
            <p:spPr>
              <a:xfrm>
                <a:off x="7201278" y="2305699"/>
                <a:ext cx="3062862" cy="795987"/>
              </a:xfrm>
              <a:prstGeom prst="rect">
                <a:avLst/>
              </a:prstGeom>
              <a:blipFill>
                <a:blip r:embed="rId4"/>
                <a:stretch>
                  <a:fillRect t="-115625" b="-157813"/>
                </a:stretch>
              </a:blipFill>
            </p:spPr>
            <p:txBody>
              <a:bodyPr/>
              <a:lstStyle/>
              <a:p>
                <a:r>
                  <a:rPr lang="zh-CN" altLang="en-US">
                    <a:noFill/>
                  </a:rPr>
                  <a:t> </a:t>
                </a:r>
              </a:p>
            </p:txBody>
          </p:sp>
        </mc:Fallback>
      </mc:AlternateContent>
      <p:sp>
        <p:nvSpPr>
          <p:cNvPr id="71" name="TextBox 70">
            <a:extLst>
              <a:ext uri="{FF2B5EF4-FFF2-40B4-BE49-F238E27FC236}">
                <a16:creationId xmlns:a16="http://schemas.microsoft.com/office/drawing/2014/main" id="{84B32CC9-0B26-834E-8BF2-FDF6A807E8DE}"/>
              </a:ext>
            </a:extLst>
          </p:cNvPr>
          <p:cNvSpPr txBox="1"/>
          <p:nvPr/>
        </p:nvSpPr>
        <p:spPr>
          <a:xfrm>
            <a:off x="624326" y="3515107"/>
            <a:ext cx="7706508" cy="464871"/>
          </a:xfrm>
          <a:prstGeom prst="rect">
            <a:avLst/>
          </a:prstGeom>
          <a:noFill/>
        </p:spPr>
        <p:txBody>
          <a:bodyPr wrap="square">
            <a:spAutoFit/>
          </a:bodyPr>
          <a:lstStyle/>
          <a:p>
            <a:pPr marL="285750" indent="-285750">
              <a:lnSpc>
                <a:spcPct val="150000"/>
              </a:lnSpc>
              <a:buFont typeface="Arial" panose="020B0604020202020204" pitchFamily="34" charset="0"/>
              <a:buChar char="•"/>
            </a:pPr>
            <a:r>
              <a:rPr kumimoji="1" lang="en-US" altLang="zh-CN" b="1" dirty="0"/>
              <a:t>Quantum</a:t>
            </a:r>
            <a:r>
              <a:rPr kumimoji="1" lang="zh-CN" altLang="en-US" b="1" dirty="0"/>
              <a:t> </a:t>
            </a:r>
            <a:r>
              <a:rPr kumimoji="1" lang="en-US" altLang="zh-CN" b="1" dirty="0"/>
              <a:t>approximate</a:t>
            </a:r>
            <a:r>
              <a:rPr kumimoji="1" lang="zh-CN" altLang="en-US" b="1" dirty="0"/>
              <a:t> </a:t>
            </a:r>
            <a:r>
              <a:rPr kumimoji="1" lang="en-US" altLang="zh-CN" b="1" dirty="0"/>
              <a:t>optimization</a:t>
            </a:r>
            <a:r>
              <a:rPr kumimoji="1" lang="zh-CN" altLang="en-US" b="1" dirty="0"/>
              <a:t> </a:t>
            </a:r>
            <a:r>
              <a:rPr kumimoji="1" lang="en-US" altLang="zh-CN" b="1" dirty="0"/>
              <a:t>algorithm(QAOA):</a:t>
            </a:r>
            <a:endParaRPr kumimoji="1" lang="en-US" altLang="zh-CN" dirty="0"/>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A30104E-A762-714A-A321-94B87AADFD17}"/>
                  </a:ext>
                </a:extLst>
              </p:cNvPr>
              <p:cNvSpPr txBox="1"/>
              <p:nvPr/>
            </p:nvSpPr>
            <p:spPr>
              <a:xfrm>
                <a:off x="4037566" y="4044364"/>
                <a:ext cx="1575036" cy="369332"/>
              </a:xfrm>
              <a:prstGeom prst="rect">
                <a:avLst/>
              </a:prstGeom>
              <a:noFill/>
            </p:spPr>
            <p:txBody>
              <a:bodyPr wrap="square">
                <a:spAutoFit/>
              </a:bodyPr>
              <a:lstStyle/>
              <a:p>
                <a14:m>
                  <m:oMath xmlns:m="http://schemas.openxmlformats.org/officeDocument/2006/math">
                    <m:r>
                      <a:rPr kumimoji="1" lang="en-US" altLang="zh-CN" sz="1800" b="0" i="1" smtClean="0">
                        <a:solidFill>
                          <a:srgbClr val="0000FF"/>
                        </a:solidFill>
                        <a:latin typeface="Cambria Math" panose="02040503050406030204" pitchFamily="18" charset="0"/>
                      </a:rPr>
                      <m:t>𝑝</m:t>
                    </m:r>
                  </m:oMath>
                </a14:m>
                <a:r>
                  <a:rPr lang="zh-CN" altLang="en-US" dirty="0"/>
                  <a:t> </a:t>
                </a:r>
                <a:r>
                  <a:rPr lang="en-US" altLang="zh-CN" dirty="0">
                    <a:solidFill>
                      <a:srgbClr val="0000FF"/>
                    </a:solidFill>
                  </a:rPr>
                  <a:t>rounds</a:t>
                </a:r>
                <a:endParaRPr lang="zh-CN" altLang="en-US" dirty="0">
                  <a:solidFill>
                    <a:srgbClr val="0000FF"/>
                  </a:solidFill>
                </a:endParaRPr>
              </a:p>
            </p:txBody>
          </p:sp>
        </mc:Choice>
        <mc:Fallback xmlns="">
          <p:sp>
            <p:nvSpPr>
              <p:cNvPr id="72" name="TextBox 71">
                <a:extLst>
                  <a:ext uri="{FF2B5EF4-FFF2-40B4-BE49-F238E27FC236}">
                    <a16:creationId xmlns:a16="http://schemas.microsoft.com/office/drawing/2014/main" id="{FA30104E-A762-714A-A321-94B87AADFD17}"/>
                  </a:ext>
                </a:extLst>
              </p:cNvPr>
              <p:cNvSpPr txBox="1">
                <a:spLocks noRot="1" noChangeAspect="1" noMove="1" noResize="1" noEditPoints="1" noAdjustHandles="1" noChangeArrowheads="1" noChangeShapeType="1" noTextEdit="1"/>
              </p:cNvSpPr>
              <p:nvPr/>
            </p:nvSpPr>
            <p:spPr>
              <a:xfrm>
                <a:off x="4037566" y="4044364"/>
                <a:ext cx="1575036" cy="369332"/>
              </a:xfrm>
              <a:prstGeom prst="rect">
                <a:avLst/>
              </a:prstGeom>
              <a:blipFill>
                <a:blip r:embed="rId5"/>
                <a:stretch>
                  <a:fillRect t="-6667" b="-26667"/>
                </a:stretch>
              </a:blipFill>
            </p:spPr>
            <p:txBody>
              <a:bodyPr/>
              <a:lstStyle/>
              <a:p>
                <a:r>
                  <a:rPr lang="zh-CN" altLang="en-US">
                    <a:noFill/>
                  </a:rPr>
                  <a:t> </a:t>
                </a:r>
              </a:p>
            </p:txBody>
          </p:sp>
        </mc:Fallback>
      </mc:AlternateContent>
      <p:grpSp>
        <p:nvGrpSpPr>
          <p:cNvPr id="15" name="Group 14">
            <a:extLst>
              <a:ext uri="{FF2B5EF4-FFF2-40B4-BE49-F238E27FC236}">
                <a16:creationId xmlns:a16="http://schemas.microsoft.com/office/drawing/2014/main" id="{52F0374F-C159-B449-8F9C-ED0DA554DE67}"/>
              </a:ext>
            </a:extLst>
          </p:cNvPr>
          <p:cNvGrpSpPr/>
          <p:nvPr/>
        </p:nvGrpSpPr>
        <p:grpSpPr>
          <a:xfrm>
            <a:off x="1473278" y="4363414"/>
            <a:ext cx="5436422" cy="1932491"/>
            <a:chOff x="1473278" y="4363414"/>
            <a:chExt cx="5436422" cy="1932491"/>
          </a:xfrm>
        </p:grpSpPr>
        <p:sp>
          <p:nvSpPr>
            <p:cNvPr id="30" name="Rounded Rectangle 29">
              <a:extLst>
                <a:ext uri="{FF2B5EF4-FFF2-40B4-BE49-F238E27FC236}">
                  <a16:creationId xmlns:a16="http://schemas.microsoft.com/office/drawing/2014/main" id="{651CD61A-301B-9B46-B6E1-7BFFA5DEE0CF}"/>
                </a:ext>
              </a:extLst>
            </p:cNvPr>
            <p:cNvSpPr/>
            <p:nvPr/>
          </p:nvSpPr>
          <p:spPr>
            <a:xfrm>
              <a:off x="2212128" y="4632452"/>
              <a:ext cx="864348" cy="16571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1" name="Straight Connector 30">
              <a:extLst>
                <a:ext uri="{FF2B5EF4-FFF2-40B4-BE49-F238E27FC236}">
                  <a16:creationId xmlns:a16="http://schemas.microsoft.com/office/drawing/2014/main" id="{3A253EE6-532A-3046-85C0-F7B18270A1AB}"/>
                </a:ext>
              </a:extLst>
            </p:cNvPr>
            <p:cNvCxnSpPr/>
            <p:nvPr/>
          </p:nvCxnSpPr>
          <p:spPr>
            <a:xfrm>
              <a:off x="1922761" y="4749828"/>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DB0FFFF-0A74-6D41-BB16-DF31983A58F3}"/>
                    </a:ext>
                  </a:extLst>
                </p:cNvPr>
                <p:cNvSpPr txBox="1"/>
                <p:nvPr/>
              </p:nvSpPr>
              <p:spPr>
                <a:xfrm>
                  <a:off x="1473278" y="4611328"/>
                  <a:ext cx="383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32" name="TextBox 31">
                  <a:extLst>
                    <a:ext uri="{FF2B5EF4-FFF2-40B4-BE49-F238E27FC236}">
                      <a16:creationId xmlns:a16="http://schemas.microsoft.com/office/drawing/2014/main" id="{0DB0FFFF-0A74-6D41-BB16-DF31983A58F3}"/>
                    </a:ext>
                  </a:extLst>
                </p:cNvPr>
                <p:cNvSpPr txBox="1">
                  <a:spLocks noRot="1" noChangeAspect="1" noMove="1" noResize="1" noEditPoints="1" noAdjustHandles="1" noChangeArrowheads="1" noChangeShapeType="1" noTextEdit="1"/>
                </p:cNvSpPr>
                <p:nvPr/>
              </p:nvSpPr>
              <p:spPr>
                <a:xfrm>
                  <a:off x="1473278" y="4611328"/>
                  <a:ext cx="383118" cy="276999"/>
                </a:xfrm>
                <a:prstGeom prst="rect">
                  <a:avLst/>
                </a:prstGeom>
                <a:blipFill>
                  <a:blip r:embed="rId6"/>
                  <a:stretch>
                    <a:fillRect l="-22581" r="-19355" b="-34783"/>
                  </a:stretch>
                </a:blipFill>
              </p:spPr>
              <p:txBody>
                <a:bodyPr/>
                <a:lstStyle/>
                <a:p>
                  <a:r>
                    <a:rPr lang="zh-CN" altLang="en-US">
                      <a:noFill/>
                    </a:rPr>
                    <a:t> </a:t>
                  </a:r>
                </a:p>
              </p:txBody>
            </p:sp>
          </mc:Fallback>
        </mc:AlternateContent>
        <p:cxnSp>
          <p:nvCxnSpPr>
            <p:cNvPr id="33" name="Straight Connector 32">
              <a:extLst>
                <a:ext uri="{FF2B5EF4-FFF2-40B4-BE49-F238E27FC236}">
                  <a16:creationId xmlns:a16="http://schemas.microsoft.com/office/drawing/2014/main" id="{D02008DA-B594-F14E-97F9-0E1C747FEFB6}"/>
                </a:ext>
              </a:extLst>
            </p:cNvPr>
            <p:cNvCxnSpPr/>
            <p:nvPr/>
          </p:nvCxnSpPr>
          <p:spPr>
            <a:xfrm>
              <a:off x="1922761" y="5217935"/>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3FD1F8C-3BEC-2840-8FC6-BDA873833AC8}"/>
                    </a:ext>
                  </a:extLst>
                </p:cNvPr>
                <p:cNvSpPr txBox="1"/>
                <p:nvPr/>
              </p:nvSpPr>
              <p:spPr>
                <a:xfrm>
                  <a:off x="1473278" y="5079435"/>
                  <a:ext cx="383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34" name="TextBox 33">
                  <a:extLst>
                    <a:ext uri="{FF2B5EF4-FFF2-40B4-BE49-F238E27FC236}">
                      <a16:creationId xmlns:a16="http://schemas.microsoft.com/office/drawing/2014/main" id="{93FD1F8C-3BEC-2840-8FC6-BDA873833AC8}"/>
                    </a:ext>
                  </a:extLst>
                </p:cNvPr>
                <p:cNvSpPr txBox="1">
                  <a:spLocks noRot="1" noChangeAspect="1" noMove="1" noResize="1" noEditPoints="1" noAdjustHandles="1" noChangeArrowheads="1" noChangeShapeType="1" noTextEdit="1"/>
                </p:cNvSpPr>
                <p:nvPr/>
              </p:nvSpPr>
              <p:spPr>
                <a:xfrm>
                  <a:off x="1473278" y="5079435"/>
                  <a:ext cx="383118" cy="276999"/>
                </a:xfrm>
                <a:prstGeom prst="rect">
                  <a:avLst/>
                </a:prstGeom>
                <a:blipFill>
                  <a:blip r:embed="rId7"/>
                  <a:stretch>
                    <a:fillRect l="-22581" r="-19355" b="-34783"/>
                  </a:stretch>
                </a:blipFill>
              </p:spPr>
              <p:txBody>
                <a:bodyPr/>
                <a:lstStyle/>
                <a:p>
                  <a:r>
                    <a:rPr lang="zh-CN" altLang="en-US">
                      <a:noFill/>
                    </a:rPr>
                    <a:t> </a:t>
                  </a:r>
                </a:p>
              </p:txBody>
            </p:sp>
          </mc:Fallback>
        </mc:AlternateContent>
        <p:cxnSp>
          <p:nvCxnSpPr>
            <p:cNvPr id="36" name="Straight Connector 35">
              <a:extLst>
                <a:ext uri="{FF2B5EF4-FFF2-40B4-BE49-F238E27FC236}">
                  <a16:creationId xmlns:a16="http://schemas.microsoft.com/office/drawing/2014/main" id="{2070AEEA-6443-4442-AB61-3FB640D99DBD}"/>
                </a:ext>
              </a:extLst>
            </p:cNvPr>
            <p:cNvCxnSpPr/>
            <p:nvPr/>
          </p:nvCxnSpPr>
          <p:spPr>
            <a:xfrm>
              <a:off x="1922761" y="5682974"/>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03EE5E3-3CCF-AD48-8BCD-F6275F347C71}"/>
                    </a:ext>
                  </a:extLst>
                </p:cNvPr>
                <p:cNvSpPr txBox="1"/>
                <p:nvPr/>
              </p:nvSpPr>
              <p:spPr>
                <a:xfrm>
                  <a:off x="1473278" y="5544474"/>
                  <a:ext cx="383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37" name="TextBox 36">
                  <a:extLst>
                    <a:ext uri="{FF2B5EF4-FFF2-40B4-BE49-F238E27FC236}">
                      <a16:creationId xmlns:a16="http://schemas.microsoft.com/office/drawing/2014/main" id="{603EE5E3-3CCF-AD48-8BCD-F6275F347C71}"/>
                    </a:ext>
                  </a:extLst>
                </p:cNvPr>
                <p:cNvSpPr txBox="1">
                  <a:spLocks noRot="1" noChangeAspect="1" noMove="1" noResize="1" noEditPoints="1" noAdjustHandles="1" noChangeArrowheads="1" noChangeShapeType="1" noTextEdit="1"/>
                </p:cNvSpPr>
                <p:nvPr/>
              </p:nvSpPr>
              <p:spPr>
                <a:xfrm>
                  <a:off x="1473278" y="5544474"/>
                  <a:ext cx="383118" cy="276999"/>
                </a:xfrm>
                <a:prstGeom prst="rect">
                  <a:avLst/>
                </a:prstGeom>
                <a:blipFill>
                  <a:blip r:embed="rId7"/>
                  <a:stretch>
                    <a:fillRect l="-22581" r="-19355" b="-34783"/>
                  </a:stretch>
                </a:blipFill>
              </p:spPr>
              <p:txBody>
                <a:bodyPr/>
                <a:lstStyle/>
                <a:p>
                  <a:r>
                    <a:rPr lang="zh-CN" altLang="en-US">
                      <a:noFill/>
                    </a:rPr>
                    <a:t> </a:t>
                  </a:r>
                </a:p>
              </p:txBody>
            </p:sp>
          </mc:Fallback>
        </mc:AlternateContent>
        <p:cxnSp>
          <p:nvCxnSpPr>
            <p:cNvPr id="39" name="Straight Connector 38">
              <a:extLst>
                <a:ext uri="{FF2B5EF4-FFF2-40B4-BE49-F238E27FC236}">
                  <a16:creationId xmlns:a16="http://schemas.microsoft.com/office/drawing/2014/main" id="{61158020-4461-7449-89F7-244B30374443}"/>
                </a:ext>
              </a:extLst>
            </p:cNvPr>
            <p:cNvCxnSpPr/>
            <p:nvPr/>
          </p:nvCxnSpPr>
          <p:spPr>
            <a:xfrm>
              <a:off x="1922761" y="6151081"/>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4450B95-8603-AC4B-9DA6-28D8B7293768}"/>
                    </a:ext>
                  </a:extLst>
                </p:cNvPr>
                <p:cNvSpPr txBox="1"/>
                <p:nvPr/>
              </p:nvSpPr>
              <p:spPr>
                <a:xfrm>
                  <a:off x="1473278" y="6012581"/>
                  <a:ext cx="383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41" name="TextBox 40">
                  <a:extLst>
                    <a:ext uri="{FF2B5EF4-FFF2-40B4-BE49-F238E27FC236}">
                      <a16:creationId xmlns:a16="http://schemas.microsoft.com/office/drawing/2014/main" id="{A4450B95-8603-AC4B-9DA6-28D8B7293768}"/>
                    </a:ext>
                  </a:extLst>
                </p:cNvPr>
                <p:cNvSpPr txBox="1">
                  <a:spLocks noRot="1" noChangeAspect="1" noMove="1" noResize="1" noEditPoints="1" noAdjustHandles="1" noChangeArrowheads="1" noChangeShapeType="1" noTextEdit="1"/>
                </p:cNvSpPr>
                <p:nvPr/>
              </p:nvSpPr>
              <p:spPr>
                <a:xfrm>
                  <a:off x="1473278" y="6012581"/>
                  <a:ext cx="383118" cy="276999"/>
                </a:xfrm>
                <a:prstGeom prst="rect">
                  <a:avLst/>
                </a:prstGeom>
                <a:blipFill>
                  <a:blip r:embed="rId8"/>
                  <a:stretch>
                    <a:fillRect l="-22581" t="-4348" r="-19355" b="-34783"/>
                  </a:stretch>
                </a:blipFill>
              </p:spPr>
              <p:txBody>
                <a:bodyPr/>
                <a:lstStyle/>
                <a:p>
                  <a:r>
                    <a:rPr lang="zh-CN" altLang="en-US">
                      <a:noFill/>
                    </a:rPr>
                    <a:t> </a:t>
                  </a:r>
                </a:p>
              </p:txBody>
            </p:sp>
          </mc:Fallback>
        </mc:AlternateContent>
        <p:cxnSp>
          <p:nvCxnSpPr>
            <p:cNvPr id="43" name="Straight Connector 42">
              <a:extLst>
                <a:ext uri="{FF2B5EF4-FFF2-40B4-BE49-F238E27FC236}">
                  <a16:creationId xmlns:a16="http://schemas.microsoft.com/office/drawing/2014/main" id="{F341DE7E-318A-A140-A268-CA849F98218E}"/>
                </a:ext>
              </a:extLst>
            </p:cNvPr>
            <p:cNvCxnSpPr>
              <a:cxnSpLocks/>
            </p:cNvCxnSpPr>
            <p:nvPr/>
          </p:nvCxnSpPr>
          <p:spPr>
            <a:xfrm>
              <a:off x="3074546" y="4754032"/>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1F281E-EF7B-3B43-8EFC-B62A32372D1D}"/>
                </a:ext>
              </a:extLst>
            </p:cNvPr>
            <p:cNvCxnSpPr>
              <a:cxnSpLocks/>
            </p:cNvCxnSpPr>
            <p:nvPr/>
          </p:nvCxnSpPr>
          <p:spPr>
            <a:xfrm>
              <a:off x="3074546" y="5222139"/>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4295F81-222B-134B-A48B-203508D40E30}"/>
                </a:ext>
              </a:extLst>
            </p:cNvPr>
            <p:cNvCxnSpPr>
              <a:cxnSpLocks/>
            </p:cNvCxnSpPr>
            <p:nvPr/>
          </p:nvCxnSpPr>
          <p:spPr>
            <a:xfrm>
              <a:off x="3074546" y="5687178"/>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2B65703-5D63-3449-993C-00B5D38A9DA5}"/>
                </a:ext>
              </a:extLst>
            </p:cNvPr>
            <p:cNvCxnSpPr>
              <a:cxnSpLocks/>
            </p:cNvCxnSpPr>
            <p:nvPr/>
          </p:nvCxnSpPr>
          <p:spPr>
            <a:xfrm>
              <a:off x="3074546" y="6155285"/>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ounded Rectangle 51">
              <a:extLst>
                <a:ext uri="{FF2B5EF4-FFF2-40B4-BE49-F238E27FC236}">
                  <a16:creationId xmlns:a16="http://schemas.microsoft.com/office/drawing/2014/main" id="{97F2DB9A-8BF1-6948-89CE-4042AAA4ED25}"/>
                </a:ext>
              </a:extLst>
            </p:cNvPr>
            <p:cNvSpPr/>
            <p:nvPr/>
          </p:nvSpPr>
          <p:spPr>
            <a:xfrm>
              <a:off x="3295181" y="4638779"/>
              <a:ext cx="805982" cy="16571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ED493D0-8198-B44B-85E3-BF6F3EA624F2}"/>
                    </a:ext>
                  </a:extLst>
                </p:cNvPr>
                <p:cNvSpPr txBox="1"/>
                <p:nvPr/>
              </p:nvSpPr>
              <p:spPr>
                <a:xfrm>
                  <a:off x="2303792" y="5356434"/>
                  <a:ext cx="681019" cy="285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𝛾</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𝐻</m:t>
                            </m:r>
                          </m:sup>
                        </m:sSup>
                      </m:oMath>
                    </m:oMathPara>
                  </a14:m>
                  <a:endParaRPr kumimoji="1" lang="zh-CN" altLang="en-US" dirty="0"/>
                </a:p>
              </p:txBody>
            </p:sp>
          </mc:Choice>
          <mc:Fallback xmlns="">
            <p:sp>
              <p:nvSpPr>
                <p:cNvPr id="7" name="TextBox 6">
                  <a:extLst>
                    <a:ext uri="{FF2B5EF4-FFF2-40B4-BE49-F238E27FC236}">
                      <a16:creationId xmlns:a16="http://schemas.microsoft.com/office/drawing/2014/main" id="{FED493D0-8198-B44B-85E3-BF6F3EA624F2}"/>
                    </a:ext>
                  </a:extLst>
                </p:cNvPr>
                <p:cNvSpPr txBox="1">
                  <a:spLocks noRot="1" noChangeAspect="1" noMove="1" noResize="1" noEditPoints="1" noAdjustHandles="1" noChangeArrowheads="1" noChangeShapeType="1" noTextEdit="1"/>
                </p:cNvSpPr>
                <p:nvPr/>
              </p:nvSpPr>
              <p:spPr>
                <a:xfrm>
                  <a:off x="2303792" y="5356434"/>
                  <a:ext cx="681019" cy="285912"/>
                </a:xfrm>
                <a:prstGeom prst="rect">
                  <a:avLst/>
                </a:prstGeom>
                <a:blipFill>
                  <a:blip r:embed="rId9"/>
                  <a:stretch>
                    <a:fillRect l="-3636" r="-1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5CA3E25-F66F-504F-B7A9-919172682072}"/>
                    </a:ext>
                  </a:extLst>
                </p:cNvPr>
                <p:cNvSpPr txBox="1"/>
                <p:nvPr/>
              </p:nvSpPr>
              <p:spPr>
                <a:xfrm>
                  <a:off x="3297600" y="5362762"/>
                  <a:ext cx="809581" cy="2899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𝛽</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𝑋</m:t>
                            </m:r>
                          </m:sup>
                        </m:sSup>
                      </m:oMath>
                    </m:oMathPara>
                  </a14:m>
                  <a:endParaRPr kumimoji="1" lang="zh-CN" altLang="en-US" dirty="0"/>
                </a:p>
              </p:txBody>
            </p:sp>
          </mc:Choice>
          <mc:Fallback xmlns="">
            <p:sp>
              <p:nvSpPr>
                <p:cNvPr id="53" name="TextBox 52">
                  <a:extLst>
                    <a:ext uri="{FF2B5EF4-FFF2-40B4-BE49-F238E27FC236}">
                      <a16:creationId xmlns:a16="http://schemas.microsoft.com/office/drawing/2014/main" id="{85CA3E25-F66F-504F-B7A9-919172682072}"/>
                    </a:ext>
                  </a:extLst>
                </p:cNvPr>
                <p:cNvSpPr txBox="1">
                  <a:spLocks noRot="1" noChangeAspect="1" noMove="1" noResize="1" noEditPoints="1" noAdjustHandles="1" noChangeArrowheads="1" noChangeShapeType="1" noTextEdit="1"/>
                </p:cNvSpPr>
                <p:nvPr/>
              </p:nvSpPr>
              <p:spPr>
                <a:xfrm>
                  <a:off x="3297600" y="5362762"/>
                  <a:ext cx="809581" cy="289951"/>
                </a:xfrm>
                <a:prstGeom prst="rect">
                  <a:avLst/>
                </a:prstGeom>
                <a:blipFill>
                  <a:blip r:embed="rId10"/>
                  <a:stretch>
                    <a:fillRect l="-3077" t="-8696" r="-1538"/>
                  </a:stretch>
                </a:blipFill>
              </p:spPr>
              <p:txBody>
                <a:bodyPr/>
                <a:lstStyle/>
                <a:p>
                  <a:r>
                    <a:rPr lang="zh-CN" altLang="en-US">
                      <a:noFill/>
                    </a:rPr>
                    <a:t> </a:t>
                  </a:r>
                </a:p>
              </p:txBody>
            </p:sp>
          </mc:Fallback>
        </mc:AlternateContent>
        <p:sp>
          <p:nvSpPr>
            <p:cNvPr id="54" name="Rounded Rectangle 53">
              <a:extLst>
                <a:ext uri="{FF2B5EF4-FFF2-40B4-BE49-F238E27FC236}">
                  <a16:creationId xmlns:a16="http://schemas.microsoft.com/office/drawing/2014/main" id="{5EA4C232-C176-1F48-A50A-F697EB0D63C5}"/>
                </a:ext>
              </a:extLst>
            </p:cNvPr>
            <p:cNvSpPr/>
            <p:nvPr/>
          </p:nvSpPr>
          <p:spPr>
            <a:xfrm>
              <a:off x="4696832" y="4638780"/>
              <a:ext cx="864347" cy="16571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6" name="Straight Connector 55">
              <a:extLst>
                <a:ext uri="{FF2B5EF4-FFF2-40B4-BE49-F238E27FC236}">
                  <a16:creationId xmlns:a16="http://schemas.microsoft.com/office/drawing/2014/main" id="{55C52DB4-89FD-5B43-BB66-1587492D8BE3}"/>
                </a:ext>
              </a:extLst>
            </p:cNvPr>
            <p:cNvCxnSpPr>
              <a:cxnSpLocks/>
            </p:cNvCxnSpPr>
            <p:nvPr/>
          </p:nvCxnSpPr>
          <p:spPr>
            <a:xfrm>
              <a:off x="4110765" y="4756156"/>
              <a:ext cx="586067"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D0C7688-0DF8-D14D-B90C-25E5AA93945B}"/>
                </a:ext>
              </a:extLst>
            </p:cNvPr>
            <p:cNvCxnSpPr>
              <a:cxnSpLocks/>
            </p:cNvCxnSpPr>
            <p:nvPr/>
          </p:nvCxnSpPr>
          <p:spPr>
            <a:xfrm>
              <a:off x="4110765" y="5224263"/>
              <a:ext cx="57395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21DBA47-C7B7-2C4C-B1EF-2C69925277B1}"/>
                </a:ext>
              </a:extLst>
            </p:cNvPr>
            <p:cNvCxnSpPr>
              <a:cxnSpLocks/>
            </p:cNvCxnSpPr>
            <p:nvPr/>
          </p:nvCxnSpPr>
          <p:spPr>
            <a:xfrm>
              <a:off x="4110765" y="5689302"/>
              <a:ext cx="57395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76DD938-D67E-6546-9EA7-2AF981662C2B}"/>
                </a:ext>
              </a:extLst>
            </p:cNvPr>
            <p:cNvCxnSpPr>
              <a:cxnSpLocks/>
            </p:cNvCxnSpPr>
            <p:nvPr/>
          </p:nvCxnSpPr>
          <p:spPr>
            <a:xfrm>
              <a:off x="4110765" y="6157409"/>
              <a:ext cx="57395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EB59A2B-5CCB-A543-BB3A-1FC98603633D}"/>
                </a:ext>
              </a:extLst>
            </p:cNvPr>
            <p:cNvCxnSpPr>
              <a:cxnSpLocks/>
            </p:cNvCxnSpPr>
            <p:nvPr/>
          </p:nvCxnSpPr>
          <p:spPr>
            <a:xfrm>
              <a:off x="5548771" y="4754032"/>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0EC8FD9-BEEB-684B-B69B-76FB2939D0FE}"/>
                </a:ext>
              </a:extLst>
            </p:cNvPr>
            <p:cNvCxnSpPr>
              <a:cxnSpLocks/>
            </p:cNvCxnSpPr>
            <p:nvPr/>
          </p:nvCxnSpPr>
          <p:spPr>
            <a:xfrm>
              <a:off x="5548771" y="5222139"/>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8C5244F-5CC8-0F45-88AC-1D50622DF504}"/>
                </a:ext>
              </a:extLst>
            </p:cNvPr>
            <p:cNvCxnSpPr>
              <a:cxnSpLocks/>
            </p:cNvCxnSpPr>
            <p:nvPr/>
          </p:nvCxnSpPr>
          <p:spPr>
            <a:xfrm>
              <a:off x="5548771" y="5687178"/>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254B46B-1D52-684E-B360-5474FBC14764}"/>
                </a:ext>
              </a:extLst>
            </p:cNvPr>
            <p:cNvCxnSpPr>
              <a:cxnSpLocks/>
            </p:cNvCxnSpPr>
            <p:nvPr/>
          </p:nvCxnSpPr>
          <p:spPr>
            <a:xfrm>
              <a:off x="5548771" y="6155285"/>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8C95F698-2486-034C-8837-E7715BE12686}"/>
                </a:ext>
              </a:extLst>
            </p:cNvPr>
            <p:cNvSpPr/>
            <p:nvPr/>
          </p:nvSpPr>
          <p:spPr>
            <a:xfrm>
              <a:off x="5769406" y="4638779"/>
              <a:ext cx="850927" cy="16571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6A974B8E-7A7C-9A4E-A101-9450DD695A85}"/>
                    </a:ext>
                  </a:extLst>
                </p:cNvPr>
                <p:cNvSpPr txBox="1"/>
                <p:nvPr/>
              </p:nvSpPr>
              <p:spPr>
                <a:xfrm>
                  <a:off x="4782083" y="5371713"/>
                  <a:ext cx="693843" cy="291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𝛾</m:t>
                                </m:r>
                              </m:e>
                              <m:sub>
                                <m:r>
                                  <a:rPr kumimoji="1" lang="en-US" altLang="zh-CN" b="0" i="1" smtClean="0">
                                    <a:latin typeface="Cambria Math" panose="02040503050406030204" pitchFamily="18" charset="0"/>
                                  </a:rPr>
                                  <m:t>𝑝</m:t>
                                </m:r>
                              </m:sub>
                            </m:sSub>
                            <m:r>
                              <a:rPr kumimoji="1" lang="en-US" altLang="zh-CN" b="0" i="1" smtClean="0">
                                <a:latin typeface="Cambria Math" panose="02040503050406030204" pitchFamily="18" charset="0"/>
                              </a:rPr>
                              <m:t>𝐻</m:t>
                            </m:r>
                          </m:sup>
                        </m:sSup>
                      </m:oMath>
                    </m:oMathPara>
                  </a14:m>
                  <a:endParaRPr kumimoji="1" lang="zh-CN" altLang="en-US" dirty="0"/>
                </a:p>
              </p:txBody>
            </p:sp>
          </mc:Choice>
          <mc:Fallback xmlns="">
            <p:sp>
              <p:nvSpPr>
                <p:cNvPr id="65" name="TextBox 64">
                  <a:extLst>
                    <a:ext uri="{FF2B5EF4-FFF2-40B4-BE49-F238E27FC236}">
                      <a16:creationId xmlns:a16="http://schemas.microsoft.com/office/drawing/2014/main" id="{6A974B8E-7A7C-9A4E-A101-9450DD695A85}"/>
                    </a:ext>
                  </a:extLst>
                </p:cNvPr>
                <p:cNvSpPr txBox="1">
                  <a:spLocks noRot="1" noChangeAspect="1" noMove="1" noResize="1" noEditPoints="1" noAdjustHandles="1" noChangeArrowheads="1" noChangeShapeType="1" noTextEdit="1"/>
                </p:cNvSpPr>
                <p:nvPr/>
              </p:nvSpPr>
              <p:spPr>
                <a:xfrm>
                  <a:off x="4782083" y="5371713"/>
                  <a:ext cx="693843" cy="291362"/>
                </a:xfrm>
                <a:prstGeom prst="rect">
                  <a:avLst/>
                </a:prstGeom>
                <a:blipFill>
                  <a:blip r:embed="rId11"/>
                  <a:stretch>
                    <a:fillRect l="-5357" r="-17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C2E501-D972-F844-8BE3-BA999E77521C}"/>
                    </a:ext>
                  </a:extLst>
                </p:cNvPr>
                <p:cNvSpPr txBox="1"/>
                <p:nvPr/>
              </p:nvSpPr>
              <p:spPr>
                <a:xfrm>
                  <a:off x="5771825" y="5362762"/>
                  <a:ext cx="822405" cy="2954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𝛽</m:t>
                                </m:r>
                              </m:e>
                              <m:sub>
                                <m:r>
                                  <a:rPr kumimoji="1" lang="en-US" altLang="zh-CN" b="0" i="1" smtClean="0">
                                    <a:latin typeface="Cambria Math" panose="02040503050406030204" pitchFamily="18" charset="0"/>
                                  </a:rPr>
                                  <m:t>𝑝</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𝑋</m:t>
                            </m:r>
                          </m:sup>
                        </m:sSup>
                      </m:oMath>
                    </m:oMathPara>
                  </a14:m>
                  <a:endParaRPr kumimoji="1" lang="zh-CN" altLang="en-US" dirty="0"/>
                </a:p>
              </p:txBody>
            </p:sp>
          </mc:Choice>
          <mc:Fallback xmlns="">
            <p:sp>
              <p:nvSpPr>
                <p:cNvPr id="66" name="TextBox 65">
                  <a:extLst>
                    <a:ext uri="{FF2B5EF4-FFF2-40B4-BE49-F238E27FC236}">
                      <a16:creationId xmlns:a16="http://schemas.microsoft.com/office/drawing/2014/main" id="{FFC2E501-D972-F844-8BE3-BA999E77521C}"/>
                    </a:ext>
                  </a:extLst>
                </p:cNvPr>
                <p:cNvSpPr txBox="1">
                  <a:spLocks noRot="1" noChangeAspect="1" noMove="1" noResize="1" noEditPoints="1" noAdjustHandles="1" noChangeArrowheads="1" noChangeShapeType="1" noTextEdit="1"/>
                </p:cNvSpPr>
                <p:nvPr/>
              </p:nvSpPr>
              <p:spPr>
                <a:xfrm>
                  <a:off x="5771825" y="5362762"/>
                  <a:ext cx="822405" cy="295402"/>
                </a:xfrm>
                <a:prstGeom prst="rect">
                  <a:avLst/>
                </a:prstGeom>
                <a:blipFill>
                  <a:blip r:embed="rId12"/>
                  <a:stretch>
                    <a:fillRect l="-3030" t="-8333"/>
                  </a:stretch>
                </a:blipFill>
              </p:spPr>
              <p:txBody>
                <a:bodyPr/>
                <a:lstStyle/>
                <a:p>
                  <a:r>
                    <a:rPr lang="zh-CN" altLang="en-US">
                      <a:noFill/>
                    </a:rPr>
                    <a:t> </a:t>
                  </a:r>
                </a:p>
              </p:txBody>
            </p:sp>
          </mc:Fallback>
        </mc:AlternateContent>
        <p:cxnSp>
          <p:nvCxnSpPr>
            <p:cNvPr id="67" name="Straight Connector 66">
              <a:extLst>
                <a:ext uri="{FF2B5EF4-FFF2-40B4-BE49-F238E27FC236}">
                  <a16:creationId xmlns:a16="http://schemas.microsoft.com/office/drawing/2014/main" id="{A73D90D0-08AF-A34A-913C-FE41DBE04B7D}"/>
                </a:ext>
              </a:extLst>
            </p:cNvPr>
            <p:cNvCxnSpPr/>
            <p:nvPr/>
          </p:nvCxnSpPr>
          <p:spPr>
            <a:xfrm>
              <a:off x="6620333" y="4729929"/>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1550D07-3524-474F-BFA6-A12434F83F2D}"/>
                </a:ext>
              </a:extLst>
            </p:cNvPr>
            <p:cNvCxnSpPr/>
            <p:nvPr/>
          </p:nvCxnSpPr>
          <p:spPr>
            <a:xfrm>
              <a:off x="6620333" y="5198036"/>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3295A54-E27B-F041-BBAC-B287E64A89DE}"/>
                </a:ext>
              </a:extLst>
            </p:cNvPr>
            <p:cNvCxnSpPr/>
            <p:nvPr/>
          </p:nvCxnSpPr>
          <p:spPr>
            <a:xfrm>
              <a:off x="6620333" y="5663075"/>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3E08DC5-4720-9D4A-AE12-3ADDCBB0A002}"/>
                </a:ext>
              </a:extLst>
            </p:cNvPr>
            <p:cNvCxnSpPr/>
            <p:nvPr/>
          </p:nvCxnSpPr>
          <p:spPr>
            <a:xfrm>
              <a:off x="6620333" y="6131182"/>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ight Brace 72">
              <a:extLst>
                <a:ext uri="{FF2B5EF4-FFF2-40B4-BE49-F238E27FC236}">
                  <a16:creationId xmlns:a16="http://schemas.microsoft.com/office/drawing/2014/main" id="{312F3E4E-4CE5-1E47-AF34-527DA3A79647}"/>
                </a:ext>
              </a:extLst>
            </p:cNvPr>
            <p:cNvSpPr/>
            <p:nvPr/>
          </p:nvSpPr>
          <p:spPr>
            <a:xfrm rot="16200000">
              <a:off x="4308164" y="2256677"/>
              <a:ext cx="205431" cy="4418906"/>
            </a:xfrm>
            <a:prstGeom prst="rightBrace">
              <a:avLst>
                <a:gd name="adj1" fmla="val 69048"/>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sp>
        <p:nvSpPr>
          <p:cNvPr id="74" name="Title 1">
            <a:extLst>
              <a:ext uri="{FF2B5EF4-FFF2-40B4-BE49-F238E27FC236}">
                <a16:creationId xmlns:a16="http://schemas.microsoft.com/office/drawing/2014/main" id="{B6504035-FF53-5B4E-8770-C23BA354278B}"/>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QAOA</a:t>
            </a:r>
            <a:r>
              <a:rPr kumimoji="1" lang="zh-CN" altLang="en-US" sz="4800" dirty="0"/>
              <a:t> </a:t>
            </a:r>
            <a:r>
              <a:rPr kumimoji="1" lang="en-US" altLang="zh-CN" sz="4800" dirty="0"/>
              <a:t>for</a:t>
            </a:r>
            <a:r>
              <a:rPr kumimoji="1" lang="zh-CN" altLang="en-US" sz="4800" dirty="0"/>
              <a:t> </a:t>
            </a:r>
            <a:r>
              <a:rPr kumimoji="1" lang="en-US" altLang="zh-CN" sz="4800" dirty="0" err="1"/>
              <a:t>MaxCut</a:t>
            </a:r>
            <a:r>
              <a:rPr kumimoji="1" lang="zh-CN" altLang="en-US" sz="4800" dirty="0"/>
              <a:t> </a:t>
            </a:r>
            <a:r>
              <a:rPr kumimoji="1" lang="en-US" altLang="zh-CN" sz="4800" dirty="0"/>
              <a:t>problem</a:t>
            </a:r>
            <a:endParaRPr kumimoji="1" lang="zh-CN" altLang="en-US" sz="4800" dirty="0"/>
          </a:p>
        </p:txBody>
      </p:sp>
      <p:sp>
        <p:nvSpPr>
          <p:cNvPr id="78" name="Freeform 77">
            <a:extLst>
              <a:ext uri="{FF2B5EF4-FFF2-40B4-BE49-F238E27FC236}">
                <a16:creationId xmlns:a16="http://schemas.microsoft.com/office/drawing/2014/main" id="{24B05B76-7799-0241-B670-387B7D788E1B}"/>
              </a:ext>
            </a:extLst>
          </p:cNvPr>
          <p:cNvSpPr/>
          <p:nvPr/>
        </p:nvSpPr>
        <p:spPr>
          <a:xfrm>
            <a:off x="5519854" y="3178098"/>
            <a:ext cx="2364058" cy="1438507"/>
          </a:xfrm>
          <a:custGeom>
            <a:avLst/>
            <a:gdLst>
              <a:gd name="connsiteX0" fmla="*/ 2364058 w 2364058"/>
              <a:gd name="connsiteY0" fmla="*/ 0 h 1438507"/>
              <a:gd name="connsiteX1" fmla="*/ 970156 w 2364058"/>
              <a:gd name="connsiteY1" fmla="*/ 1048214 h 1438507"/>
              <a:gd name="connsiteX2" fmla="*/ 0 w 2364058"/>
              <a:gd name="connsiteY2" fmla="*/ 1438507 h 1438507"/>
            </a:gdLst>
            <a:ahLst/>
            <a:cxnLst>
              <a:cxn ang="0">
                <a:pos x="connsiteX0" y="connsiteY0"/>
              </a:cxn>
              <a:cxn ang="0">
                <a:pos x="connsiteX1" y="connsiteY1"/>
              </a:cxn>
              <a:cxn ang="0">
                <a:pos x="connsiteX2" y="connsiteY2"/>
              </a:cxn>
            </a:cxnLst>
            <a:rect l="l" t="t" r="r" b="b"/>
            <a:pathLst>
              <a:path w="2364058" h="1438507">
                <a:moveTo>
                  <a:pt x="2364058" y="0"/>
                </a:moveTo>
                <a:cubicBezTo>
                  <a:pt x="1864112" y="404231"/>
                  <a:pt x="1364166" y="808463"/>
                  <a:pt x="970156" y="1048214"/>
                </a:cubicBezTo>
                <a:cubicBezTo>
                  <a:pt x="576146" y="1287965"/>
                  <a:pt x="288073" y="1363236"/>
                  <a:pt x="0" y="1438507"/>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ECF9E59E-5BE8-6C40-A4F7-7E8879A7D421}"/>
                  </a:ext>
                </a:extLst>
              </p:cNvPr>
              <p:cNvSpPr txBox="1"/>
              <p:nvPr/>
            </p:nvSpPr>
            <p:spPr>
              <a:xfrm>
                <a:off x="7328326" y="3541368"/>
                <a:ext cx="1265608" cy="740908"/>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4000" b="0" i="1" smtClean="0">
                              <a:latin typeface="Cambria Math" panose="02040503050406030204" pitchFamily="18" charset="0"/>
                            </a:rPr>
                          </m:ctrlPr>
                        </m:sSupPr>
                        <m:e>
                          <m:r>
                            <a:rPr kumimoji="1" lang="en-US" altLang="zh-CN" sz="4000" b="0" i="1" smtClean="0">
                              <a:latin typeface="Cambria Math" panose="02040503050406030204" pitchFamily="18" charset="0"/>
                            </a:rPr>
                            <m:t>𝑒</m:t>
                          </m:r>
                        </m:e>
                        <m:sup>
                          <m:r>
                            <a:rPr kumimoji="1" lang="en-US" altLang="zh-CN" sz="4000" b="0" i="1" smtClean="0">
                              <a:latin typeface="Cambria Math" panose="02040503050406030204" pitchFamily="18" charset="0"/>
                            </a:rPr>
                            <m:t>−</m:t>
                          </m:r>
                          <m:r>
                            <a:rPr kumimoji="1" lang="en-US" altLang="zh-CN" sz="4000" b="0" i="1" smtClean="0">
                              <a:latin typeface="Cambria Math" panose="02040503050406030204" pitchFamily="18" charset="0"/>
                            </a:rPr>
                            <m:t>𝑖</m:t>
                          </m:r>
                          <m:sSub>
                            <m:sSubPr>
                              <m:ctrlPr>
                                <a:rPr kumimoji="1" lang="en-US" altLang="zh-CN" sz="4000" b="0" i="1" smtClean="0">
                                  <a:latin typeface="Cambria Math" panose="02040503050406030204" pitchFamily="18" charset="0"/>
                                </a:rPr>
                              </m:ctrlPr>
                            </m:sSubPr>
                            <m:e>
                              <m:r>
                                <a:rPr kumimoji="1" lang="en-US" altLang="zh-CN" sz="4000" b="0" i="1" smtClean="0">
                                  <a:latin typeface="Cambria Math" panose="02040503050406030204" pitchFamily="18" charset="0"/>
                                </a:rPr>
                                <m:t>𝐻</m:t>
                              </m:r>
                            </m:e>
                            <m:sub>
                              <m:r>
                                <m:rPr>
                                  <m:sty m:val="p"/>
                                </m:rPr>
                                <a:rPr kumimoji="1" lang="en-US" altLang="zh-CN" sz="4000" b="0" i="1" smtClean="0">
                                  <a:latin typeface="Cambria Math" panose="02040503050406030204" pitchFamily="18" charset="0"/>
                                </a:rPr>
                                <m:t>MC</m:t>
                              </m:r>
                            </m:sub>
                          </m:sSub>
                          <m:r>
                            <a:rPr kumimoji="1" lang="en-US" altLang="zh-CN" sz="4000" b="0" i="1" smtClean="0">
                              <a:latin typeface="Cambria Math" panose="02040503050406030204" pitchFamily="18" charset="0"/>
                            </a:rPr>
                            <m:t>𝑡</m:t>
                          </m:r>
                        </m:sup>
                      </m:sSup>
                    </m:oMath>
                  </m:oMathPara>
                </a14:m>
                <a:endParaRPr lang="zh-CN" altLang="en-US" sz="4000" dirty="0"/>
              </a:p>
            </p:txBody>
          </p:sp>
        </mc:Choice>
        <mc:Fallback xmlns="">
          <p:sp>
            <p:nvSpPr>
              <p:cNvPr id="80" name="TextBox 79">
                <a:extLst>
                  <a:ext uri="{FF2B5EF4-FFF2-40B4-BE49-F238E27FC236}">
                    <a16:creationId xmlns:a16="http://schemas.microsoft.com/office/drawing/2014/main" id="{ECF9E59E-5BE8-6C40-A4F7-7E8879A7D421}"/>
                  </a:ext>
                </a:extLst>
              </p:cNvPr>
              <p:cNvSpPr txBox="1">
                <a:spLocks noRot="1" noChangeAspect="1" noMove="1" noResize="1" noEditPoints="1" noAdjustHandles="1" noChangeArrowheads="1" noChangeShapeType="1" noTextEdit="1"/>
              </p:cNvSpPr>
              <p:nvPr/>
            </p:nvSpPr>
            <p:spPr>
              <a:xfrm>
                <a:off x="7328326" y="3541368"/>
                <a:ext cx="1265608" cy="740908"/>
              </a:xfrm>
              <a:prstGeom prst="rect">
                <a:avLst/>
              </a:prstGeom>
              <a:blipFill>
                <a:blip r:embed="rId14"/>
                <a:stretch>
                  <a:fillRect l="-1980" r="-46535"/>
                </a:stretch>
              </a:blipFill>
              <a:ln>
                <a:noFill/>
              </a:ln>
            </p:spPr>
            <p:txBody>
              <a:bodyPr/>
              <a:lstStyle/>
              <a:p>
                <a:r>
                  <a:rPr lang="zh-CN" altLang="en-US">
                    <a:noFill/>
                  </a:rPr>
                  <a:t> </a:t>
                </a:r>
              </a:p>
            </p:txBody>
          </p:sp>
        </mc:Fallback>
      </mc:AlternateContent>
      <p:sp>
        <p:nvSpPr>
          <p:cNvPr id="47" name="TextBox 46">
            <a:extLst>
              <a:ext uri="{FF2B5EF4-FFF2-40B4-BE49-F238E27FC236}">
                <a16:creationId xmlns:a16="http://schemas.microsoft.com/office/drawing/2014/main" id="{CF22A068-BA58-E34F-A19D-76DCB06C9405}"/>
              </a:ext>
            </a:extLst>
          </p:cNvPr>
          <p:cNvSpPr txBox="1"/>
          <p:nvPr/>
        </p:nvSpPr>
        <p:spPr>
          <a:xfrm>
            <a:off x="11321143" y="6444343"/>
            <a:ext cx="625492" cy="369332"/>
          </a:xfrm>
          <a:prstGeom prst="rect">
            <a:avLst/>
          </a:prstGeom>
          <a:noFill/>
        </p:spPr>
        <p:txBody>
          <a:bodyPr wrap="none" rtlCol="0">
            <a:spAutoFit/>
          </a:bodyPr>
          <a:lstStyle/>
          <a:p>
            <a:fld id="{7973B63A-8298-F84C-9D02-5676A0FAA2AE}" type="slidenum">
              <a:rPr kumimoji="1" lang="en-US" altLang="zh-CN" smtClean="0"/>
              <a:t>35</a:t>
            </a:fld>
            <a:r>
              <a:rPr kumimoji="1" lang="en-US" altLang="zh-CN" dirty="0"/>
              <a:t>/44</a:t>
            </a:r>
            <a:endParaRPr kumimoji="1" lang="zh-CN" altLang="en-US" dirty="0"/>
          </a:p>
        </p:txBody>
      </p:sp>
    </p:spTree>
    <p:extLst>
      <p:ext uri="{BB962C8B-B14F-4D97-AF65-F5344CB8AC3E}">
        <p14:creationId xmlns:p14="http://schemas.microsoft.com/office/powerpoint/2010/main" val="982073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D6915A4C-7CC3-2E49-A699-02F5130BEDBF}"/>
              </a:ext>
            </a:extLst>
          </p:cNvPr>
          <p:cNvPicPr>
            <a:picLocks noChangeAspect="1"/>
          </p:cNvPicPr>
          <p:nvPr/>
        </p:nvPicPr>
        <p:blipFill rotWithShape="1">
          <a:blip r:embed="rId3"/>
          <a:srcRect l="10755" t="22847" r="8894" b="26511"/>
          <a:stretch/>
        </p:blipFill>
        <p:spPr>
          <a:xfrm>
            <a:off x="3882009" y="721116"/>
            <a:ext cx="8309991" cy="2618739"/>
          </a:xfrm>
          <a:prstGeom prst="rect">
            <a:avLst/>
          </a:prstGeom>
        </p:spPr>
      </p:pic>
      <p:sp>
        <p:nvSpPr>
          <p:cNvPr id="2" name="Rectangle 1">
            <a:extLst>
              <a:ext uri="{FF2B5EF4-FFF2-40B4-BE49-F238E27FC236}">
                <a16:creationId xmlns:a16="http://schemas.microsoft.com/office/drawing/2014/main" id="{D7D3E98E-F936-5A4B-A6C8-F541809675FD}"/>
              </a:ext>
            </a:extLst>
          </p:cNvPr>
          <p:cNvSpPr/>
          <p:nvPr/>
        </p:nvSpPr>
        <p:spPr>
          <a:xfrm>
            <a:off x="6660288" y="834432"/>
            <a:ext cx="2554524"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TextBox 7">
            <a:extLst>
              <a:ext uri="{FF2B5EF4-FFF2-40B4-BE49-F238E27FC236}">
                <a16:creationId xmlns:a16="http://schemas.microsoft.com/office/drawing/2014/main" id="{41FB968D-8717-C848-86FD-5203B04ABA72}"/>
              </a:ext>
            </a:extLst>
          </p:cNvPr>
          <p:cNvSpPr txBox="1"/>
          <p:nvPr/>
        </p:nvSpPr>
        <p:spPr>
          <a:xfrm>
            <a:off x="6565219" y="3002327"/>
            <a:ext cx="1547005" cy="492443"/>
          </a:xfrm>
          <a:prstGeom prst="rect">
            <a:avLst/>
          </a:prstGeom>
          <a:noFill/>
        </p:spPr>
        <p:txBody>
          <a:bodyPr wrap="square" lIns="0" tIns="0" rIns="0" bIns="0" rtlCol="0">
            <a:spAutoFit/>
          </a:bodyPr>
          <a:lstStyle/>
          <a:p>
            <a:r>
              <a:rPr kumimoji="1" lang="en-US" altLang="zh-CN" sz="1600" i="1" dirty="0">
                <a:solidFill>
                  <a:schemeClr val="accent5">
                    <a:lumMod val="75000"/>
                  </a:schemeClr>
                </a:solidFill>
              </a:rPr>
              <a:t>[J.</a:t>
            </a:r>
            <a:r>
              <a:rPr kumimoji="1" lang="zh-CN" altLang="en-US" sz="1600" i="1" dirty="0">
                <a:solidFill>
                  <a:schemeClr val="accent5">
                    <a:lumMod val="75000"/>
                  </a:schemeClr>
                </a:solidFill>
              </a:rPr>
              <a:t> </a:t>
            </a:r>
            <a:r>
              <a:rPr kumimoji="1" lang="en-US" altLang="zh-CN" sz="1600" i="1" dirty="0" err="1">
                <a:solidFill>
                  <a:schemeClr val="accent5">
                    <a:lumMod val="75000"/>
                  </a:schemeClr>
                </a:solidFill>
              </a:rPr>
              <a:t>Wurtz</a:t>
            </a:r>
            <a:r>
              <a:rPr kumimoji="1" lang="zh-CN" altLang="en-US" sz="1600" i="1" dirty="0">
                <a:solidFill>
                  <a:schemeClr val="accent5">
                    <a:lumMod val="75000"/>
                  </a:schemeClr>
                </a:solidFill>
              </a:rPr>
              <a:t> </a:t>
            </a:r>
            <a:r>
              <a:rPr kumimoji="1" lang="en-US" altLang="zh-CN" sz="1600" i="1" dirty="0" err="1">
                <a:solidFill>
                  <a:schemeClr val="accent5">
                    <a:lumMod val="75000"/>
                  </a:schemeClr>
                </a:solidFill>
              </a:rPr>
              <a:t>et.al</a:t>
            </a:r>
            <a:r>
              <a:rPr kumimoji="1" lang="en-US" altLang="zh-CN" sz="1600" i="1" dirty="0">
                <a:solidFill>
                  <a:schemeClr val="accent5">
                    <a:lumMod val="75000"/>
                  </a:schemeClr>
                </a:solidFill>
              </a:rPr>
              <a:t>.</a:t>
            </a:r>
            <a:r>
              <a:rPr kumimoji="1" lang="zh-CN" altLang="en-US" sz="1600" i="1" dirty="0">
                <a:solidFill>
                  <a:schemeClr val="accent5">
                    <a:lumMod val="75000"/>
                  </a:schemeClr>
                </a:solidFill>
              </a:rPr>
              <a:t> </a:t>
            </a:r>
            <a:r>
              <a:rPr kumimoji="1" lang="en-US" altLang="zh-CN" sz="1600" i="1" dirty="0">
                <a:solidFill>
                  <a:schemeClr val="accent5">
                    <a:lumMod val="75000"/>
                  </a:schemeClr>
                </a:solidFill>
              </a:rPr>
              <a:t>Phys.</a:t>
            </a:r>
            <a:r>
              <a:rPr kumimoji="1" lang="zh-CN" altLang="en-US" sz="1600" i="1" dirty="0">
                <a:solidFill>
                  <a:schemeClr val="accent5">
                    <a:lumMod val="75000"/>
                  </a:schemeClr>
                </a:solidFill>
              </a:rPr>
              <a:t> </a:t>
            </a:r>
            <a:r>
              <a:rPr kumimoji="1" lang="en-US" altLang="zh-CN" sz="1600" i="1" dirty="0">
                <a:solidFill>
                  <a:schemeClr val="accent5">
                    <a:lumMod val="75000"/>
                  </a:schemeClr>
                </a:solidFill>
              </a:rPr>
              <a:t>Rev.</a:t>
            </a:r>
            <a:r>
              <a:rPr kumimoji="1" lang="zh-CN" altLang="en-US" sz="1600" i="1" dirty="0">
                <a:solidFill>
                  <a:schemeClr val="accent5">
                    <a:lumMod val="75000"/>
                  </a:schemeClr>
                </a:solidFill>
              </a:rPr>
              <a:t> </a:t>
            </a:r>
            <a:r>
              <a:rPr kumimoji="1" lang="en-US" altLang="zh-CN" sz="1600" i="1" dirty="0">
                <a:solidFill>
                  <a:schemeClr val="accent5">
                    <a:lumMod val="75000"/>
                  </a:schemeClr>
                </a:solidFill>
              </a:rPr>
              <a:t>A</a:t>
            </a:r>
            <a:r>
              <a:rPr kumimoji="1" lang="zh-CN" altLang="en-US" sz="1600" i="1" dirty="0">
                <a:solidFill>
                  <a:schemeClr val="accent5">
                    <a:lumMod val="75000"/>
                  </a:schemeClr>
                </a:solidFill>
              </a:rPr>
              <a:t> </a:t>
            </a:r>
            <a:r>
              <a:rPr kumimoji="1" lang="en-US" altLang="zh-CN" sz="1600" i="1" dirty="0">
                <a:solidFill>
                  <a:schemeClr val="accent5">
                    <a:lumMod val="75000"/>
                  </a:schemeClr>
                </a:solidFill>
              </a:rPr>
              <a:t>2021]</a:t>
            </a:r>
            <a:endParaRPr kumimoji="1" lang="zh-CN" altLang="en-US" sz="1600" i="1" dirty="0">
              <a:solidFill>
                <a:schemeClr val="accent5">
                  <a:lumMod val="75000"/>
                </a:schemeClr>
              </a:solidFill>
            </a:endParaRPr>
          </a:p>
        </p:txBody>
      </p:sp>
      <p:sp>
        <p:nvSpPr>
          <p:cNvPr id="71" name="TextBox 70">
            <a:extLst>
              <a:ext uri="{FF2B5EF4-FFF2-40B4-BE49-F238E27FC236}">
                <a16:creationId xmlns:a16="http://schemas.microsoft.com/office/drawing/2014/main" id="{84B32CC9-0B26-834E-8BF2-FDF6A807E8DE}"/>
              </a:ext>
            </a:extLst>
          </p:cNvPr>
          <p:cNvSpPr txBox="1"/>
          <p:nvPr/>
        </p:nvSpPr>
        <p:spPr>
          <a:xfrm>
            <a:off x="624326" y="3515107"/>
            <a:ext cx="7706508" cy="464871"/>
          </a:xfrm>
          <a:prstGeom prst="rect">
            <a:avLst/>
          </a:prstGeom>
          <a:noFill/>
        </p:spPr>
        <p:txBody>
          <a:bodyPr wrap="square">
            <a:spAutoFit/>
          </a:bodyPr>
          <a:lstStyle/>
          <a:p>
            <a:pPr marL="285750" indent="-285750">
              <a:lnSpc>
                <a:spcPct val="150000"/>
              </a:lnSpc>
              <a:buFont typeface="Arial" panose="020B0604020202020204" pitchFamily="34" charset="0"/>
              <a:buChar char="•"/>
            </a:pPr>
            <a:r>
              <a:rPr kumimoji="1" lang="en-US" altLang="zh-CN" b="1" dirty="0"/>
              <a:t>Quantum</a:t>
            </a:r>
            <a:r>
              <a:rPr kumimoji="1" lang="zh-CN" altLang="en-US" b="1" dirty="0"/>
              <a:t> </a:t>
            </a:r>
            <a:r>
              <a:rPr kumimoji="1" lang="en-US" altLang="zh-CN" b="1" dirty="0"/>
              <a:t>approximate</a:t>
            </a:r>
            <a:r>
              <a:rPr kumimoji="1" lang="zh-CN" altLang="en-US" b="1" dirty="0"/>
              <a:t> </a:t>
            </a:r>
            <a:r>
              <a:rPr kumimoji="1" lang="en-US" altLang="zh-CN" b="1" dirty="0"/>
              <a:t>optimization</a:t>
            </a:r>
            <a:r>
              <a:rPr kumimoji="1" lang="zh-CN" altLang="en-US" b="1" dirty="0"/>
              <a:t> </a:t>
            </a:r>
            <a:r>
              <a:rPr kumimoji="1" lang="en-US" altLang="zh-CN" b="1" dirty="0"/>
              <a:t>algorithm(QAOA)</a:t>
            </a:r>
            <a:r>
              <a:rPr kumimoji="1" lang="zh-CN" altLang="en-US" b="1" dirty="0"/>
              <a:t> </a:t>
            </a:r>
            <a:r>
              <a:rPr kumimoji="1" lang="en-US" altLang="zh-CN" b="1" dirty="0"/>
              <a:t>:</a:t>
            </a:r>
            <a:endParaRPr kumimoji="1" lang="en-US" altLang="zh-CN" dirty="0"/>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A30104E-A762-714A-A321-94B87AADFD17}"/>
                  </a:ext>
                </a:extLst>
              </p:cNvPr>
              <p:cNvSpPr txBox="1"/>
              <p:nvPr/>
            </p:nvSpPr>
            <p:spPr>
              <a:xfrm>
                <a:off x="4037566" y="4044364"/>
                <a:ext cx="1575036" cy="369332"/>
              </a:xfrm>
              <a:prstGeom prst="rect">
                <a:avLst/>
              </a:prstGeom>
              <a:noFill/>
            </p:spPr>
            <p:txBody>
              <a:bodyPr wrap="square">
                <a:spAutoFit/>
              </a:bodyPr>
              <a:lstStyle/>
              <a:p>
                <a14:m>
                  <m:oMath xmlns:m="http://schemas.openxmlformats.org/officeDocument/2006/math">
                    <m:r>
                      <a:rPr kumimoji="1" lang="en-US" altLang="zh-CN" sz="1800" b="0" i="1" smtClean="0">
                        <a:solidFill>
                          <a:srgbClr val="0000FF"/>
                        </a:solidFill>
                        <a:latin typeface="Cambria Math" panose="02040503050406030204" pitchFamily="18" charset="0"/>
                      </a:rPr>
                      <m:t>𝑝</m:t>
                    </m:r>
                  </m:oMath>
                </a14:m>
                <a:r>
                  <a:rPr lang="zh-CN" altLang="en-US" dirty="0"/>
                  <a:t> </a:t>
                </a:r>
                <a:r>
                  <a:rPr lang="en-US" altLang="zh-CN" dirty="0">
                    <a:solidFill>
                      <a:srgbClr val="0000FF"/>
                    </a:solidFill>
                  </a:rPr>
                  <a:t>rounds</a:t>
                </a:r>
                <a:endParaRPr lang="zh-CN" altLang="en-US" dirty="0">
                  <a:solidFill>
                    <a:srgbClr val="0000FF"/>
                  </a:solidFill>
                </a:endParaRPr>
              </a:p>
            </p:txBody>
          </p:sp>
        </mc:Choice>
        <mc:Fallback xmlns="">
          <p:sp>
            <p:nvSpPr>
              <p:cNvPr id="72" name="TextBox 71">
                <a:extLst>
                  <a:ext uri="{FF2B5EF4-FFF2-40B4-BE49-F238E27FC236}">
                    <a16:creationId xmlns:a16="http://schemas.microsoft.com/office/drawing/2014/main" id="{FA30104E-A762-714A-A321-94B87AADFD17}"/>
                  </a:ext>
                </a:extLst>
              </p:cNvPr>
              <p:cNvSpPr txBox="1">
                <a:spLocks noRot="1" noChangeAspect="1" noMove="1" noResize="1" noEditPoints="1" noAdjustHandles="1" noChangeArrowheads="1" noChangeShapeType="1" noTextEdit="1"/>
              </p:cNvSpPr>
              <p:nvPr/>
            </p:nvSpPr>
            <p:spPr>
              <a:xfrm>
                <a:off x="4037566" y="4044364"/>
                <a:ext cx="1575036" cy="369332"/>
              </a:xfrm>
              <a:prstGeom prst="rect">
                <a:avLst/>
              </a:prstGeom>
              <a:blipFill>
                <a:blip r:embed="rId5"/>
                <a:stretch>
                  <a:fillRect t="-6667" b="-26667"/>
                </a:stretch>
              </a:blipFill>
            </p:spPr>
            <p:txBody>
              <a:bodyPr/>
              <a:lstStyle/>
              <a:p>
                <a:r>
                  <a:rPr lang="zh-CN" altLang="en-US">
                    <a:noFill/>
                  </a:rPr>
                  <a:t> </a:t>
                </a:r>
              </a:p>
            </p:txBody>
          </p:sp>
        </mc:Fallback>
      </mc:AlternateContent>
      <p:grpSp>
        <p:nvGrpSpPr>
          <p:cNvPr id="15" name="Group 14">
            <a:extLst>
              <a:ext uri="{FF2B5EF4-FFF2-40B4-BE49-F238E27FC236}">
                <a16:creationId xmlns:a16="http://schemas.microsoft.com/office/drawing/2014/main" id="{52F0374F-C159-B449-8F9C-ED0DA554DE67}"/>
              </a:ext>
            </a:extLst>
          </p:cNvPr>
          <p:cNvGrpSpPr/>
          <p:nvPr/>
        </p:nvGrpSpPr>
        <p:grpSpPr>
          <a:xfrm>
            <a:off x="1473278" y="4363414"/>
            <a:ext cx="5436422" cy="1932491"/>
            <a:chOff x="1473278" y="4363414"/>
            <a:chExt cx="5436422" cy="1932491"/>
          </a:xfrm>
        </p:grpSpPr>
        <p:sp>
          <p:nvSpPr>
            <p:cNvPr id="30" name="Rounded Rectangle 29">
              <a:extLst>
                <a:ext uri="{FF2B5EF4-FFF2-40B4-BE49-F238E27FC236}">
                  <a16:creationId xmlns:a16="http://schemas.microsoft.com/office/drawing/2014/main" id="{651CD61A-301B-9B46-B6E1-7BFFA5DEE0CF}"/>
                </a:ext>
              </a:extLst>
            </p:cNvPr>
            <p:cNvSpPr/>
            <p:nvPr/>
          </p:nvSpPr>
          <p:spPr>
            <a:xfrm>
              <a:off x="2212128" y="4632452"/>
              <a:ext cx="864348" cy="16571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1" name="Straight Connector 30">
              <a:extLst>
                <a:ext uri="{FF2B5EF4-FFF2-40B4-BE49-F238E27FC236}">
                  <a16:creationId xmlns:a16="http://schemas.microsoft.com/office/drawing/2014/main" id="{3A253EE6-532A-3046-85C0-F7B18270A1AB}"/>
                </a:ext>
              </a:extLst>
            </p:cNvPr>
            <p:cNvCxnSpPr/>
            <p:nvPr/>
          </p:nvCxnSpPr>
          <p:spPr>
            <a:xfrm>
              <a:off x="1922761" y="4749828"/>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DB0FFFF-0A74-6D41-BB16-DF31983A58F3}"/>
                    </a:ext>
                  </a:extLst>
                </p:cNvPr>
                <p:cNvSpPr txBox="1"/>
                <p:nvPr/>
              </p:nvSpPr>
              <p:spPr>
                <a:xfrm>
                  <a:off x="1473278" y="4611328"/>
                  <a:ext cx="383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32" name="TextBox 31">
                  <a:extLst>
                    <a:ext uri="{FF2B5EF4-FFF2-40B4-BE49-F238E27FC236}">
                      <a16:creationId xmlns:a16="http://schemas.microsoft.com/office/drawing/2014/main" id="{0DB0FFFF-0A74-6D41-BB16-DF31983A58F3}"/>
                    </a:ext>
                  </a:extLst>
                </p:cNvPr>
                <p:cNvSpPr txBox="1">
                  <a:spLocks noRot="1" noChangeAspect="1" noMove="1" noResize="1" noEditPoints="1" noAdjustHandles="1" noChangeArrowheads="1" noChangeShapeType="1" noTextEdit="1"/>
                </p:cNvSpPr>
                <p:nvPr/>
              </p:nvSpPr>
              <p:spPr>
                <a:xfrm>
                  <a:off x="1473278" y="4611328"/>
                  <a:ext cx="383118" cy="276999"/>
                </a:xfrm>
                <a:prstGeom prst="rect">
                  <a:avLst/>
                </a:prstGeom>
                <a:blipFill>
                  <a:blip r:embed="rId6"/>
                  <a:stretch>
                    <a:fillRect l="-22581" r="-19355" b="-34783"/>
                  </a:stretch>
                </a:blipFill>
              </p:spPr>
              <p:txBody>
                <a:bodyPr/>
                <a:lstStyle/>
                <a:p>
                  <a:r>
                    <a:rPr lang="zh-CN" altLang="en-US">
                      <a:noFill/>
                    </a:rPr>
                    <a:t> </a:t>
                  </a:r>
                </a:p>
              </p:txBody>
            </p:sp>
          </mc:Fallback>
        </mc:AlternateContent>
        <p:cxnSp>
          <p:nvCxnSpPr>
            <p:cNvPr id="33" name="Straight Connector 32">
              <a:extLst>
                <a:ext uri="{FF2B5EF4-FFF2-40B4-BE49-F238E27FC236}">
                  <a16:creationId xmlns:a16="http://schemas.microsoft.com/office/drawing/2014/main" id="{D02008DA-B594-F14E-97F9-0E1C747FEFB6}"/>
                </a:ext>
              </a:extLst>
            </p:cNvPr>
            <p:cNvCxnSpPr/>
            <p:nvPr/>
          </p:nvCxnSpPr>
          <p:spPr>
            <a:xfrm>
              <a:off x="1922761" y="5217935"/>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3FD1F8C-3BEC-2840-8FC6-BDA873833AC8}"/>
                    </a:ext>
                  </a:extLst>
                </p:cNvPr>
                <p:cNvSpPr txBox="1"/>
                <p:nvPr/>
              </p:nvSpPr>
              <p:spPr>
                <a:xfrm>
                  <a:off x="1473278" y="5079435"/>
                  <a:ext cx="383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34" name="TextBox 33">
                  <a:extLst>
                    <a:ext uri="{FF2B5EF4-FFF2-40B4-BE49-F238E27FC236}">
                      <a16:creationId xmlns:a16="http://schemas.microsoft.com/office/drawing/2014/main" id="{93FD1F8C-3BEC-2840-8FC6-BDA873833AC8}"/>
                    </a:ext>
                  </a:extLst>
                </p:cNvPr>
                <p:cNvSpPr txBox="1">
                  <a:spLocks noRot="1" noChangeAspect="1" noMove="1" noResize="1" noEditPoints="1" noAdjustHandles="1" noChangeArrowheads="1" noChangeShapeType="1" noTextEdit="1"/>
                </p:cNvSpPr>
                <p:nvPr/>
              </p:nvSpPr>
              <p:spPr>
                <a:xfrm>
                  <a:off x="1473278" y="5079435"/>
                  <a:ext cx="383118" cy="276999"/>
                </a:xfrm>
                <a:prstGeom prst="rect">
                  <a:avLst/>
                </a:prstGeom>
                <a:blipFill>
                  <a:blip r:embed="rId7"/>
                  <a:stretch>
                    <a:fillRect l="-22581" r="-19355" b="-34783"/>
                  </a:stretch>
                </a:blipFill>
              </p:spPr>
              <p:txBody>
                <a:bodyPr/>
                <a:lstStyle/>
                <a:p>
                  <a:r>
                    <a:rPr lang="zh-CN" altLang="en-US">
                      <a:noFill/>
                    </a:rPr>
                    <a:t> </a:t>
                  </a:r>
                </a:p>
              </p:txBody>
            </p:sp>
          </mc:Fallback>
        </mc:AlternateContent>
        <p:cxnSp>
          <p:nvCxnSpPr>
            <p:cNvPr id="36" name="Straight Connector 35">
              <a:extLst>
                <a:ext uri="{FF2B5EF4-FFF2-40B4-BE49-F238E27FC236}">
                  <a16:creationId xmlns:a16="http://schemas.microsoft.com/office/drawing/2014/main" id="{2070AEEA-6443-4442-AB61-3FB640D99DBD}"/>
                </a:ext>
              </a:extLst>
            </p:cNvPr>
            <p:cNvCxnSpPr/>
            <p:nvPr/>
          </p:nvCxnSpPr>
          <p:spPr>
            <a:xfrm>
              <a:off x="1922761" y="5682974"/>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03EE5E3-3CCF-AD48-8BCD-F6275F347C71}"/>
                    </a:ext>
                  </a:extLst>
                </p:cNvPr>
                <p:cNvSpPr txBox="1"/>
                <p:nvPr/>
              </p:nvSpPr>
              <p:spPr>
                <a:xfrm>
                  <a:off x="1473278" y="5544474"/>
                  <a:ext cx="383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37" name="TextBox 36">
                  <a:extLst>
                    <a:ext uri="{FF2B5EF4-FFF2-40B4-BE49-F238E27FC236}">
                      <a16:creationId xmlns:a16="http://schemas.microsoft.com/office/drawing/2014/main" id="{603EE5E3-3CCF-AD48-8BCD-F6275F347C71}"/>
                    </a:ext>
                  </a:extLst>
                </p:cNvPr>
                <p:cNvSpPr txBox="1">
                  <a:spLocks noRot="1" noChangeAspect="1" noMove="1" noResize="1" noEditPoints="1" noAdjustHandles="1" noChangeArrowheads="1" noChangeShapeType="1" noTextEdit="1"/>
                </p:cNvSpPr>
                <p:nvPr/>
              </p:nvSpPr>
              <p:spPr>
                <a:xfrm>
                  <a:off x="1473278" y="5544474"/>
                  <a:ext cx="383118" cy="276999"/>
                </a:xfrm>
                <a:prstGeom prst="rect">
                  <a:avLst/>
                </a:prstGeom>
                <a:blipFill>
                  <a:blip r:embed="rId7"/>
                  <a:stretch>
                    <a:fillRect l="-22581" r="-19355" b="-34783"/>
                  </a:stretch>
                </a:blipFill>
              </p:spPr>
              <p:txBody>
                <a:bodyPr/>
                <a:lstStyle/>
                <a:p>
                  <a:r>
                    <a:rPr lang="zh-CN" altLang="en-US">
                      <a:noFill/>
                    </a:rPr>
                    <a:t> </a:t>
                  </a:r>
                </a:p>
              </p:txBody>
            </p:sp>
          </mc:Fallback>
        </mc:AlternateContent>
        <p:cxnSp>
          <p:nvCxnSpPr>
            <p:cNvPr id="39" name="Straight Connector 38">
              <a:extLst>
                <a:ext uri="{FF2B5EF4-FFF2-40B4-BE49-F238E27FC236}">
                  <a16:creationId xmlns:a16="http://schemas.microsoft.com/office/drawing/2014/main" id="{61158020-4461-7449-89F7-244B30374443}"/>
                </a:ext>
              </a:extLst>
            </p:cNvPr>
            <p:cNvCxnSpPr/>
            <p:nvPr/>
          </p:nvCxnSpPr>
          <p:spPr>
            <a:xfrm>
              <a:off x="1922761" y="6151081"/>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4450B95-8603-AC4B-9DA6-28D8B7293768}"/>
                    </a:ext>
                  </a:extLst>
                </p:cNvPr>
                <p:cNvSpPr txBox="1"/>
                <p:nvPr/>
              </p:nvSpPr>
              <p:spPr>
                <a:xfrm>
                  <a:off x="1473278" y="6012581"/>
                  <a:ext cx="383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41" name="TextBox 40">
                  <a:extLst>
                    <a:ext uri="{FF2B5EF4-FFF2-40B4-BE49-F238E27FC236}">
                      <a16:creationId xmlns:a16="http://schemas.microsoft.com/office/drawing/2014/main" id="{A4450B95-8603-AC4B-9DA6-28D8B7293768}"/>
                    </a:ext>
                  </a:extLst>
                </p:cNvPr>
                <p:cNvSpPr txBox="1">
                  <a:spLocks noRot="1" noChangeAspect="1" noMove="1" noResize="1" noEditPoints="1" noAdjustHandles="1" noChangeArrowheads="1" noChangeShapeType="1" noTextEdit="1"/>
                </p:cNvSpPr>
                <p:nvPr/>
              </p:nvSpPr>
              <p:spPr>
                <a:xfrm>
                  <a:off x="1473278" y="6012581"/>
                  <a:ext cx="383118" cy="276999"/>
                </a:xfrm>
                <a:prstGeom prst="rect">
                  <a:avLst/>
                </a:prstGeom>
                <a:blipFill>
                  <a:blip r:embed="rId8"/>
                  <a:stretch>
                    <a:fillRect l="-22581" t="-4348" r="-19355" b="-34783"/>
                  </a:stretch>
                </a:blipFill>
              </p:spPr>
              <p:txBody>
                <a:bodyPr/>
                <a:lstStyle/>
                <a:p>
                  <a:r>
                    <a:rPr lang="zh-CN" altLang="en-US">
                      <a:noFill/>
                    </a:rPr>
                    <a:t> </a:t>
                  </a:r>
                </a:p>
              </p:txBody>
            </p:sp>
          </mc:Fallback>
        </mc:AlternateContent>
        <p:cxnSp>
          <p:nvCxnSpPr>
            <p:cNvPr id="43" name="Straight Connector 42">
              <a:extLst>
                <a:ext uri="{FF2B5EF4-FFF2-40B4-BE49-F238E27FC236}">
                  <a16:creationId xmlns:a16="http://schemas.microsoft.com/office/drawing/2014/main" id="{F341DE7E-318A-A140-A268-CA849F98218E}"/>
                </a:ext>
              </a:extLst>
            </p:cNvPr>
            <p:cNvCxnSpPr>
              <a:cxnSpLocks/>
            </p:cNvCxnSpPr>
            <p:nvPr/>
          </p:nvCxnSpPr>
          <p:spPr>
            <a:xfrm>
              <a:off x="3074546" y="4754032"/>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1F281E-EF7B-3B43-8EFC-B62A32372D1D}"/>
                </a:ext>
              </a:extLst>
            </p:cNvPr>
            <p:cNvCxnSpPr>
              <a:cxnSpLocks/>
            </p:cNvCxnSpPr>
            <p:nvPr/>
          </p:nvCxnSpPr>
          <p:spPr>
            <a:xfrm>
              <a:off x="3074546" y="5222139"/>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4295F81-222B-134B-A48B-203508D40E30}"/>
                </a:ext>
              </a:extLst>
            </p:cNvPr>
            <p:cNvCxnSpPr>
              <a:cxnSpLocks/>
            </p:cNvCxnSpPr>
            <p:nvPr/>
          </p:nvCxnSpPr>
          <p:spPr>
            <a:xfrm>
              <a:off x="3074546" y="5687178"/>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2B65703-5D63-3449-993C-00B5D38A9DA5}"/>
                </a:ext>
              </a:extLst>
            </p:cNvPr>
            <p:cNvCxnSpPr>
              <a:cxnSpLocks/>
            </p:cNvCxnSpPr>
            <p:nvPr/>
          </p:nvCxnSpPr>
          <p:spPr>
            <a:xfrm>
              <a:off x="3074546" y="6155285"/>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ounded Rectangle 51">
              <a:extLst>
                <a:ext uri="{FF2B5EF4-FFF2-40B4-BE49-F238E27FC236}">
                  <a16:creationId xmlns:a16="http://schemas.microsoft.com/office/drawing/2014/main" id="{97F2DB9A-8BF1-6948-89CE-4042AAA4ED25}"/>
                </a:ext>
              </a:extLst>
            </p:cNvPr>
            <p:cNvSpPr/>
            <p:nvPr/>
          </p:nvSpPr>
          <p:spPr>
            <a:xfrm>
              <a:off x="3295181" y="4638779"/>
              <a:ext cx="805982" cy="16571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ED493D0-8198-B44B-85E3-BF6F3EA624F2}"/>
                    </a:ext>
                  </a:extLst>
                </p:cNvPr>
                <p:cNvSpPr txBox="1"/>
                <p:nvPr/>
              </p:nvSpPr>
              <p:spPr>
                <a:xfrm>
                  <a:off x="2303792" y="5356434"/>
                  <a:ext cx="681019" cy="285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𝛾</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𝐻</m:t>
                            </m:r>
                          </m:sup>
                        </m:sSup>
                      </m:oMath>
                    </m:oMathPara>
                  </a14:m>
                  <a:endParaRPr kumimoji="1" lang="zh-CN" altLang="en-US" dirty="0"/>
                </a:p>
              </p:txBody>
            </p:sp>
          </mc:Choice>
          <mc:Fallback xmlns="">
            <p:sp>
              <p:nvSpPr>
                <p:cNvPr id="7" name="TextBox 6">
                  <a:extLst>
                    <a:ext uri="{FF2B5EF4-FFF2-40B4-BE49-F238E27FC236}">
                      <a16:creationId xmlns:a16="http://schemas.microsoft.com/office/drawing/2014/main" id="{FED493D0-8198-B44B-85E3-BF6F3EA624F2}"/>
                    </a:ext>
                  </a:extLst>
                </p:cNvPr>
                <p:cNvSpPr txBox="1">
                  <a:spLocks noRot="1" noChangeAspect="1" noMove="1" noResize="1" noEditPoints="1" noAdjustHandles="1" noChangeArrowheads="1" noChangeShapeType="1" noTextEdit="1"/>
                </p:cNvSpPr>
                <p:nvPr/>
              </p:nvSpPr>
              <p:spPr>
                <a:xfrm>
                  <a:off x="2303792" y="5356434"/>
                  <a:ext cx="681019" cy="285912"/>
                </a:xfrm>
                <a:prstGeom prst="rect">
                  <a:avLst/>
                </a:prstGeom>
                <a:blipFill>
                  <a:blip r:embed="rId9"/>
                  <a:stretch>
                    <a:fillRect l="-3636" r="-1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5CA3E25-F66F-504F-B7A9-919172682072}"/>
                    </a:ext>
                  </a:extLst>
                </p:cNvPr>
                <p:cNvSpPr txBox="1"/>
                <p:nvPr/>
              </p:nvSpPr>
              <p:spPr>
                <a:xfrm>
                  <a:off x="3297600" y="5362762"/>
                  <a:ext cx="809581" cy="2899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𝛽</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𝑋</m:t>
                            </m:r>
                          </m:sup>
                        </m:sSup>
                      </m:oMath>
                    </m:oMathPara>
                  </a14:m>
                  <a:endParaRPr kumimoji="1" lang="zh-CN" altLang="en-US" dirty="0"/>
                </a:p>
              </p:txBody>
            </p:sp>
          </mc:Choice>
          <mc:Fallback xmlns="">
            <p:sp>
              <p:nvSpPr>
                <p:cNvPr id="53" name="TextBox 52">
                  <a:extLst>
                    <a:ext uri="{FF2B5EF4-FFF2-40B4-BE49-F238E27FC236}">
                      <a16:creationId xmlns:a16="http://schemas.microsoft.com/office/drawing/2014/main" id="{85CA3E25-F66F-504F-B7A9-919172682072}"/>
                    </a:ext>
                  </a:extLst>
                </p:cNvPr>
                <p:cNvSpPr txBox="1">
                  <a:spLocks noRot="1" noChangeAspect="1" noMove="1" noResize="1" noEditPoints="1" noAdjustHandles="1" noChangeArrowheads="1" noChangeShapeType="1" noTextEdit="1"/>
                </p:cNvSpPr>
                <p:nvPr/>
              </p:nvSpPr>
              <p:spPr>
                <a:xfrm>
                  <a:off x="3297600" y="5362762"/>
                  <a:ext cx="809581" cy="289951"/>
                </a:xfrm>
                <a:prstGeom prst="rect">
                  <a:avLst/>
                </a:prstGeom>
                <a:blipFill>
                  <a:blip r:embed="rId10"/>
                  <a:stretch>
                    <a:fillRect l="-3077" t="-8696" r="-1538"/>
                  </a:stretch>
                </a:blipFill>
              </p:spPr>
              <p:txBody>
                <a:bodyPr/>
                <a:lstStyle/>
                <a:p>
                  <a:r>
                    <a:rPr lang="zh-CN" altLang="en-US">
                      <a:noFill/>
                    </a:rPr>
                    <a:t> </a:t>
                  </a:r>
                </a:p>
              </p:txBody>
            </p:sp>
          </mc:Fallback>
        </mc:AlternateContent>
        <p:sp>
          <p:nvSpPr>
            <p:cNvPr id="54" name="Rounded Rectangle 53">
              <a:extLst>
                <a:ext uri="{FF2B5EF4-FFF2-40B4-BE49-F238E27FC236}">
                  <a16:creationId xmlns:a16="http://schemas.microsoft.com/office/drawing/2014/main" id="{5EA4C232-C176-1F48-A50A-F697EB0D63C5}"/>
                </a:ext>
              </a:extLst>
            </p:cNvPr>
            <p:cNvSpPr/>
            <p:nvPr/>
          </p:nvSpPr>
          <p:spPr>
            <a:xfrm>
              <a:off x="4696832" y="4638780"/>
              <a:ext cx="864347" cy="16571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6" name="Straight Connector 55">
              <a:extLst>
                <a:ext uri="{FF2B5EF4-FFF2-40B4-BE49-F238E27FC236}">
                  <a16:creationId xmlns:a16="http://schemas.microsoft.com/office/drawing/2014/main" id="{55C52DB4-89FD-5B43-BB66-1587492D8BE3}"/>
                </a:ext>
              </a:extLst>
            </p:cNvPr>
            <p:cNvCxnSpPr>
              <a:cxnSpLocks/>
            </p:cNvCxnSpPr>
            <p:nvPr/>
          </p:nvCxnSpPr>
          <p:spPr>
            <a:xfrm>
              <a:off x="4110765" y="4756156"/>
              <a:ext cx="586067"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D0C7688-0DF8-D14D-B90C-25E5AA93945B}"/>
                </a:ext>
              </a:extLst>
            </p:cNvPr>
            <p:cNvCxnSpPr>
              <a:cxnSpLocks/>
            </p:cNvCxnSpPr>
            <p:nvPr/>
          </p:nvCxnSpPr>
          <p:spPr>
            <a:xfrm>
              <a:off x="4110765" y="5224263"/>
              <a:ext cx="57395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21DBA47-C7B7-2C4C-B1EF-2C69925277B1}"/>
                </a:ext>
              </a:extLst>
            </p:cNvPr>
            <p:cNvCxnSpPr>
              <a:cxnSpLocks/>
            </p:cNvCxnSpPr>
            <p:nvPr/>
          </p:nvCxnSpPr>
          <p:spPr>
            <a:xfrm>
              <a:off x="4110765" y="5689302"/>
              <a:ext cx="57395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76DD938-D67E-6546-9EA7-2AF981662C2B}"/>
                </a:ext>
              </a:extLst>
            </p:cNvPr>
            <p:cNvCxnSpPr>
              <a:cxnSpLocks/>
            </p:cNvCxnSpPr>
            <p:nvPr/>
          </p:nvCxnSpPr>
          <p:spPr>
            <a:xfrm>
              <a:off x="4110765" y="6157409"/>
              <a:ext cx="57395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EB59A2B-5CCB-A543-BB3A-1FC98603633D}"/>
                </a:ext>
              </a:extLst>
            </p:cNvPr>
            <p:cNvCxnSpPr>
              <a:cxnSpLocks/>
            </p:cNvCxnSpPr>
            <p:nvPr/>
          </p:nvCxnSpPr>
          <p:spPr>
            <a:xfrm>
              <a:off x="5548771" y="4754032"/>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0EC8FD9-BEEB-684B-B69B-76FB2939D0FE}"/>
                </a:ext>
              </a:extLst>
            </p:cNvPr>
            <p:cNvCxnSpPr>
              <a:cxnSpLocks/>
            </p:cNvCxnSpPr>
            <p:nvPr/>
          </p:nvCxnSpPr>
          <p:spPr>
            <a:xfrm>
              <a:off x="5548771" y="5222139"/>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8C5244F-5CC8-0F45-88AC-1D50622DF504}"/>
                </a:ext>
              </a:extLst>
            </p:cNvPr>
            <p:cNvCxnSpPr>
              <a:cxnSpLocks/>
            </p:cNvCxnSpPr>
            <p:nvPr/>
          </p:nvCxnSpPr>
          <p:spPr>
            <a:xfrm>
              <a:off x="5548771" y="5687178"/>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254B46B-1D52-684E-B360-5474FBC14764}"/>
                </a:ext>
              </a:extLst>
            </p:cNvPr>
            <p:cNvCxnSpPr>
              <a:cxnSpLocks/>
            </p:cNvCxnSpPr>
            <p:nvPr/>
          </p:nvCxnSpPr>
          <p:spPr>
            <a:xfrm>
              <a:off x="5548771" y="6155285"/>
              <a:ext cx="2196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8C95F698-2486-034C-8837-E7715BE12686}"/>
                </a:ext>
              </a:extLst>
            </p:cNvPr>
            <p:cNvSpPr/>
            <p:nvPr/>
          </p:nvSpPr>
          <p:spPr>
            <a:xfrm>
              <a:off x="5769406" y="4638779"/>
              <a:ext cx="850927" cy="16571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6A974B8E-7A7C-9A4E-A101-9450DD695A85}"/>
                    </a:ext>
                  </a:extLst>
                </p:cNvPr>
                <p:cNvSpPr txBox="1"/>
                <p:nvPr/>
              </p:nvSpPr>
              <p:spPr>
                <a:xfrm>
                  <a:off x="4782083" y="5371713"/>
                  <a:ext cx="693843" cy="291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𝛾</m:t>
                                </m:r>
                              </m:e>
                              <m:sub>
                                <m:r>
                                  <a:rPr kumimoji="1" lang="en-US" altLang="zh-CN" b="0" i="1" smtClean="0">
                                    <a:latin typeface="Cambria Math" panose="02040503050406030204" pitchFamily="18" charset="0"/>
                                  </a:rPr>
                                  <m:t>𝑝</m:t>
                                </m:r>
                              </m:sub>
                            </m:sSub>
                            <m:r>
                              <a:rPr kumimoji="1" lang="en-US" altLang="zh-CN" b="0" i="1" smtClean="0">
                                <a:latin typeface="Cambria Math" panose="02040503050406030204" pitchFamily="18" charset="0"/>
                              </a:rPr>
                              <m:t>𝐻</m:t>
                            </m:r>
                          </m:sup>
                        </m:sSup>
                      </m:oMath>
                    </m:oMathPara>
                  </a14:m>
                  <a:endParaRPr kumimoji="1" lang="zh-CN" altLang="en-US" dirty="0"/>
                </a:p>
              </p:txBody>
            </p:sp>
          </mc:Choice>
          <mc:Fallback xmlns="">
            <p:sp>
              <p:nvSpPr>
                <p:cNvPr id="65" name="TextBox 64">
                  <a:extLst>
                    <a:ext uri="{FF2B5EF4-FFF2-40B4-BE49-F238E27FC236}">
                      <a16:creationId xmlns:a16="http://schemas.microsoft.com/office/drawing/2014/main" id="{6A974B8E-7A7C-9A4E-A101-9450DD695A85}"/>
                    </a:ext>
                  </a:extLst>
                </p:cNvPr>
                <p:cNvSpPr txBox="1">
                  <a:spLocks noRot="1" noChangeAspect="1" noMove="1" noResize="1" noEditPoints="1" noAdjustHandles="1" noChangeArrowheads="1" noChangeShapeType="1" noTextEdit="1"/>
                </p:cNvSpPr>
                <p:nvPr/>
              </p:nvSpPr>
              <p:spPr>
                <a:xfrm>
                  <a:off x="4782083" y="5371713"/>
                  <a:ext cx="693843" cy="291362"/>
                </a:xfrm>
                <a:prstGeom prst="rect">
                  <a:avLst/>
                </a:prstGeom>
                <a:blipFill>
                  <a:blip r:embed="rId11"/>
                  <a:stretch>
                    <a:fillRect l="-5357" r="-17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FFC2E501-D972-F844-8BE3-BA999E77521C}"/>
                    </a:ext>
                  </a:extLst>
                </p:cNvPr>
                <p:cNvSpPr txBox="1"/>
                <p:nvPr/>
              </p:nvSpPr>
              <p:spPr>
                <a:xfrm>
                  <a:off x="5771825" y="5362762"/>
                  <a:ext cx="822405" cy="2954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𝛽</m:t>
                                </m:r>
                              </m:e>
                              <m:sub>
                                <m:r>
                                  <a:rPr kumimoji="1" lang="en-US" altLang="zh-CN" b="0" i="1" smtClean="0">
                                    <a:latin typeface="Cambria Math" panose="02040503050406030204" pitchFamily="18" charset="0"/>
                                  </a:rPr>
                                  <m:t>𝑝</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𝑋</m:t>
                            </m:r>
                          </m:sup>
                        </m:sSup>
                      </m:oMath>
                    </m:oMathPara>
                  </a14:m>
                  <a:endParaRPr kumimoji="1" lang="zh-CN" altLang="en-US" dirty="0"/>
                </a:p>
              </p:txBody>
            </p:sp>
          </mc:Choice>
          <mc:Fallback xmlns="">
            <p:sp>
              <p:nvSpPr>
                <p:cNvPr id="66" name="TextBox 65">
                  <a:extLst>
                    <a:ext uri="{FF2B5EF4-FFF2-40B4-BE49-F238E27FC236}">
                      <a16:creationId xmlns:a16="http://schemas.microsoft.com/office/drawing/2014/main" id="{FFC2E501-D972-F844-8BE3-BA999E77521C}"/>
                    </a:ext>
                  </a:extLst>
                </p:cNvPr>
                <p:cNvSpPr txBox="1">
                  <a:spLocks noRot="1" noChangeAspect="1" noMove="1" noResize="1" noEditPoints="1" noAdjustHandles="1" noChangeArrowheads="1" noChangeShapeType="1" noTextEdit="1"/>
                </p:cNvSpPr>
                <p:nvPr/>
              </p:nvSpPr>
              <p:spPr>
                <a:xfrm>
                  <a:off x="5771825" y="5362762"/>
                  <a:ext cx="822405" cy="295402"/>
                </a:xfrm>
                <a:prstGeom prst="rect">
                  <a:avLst/>
                </a:prstGeom>
                <a:blipFill>
                  <a:blip r:embed="rId12"/>
                  <a:stretch>
                    <a:fillRect l="-3030" t="-8333"/>
                  </a:stretch>
                </a:blipFill>
              </p:spPr>
              <p:txBody>
                <a:bodyPr/>
                <a:lstStyle/>
                <a:p>
                  <a:r>
                    <a:rPr lang="zh-CN" altLang="en-US">
                      <a:noFill/>
                    </a:rPr>
                    <a:t> </a:t>
                  </a:r>
                </a:p>
              </p:txBody>
            </p:sp>
          </mc:Fallback>
        </mc:AlternateContent>
        <p:cxnSp>
          <p:nvCxnSpPr>
            <p:cNvPr id="67" name="Straight Connector 66">
              <a:extLst>
                <a:ext uri="{FF2B5EF4-FFF2-40B4-BE49-F238E27FC236}">
                  <a16:creationId xmlns:a16="http://schemas.microsoft.com/office/drawing/2014/main" id="{A73D90D0-08AF-A34A-913C-FE41DBE04B7D}"/>
                </a:ext>
              </a:extLst>
            </p:cNvPr>
            <p:cNvCxnSpPr/>
            <p:nvPr/>
          </p:nvCxnSpPr>
          <p:spPr>
            <a:xfrm>
              <a:off x="6620333" y="4729929"/>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1550D07-3524-474F-BFA6-A12434F83F2D}"/>
                </a:ext>
              </a:extLst>
            </p:cNvPr>
            <p:cNvCxnSpPr/>
            <p:nvPr/>
          </p:nvCxnSpPr>
          <p:spPr>
            <a:xfrm>
              <a:off x="6620333" y="5198036"/>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3295A54-E27B-F041-BBAC-B287E64A89DE}"/>
                </a:ext>
              </a:extLst>
            </p:cNvPr>
            <p:cNvCxnSpPr/>
            <p:nvPr/>
          </p:nvCxnSpPr>
          <p:spPr>
            <a:xfrm>
              <a:off x="6620333" y="5663075"/>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3E08DC5-4720-9D4A-AE12-3ADDCBB0A002}"/>
                </a:ext>
              </a:extLst>
            </p:cNvPr>
            <p:cNvCxnSpPr/>
            <p:nvPr/>
          </p:nvCxnSpPr>
          <p:spPr>
            <a:xfrm>
              <a:off x="6620333" y="6131182"/>
              <a:ext cx="2893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ight Brace 72">
              <a:extLst>
                <a:ext uri="{FF2B5EF4-FFF2-40B4-BE49-F238E27FC236}">
                  <a16:creationId xmlns:a16="http://schemas.microsoft.com/office/drawing/2014/main" id="{312F3E4E-4CE5-1E47-AF34-527DA3A79647}"/>
                </a:ext>
              </a:extLst>
            </p:cNvPr>
            <p:cNvSpPr/>
            <p:nvPr/>
          </p:nvSpPr>
          <p:spPr>
            <a:xfrm rot="16200000">
              <a:off x="4308164" y="2256677"/>
              <a:ext cx="205431" cy="4418906"/>
            </a:xfrm>
            <a:prstGeom prst="rightBrace">
              <a:avLst>
                <a:gd name="adj1" fmla="val 69048"/>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sp>
        <p:nvSpPr>
          <p:cNvPr id="74" name="Title 1">
            <a:extLst>
              <a:ext uri="{FF2B5EF4-FFF2-40B4-BE49-F238E27FC236}">
                <a16:creationId xmlns:a16="http://schemas.microsoft.com/office/drawing/2014/main" id="{B6504035-FF53-5B4E-8770-C23BA354278B}"/>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QAOA</a:t>
            </a:r>
            <a:r>
              <a:rPr kumimoji="1" lang="zh-CN" altLang="en-US" sz="4800" dirty="0"/>
              <a:t> </a:t>
            </a:r>
            <a:r>
              <a:rPr kumimoji="1" lang="en-US" altLang="zh-CN" sz="4800" dirty="0"/>
              <a:t>performance</a:t>
            </a:r>
            <a:r>
              <a:rPr kumimoji="1" lang="zh-CN" altLang="en-US" sz="4800" dirty="0"/>
              <a:t> </a:t>
            </a:r>
            <a:r>
              <a:rPr kumimoji="1" lang="en-US" altLang="zh-CN" sz="4800" dirty="0"/>
              <a:t>guarantee</a:t>
            </a:r>
            <a:endParaRPr kumimoji="1" lang="zh-CN" altLang="en-US" sz="4800" dirty="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5E23BCFA-FA17-DA48-A0F2-0F449F2F62F5}"/>
                  </a:ext>
                </a:extLst>
              </p:cNvPr>
              <p:cNvSpPr txBox="1"/>
              <p:nvPr/>
            </p:nvSpPr>
            <p:spPr>
              <a:xfrm>
                <a:off x="903561" y="2817311"/>
                <a:ext cx="3062862" cy="7959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𝐻</m:t>
                          </m:r>
                        </m:e>
                        <m:sub>
                          <m:r>
                            <m:rPr>
                              <m:sty m:val="p"/>
                            </m:rPr>
                            <a:rPr lang="en-US" altLang="zh-CN" b="0" i="1" smtClean="0">
                              <a:solidFill>
                                <a:schemeClr val="tx1"/>
                              </a:solidFill>
                              <a:latin typeface="Cambria Math" panose="02040503050406030204" pitchFamily="18" charset="0"/>
                            </a:rPr>
                            <m:t>MC</m:t>
                          </m:r>
                        </m:sub>
                      </m:sSub>
                      <m:r>
                        <a:rPr lang="en-US" altLang="zh-CN" b="0" i="1" smtClean="0">
                          <a:solidFill>
                            <a:schemeClr val="tx1"/>
                          </a:solidFill>
                          <a:latin typeface="Cambria Math" panose="02040503050406030204" pitchFamily="18" charset="0"/>
                        </a:rPr>
                        <m:t>=</m:t>
                      </m:r>
                      <m:nary>
                        <m:naryPr>
                          <m:chr m:val="∑"/>
                          <m:supHide m:val="on"/>
                          <m:ctrlPr>
                            <a:rPr lang="en-US" altLang="zh-CN" b="0" i="1" smtClean="0">
                              <a:solidFill>
                                <a:schemeClr val="tx1"/>
                              </a:solidFill>
                              <a:latin typeface="Cambria Math" panose="02040503050406030204" pitchFamily="18" charset="0"/>
                            </a:rPr>
                          </m:ctrlPr>
                        </m:naryPr>
                        <m:sub>
                          <m:d>
                            <m:dPr>
                              <m:begChr m:val="⟨"/>
                              <m:endChr m:val="⟩"/>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𝑖</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𝑗</m:t>
                              </m:r>
                            </m:e>
                          </m:d>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ea typeface="Cambria Math" panose="02040503050406030204" pitchFamily="18" charset="0"/>
                            </a:rPr>
                            <m:t>ℰ</m:t>
                          </m:r>
                        </m:sub>
                        <m:sup/>
                        <m:e>
                          <m:r>
                            <a:rPr lang="en-US" altLang="zh-CN" b="0" i="1" smtClean="0">
                              <a:solidFill>
                                <a:schemeClr val="tx1"/>
                              </a:solidFill>
                              <a:latin typeface="Cambria Math" panose="02040503050406030204" pitchFamily="18" charset="0"/>
                              <a:ea typeface="Cambria Math" panose="02040503050406030204" pitchFamily="18" charset="0"/>
                            </a:rPr>
                            <m:t>(</m:t>
                          </m:r>
                          <m:sSub>
                            <m:sSubPr>
                              <m:ctrlPr>
                                <a:rPr lang="en-US" altLang="zh-CN" b="0" i="1" smtClean="0">
                                  <a:solidFill>
                                    <a:schemeClr val="tx1"/>
                                  </a:solidFill>
                                  <a:latin typeface="Cambria Math" panose="02040503050406030204" pitchFamily="18" charset="0"/>
                                  <a:ea typeface="Cambria Math" panose="02040503050406030204" pitchFamily="18" charset="0"/>
                                </a:rPr>
                              </m:ctrlPr>
                            </m:sSubPr>
                            <m:e>
                              <m:r>
                                <a:rPr lang="en-US" altLang="zh-CN" b="0" i="1" smtClean="0">
                                  <a:solidFill>
                                    <a:schemeClr val="tx1"/>
                                  </a:solidFill>
                                  <a:latin typeface="Cambria Math" panose="02040503050406030204" pitchFamily="18" charset="0"/>
                                  <a:ea typeface="Cambria Math" panose="02040503050406030204" pitchFamily="18" charset="0"/>
                                </a:rPr>
                                <m:t>𝑍</m:t>
                              </m:r>
                            </m:e>
                            <m:sub>
                              <m:r>
                                <a:rPr lang="en-US" altLang="zh-CN" b="0" i="1" smtClean="0">
                                  <a:solidFill>
                                    <a:schemeClr val="tx1"/>
                                  </a:solidFill>
                                  <a:latin typeface="Cambria Math" panose="02040503050406030204" pitchFamily="18" charset="0"/>
                                  <a:ea typeface="Cambria Math" panose="02040503050406030204" pitchFamily="18" charset="0"/>
                                </a:rPr>
                                <m:t>𝑖</m:t>
                              </m:r>
                            </m:sub>
                          </m:sSub>
                          <m:sSub>
                            <m:sSubPr>
                              <m:ctrlPr>
                                <a:rPr lang="en-US" altLang="zh-CN" b="0" i="1" smtClean="0">
                                  <a:solidFill>
                                    <a:schemeClr val="tx1"/>
                                  </a:solidFill>
                                  <a:latin typeface="Cambria Math" panose="02040503050406030204" pitchFamily="18" charset="0"/>
                                  <a:ea typeface="Cambria Math" panose="02040503050406030204" pitchFamily="18" charset="0"/>
                                </a:rPr>
                              </m:ctrlPr>
                            </m:sSubPr>
                            <m:e>
                              <m:r>
                                <a:rPr lang="en-US" altLang="zh-CN" b="0" i="1" smtClean="0">
                                  <a:solidFill>
                                    <a:schemeClr val="tx1"/>
                                  </a:solidFill>
                                  <a:latin typeface="Cambria Math" panose="02040503050406030204" pitchFamily="18" charset="0"/>
                                  <a:ea typeface="Cambria Math" panose="02040503050406030204" pitchFamily="18" charset="0"/>
                                </a:rPr>
                                <m:t>𝑍</m:t>
                              </m:r>
                            </m:e>
                            <m:sub>
                              <m:r>
                                <a:rPr lang="en-US" altLang="zh-CN" b="0" i="1" smtClean="0">
                                  <a:solidFill>
                                    <a:schemeClr val="tx1"/>
                                  </a:solidFill>
                                  <a:latin typeface="Cambria Math" panose="02040503050406030204" pitchFamily="18" charset="0"/>
                                  <a:ea typeface="Cambria Math" panose="02040503050406030204" pitchFamily="18" charset="0"/>
                                </a:rPr>
                                <m:t>𝑗</m:t>
                              </m:r>
                            </m:sub>
                          </m:sSub>
                          <m:r>
                            <a:rPr lang="en-US" altLang="zh-CN" b="0" i="1" smtClean="0">
                              <a:solidFill>
                                <a:schemeClr val="tx1"/>
                              </a:solidFill>
                              <a:latin typeface="Cambria Math" panose="02040503050406030204" pitchFamily="18" charset="0"/>
                              <a:ea typeface="Cambria Math" panose="02040503050406030204" pitchFamily="18" charset="0"/>
                            </a:rPr>
                            <m:t>−1)/2</m:t>
                          </m:r>
                        </m:e>
                      </m:nary>
                    </m:oMath>
                  </m:oMathPara>
                </a14:m>
                <a:endParaRPr lang="zh-CN" altLang="en-US" dirty="0"/>
              </a:p>
            </p:txBody>
          </p:sp>
        </mc:Choice>
        <mc:Fallback xmlns="">
          <p:sp>
            <p:nvSpPr>
              <p:cNvPr id="99" name="TextBox 98">
                <a:extLst>
                  <a:ext uri="{FF2B5EF4-FFF2-40B4-BE49-F238E27FC236}">
                    <a16:creationId xmlns:a16="http://schemas.microsoft.com/office/drawing/2014/main" id="{5E23BCFA-FA17-DA48-A0F2-0F449F2F62F5}"/>
                  </a:ext>
                </a:extLst>
              </p:cNvPr>
              <p:cNvSpPr txBox="1">
                <a:spLocks noRot="1" noChangeAspect="1" noMove="1" noResize="1" noEditPoints="1" noAdjustHandles="1" noChangeArrowheads="1" noChangeShapeType="1" noTextEdit="1"/>
              </p:cNvSpPr>
              <p:nvPr/>
            </p:nvSpPr>
            <p:spPr>
              <a:xfrm>
                <a:off x="903561" y="2817311"/>
                <a:ext cx="3062862" cy="795987"/>
              </a:xfrm>
              <a:prstGeom prst="rect">
                <a:avLst/>
              </a:prstGeom>
              <a:blipFill>
                <a:blip r:embed="rId13"/>
                <a:stretch>
                  <a:fillRect t="-115625" b="-1578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720A938-8BF8-E44B-8EA7-5E47A0BBBA1F}"/>
                  </a:ext>
                </a:extLst>
              </p:cNvPr>
              <p:cNvSpPr txBox="1"/>
              <p:nvPr/>
            </p:nvSpPr>
            <p:spPr>
              <a:xfrm>
                <a:off x="1188144" y="2030462"/>
                <a:ext cx="2493696" cy="6367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𝛼</m:t>
                      </m:r>
                      <m:r>
                        <a:rPr kumimoji="1" lang="en-US" altLang="zh-CN" sz="2000" b="0" i="1" smtClean="0">
                          <a:latin typeface="Cambria Math" panose="02040503050406030204" pitchFamily="18" charset="0"/>
                        </a:rPr>
                        <m:t>=</m:t>
                      </m:r>
                      <m:f>
                        <m:fPr>
                          <m:ctrlPr>
                            <a:rPr kumimoji="1" lang="en-US" altLang="zh-CN" sz="2000" b="0" i="1" smtClean="0">
                              <a:latin typeface="Cambria Math" panose="02040503050406030204" pitchFamily="18" charset="0"/>
                            </a:rPr>
                          </m:ctrlPr>
                        </m:fPr>
                        <m:num>
                          <m:r>
                            <m:rPr>
                              <m:sty m:val="p"/>
                            </m:rPr>
                            <a:rPr kumimoji="1" lang="en-US" altLang="zh-CN" sz="2000" b="0" i="1" smtClean="0">
                              <a:latin typeface="Cambria Math" panose="02040503050406030204" pitchFamily="18" charset="0"/>
                            </a:rPr>
                            <m:t>estimated</m:t>
                          </m:r>
                          <m:r>
                            <a:rPr kumimoji="1" lang="zh-CN" altLang="en-US" sz="2000" b="0" i="1" smtClean="0">
                              <a:latin typeface="Cambria Math" panose="02040503050406030204" pitchFamily="18" charset="0"/>
                            </a:rPr>
                            <m:t> </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r>
                            <a:rPr kumimoji="1" lang="zh-CN" altLang="en-US" sz="2000" b="0" i="1" smtClean="0">
                              <a:latin typeface="Cambria Math" panose="02040503050406030204" pitchFamily="18" charset="0"/>
                            </a:rPr>
                            <m:t> </m:t>
                          </m:r>
                        </m:num>
                        <m:den>
                          <m:r>
                            <m:rPr>
                              <m:sty m:val="p"/>
                            </m:rPr>
                            <a:rPr kumimoji="1" lang="en-US" altLang="zh-CN" sz="2000" b="0" i="1" smtClean="0">
                              <a:latin typeface="Cambria Math" panose="02040503050406030204" pitchFamily="18" charset="0"/>
                            </a:rPr>
                            <m:t>exact</m:t>
                          </m:r>
                          <m:r>
                            <a:rPr kumimoji="1" lang="zh-CN" altLang="en-US" sz="2000" b="0" i="1" smtClean="0">
                              <a:latin typeface="Cambria Math" panose="02040503050406030204" pitchFamily="18" charset="0"/>
                            </a:rPr>
                            <m:t> </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den>
                      </m:f>
                      <m:r>
                        <a:rPr kumimoji="1" lang="en-US" altLang="zh-CN" sz="2000" b="0" i="1" smtClean="0">
                          <a:latin typeface="Cambria Math" panose="02040503050406030204" pitchFamily="18" charset="0"/>
                        </a:rPr>
                        <m:t>≤1</m:t>
                      </m:r>
                    </m:oMath>
                  </m:oMathPara>
                </a14:m>
                <a:endParaRPr kumimoji="1" lang="zh-CN" altLang="en-US" sz="2000" dirty="0"/>
              </a:p>
            </p:txBody>
          </p:sp>
        </mc:Choice>
        <mc:Fallback xmlns="">
          <p:sp>
            <p:nvSpPr>
              <p:cNvPr id="4" name="TextBox 3">
                <a:extLst>
                  <a:ext uri="{FF2B5EF4-FFF2-40B4-BE49-F238E27FC236}">
                    <a16:creationId xmlns:a16="http://schemas.microsoft.com/office/drawing/2014/main" id="{F720A938-8BF8-E44B-8EA7-5E47A0BBBA1F}"/>
                  </a:ext>
                </a:extLst>
              </p:cNvPr>
              <p:cNvSpPr txBox="1">
                <a:spLocks noRot="1" noChangeAspect="1" noMove="1" noResize="1" noEditPoints="1" noAdjustHandles="1" noChangeArrowheads="1" noChangeShapeType="1" noTextEdit="1"/>
              </p:cNvSpPr>
              <p:nvPr/>
            </p:nvSpPr>
            <p:spPr>
              <a:xfrm>
                <a:off x="1188144" y="2030462"/>
                <a:ext cx="2493696" cy="636713"/>
              </a:xfrm>
              <a:prstGeom prst="rect">
                <a:avLst/>
              </a:prstGeom>
              <a:blipFill>
                <a:blip r:embed="rId14"/>
                <a:stretch>
                  <a:fillRect l="-508" t="-5769" r="-2030" b="-17308"/>
                </a:stretch>
              </a:blipFill>
            </p:spPr>
            <p:txBody>
              <a:bodyPr/>
              <a:lstStyle/>
              <a:p>
                <a:r>
                  <a:rPr lang="zh-CN" altLang="en-US">
                    <a:noFill/>
                  </a:rPr>
                  <a:t> </a:t>
                </a:r>
              </a:p>
            </p:txBody>
          </p:sp>
        </mc:Fallback>
      </mc:AlternateContent>
      <p:sp>
        <p:nvSpPr>
          <p:cNvPr id="100" name="TextBox 99">
            <a:extLst>
              <a:ext uri="{FF2B5EF4-FFF2-40B4-BE49-F238E27FC236}">
                <a16:creationId xmlns:a16="http://schemas.microsoft.com/office/drawing/2014/main" id="{B2502418-3753-6A40-9E35-492C4A64D3C3}"/>
              </a:ext>
            </a:extLst>
          </p:cNvPr>
          <p:cNvSpPr txBox="1"/>
          <p:nvPr/>
        </p:nvSpPr>
        <p:spPr>
          <a:xfrm>
            <a:off x="624326" y="1035678"/>
            <a:ext cx="6230703" cy="400110"/>
          </a:xfrm>
          <a:prstGeom prst="rect">
            <a:avLst/>
          </a:prstGeom>
          <a:noFill/>
        </p:spPr>
        <p:txBody>
          <a:bodyPr wrap="square">
            <a:spAutoFit/>
          </a:bodyPr>
          <a:lstStyle/>
          <a:p>
            <a:pPr marL="342900" indent="-342900">
              <a:buFont typeface="Arial" panose="020B0604020202020204" pitchFamily="34" charset="0"/>
              <a:buChar char="•"/>
            </a:pPr>
            <a:r>
              <a:rPr kumimoji="1" lang="en-US" altLang="zh-CN" sz="2000" dirty="0"/>
              <a:t>QAOA</a:t>
            </a:r>
            <a:r>
              <a:rPr kumimoji="1" lang="zh-CN" altLang="en-US" sz="2000" dirty="0"/>
              <a:t> </a:t>
            </a:r>
            <a:r>
              <a:rPr kumimoji="1" lang="en-US" altLang="zh-CN" sz="2000" dirty="0"/>
              <a:t>has</a:t>
            </a:r>
            <a:r>
              <a:rPr kumimoji="1" lang="zh-CN" altLang="en-US" sz="2000" dirty="0"/>
              <a:t> </a:t>
            </a:r>
            <a:r>
              <a:rPr kumimoji="1" lang="en-US" altLang="zh-CN" sz="2000" dirty="0"/>
              <a:t>no</a:t>
            </a:r>
            <a:r>
              <a:rPr kumimoji="1" lang="zh-CN" altLang="en-US" sz="2000" dirty="0"/>
              <a:t> </a:t>
            </a:r>
            <a:r>
              <a:rPr kumimoji="1" lang="en-US" altLang="zh-CN" sz="2000" dirty="0"/>
              <a:t>large</a:t>
            </a:r>
            <a:r>
              <a:rPr kumimoji="1" lang="zh-CN" altLang="en-US" sz="2000" dirty="0"/>
              <a:t> </a:t>
            </a:r>
            <a:r>
              <a:rPr kumimoji="1" lang="en-US" altLang="zh-CN" sz="2000" dirty="0"/>
              <a:t>enough</a:t>
            </a:r>
            <a:r>
              <a:rPr kumimoji="1" lang="zh-CN" altLang="en-US" sz="2000" dirty="0"/>
              <a:t> </a:t>
            </a:r>
            <a:r>
              <a:rPr kumimoji="1" lang="en-US" altLang="zh-CN" sz="2000" dirty="0"/>
              <a:t>performance</a:t>
            </a:r>
            <a:r>
              <a:rPr kumimoji="1" lang="zh-CN" altLang="en-US" sz="2000" dirty="0"/>
              <a:t> </a:t>
            </a:r>
            <a:r>
              <a:rPr kumimoji="1" lang="en-US" altLang="zh-CN" sz="2000" dirty="0"/>
              <a:t>guarantee</a:t>
            </a:r>
            <a:endParaRPr lang="zh-CN" altLang="en-US" sz="2000" dirty="0"/>
          </a:p>
        </p:txBody>
      </p:sp>
      <p:sp>
        <p:nvSpPr>
          <p:cNvPr id="3" name="TextBox 2">
            <a:extLst>
              <a:ext uri="{FF2B5EF4-FFF2-40B4-BE49-F238E27FC236}">
                <a16:creationId xmlns:a16="http://schemas.microsoft.com/office/drawing/2014/main" id="{F9C80AB5-F299-BF4F-982B-213142E852C1}"/>
              </a:ext>
            </a:extLst>
          </p:cNvPr>
          <p:cNvSpPr txBox="1"/>
          <p:nvPr/>
        </p:nvSpPr>
        <p:spPr>
          <a:xfrm>
            <a:off x="988190" y="1368802"/>
            <a:ext cx="4140814" cy="400110"/>
          </a:xfrm>
          <a:prstGeom prst="rect">
            <a:avLst/>
          </a:prstGeom>
          <a:noFill/>
        </p:spPr>
        <p:txBody>
          <a:bodyPr wrap="none" rtlCol="0">
            <a:spAutoFit/>
          </a:bodyPr>
          <a:lstStyle/>
          <a:p>
            <a:r>
              <a:rPr kumimoji="1" lang="en-US" altLang="zh-CN" sz="2000" dirty="0"/>
              <a:t>characterized</a:t>
            </a:r>
            <a:r>
              <a:rPr kumimoji="1" lang="zh-CN" altLang="en-US" sz="2000" dirty="0"/>
              <a:t> </a:t>
            </a:r>
            <a:r>
              <a:rPr kumimoji="1" lang="en-US" altLang="zh-CN" sz="2000" dirty="0"/>
              <a:t>by</a:t>
            </a:r>
            <a:r>
              <a:rPr kumimoji="1" lang="zh-CN" altLang="en-US" sz="2000" dirty="0"/>
              <a:t> </a:t>
            </a:r>
            <a:r>
              <a:rPr kumimoji="1" lang="en-US" altLang="zh-CN" sz="2000" b="1" dirty="0"/>
              <a:t>approximation</a:t>
            </a:r>
            <a:r>
              <a:rPr kumimoji="1" lang="zh-CN" altLang="en-US" sz="2000" b="1" dirty="0"/>
              <a:t> </a:t>
            </a:r>
            <a:r>
              <a:rPr kumimoji="1" lang="en-US" altLang="zh-CN" sz="2000" b="1" dirty="0"/>
              <a:t>ratio</a:t>
            </a:r>
            <a:r>
              <a:rPr kumimoji="1" lang="en-US" altLang="zh-CN" sz="2000" dirty="0"/>
              <a:t>:</a:t>
            </a:r>
            <a:endParaRPr kumimoji="1" lang="zh-CN" altLang="en-US" sz="2000" dirty="0"/>
          </a:p>
        </p:txBody>
      </p:sp>
      <p:sp>
        <p:nvSpPr>
          <p:cNvPr id="47" name="TextBox 46">
            <a:extLst>
              <a:ext uri="{FF2B5EF4-FFF2-40B4-BE49-F238E27FC236}">
                <a16:creationId xmlns:a16="http://schemas.microsoft.com/office/drawing/2014/main" id="{15758232-264C-2D40-98C1-F6EDE01F0947}"/>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36</a:t>
            </a:fld>
            <a:r>
              <a:rPr kumimoji="1" lang="en-US" altLang="zh-CN" dirty="0"/>
              <a:t>/44</a:t>
            </a:r>
            <a:endParaRPr kumimoji="1" lang="zh-CN" altLang="en-US" dirty="0"/>
          </a:p>
        </p:txBody>
      </p:sp>
      <p:sp>
        <p:nvSpPr>
          <p:cNvPr id="5" name="Left Brace 4">
            <a:extLst>
              <a:ext uri="{FF2B5EF4-FFF2-40B4-BE49-F238E27FC236}">
                <a16:creationId xmlns:a16="http://schemas.microsoft.com/office/drawing/2014/main" id="{CD66C689-5DAF-524B-AE0C-3D9C940191EF}"/>
              </a:ext>
            </a:extLst>
          </p:cNvPr>
          <p:cNvSpPr/>
          <p:nvPr/>
        </p:nvSpPr>
        <p:spPr>
          <a:xfrm rot="16200000">
            <a:off x="9587860" y="2227987"/>
            <a:ext cx="289366" cy="179992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6" name="TextBox 5">
            <a:extLst>
              <a:ext uri="{FF2B5EF4-FFF2-40B4-BE49-F238E27FC236}">
                <a16:creationId xmlns:a16="http://schemas.microsoft.com/office/drawing/2014/main" id="{C082900D-5614-5244-B983-09C7CC52B4A9}"/>
              </a:ext>
            </a:extLst>
          </p:cNvPr>
          <p:cNvSpPr txBox="1"/>
          <p:nvPr/>
        </p:nvSpPr>
        <p:spPr>
          <a:xfrm>
            <a:off x="8782604" y="3272630"/>
            <a:ext cx="1899879" cy="369332"/>
          </a:xfrm>
          <a:prstGeom prst="rect">
            <a:avLst/>
          </a:prstGeom>
          <a:noFill/>
        </p:spPr>
        <p:txBody>
          <a:bodyPr wrap="none" rtlCol="0">
            <a:spAutoFit/>
          </a:bodyPr>
          <a:lstStyle/>
          <a:p>
            <a:r>
              <a:rPr kumimoji="1" lang="en-US" altLang="zh-CN" dirty="0"/>
              <a:t>classical</a:t>
            </a:r>
            <a:r>
              <a:rPr kumimoji="1" lang="zh-CN" altLang="en-US" dirty="0"/>
              <a:t> </a:t>
            </a:r>
            <a:r>
              <a:rPr kumimoji="1" lang="en-US" altLang="zh-CN" dirty="0"/>
              <a:t>algorithm</a:t>
            </a:r>
            <a:endParaRPr kumimoji="1" lang="zh-CN" altLang="en-US" dirty="0"/>
          </a:p>
        </p:txBody>
      </p:sp>
    </p:spTree>
    <p:extLst>
      <p:ext uri="{BB962C8B-B14F-4D97-AF65-F5344CB8AC3E}">
        <p14:creationId xmlns:p14="http://schemas.microsoft.com/office/powerpoint/2010/main" val="2722033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C8675B-AE59-9B46-B8AB-128922F3CE28}"/>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light-cone</a:t>
            </a:r>
            <a:r>
              <a:rPr kumimoji="1" lang="zh-CN" altLang="en-US" sz="4800" dirty="0"/>
              <a:t> </a:t>
            </a:r>
            <a:r>
              <a:rPr kumimoji="1" lang="en-US" altLang="zh-CN" sz="4800" dirty="0"/>
              <a:t>VQA</a:t>
            </a:r>
            <a:r>
              <a:rPr kumimoji="1" lang="zh-CN" altLang="en-US" sz="4800" dirty="0"/>
              <a:t> </a:t>
            </a:r>
            <a:r>
              <a:rPr kumimoji="1" lang="en-US" altLang="zh-CN" sz="4800" dirty="0"/>
              <a:t>for</a:t>
            </a:r>
            <a:r>
              <a:rPr kumimoji="1" lang="zh-CN" altLang="en-US" sz="4800" dirty="0"/>
              <a:t> </a:t>
            </a:r>
            <a:r>
              <a:rPr kumimoji="1" lang="en-US" altLang="zh-CN" sz="4800" dirty="0"/>
              <a:t>the</a:t>
            </a:r>
            <a:r>
              <a:rPr kumimoji="1" lang="zh-CN" altLang="en-US" sz="4800" dirty="0"/>
              <a:t> </a:t>
            </a:r>
            <a:r>
              <a:rPr kumimoji="1" lang="en-US" altLang="zh-CN" sz="4800" dirty="0" err="1"/>
              <a:t>MaxCut</a:t>
            </a:r>
            <a:r>
              <a:rPr kumimoji="1" lang="zh-CN" altLang="en-US" sz="4800" dirty="0"/>
              <a:t> </a:t>
            </a:r>
            <a:r>
              <a:rPr kumimoji="1" lang="en-US" altLang="zh-CN" sz="4800" dirty="0"/>
              <a:t>problem</a:t>
            </a:r>
            <a:endParaRPr lang="zh-CN" altLang="en-US" sz="4800" dirty="0"/>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68EC217F-4D7F-934D-9743-AD7336E50474}"/>
                  </a:ext>
                </a:extLst>
              </p:cNvPr>
              <p:cNvSpPr txBox="1"/>
              <p:nvPr/>
            </p:nvSpPr>
            <p:spPr>
              <a:xfrm>
                <a:off x="91602" y="5566360"/>
                <a:ext cx="2599776" cy="923330"/>
              </a:xfrm>
              <a:prstGeom prst="rect">
                <a:avLst/>
              </a:prstGeom>
              <a:noFill/>
            </p:spPr>
            <p:txBody>
              <a:bodyPr wrap="square" lIns="0" tIns="0" rIns="0" bIns="0" rtlCol="0">
                <a:spAutoFit/>
              </a:bodyPr>
              <a:lstStyle/>
              <a:p>
                <a:pPr marL="342900" indent="-342900">
                  <a:buFont typeface="Arial" panose="020B0604020202020204" pitchFamily="34" charset="0"/>
                  <a:buChar char="•"/>
                </a:pPr>
                <a14:m>
                  <m:oMath xmlns:m="http://schemas.openxmlformats.org/officeDocument/2006/math">
                    <m:r>
                      <a:rPr kumimoji="1" lang="en-US" altLang="zh-CN" sz="2000" b="0" i="1" smtClean="0">
                        <a:latin typeface="Cambria Math" panose="02040503050406030204" pitchFamily="18" charset="0"/>
                      </a:rPr>
                      <m:t>1</m:t>
                    </m:r>
                  </m:oMath>
                </a14:m>
                <a:r>
                  <a:rPr kumimoji="1" lang="en-US" altLang="zh-CN" sz="2000" dirty="0"/>
                  <a:t>-round</a:t>
                </a:r>
                <a:r>
                  <a:rPr kumimoji="1" lang="zh-CN" altLang="en-US" sz="2000" dirty="0"/>
                  <a:t> </a:t>
                </a:r>
                <a:r>
                  <a:rPr kumimoji="1" lang="en-US" altLang="zh-CN" sz="2000" b="1" dirty="0"/>
                  <a:t>QAOA</a:t>
                </a:r>
                <a:r>
                  <a:rPr kumimoji="1" lang="zh-CN" altLang="en-US" sz="2000" dirty="0"/>
                  <a:t> </a:t>
                </a:r>
                <a:r>
                  <a:rPr kumimoji="1" lang="en-US" altLang="zh-CN" sz="2000" dirty="0"/>
                  <a:t>can</a:t>
                </a:r>
                <a:r>
                  <a:rPr kumimoji="1" lang="zh-CN" altLang="en-US" sz="2000" dirty="0"/>
                  <a:t> </a:t>
                </a:r>
                <a:r>
                  <a:rPr kumimoji="1" lang="en-US" altLang="zh-CN" sz="2000" dirty="0"/>
                  <a:t>only</a:t>
                </a:r>
                <a:r>
                  <a:rPr kumimoji="1" lang="zh-CN" altLang="en-US" sz="2000" dirty="0"/>
                  <a:t> </a:t>
                </a:r>
                <a:r>
                  <a:rPr kumimoji="1" lang="en-US" altLang="zh-CN" sz="2000" dirty="0"/>
                  <a:t>observe</a:t>
                </a:r>
                <a:r>
                  <a:rPr kumimoji="1" lang="zh-CN" altLang="en-US" sz="2000" dirty="0"/>
                  <a:t> </a:t>
                </a:r>
                <a:r>
                  <a:rPr kumimoji="1" lang="en-US" altLang="zh-CN" sz="2000" dirty="0"/>
                  <a:t>the</a:t>
                </a:r>
                <a:r>
                  <a:rPr kumimoji="1" lang="zh-CN" altLang="en-US" sz="2000" dirty="0"/>
                  <a:t> </a:t>
                </a:r>
                <a:r>
                  <a:rPr kumimoji="1" lang="en-US" altLang="zh-CN" sz="2000" dirty="0"/>
                  <a:t>local</a:t>
                </a:r>
                <a:r>
                  <a:rPr kumimoji="1" lang="zh-CN" altLang="en-US" sz="2000" dirty="0"/>
                  <a:t> </a:t>
                </a:r>
                <a:r>
                  <a:rPr kumimoji="1" lang="en-US" altLang="zh-CN" sz="2000" dirty="0"/>
                  <a:t>structure.</a:t>
                </a:r>
                <a:endParaRPr kumimoji="1" lang="zh-CN" altLang="en-US" sz="2000" dirty="0"/>
              </a:p>
            </p:txBody>
          </p:sp>
        </mc:Choice>
        <mc:Fallback xmlns="">
          <p:sp>
            <p:nvSpPr>
              <p:cNvPr id="84" name="TextBox 83">
                <a:extLst>
                  <a:ext uri="{FF2B5EF4-FFF2-40B4-BE49-F238E27FC236}">
                    <a16:creationId xmlns:a16="http://schemas.microsoft.com/office/drawing/2014/main" id="{68EC217F-4D7F-934D-9743-AD7336E50474}"/>
                  </a:ext>
                </a:extLst>
              </p:cNvPr>
              <p:cNvSpPr txBox="1">
                <a:spLocks noRot="1" noChangeAspect="1" noMove="1" noResize="1" noEditPoints="1" noAdjustHandles="1" noChangeArrowheads="1" noChangeShapeType="1" noTextEdit="1"/>
              </p:cNvSpPr>
              <p:nvPr/>
            </p:nvSpPr>
            <p:spPr>
              <a:xfrm>
                <a:off x="91602" y="5566360"/>
                <a:ext cx="2599776" cy="923330"/>
              </a:xfrm>
              <a:prstGeom prst="rect">
                <a:avLst/>
              </a:prstGeom>
              <a:blipFill>
                <a:blip r:embed="rId2"/>
                <a:stretch>
                  <a:fillRect l="-5366" t="-8108" b="-14865"/>
                </a:stretch>
              </a:blipFill>
            </p:spPr>
            <p:txBody>
              <a:bodyPr/>
              <a:lstStyle/>
              <a:p>
                <a:r>
                  <a:rPr lang="zh-CN" altLang="en-US">
                    <a:noFill/>
                  </a:rPr>
                  <a:t> </a:t>
                </a:r>
              </a:p>
            </p:txBody>
          </p:sp>
        </mc:Fallback>
      </mc:AlternateContent>
      <p:sp>
        <p:nvSpPr>
          <p:cNvPr id="85" name="TextBox 84">
            <a:extLst>
              <a:ext uri="{FF2B5EF4-FFF2-40B4-BE49-F238E27FC236}">
                <a16:creationId xmlns:a16="http://schemas.microsoft.com/office/drawing/2014/main" id="{4756A907-81A8-294E-B531-E4680C3D5E11}"/>
              </a:ext>
            </a:extLst>
          </p:cNvPr>
          <p:cNvSpPr txBox="1"/>
          <p:nvPr/>
        </p:nvSpPr>
        <p:spPr>
          <a:xfrm>
            <a:off x="2964323" y="5566360"/>
            <a:ext cx="4032449" cy="615553"/>
          </a:xfrm>
          <a:prstGeom prst="rect">
            <a:avLst/>
          </a:prstGeom>
          <a:noFill/>
        </p:spPr>
        <p:txBody>
          <a:bodyPr wrap="square" lIns="0" tIns="0" rIns="0" bIns="0" rtlCol="0">
            <a:spAutoFit/>
          </a:bodyPr>
          <a:lstStyle/>
          <a:p>
            <a:pPr marL="342900" indent="-342900">
              <a:buFont typeface="Arial" panose="020B0604020202020204" pitchFamily="34" charset="0"/>
              <a:buChar char="•"/>
            </a:pPr>
            <a:r>
              <a:rPr kumimoji="1" lang="en-US" altLang="zh-CN" sz="2000" dirty="0"/>
              <a:t>1-round</a:t>
            </a:r>
            <a:r>
              <a:rPr kumimoji="1" lang="zh-CN" altLang="en-US" sz="2000" dirty="0"/>
              <a:t> </a:t>
            </a:r>
            <a:r>
              <a:rPr kumimoji="1" lang="en-US" altLang="zh-CN" sz="2000" b="1" dirty="0"/>
              <a:t>light-cone</a:t>
            </a:r>
            <a:r>
              <a:rPr kumimoji="1" lang="zh-CN" altLang="en-US" sz="2000" b="1" dirty="0"/>
              <a:t> </a:t>
            </a:r>
            <a:r>
              <a:rPr kumimoji="1" lang="en-US" altLang="zh-CN" sz="2000" b="1" dirty="0"/>
              <a:t>VQA</a:t>
            </a:r>
            <a:r>
              <a:rPr kumimoji="1" lang="zh-CN" altLang="en-US" sz="2000" b="1" dirty="0"/>
              <a:t> </a:t>
            </a:r>
            <a:r>
              <a:rPr kumimoji="1" lang="en-US" altLang="zh-CN" sz="2000" dirty="0"/>
              <a:t>can</a:t>
            </a:r>
            <a:r>
              <a:rPr kumimoji="1" lang="zh-CN" altLang="en-US" sz="2000" dirty="0"/>
              <a:t> </a:t>
            </a:r>
            <a:r>
              <a:rPr kumimoji="1" lang="en-US" altLang="zh-CN" sz="2000" dirty="0"/>
              <a:t>observe</a:t>
            </a:r>
            <a:r>
              <a:rPr kumimoji="1" lang="zh-CN" altLang="en-US" sz="2000" dirty="0"/>
              <a:t> </a:t>
            </a:r>
            <a:r>
              <a:rPr kumimoji="1" lang="en-US" altLang="zh-CN" sz="2000" dirty="0"/>
              <a:t>the</a:t>
            </a:r>
            <a:r>
              <a:rPr kumimoji="1" lang="zh-CN" altLang="en-US" sz="2000" dirty="0"/>
              <a:t> </a:t>
            </a:r>
            <a:r>
              <a:rPr kumimoji="1" lang="en-US" altLang="zh-CN" sz="2000" dirty="0"/>
              <a:t>whole</a:t>
            </a:r>
            <a:r>
              <a:rPr kumimoji="1" lang="zh-CN" altLang="en-US" sz="2000" dirty="0"/>
              <a:t> </a:t>
            </a:r>
            <a:r>
              <a:rPr kumimoji="1" lang="en-US" altLang="zh-CN" sz="2000" dirty="0"/>
              <a:t>graph.</a:t>
            </a:r>
            <a:endParaRPr kumimoji="1" lang="zh-CN" altLang="en-US" sz="2000" dirty="0"/>
          </a:p>
        </p:txBody>
      </p:sp>
      <p:pic>
        <p:nvPicPr>
          <p:cNvPr id="5" name="Picture 4">
            <a:extLst>
              <a:ext uri="{FF2B5EF4-FFF2-40B4-BE49-F238E27FC236}">
                <a16:creationId xmlns:a16="http://schemas.microsoft.com/office/drawing/2014/main" id="{60AC36C8-889A-C446-87E3-FDC44509F20F}"/>
              </a:ext>
            </a:extLst>
          </p:cNvPr>
          <p:cNvPicPr>
            <a:picLocks noChangeAspect="1"/>
          </p:cNvPicPr>
          <p:nvPr/>
        </p:nvPicPr>
        <p:blipFill rotWithShape="1">
          <a:blip r:embed="rId3"/>
          <a:srcRect t="8019" r="59177"/>
          <a:stretch/>
        </p:blipFill>
        <p:spPr>
          <a:xfrm>
            <a:off x="99090" y="1513205"/>
            <a:ext cx="2592288" cy="3831591"/>
          </a:xfrm>
          <a:prstGeom prst="rect">
            <a:avLst/>
          </a:prstGeom>
        </p:spPr>
      </p:pic>
      <p:pic>
        <p:nvPicPr>
          <p:cNvPr id="86" name="Picture 85">
            <a:extLst>
              <a:ext uri="{FF2B5EF4-FFF2-40B4-BE49-F238E27FC236}">
                <a16:creationId xmlns:a16="http://schemas.microsoft.com/office/drawing/2014/main" id="{74C132BC-28DD-A043-91AA-2989CA72C930}"/>
              </a:ext>
            </a:extLst>
          </p:cNvPr>
          <p:cNvPicPr>
            <a:picLocks noChangeAspect="1"/>
          </p:cNvPicPr>
          <p:nvPr/>
        </p:nvPicPr>
        <p:blipFill rotWithShape="1">
          <a:blip r:embed="rId4"/>
          <a:srcRect l="41958" t="8019"/>
          <a:stretch/>
        </p:blipFill>
        <p:spPr>
          <a:xfrm>
            <a:off x="3136070" y="1513204"/>
            <a:ext cx="3685704" cy="3831591"/>
          </a:xfrm>
          <a:prstGeom prst="rect">
            <a:avLst/>
          </a:prstGeom>
        </p:spPr>
      </p:pic>
      <p:pic>
        <p:nvPicPr>
          <p:cNvPr id="8" name="Picture 7">
            <a:extLst>
              <a:ext uri="{FF2B5EF4-FFF2-40B4-BE49-F238E27FC236}">
                <a16:creationId xmlns:a16="http://schemas.microsoft.com/office/drawing/2014/main" id="{2670638F-C13C-D84E-BFF2-CED7E0008278}"/>
              </a:ext>
            </a:extLst>
          </p:cNvPr>
          <p:cNvPicPr>
            <a:picLocks noChangeAspect="1"/>
          </p:cNvPicPr>
          <p:nvPr/>
        </p:nvPicPr>
        <p:blipFill rotWithShape="1">
          <a:blip r:embed="rId5"/>
          <a:srcRect l="51772" t="3559" r="31100" b="47489"/>
          <a:stretch/>
        </p:blipFill>
        <p:spPr>
          <a:xfrm>
            <a:off x="8157972" y="1331049"/>
            <a:ext cx="2498449" cy="3359984"/>
          </a:xfrm>
          <a:prstGeom prst="rect">
            <a:avLst/>
          </a:prstGeom>
        </p:spPr>
      </p:pic>
      <p:pic>
        <p:nvPicPr>
          <p:cNvPr id="117" name="Picture 116">
            <a:extLst>
              <a:ext uri="{FF2B5EF4-FFF2-40B4-BE49-F238E27FC236}">
                <a16:creationId xmlns:a16="http://schemas.microsoft.com/office/drawing/2014/main" id="{B5B25F25-BB97-C142-9261-788C406B8058}"/>
              </a:ext>
            </a:extLst>
          </p:cNvPr>
          <p:cNvPicPr>
            <a:picLocks noChangeAspect="1"/>
          </p:cNvPicPr>
          <p:nvPr/>
        </p:nvPicPr>
        <p:blipFill rotWithShape="1">
          <a:blip r:embed="rId6"/>
          <a:srcRect l="68900" t="35878" b="47489"/>
          <a:stretch/>
        </p:blipFill>
        <p:spPr>
          <a:xfrm>
            <a:off x="7752184" y="4580654"/>
            <a:ext cx="3791744" cy="954221"/>
          </a:xfrm>
          <a:prstGeom prst="rect">
            <a:avLst/>
          </a:prstGeom>
        </p:spPr>
      </p:pic>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64ECD20F-4DFD-5249-9D12-5995CFD74F2A}"/>
                  </a:ext>
                </a:extLst>
              </p:cNvPr>
              <p:cNvSpPr txBox="1"/>
              <p:nvPr/>
            </p:nvSpPr>
            <p:spPr>
              <a:xfrm>
                <a:off x="7524000" y="5981277"/>
                <a:ext cx="3831625"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b="0" i="1" smtClean="0">
                              <a:latin typeface="Cambria Math" panose="02040503050406030204" pitchFamily="18" charset="0"/>
                            </a:rPr>
                          </m:ctrlPr>
                        </m:sSupPr>
                        <m:e>
                          <m:r>
                            <a:rPr kumimoji="1" lang="en-US" altLang="zh-CN" sz="2400" b="0" i="1" smtClean="0">
                              <a:latin typeface="Cambria Math" panose="02040503050406030204" pitchFamily="18" charset="0"/>
                            </a:rPr>
                            <m:t>𝑒</m:t>
                          </m:r>
                        </m:e>
                        <m:sup>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𝜏</m:t>
                          </m:r>
                          <m:r>
                            <a:rPr kumimoji="1" lang="en-US" altLang="zh-CN" sz="2400" b="0" i="1" smtClean="0">
                              <a:latin typeface="Cambria Math" panose="02040503050406030204" pitchFamily="18" charset="0"/>
                            </a:rPr>
                            <m:t>𝑍𝑍</m:t>
                          </m:r>
                        </m:sup>
                      </m:sSup>
                      <m:d>
                        <m:dPr>
                          <m:begChr m:val="|"/>
                          <m:endChr m:val="⟩"/>
                          <m:ctrlPr>
                            <a:rPr kumimoji="1" lang="en-US" altLang="zh-CN" sz="2400" b="0" i="1" smtClean="0">
                              <a:latin typeface="Cambria Math" panose="02040503050406030204" pitchFamily="18" charset="0"/>
                            </a:rPr>
                          </m:ctrlPr>
                        </m:dPr>
                        <m:e>
                          <m:r>
                            <a:rPr kumimoji="1" lang="en-US" altLang="zh-CN" sz="2400" b="0" i="1" smtClean="0">
                              <a:latin typeface="Cambria Math" panose="02040503050406030204" pitchFamily="18" charset="0"/>
                            </a:rPr>
                            <m:t>++</m:t>
                          </m:r>
                        </m:e>
                      </m:d>
                      <m:r>
                        <a:rPr kumimoji="1" lang="en-US" altLang="zh-CN" sz="2400" b="0" i="1" smtClean="0">
                          <a:latin typeface="Cambria Math" panose="02040503050406030204" pitchFamily="18" charset="0"/>
                        </a:rPr>
                        <m:t>∝</m:t>
                      </m:r>
                      <m:sSup>
                        <m:sSupPr>
                          <m:ctrlPr>
                            <a:rPr kumimoji="1" lang="en-US" altLang="zh-CN" sz="2400" i="1">
                              <a:latin typeface="Cambria Math" panose="02040503050406030204" pitchFamily="18" charset="0"/>
                            </a:rPr>
                          </m:ctrlPr>
                        </m:sSupPr>
                        <m:e>
                          <m:r>
                            <a:rPr kumimoji="1" lang="en-US" altLang="zh-CN" sz="2400" i="1">
                              <a:latin typeface="Cambria Math" panose="02040503050406030204" pitchFamily="18" charset="0"/>
                            </a:rPr>
                            <m:t>𝑒</m:t>
                          </m:r>
                        </m:e>
                        <m:sup>
                          <m:r>
                            <a:rPr kumimoji="1" lang="en-US" altLang="zh-CN" sz="2400" i="1">
                              <a:latin typeface="Cambria Math" panose="02040503050406030204" pitchFamily="18" charset="0"/>
                            </a:rPr>
                            <m:t>−</m:t>
                          </m:r>
                          <m:r>
                            <a:rPr kumimoji="1" lang="en-US" altLang="zh-CN" sz="2400" i="1">
                              <a:latin typeface="Cambria Math" panose="02040503050406030204" pitchFamily="18" charset="0"/>
                            </a:rPr>
                            <m:t>𝑖</m:t>
                          </m:r>
                          <m:r>
                            <a:rPr kumimoji="1" lang="en-US" altLang="zh-CN" sz="2400" b="0" i="1" smtClean="0">
                              <a:latin typeface="Cambria Math" panose="02040503050406030204" pitchFamily="18" charset="0"/>
                            </a:rPr>
                            <m:t>𝜃</m:t>
                          </m:r>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𝜏</m:t>
                          </m:r>
                          <m:r>
                            <a:rPr kumimoji="1" lang="en-US" altLang="zh-CN" sz="2400" b="0" i="1" smtClean="0">
                              <a:latin typeface="Cambria Math" panose="02040503050406030204" pitchFamily="18" charset="0"/>
                            </a:rPr>
                            <m:t>)</m:t>
                          </m:r>
                          <m:r>
                            <a:rPr kumimoji="1" lang="en-US" altLang="zh-CN" sz="2400" i="1">
                              <a:latin typeface="Cambria Math" panose="02040503050406030204" pitchFamily="18" charset="0"/>
                            </a:rPr>
                            <m:t>𝑍𝑌</m:t>
                          </m:r>
                        </m:sup>
                      </m:sSup>
                      <m:d>
                        <m:dPr>
                          <m:begChr m:val="|"/>
                          <m:endChr m:val="⟩"/>
                          <m:ctrlPr>
                            <a:rPr kumimoji="1" lang="en-US" altLang="zh-CN" sz="2400" i="1">
                              <a:latin typeface="Cambria Math" panose="02040503050406030204" pitchFamily="18" charset="0"/>
                            </a:rPr>
                          </m:ctrlPr>
                        </m:dPr>
                        <m:e>
                          <m:r>
                            <a:rPr kumimoji="1" lang="en-US" altLang="zh-CN" sz="2400" i="1">
                              <a:latin typeface="Cambria Math" panose="02040503050406030204" pitchFamily="18" charset="0"/>
                            </a:rPr>
                            <m:t>++</m:t>
                          </m:r>
                        </m:e>
                      </m:d>
                    </m:oMath>
                  </m:oMathPara>
                </a14:m>
                <a:endParaRPr kumimoji="1" lang="zh-CN" altLang="en-US" sz="2400" dirty="0"/>
              </a:p>
            </p:txBody>
          </p:sp>
        </mc:Choice>
        <mc:Fallback xmlns="">
          <p:sp>
            <p:nvSpPr>
              <p:cNvPr id="120" name="TextBox 119">
                <a:extLst>
                  <a:ext uri="{FF2B5EF4-FFF2-40B4-BE49-F238E27FC236}">
                    <a16:creationId xmlns:a16="http://schemas.microsoft.com/office/drawing/2014/main" id="{64ECD20F-4DFD-5249-9D12-5995CFD74F2A}"/>
                  </a:ext>
                </a:extLst>
              </p:cNvPr>
              <p:cNvSpPr txBox="1">
                <a:spLocks noRot="1" noChangeAspect="1" noMove="1" noResize="1" noEditPoints="1" noAdjustHandles="1" noChangeArrowheads="1" noChangeShapeType="1" noTextEdit="1"/>
              </p:cNvSpPr>
              <p:nvPr/>
            </p:nvSpPr>
            <p:spPr>
              <a:xfrm>
                <a:off x="7524000" y="5981277"/>
                <a:ext cx="3831625" cy="385555"/>
              </a:xfrm>
              <a:prstGeom prst="rect">
                <a:avLst/>
              </a:prstGeom>
              <a:blipFill>
                <a:blip r:embed="rId7"/>
                <a:stretch>
                  <a:fillRect l="-660" t="-6250" b="-62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8DF760AF-09DC-CA4B-8AA0-539FBBB3DC73}"/>
                  </a:ext>
                </a:extLst>
              </p:cNvPr>
              <p:cNvSpPr txBox="1"/>
              <p:nvPr/>
            </p:nvSpPr>
            <p:spPr>
              <a:xfrm>
                <a:off x="6922405" y="5566360"/>
                <a:ext cx="4922283" cy="400110"/>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𝑅</m:t>
                        </m:r>
                      </m:e>
                      <m:sub>
                        <m:r>
                          <a:rPr kumimoji="1" lang="en-US" altLang="zh-CN" sz="2000" b="0" i="1" smtClean="0">
                            <a:latin typeface="Cambria Math" panose="02040503050406030204" pitchFamily="18" charset="0"/>
                          </a:rPr>
                          <m:t>𝑍𝑌</m:t>
                        </m:r>
                      </m:sub>
                    </m:sSub>
                  </m:oMath>
                </a14:m>
                <a:r>
                  <a:rPr kumimoji="1" lang="zh-CN" altLang="en-US" sz="2000" dirty="0"/>
                  <a:t> </a:t>
                </a:r>
                <a:r>
                  <a:rPr kumimoji="1" lang="en-US" altLang="zh-CN" sz="2000" dirty="0"/>
                  <a:t>gate</a:t>
                </a:r>
                <a:r>
                  <a:rPr kumimoji="1" lang="zh-CN" altLang="en-US" sz="2000" dirty="0"/>
                  <a:t> </a:t>
                </a:r>
                <a:r>
                  <a:rPr kumimoji="1" lang="en-US" altLang="zh-CN" sz="2000" dirty="0"/>
                  <a:t>from</a:t>
                </a:r>
                <a:r>
                  <a:rPr kumimoji="1" lang="zh-CN" altLang="en-US" sz="2000" dirty="0"/>
                  <a:t> </a:t>
                </a:r>
                <a:r>
                  <a:rPr kumimoji="1" lang="en-US" altLang="zh-CN" sz="2000" dirty="0"/>
                  <a:t>imaginary</a:t>
                </a:r>
                <a:r>
                  <a:rPr kumimoji="1" lang="zh-CN" altLang="en-US" sz="2000" dirty="0"/>
                  <a:t> </a:t>
                </a:r>
                <a:r>
                  <a:rPr kumimoji="1" lang="en-US" altLang="zh-CN" sz="2000" dirty="0"/>
                  <a:t>time</a:t>
                </a:r>
                <a:r>
                  <a:rPr kumimoji="1" lang="zh-CN" altLang="en-US" sz="2000" dirty="0"/>
                  <a:t> </a:t>
                </a:r>
                <a:r>
                  <a:rPr kumimoji="1" lang="en-US" altLang="zh-CN" sz="2000" dirty="0"/>
                  <a:t>evolution:</a:t>
                </a:r>
                <a:endParaRPr kumimoji="1" lang="zh-CN" altLang="en-US" sz="2000" dirty="0"/>
              </a:p>
            </p:txBody>
          </p:sp>
        </mc:Choice>
        <mc:Fallback xmlns="">
          <p:sp>
            <p:nvSpPr>
              <p:cNvPr id="121" name="TextBox 120">
                <a:extLst>
                  <a:ext uri="{FF2B5EF4-FFF2-40B4-BE49-F238E27FC236}">
                    <a16:creationId xmlns:a16="http://schemas.microsoft.com/office/drawing/2014/main" id="{8DF760AF-09DC-CA4B-8AA0-539FBBB3DC73}"/>
                  </a:ext>
                </a:extLst>
              </p:cNvPr>
              <p:cNvSpPr txBox="1">
                <a:spLocks noRot="1" noChangeAspect="1" noMove="1" noResize="1" noEditPoints="1" noAdjustHandles="1" noChangeArrowheads="1" noChangeShapeType="1" noTextEdit="1"/>
              </p:cNvSpPr>
              <p:nvPr/>
            </p:nvSpPr>
            <p:spPr>
              <a:xfrm>
                <a:off x="6922405" y="5566360"/>
                <a:ext cx="4922283" cy="400110"/>
              </a:xfrm>
              <a:prstGeom prst="rect">
                <a:avLst/>
              </a:prstGeom>
              <a:blipFill>
                <a:blip r:embed="rId8"/>
                <a:stretch>
                  <a:fillRect l="-1289" t="-9375" b="-28125"/>
                </a:stretch>
              </a:blipFill>
            </p:spPr>
            <p:txBody>
              <a:bodyPr/>
              <a:lstStyle/>
              <a:p>
                <a:r>
                  <a:rPr lang="zh-CN" altLang="en-US">
                    <a:noFill/>
                  </a:rPr>
                  <a:t> </a:t>
                </a:r>
              </a:p>
            </p:txBody>
          </p:sp>
        </mc:Fallback>
      </mc:AlternateContent>
      <p:sp>
        <p:nvSpPr>
          <p:cNvPr id="122" name="TextBox 121">
            <a:extLst>
              <a:ext uri="{FF2B5EF4-FFF2-40B4-BE49-F238E27FC236}">
                <a16:creationId xmlns:a16="http://schemas.microsoft.com/office/drawing/2014/main" id="{AAC37133-CBD9-6140-A74C-1AADB2C155DD}"/>
              </a:ext>
            </a:extLst>
          </p:cNvPr>
          <p:cNvSpPr txBox="1"/>
          <p:nvPr/>
        </p:nvSpPr>
        <p:spPr>
          <a:xfrm>
            <a:off x="7253209" y="6386308"/>
            <a:ext cx="3444982" cy="369332"/>
          </a:xfrm>
          <a:prstGeom prst="rect">
            <a:avLst/>
          </a:prstGeom>
          <a:noFill/>
        </p:spPr>
        <p:txBody>
          <a:bodyPr wrap="none" rtlCol="0">
            <a:spAutoFit/>
          </a:bodyPr>
          <a:lstStyle/>
          <a:p>
            <a:r>
              <a:rPr kumimoji="1" lang="en-US" altLang="zh-CN" i="1" dirty="0">
                <a:solidFill>
                  <a:schemeClr val="accent1">
                    <a:lumMod val="75000"/>
                  </a:schemeClr>
                </a:solidFill>
              </a:rPr>
              <a:t>[</a:t>
            </a:r>
            <a:r>
              <a:rPr kumimoji="1" lang="en-US" altLang="zh-CN" b="1" i="1" dirty="0">
                <a:solidFill>
                  <a:schemeClr val="accent1">
                    <a:lumMod val="75000"/>
                  </a:schemeClr>
                </a:solidFill>
              </a:rPr>
              <a:t> X.</a:t>
            </a:r>
            <a:r>
              <a:rPr kumimoji="1" lang="zh-CN" altLang="en-US" b="1" i="1" dirty="0">
                <a:solidFill>
                  <a:schemeClr val="accent1">
                    <a:lumMod val="75000"/>
                  </a:schemeClr>
                </a:solidFill>
              </a:rPr>
              <a:t> </a:t>
            </a:r>
            <a:r>
              <a:rPr kumimoji="1" lang="en-US" altLang="zh-CN" b="1" i="1" dirty="0">
                <a:solidFill>
                  <a:schemeClr val="accent1">
                    <a:lumMod val="75000"/>
                  </a:schemeClr>
                </a:solidFill>
              </a:rPr>
              <a:t>Wang.</a:t>
            </a:r>
            <a:r>
              <a:rPr kumimoji="1" lang="zh-CN" altLang="en-US" b="1" i="1" dirty="0">
                <a:solidFill>
                  <a:schemeClr val="accent1">
                    <a:lumMod val="75000"/>
                  </a:schemeClr>
                </a:solidFill>
              </a:rPr>
              <a:t> </a:t>
            </a:r>
            <a:r>
              <a:rPr kumimoji="1" lang="en-US" altLang="zh-CN" i="1" dirty="0" err="1">
                <a:solidFill>
                  <a:schemeClr val="accent1">
                    <a:lumMod val="75000"/>
                  </a:schemeClr>
                </a:solidFill>
              </a:rPr>
              <a:t>et.al</a:t>
            </a:r>
            <a:r>
              <a:rPr kumimoji="1" lang="en-US" altLang="zh-CN" i="1" dirty="0">
                <a:solidFill>
                  <a:schemeClr val="accent1">
                    <a:lumMod val="75000"/>
                  </a:schemeClr>
                </a:solidFill>
              </a:rPr>
              <a:t>.</a:t>
            </a:r>
            <a:r>
              <a:rPr kumimoji="1" lang="zh-CN" altLang="en-US" i="1" dirty="0">
                <a:solidFill>
                  <a:schemeClr val="accent1">
                    <a:lumMod val="75000"/>
                  </a:schemeClr>
                </a:solidFill>
              </a:rPr>
              <a:t> </a:t>
            </a:r>
            <a:r>
              <a:rPr kumimoji="1" lang="en-US" altLang="zh-CN" i="1" dirty="0">
                <a:solidFill>
                  <a:schemeClr val="accent1">
                    <a:lumMod val="75000"/>
                  </a:schemeClr>
                </a:solidFill>
              </a:rPr>
              <a:t>Phys.</a:t>
            </a:r>
            <a:r>
              <a:rPr kumimoji="1" lang="zh-CN" altLang="en-US" i="1" dirty="0">
                <a:solidFill>
                  <a:schemeClr val="accent1">
                    <a:lumMod val="75000"/>
                  </a:schemeClr>
                </a:solidFill>
              </a:rPr>
              <a:t> </a:t>
            </a:r>
            <a:r>
              <a:rPr kumimoji="1" lang="en-US" altLang="zh-CN" i="1" dirty="0">
                <a:solidFill>
                  <a:schemeClr val="accent1">
                    <a:lumMod val="75000"/>
                  </a:schemeClr>
                </a:solidFill>
              </a:rPr>
              <a:t>Rev.</a:t>
            </a:r>
            <a:r>
              <a:rPr kumimoji="1" lang="zh-CN" altLang="en-US" i="1" dirty="0">
                <a:solidFill>
                  <a:schemeClr val="accent1">
                    <a:lumMod val="75000"/>
                  </a:schemeClr>
                </a:solidFill>
              </a:rPr>
              <a:t> </a:t>
            </a:r>
            <a:r>
              <a:rPr kumimoji="1" lang="en-US" altLang="zh-CN" i="1" dirty="0">
                <a:solidFill>
                  <a:schemeClr val="accent1">
                    <a:lumMod val="75000"/>
                  </a:schemeClr>
                </a:solidFill>
              </a:rPr>
              <a:t>A</a:t>
            </a:r>
            <a:r>
              <a:rPr kumimoji="1" lang="zh-CN" altLang="en-US" i="1" dirty="0">
                <a:solidFill>
                  <a:schemeClr val="accent1">
                    <a:lumMod val="75000"/>
                  </a:schemeClr>
                </a:solidFill>
              </a:rPr>
              <a:t> </a:t>
            </a:r>
            <a:r>
              <a:rPr kumimoji="1" lang="en-US" altLang="zh-CN" i="1" dirty="0">
                <a:solidFill>
                  <a:schemeClr val="accent1">
                    <a:lumMod val="75000"/>
                  </a:schemeClr>
                </a:solidFill>
              </a:rPr>
              <a:t>2025]</a:t>
            </a:r>
            <a:endParaRPr kumimoji="1" lang="zh-CN" altLang="en-US" i="1" dirty="0">
              <a:solidFill>
                <a:schemeClr val="accent1">
                  <a:lumMod val="75000"/>
                </a:schemeClr>
              </a:solidFill>
            </a:endParaRPr>
          </a:p>
        </p:txBody>
      </p:sp>
      <p:sp>
        <p:nvSpPr>
          <p:cNvPr id="12" name="TextBox 11">
            <a:extLst>
              <a:ext uri="{FF2B5EF4-FFF2-40B4-BE49-F238E27FC236}">
                <a16:creationId xmlns:a16="http://schemas.microsoft.com/office/drawing/2014/main" id="{F3C9961B-6C6E-4F4A-BE24-3D2FF7679D5D}"/>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37</a:t>
            </a:fld>
            <a:r>
              <a:rPr kumimoji="1" lang="en-US" altLang="zh-CN" dirty="0"/>
              <a:t>/44</a:t>
            </a:r>
            <a:endParaRPr kumimoji="1" lang="zh-CN" altLang="en-US" dirty="0"/>
          </a:p>
        </p:txBody>
      </p:sp>
    </p:spTree>
    <p:extLst>
      <p:ext uri="{BB962C8B-B14F-4D97-AF65-F5344CB8AC3E}">
        <p14:creationId xmlns:p14="http://schemas.microsoft.com/office/powerpoint/2010/main" val="3233221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1" name="Straight Connector 110">
            <a:extLst>
              <a:ext uri="{FF2B5EF4-FFF2-40B4-BE49-F238E27FC236}">
                <a16:creationId xmlns:a16="http://schemas.microsoft.com/office/drawing/2014/main" id="{50E40DC2-3DD2-5345-BD39-ACB765BCC045}"/>
              </a:ext>
            </a:extLst>
          </p:cNvPr>
          <p:cNvCxnSpPr>
            <a:cxnSpLocks/>
          </p:cNvCxnSpPr>
          <p:nvPr/>
        </p:nvCxnSpPr>
        <p:spPr>
          <a:xfrm flipV="1">
            <a:off x="4532524" y="3158447"/>
            <a:ext cx="3564574" cy="80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CFCFAD-6148-7D4F-A08B-FBE8A1925B63}"/>
              </a:ext>
            </a:extLst>
          </p:cNvPr>
          <p:cNvCxnSpPr/>
          <p:nvPr/>
        </p:nvCxnSpPr>
        <p:spPr>
          <a:xfrm>
            <a:off x="4532524" y="1009309"/>
            <a:ext cx="0" cy="569066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FDC8675B-AE59-9B46-B8AB-128922F3CE28}"/>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Optimality</a:t>
            </a:r>
            <a:r>
              <a:rPr kumimoji="1" lang="zh-CN" altLang="en-US" sz="4800" dirty="0"/>
              <a:t> </a:t>
            </a:r>
            <a:r>
              <a:rPr kumimoji="1" lang="en-US" altLang="zh-CN" sz="4800" dirty="0"/>
              <a:t>of</a:t>
            </a:r>
            <a:r>
              <a:rPr kumimoji="1" lang="zh-CN" altLang="en-US" sz="4800" dirty="0"/>
              <a:t> </a:t>
            </a:r>
            <a:r>
              <a:rPr kumimoji="1" lang="en-US" altLang="zh-CN" sz="4800" dirty="0"/>
              <a:t>the</a:t>
            </a:r>
            <a:r>
              <a:rPr kumimoji="1" lang="zh-CN" altLang="en-US" sz="4800" dirty="0"/>
              <a:t> </a:t>
            </a:r>
            <a:r>
              <a:rPr kumimoji="1" lang="en-US" altLang="zh-CN" sz="4800" dirty="0"/>
              <a:t>light-cone</a:t>
            </a:r>
            <a:r>
              <a:rPr kumimoji="1" lang="zh-CN" altLang="en-US" sz="4800" dirty="0"/>
              <a:t> </a:t>
            </a:r>
            <a:r>
              <a:rPr kumimoji="1" lang="en-US" altLang="zh-CN" sz="4800" dirty="0"/>
              <a:t>VQA</a:t>
            </a:r>
            <a:endParaRPr lang="zh-CN" altLang="en-US" sz="48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419E45-3D9A-3A4D-872E-237BBCDDACC4}"/>
                  </a:ext>
                </a:extLst>
              </p:cNvPr>
              <p:cNvSpPr txBox="1"/>
              <p:nvPr/>
            </p:nvSpPr>
            <p:spPr>
              <a:xfrm>
                <a:off x="15661" y="3213790"/>
                <a:ext cx="6295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𝑞</m:t>
                          </m:r>
                        </m:e>
                        <m:sub>
                          <m:r>
                            <a:rPr kumimoji="1" lang="en-US" altLang="zh-CN" i="1">
                              <a:latin typeface="Cambria Math" panose="02040503050406030204" pitchFamily="18" charset="0"/>
                            </a:rPr>
                            <m:t>𝑖</m:t>
                          </m:r>
                        </m:sub>
                      </m:sSub>
                      <m:r>
                        <a:rPr kumimoji="1" lang="zh-CN" altLang="en-US" i="1">
                          <a:latin typeface="Cambria Math" panose="02040503050406030204" pitchFamily="18" charset="0"/>
                        </a:rPr>
                        <m:t> </m:t>
                      </m:r>
                      <m:r>
                        <a:rPr kumimoji="1" lang="en-US" altLang="zh-CN" i="1">
                          <a:latin typeface="Cambria Math" panose="02040503050406030204" pitchFamily="18" charset="0"/>
                        </a:rPr>
                        <m:t>|+⟩</m:t>
                      </m:r>
                    </m:oMath>
                  </m:oMathPara>
                </a14:m>
                <a:endParaRPr kumimoji="1" lang="zh-CN" altLang="en-US" dirty="0"/>
              </a:p>
            </p:txBody>
          </p:sp>
        </mc:Choice>
        <mc:Fallback xmlns="">
          <p:sp>
            <p:nvSpPr>
              <p:cNvPr id="8" name="TextBox 7">
                <a:extLst>
                  <a:ext uri="{FF2B5EF4-FFF2-40B4-BE49-F238E27FC236}">
                    <a16:creationId xmlns:a16="http://schemas.microsoft.com/office/drawing/2014/main" id="{9E419E45-3D9A-3A4D-872E-237BBCDDACC4}"/>
                  </a:ext>
                </a:extLst>
              </p:cNvPr>
              <p:cNvSpPr txBox="1">
                <a:spLocks noRot="1" noChangeAspect="1" noMove="1" noResize="1" noEditPoints="1" noAdjustHandles="1" noChangeArrowheads="1" noChangeShapeType="1" noTextEdit="1"/>
              </p:cNvSpPr>
              <p:nvPr/>
            </p:nvSpPr>
            <p:spPr>
              <a:xfrm>
                <a:off x="15661" y="3213790"/>
                <a:ext cx="629595" cy="276999"/>
              </a:xfrm>
              <a:prstGeom prst="rect">
                <a:avLst/>
              </a:prstGeom>
              <a:blipFill>
                <a:blip r:embed="rId2"/>
                <a:stretch>
                  <a:fillRect l="-10000" t="-4167" r="-14000" b="-33333"/>
                </a:stretch>
              </a:blipFill>
            </p:spPr>
            <p:txBody>
              <a:bodyPr/>
              <a:lstStyle/>
              <a:p>
                <a:r>
                  <a:rPr lang="zh-CN" altLang="en-US">
                    <a:noFill/>
                  </a:rPr>
                  <a:t> </a:t>
                </a:r>
              </a:p>
            </p:txBody>
          </p:sp>
        </mc:Fallback>
      </mc:AlternateContent>
      <p:grpSp>
        <p:nvGrpSpPr>
          <p:cNvPr id="9" name="Group 8">
            <a:extLst>
              <a:ext uri="{FF2B5EF4-FFF2-40B4-BE49-F238E27FC236}">
                <a16:creationId xmlns:a16="http://schemas.microsoft.com/office/drawing/2014/main" id="{F15CB595-ACED-9D4D-BF41-926E7FCD4945}"/>
              </a:ext>
            </a:extLst>
          </p:cNvPr>
          <p:cNvGrpSpPr/>
          <p:nvPr/>
        </p:nvGrpSpPr>
        <p:grpSpPr>
          <a:xfrm>
            <a:off x="647212" y="3372007"/>
            <a:ext cx="3138964" cy="385739"/>
            <a:chOff x="9393952" y="3884217"/>
            <a:chExt cx="3138964" cy="385739"/>
          </a:xfrm>
        </p:grpSpPr>
        <p:cxnSp>
          <p:nvCxnSpPr>
            <p:cNvPr id="10" name="Straight Connector 9">
              <a:extLst>
                <a:ext uri="{FF2B5EF4-FFF2-40B4-BE49-F238E27FC236}">
                  <a16:creationId xmlns:a16="http://schemas.microsoft.com/office/drawing/2014/main" id="{42F56025-B609-F640-B321-EF5C363EBA9A}"/>
                </a:ext>
              </a:extLst>
            </p:cNvPr>
            <p:cNvCxnSpPr>
              <a:cxnSpLocks/>
            </p:cNvCxnSpPr>
            <p:nvPr/>
          </p:nvCxnSpPr>
          <p:spPr>
            <a:xfrm>
              <a:off x="9393952" y="3884217"/>
              <a:ext cx="313896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71FCA834-524C-4349-9937-7B0259B5D88C}"/>
                </a:ext>
              </a:extLst>
            </p:cNvPr>
            <p:cNvCxnSpPr>
              <a:cxnSpLocks/>
            </p:cNvCxnSpPr>
            <p:nvPr/>
          </p:nvCxnSpPr>
          <p:spPr>
            <a:xfrm flipV="1">
              <a:off x="9393952" y="4263595"/>
              <a:ext cx="3138964" cy="6361"/>
            </a:xfrm>
            <a:prstGeom prst="line">
              <a:avLst/>
            </a:prstGeom>
            <a:ln w="19050"/>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1F0CFA6-F748-B840-9C23-8F777D8B35D5}"/>
                  </a:ext>
                </a:extLst>
              </p:cNvPr>
              <p:cNvSpPr txBox="1"/>
              <p:nvPr/>
            </p:nvSpPr>
            <p:spPr>
              <a:xfrm>
                <a:off x="661" y="3606190"/>
                <a:ext cx="648831"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𝑞</m:t>
                          </m:r>
                        </m:e>
                        <m:sub>
                          <m:r>
                            <a:rPr kumimoji="1" lang="en-US" altLang="zh-CN" i="1">
                              <a:latin typeface="Cambria Math" panose="02040503050406030204" pitchFamily="18" charset="0"/>
                            </a:rPr>
                            <m:t>𝑗</m:t>
                          </m:r>
                        </m:sub>
                      </m:sSub>
                      <m:r>
                        <a:rPr kumimoji="1" lang="zh-CN" altLang="en-US" i="1">
                          <a:latin typeface="Cambria Math" panose="02040503050406030204" pitchFamily="18" charset="0"/>
                        </a:rPr>
                        <m:t> </m:t>
                      </m:r>
                      <m:r>
                        <a:rPr kumimoji="1" lang="en-US" altLang="zh-CN" i="1">
                          <a:latin typeface="Cambria Math" panose="02040503050406030204" pitchFamily="18" charset="0"/>
                        </a:rPr>
                        <m:t>|+⟩</m:t>
                      </m:r>
                    </m:oMath>
                  </m:oMathPara>
                </a14:m>
                <a:endParaRPr kumimoji="1" lang="zh-CN" altLang="en-US" dirty="0"/>
              </a:p>
            </p:txBody>
          </p:sp>
        </mc:Choice>
        <mc:Fallback xmlns="">
          <p:sp>
            <p:nvSpPr>
              <p:cNvPr id="12" name="TextBox 11">
                <a:extLst>
                  <a:ext uri="{FF2B5EF4-FFF2-40B4-BE49-F238E27FC236}">
                    <a16:creationId xmlns:a16="http://schemas.microsoft.com/office/drawing/2014/main" id="{D1F0CFA6-F748-B840-9C23-8F777D8B35D5}"/>
                  </a:ext>
                </a:extLst>
              </p:cNvPr>
              <p:cNvSpPr txBox="1">
                <a:spLocks noRot="1" noChangeAspect="1" noMove="1" noResize="1" noEditPoints="1" noAdjustHandles="1" noChangeArrowheads="1" noChangeShapeType="1" noTextEdit="1"/>
              </p:cNvSpPr>
              <p:nvPr/>
            </p:nvSpPr>
            <p:spPr>
              <a:xfrm>
                <a:off x="661" y="3606190"/>
                <a:ext cx="648831" cy="299313"/>
              </a:xfrm>
              <a:prstGeom prst="rect">
                <a:avLst/>
              </a:prstGeom>
              <a:blipFill>
                <a:blip r:embed="rId3"/>
                <a:stretch>
                  <a:fillRect l="-9615" t="-8333" r="-11538" b="-29167"/>
                </a:stretch>
              </a:blipFill>
            </p:spPr>
            <p:txBody>
              <a:bodyPr/>
              <a:lstStyle/>
              <a:p>
                <a:r>
                  <a:rPr lang="zh-CN" altLang="en-US">
                    <a:noFill/>
                  </a:rPr>
                  <a:t> </a:t>
                </a:r>
              </a:p>
            </p:txBody>
          </p:sp>
        </mc:Fallback>
      </mc:AlternateContent>
      <p:cxnSp>
        <p:nvCxnSpPr>
          <p:cNvPr id="13" name="Straight Arrow Connector 12">
            <a:extLst>
              <a:ext uri="{FF2B5EF4-FFF2-40B4-BE49-F238E27FC236}">
                <a16:creationId xmlns:a16="http://schemas.microsoft.com/office/drawing/2014/main" id="{D56697A9-E8EC-4240-A628-DE73C67E2C4C}"/>
              </a:ext>
            </a:extLst>
          </p:cNvPr>
          <p:cNvCxnSpPr>
            <a:cxnSpLocks/>
          </p:cNvCxnSpPr>
          <p:nvPr/>
        </p:nvCxnSpPr>
        <p:spPr>
          <a:xfrm>
            <a:off x="2165974" y="3372007"/>
            <a:ext cx="0" cy="379376"/>
          </a:xfrm>
          <a:prstGeom prst="straightConnector1">
            <a:avLst/>
          </a:prstGeom>
          <a:ln w="190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68E038E-33A6-8547-848D-6E2FEB2076D1}"/>
              </a:ext>
            </a:extLst>
          </p:cNvPr>
          <p:cNvCxnSpPr>
            <a:cxnSpLocks/>
          </p:cNvCxnSpPr>
          <p:nvPr/>
        </p:nvCxnSpPr>
        <p:spPr>
          <a:xfrm>
            <a:off x="2618164" y="3035018"/>
            <a:ext cx="0" cy="336988"/>
          </a:xfrm>
          <a:prstGeom prst="straightConnector1">
            <a:avLst/>
          </a:prstGeom>
          <a:ln w="190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63F25C-ECF8-3E4C-8D6A-BA0204718001}"/>
              </a:ext>
            </a:extLst>
          </p:cNvPr>
          <p:cNvCxnSpPr>
            <a:cxnSpLocks/>
          </p:cNvCxnSpPr>
          <p:nvPr/>
        </p:nvCxnSpPr>
        <p:spPr>
          <a:xfrm>
            <a:off x="3355758" y="3035018"/>
            <a:ext cx="0" cy="336988"/>
          </a:xfrm>
          <a:prstGeom prst="straightConnector1">
            <a:avLst/>
          </a:prstGeom>
          <a:ln w="19050">
            <a:solidFill>
              <a:schemeClr val="tx1"/>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8234B9B-A1C8-2647-87FF-8C689A328CF9}"/>
              </a:ext>
            </a:extLst>
          </p:cNvPr>
          <p:cNvCxnSpPr>
            <a:cxnSpLocks/>
          </p:cNvCxnSpPr>
          <p:nvPr/>
        </p:nvCxnSpPr>
        <p:spPr>
          <a:xfrm>
            <a:off x="995822" y="3035018"/>
            <a:ext cx="0" cy="336988"/>
          </a:xfrm>
          <a:prstGeom prst="straightConnector1">
            <a:avLst/>
          </a:prstGeom>
          <a:ln w="190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E7D57E8-7593-404E-B94C-FBBC2A8C500E}"/>
              </a:ext>
            </a:extLst>
          </p:cNvPr>
          <p:cNvCxnSpPr>
            <a:cxnSpLocks/>
          </p:cNvCxnSpPr>
          <p:nvPr/>
        </p:nvCxnSpPr>
        <p:spPr>
          <a:xfrm>
            <a:off x="1733416" y="3035018"/>
            <a:ext cx="0" cy="336988"/>
          </a:xfrm>
          <a:prstGeom prst="straightConnector1">
            <a:avLst/>
          </a:prstGeom>
          <a:ln w="19050">
            <a:solidFill>
              <a:schemeClr val="tx1"/>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4579FE3-F2C2-5B4F-B327-82BD93DE453E}"/>
              </a:ext>
            </a:extLst>
          </p:cNvPr>
          <p:cNvCxnSpPr>
            <a:cxnSpLocks/>
          </p:cNvCxnSpPr>
          <p:nvPr/>
        </p:nvCxnSpPr>
        <p:spPr>
          <a:xfrm>
            <a:off x="2618164" y="3751383"/>
            <a:ext cx="0" cy="336988"/>
          </a:xfrm>
          <a:prstGeom prst="straightConnector1">
            <a:avLst/>
          </a:prstGeom>
          <a:ln w="190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2E485A1-FC13-2E46-AEEB-2E03CE84C42C}"/>
              </a:ext>
            </a:extLst>
          </p:cNvPr>
          <p:cNvCxnSpPr>
            <a:cxnSpLocks/>
          </p:cNvCxnSpPr>
          <p:nvPr/>
        </p:nvCxnSpPr>
        <p:spPr>
          <a:xfrm>
            <a:off x="3355758" y="3751383"/>
            <a:ext cx="0" cy="336988"/>
          </a:xfrm>
          <a:prstGeom prst="straightConnector1">
            <a:avLst/>
          </a:prstGeom>
          <a:ln w="19050">
            <a:solidFill>
              <a:schemeClr val="tx1"/>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5CBE69C-8DFF-CF41-B43E-0B28E2B000DB}"/>
              </a:ext>
            </a:extLst>
          </p:cNvPr>
          <p:cNvCxnSpPr>
            <a:cxnSpLocks/>
          </p:cNvCxnSpPr>
          <p:nvPr/>
        </p:nvCxnSpPr>
        <p:spPr>
          <a:xfrm>
            <a:off x="995822" y="3751383"/>
            <a:ext cx="0" cy="336988"/>
          </a:xfrm>
          <a:prstGeom prst="straightConnector1">
            <a:avLst/>
          </a:prstGeom>
          <a:ln w="190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9528E47-419C-7846-8F00-CA6703F6A860}"/>
              </a:ext>
            </a:extLst>
          </p:cNvPr>
          <p:cNvCxnSpPr>
            <a:cxnSpLocks/>
          </p:cNvCxnSpPr>
          <p:nvPr/>
        </p:nvCxnSpPr>
        <p:spPr>
          <a:xfrm>
            <a:off x="1733416" y="3751383"/>
            <a:ext cx="0" cy="336988"/>
          </a:xfrm>
          <a:prstGeom prst="straightConnector1">
            <a:avLst/>
          </a:prstGeom>
          <a:ln w="19050">
            <a:solidFill>
              <a:schemeClr val="tx1"/>
            </a:solidFill>
            <a:headEnd type="arrow" w="lg" len="lg"/>
            <a:tailEnd type="none" w="med"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5A3F66-8810-3645-A9AC-27FD10CFE861}"/>
              </a:ext>
            </a:extLst>
          </p:cNvPr>
          <p:cNvGrpSpPr/>
          <p:nvPr/>
        </p:nvGrpSpPr>
        <p:grpSpPr>
          <a:xfrm>
            <a:off x="2835731" y="3156245"/>
            <a:ext cx="302465" cy="47269"/>
            <a:chOff x="3972971" y="1100237"/>
            <a:chExt cx="302465" cy="47269"/>
          </a:xfrm>
        </p:grpSpPr>
        <p:sp>
          <p:nvSpPr>
            <p:cNvPr id="23" name="Oval 22">
              <a:extLst>
                <a:ext uri="{FF2B5EF4-FFF2-40B4-BE49-F238E27FC236}">
                  <a16:creationId xmlns:a16="http://schemas.microsoft.com/office/drawing/2014/main" id="{FFAAFB3A-09C2-934C-BF65-77BA4477E3BE}"/>
                </a:ext>
              </a:extLst>
            </p:cNvPr>
            <p:cNvSpPr/>
            <p:nvPr/>
          </p:nvSpPr>
          <p:spPr>
            <a:xfrm>
              <a:off x="3972971" y="110023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Oval 23">
              <a:extLst>
                <a:ext uri="{FF2B5EF4-FFF2-40B4-BE49-F238E27FC236}">
                  <a16:creationId xmlns:a16="http://schemas.microsoft.com/office/drawing/2014/main" id="{0E9F00EE-46CE-D940-B614-A14B9BBFFF5F}"/>
                </a:ext>
              </a:extLst>
            </p:cNvPr>
            <p:cNvSpPr/>
            <p:nvPr/>
          </p:nvSpPr>
          <p:spPr>
            <a:xfrm>
              <a:off x="4101807" y="110178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Oval 24">
              <a:extLst>
                <a:ext uri="{FF2B5EF4-FFF2-40B4-BE49-F238E27FC236}">
                  <a16:creationId xmlns:a16="http://schemas.microsoft.com/office/drawing/2014/main" id="{1BCCACA0-FF2A-8B48-B778-4AF4AD0D3357}"/>
                </a:ext>
              </a:extLst>
            </p:cNvPr>
            <p:cNvSpPr/>
            <p:nvPr/>
          </p:nvSpPr>
          <p:spPr>
            <a:xfrm>
              <a:off x="4229717" y="110023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6" name="Group 25">
            <a:extLst>
              <a:ext uri="{FF2B5EF4-FFF2-40B4-BE49-F238E27FC236}">
                <a16:creationId xmlns:a16="http://schemas.microsoft.com/office/drawing/2014/main" id="{7DA1D702-CF9F-AC43-8A00-33AAC180708D}"/>
              </a:ext>
            </a:extLst>
          </p:cNvPr>
          <p:cNvGrpSpPr/>
          <p:nvPr/>
        </p:nvGrpSpPr>
        <p:grpSpPr>
          <a:xfrm>
            <a:off x="1213389" y="3156245"/>
            <a:ext cx="302465" cy="47269"/>
            <a:chOff x="3972971" y="1100237"/>
            <a:chExt cx="302465" cy="47269"/>
          </a:xfrm>
        </p:grpSpPr>
        <p:sp>
          <p:nvSpPr>
            <p:cNvPr id="27" name="Oval 26">
              <a:extLst>
                <a:ext uri="{FF2B5EF4-FFF2-40B4-BE49-F238E27FC236}">
                  <a16:creationId xmlns:a16="http://schemas.microsoft.com/office/drawing/2014/main" id="{D5A76517-6692-394C-8B7D-2D9668CEEFDE}"/>
                </a:ext>
              </a:extLst>
            </p:cNvPr>
            <p:cNvSpPr/>
            <p:nvPr/>
          </p:nvSpPr>
          <p:spPr>
            <a:xfrm>
              <a:off x="3972971" y="110023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Oval 27">
              <a:extLst>
                <a:ext uri="{FF2B5EF4-FFF2-40B4-BE49-F238E27FC236}">
                  <a16:creationId xmlns:a16="http://schemas.microsoft.com/office/drawing/2014/main" id="{7B48CCC2-1239-1C49-B99E-3B7F6F06BA67}"/>
                </a:ext>
              </a:extLst>
            </p:cNvPr>
            <p:cNvSpPr/>
            <p:nvPr/>
          </p:nvSpPr>
          <p:spPr>
            <a:xfrm>
              <a:off x="4101807" y="110178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Oval 28">
              <a:extLst>
                <a:ext uri="{FF2B5EF4-FFF2-40B4-BE49-F238E27FC236}">
                  <a16:creationId xmlns:a16="http://schemas.microsoft.com/office/drawing/2014/main" id="{189CAB9E-7F66-E944-9DE2-68FCA3D00E53}"/>
                </a:ext>
              </a:extLst>
            </p:cNvPr>
            <p:cNvSpPr/>
            <p:nvPr/>
          </p:nvSpPr>
          <p:spPr>
            <a:xfrm>
              <a:off x="4229717" y="110023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0" name="Group 29">
            <a:extLst>
              <a:ext uri="{FF2B5EF4-FFF2-40B4-BE49-F238E27FC236}">
                <a16:creationId xmlns:a16="http://schemas.microsoft.com/office/drawing/2014/main" id="{B9013EFF-0EC0-B341-8718-0D798D50D986}"/>
              </a:ext>
            </a:extLst>
          </p:cNvPr>
          <p:cNvGrpSpPr/>
          <p:nvPr/>
        </p:nvGrpSpPr>
        <p:grpSpPr>
          <a:xfrm>
            <a:off x="2835731" y="3872610"/>
            <a:ext cx="302465" cy="47269"/>
            <a:chOff x="3972971" y="1100237"/>
            <a:chExt cx="302465" cy="47269"/>
          </a:xfrm>
        </p:grpSpPr>
        <p:sp>
          <p:nvSpPr>
            <p:cNvPr id="31" name="Oval 30">
              <a:extLst>
                <a:ext uri="{FF2B5EF4-FFF2-40B4-BE49-F238E27FC236}">
                  <a16:creationId xmlns:a16="http://schemas.microsoft.com/office/drawing/2014/main" id="{654F22CC-1E38-4546-B7EA-183F09FEC176}"/>
                </a:ext>
              </a:extLst>
            </p:cNvPr>
            <p:cNvSpPr/>
            <p:nvPr/>
          </p:nvSpPr>
          <p:spPr>
            <a:xfrm>
              <a:off x="3972971" y="110023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Oval 31">
              <a:extLst>
                <a:ext uri="{FF2B5EF4-FFF2-40B4-BE49-F238E27FC236}">
                  <a16:creationId xmlns:a16="http://schemas.microsoft.com/office/drawing/2014/main" id="{6ED9BD2D-471C-5446-A53F-3E10661EF6DC}"/>
                </a:ext>
              </a:extLst>
            </p:cNvPr>
            <p:cNvSpPr/>
            <p:nvPr/>
          </p:nvSpPr>
          <p:spPr>
            <a:xfrm>
              <a:off x="4101807" y="110178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Oval 32">
              <a:extLst>
                <a:ext uri="{FF2B5EF4-FFF2-40B4-BE49-F238E27FC236}">
                  <a16:creationId xmlns:a16="http://schemas.microsoft.com/office/drawing/2014/main" id="{5A82E75C-C5F0-7B45-8DB2-AE583DD77FA2}"/>
                </a:ext>
              </a:extLst>
            </p:cNvPr>
            <p:cNvSpPr/>
            <p:nvPr/>
          </p:nvSpPr>
          <p:spPr>
            <a:xfrm>
              <a:off x="4229717" y="110023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4" name="Group 33">
            <a:extLst>
              <a:ext uri="{FF2B5EF4-FFF2-40B4-BE49-F238E27FC236}">
                <a16:creationId xmlns:a16="http://schemas.microsoft.com/office/drawing/2014/main" id="{C3FDAC63-4712-7C4D-885E-0CF6426DF45C}"/>
              </a:ext>
            </a:extLst>
          </p:cNvPr>
          <p:cNvGrpSpPr/>
          <p:nvPr/>
        </p:nvGrpSpPr>
        <p:grpSpPr>
          <a:xfrm>
            <a:off x="1213389" y="3872610"/>
            <a:ext cx="302465" cy="47269"/>
            <a:chOff x="3972971" y="1100237"/>
            <a:chExt cx="302465" cy="47269"/>
          </a:xfrm>
        </p:grpSpPr>
        <p:sp>
          <p:nvSpPr>
            <p:cNvPr id="35" name="Oval 34">
              <a:extLst>
                <a:ext uri="{FF2B5EF4-FFF2-40B4-BE49-F238E27FC236}">
                  <a16:creationId xmlns:a16="http://schemas.microsoft.com/office/drawing/2014/main" id="{D45DE04C-2664-0346-B4A3-E65860370087}"/>
                </a:ext>
              </a:extLst>
            </p:cNvPr>
            <p:cNvSpPr/>
            <p:nvPr/>
          </p:nvSpPr>
          <p:spPr>
            <a:xfrm>
              <a:off x="3972971" y="110023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Oval 35">
              <a:extLst>
                <a:ext uri="{FF2B5EF4-FFF2-40B4-BE49-F238E27FC236}">
                  <a16:creationId xmlns:a16="http://schemas.microsoft.com/office/drawing/2014/main" id="{598632F6-42C3-A64E-AD43-98348EF1C500}"/>
                </a:ext>
              </a:extLst>
            </p:cNvPr>
            <p:cNvSpPr/>
            <p:nvPr/>
          </p:nvSpPr>
          <p:spPr>
            <a:xfrm>
              <a:off x="4101807" y="110178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Oval 36">
              <a:extLst>
                <a:ext uri="{FF2B5EF4-FFF2-40B4-BE49-F238E27FC236}">
                  <a16:creationId xmlns:a16="http://schemas.microsoft.com/office/drawing/2014/main" id="{72801FC5-5DEE-F24F-BB88-DD9A8C6ADF80}"/>
                </a:ext>
              </a:extLst>
            </p:cNvPr>
            <p:cNvSpPr/>
            <p:nvPr/>
          </p:nvSpPr>
          <p:spPr>
            <a:xfrm>
              <a:off x="4229717" y="110023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A330436-A7B1-0E41-BC8F-46A7F8B4B915}"/>
                  </a:ext>
                </a:extLst>
              </p:cNvPr>
              <p:cNvSpPr txBox="1"/>
              <p:nvPr/>
            </p:nvSpPr>
            <p:spPr>
              <a:xfrm>
                <a:off x="1079061" y="2433680"/>
                <a:ext cx="591829" cy="2602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400" i="1">
                              <a:latin typeface="Cambria Math" panose="02040503050406030204" pitchFamily="18" charset="0"/>
                            </a:rPr>
                          </m:ctrlPr>
                        </m:sSubSupPr>
                        <m:e>
                          <m:r>
                            <a:rPr kumimoji="1" lang="en-US" altLang="zh-CN" sz="1400" i="1">
                              <a:latin typeface="Cambria Math" panose="02040503050406030204" pitchFamily="18" charset="0"/>
                            </a:rPr>
                            <m:t>𝑛</m:t>
                          </m:r>
                        </m:e>
                        <m:sub>
                          <m:r>
                            <a:rPr kumimoji="1" lang="en-US" altLang="zh-CN" sz="1400" i="1">
                              <a:latin typeface="Cambria Math" panose="02040503050406030204" pitchFamily="18" charset="0"/>
                            </a:rPr>
                            <m:t>𝐿</m:t>
                          </m:r>
                        </m:sub>
                        <m:sup>
                          <m:sSub>
                            <m:sSubPr>
                              <m:ctrlPr>
                                <a:rPr kumimoji="1" lang="en-US" altLang="zh-CN" sz="1400" i="1">
                                  <a:latin typeface="Cambria Math" panose="02040503050406030204" pitchFamily="18" charset="0"/>
                                </a:rPr>
                              </m:ctrlPr>
                            </m:sSubPr>
                            <m:e>
                              <m:r>
                                <a:rPr kumimoji="1" lang="en-US" altLang="zh-CN" sz="1400" i="1">
                                  <a:latin typeface="Cambria Math" panose="02040503050406030204" pitchFamily="18" charset="0"/>
                                </a:rPr>
                                <m:t>𝑌</m:t>
                              </m:r>
                            </m:e>
                            <m:sub>
                              <m:r>
                                <a:rPr kumimoji="1" lang="en-US" altLang="zh-CN" sz="1400" i="1">
                                  <a:latin typeface="Cambria Math" panose="02040503050406030204" pitchFamily="18" charset="0"/>
                                </a:rPr>
                                <m:t>𝑖</m:t>
                              </m:r>
                            </m:sub>
                          </m:sSub>
                        </m:sup>
                      </m:sSubSup>
                      <m:r>
                        <a:rPr kumimoji="1" lang="en-US" altLang="zh-CN" sz="1400" i="1">
                          <a:latin typeface="Cambria Math" panose="02040503050406030204" pitchFamily="18" charset="0"/>
                        </a:rPr>
                        <m:t>,</m:t>
                      </m:r>
                      <m:sSubSup>
                        <m:sSubSupPr>
                          <m:ctrlPr>
                            <a:rPr kumimoji="1" lang="en-US" altLang="zh-CN" sz="1400" i="1">
                              <a:latin typeface="Cambria Math" panose="02040503050406030204" pitchFamily="18" charset="0"/>
                            </a:rPr>
                          </m:ctrlPr>
                        </m:sSubSupPr>
                        <m:e>
                          <m:r>
                            <a:rPr kumimoji="1" lang="en-US" altLang="zh-CN" sz="1400" i="1">
                              <a:latin typeface="Cambria Math" panose="02040503050406030204" pitchFamily="18" charset="0"/>
                            </a:rPr>
                            <m:t>𝑛</m:t>
                          </m:r>
                        </m:e>
                        <m:sub>
                          <m:r>
                            <a:rPr kumimoji="1" lang="en-US" altLang="zh-CN" sz="1400" i="1">
                              <a:latin typeface="Cambria Math" panose="02040503050406030204" pitchFamily="18" charset="0"/>
                            </a:rPr>
                            <m:t>𝐿</m:t>
                          </m:r>
                        </m:sub>
                        <m:sup>
                          <m:sSub>
                            <m:sSubPr>
                              <m:ctrlPr>
                                <a:rPr kumimoji="1" lang="en-US" altLang="zh-CN" sz="1400" i="1">
                                  <a:latin typeface="Cambria Math" panose="02040503050406030204" pitchFamily="18" charset="0"/>
                                </a:rPr>
                              </m:ctrlPr>
                            </m:sSubPr>
                            <m:e>
                              <m:r>
                                <a:rPr kumimoji="1" lang="en-US" altLang="zh-CN" sz="1400" i="1">
                                  <a:latin typeface="Cambria Math" panose="02040503050406030204" pitchFamily="18" charset="0"/>
                                </a:rPr>
                                <m:t>𝑍</m:t>
                              </m:r>
                            </m:e>
                            <m:sub>
                              <m:r>
                                <a:rPr kumimoji="1" lang="en-US" altLang="zh-CN" sz="1400" i="1">
                                  <a:latin typeface="Cambria Math" panose="02040503050406030204" pitchFamily="18" charset="0"/>
                                </a:rPr>
                                <m:t>𝑖</m:t>
                              </m:r>
                            </m:sub>
                          </m:sSub>
                        </m:sup>
                      </m:sSubSup>
                    </m:oMath>
                  </m:oMathPara>
                </a14:m>
                <a:endParaRPr kumimoji="1" lang="zh-CN" altLang="en-US" sz="1400" dirty="0"/>
              </a:p>
            </p:txBody>
          </p:sp>
        </mc:Choice>
        <mc:Fallback xmlns="">
          <p:sp>
            <p:nvSpPr>
              <p:cNvPr id="38" name="TextBox 37">
                <a:extLst>
                  <a:ext uri="{FF2B5EF4-FFF2-40B4-BE49-F238E27FC236}">
                    <a16:creationId xmlns:a16="http://schemas.microsoft.com/office/drawing/2014/main" id="{CA330436-A7B1-0E41-BC8F-46A7F8B4B915}"/>
                  </a:ext>
                </a:extLst>
              </p:cNvPr>
              <p:cNvSpPr txBox="1">
                <a:spLocks noRot="1" noChangeAspect="1" noMove="1" noResize="1" noEditPoints="1" noAdjustHandles="1" noChangeArrowheads="1" noChangeShapeType="1" noTextEdit="1"/>
              </p:cNvSpPr>
              <p:nvPr/>
            </p:nvSpPr>
            <p:spPr>
              <a:xfrm>
                <a:off x="1079061" y="2433680"/>
                <a:ext cx="591829" cy="260264"/>
              </a:xfrm>
              <a:prstGeom prst="rect">
                <a:avLst/>
              </a:prstGeom>
              <a:blipFill>
                <a:blip r:embed="rId4"/>
                <a:stretch>
                  <a:fillRect l="-2083" b="-13636"/>
                </a:stretch>
              </a:blipFill>
            </p:spPr>
            <p:txBody>
              <a:bodyPr/>
              <a:lstStyle/>
              <a:p>
                <a:r>
                  <a:rPr lang="zh-CN" altLang="en-US">
                    <a:noFill/>
                  </a:rPr>
                  <a:t> </a:t>
                </a:r>
              </a:p>
            </p:txBody>
          </p:sp>
        </mc:Fallback>
      </mc:AlternateContent>
      <p:sp>
        <p:nvSpPr>
          <p:cNvPr id="39" name="Left Brace 38">
            <a:extLst>
              <a:ext uri="{FF2B5EF4-FFF2-40B4-BE49-F238E27FC236}">
                <a16:creationId xmlns:a16="http://schemas.microsoft.com/office/drawing/2014/main" id="{6A583B24-96B1-2A40-A4CD-B22D72ABCE9D}"/>
              </a:ext>
            </a:extLst>
          </p:cNvPr>
          <p:cNvSpPr/>
          <p:nvPr/>
        </p:nvSpPr>
        <p:spPr>
          <a:xfrm rot="5400000">
            <a:off x="1264508" y="2395307"/>
            <a:ext cx="202153" cy="862186"/>
          </a:xfrm>
          <a:prstGeom prst="leftBrace">
            <a:avLst>
              <a:gd name="adj1" fmla="val 3326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2C81DBF-3EB3-5C4B-B3FB-3F264EA12858}"/>
                  </a:ext>
                </a:extLst>
              </p:cNvPr>
              <p:cNvSpPr txBox="1"/>
              <p:nvPr/>
            </p:nvSpPr>
            <p:spPr>
              <a:xfrm>
                <a:off x="2718018" y="2428759"/>
                <a:ext cx="591829" cy="2602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400" i="1">
                              <a:solidFill>
                                <a:srgbClr val="C00000"/>
                              </a:solidFill>
                              <a:latin typeface="Cambria Math" panose="02040503050406030204" pitchFamily="18" charset="0"/>
                            </a:rPr>
                          </m:ctrlPr>
                        </m:sSubSupPr>
                        <m:e>
                          <m:r>
                            <a:rPr kumimoji="1" lang="en-US" altLang="zh-CN" sz="1400" i="1">
                              <a:solidFill>
                                <a:srgbClr val="C00000"/>
                              </a:solidFill>
                              <a:latin typeface="Cambria Math" panose="02040503050406030204" pitchFamily="18" charset="0"/>
                            </a:rPr>
                            <m:t>𝑛</m:t>
                          </m:r>
                        </m:e>
                        <m:sub>
                          <m:r>
                            <a:rPr kumimoji="1" lang="en-US" altLang="zh-CN" sz="1400" i="1">
                              <a:solidFill>
                                <a:srgbClr val="C00000"/>
                              </a:solidFill>
                              <a:latin typeface="Cambria Math" panose="02040503050406030204" pitchFamily="18" charset="0"/>
                            </a:rPr>
                            <m:t>𝑅</m:t>
                          </m:r>
                        </m:sub>
                        <m:sup>
                          <m:sSub>
                            <m:sSubPr>
                              <m:ctrlPr>
                                <a:rPr kumimoji="1" lang="en-US" altLang="zh-CN" sz="1400" i="1">
                                  <a:solidFill>
                                    <a:srgbClr val="C00000"/>
                                  </a:solidFill>
                                  <a:latin typeface="Cambria Math" panose="02040503050406030204" pitchFamily="18" charset="0"/>
                                </a:rPr>
                              </m:ctrlPr>
                            </m:sSubPr>
                            <m:e>
                              <m:r>
                                <a:rPr kumimoji="1" lang="en-US" altLang="zh-CN" sz="1400" i="1">
                                  <a:solidFill>
                                    <a:srgbClr val="C00000"/>
                                  </a:solidFill>
                                  <a:latin typeface="Cambria Math" panose="02040503050406030204" pitchFamily="18" charset="0"/>
                                </a:rPr>
                                <m:t>𝑌</m:t>
                              </m:r>
                            </m:e>
                            <m:sub>
                              <m:r>
                                <a:rPr kumimoji="1" lang="en-US" altLang="zh-CN" sz="1400" i="1">
                                  <a:solidFill>
                                    <a:srgbClr val="C00000"/>
                                  </a:solidFill>
                                  <a:latin typeface="Cambria Math" panose="02040503050406030204" pitchFamily="18" charset="0"/>
                                </a:rPr>
                                <m:t>𝑖</m:t>
                              </m:r>
                            </m:sub>
                          </m:sSub>
                        </m:sup>
                      </m:sSubSup>
                      <m:r>
                        <a:rPr kumimoji="1" lang="en-US" altLang="zh-CN" sz="1400" i="1">
                          <a:latin typeface="Cambria Math" panose="02040503050406030204" pitchFamily="18" charset="0"/>
                        </a:rPr>
                        <m:t>,</m:t>
                      </m:r>
                      <m:sSubSup>
                        <m:sSubSupPr>
                          <m:ctrlPr>
                            <a:rPr kumimoji="1" lang="en-US" altLang="zh-CN" sz="1400" i="1">
                              <a:latin typeface="Cambria Math" panose="02040503050406030204" pitchFamily="18" charset="0"/>
                            </a:rPr>
                          </m:ctrlPr>
                        </m:sSubSupPr>
                        <m:e>
                          <m:r>
                            <a:rPr kumimoji="1" lang="en-US" altLang="zh-CN" sz="1400" i="1">
                              <a:latin typeface="Cambria Math" panose="02040503050406030204" pitchFamily="18" charset="0"/>
                            </a:rPr>
                            <m:t>𝑛</m:t>
                          </m:r>
                        </m:e>
                        <m:sub>
                          <m:r>
                            <a:rPr kumimoji="1" lang="en-US" altLang="zh-CN" sz="1400" i="1">
                              <a:latin typeface="Cambria Math" panose="02040503050406030204" pitchFamily="18" charset="0"/>
                            </a:rPr>
                            <m:t>𝑅</m:t>
                          </m:r>
                        </m:sub>
                        <m:sup>
                          <m:sSub>
                            <m:sSubPr>
                              <m:ctrlPr>
                                <a:rPr kumimoji="1" lang="en-US" altLang="zh-CN" sz="1400" i="1">
                                  <a:latin typeface="Cambria Math" panose="02040503050406030204" pitchFamily="18" charset="0"/>
                                </a:rPr>
                              </m:ctrlPr>
                            </m:sSubPr>
                            <m:e>
                              <m:r>
                                <a:rPr kumimoji="1" lang="en-US" altLang="zh-CN" sz="1400" i="1">
                                  <a:latin typeface="Cambria Math" panose="02040503050406030204" pitchFamily="18" charset="0"/>
                                </a:rPr>
                                <m:t>𝑍</m:t>
                              </m:r>
                            </m:e>
                            <m:sub>
                              <m:r>
                                <a:rPr kumimoji="1" lang="en-US" altLang="zh-CN" sz="1400" i="1">
                                  <a:latin typeface="Cambria Math" panose="02040503050406030204" pitchFamily="18" charset="0"/>
                                </a:rPr>
                                <m:t>𝑖</m:t>
                              </m:r>
                            </m:sub>
                          </m:sSub>
                        </m:sup>
                      </m:sSubSup>
                    </m:oMath>
                  </m:oMathPara>
                </a14:m>
                <a:endParaRPr kumimoji="1" lang="zh-CN" altLang="en-US" sz="1400" dirty="0"/>
              </a:p>
            </p:txBody>
          </p:sp>
        </mc:Choice>
        <mc:Fallback xmlns="">
          <p:sp>
            <p:nvSpPr>
              <p:cNvPr id="40" name="TextBox 39">
                <a:extLst>
                  <a:ext uri="{FF2B5EF4-FFF2-40B4-BE49-F238E27FC236}">
                    <a16:creationId xmlns:a16="http://schemas.microsoft.com/office/drawing/2014/main" id="{52C81DBF-3EB3-5C4B-B3FB-3F264EA12858}"/>
                  </a:ext>
                </a:extLst>
              </p:cNvPr>
              <p:cNvSpPr txBox="1">
                <a:spLocks noRot="1" noChangeAspect="1" noMove="1" noResize="1" noEditPoints="1" noAdjustHandles="1" noChangeArrowheads="1" noChangeShapeType="1" noTextEdit="1"/>
              </p:cNvSpPr>
              <p:nvPr/>
            </p:nvSpPr>
            <p:spPr>
              <a:xfrm>
                <a:off x="2718018" y="2428759"/>
                <a:ext cx="591829" cy="260264"/>
              </a:xfrm>
              <a:prstGeom prst="rect">
                <a:avLst/>
              </a:prstGeom>
              <a:blipFill>
                <a:blip r:embed="rId5"/>
                <a:stretch>
                  <a:fillRect l="-4255" t="-4762" r="-2128" b="-19048"/>
                </a:stretch>
              </a:blipFill>
            </p:spPr>
            <p:txBody>
              <a:bodyPr/>
              <a:lstStyle/>
              <a:p>
                <a:r>
                  <a:rPr lang="zh-CN" altLang="en-US">
                    <a:noFill/>
                  </a:rPr>
                  <a:t> </a:t>
                </a:r>
              </a:p>
            </p:txBody>
          </p:sp>
        </mc:Fallback>
      </mc:AlternateContent>
      <p:sp>
        <p:nvSpPr>
          <p:cNvPr id="41" name="Left Brace 40">
            <a:extLst>
              <a:ext uri="{FF2B5EF4-FFF2-40B4-BE49-F238E27FC236}">
                <a16:creationId xmlns:a16="http://schemas.microsoft.com/office/drawing/2014/main" id="{61ACA1B3-130C-624B-8E50-FE9FC0DCD4C6}"/>
              </a:ext>
            </a:extLst>
          </p:cNvPr>
          <p:cNvSpPr/>
          <p:nvPr/>
        </p:nvSpPr>
        <p:spPr>
          <a:xfrm rot="5400000">
            <a:off x="2903464" y="2390385"/>
            <a:ext cx="202153" cy="862186"/>
          </a:xfrm>
          <a:prstGeom prst="leftBrace">
            <a:avLst>
              <a:gd name="adj1" fmla="val 3326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42" name="Left Brace 41">
            <a:extLst>
              <a:ext uri="{FF2B5EF4-FFF2-40B4-BE49-F238E27FC236}">
                <a16:creationId xmlns:a16="http://schemas.microsoft.com/office/drawing/2014/main" id="{1245A6FD-70B8-3649-B185-56338F48218F}"/>
              </a:ext>
            </a:extLst>
          </p:cNvPr>
          <p:cNvSpPr/>
          <p:nvPr/>
        </p:nvSpPr>
        <p:spPr>
          <a:xfrm rot="16200000">
            <a:off x="1264509" y="3785556"/>
            <a:ext cx="202153" cy="862186"/>
          </a:xfrm>
          <a:prstGeom prst="leftBrace">
            <a:avLst>
              <a:gd name="adj1" fmla="val 3326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43" name="Left Brace 42">
            <a:extLst>
              <a:ext uri="{FF2B5EF4-FFF2-40B4-BE49-F238E27FC236}">
                <a16:creationId xmlns:a16="http://schemas.microsoft.com/office/drawing/2014/main" id="{BF64C848-0970-474B-A0ED-A64D34AB0297}"/>
              </a:ext>
            </a:extLst>
          </p:cNvPr>
          <p:cNvSpPr/>
          <p:nvPr/>
        </p:nvSpPr>
        <p:spPr>
          <a:xfrm rot="16200000">
            <a:off x="2903465" y="3785556"/>
            <a:ext cx="202153" cy="862186"/>
          </a:xfrm>
          <a:prstGeom prst="leftBrace">
            <a:avLst>
              <a:gd name="adj1" fmla="val 3326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C531DC5-C89C-EE40-B5AC-D5DB95C5244A}"/>
                  </a:ext>
                </a:extLst>
              </p:cNvPr>
              <p:cNvSpPr txBox="1"/>
              <p:nvPr/>
            </p:nvSpPr>
            <p:spPr>
              <a:xfrm>
                <a:off x="1051905" y="4322131"/>
                <a:ext cx="617477" cy="2896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400" i="1">
                              <a:solidFill>
                                <a:srgbClr val="C00000"/>
                              </a:solidFill>
                              <a:latin typeface="Cambria Math" panose="02040503050406030204" pitchFamily="18" charset="0"/>
                            </a:rPr>
                          </m:ctrlPr>
                        </m:sSubSupPr>
                        <m:e>
                          <m:r>
                            <a:rPr kumimoji="1" lang="en-US" altLang="zh-CN" sz="1400" i="1">
                              <a:solidFill>
                                <a:srgbClr val="C00000"/>
                              </a:solidFill>
                              <a:latin typeface="Cambria Math" panose="02040503050406030204" pitchFamily="18" charset="0"/>
                            </a:rPr>
                            <m:t>𝑛</m:t>
                          </m:r>
                        </m:e>
                        <m:sub>
                          <m:r>
                            <a:rPr kumimoji="1" lang="en-US" altLang="zh-CN" sz="1400" i="1">
                              <a:solidFill>
                                <a:srgbClr val="C00000"/>
                              </a:solidFill>
                              <a:latin typeface="Cambria Math" panose="02040503050406030204" pitchFamily="18" charset="0"/>
                            </a:rPr>
                            <m:t>𝐿</m:t>
                          </m:r>
                        </m:sub>
                        <m:sup>
                          <m:sSub>
                            <m:sSubPr>
                              <m:ctrlPr>
                                <a:rPr kumimoji="1" lang="en-US" altLang="zh-CN" sz="1400" i="1">
                                  <a:solidFill>
                                    <a:srgbClr val="C00000"/>
                                  </a:solidFill>
                                  <a:latin typeface="Cambria Math" panose="02040503050406030204" pitchFamily="18" charset="0"/>
                                </a:rPr>
                              </m:ctrlPr>
                            </m:sSubPr>
                            <m:e>
                              <m:r>
                                <a:rPr kumimoji="1" lang="en-US" altLang="zh-CN" sz="1400" i="1">
                                  <a:solidFill>
                                    <a:srgbClr val="C00000"/>
                                  </a:solidFill>
                                  <a:latin typeface="Cambria Math" panose="02040503050406030204" pitchFamily="18" charset="0"/>
                                </a:rPr>
                                <m:t>𝑌</m:t>
                              </m:r>
                            </m:e>
                            <m:sub>
                              <m:r>
                                <a:rPr kumimoji="1" lang="en-US" altLang="zh-CN" sz="1400" i="1">
                                  <a:solidFill>
                                    <a:srgbClr val="C00000"/>
                                  </a:solidFill>
                                  <a:latin typeface="Cambria Math" panose="02040503050406030204" pitchFamily="18" charset="0"/>
                                </a:rPr>
                                <m:t>𝑗</m:t>
                              </m:r>
                            </m:sub>
                          </m:sSub>
                        </m:sup>
                      </m:sSubSup>
                      <m:r>
                        <a:rPr kumimoji="1" lang="en-US" altLang="zh-CN" sz="1400" i="1">
                          <a:solidFill>
                            <a:srgbClr val="C00000"/>
                          </a:solidFill>
                          <a:latin typeface="Cambria Math" panose="02040503050406030204" pitchFamily="18" charset="0"/>
                        </a:rPr>
                        <m:t>,</m:t>
                      </m:r>
                      <m:sSubSup>
                        <m:sSubSupPr>
                          <m:ctrlPr>
                            <a:rPr kumimoji="1" lang="en-US" altLang="zh-CN" sz="1400" i="1">
                              <a:solidFill>
                                <a:srgbClr val="C00000"/>
                              </a:solidFill>
                              <a:latin typeface="Cambria Math" panose="02040503050406030204" pitchFamily="18" charset="0"/>
                            </a:rPr>
                          </m:ctrlPr>
                        </m:sSubSupPr>
                        <m:e>
                          <m:r>
                            <a:rPr kumimoji="1" lang="en-US" altLang="zh-CN" sz="1400" i="1">
                              <a:solidFill>
                                <a:srgbClr val="C00000"/>
                              </a:solidFill>
                              <a:latin typeface="Cambria Math" panose="02040503050406030204" pitchFamily="18" charset="0"/>
                            </a:rPr>
                            <m:t>𝑛</m:t>
                          </m:r>
                        </m:e>
                        <m:sub>
                          <m:r>
                            <a:rPr kumimoji="1" lang="en-US" altLang="zh-CN" sz="1400" i="1">
                              <a:solidFill>
                                <a:srgbClr val="C00000"/>
                              </a:solidFill>
                              <a:latin typeface="Cambria Math" panose="02040503050406030204" pitchFamily="18" charset="0"/>
                            </a:rPr>
                            <m:t>𝐿</m:t>
                          </m:r>
                        </m:sub>
                        <m:sup>
                          <m:sSub>
                            <m:sSubPr>
                              <m:ctrlPr>
                                <a:rPr kumimoji="1" lang="en-US" altLang="zh-CN" sz="1400" i="1">
                                  <a:solidFill>
                                    <a:srgbClr val="C00000"/>
                                  </a:solidFill>
                                  <a:latin typeface="Cambria Math" panose="02040503050406030204" pitchFamily="18" charset="0"/>
                                </a:rPr>
                              </m:ctrlPr>
                            </m:sSubPr>
                            <m:e>
                              <m:r>
                                <a:rPr kumimoji="1" lang="en-US" altLang="zh-CN" sz="1400" i="1">
                                  <a:solidFill>
                                    <a:srgbClr val="C00000"/>
                                  </a:solidFill>
                                  <a:latin typeface="Cambria Math" panose="02040503050406030204" pitchFamily="18" charset="0"/>
                                </a:rPr>
                                <m:t>𝑍</m:t>
                              </m:r>
                            </m:e>
                            <m:sub>
                              <m:r>
                                <a:rPr kumimoji="1" lang="en-US" altLang="zh-CN" sz="1400" i="1">
                                  <a:solidFill>
                                    <a:srgbClr val="C00000"/>
                                  </a:solidFill>
                                  <a:latin typeface="Cambria Math" panose="02040503050406030204" pitchFamily="18" charset="0"/>
                                </a:rPr>
                                <m:t>𝑗</m:t>
                              </m:r>
                            </m:sub>
                          </m:sSub>
                        </m:sup>
                      </m:sSubSup>
                    </m:oMath>
                  </m:oMathPara>
                </a14:m>
                <a:endParaRPr kumimoji="1" lang="zh-CN" altLang="en-US" sz="1400" dirty="0">
                  <a:solidFill>
                    <a:srgbClr val="C00000"/>
                  </a:solidFill>
                </a:endParaRPr>
              </a:p>
            </p:txBody>
          </p:sp>
        </mc:Choice>
        <mc:Fallback xmlns="">
          <p:sp>
            <p:nvSpPr>
              <p:cNvPr id="44" name="TextBox 43">
                <a:extLst>
                  <a:ext uri="{FF2B5EF4-FFF2-40B4-BE49-F238E27FC236}">
                    <a16:creationId xmlns:a16="http://schemas.microsoft.com/office/drawing/2014/main" id="{CC531DC5-C89C-EE40-B5AC-D5DB95C5244A}"/>
                  </a:ext>
                </a:extLst>
              </p:cNvPr>
              <p:cNvSpPr txBox="1">
                <a:spLocks noRot="1" noChangeAspect="1" noMove="1" noResize="1" noEditPoints="1" noAdjustHandles="1" noChangeArrowheads="1" noChangeShapeType="1" noTextEdit="1"/>
              </p:cNvSpPr>
              <p:nvPr/>
            </p:nvSpPr>
            <p:spPr>
              <a:xfrm>
                <a:off x="1051905" y="4322131"/>
                <a:ext cx="617477" cy="289695"/>
              </a:xfrm>
              <a:prstGeom prst="rect">
                <a:avLst/>
              </a:prstGeom>
              <a:blipFill>
                <a:blip r:embed="rId6"/>
                <a:stretch>
                  <a:fillRect l="-6122" r="-2041"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844B2BF-CD7D-B84D-B7DA-407F569E5C22}"/>
                  </a:ext>
                </a:extLst>
              </p:cNvPr>
              <p:cNvSpPr txBox="1"/>
              <p:nvPr/>
            </p:nvSpPr>
            <p:spPr>
              <a:xfrm>
                <a:off x="2690861" y="4317209"/>
                <a:ext cx="617477" cy="2896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400" i="1">
                              <a:solidFill>
                                <a:srgbClr val="C00000"/>
                              </a:solidFill>
                              <a:latin typeface="Cambria Math" panose="02040503050406030204" pitchFamily="18" charset="0"/>
                            </a:rPr>
                          </m:ctrlPr>
                        </m:sSubSupPr>
                        <m:e>
                          <m:r>
                            <a:rPr kumimoji="1" lang="en-US" altLang="zh-CN" sz="1400" i="1">
                              <a:solidFill>
                                <a:srgbClr val="C00000"/>
                              </a:solidFill>
                              <a:latin typeface="Cambria Math" panose="02040503050406030204" pitchFamily="18" charset="0"/>
                            </a:rPr>
                            <m:t>𝑛</m:t>
                          </m:r>
                        </m:e>
                        <m:sub>
                          <m:r>
                            <a:rPr kumimoji="1" lang="en-US" altLang="zh-CN" sz="1400" i="1">
                              <a:solidFill>
                                <a:srgbClr val="C00000"/>
                              </a:solidFill>
                              <a:latin typeface="Cambria Math" panose="02040503050406030204" pitchFamily="18" charset="0"/>
                            </a:rPr>
                            <m:t>𝑅</m:t>
                          </m:r>
                        </m:sub>
                        <m:sup>
                          <m:sSub>
                            <m:sSubPr>
                              <m:ctrlPr>
                                <a:rPr kumimoji="1" lang="en-US" altLang="zh-CN" sz="1400" i="1">
                                  <a:solidFill>
                                    <a:srgbClr val="C00000"/>
                                  </a:solidFill>
                                  <a:latin typeface="Cambria Math" panose="02040503050406030204" pitchFamily="18" charset="0"/>
                                </a:rPr>
                              </m:ctrlPr>
                            </m:sSubPr>
                            <m:e>
                              <m:r>
                                <a:rPr kumimoji="1" lang="en-US" altLang="zh-CN" sz="1400" i="1">
                                  <a:solidFill>
                                    <a:srgbClr val="C00000"/>
                                  </a:solidFill>
                                  <a:latin typeface="Cambria Math" panose="02040503050406030204" pitchFamily="18" charset="0"/>
                                </a:rPr>
                                <m:t>𝑌</m:t>
                              </m:r>
                            </m:e>
                            <m:sub>
                              <m:r>
                                <a:rPr kumimoji="1" lang="en-US" altLang="zh-CN" sz="1400" i="1">
                                  <a:solidFill>
                                    <a:srgbClr val="C00000"/>
                                  </a:solidFill>
                                  <a:latin typeface="Cambria Math" panose="02040503050406030204" pitchFamily="18" charset="0"/>
                                </a:rPr>
                                <m:t>𝑗</m:t>
                              </m:r>
                            </m:sub>
                          </m:sSub>
                        </m:sup>
                      </m:sSubSup>
                      <m:r>
                        <a:rPr kumimoji="1" lang="en-US" altLang="zh-CN" sz="1400" i="1">
                          <a:latin typeface="Cambria Math" panose="02040503050406030204" pitchFamily="18" charset="0"/>
                        </a:rPr>
                        <m:t>,</m:t>
                      </m:r>
                      <m:sSubSup>
                        <m:sSubSupPr>
                          <m:ctrlPr>
                            <a:rPr kumimoji="1" lang="en-US" altLang="zh-CN" sz="1400" i="1">
                              <a:latin typeface="Cambria Math" panose="02040503050406030204" pitchFamily="18" charset="0"/>
                            </a:rPr>
                          </m:ctrlPr>
                        </m:sSubSupPr>
                        <m:e>
                          <m:r>
                            <a:rPr kumimoji="1" lang="en-US" altLang="zh-CN" sz="1400" i="1">
                              <a:latin typeface="Cambria Math" panose="02040503050406030204" pitchFamily="18" charset="0"/>
                            </a:rPr>
                            <m:t>𝑛</m:t>
                          </m:r>
                        </m:e>
                        <m:sub>
                          <m:r>
                            <a:rPr kumimoji="1" lang="en-US" altLang="zh-CN" sz="1400" i="1">
                              <a:latin typeface="Cambria Math" panose="02040503050406030204" pitchFamily="18" charset="0"/>
                            </a:rPr>
                            <m:t>𝑅</m:t>
                          </m:r>
                        </m:sub>
                        <m:sup>
                          <m:sSub>
                            <m:sSubPr>
                              <m:ctrlPr>
                                <a:rPr kumimoji="1" lang="en-US" altLang="zh-CN" sz="1400" i="1">
                                  <a:latin typeface="Cambria Math" panose="02040503050406030204" pitchFamily="18" charset="0"/>
                                </a:rPr>
                              </m:ctrlPr>
                            </m:sSubPr>
                            <m:e>
                              <m:r>
                                <a:rPr kumimoji="1" lang="en-US" altLang="zh-CN" sz="1400" i="1">
                                  <a:latin typeface="Cambria Math" panose="02040503050406030204" pitchFamily="18" charset="0"/>
                                </a:rPr>
                                <m:t>𝑍</m:t>
                              </m:r>
                            </m:e>
                            <m:sub>
                              <m:r>
                                <a:rPr kumimoji="1" lang="en-US" altLang="zh-CN" sz="1400" i="1">
                                  <a:latin typeface="Cambria Math" panose="02040503050406030204" pitchFamily="18" charset="0"/>
                                </a:rPr>
                                <m:t>𝑗</m:t>
                              </m:r>
                            </m:sub>
                          </m:sSub>
                        </m:sup>
                      </m:sSubSup>
                    </m:oMath>
                  </m:oMathPara>
                </a14:m>
                <a:endParaRPr kumimoji="1" lang="zh-CN" altLang="en-US" sz="1400" dirty="0"/>
              </a:p>
            </p:txBody>
          </p:sp>
        </mc:Choice>
        <mc:Fallback xmlns="">
          <p:sp>
            <p:nvSpPr>
              <p:cNvPr id="45" name="TextBox 44">
                <a:extLst>
                  <a:ext uri="{FF2B5EF4-FFF2-40B4-BE49-F238E27FC236}">
                    <a16:creationId xmlns:a16="http://schemas.microsoft.com/office/drawing/2014/main" id="{E844B2BF-CD7D-B84D-B7DA-407F569E5C22}"/>
                  </a:ext>
                </a:extLst>
              </p:cNvPr>
              <p:cNvSpPr txBox="1">
                <a:spLocks noRot="1" noChangeAspect="1" noMove="1" noResize="1" noEditPoints="1" noAdjustHandles="1" noChangeArrowheads="1" noChangeShapeType="1" noTextEdit="1"/>
              </p:cNvSpPr>
              <p:nvPr/>
            </p:nvSpPr>
            <p:spPr>
              <a:xfrm>
                <a:off x="2690861" y="4317209"/>
                <a:ext cx="617477" cy="289695"/>
              </a:xfrm>
              <a:prstGeom prst="rect">
                <a:avLst/>
              </a:prstGeom>
              <a:blipFill>
                <a:blip r:embed="rId7"/>
                <a:stretch>
                  <a:fillRect l="-4000" r="-4000" b="-16667"/>
                </a:stretch>
              </a:blipFill>
            </p:spPr>
            <p:txBody>
              <a:bodyPr/>
              <a:lstStyle/>
              <a:p>
                <a:r>
                  <a:rPr lang="zh-CN" altLang="en-US">
                    <a:noFill/>
                  </a:rPr>
                  <a:t> </a:t>
                </a:r>
              </a:p>
            </p:txBody>
          </p:sp>
        </mc:Fallback>
      </mc:AlternateContent>
      <p:sp>
        <p:nvSpPr>
          <p:cNvPr id="46" name="Rounded Rectangle 45">
            <a:extLst>
              <a:ext uri="{FF2B5EF4-FFF2-40B4-BE49-F238E27FC236}">
                <a16:creationId xmlns:a16="http://schemas.microsoft.com/office/drawing/2014/main" id="{73964D51-CA76-AE4E-BCE5-F86AD803617D}"/>
              </a:ext>
            </a:extLst>
          </p:cNvPr>
          <p:cNvSpPr/>
          <p:nvPr/>
        </p:nvSpPr>
        <p:spPr>
          <a:xfrm>
            <a:off x="3786177" y="2828985"/>
            <a:ext cx="413066" cy="1124579"/>
          </a:xfrm>
          <a:prstGeom prst="roundRect">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Arc 46">
            <a:extLst>
              <a:ext uri="{FF2B5EF4-FFF2-40B4-BE49-F238E27FC236}">
                <a16:creationId xmlns:a16="http://schemas.microsoft.com/office/drawing/2014/main" id="{2DC4D3DD-4917-244F-B074-5A054DFA290F}"/>
              </a:ext>
            </a:extLst>
          </p:cNvPr>
          <p:cNvSpPr/>
          <p:nvPr/>
        </p:nvSpPr>
        <p:spPr>
          <a:xfrm rot="18920829">
            <a:off x="3729017" y="3014048"/>
            <a:ext cx="533100" cy="533100"/>
          </a:xfrm>
          <a:prstGeom prst="arc">
            <a:avLst/>
          </a:prstGeom>
          <a:ln w="9525"/>
        </p:spPr>
        <p:style>
          <a:lnRef idx="1">
            <a:schemeClr val="dk1"/>
          </a:lnRef>
          <a:fillRef idx="0">
            <a:schemeClr val="dk1"/>
          </a:fillRef>
          <a:effectRef idx="0">
            <a:schemeClr val="dk1"/>
          </a:effectRef>
          <a:fontRef idx="minor">
            <a:schemeClr val="tx1"/>
          </a:fontRef>
        </p:style>
        <p:txBody>
          <a:bodyPr rtlCol="0" anchor="ctr"/>
          <a:lstStyle/>
          <a:p>
            <a:pPr algn="ctr"/>
            <a:endParaRPr kumimoji="1" lang="zh-CN" altLang="en-US"/>
          </a:p>
        </p:txBody>
      </p:sp>
      <p:cxnSp>
        <p:nvCxnSpPr>
          <p:cNvPr id="48" name="Straight Arrow Connector 47">
            <a:extLst>
              <a:ext uri="{FF2B5EF4-FFF2-40B4-BE49-F238E27FC236}">
                <a16:creationId xmlns:a16="http://schemas.microsoft.com/office/drawing/2014/main" id="{1B4AF6BB-0186-414A-B733-91EFA9C4EDC2}"/>
              </a:ext>
            </a:extLst>
          </p:cNvPr>
          <p:cNvCxnSpPr>
            <a:cxnSpLocks/>
          </p:cNvCxnSpPr>
          <p:nvPr/>
        </p:nvCxnSpPr>
        <p:spPr>
          <a:xfrm flipV="1">
            <a:off x="3999935" y="2887810"/>
            <a:ext cx="56736" cy="276375"/>
          </a:xfrm>
          <a:prstGeom prst="straightConnector1">
            <a:avLst/>
          </a:prstGeom>
          <a:ln w="9525">
            <a:solidFill>
              <a:schemeClr val="tx1"/>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61335B2-8D15-8F43-8B1E-7B78A887882E}"/>
                  </a:ext>
                </a:extLst>
              </p:cNvPr>
              <p:cNvSpPr txBox="1"/>
              <p:nvPr/>
            </p:nvSpPr>
            <p:spPr>
              <a:xfrm>
                <a:off x="3858106" y="3233508"/>
                <a:ext cx="2570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𝑍</m:t>
                          </m:r>
                        </m:e>
                        <m:sub>
                          <m:r>
                            <a:rPr kumimoji="1" lang="en-US" altLang="zh-CN" i="1">
                              <a:latin typeface="Cambria Math" panose="02040503050406030204" pitchFamily="18" charset="0"/>
                            </a:rPr>
                            <m:t>𝑖</m:t>
                          </m:r>
                        </m:sub>
                      </m:sSub>
                    </m:oMath>
                  </m:oMathPara>
                </a14:m>
                <a:endParaRPr kumimoji="1" lang="zh-CN" altLang="en-US" dirty="0"/>
              </a:p>
            </p:txBody>
          </p:sp>
        </mc:Choice>
        <mc:Fallback xmlns="">
          <p:sp>
            <p:nvSpPr>
              <p:cNvPr id="49" name="TextBox 48">
                <a:extLst>
                  <a:ext uri="{FF2B5EF4-FFF2-40B4-BE49-F238E27FC236}">
                    <a16:creationId xmlns:a16="http://schemas.microsoft.com/office/drawing/2014/main" id="{361335B2-8D15-8F43-8B1E-7B78A887882E}"/>
                  </a:ext>
                </a:extLst>
              </p:cNvPr>
              <p:cNvSpPr txBox="1">
                <a:spLocks noRot="1" noChangeAspect="1" noMove="1" noResize="1" noEditPoints="1" noAdjustHandles="1" noChangeArrowheads="1" noChangeShapeType="1" noTextEdit="1"/>
              </p:cNvSpPr>
              <p:nvPr/>
            </p:nvSpPr>
            <p:spPr>
              <a:xfrm>
                <a:off x="3858106" y="3233508"/>
                <a:ext cx="257058" cy="276999"/>
              </a:xfrm>
              <a:prstGeom prst="rect">
                <a:avLst/>
              </a:prstGeom>
              <a:blipFill>
                <a:blip r:embed="rId8"/>
                <a:stretch>
                  <a:fillRect l="-19048" r="-9524"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5F5CF81-0649-5741-891E-7E06E7FAD7AD}"/>
                  </a:ext>
                </a:extLst>
              </p:cNvPr>
              <p:cNvSpPr txBox="1"/>
              <p:nvPr/>
            </p:nvSpPr>
            <p:spPr>
              <a:xfrm>
                <a:off x="3797780" y="3561921"/>
                <a:ext cx="296836"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𝑍</m:t>
                          </m:r>
                        </m:e>
                        <m:sub>
                          <m:r>
                            <a:rPr kumimoji="1" lang="en-US" altLang="zh-CN" i="1">
                              <a:latin typeface="Cambria Math" panose="02040503050406030204" pitchFamily="18" charset="0"/>
                            </a:rPr>
                            <m:t>𝑗</m:t>
                          </m:r>
                        </m:sub>
                      </m:sSub>
                    </m:oMath>
                  </m:oMathPara>
                </a14:m>
                <a:endParaRPr lang="zh-CN" altLang="en-US" dirty="0"/>
              </a:p>
            </p:txBody>
          </p:sp>
        </mc:Choice>
        <mc:Fallback xmlns="">
          <p:sp>
            <p:nvSpPr>
              <p:cNvPr id="50" name="TextBox 49">
                <a:extLst>
                  <a:ext uri="{FF2B5EF4-FFF2-40B4-BE49-F238E27FC236}">
                    <a16:creationId xmlns:a16="http://schemas.microsoft.com/office/drawing/2014/main" id="{85F5CF81-0649-5741-891E-7E06E7FAD7AD}"/>
                  </a:ext>
                </a:extLst>
              </p:cNvPr>
              <p:cNvSpPr txBox="1">
                <a:spLocks noRot="1" noChangeAspect="1" noMove="1" noResize="1" noEditPoints="1" noAdjustHandles="1" noChangeArrowheads="1" noChangeShapeType="1" noTextEdit="1"/>
              </p:cNvSpPr>
              <p:nvPr/>
            </p:nvSpPr>
            <p:spPr>
              <a:xfrm>
                <a:off x="3797780" y="3561921"/>
                <a:ext cx="296836" cy="391646"/>
              </a:xfrm>
              <a:prstGeom prst="rect">
                <a:avLst/>
              </a:prstGeom>
              <a:blipFill>
                <a:blip r:embed="rId9"/>
                <a:stretch>
                  <a:fillRect r="-16667" b="-6250"/>
                </a:stretch>
              </a:blipFill>
            </p:spPr>
            <p:txBody>
              <a:bodyPr/>
              <a:lstStyle/>
              <a:p>
                <a:r>
                  <a:rPr lang="zh-CN" altLang="en-US">
                    <a:noFill/>
                  </a:rPr>
                  <a:t> </a:t>
                </a:r>
              </a:p>
            </p:txBody>
          </p:sp>
        </mc:Fallback>
      </mc:AlternateContent>
      <p:sp>
        <p:nvSpPr>
          <p:cNvPr id="70" name="Left Bracket 69">
            <a:extLst>
              <a:ext uri="{FF2B5EF4-FFF2-40B4-BE49-F238E27FC236}">
                <a16:creationId xmlns:a16="http://schemas.microsoft.com/office/drawing/2014/main" id="{AC6B32E1-B276-C744-A5DC-4AB2C9AA81A1}"/>
              </a:ext>
            </a:extLst>
          </p:cNvPr>
          <p:cNvSpPr/>
          <p:nvPr/>
        </p:nvSpPr>
        <p:spPr>
          <a:xfrm rot="5400000">
            <a:off x="1966650" y="1493280"/>
            <a:ext cx="202154" cy="1623830"/>
          </a:xfrm>
          <a:prstGeom prst="leftBracket">
            <a:avLst>
              <a:gd name="adj" fmla="val 0"/>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71" name="Left Bracket 70">
            <a:extLst>
              <a:ext uri="{FF2B5EF4-FFF2-40B4-BE49-F238E27FC236}">
                <a16:creationId xmlns:a16="http://schemas.microsoft.com/office/drawing/2014/main" id="{FBBA9EE6-C2F9-544C-B7FF-9EF8706E6FDD}"/>
              </a:ext>
            </a:extLst>
          </p:cNvPr>
          <p:cNvSpPr/>
          <p:nvPr/>
        </p:nvSpPr>
        <p:spPr>
          <a:xfrm rot="16200000">
            <a:off x="2193534" y="3905278"/>
            <a:ext cx="160358" cy="1623830"/>
          </a:xfrm>
          <a:prstGeom prst="leftBracket">
            <a:avLst>
              <a:gd name="adj" fmla="val 0"/>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 name="Right Arrow 1">
            <a:extLst>
              <a:ext uri="{FF2B5EF4-FFF2-40B4-BE49-F238E27FC236}">
                <a16:creationId xmlns:a16="http://schemas.microsoft.com/office/drawing/2014/main" id="{17EEE0AA-1FA7-7D48-B79C-B25C13720963}"/>
              </a:ext>
            </a:extLst>
          </p:cNvPr>
          <p:cNvSpPr/>
          <p:nvPr/>
        </p:nvSpPr>
        <p:spPr>
          <a:xfrm rot="19606762">
            <a:off x="4302078" y="2071218"/>
            <a:ext cx="648072" cy="720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TextBox 2">
            <a:extLst>
              <a:ext uri="{FF2B5EF4-FFF2-40B4-BE49-F238E27FC236}">
                <a16:creationId xmlns:a16="http://schemas.microsoft.com/office/drawing/2014/main" id="{669AFF22-D1EA-C24A-BD08-D02C13E3D7D8}"/>
              </a:ext>
            </a:extLst>
          </p:cNvPr>
          <p:cNvSpPr txBox="1"/>
          <p:nvPr/>
        </p:nvSpPr>
        <p:spPr>
          <a:xfrm>
            <a:off x="4807744" y="5609118"/>
            <a:ext cx="3146926" cy="646331"/>
          </a:xfrm>
          <a:prstGeom prst="rect">
            <a:avLst/>
          </a:prstGeom>
          <a:noFill/>
        </p:spPr>
        <p:txBody>
          <a:bodyPr wrap="square" rtlCol="0">
            <a:spAutoFit/>
          </a:bodyPr>
          <a:lstStyle/>
          <a:p>
            <a:r>
              <a:rPr kumimoji="1" lang="en-US" altLang="zh-CN" dirty="0"/>
              <a:t>3.</a:t>
            </a:r>
            <a:r>
              <a:rPr kumimoji="1" lang="zh-CN" altLang="en-US" dirty="0"/>
              <a:t> </a:t>
            </a:r>
            <a:r>
              <a:rPr kumimoji="1" lang="en-US" altLang="zh-CN" dirty="0"/>
              <a:t>The</a:t>
            </a:r>
            <a:r>
              <a:rPr kumimoji="1" lang="zh-CN" altLang="en-US" dirty="0"/>
              <a:t> </a:t>
            </a:r>
            <a:r>
              <a:rPr kumimoji="1" lang="en-US" altLang="zh-CN" dirty="0"/>
              <a:t>directed</a:t>
            </a:r>
            <a:r>
              <a:rPr kumimoji="1" lang="zh-CN" altLang="en-US" dirty="0"/>
              <a:t> </a:t>
            </a:r>
            <a:r>
              <a:rPr kumimoji="1" lang="en-US" altLang="zh-CN" dirty="0"/>
              <a:t>graph</a:t>
            </a:r>
            <a:r>
              <a:rPr kumimoji="1" lang="zh-CN" altLang="en-US" dirty="0"/>
              <a:t> </a:t>
            </a:r>
            <a:r>
              <a:rPr kumimoji="1" lang="en-US" altLang="zh-CN" dirty="0"/>
              <a:t>should</a:t>
            </a:r>
            <a:r>
              <a:rPr kumimoji="1" lang="zh-CN" altLang="en-US" dirty="0"/>
              <a:t> </a:t>
            </a:r>
            <a:r>
              <a:rPr kumimoji="1" lang="en-US" altLang="zh-CN" dirty="0"/>
              <a:t>have</a:t>
            </a:r>
            <a:r>
              <a:rPr kumimoji="1" lang="zh-CN" altLang="en-US" dirty="0"/>
              <a:t> </a:t>
            </a:r>
            <a:r>
              <a:rPr kumimoji="1" lang="en-US" altLang="zh-CN" dirty="0"/>
              <a:t>no</a:t>
            </a:r>
            <a:r>
              <a:rPr kumimoji="1" lang="zh-CN" altLang="en-US" dirty="0"/>
              <a:t> </a:t>
            </a:r>
            <a:r>
              <a:rPr kumimoji="1" lang="en-US" altLang="zh-CN" b="1" dirty="0"/>
              <a:t>directed</a:t>
            </a:r>
            <a:r>
              <a:rPr kumimoji="1" lang="zh-CN" altLang="en-US" b="1" dirty="0"/>
              <a:t> </a:t>
            </a:r>
            <a:r>
              <a:rPr kumimoji="1" lang="en-US" altLang="zh-CN" b="1" dirty="0"/>
              <a:t>cycle</a:t>
            </a:r>
            <a:r>
              <a:rPr kumimoji="1" lang="en-US" altLang="zh-CN" dirty="0"/>
              <a:t>.</a:t>
            </a:r>
            <a:endParaRPr kumimoji="1" lang="zh-CN" altLang="en-US" dirty="0"/>
          </a:p>
        </p:txBody>
      </p:sp>
      <p:cxnSp>
        <p:nvCxnSpPr>
          <p:cNvPr id="76" name="Straight Connector 75">
            <a:extLst>
              <a:ext uri="{FF2B5EF4-FFF2-40B4-BE49-F238E27FC236}">
                <a16:creationId xmlns:a16="http://schemas.microsoft.com/office/drawing/2014/main" id="{821678E0-8FE8-0B48-A8A8-520769690437}"/>
              </a:ext>
            </a:extLst>
          </p:cNvPr>
          <p:cNvCxnSpPr>
            <a:cxnSpLocks/>
            <a:stCxn id="79" idx="0"/>
          </p:cNvCxnSpPr>
          <p:nvPr/>
        </p:nvCxnSpPr>
        <p:spPr>
          <a:xfrm flipV="1">
            <a:off x="5663421" y="3975266"/>
            <a:ext cx="4873" cy="819736"/>
          </a:xfrm>
          <a:prstGeom prst="line">
            <a:avLst/>
          </a:prstGeom>
          <a:ln w="19050">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C79D3ACB-A8A7-E540-A7E5-F057C837CF97}"/>
              </a:ext>
            </a:extLst>
          </p:cNvPr>
          <p:cNvCxnSpPr>
            <a:cxnSpLocks/>
            <a:stCxn id="80" idx="7"/>
            <a:endCxn id="78" idx="5"/>
          </p:cNvCxnSpPr>
          <p:nvPr/>
        </p:nvCxnSpPr>
        <p:spPr>
          <a:xfrm flipH="1" flipV="1">
            <a:off x="5744153" y="4056056"/>
            <a:ext cx="268579" cy="308724"/>
          </a:xfrm>
          <a:prstGeom prst="line">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78" name="Oval 77">
            <a:extLst>
              <a:ext uri="{FF2B5EF4-FFF2-40B4-BE49-F238E27FC236}">
                <a16:creationId xmlns:a16="http://schemas.microsoft.com/office/drawing/2014/main" id="{D2EA9BD4-C055-2646-977C-EBB81F15D860}"/>
              </a:ext>
            </a:extLst>
          </p:cNvPr>
          <p:cNvSpPr/>
          <p:nvPr/>
        </p:nvSpPr>
        <p:spPr>
          <a:xfrm>
            <a:off x="5557763" y="3869668"/>
            <a:ext cx="218369" cy="218369"/>
          </a:xfrm>
          <a:prstGeom prst="ellipse">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N" sz="1600" dirty="0"/>
          </a:p>
        </p:txBody>
      </p:sp>
      <p:sp>
        <p:nvSpPr>
          <p:cNvPr id="79" name="Oval 78">
            <a:extLst>
              <a:ext uri="{FF2B5EF4-FFF2-40B4-BE49-F238E27FC236}">
                <a16:creationId xmlns:a16="http://schemas.microsoft.com/office/drawing/2014/main" id="{97ECF99E-7292-2F4F-AB33-F8312D27AF5E}"/>
              </a:ext>
            </a:extLst>
          </p:cNvPr>
          <p:cNvSpPr/>
          <p:nvPr/>
        </p:nvSpPr>
        <p:spPr>
          <a:xfrm>
            <a:off x="5554236" y="4795004"/>
            <a:ext cx="218369" cy="218369"/>
          </a:xfrm>
          <a:prstGeom prst="ellipse">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N" sz="1600" dirty="0"/>
          </a:p>
        </p:txBody>
      </p:sp>
      <p:sp>
        <p:nvSpPr>
          <p:cNvPr id="80" name="Oval 79">
            <a:extLst>
              <a:ext uri="{FF2B5EF4-FFF2-40B4-BE49-F238E27FC236}">
                <a16:creationId xmlns:a16="http://schemas.microsoft.com/office/drawing/2014/main" id="{F64F9290-F5E9-6D4D-81C9-9A622E7EEEBD}"/>
              </a:ext>
            </a:extLst>
          </p:cNvPr>
          <p:cNvSpPr/>
          <p:nvPr/>
        </p:nvSpPr>
        <p:spPr>
          <a:xfrm flipH="1">
            <a:off x="5980753" y="4332803"/>
            <a:ext cx="218369" cy="218369"/>
          </a:xfrm>
          <a:prstGeom prst="ellipse">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N" sz="1600" dirty="0"/>
          </a:p>
        </p:txBody>
      </p:sp>
      <p:cxnSp>
        <p:nvCxnSpPr>
          <p:cNvPr id="81" name="Straight Connector 80">
            <a:extLst>
              <a:ext uri="{FF2B5EF4-FFF2-40B4-BE49-F238E27FC236}">
                <a16:creationId xmlns:a16="http://schemas.microsoft.com/office/drawing/2014/main" id="{6C6BFBE1-0379-FD41-A2BC-CF721347845B}"/>
              </a:ext>
            </a:extLst>
          </p:cNvPr>
          <p:cNvCxnSpPr>
            <a:cxnSpLocks/>
            <a:stCxn id="80" idx="5"/>
            <a:endCxn id="79" idx="7"/>
          </p:cNvCxnSpPr>
          <p:nvPr/>
        </p:nvCxnSpPr>
        <p:spPr>
          <a:xfrm flipH="1">
            <a:off x="5740624" y="4519191"/>
            <a:ext cx="272106" cy="307790"/>
          </a:xfrm>
          <a:prstGeom prst="line">
            <a:avLst/>
          </a:prstGeom>
          <a:ln w="19050">
            <a:headEnd type="arrow" w="med" len="med"/>
            <a:tailEnd type="none" w="med" len="med"/>
          </a:ln>
        </p:spPr>
        <p:style>
          <a:lnRef idx="1">
            <a:schemeClr val="dk1"/>
          </a:lnRef>
          <a:fillRef idx="0">
            <a:schemeClr val="dk1"/>
          </a:fillRef>
          <a:effectRef idx="0">
            <a:schemeClr val="dk1"/>
          </a:effectRef>
          <a:fontRef idx="minor">
            <a:schemeClr val="tx1"/>
          </a:fontRef>
        </p:style>
      </p:cxnSp>
      <p:grpSp>
        <p:nvGrpSpPr>
          <p:cNvPr id="82" name="Group 81">
            <a:extLst>
              <a:ext uri="{FF2B5EF4-FFF2-40B4-BE49-F238E27FC236}">
                <a16:creationId xmlns:a16="http://schemas.microsoft.com/office/drawing/2014/main" id="{6D070F24-3ADA-074A-80F4-95A3DC009867}"/>
              </a:ext>
            </a:extLst>
          </p:cNvPr>
          <p:cNvGrpSpPr/>
          <p:nvPr/>
        </p:nvGrpSpPr>
        <p:grpSpPr>
          <a:xfrm>
            <a:off x="6481980" y="3987792"/>
            <a:ext cx="1063378" cy="916394"/>
            <a:chOff x="9937343" y="4141078"/>
            <a:chExt cx="1188116" cy="916394"/>
          </a:xfrm>
        </p:grpSpPr>
        <p:cxnSp>
          <p:nvCxnSpPr>
            <p:cNvPr id="83" name="Straight Connector 82">
              <a:extLst>
                <a:ext uri="{FF2B5EF4-FFF2-40B4-BE49-F238E27FC236}">
                  <a16:creationId xmlns:a16="http://schemas.microsoft.com/office/drawing/2014/main" id="{483316CE-EC0A-4B41-84E2-7DEF28B0734B}"/>
                </a:ext>
              </a:extLst>
            </p:cNvPr>
            <p:cNvCxnSpPr>
              <a:cxnSpLocks/>
            </p:cNvCxnSpPr>
            <p:nvPr/>
          </p:nvCxnSpPr>
          <p:spPr>
            <a:xfrm flipV="1">
              <a:off x="9937344" y="4588910"/>
              <a:ext cx="1188115" cy="6361"/>
            </a:xfrm>
            <a:prstGeom prst="line">
              <a:avLst/>
            </a:prstGeom>
            <a:ln w="19050"/>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8B809756-C7EB-D64C-8D36-F7C9E132DF57}"/>
                </a:ext>
              </a:extLst>
            </p:cNvPr>
            <p:cNvCxnSpPr>
              <a:cxnSpLocks/>
            </p:cNvCxnSpPr>
            <p:nvPr/>
          </p:nvCxnSpPr>
          <p:spPr>
            <a:xfrm>
              <a:off x="9937344" y="4141078"/>
              <a:ext cx="118811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B4C7A680-3E47-304E-9AC7-425CD4AD91F3}"/>
                </a:ext>
              </a:extLst>
            </p:cNvPr>
            <p:cNvCxnSpPr>
              <a:cxnSpLocks/>
            </p:cNvCxnSpPr>
            <p:nvPr/>
          </p:nvCxnSpPr>
          <p:spPr>
            <a:xfrm>
              <a:off x="9937343" y="5057472"/>
              <a:ext cx="1188115"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89" name="Straight Arrow Connector 88">
            <a:extLst>
              <a:ext uri="{FF2B5EF4-FFF2-40B4-BE49-F238E27FC236}">
                <a16:creationId xmlns:a16="http://schemas.microsoft.com/office/drawing/2014/main" id="{5D43881F-9308-5F42-A2BA-409D996B9CC5}"/>
              </a:ext>
            </a:extLst>
          </p:cNvPr>
          <p:cNvCxnSpPr>
            <a:cxnSpLocks/>
          </p:cNvCxnSpPr>
          <p:nvPr/>
        </p:nvCxnSpPr>
        <p:spPr>
          <a:xfrm>
            <a:off x="6758832" y="3987792"/>
            <a:ext cx="0" cy="916394"/>
          </a:xfrm>
          <a:prstGeom prst="straightConnector1">
            <a:avLst/>
          </a:prstGeom>
          <a:ln w="190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E62E797-5BB0-0E44-A6F7-82BFA56CF0DB}"/>
              </a:ext>
            </a:extLst>
          </p:cNvPr>
          <p:cNvCxnSpPr>
            <a:cxnSpLocks/>
          </p:cNvCxnSpPr>
          <p:nvPr/>
        </p:nvCxnSpPr>
        <p:spPr>
          <a:xfrm flipV="1">
            <a:off x="7018714" y="4441987"/>
            <a:ext cx="0" cy="462201"/>
          </a:xfrm>
          <a:prstGeom prst="straightConnector1">
            <a:avLst/>
          </a:prstGeom>
          <a:ln w="190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6E58103-101F-854B-8408-4C09FC6C81D3}"/>
              </a:ext>
            </a:extLst>
          </p:cNvPr>
          <p:cNvCxnSpPr>
            <a:cxnSpLocks/>
          </p:cNvCxnSpPr>
          <p:nvPr/>
        </p:nvCxnSpPr>
        <p:spPr>
          <a:xfrm flipV="1">
            <a:off x="7253705" y="3987792"/>
            <a:ext cx="0" cy="447544"/>
          </a:xfrm>
          <a:prstGeom prst="straightConnector1">
            <a:avLst/>
          </a:prstGeom>
          <a:ln w="19050">
            <a:solidFill>
              <a:srgbClr val="C00000"/>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27094657-6C07-6441-B47D-ECEAA8B7D041}"/>
                  </a:ext>
                </a:extLst>
              </p:cNvPr>
              <p:cNvSpPr txBox="1"/>
              <p:nvPr/>
            </p:nvSpPr>
            <p:spPr>
              <a:xfrm>
                <a:off x="5558828" y="3824963"/>
                <a:ext cx="258269" cy="307777"/>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𝑖</m:t>
                      </m:r>
                    </m:oMath>
                  </m:oMathPara>
                </a14:m>
                <a:endParaRPr lang="en-CN" sz="1400" dirty="0"/>
              </a:p>
            </p:txBody>
          </p:sp>
        </mc:Choice>
        <mc:Fallback xmlns="">
          <p:sp>
            <p:nvSpPr>
              <p:cNvPr id="92" name="TextBox 91">
                <a:extLst>
                  <a:ext uri="{FF2B5EF4-FFF2-40B4-BE49-F238E27FC236}">
                    <a16:creationId xmlns:a16="http://schemas.microsoft.com/office/drawing/2014/main" id="{27094657-6C07-6441-B47D-ECEAA8B7D041}"/>
                  </a:ext>
                </a:extLst>
              </p:cNvPr>
              <p:cNvSpPr txBox="1">
                <a:spLocks noRot="1" noChangeAspect="1" noMove="1" noResize="1" noEditPoints="1" noAdjustHandles="1" noChangeArrowheads="1" noChangeShapeType="1" noTextEdit="1"/>
              </p:cNvSpPr>
              <p:nvPr/>
            </p:nvSpPr>
            <p:spPr>
              <a:xfrm>
                <a:off x="5558828" y="3824963"/>
                <a:ext cx="258269" cy="307777"/>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DDD79EC-CAB1-0845-A064-23887E2D5C99}"/>
                  </a:ext>
                </a:extLst>
              </p:cNvPr>
              <p:cNvSpPr txBox="1"/>
              <p:nvPr/>
            </p:nvSpPr>
            <p:spPr>
              <a:xfrm>
                <a:off x="5994597" y="4278666"/>
                <a:ext cx="258269" cy="307777"/>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𝑗</m:t>
                      </m:r>
                    </m:oMath>
                  </m:oMathPara>
                </a14:m>
                <a:endParaRPr lang="en-CN" sz="1400" dirty="0"/>
              </a:p>
            </p:txBody>
          </p:sp>
        </mc:Choice>
        <mc:Fallback xmlns="">
          <p:sp>
            <p:nvSpPr>
              <p:cNvPr id="93" name="TextBox 92">
                <a:extLst>
                  <a:ext uri="{FF2B5EF4-FFF2-40B4-BE49-F238E27FC236}">
                    <a16:creationId xmlns:a16="http://schemas.microsoft.com/office/drawing/2014/main" id="{2DDD79EC-CAB1-0845-A064-23887E2D5C99}"/>
                  </a:ext>
                </a:extLst>
              </p:cNvPr>
              <p:cNvSpPr txBox="1">
                <a:spLocks noRot="1" noChangeAspect="1" noMove="1" noResize="1" noEditPoints="1" noAdjustHandles="1" noChangeArrowheads="1" noChangeShapeType="1" noTextEdit="1"/>
              </p:cNvSpPr>
              <p:nvPr/>
            </p:nvSpPr>
            <p:spPr>
              <a:xfrm>
                <a:off x="5994597" y="4278666"/>
                <a:ext cx="258269" cy="307777"/>
              </a:xfrm>
              <a:prstGeom prst="rect">
                <a:avLst/>
              </a:prstGeom>
              <a:blipFill>
                <a:blip r:embed="rId11"/>
                <a:stretch>
                  <a:fillRect b="-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9B5027C-3E3F-CB45-9AE3-C2C3A25736E9}"/>
                  </a:ext>
                </a:extLst>
              </p:cNvPr>
              <p:cNvSpPr txBox="1"/>
              <p:nvPr/>
            </p:nvSpPr>
            <p:spPr>
              <a:xfrm>
                <a:off x="5558828" y="4746715"/>
                <a:ext cx="258269" cy="307777"/>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𝑘</m:t>
                      </m:r>
                    </m:oMath>
                  </m:oMathPara>
                </a14:m>
                <a:endParaRPr lang="en-CN" sz="1400" dirty="0"/>
              </a:p>
            </p:txBody>
          </p:sp>
        </mc:Choice>
        <mc:Fallback xmlns="">
          <p:sp>
            <p:nvSpPr>
              <p:cNvPr id="94" name="TextBox 93">
                <a:extLst>
                  <a:ext uri="{FF2B5EF4-FFF2-40B4-BE49-F238E27FC236}">
                    <a16:creationId xmlns:a16="http://schemas.microsoft.com/office/drawing/2014/main" id="{89B5027C-3E3F-CB45-9AE3-C2C3A25736E9}"/>
                  </a:ext>
                </a:extLst>
              </p:cNvPr>
              <p:cNvSpPr txBox="1">
                <a:spLocks noRot="1" noChangeAspect="1" noMove="1" noResize="1" noEditPoints="1" noAdjustHandles="1" noChangeArrowheads="1" noChangeShapeType="1" noTextEdit="1"/>
              </p:cNvSpPr>
              <p:nvPr/>
            </p:nvSpPr>
            <p:spPr>
              <a:xfrm>
                <a:off x="5558828" y="4746715"/>
                <a:ext cx="258269" cy="307777"/>
              </a:xfrm>
              <a:prstGeom prst="rect">
                <a:avLst/>
              </a:prstGeom>
              <a:blipFill>
                <a:blip r:embed="rId12"/>
                <a:stretch>
                  <a:fillRect l="-4762"/>
                </a:stretch>
              </a:blipFill>
            </p:spPr>
            <p:txBody>
              <a:bodyPr/>
              <a:lstStyle/>
              <a:p>
                <a:r>
                  <a:rPr lang="zh-CN" altLang="en-US">
                    <a:noFill/>
                  </a:rPr>
                  <a:t> </a:t>
                </a:r>
              </a:p>
            </p:txBody>
          </p:sp>
        </mc:Fallback>
      </mc:AlternateContent>
      <p:cxnSp>
        <p:nvCxnSpPr>
          <p:cNvPr id="95" name="Straight Connector 94">
            <a:extLst>
              <a:ext uri="{FF2B5EF4-FFF2-40B4-BE49-F238E27FC236}">
                <a16:creationId xmlns:a16="http://schemas.microsoft.com/office/drawing/2014/main" id="{8AA782F7-EFD7-CD47-BFEB-5D89EBAE1D6A}"/>
              </a:ext>
            </a:extLst>
          </p:cNvPr>
          <p:cNvCxnSpPr>
            <a:cxnSpLocks/>
            <a:stCxn id="92" idx="3"/>
          </p:cNvCxnSpPr>
          <p:nvPr/>
        </p:nvCxnSpPr>
        <p:spPr>
          <a:xfrm>
            <a:off x="5817095" y="3978850"/>
            <a:ext cx="621630"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A836C0E-BC54-FC48-9F4F-90DC8AF9E4AD}"/>
              </a:ext>
            </a:extLst>
          </p:cNvPr>
          <p:cNvCxnSpPr>
            <a:cxnSpLocks/>
            <a:stCxn id="94" idx="3"/>
          </p:cNvCxnSpPr>
          <p:nvPr/>
        </p:nvCxnSpPr>
        <p:spPr>
          <a:xfrm>
            <a:off x="5817095" y="4900602"/>
            <a:ext cx="588636"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1AB28DE-1531-6D4D-B487-1D772E96B743}"/>
              </a:ext>
            </a:extLst>
          </p:cNvPr>
          <p:cNvCxnSpPr>
            <a:cxnSpLocks/>
          </p:cNvCxnSpPr>
          <p:nvPr/>
        </p:nvCxnSpPr>
        <p:spPr>
          <a:xfrm>
            <a:off x="6252866" y="4436899"/>
            <a:ext cx="152867"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ED23AA-027C-5C45-A665-C686DAD368C2}"/>
                  </a:ext>
                </a:extLst>
              </p:cNvPr>
              <p:cNvSpPr txBox="1"/>
              <p:nvPr/>
            </p:nvSpPr>
            <p:spPr>
              <a:xfrm>
                <a:off x="126666" y="5610552"/>
                <a:ext cx="3988498" cy="646331"/>
              </a:xfrm>
              <a:prstGeom prst="rect">
                <a:avLst/>
              </a:prstGeom>
              <a:noFill/>
            </p:spPr>
            <p:txBody>
              <a:bodyPr wrap="square" rtlCol="0">
                <a:spAutoFit/>
              </a:bodyPr>
              <a:lstStyle/>
              <a:p>
                <a:r>
                  <a:rPr kumimoji="1" lang="en-US" altLang="zh-CN" dirty="0"/>
                  <a:t>1.</a:t>
                </a:r>
                <a:r>
                  <a:rPr kumimoji="1" lang="zh-CN" altLang="en-US" dirty="0"/>
                  <a:t> </a:t>
                </a:r>
                <a:r>
                  <a:rPr kumimoji="1" lang="en-US" altLang="zh-CN" dirty="0"/>
                  <a:t>General</a:t>
                </a:r>
                <a:r>
                  <a:rPr kumimoji="1" lang="zh-CN" altLang="en-US" dirty="0"/>
                  <a:t> </a:t>
                </a:r>
                <a:r>
                  <a:rPr kumimoji="1" lang="en-US" altLang="zh-CN" dirty="0"/>
                  <a:t>analytic</a:t>
                </a:r>
                <a:r>
                  <a:rPr kumimoji="1" lang="zh-CN" altLang="en-US" dirty="0"/>
                  <a:t> </a:t>
                </a:r>
                <a:r>
                  <a:rPr kumimoji="1" lang="en-US" altLang="zh-CN" dirty="0"/>
                  <a:t>structure</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VQA</a:t>
                </a:r>
                <a:r>
                  <a:rPr kumimoji="1" lang="zh-CN" altLang="en-US" dirty="0"/>
                  <a:t> </a:t>
                </a:r>
                <a:r>
                  <a:rPr kumimoji="1" lang="en-US" altLang="zh-CN" dirty="0"/>
                  <a:t>consisted</a:t>
                </a:r>
                <a:r>
                  <a:rPr kumimoji="1" lang="zh-CN" altLang="en-US" dirty="0"/>
                  <a:t> </a:t>
                </a:r>
                <a:r>
                  <a:rPr kumimoji="1" lang="en-US" altLang="zh-CN" dirty="0"/>
                  <a:t>of</a:t>
                </a:r>
                <a:r>
                  <a:rPr kumimoji="1" lang="zh-CN" altLang="en-US" dirty="0"/>
                  <a:t> </a:t>
                </a:r>
                <a:r>
                  <a:rPr kumimoji="1" lang="en-US" altLang="zh-CN" dirty="0"/>
                  <a:t>1-round</a:t>
                </a:r>
                <a:r>
                  <a:rPr kumimoji="1" lang="zh-CN" altLang="en-US" dirty="0"/>
                  <a:t> </a:t>
                </a:r>
                <a14:m>
                  <m:oMath xmlns:m="http://schemas.openxmlformats.org/officeDocument/2006/math">
                    <m:r>
                      <a:rPr kumimoji="1" lang="en-US" altLang="zh-CN" b="0" i="1" smtClean="0">
                        <a:latin typeface="Cambria Math" panose="02040503050406030204" pitchFamily="18" charset="0"/>
                      </a:rPr>
                      <m:t>𝑍𝑌</m:t>
                    </m:r>
                  </m:oMath>
                </a14:m>
                <a:r>
                  <a:rPr kumimoji="1" lang="zh-CN" altLang="en-US" dirty="0"/>
                  <a:t> </a:t>
                </a:r>
                <a:r>
                  <a:rPr kumimoji="1" lang="en-US" altLang="zh-CN" dirty="0"/>
                  <a:t>gates.</a:t>
                </a:r>
                <a:endParaRPr kumimoji="1" lang="zh-CN" altLang="en-US" dirty="0"/>
              </a:p>
            </p:txBody>
          </p:sp>
        </mc:Choice>
        <mc:Fallback xmlns="">
          <p:sp>
            <p:nvSpPr>
              <p:cNvPr id="7" name="TextBox 6">
                <a:extLst>
                  <a:ext uri="{FF2B5EF4-FFF2-40B4-BE49-F238E27FC236}">
                    <a16:creationId xmlns:a16="http://schemas.microsoft.com/office/drawing/2014/main" id="{12ED23AA-027C-5C45-A665-C686DAD368C2}"/>
                  </a:ext>
                </a:extLst>
              </p:cNvPr>
              <p:cNvSpPr txBox="1">
                <a:spLocks noRot="1" noChangeAspect="1" noMove="1" noResize="1" noEditPoints="1" noAdjustHandles="1" noChangeArrowheads="1" noChangeShapeType="1" noTextEdit="1"/>
              </p:cNvSpPr>
              <p:nvPr/>
            </p:nvSpPr>
            <p:spPr>
              <a:xfrm>
                <a:off x="126666" y="5610552"/>
                <a:ext cx="3988498" cy="646331"/>
              </a:xfrm>
              <a:prstGeom prst="rect">
                <a:avLst/>
              </a:prstGeom>
              <a:blipFill>
                <a:blip r:embed="rId13"/>
                <a:stretch>
                  <a:fillRect l="-1592" t="-3846" b="-15385"/>
                </a:stretch>
              </a:blipFill>
            </p:spPr>
            <p:txBody>
              <a:bodyPr/>
              <a:lstStyle/>
              <a:p>
                <a:r>
                  <a:rPr lang="zh-CN" altLang="en-US">
                    <a:noFill/>
                  </a:rPr>
                  <a:t> </a:t>
                </a:r>
              </a:p>
            </p:txBody>
          </p:sp>
        </mc:Fallback>
      </mc:AlternateContent>
      <p:sp>
        <p:nvSpPr>
          <p:cNvPr id="98" name="Right Arrow 97">
            <a:extLst>
              <a:ext uri="{FF2B5EF4-FFF2-40B4-BE49-F238E27FC236}">
                <a16:creationId xmlns:a16="http://schemas.microsoft.com/office/drawing/2014/main" id="{79DDC594-AFA0-D04A-89A9-8535FEE91067}"/>
              </a:ext>
            </a:extLst>
          </p:cNvPr>
          <p:cNvSpPr/>
          <p:nvPr/>
        </p:nvSpPr>
        <p:spPr>
          <a:xfrm>
            <a:off x="7857853" y="4067726"/>
            <a:ext cx="648072" cy="720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9" name="TextBox 98">
            <a:extLst>
              <a:ext uri="{FF2B5EF4-FFF2-40B4-BE49-F238E27FC236}">
                <a16:creationId xmlns:a16="http://schemas.microsoft.com/office/drawing/2014/main" id="{E8D708C6-91B4-2341-B72D-81BD784B4034}"/>
              </a:ext>
            </a:extLst>
          </p:cNvPr>
          <p:cNvSpPr txBox="1"/>
          <p:nvPr/>
        </p:nvSpPr>
        <p:spPr>
          <a:xfrm>
            <a:off x="8434926" y="5609118"/>
            <a:ext cx="3605150" cy="646331"/>
          </a:xfrm>
          <a:prstGeom prst="rect">
            <a:avLst/>
          </a:prstGeom>
          <a:noFill/>
        </p:spPr>
        <p:txBody>
          <a:bodyPr wrap="square" rtlCol="0">
            <a:spAutoFit/>
          </a:bodyPr>
          <a:lstStyle/>
          <a:p>
            <a:r>
              <a:rPr kumimoji="1" lang="en-US" altLang="zh-CN" dirty="0"/>
              <a:t>4.</a:t>
            </a:r>
            <a:r>
              <a:rPr kumimoji="1" lang="zh-CN" altLang="en-US" dirty="0"/>
              <a:t> </a:t>
            </a:r>
            <a:r>
              <a:rPr kumimoji="1" lang="en-US" altLang="zh-CN" dirty="0"/>
              <a:t>The</a:t>
            </a:r>
            <a:r>
              <a:rPr kumimoji="1" lang="zh-CN" altLang="en-US" dirty="0"/>
              <a:t> </a:t>
            </a:r>
            <a:r>
              <a:rPr kumimoji="1" lang="en-US" altLang="zh-CN" dirty="0"/>
              <a:t>light-cone</a:t>
            </a:r>
            <a:r>
              <a:rPr kumimoji="1" lang="zh-CN" altLang="en-US" dirty="0"/>
              <a:t> </a:t>
            </a:r>
            <a:r>
              <a:rPr kumimoji="1" lang="en-US" altLang="zh-CN" dirty="0"/>
              <a:t>VQA</a:t>
            </a:r>
            <a:r>
              <a:rPr kumimoji="1" lang="zh-CN" altLang="en-US" dirty="0"/>
              <a:t> </a:t>
            </a:r>
            <a:r>
              <a:rPr kumimoji="1" lang="en-US" altLang="zh-CN" dirty="0"/>
              <a:t>has</a:t>
            </a:r>
            <a:r>
              <a:rPr kumimoji="1" lang="zh-CN" altLang="en-US" dirty="0"/>
              <a:t> </a:t>
            </a:r>
            <a:r>
              <a:rPr kumimoji="1" lang="en-US" altLang="zh-CN" dirty="0"/>
              <a:t>no</a:t>
            </a:r>
            <a:r>
              <a:rPr kumimoji="1" lang="zh-CN" altLang="en-US" dirty="0"/>
              <a:t> </a:t>
            </a:r>
            <a:r>
              <a:rPr kumimoji="1" lang="en-US" altLang="zh-CN" b="1" dirty="0"/>
              <a:t>directed</a:t>
            </a:r>
            <a:r>
              <a:rPr kumimoji="1" lang="zh-CN" altLang="en-US" b="1" dirty="0"/>
              <a:t> </a:t>
            </a:r>
            <a:r>
              <a:rPr kumimoji="1" lang="en-US" altLang="zh-CN" b="1" dirty="0"/>
              <a:t>cycle</a:t>
            </a:r>
            <a:r>
              <a:rPr kumimoji="1" lang="en-US" altLang="zh-CN" dirty="0"/>
              <a:t>,</a:t>
            </a:r>
            <a:r>
              <a:rPr kumimoji="1" lang="zh-CN" altLang="en-US" dirty="0"/>
              <a:t> </a:t>
            </a:r>
            <a:r>
              <a:rPr kumimoji="1" lang="en-US" altLang="zh-CN" dirty="0"/>
              <a:t>thus</a:t>
            </a:r>
            <a:r>
              <a:rPr kumimoji="1" lang="zh-CN" altLang="en-US" dirty="0"/>
              <a:t> </a:t>
            </a:r>
            <a:r>
              <a:rPr kumimoji="1" lang="en-US" altLang="zh-CN" dirty="0"/>
              <a:t>is</a:t>
            </a:r>
            <a:r>
              <a:rPr kumimoji="1" lang="zh-CN" altLang="en-US" dirty="0"/>
              <a:t> </a:t>
            </a:r>
            <a:r>
              <a:rPr kumimoji="1" lang="en-US" altLang="zh-CN" dirty="0"/>
              <a:t>optimal.</a:t>
            </a:r>
            <a:r>
              <a:rPr kumimoji="1" lang="zh-CN" altLang="en-US" dirty="0"/>
              <a:t> </a:t>
            </a:r>
          </a:p>
        </p:txBody>
      </p:sp>
      <p:pic>
        <p:nvPicPr>
          <p:cNvPr id="106" name="Picture 105">
            <a:extLst>
              <a:ext uri="{FF2B5EF4-FFF2-40B4-BE49-F238E27FC236}">
                <a16:creationId xmlns:a16="http://schemas.microsoft.com/office/drawing/2014/main" id="{62E8E2C5-D9D7-8F4D-BD7D-B7EA8C841B89}"/>
              </a:ext>
            </a:extLst>
          </p:cNvPr>
          <p:cNvPicPr>
            <a:picLocks noChangeAspect="1"/>
          </p:cNvPicPr>
          <p:nvPr/>
        </p:nvPicPr>
        <p:blipFill rotWithShape="1">
          <a:blip r:embed="rId14"/>
          <a:srcRect l="51772" t="3559" r="31100" b="47489"/>
          <a:stretch/>
        </p:blipFill>
        <p:spPr>
          <a:xfrm>
            <a:off x="8772841" y="2367151"/>
            <a:ext cx="2423337" cy="3258972"/>
          </a:xfrm>
          <a:prstGeom prst="rect">
            <a:avLst/>
          </a:prstGeom>
        </p:spPr>
      </p:pic>
      <p:pic>
        <p:nvPicPr>
          <p:cNvPr id="108" name="Picture 107">
            <a:extLst>
              <a:ext uri="{FF2B5EF4-FFF2-40B4-BE49-F238E27FC236}">
                <a16:creationId xmlns:a16="http://schemas.microsoft.com/office/drawing/2014/main" id="{90F68AB3-EB8C-9442-AFAC-EF5E144D0F9E}"/>
              </a:ext>
            </a:extLst>
          </p:cNvPr>
          <p:cNvPicPr>
            <a:picLocks noChangeAspect="1"/>
          </p:cNvPicPr>
          <p:nvPr/>
        </p:nvPicPr>
        <p:blipFill>
          <a:blip r:embed="rId15"/>
          <a:stretch>
            <a:fillRect/>
          </a:stretch>
        </p:blipFill>
        <p:spPr>
          <a:xfrm>
            <a:off x="8821250" y="1250853"/>
            <a:ext cx="2508959" cy="1373234"/>
          </a:xfrm>
          <a:prstGeom prst="rect">
            <a:avLst/>
          </a:prstGeom>
        </p:spPr>
      </p:pic>
      <p:sp>
        <p:nvSpPr>
          <p:cNvPr id="5" name="TextBox 4">
            <a:extLst>
              <a:ext uri="{FF2B5EF4-FFF2-40B4-BE49-F238E27FC236}">
                <a16:creationId xmlns:a16="http://schemas.microsoft.com/office/drawing/2014/main" id="{9DC12E04-143A-AC46-9271-2C3235FF2F31}"/>
              </a:ext>
            </a:extLst>
          </p:cNvPr>
          <p:cNvSpPr txBox="1"/>
          <p:nvPr/>
        </p:nvSpPr>
        <p:spPr>
          <a:xfrm>
            <a:off x="8651621" y="890787"/>
            <a:ext cx="2848216" cy="369332"/>
          </a:xfrm>
          <a:prstGeom prst="rect">
            <a:avLst/>
          </a:prstGeom>
          <a:noFill/>
        </p:spPr>
        <p:txBody>
          <a:bodyPr wrap="none" rtlCol="0">
            <a:spAutoFit/>
          </a:bodyPr>
          <a:lstStyle/>
          <a:p>
            <a:r>
              <a:rPr kumimoji="1" lang="en-US" altLang="zh-CN" dirty="0"/>
              <a:t>Directed</a:t>
            </a:r>
            <a:r>
              <a:rPr kumimoji="1" lang="zh-CN" altLang="en-US" dirty="0"/>
              <a:t> </a:t>
            </a:r>
            <a:r>
              <a:rPr kumimoji="1" lang="en-US" altLang="zh-CN" dirty="0"/>
              <a:t>acyclic</a:t>
            </a:r>
            <a:r>
              <a:rPr kumimoji="1" lang="zh-CN" altLang="en-US" dirty="0"/>
              <a:t> </a:t>
            </a:r>
            <a:r>
              <a:rPr kumimoji="1" lang="en-US" altLang="zh-CN" dirty="0"/>
              <a:t>graph</a:t>
            </a:r>
            <a:r>
              <a:rPr kumimoji="1" lang="zh-CN" altLang="en-US" dirty="0"/>
              <a:t> </a:t>
            </a:r>
            <a:r>
              <a:rPr kumimoji="1" lang="en-US" altLang="zh-CN" dirty="0"/>
              <a:t>(DAG)</a:t>
            </a:r>
            <a:endParaRPr kumimoji="1" lang="zh-CN" altLang="en-US" dirty="0"/>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7A3DF2C2-BD07-1847-892B-F26FE8C8D2A7}"/>
                  </a:ext>
                </a:extLst>
              </p:cNvPr>
              <p:cNvSpPr txBox="1"/>
              <p:nvPr/>
            </p:nvSpPr>
            <p:spPr>
              <a:xfrm>
                <a:off x="4780545" y="906685"/>
                <a:ext cx="3146926" cy="923330"/>
              </a:xfrm>
              <a:prstGeom prst="rect">
                <a:avLst/>
              </a:prstGeom>
              <a:noFill/>
            </p:spPr>
            <p:txBody>
              <a:bodyPr wrap="square" rtlCol="0">
                <a:spAutoFit/>
              </a:bodyPr>
              <a:lstStyle/>
              <a:p>
                <a:r>
                  <a:rPr kumimoji="1" lang="en-US" altLang="zh-CN" dirty="0"/>
                  <a:t>2.</a:t>
                </a:r>
                <a:r>
                  <a:rPr kumimoji="1" lang="zh-CN" altLang="en-US" dirty="0"/>
                  <a:t> </a:t>
                </a:r>
                <a14:m>
                  <m:oMath xmlns:m="http://schemas.openxmlformats.org/officeDocument/2006/math">
                    <m:r>
                      <a:rPr kumimoji="1" lang="en-US" altLang="zh-CN" b="1" i="1" dirty="0" smtClean="0">
                        <a:latin typeface="Cambria Math" panose="02040503050406030204" pitchFamily="18" charset="0"/>
                      </a:rPr>
                      <m:t>𝒁</m:t>
                    </m:r>
                  </m:oMath>
                </a14:m>
                <a:r>
                  <a:rPr kumimoji="1" lang="en-US" altLang="zh-CN" b="1" dirty="0"/>
                  <a:t>-right-</a:t>
                </a:r>
                <a14:m>
                  <m:oMath xmlns:m="http://schemas.openxmlformats.org/officeDocument/2006/math">
                    <m:r>
                      <a:rPr kumimoji="1" lang="en-US" altLang="zh-CN" b="1" i="1" dirty="0" smtClean="0">
                        <a:latin typeface="Cambria Math" panose="02040503050406030204" pitchFamily="18" charset="0"/>
                      </a:rPr>
                      <m:t>𝒀</m:t>
                    </m:r>
                  </m:oMath>
                </a14:m>
                <a:r>
                  <a:rPr kumimoji="1" lang="en-US" altLang="zh-CN" b="1" dirty="0"/>
                  <a:t>-left</a:t>
                </a:r>
                <a:r>
                  <a:rPr kumimoji="1" lang="zh-CN" altLang="en-US" dirty="0"/>
                  <a:t> </a:t>
                </a:r>
                <a:r>
                  <a:rPr kumimoji="1" lang="en-US" altLang="zh-CN" dirty="0"/>
                  <a:t>local</a:t>
                </a:r>
                <a:r>
                  <a:rPr kumimoji="1" lang="zh-CN" altLang="en-US" dirty="0"/>
                  <a:t> </a:t>
                </a:r>
                <a:r>
                  <a:rPr kumimoji="1" lang="en-US" altLang="zh-CN" dirty="0"/>
                  <a:t>structure</a:t>
                </a:r>
                <a:r>
                  <a:rPr kumimoji="1" lang="zh-CN" altLang="en-US" dirty="0"/>
                  <a:t> </a:t>
                </a:r>
                <a:r>
                  <a:rPr kumimoji="1" lang="en-US" altLang="zh-CN" dirty="0"/>
                  <a:t>is</a:t>
                </a:r>
                <a:r>
                  <a:rPr kumimoji="1" lang="zh-CN" altLang="en-US" dirty="0"/>
                  <a:t> </a:t>
                </a:r>
                <a:r>
                  <a:rPr kumimoji="1" lang="en-US" altLang="zh-CN" dirty="0"/>
                  <a:t>optimal</a:t>
                </a:r>
                <a:r>
                  <a:rPr kumimoji="1" lang="zh-CN" altLang="en-US" dirty="0"/>
                  <a:t> </a:t>
                </a:r>
                <a:r>
                  <a:rPr kumimoji="1" lang="en-US" altLang="zh-CN" dirty="0"/>
                  <a:t>to</a:t>
                </a:r>
                <a:r>
                  <a:rPr kumimoji="1" lang="zh-CN" altLang="en-US" dirty="0"/>
                  <a:t> </a:t>
                </a:r>
                <a:r>
                  <a:rPr kumimoji="1" lang="en-US" altLang="zh-CN" dirty="0"/>
                  <a:t>maximize</a:t>
                </a:r>
                <a:r>
                  <a:rPr kumimoji="1" lang="zh-CN" altLang="en-US" dirty="0"/>
                  <a:t> </a:t>
                </a:r>
                <a:r>
                  <a:rPr kumimoji="1" lang="en-US" altLang="zh-CN" dirty="0"/>
                  <a:t>the</a:t>
                </a:r>
                <a:r>
                  <a:rPr kumimoji="1" lang="zh-CN" altLang="en-US" dirty="0"/>
                  <a:t> </a:t>
                </a:r>
                <a:r>
                  <a:rPr kumimoji="1" lang="en-US" altLang="zh-CN" dirty="0"/>
                  <a:t>cut</a:t>
                </a:r>
                <a:r>
                  <a:rPr kumimoji="1" lang="zh-CN" altLang="en-US" dirty="0"/>
                  <a:t> </a:t>
                </a:r>
                <a:r>
                  <a:rPr kumimoji="1" lang="en-US" altLang="zh-CN" dirty="0"/>
                  <a:t>number.</a:t>
                </a:r>
                <a:endParaRPr kumimoji="1" lang="zh-CN" altLang="en-US" dirty="0"/>
              </a:p>
            </p:txBody>
          </p:sp>
        </mc:Choice>
        <mc:Fallback xmlns="">
          <p:sp>
            <p:nvSpPr>
              <p:cNvPr id="84" name="TextBox 83">
                <a:extLst>
                  <a:ext uri="{FF2B5EF4-FFF2-40B4-BE49-F238E27FC236}">
                    <a16:creationId xmlns:a16="http://schemas.microsoft.com/office/drawing/2014/main" id="{7A3DF2C2-BD07-1847-892B-F26FE8C8D2A7}"/>
                  </a:ext>
                </a:extLst>
              </p:cNvPr>
              <p:cNvSpPr txBox="1">
                <a:spLocks noRot="1" noChangeAspect="1" noMove="1" noResize="1" noEditPoints="1" noAdjustHandles="1" noChangeArrowheads="1" noChangeShapeType="1" noTextEdit="1"/>
              </p:cNvSpPr>
              <p:nvPr/>
            </p:nvSpPr>
            <p:spPr>
              <a:xfrm>
                <a:off x="4780545" y="906685"/>
                <a:ext cx="3146926" cy="923330"/>
              </a:xfrm>
              <a:prstGeom prst="rect">
                <a:avLst/>
              </a:prstGeom>
              <a:blipFill>
                <a:blip r:embed="rId16"/>
                <a:stretch>
                  <a:fillRect l="-1613" t="-2740" b="-10959"/>
                </a:stretch>
              </a:blipFill>
            </p:spPr>
            <p:txBody>
              <a:bodyPr/>
              <a:lstStyle/>
              <a:p>
                <a:r>
                  <a:rPr lang="zh-CN" altLang="en-US">
                    <a:noFill/>
                  </a:rPr>
                  <a:t> </a:t>
                </a:r>
              </a:p>
            </p:txBody>
          </p:sp>
        </mc:Fallback>
      </mc:AlternateContent>
      <p:cxnSp>
        <p:nvCxnSpPr>
          <p:cNvPr id="85" name="Straight Connector 84">
            <a:extLst>
              <a:ext uri="{FF2B5EF4-FFF2-40B4-BE49-F238E27FC236}">
                <a16:creationId xmlns:a16="http://schemas.microsoft.com/office/drawing/2014/main" id="{8E79F0FC-D084-2640-B738-333ECD6537A0}"/>
              </a:ext>
            </a:extLst>
          </p:cNvPr>
          <p:cNvCxnSpPr>
            <a:cxnSpLocks/>
          </p:cNvCxnSpPr>
          <p:nvPr/>
        </p:nvCxnSpPr>
        <p:spPr>
          <a:xfrm>
            <a:off x="5685947" y="2416156"/>
            <a:ext cx="1624214"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B11B5AAD-EB3E-1D49-86A6-FBDD7D51E876}"/>
                  </a:ext>
                </a:extLst>
              </p:cNvPr>
              <p:cNvSpPr txBox="1"/>
              <p:nvPr/>
            </p:nvSpPr>
            <p:spPr>
              <a:xfrm>
                <a:off x="4997284" y="2277657"/>
                <a:ext cx="6295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𝑞</m:t>
                          </m:r>
                        </m:e>
                        <m:sub>
                          <m:r>
                            <a:rPr kumimoji="1" lang="en-US" altLang="zh-CN" i="1">
                              <a:latin typeface="Cambria Math" panose="02040503050406030204" pitchFamily="18" charset="0"/>
                            </a:rPr>
                            <m:t>𝑖</m:t>
                          </m:r>
                        </m:sub>
                      </m:sSub>
                      <m:r>
                        <a:rPr kumimoji="1" lang="zh-CN" altLang="en-US" i="1">
                          <a:latin typeface="Cambria Math" panose="02040503050406030204" pitchFamily="18" charset="0"/>
                        </a:rPr>
                        <m:t> </m:t>
                      </m:r>
                      <m:r>
                        <a:rPr kumimoji="1" lang="en-US" altLang="zh-CN" i="1">
                          <a:latin typeface="Cambria Math" panose="02040503050406030204" pitchFamily="18" charset="0"/>
                        </a:rPr>
                        <m:t>|+⟩</m:t>
                      </m:r>
                    </m:oMath>
                  </m:oMathPara>
                </a14:m>
                <a:endParaRPr kumimoji="1" lang="zh-CN" altLang="en-US" dirty="0"/>
              </a:p>
            </p:txBody>
          </p:sp>
        </mc:Choice>
        <mc:Fallback xmlns="">
          <p:sp>
            <p:nvSpPr>
              <p:cNvPr id="86" name="TextBox 85">
                <a:extLst>
                  <a:ext uri="{FF2B5EF4-FFF2-40B4-BE49-F238E27FC236}">
                    <a16:creationId xmlns:a16="http://schemas.microsoft.com/office/drawing/2014/main" id="{B11B5AAD-EB3E-1D49-86A6-FBDD7D51E876}"/>
                  </a:ext>
                </a:extLst>
              </p:cNvPr>
              <p:cNvSpPr txBox="1">
                <a:spLocks noRot="1" noChangeAspect="1" noMove="1" noResize="1" noEditPoints="1" noAdjustHandles="1" noChangeArrowheads="1" noChangeShapeType="1" noTextEdit="1"/>
              </p:cNvSpPr>
              <p:nvPr/>
            </p:nvSpPr>
            <p:spPr>
              <a:xfrm>
                <a:off x="4997284" y="2277657"/>
                <a:ext cx="629595" cy="276999"/>
              </a:xfrm>
              <a:prstGeom prst="rect">
                <a:avLst/>
              </a:prstGeom>
              <a:blipFill>
                <a:blip r:embed="rId17"/>
                <a:stretch>
                  <a:fillRect l="-9804" t="-8696" r="-11765" b="-34783"/>
                </a:stretch>
              </a:blipFill>
            </p:spPr>
            <p:txBody>
              <a:bodyPr/>
              <a:lstStyle/>
              <a:p>
                <a:r>
                  <a:rPr lang="zh-CN" altLang="en-US">
                    <a:noFill/>
                  </a:rPr>
                  <a:t> </a:t>
                </a:r>
              </a:p>
            </p:txBody>
          </p:sp>
        </mc:Fallback>
      </mc:AlternateContent>
      <p:cxnSp>
        <p:nvCxnSpPr>
          <p:cNvPr id="102" name="Straight Arrow Connector 101">
            <a:extLst>
              <a:ext uri="{FF2B5EF4-FFF2-40B4-BE49-F238E27FC236}">
                <a16:creationId xmlns:a16="http://schemas.microsoft.com/office/drawing/2014/main" id="{448D08A3-0015-124C-BFAF-1C2E2881E384}"/>
              </a:ext>
            </a:extLst>
          </p:cNvPr>
          <p:cNvCxnSpPr>
            <a:cxnSpLocks/>
          </p:cNvCxnSpPr>
          <p:nvPr/>
        </p:nvCxnSpPr>
        <p:spPr>
          <a:xfrm>
            <a:off x="6170535" y="2067997"/>
            <a:ext cx="0" cy="336988"/>
          </a:xfrm>
          <a:prstGeom prst="straightConnector1">
            <a:avLst/>
          </a:prstGeom>
          <a:ln w="190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128DB63B-3629-A941-938F-29FB1F4F5A82}"/>
              </a:ext>
            </a:extLst>
          </p:cNvPr>
          <p:cNvCxnSpPr>
            <a:cxnSpLocks/>
          </p:cNvCxnSpPr>
          <p:nvPr/>
        </p:nvCxnSpPr>
        <p:spPr>
          <a:xfrm>
            <a:off x="6441552" y="2079168"/>
            <a:ext cx="0" cy="336988"/>
          </a:xfrm>
          <a:prstGeom prst="straightConnector1">
            <a:avLst/>
          </a:prstGeom>
          <a:ln w="190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DB68F5CF-40DD-204F-B738-BA2A98D958EF}"/>
              </a:ext>
            </a:extLst>
          </p:cNvPr>
          <p:cNvCxnSpPr>
            <a:cxnSpLocks/>
          </p:cNvCxnSpPr>
          <p:nvPr/>
        </p:nvCxnSpPr>
        <p:spPr>
          <a:xfrm>
            <a:off x="6778472" y="2418774"/>
            <a:ext cx="0" cy="336988"/>
          </a:xfrm>
          <a:prstGeom prst="straightConnector1">
            <a:avLst/>
          </a:prstGeom>
          <a:ln w="19050">
            <a:solidFill>
              <a:schemeClr val="tx1"/>
            </a:solidFill>
            <a:headEnd type="none" w="lg" len="lg"/>
            <a:tailEnd type="arrow" w="lg" len="lg"/>
          </a:ln>
        </p:spPr>
        <p:style>
          <a:lnRef idx="1">
            <a:schemeClr val="accent1"/>
          </a:lnRef>
          <a:fillRef idx="0">
            <a:schemeClr val="accent1"/>
          </a:fillRef>
          <a:effectRef idx="0">
            <a:schemeClr val="accent1"/>
          </a:effectRef>
          <a:fontRef idx="minor">
            <a:schemeClr val="tx1"/>
          </a:fontRef>
        </p:style>
      </p:cxnSp>
      <p:sp>
        <p:nvSpPr>
          <p:cNvPr id="109" name="Right Arrow 108">
            <a:extLst>
              <a:ext uri="{FF2B5EF4-FFF2-40B4-BE49-F238E27FC236}">
                <a16:creationId xmlns:a16="http://schemas.microsoft.com/office/drawing/2014/main" id="{F58D3CE0-89A8-C94B-B8B7-68A88F2EC9DC}"/>
              </a:ext>
            </a:extLst>
          </p:cNvPr>
          <p:cNvSpPr/>
          <p:nvPr/>
        </p:nvSpPr>
        <p:spPr>
          <a:xfrm rot="5400000">
            <a:off x="6057171" y="2872394"/>
            <a:ext cx="648072" cy="720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0" name="Straight Connector 109">
            <a:extLst>
              <a:ext uri="{FF2B5EF4-FFF2-40B4-BE49-F238E27FC236}">
                <a16:creationId xmlns:a16="http://schemas.microsoft.com/office/drawing/2014/main" id="{A26F8BBC-2CB0-694B-8B44-EA214F8202C3}"/>
              </a:ext>
            </a:extLst>
          </p:cNvPr>
          <p:cNvCxnSpPr/>
          <p:nvPr/>
        </p:nvCxnSpPr>
        <p:spPr>
          <a:xfrm>
            <a:off x="8097099" y="1009309"/>
            <a:ext cx="0" cy="569066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A22FF6C-456C-DF4C-BE1B-349F693B019D}"/>
              </a:ext>
            </a:extLst>
          </p:cNvPr>
          <p:cNvSpPr txBox="1"/>
          <p:nvPr/>
        </p:nvSpPr>
        <p:spPr>
          <a:xfrm>
            <a:off x="7390867" y="2166413"/>
            <a:ext cx="595035" cy="584775"/>
          </a:xfrm>
          <a:prstGeom prst="rect">
            <a:avLst/>
          </a:prstGeom>
          <a:noFill/>
        </p:spPr>
        <p:txBody>
          <a:bodyPr wrap="none" rtlCol="0">
            <a:spAutoFit/>
          </a:bodyPr>
          <a:lstStyle/>
          <a:p>
            <a:r>
              <a:rPr kumimoji="1" lang="en-US" altLang="zh-CN" sz="3200" dirty="0"/>
              <a:t>✅</a:t>
            </a:r>
            <a:endParaRPr kumimoji="1" lang="zh-CN" altLang="en-US" sz="3200" dirty="0"/>
          </a:p>
        </p:txBody>
      </p:sp>
      <p:sp>
        <p:nvSpPr>
          <p:cNvPr id="112" name="TextBox 111">
            <a:extLst>
              <a:ext uri="{FF2B5EF4-FFF2-40B4-BE49-F238E27FC236}">
                <a16:creationId xmlns:a16="http://schemas.microsoft.com/office/drawing/2014/main" id="{90476AFE-EB93-564B-8D0B-A635F692BC33}"/>
              </a:ext>
            </a:extLst>
          </p:cNvPr>
          <p:cNvSpPr txBox="1"/>
          <p:nvPr/>
        </p:nvSpPr>
        <p:spPr>
          <a:xfrm>
            <a:off x="4799926" y="4205246"/>
            <a:ext cx="697627" cy="707886"/>
          </a:xfrm>
          <a:prstGeom prst="rect">
            <a:avLst/>
          </a:prstGeom>
          <a:noFill/>
        </p:spPr>
        <p:txBody>
          <a:bodyPr wrap="none" rtlCol="0">
            <a:spAutoFit/>
          </a:bodyPr>
          <a:lstStyle/>
          <a:p>
            <a:r>
              <a:rPr kumimoji="1" lang="zh-CN" altLang="en-US" sz="4000" dirty="0"/>
              <a:t>❌</a:t>
            </a:r>
          </a:p>
        </p:txBody>
      </p:sp>
      <p:pic>
        <p:nvPicPr>
          <p:cNvPr id="113" name="Picture 112">
            <a:extLst>
              <a:ext uri="{FF2B5EF4-FFF2-40B4-BE49-F238E27FC236}">
                <a16:creationId xmlns:a16="http://schemas.microsoft.com/office/drawing/2014/main" id="{91663264-14D3-294B-84B3-6F501BDB090F}"/>
              </a:ext>
            </a:extLst>
          </p:cNvPr>
          <p:cNvPicPr>
            <a:picLocks noChangeAspect="1"/>
          </p:cNvPicPr>
          <p:nvPr/>
        </p:nvPicPr>
        <p:blipFill rotWithShape="1">
          <a:blip r:embed="rId18"/>
          <a:srcRect l="68899" t="35878" r="3486" b="47489"/>
          <a:stretch/>
        </p:blipFill>
        <p:spPr>
          <a:xfrm>
            <a:off x="475388" y="1074086"/>
            <a:ext cx="3502615" cy="992713"/>
          </a:xfrm>
          <a:prstGeom prst="rect">
            <a:avLst/>
          </a:prstGeom>
        </p:spPr>
      </p:pic>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BA40D11-209F-1246-9BE9-0A7060223A83}"/>
                  </a:ext>
                </a:extLst>
              </p:cNvPr>
              <p:cNvSpPr txBox="1"/>
              <p:nvPr/>
            </p:nvSpPr>
            <p:spPr>
              <a:xfrm>
                <a:off x="884404" y="5008594"/>
                <a:ext cx="2684581" cy="3726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solidFill>
                            <a:srgbClr val="FF0000"/>
                          </a:solidFill>
                          <a:latin typeface="Cambria Math" panose="02040503050406030204" pitchFamily="18" charset="0"/>
                        </a:rPr>
                        <m:t>𝑘</m:t>
                      </m:r>
                      <m:r>
                        <a:rPr kumimoji="1" lang="en-US" altLang="zh-CN" b="0" i="1" smtClean="0">
                          <a:latin typeface="Cambria Math" panose="02040503050406030204" pitchFamily="18" charset="0"/>
                        </a:rPr>
                        <m:t>=</m:t>
                      </m:r>
                      <m:sSubSup>
                        <m:sSubSupPr>
                          <m:ctrlPr>
                            <a:rPr kumimoji="1" lang="en-US" altLang="zh-CN" b="0" i="1" smtClean="0">
                              <a:solidFill>
                                <a:srgbClr val="C00000"/>
                              </a:solidFill>
                              <a:latin typeface="Cambria Math" panose="02040503050406030204" pitchFamily="18" charset="0"/>
                            </a:rPr>
                          </m:ctrlPr>
                        </m:sSubSupPr>
                        <m:e>
                          <m:r>
                            <a:rPr kumimoji="1" lang="en-US" altLang="zh-CN" b="0" i="1" smtClean="0">
                              <a:solidFill>
                                <a:srgbClr val="C00000"/>
                              </a:solidFill>
                              <a:latin typeface="Cambria Math" panose="02040503050406030204" pitchFamily="18" charset="0"/>
                            </a:rPr>
                            <m:t>𝑛</m:t>
                          </m:r>
                        </m:e>
                        <m:sub>
                          <m:r>
                            <a:rPr kumimoji="1" lang="en-US" altLang="zh-CN" b="0" i="1" smtClean="0">
                              <a:solidFill>
                                <a:srgbClr val="C00000"/>
                              </a:solidFill>
                              <a:latin typeface="Cambria Math" panose="02040503050406030204" pitchFamily="18" charset="0"/>
                            </a:rPr>
                            <m:t>𝐿</m:t>
                          </m:r>
                        </m:sub>
                        <m:sup>
                          <m:sSub>
                            <m:sSubPr>
                              <m:ctrlPr>
                                <a:rPr kumimoji="1" lang="en-US" altLang="zh-CN" b="0" i="1" smtClean="0">
                                  <a:solidFill>
                                    <a:srgbClr val="C00000"/>
                                  </a:solidFill>
                                  <a:latin typeface="Cambria Math" panose="02040503050406030204" pitchFamily="18" charset="0"/>
                                </a:rPr>
                              </m:ctrlPr>
                            </m:sSubPr>
                            <m:e>
                              <m:r>
                                <a:rPr kumimoji="1" lang="en-US" altLang="zh-CN" b="0" i="1" smtClean="0">
                                  <a:solidFill>
                                    <a:srgbClr val="C00000"/>
                                  </a:solidFill>
                                  <a:latin typeface="Cambria Math" panose="02040503050406030204" pitchFamily="18" charset="0"/>
                                </a:rPr>
                                <m:t>𝑌</m:t>
                              </m:r>
                            </m:e>
                            <m:sub>
                              <m:r>
                                <a:rPr kumimoji="1" lang="en-US" altLang="zh-CN" b="0" i="1" smtClean="0">
                                  <a:solidFill>
                                    <a:srgbClr val="C00000"/>
                                  </a:solidFill>
                                  <a:latin typeface="Cambria Math" panose="02040503050406030204" pitchFamily="18" charset="0"/>
                                </a:rPr>
                                <m:t>𝑗</m:t>
                              </m:r>
                            </m:sub>
                          </m:sSub>
                        </m:sup>
                      </m:sSubSup>
                      <m:r>
                        <a:rPr kumimoji="1" lang="en-US" altLang="zh-CN" b="0" i="1" smtClean="0">
                          <a:latin typeface="Cambria Math" panose="02040503050406030204" pitchFamily="18" charset="0"/>
                        </a:rPr>
                        <m:t>+</m:t>
                      </m:r>
                      <m:sSubSup>
                        <m:sSubSupPr>
                          <m:ctrlPr>
                            <a:rPr kumimoji="1" lang="en-US" altLang="zh-CN" b="0" i="1" smtClean="0">
                              <a:solidFill>
                                <a:srgbClr val="C00000"/>
                              </a:solidFill>
                              <a:latin typeface="Cambria Math" panose="02040503050406030204" pitchFamily="18" charset="0"/>
                            </a:rPr>
                          </m:ctrlPr>
                        </m:sSubSupPr>
                        <m:e>
                          <m:r>
                            <a:rPr kumimoji="1" lang="en-US" altLang="zh-CN" b="0" i="1" smtClean="0">
                              <a:solidFill>
                                <a:srgbClr val="C00000"/>
                              </a:solidFill>
                              <a:latin typeface="Cambria Math" panose="02040503050406030204" pitchFamily="18" charset="0"/>
                            </a:rPr>
                            <m:t>𝑛</m:t>
                          </m:r>
                        </m:e>
                        <m:sub>
                          <m:r>
                            <a:rPr kumimoji="1" lang="en-US" altLang="zh-CN" b="0" i="1" smtClean="0">
                              <a:solidFill>
                                <a:srgbClr val="C00000"/>
                              </a:solidFill>
                              <a:latin typeface="Cambria Math" panose="02040503050406030204" pitchFamily="18" charset="0"/>
                            </a:rPr>
                            <m:t>𝐿</m:t>
                          </m:r>
                        </m:sub>
                        <m:sup>
                          <m:sSub>
                            <m:sSubPr>
                              <m:ctrlPr>
                                <a:rPr kumimoji="1" lang="en-US" altLang="zh-CN" b="0" i="1" smtClean="0">
                                  <a:solidFill>
                                    <a:srgbClr val="C00000"/>
                                  </a:solidFill>
                                  <a:latin typeface="Cambria Math" panose="02040503050406030204" pitchFamily="18" charset="0"/>
                                </a:rPr>
                              </m:ctrlPr>
                            </m:sSubPr>
                            <m:e>
                              <m:r>
                                <a:rPr kumimoji="1" lang="en-US" altLang="zh-CN" b="0" i="1" smtClean="0">
                                  <a:solidFill>
                                    <a:srgbClr val="C00000"/>
                                  </a:solidFill>
                                  <a:latin typeface="Cambria Math" panose="02040503050406030204" pitchFamily="18" charset="0"/>
                                </a:rPr>
                                <m:t>𝑍</m:t>
                              </m:r>
                            </m:e>
                            <m:sub>
                              <m:r>
                                <a:rPr kumimoji="1" lang="en-US" altLang="zh-CN" b="0" i="1" smtClean="0">
                                  <a:solidFill>
                                    <a:srgbClr val="C00000"/>
                                  </a:solidFill>
                                  <a:latin typeface="Cambria Math" panose="02040503050406030204" pitchFamily="18" charset="0"/>
                                </a:rPr>
                                <m:t>𝑗</m:t>
                              </m:r>
                            </m:sub>
                          </m:sSub>
                        </m:sup>
                      </m:sSubSup>
                      <m:r>
                        <a:rPr kumimoji="1" lang="en-US" altLang="zh-CN" b="0" i="1" smtClean="0">
                          <a:latin typeface="Cambria Math" panose="02040503050406030204" pitchFamily="18" charset="0"/>
                        </a:rPr>
                        <m:t>+</m:t>
                      </m:r>
                      <m:sSubSup>
                        <m:sSubSupPr>
                          <m:ctrlPr>
                            <a:rPr kumimoji="1" lang="en-US" altLang="zh-CN" b="0" i="1" smtClean="0">
                              <a:solidFill>
                                <a:srgbClr val="C00000"/>
                              </a:solidFill>
                              <a:latin typeface="Cambria Math" panose="02040503050406030204" pitchFamily="18" charset="0"/>
                            </a:rPr>
                          </m:ctrlPr>
                        </m:sSubSupPr>
                        <m:e>
                          <m:r>
                            <a:rPr kumimoji="1" lang="en-US" altLang="zh-CN" b="0" i="1" smtClean="0">
                              <a:solidFill>
                                <a:srgbClr val="C00000"/>
                              </a:solidFill>
                              <a:latin typeface="Cambria Math" panose="02040503050406030204" pitchFamily="18" charset="0"/>
                            </a:rPr>
                            <m:t>𝑛</m:t>
                          </m:r>
                        </m:e>
                        <m:sub>
                          <m:r>
                            <a:rPr kumimoji="1" lang="en-US" altLang="zh-CN" b="0" i="1" smtClean="0">
                              <a:solidFill>
                                <a:srgbClr val="C00000"/>
                              </a:solidFill>
                              <a:latin typeface="Cambria Math" panose="02040503050406030204" pitchFamily="18" charset="0"/>
                            </a:rPr>
                            <m:t>𝑅</m:t>
                          </m:r>
                        </m:sub>
                        <m:sup>
                          <m:sSub>
                            <m:sSubPr>
                              <m:ctrlPr>
                                <a:rPr kumimoji="1" lang="en-US" altLang="zh-CN" b="0" i="1" smtClean="0">
                                  <a:solidFill>
                                    <a:srgbClr val="C00000"/>
                                  </a:solidFill>
                                  <a:latin typeface="Cambria Math" panose="02040503050406030204" pitchFamily="18" charset="0"/>
                                </a:rPr>
                              </m:ctrlPr>
                            </m:sSubPr>
                            <m:e>
                              <m:r>
                                <a:rPr kumimoji="1" lang="en-US" altLang="zh-CN" b="0" i="1" smtClean="0">
                                  <a:solidFill>
                                    <a:srgbClr val="C00000"/>
                                  </a:solidFill>
                                  <a:latin typeface="Cambria Math" panose="02040503050406030204" pitchFamily="18" charset="0"/>
                                </a:rPr>
                                <m:t>𝑌</m:t>
                              </m:r>
                            </m:e>
                            <m:sub>
                              <m:r>
                                <a:rPr kumimoji="1" lang="en-US" altLang="zh-CN" b="0" i="1" smtClean="0">
                                  <a:solidFill>
                                    <a:srgbClr val="C00000"/>
                                  </a:solidFill>
                                  <a:latin typeface="Cambria Math" panose="02040503050406030204" pitchFamily="18" charset="0"/>
                                </a:rPr>
                                <m:t>𝑗</m:t>
                              </m:r>
                            </m:sub>
                          </m:sSub>
                        </m:sup>
                      </m:sSubSup>
                      <m:r>
                        <a:rPr kumimoji="1" lang="en-US" altLang="zh-CN" b="0" i="1" smtClean="0">
                          <a:latin typeface="Cambria Math" panose="02040503050406030204" pitchFamily="18" charset="0"/>
                        </a:rPr>
                        <m:t>+</m:t>
                      </m:r>
                      <m:sSubSup>
                        <m:sSubSupPr>
                          <m:ctrlPr>
                            <a:rPr kumimoji="1" lang="en-US" altLang="zh-CN" b="0" i="1" smtClean="0">
                              <a:solidFill>
                                <a:srgbClr val="C00000"/>
                              </a:solidFill>
                              <a:latin typeface="Cambria Math" panose="02040503050406030204" pitchFamily="18" charset="0"/>
                            </a:rPr>
                          </m:ctrlPr>
                        </m:sSubSupPr>
                        <m:e>
                          <m:r>
                            <a:rPr kumimoji="1" lang="en-US" altLang="zh-CN" b="0" i="1" smtClean="0">
                              <a:solidFill>
                                <a:srgbClr val="C00000"/>
                              </a:solidFill>
                              <a:latin typeface="Cambria Math" panose="02040503050406030204" pitchFamily="18" charset="0"/>
                            </a:rPr>
                            <m:t>𝑛</m:t>
                          </m:r>
                        </m:e>
                        <m:sub>
                          <m:r>
                            <a:rPr kumimoji="1" lang="en-US" altLang="zh-CN" b="0" i="1" smtClean="0">
                              <a:solidFill>
                                <a:srgbClr val="C00000"/>
                              </a:solidFill>
                              <a:latin typeface="Cambria Math" panose="02040503050406030204" pitchFamily="18" charset="0"/>
                            </a:rPr>
                            <m:t>𝑅</m:t>
                          </m:r>
                        </m:sub>
                        <m:sup>
                          <m:sSub>
                            <m:sSubPr>
                              <m:ctrlPr>
                                <a:rPr kumimoji="1" lang="en-US" altLang="zh-CN" b="0" i="1" smtClean="0">
                                  <a:solidFill>
                                    <a:srgbClr val="C00000"/>
                                  </a:solidFill>
                                  <a:latin typeface="Cambria Math" panose="02040503050406030204" pitchFamily="18" charset="0"/>
                                </a:rPr>
                              </m:ctrlPr>
                            </m:sSubPr>
                            <m:e>
                              <m:r>
                                <a:rPr kumimoji="1" lang="en-US" altLang="zh-CN" b="0" i="1" smtClean="0">
                                  <a:solidFill>
                                    <a:srgbClr val="C00000"/>
                                  </a:solidFill>
                                  <a:latin typeface="Cambria Math" panose="02040503050406030204" pitchFamily="18" charset="0"/>
                                </a:rPr>
                                <m:t>𝑌</m:t>
                              </m:r>
                            </m:e>
                            <m:sub>
                              <m:r>
                                <a:rPr kumimoji="1" lang="en-US" altLang="zh-CN" b="0" i="1" smtClean="0">
                                  <a:solidFill>
                                    <a:srgbClr val="C00000"/>
                                  </a:solidFill>
                                  <a:latin typeface="Cambria Math" panose="02040503050406030204" pitchFamily="18" charset="0"/>
                                </a:rPr>
                                <m:t>𝑖</m:t>
                              </m:r>
                            </m:sub>
                          </m:sSub>
                        </m:sup>
                      </m:sSubSup>
                    </m:oMath>
                  </m:oMathPara>
                </a14:m>
                <a:endParaRPr kumimoji="1" lang="zh-CN" altLang="en-US" dirty="0"/>
              </a:p>
            </p:txBody>
          </p:sp>
        </mc:Choice>
        <mc:Fallback xmlns="">
          <p:sp>
            <p:nvSpPr>
              <p:cNvPr id="58" name="TextBox 57">
                <a:extLst>
                  <a:ext uri="{FF2B5EF4-FFF2-40B4-BE49-F238E27FC236}">
                    <a16:creationId xmlns:a16="http://schemas.microsoft.com/office/drawing/2014/main" id="{8BA40D11-209F-1246-9BE9-0A7060223A83}"/>
                  </a:ext>
                </a:extLst>
              </p:cNvPr>
              <p:cNvSpPr txBox="1">
                <a:spLocks noRot="1" noChangeAspect="1" noMove="1" noResize="1" noEditPoints="1" noAdjustHandles="1" noChangeArrowheads="1" noChangeShapeType="1" noTextEdit="1"/>
              </p:cNvSpPr>
              <p:nvPr/>
            </p:nvSpPr>
            <p:spPr>
              <a:xfrm>
                <a:off x="884404" y="5008594"/>
                <a:ext cx="2684581" cy="372603"/>
              </a:xfrm>
              <a:prstGeom prst="rect">
                <a:avLst/>
              </a:prstGeom>
              <a:blipFill>
                <a:blip r:embed="rId19"/>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7F50046-295E-3648-89E7-4D4F86A203C6}"/>
                  </a:ext>
                </a:extLst>
              </p:cNvPr>
              <p:cNvSpPr txBox="1"/>
              <p:nvPr/>
            </p:nvSpPr>
            <p:spPr>
              <a:xfrm>
                <a:off x="6067076" y="2448768"/>
                <a:ext cx="1980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solidFill>
                            <a:srgbClr val="FF0000"/>
                          </a:solidFill>
                          <a:latin typeface="Cambria Math" panose="02040503050406030204" pitchFamily="18" charset="0"/>
                        </a:rPr>
                        <m:t>𝑌</m:t>
                      </m:r>
                    </m:oMath>
                  </m:oMathPara>
                </a14:m>
                <a:endParaRPr kumimoji="1" lang="zh-CN" altLang="en-US" dirty="0">
                  <a:solidFill>
                    <a:srgbClr val="FF0000"/>
                  </a:solidFill>
                </a:endParaRPr>
              </a:p>
            </p:txBody>
          </p:sp>
        </mc:Choice>
        <mc:Fallback xmlns="">
          <p:sp>
            <p:nvSpPr>
              <p:cNvPr id="59" name="TextBox 58">
                <a:extLst>
                  <a:ext uri="{FF2B5EF4-FFF2-40B4-BE49-F238E27FC236}">
                    <a16:creationId xmlns:a16="http://schemas.microsoft.com/office/drawing/2014/main" id="{67F50046-295E-3648-89E7-4D4F86A203C6}"/>
                  </a:ext>
                </a:extLst>
              </p:cNvPr>
              <p:cNvSpPr txBox="1">
                <a:spLocks noRot="1" noChangeAspect="1" noMove="1" noResize="1" noEditPoints="1" noAdjustHandles="1" noChangeArrowheads="1" noChangeShapeType="1" noTextEdit="1"/>
              </p:cNvSpPr>
              <p:nvPr/>
            </p:nvSpPr>
            <p:spPr>
              <a:xfrm>
                <a:off x="6067076" y="2448768"/>
                <a:ext cx="198003" cy="276999"/>
              </a:xfrm>
              <a:prstGeom prst="rect">
                <a:avLst/>
              </a:prstGeom>
              <a:blipFill>
                <a:blip r:embed="rId20"/>
                <a:stretch>
                  <a:fillRect l="-23529" r="-17647"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B3AC3CA5-DA13-F441-865D-A4FCE806128B}"/>
                  </a:ext>
                </a:extLst>
              </p:cNvPr>
              <p:cNvSpPr txBox="1"/>
              <p:nvPr/>
            </p:nvSpPr>
            <p:spPr>
              <a:xfrm>
                <a:off x="6359097" y="2453516"/>
                <a:ext cx="1980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solidFill>
                            <a:srgbClr val="FF0000"/>
                          </a:solidFill>
                          <a:latin typeface="Cambria Math" panose="02040503050406030204" pitchFamily="18" charset="0"/>
                        </a:rPr>
                        <m:t>𝑌</m:t>
                      </m:r>
                    </m:oMath>
                  </m:oMathPara>
                </a14:m>
                <a:endParaRPr kumimoji="1" lang="zh-CN" altLang="en-US" dirty="0">
                  <a:solidFill>
                    <a:srgbClr val="FF0000"/>
                  </a:solidFill>
                </a:endParaRPr>
              </a:p>
            </p:txBody>
          </p:sp>
        </mc:Choice>
        <mc:Fallback xmlns="">
          <p:sp>
            <p:nvSpPr>
              <p:cNvPr id="114" name="TextBox 113">
                <a:extLst>
                  <a:ext uri="{FF2B5EF4-FFF2-40B4-BE49-F238E27FC236}">
                    <a16:creationId xmlns:a16="http://schemas.microsoft.com/office/drawing/2014/main" id="{B3AC3CA5-DA13-F441-865D-A4FCE806128B}"/>
                  </a:ext>
                </a:extLst>
              </p:cNvPr>
              <p:cNvSpPr txBox="1">
                <a:spLocks noRot="1" noChangeAspect="1" noMove="1" noResize="1" noEditPoints="1" noAdjustHandles="1" noChangeArrowheads="1" noChangeShapeType="1" noTextEdit="1"/>
              </p:cNvSpPr>
              <p:nvPr/>
            </p:nvSpPr>
            <p:spPr>
              <a:xfrm>
                <a:off x="6359097" y="2453516"/>
                <a:ext cx="198003" cy="276999"/>
              </a:xfrm>
              <a:prstGeom prst="rect">
                <a:avLst/>
              </a:prstGeom>
              <a:blipFill>
                <a:blip r:embed="rId21"/>
                <a:stretch>
                  <a:fillRect l="-23529" r="-17647" b="-41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E43B07DC-39F0-1649-9DCF-A1FC09141246}"/>
                  </a:ext>
                </a:extLst>
              </p:cNvPr>
              <p:cNvSpPr txBox="1"/>
              <p:nvPr/>
            </p:nvSpPr>
            <p:spPr>
              <a:xfrm>
                <a:off x="6699889" y="2154179"/>
                <a:ext cx="1947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solidFill>
                            <a:srgbClr val="FF0000"/>
                          </a:solidFill>
                          <a:latin typeface="Cambria Math" panose="02040503050406030204" pitchFamily="18" charset="0"/>
                        </a:rPr>
                        <m:t>𝑍</m:t>
                      </m:r>
                    </m:oMath>
                  </m:oMathPara>
                </a14:m>
                <a:endParaRPr kumimoji="1" lang="zh-CN" altLang="en-US" dirty="0">
                  <a:solidFill>
                    <a:srgbClr val="FF0000"/>
                  </a:solidFill>
                </a:endParaRPr>
              </a:p>
            </p:txBody>
          </p:sp>
        </mc:Choice>
        <mc:Fallback xmlns="">
          <p:sp>
            <p:nvSpPr>
              <p:cNvPr id="115" name="TextBox 114">
                <a:extLst>
                  <a:ext uri="{FF2B5EF4-FFF2-40B4-BE49-F238E27FC236}">
                    <a16:creationId xmlns:a16="http://schemas.microsoft.com/office/drawing/2014/main" id="{E43B07DC-39F0-1649-9DCF-A1FC09141246}"/>
                  </a:ext>
                </a:extLst>
              </p:cNvPr>
              <p:cNvSpPr txBox="1">
                <a:spLocks noRot="1" noChangeAspect="1" noMove="1" noResize="1" noEditPoints="1" noAdjustHandles="1" noChangeArrowheads="1" noChangeShapeType="1" noTextEdit="1"/>
              </p:cNvSpPr>
              <p:nvPr/>
            </p:nvSpPr>
            <p:spPr>
              <a:xfrm>
                <a:off x="6699889" y="2154179"/>
                <a:ext cx="194797" cy="276999"/>
              </a:xfrm>
              <a:prstGeom prst="rect">
                <a:avLst/>
              </a:prstGeom>
              <a:blipFill>
                <a:blip r:embed="rId22"/>
                <a:stretch>
                  <a:fillRect l="-25000" r="-25000" b="-4348"/>
                </a:stretch>
              </a:blipFill>
            </p:spPr>
            <p:txBody>
              <a:bodyPr/>
              <a:lstStyle/>
              <a:p>
                <a:r>
                  <a:rPr lang="zh-CN" altLang="en-US">
                    <a:noFill/>
                  </a:rPr>
                  <a:t> </a:t>
                </a:r>
              </a:p>
            </p:txBody>
          </p:sp>
        </mc:Fallback>
      </mc:AlternateContent>
      <p:sp>
        <p:nvSpPr>
          <p:cNvPr id="116" name="TextBox 115">
            <a:extLst>
              <a:ext uri="{FF2B5EF4-FFF2-40B4-BE49-F238E27FC236}">
                <a16:creationId xmlns:a16="http://schemas.microsoft.com/office/drawing/2014/main" id="{8370E0F2-7575-0F4F-BA8E-184979134E4A}"/>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38</a:t>
            </a:fld>
            <a:r>
              <a:rPr kumimoji="1" lang="en-US" altLang="zh-CN" dirty="0"/>
              <a:t>/44</a:t>
            </a:r>
            <a:endParaRPr kumimoji="1" lang="zh-CN" altLang="en-US" dirty="0"/>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F1E4C39-A75F-3642-BBB2-CE4AF2DBF8EF}"/>
                  </a:ext>
                </a:extLst>
              </p:cNvPr>
              <p:cNvSpPr txBox="1"/>
              <p:nvPr/>
            </p:nvSpPr>
            <p:spPr>
              <a:xfrm>
                <a:off x="884404" y="1713544"/>
                <a:ext cx="1980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solidFill>
                            <a:srgbClr val="FF0000"/>
                          </a:solidFill>
                          <a:latin typeface="Cambria Math" panose="02040503050406030204" pitchFamily="18" charset="0"/>
                        </a:rPr>
                        <m:t>𝑌</m:t>
                      </m:r>
                    </m:oMath>
                  </m:oMathPara>
                </a14:m>
                <a:endParaRPr kumimoji="1" lang="zh-CN" altLang="en-US" dirty="0">
                  <a:solidFill>
                    <a:srgbClr val="FF0000"/>
                  </a:solidFill>
                </a:endParaRPr>
              </a:p>
            </p:txBody>
          </p:sp>
        </mc:Choice>
        <mc:Fallback xmlns="">
          <p:sp>
            <p:nvSpPr>
              <p:cNvPr id="100" name="TextBox 99">
                <a:extLst>
                  <a:ext uri="{FF2B5EF4-FFF2-40B4-BE49-F238E27FC236}">
                    <a16:creationId xmlns:a16="http://schemas.microsoft.com/office/drawing/2014/main" id="{CF1E4C39-A75F-3642-BBB2-CE4AF2DBF8EF}"/>
                  </a:ext>
                </a:extLst>
              </p:cNvPr>
              <p:cNvSpPr txBox="1">
                <a:spLocks noRot="1" noChangeAspect="1" noMove="1" noResize="1" noEditPoints="1" noAdjustHandles="1" noChangeArrowheads="1" noChangeShapeType="1" noTextEdit="1"/>
              </p:cNvSpPr>
              <p:nvPr/>
            </p:nvSpPr>
            <p:spPr>
              <a:xfrm>
                <a:off x="884404" y="1713544"/>
                <a:ext cx="198003" cy="276999"/>
              </a:xfrm>
              <a:prstGeom prst="rect">
                <a:avLst/>
              </a:prstGeom>
              <a:blipFill>
                <a:blip r:embed="rId23"/>
                <a:stretch>
                  <a:fillRect l="-23529" r="-17647"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0C391C0A-62D9-0646-9BF8-2F22E92A4877}"/>
                  </a:ext>
                </a:extLst>
              </p:cNvPr>
              <p:cNvSpPr txBox="1"/>
              <p:nvPr/>
            </p:nvSpPr>
            <p:spPr>
              <a:xfrm>
                <a:off x="898423" y="1009309"/>
                <a:ext cx="1947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solidFill>
                            <a:srgbClr val="FF0000"/>
                          </a:solidFill>
                          <a:latin typeface="Cambria Math" panose="02040503050406030204" pitchFamily="18" charset="0"/>
                        </a:rPr>
                        <m:t>𝑍</m:t>
                      </m:r>
                    </m:oMath>
                  </m:oMathPara>
                </a14:m>
                <a:endParaRPr kumimoji="1" lang="zh-CN" altLang="en-US" dirty="0">
                  <a:solidFill>
                    <a:srgbClr val="FF0000"/>
                  </a:solidFill>
                </a:endParaRPr>
              </a:p>
            </p:txBody>
          </p:sp>
        </mc:Choice>
        <mc:Fallback xmlns="">
          <p:sp>
            <p:nvSpPr>
              <p:cNvPr id="101" name="TextBox 100">
                <a:extLst>
                  <a:ext uri="{FF2B5EF4-FFF2-40B4-BE49-F238E27FC236}">
                    <a16:creationId xmlns:a16="http://schemas.microsoft.com/office/drawing/2014/main" id="{0C391C0A-62D9-0646-9BF8-2F22E92A4877}"/>
                  </a:ext>
                </a:extLst>
              </p:cNvPr>
              <p:cNvSpPr txBox="1">
                <a:spLocks noRot="1" noChangeAspect="1" noMove="1" noResize="1" noEditPoints="1" noAdjustHandles="1" noChangeArrowheads="1" noChangeShapeType="1" noTextEdit="1"/>
              </p:cNvSpPr>
              <p:nvPr/>
            </p:nvSpPr>
            <p:spPr>
              <a:xfrm>
                <a:off x="898423" y="1009309"/>
                <a:ext cx="194797" cy="276999"/>
              </a:xfrm>
              <a:prstGeom prst="rect">
                <a:avLst/>
              </a:prstGeom>
              <a:blipFill>
                <a:blip r:embed="rId24"/>
                <a:stretch>
                  <a:fillRect l="-25000" r="-25000" b="-43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41837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C8675B-AE59-9B46-B8AB-128922F3CE28}"/>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light-cone</a:t>
            </a:r>
            <a:r>
              <a:rPr kumimoji="1" lang="zh-CN" altLang="en-US" sz="4800" dirty="0"/>
              <a:t> </a:t>
            </a:r>
            <a:r>
              <a:rPr kumimoji="1" lang="en-US" altLang="zh-CN" sz="4800" dirty="0"/>
              <a:t>VQA</a:t>
            </a:r>
            <a:r>
              <a:rPr kumimoji="1" lang="zh-CN" altLang="en-US" sz="4800" dirty="0"/>
              <a:t> </a:t>
            </a:r>
            <a:r>
              <a:rPr kumimoji="1" lang="en-US" altLang="zh-CN" sz="4800" dirty="0"/>
              <a:t>performance</a:t>
            </a:r>
            <a:r>
              <a:rPr kumimoji="1" lang="zh-CN" altLang="en-US" sz="4800" dirty="0"/>
              <a:t> </a:t>
            </a:r>
            <a:r>
              <a:rPr kumimoji="1" lang="en-US" altLang="zh-CN" sz="4800" dirty="0"/>
              <a:t>guarantee</a:t>
            </a:r>
            <a:endParaRPr lang="zh-CN" altLang="en-US" sz="48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846213C-6991-EF4A-B7A4-F51337114F9F}"/>
                  </a:ext>
                </a:extLst>
              </p:cNvPr>
              <p:cNvSpPr txBox="1"/>
              <p:nvPr/>
            </p:nvSpPr>
            <p:spPr>
              <a:xfrm>
                <a:off x="191344" y="1052736"/>
                <a:ext cx="9885207"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Construction</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light-cone</a:t>
                </a:r>
                <a:r>
                  <a:rPr kumimoji="1" lang="zh-CN" altLang="en-US" dirty="0"/>
                  <a:t> </a:t>
                </a:r>
                <a:r>
                  <a:rPr kumimoji="1" lang="en-US" altLang="zh-CN" dirty="0"/>
                  <a:t>VQA</a:t>
                </a:r>
                <a:r>
                  <a:rPr kumimoji="1" lang="zh-CN" altLang="en-US" dirty="0"/>
                  <a:t> </a:t>
                </a:r>
                <a:r>
                  <a:rPr kumimoji="1" lang="en-US" altLang="zh-CN" dirty="0"/>
                  <a:t>for</a:t>
                </a:r>
                <a:r>
                  <a:rPr kumimoji="1" lang="zh-CN" altLang="en-US" dirty="0"/>
                  <a:t> </a:t>
                </a:r>
                <a:r>
                  <a:rPr kumimoji="1" lang="en-US" altLang="zh-CN" dirty="0"/>
                  <a:t>arbitrary</a:t>
                </a:r>
                <a:r>
                  <a:rPr kumimoji="1" lang="zh-CN" altLang="en-US" dirty="0"/>
                  <a:t> </a:t>
                </a:r>
                <a:r>
                  <a:rPr kumimoji="1" lang="en-US" altLang="zh-CN" dirty="0"/>
                  <a:t>graphs</a:t>
                </a:r>
                <a:r>
                  <a:rPr kumimoji="1" lang="zh-CN" altLang="en-US" dirty="0"/>
                  <a:t> </a:t>
                </a:r>
                <a:r>
                  <a:rPr kumimoji="1" lang="en-US" altLang="zh-CN" dirty="0"/>
                  <a:t>with</a:t>
                </a:r>
                <a:r>
                  <a:rPr kumimoji="1" lang="zh-CN" altLang="en-US" dirty="0"/>
                  <a:t> </a:t>
                </a:r>
                <a:r>
                  <a:rPr kumimoji="1" lang="en-US" altLang="zh-CN" dirty="0"/>
                  <a:t>time</a:t>
                </a:r>
                <a:r>
                  <a:rPr kumimoji="1" lang="zh-CN" altLang="en-US" dirty="0"/>
                  <a:t> </a:t>
                </a:r>
                <a:r>
                  <a:rPr kumimoji="1" lang="en-US" altLang="zh-CN" dirty="0"/>
                  <a:t>complexity</a:t>
                </a:r>
                <a:r>
                  <a:rPr kumimoji="1" lang="zh-CN" altLang="en-US" dirty="0"/>
                  <a:t> </a:t>
                </a:r>
                <a14:m>
                  <m:oMath xmlns:m="http://schemas.openxmlformats.org/officeDocument/2006/math">
                    <m:r>
                      <a:rPr kumimoji="1" lang="en-US" altLang="zh-CN" b="0" i="1" smtClean="0">
                        <a:latin typeface="Cambria Math" panose="02040503050406030204" pitchFamily="18" charset="0"/>
                      </a:rPr>
                      <m:t>𝑂</m:t>
                    </m:r>
                    <m:r>
                      <a:rPr kumimoji="1" lang="en-US" altLang="zh-CN" b="0" i="1" smtClean="0">
                        <a:latin typeface="Cambria Math" panose="02040503050406030204" pitchFamily="18" charset="0"/>
                      </a:rPr>
                      <m:t>(# </m:t>
                    </m:r>
                    <m:r>
                      <m:rPr>
                        <m:sty m:val="p"/>
                      </m:rPr>
                      <a:rPr kumimoji="1" lang="en-US" altLang="zh-CN" b="0" i="1" smtClean="0">
                        <a:latin typeface="Cambria Math" panose="02040503050406030204" pitchFamily="18" charset="0"/>
                      </a:rPr>
                      <m:t>edges</m:t>
                    </m:r>
                    <m:r>
                      <a:rPr kumimoji="1" lang="en-US" altLang="zh-CN" b="0" i="1" smtClean="0">
                        <a:latin typeface="Cambria Math" panose="02040503050406030204" pitchFamily="18" charset="0"/>
                      </a:rPr>
                      <m:t>+#</m:t>
                    </m:r>
                    <m:r>
                      <m:rPr>
                        <m:lit/>
                      </m:rPr>
                      <a:rPr kumimoji="1" lang="zh-CN" altLang="en-US" b="0" i="1" smtClean="0">
                        <a:latin typeface="Cambria Math" panose="02040503050406030204" pitchFamily="18" charset="0"/>
                      </a:rPr>
                      <m:t> </m:t>
                    </m:r>
                    <m:r>
                      <m:rPr>
                        <m:sty m:val="p"/>
                      </m:rPr>
                      <a:rPr kumimoji="1" lang="en-US" altLang="zh-CN" b="0" i="1" smtClean="0">
                        <a:latin typeface="Cambria Math" panose="02040503050406030204" pitchFamily="18" charset="0"/>
                      </a:rPr>
                      <m:t>nodes</m:t>
                    </m:r>
                    <m:r>
                      <a:rPr kumimoji="1" lang="en-US" altLang="zh-CN" b="0" i="1" smtClean="0">
                        <a:latin typeface="Cambria Math" panose="02040503050406030204" pitchFamily="18" charset="0"/>
                      </a:rPr>
                      <m:t>)</m:t>
                    </m:r>
                  </m:oMath>
                </a14:m>
                <a:r>
                  <a:rPr kumimoji="1" lang="en-US" altLang="zh-CN" dirty="0"/>
                  <a:t>.</a:t>
                </a:r>
                <a:r>
                  <a:rPr kumimoji="1" lang="zh-CN" altLang="en-US" dirty="0"/>
                  <a:t> </a:t>
                </a:r>
              </a:p>
            </p:txBody>
          </p:sp>
        </mc:Choice>
        <mc:Fallback xmlns="">
          <p:sp>
            <p:nvSpPr>
              <p:cNvPr id="2" name="TextBox 1">
                <a:extLst>
                  <a:ext uri="{FF2B5EF4-FFF2-40B4-BE49-F238E27FC236}">
                    <a16:creationId xmlns:a16="http://schemas.microsoft.com/office/drawing/2014/main" id="{4846213C-6991-EF4A-B7A4-F51337114F9F}"/>
                  </a:ext>
                </a:extLst>
              </p:cNvPr>
              <p:cNvSpPr txBox="1">
                <a:spLocks noRot="1" noChangeAspect="1" noMove="1" noResize="1" noEditPoints="1" noAdjustHandles="1" noChangeArrowheads="1" noChangeShapeType="1" noTextEdit="1"/>
              </p:cNvSpPr>
              <p:nvPr/>
            </p:nvSpPr>
            <p:spPr>
              <a:xfrm>
                <a:off x="191344" y="1052736"/>
                <a:ext cx="9885207" cy="369332"/>
              </a:xfrm>
              <a:prstGeom prst="rect">
                <a:avLst/>
              </a:prstGeom>
              <a:blipFill>
                <a:blip r:embed="rId2"/>
                <a:stretch>
                  <a:fillRect l="-256" t="-10345" r="-385" b="-27586"/>
                </a:stretch>
              </a:blipFill>
            </p:spPr>
            <p:txBody>
              <a:bodyPr/>
              <a:lstStyle/>
              <a:p>
                <a:r>
                  <a:rPr lang="zh-CN" altLang="en-US">
                    <a:noFill/>
                  </a:rPr>
                  <a:t> </a:t>
                </a:r>
              </a:p>
            </p:txBody>
          </p:sp>
        </mc:Fallback>
      </mc:AlternateContent>
      <p:grpSp>
        <p:nvGrpSpPr>
          <p:cNvPr id="93" name="Group 92">
            <a:extLst>
              <a:ext uri="{FF2B5EF4-FFF2-40B4-BE49-F238E27FC236}">
                <a16:creationId xmlns:a16="http://schemas.microsoft.com/office/drawing/2014/main" id="{362FADDB-147E-CA42-A214-653A92207464}"/>
              </a:ext>
            </a:extLst>
          </p:cNvPr>
          <p:cNvGrpSpPr/>
          <p:nvPr/>
        </p:nvGrpSpPr>
        <p:grpSpPr>
          <a:xfrm>
            <a:off x="767408" y="1340768"/>
            <a:ext cx="6396217" cy="2582996"/>
            <a:chOff x="1127448" y="1494076"/>
            <a:chExt cx="6396217" cy="2582996"/>
          </a:xfrm>
        </p:grpSpPr>
        <p:pic>
          <p:nvPicPr>
            <p:cNvPr id="7" name="Picture 6">
              <a:extLst>
                <a:ext uri="{FF2B5EF4-FFF2-40B4-BE49-F238E27FC236}">
                  <a16:creationId xmlns:a16="http://schemas.microsoft.com/office/drawing/2014/main" id="{1A9FFC38-BB5E-DA43-896E-718DFF62CCCC}"/>
                </a:ext>
              </a:extLst>
            </p:cNvPr>
            <p:cNvPicPr>
              <a:picLocks noChangeAspect="1"/>
            </p:cNvPicPr>
            <p:nvPr/>
          </p:nvPicPr>
          <p:blipFill rotWithShape="1">
            <a:blip r:embed="rId3"/>
            <a:srcRect t="55021" r="45275"/>
            <a:stretch/>
          </p:blipFill>
          <p:spPr>
            <a:xfrm>
              <a:off x="1199456" y="1700808"/>
              <a:ext cx="6144189" cy="2376264"/>
            </a:xfrm>
            <a:prstGeom prst="rect">
              <a:avLst/>
            </a:prstGeom>
          </p:spPr>
        </p:pic>
        <p:sp>
          <p:nvSpPr>
            <p:cNvPr id="8" name="Rectangle 7">
              <a:extLst>
                <a:ext uri="{FF2B5EF4-FFF2-40B4-BE49-F238E27FC236}">
                  <a16:creationId xmlns:a16="http://schemas.microsoft.com/office/drawing/2014/main" id="{B321BCE5-8CB8-7949-B418-3972D3DF5C8D}"/>
                </a:ext>
              </a:extLst>
            </p:cNvPr>
            <p:cNvSpPr/>
            <p:nvPr/>
          </p:nvSpPr>
          <p:spPr>
            <a:xfrm>
              <a:off x="1127448" y="1494076"/>
              <a:ext cx="360040" cy="422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2" name="Rectangle 91">
              <a:extLst>
                <a:ext uri="{FF2B5EF4-FFF2-40B4-BE49-F238E27FC236}">
                  <a16:creationId xmlns:a16="http://schemas.microsoft.com/office/drawing/2014/main" id="{BAE62B61-2564-6F4E-90C6-C568BAD52CD7}"/>
                </a:ext>
              </a:extLst>
            </p:cNvPr>
            <p:cNvSpPr/>
            <p:nvPr/>
          </p:nvSpPr>
          <p:spPr>
            <a:xfrm>
              <a:off x="7163625" y="1550192"/>
              <a:ext cx="360040" cy="422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5" name="TextBox 94">
            <a:extLst>
              <a:ext uri="{FF2B5EF4-FFF2-40B4-BE49-F238E27FC236}">
                <a16:creationId xmlns:a16="http://schemas.microsoft.com/office/drawing/2014/main" id="{C763CF1D-158B-DE4E-B5A2-BED145CA3CCC}"/>
              </a:ext>
            </a:extLst>
          </p:cNvPr>
          <p:cNvSpPr txBox="1"/>
          <p:nvPr/>
        </p:nvSpPr>
        <p:spPr>
          <a:xfrm>
            <a:off x="191343" y="4027130"/>
            <a:ext cx="4841390"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dirty="0"/>
              <a:t>Performance</a:t>
            </a:r>
            <a:r>
              <a:rPr kumimoji="1" lang="zh-CN" altLang="en-US" dirty="0"/>
              <a:t> </a:t>
            </a:r>
            <a:r>
              <a:rPr kumimoji="1" lang="en-US" altLang="zh-CN" dirty="0"/>
              <a:t>guarantees</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light-cone</a:t>
            </a:r>
            <a:r>
              <a:rPr kumimoji="1" lang="zh-CN" altLang="en-US" dirty="0"/>
              <a:t> </a:t>
            </a:r>
            <a:r>
              <a:rPr kumimoji="1" lang="en-US" altLang="zh-CN" dirty="0"/>
              <a:t>VQA</a:t>
            </a:r>
            <a:endParaRPr kumimoji="1" lang="zh-CN" altLang="en-US" dirty="0"/>
          </a:p>
        </p:txBody>
      </p:sp>
      <p:grpSp>
        <p:nvGrpSpPr>
          <p:cNvPr id="103" name="Group 102">
            <a:extLst>
              <a:ext uri="{FF2B5EF4-FFF2-40B4-BE49-F238E27FC236}">
                <a16:creationId xmlns:a16="http://schemas.microsoft.com/office/drawing/2014/main" id="{582AC83B-A479-BB43-A4CC-FFB016FE53D7}"/>
              </a:ext>
            </a:extLst>
          </p:cNvPr>
          <p:cNvGrpSpPr/>
          <p:nvPr/>
        </p:nvGrpSpPr>
        <p:grpSpPr>
          <a:xfrm>
            <a:off x="337025" y="4424702"/>
            <a:ext cx="7055347" cy="2257001"/>
            <a:chOff x="656563" y="4382564"/>
            <a:chExt cx="6951605" cy="2223814"/>
          </a:xfrm>
        </p:grpSpPr>
        <p:pic>
          <p:nvPicPr>
            <p:cNvPr id="96" name="Picture 95">
              <a:extLst>
                <a:ext uri="{FF2B5EF4-FFF2-40B4-BE49-F238E27FC236}">
                  <a16:creationId xmlns:a16="http://schemas.microsoft.com/office/drawing/2014/main" id="{B21AD9C3-2993-1C45-AA16-07C1D6874422}"/>
                </a:ext>
              </a:extLst>
            </p:cNvPr>
            <p:cNvPicPr>
              <a:picLocks noChangeAspect="1"/>
            </p:cNvPicPr>
            <p:nvPr/>
          </p:nvPicPr>
          <p:blipFill rotWithShape="1">
            <a:blip r:embed="rId4"/>
            <a:srcRect l="11953" t="22847" r="8894" b="26511"/>
            <a:stretch/>
          </p:blipFill>
          <p:spPr>
            <a:xfrm>
              <a:off x="656563" y="4382564"/>
              <a:ext cx="6951605" cy="2223814"/>
            </a:xfrm>
            <a:prstGeom prst="rect">
              <a:avLst/>
            </a:prstGeom>
          </p:spPr>
        </p:pic>
        <p:sp>
          <p:nvSpPr>
            <p:cNvPr id="97" name="TextBox 96">
              <a:extLst>
                <a:ext uri="{FF2B5EF4-FFF2-40B4-BE49-F238E27FC236}">
                  <a16:creationId xmlns:a16="http://schemas.microsoft.com/office/drawing/2014/main" id="{697D2032-BE2E-8B46-8208-88812C75E020}"/>
                </a:ext>
              </a:extLst>
            </p:cNvPr>
            <p:cNvSpPr txBox="1"/>
            <p:nvPr/>
          </p:nvSpPr>
          <p:spPr>
            <a:xfrm>
              <a:off x="4003042" y="4434221"/>
              <a:ext cx="1021433" cy="307777"/>
            </a:xfrm>
            <a:prstGeom prst="rect">
              <a:avLst/>
            </a:prstGeom>
            <a:solidFill>
              <a:schemeClr val="bg1"/>
            </a:solidFill>
          </p:spPr>
          <p:txBody>
            <a:bodyPr wrap="none" rtlCol="0">
              <a:spAutoFit/>
            </a:bodyPr>
            <a:lstStyle/>
            <a:p>
              <a:r>
                <a:rPr kumimoji="1" lang="en-US" altLang="zh-CN" sz="1400" b="1" dirty="0"/>
                <a:t>[This</a:t>
              </a:r>
              <a:r>
                <a:rPr kumimoji="1" lang="zh-CN" altLang="en-US" sz="1400" b="1" dirty="0"/>
                <a:t> </a:t>
              </a:r>
              <a:r>
                <a:rPr kumimoji="1" lang="en-US" altLang="zh-CN" sz="1400" b="1" dirty="0"/>
                <a:t>work]</a:t>
              </a:r>
              <a:endParaRPr kumimoji="1" lang="zh-CN" altLang="en-US" sz="1400" b="1" dirty="0"/>
            </a:p>
          </p:txBody>
        </p:sp>
      </p:grpSp>
      <p:pic>
        <p:nvPicPr>
          <p:cNvPr id="98" name="Picture 97">
            <a:extLst>
              <a:ext uri="{FF2B5EF4-FFF2-40B4-BE49-F238E27FC236}">
                <a16:creationId xmlns:a16="http://schemas.microsoft.com/office/drawing/2014/main" id="{26314F85-7861-C043-A060-532CFF17A2D7}"/>
              </a:ext>
            </a:extLst>
          </p:cNvPr>
          <p:cNvPicPr>
            <a:picLocks noChangeAspect="1"/>
          </p:cNvPicPr>
          <p:nvPr/>
        </p:nvPicPr>
        <p:blipFill>
          <a:blip r:embed="rId5"/>
          <a:stretch>
            <a:fillRect/>
          </a:stretch>
        </p:blipFill>
        <p:spPr>
          <a:xfrm>
            <a:off x="7752184" y="2769612"/>
            <a:ext cx="4102791" cy="3077093"/>
          </a:xfrm>
          <a:prstGeom prst="rect">
            <a:avLst/>
          </a:prstGeom>
        </p:spPr>
      </p:pic>
      <p:sp>
        <p:nvSpPr>
          <p:cNvPr id="101" name="TextBox 100">
            <a:extLst>
              <a:ext uri="{FF2B5EF4-FFF2-40B4-BE49-F238E27FC236}">
                <a16:creationId xmlns:a16="http://schemas.microsoft.com/office/drawing/2014/main" id="{6D891C9B-A2E7-A945-8DF4-234B8AAF5612}"/>
              </a:ext>
            </a:extLst>
          </p:cNvPr>
          <p:cNvSpPr txBox="1"/>
          <p:nvPr/>
        </p:nvSpPr>
        <p:spPr>
          <a:xfrm>
            <a:off x="7894216" y="5846705"/>
            <a:ext cx="4106441" cy="1015663"/>
          </a:xfrm>
          <a:prstGeom prst="rect">
            <a:avLst/>
          </a:prstGeom>
          <a:noFill/>
        </p:spPr>
        <p:txBody>
          <a:bodyPr wrap="square">
            <a:spAutoFit/>
          </a:bodyPr>
          <a:lstStyle/>
          <a:p>
            <a:pPr marL="342900" indent="-342900">
              <a:buFont typeface="Arial" panose="020B0604020202020204" pitchFamily="34" charset="0"/>
              <a:buChar char="•"/>
            </a:pPr>
            <a:r>
              <a:rPr lang="zh-CN" altLang="en-US" sz="2000" dirty="0"/>
              <a:t> </a:t>
            </a:r>
            <a:r>
              <a:rPr lang="en-US" altLang="zh-CN" sz="2000" dirty="0"/>
              <a:t>1-round light-cone</a:t>
            </a:r>
            <a:r>
              <a:rPr lang="zh-CN" altLang="en-US" sz="2000" dirty="0"/>
              <a:t> </a:t>
            </a:r>
            <a:r>
              <a:rPr lang="en-US" altLang="zh-CN" sz="2000" dirty="0"/>
              <a:t>VQA</a:t>
            </a:r>
            <a:r>
              <a:rPr lang="zh-CN" altLang="en-US" sz="2000" dirty="0"/>
              <a:t> </a:t>
            </a:r>
            <a:r>
              <a:rPr lang="en-US" altLang="zh-CN" sz="2000" dirty="0"/>
              <a:t>is</a:t>
            </a:r>
            <a:r>
              <a:rPr lang="zh-CN" altLang="en-US" sz="2000" dirty="0"/>
              <a:t> </a:t>
            </a:r>
            <a:r>
              <a:rPr lang="en-US" altLang="zh-CN" sz="2000" dirty="0"/>
              <a:t>better</a:t>
            </a:r>
            <a:r>
              <a:rPr lang="zh-CN" altLang="en-US" sz="2000" dirty="0"/>
              <a:t> </a:t>
            </a:r>
            <a:r>
              <a:rPr lang="en-US" altLang="zh-CN" sz="2000" dirty="0"/>
              <a:t>than</a:t>
            </a:r>
            <a:r>
              <a:rPr lang="zh-CN" altLang="en-US" sz="2000" dirty="0"/>
              <a:t> </a:t>
            </a:r>
            <a:r>
              <a:rPr lang="en-US" altLang="zh-CN" sz="2000" dirty="0"/>
              <a:t>3-round</a:t>
            </a:r>
            <a:r>
              <a:rPr lang="zh-CN" altLang="en-US" sz="2000" dirty="0"/>
              <a:t> </a:t>
            </a:r>
            <a:r>
              <a:rPr lang="en-US" altLang="zh-CN" sz="2000" dirty="0"/>
              <a:t>QAOA.</a:t>
            </a:r>
          </a:p>
          <a:p>
            <a:pPr marL="342900" indent="-342900">
              <a:buFont typeface="Arial" panose="020B0604020202020204" pitchFamily="34" charset="0"/>
              <a:buChar char="•"/>
            </a:pPr>
            <a:endParaRPr lang="zh-CN" altLang="en-US" sz="2000" dirty="0"/>
          </a:p>
        </p:txBody>
      </p:sp>
      <p:sp>
        <p:nvSpPr>
          <p:cNvPr id="14" name="TextBox 13">
            <a:extLst>
              <a:ext uri="{FF2B5EF4-FFF2-40B4-BE49-F238E27FC236}">
                <a16:creationId xmlns:a16="http://schemas.microsoft.com/office/drawing/2014/main" id="{95233E3D-FBD1-EE45-B7AE-7A99BE1F61A2}"/>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39</a:t>
            </a:fld>
            <a:r>
              <a:rPr kumimoji="1" lang="en-US" altLang="zh-CN" dirty="0"/>
              <a:t>/44</a:t>
            </a:r>
            <a:endParaRPr kumimoji="1" lang="zh-CN" altLang="en-US" dirty="0"/>
          </a:p>
        </p:txBody>
      </p:sp>
    </p:spTree>
    <p:extLst>
      <p:ext uri="{BB962C8B-B14F-4D97-AF65-F5344CB8AC3E}">
        <p14:creationId xmlns:p14="http://schemas.microsoft.com/office/powerpoint/2010/main" val="1341866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5EF2B4B-60E8-0642-8092-8E373B8E29A8}"/>
              </a:ext>
            </a:extLst>
          </p:cNvPr>
          <p:cNvSpPr txBox="1"/>
          <p:nvPr/>
        </p:nvSpPr>
        <p:spPr>
          <a:xfrm>
            <a:off x="410303" y="2936333"/>
            <a:ext cx="6096000"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t>Sign</a:t>
            </a:r>
            <a:r>
              <a:rPr lang="zh-CN" altLang="en-US" sz="2400" dirty="0"/>
              <a:t> </a:t>
            </a:r>
            <a:r>
              <a:rPr lang="en-US" altLang="zh-CN" sz="2400" dirty="0"/>
              <a:t>problem</a:t>
            </a:r>
            <a:r>
              <a:rPr lang="zh-CN" altLang="en-US" sz="2400" dirty="0"/>
              <a:t> </a:t>
            </a:r>
            <a:r>
              <a:rPr lang="en-US" altLang="zh-CN" sz="2400" dirty="0"/>
              <a:t>in</a:t>
            </a:r>
            <a:r>
              <a:rPr lang="zh-CN" altLang="en-US" sz="2400" dirty="0"/>
              <a:t> </a:t>
            </a:r>
            <a:r>
              <a:rPr lang="en-US" altLang="zh-CN" sz="2400" dirty="0"/>
              <a:t>Monte-Carlo</a:t>
            </a:r>
            <a:r>
              <a:rPr lang="zh-CN" altLang="en-US" sz="2400" dirty="0"/>
              <a:t> </a:t>
            </a:r>
            <a:r>
              <a:rPr lang="en-US" altLang="zh-CN" sz="2400" dirty="0"/>
              <a:t>algorithm.</a:t>
            </a:r>
            <a:r>
              <a:rPr lang="zh-CN" altLang="en-US" sz="2400" dirty="0"/>
              <a:t> </a:t>
            </a:r>
            <a:endParaRPr lang="en-US" altLang="zh-CN" sz="2400" dirty="0"/>
          </a:p>
        </p:txBody>
      </p:sp>
      <p:sp>
        <p:nvSpPr>
          <p:cNvPr id="12" name="TextBox 11">
            <a:extLst>
              <a:ext uri="{FF2B5EF4-FFF2-40B4-BE49-F238E27FC236}">
                <a16:creationId xmlns:a16="http://schemas.microsoft.com/office/drawing/2014/main" id="{EAFE5E6B-C804-5F43-845D-7266D676AB75}"/>
              </a:ext>
            </a:extLst>
          </p:cNvPr>
          <p:cNvSpPr txBox="1"/>
          <p:nvPr/>
        </p:nvSpPr>
        <p:spPr>
          <a:xfrm>
            <a:off x="410303" y="1131754"/>
            <a:ext cx="6096000" cy="830997"/>
          </a:xfrm>
          <a:prstGeom prst="rect">
            <a:avLst/>
          </a:prstGeom>
          <a:noFill/>
        </p:spPr>
        <p:txBody>
          <a:bodyPr wrap="square">
            <a:spAutoFit/>
          </a:bodyPr>
          <a:lstStyle/>
          <a:p>
            <a:pPr marL="342900" indent="-342900">
              <a:buFont typeface="Arial" panose="020B0604020202020204" pitchFamily="34" charset="0"/>
              <a:buChar char="•"/>
            </a:pPr>
            <a:r>
              <a:rPr lang="en-US" altLang="zh-CN" sz="2400" dirty="0"/>
              <a:t>Monte-Carlo</a:t>
            </a:r>
            <a:r>
              <a:rPr lang="zh-CN" altLang="en-US" sz="2400" dirty="0"/>
              <a:t> </a:t>
            </a:r>
            <a:r>
              <a:rPr lang="en-US" altLang="zh-CN" sz="2400" dirty="0"/>
              <a:t>Alg.</a:t>
            </a:r>
            <a:r>
              <a:rPr lang="zh-CN" altLang="en-US" sz="2400" dirty="0"/>
              <a:t> </a:t>
            </a:r>
            <a:r>
              <a:rPr lang="en-US" altLang="zh-CN" sz="2400" dirty="0"/>
              <a:t>performs</a:t>
            </a:r>
            <a:r>
              <a:rPr lang="zh-CN" altLang="en-US" sz="2400" dirty="0"/>
              <a:t> </a:t>
            </a:r>
            <a:r>
              <a:rPr lang="en-US" altLang="zh-CN" sz="2400" dirty="0"/>
              <a:t>the</a:t>
            </a:r>
            <a:r>
              <a:rPr lang="zh-CN" altLang="en-US" sz="2400" dirty="0"/>
              <a:t> </a:t>
            </a:r>
            <a:r>
              <a:rPr lang="en-US" altLang="zh-CN" sz="2400" dirty="0"/>
              <a:t>integration</a:t>
            </a:r>
            <a:r>
              <a:rPr lang="zh-CN" altLang="en-US" sz="2400" dirty="0"/>
              <a:t> </a:t>
            </a:r>
            <a:r>
              <a:rPr lang="en-US" altLang="zh-CN" sz="2400" dirty="0"/>
              <a:t>by</a:t>
            </a:r>
            <a:r>
              <a:rPr lang="zh-CN" altLang="en-US" sz="2400" dirty="0"/>
              <a:t> </a:t>
            </a:r>
            <a:r>
              <a:rPr lang="en-US" altLang="zh-CN" sz="2400" dirty="0"/>
              <a:t>sampling:</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9C95D17-9F30-6843-BD9F-1CBC559DA39B}"/>
                  </a:ext>
                </a:extLst>
              </p:cNvPr>
              <p:cNvSpPr txBox="1"/>
              <p:nvPr/>
            </p:nvSpPr>
            <p:spPr>
              <a:xfrm>
                <a:off x="1797111" y="2024756"/>
                <a:ext cx="3482748" cy="7337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kumimoji="1" lang="zh-CN" altLang="en-US" i="1" smtClean="0">
                              <a:latin typeface="Cambria Math" panose="02040503050406030204" pitchFamily="18" charset="0"/>
                            </a:rPr>
                          </m:ctrlPr>
                        </m:naryPr>
                        <m:sub/>
                        <m:sup/>
                        <m:e>
                          <m:r>
                            <a:rPr kumimoji="1" lang="en-US" altLang="zh-CN" i="1" smtClean="0">
                              <a:latin typeface="Cambria Math" panose="02040503050406030204" pitchFamily="18" charset="0"/>
                              <a:ea typeface="Cambria Math" panose="02040503050406030204" pitchFamily="18" charset="0"/>
                            </a:rPr>
                            <m:t>𝒟</m:t>
                          </m:r>
                          <m:r>
                            <m:rPr>
                              <m:sty m:val="p"/>
                            </m:rPr>
                            <a:rPr kumimoji="1" lang="en-US" altLang="zh-CN" b="0" i="0" smtClean="0">
                              <a:latin typeface="Cambria Math" panose="02040503050406030204" pitchFamily="18" charset="0"/>
                              <a:ea typeface="Cambria Math" panose="02040503050406030204" pitchFamily="18" charset="0"/>
                            </a:rPr>
                            <m:t>Φ</m:t>
                          </m:r>
                          <m:r>
                            <a:rPr kumimoji="1" lang="zh-CN" altLang="en-US" b="0" i="1" smtClean="0">
                              <a:latin typeface="Cambria Math" panose="02040503050406030204" pitchFamily="18" charset="0"/>
                              <a:ea typeface="Cambria Math" panose="02040503050406030204" pitchFamily="18" charset="0"/>
                            </a:rPr>
                            <m:t> </m:t>
                          </m:r>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𝑆</m:t>
                                  </m:r>
                                </m:e>
                                <m:sub>
                                  <m:r>
                                    <a:rPr kumimoji="1" lang="en-US" altLang="zh-CN" b="0" i="1" smtClean="0">
                                      <a:latin typeface="Cambria Math" panose="02040503050406030204" pitchFamily="18" charset="0"/>
                                    </a:rPr>
                                    <m:t>𝐸</m:t>
                                  </m:r>
                                </m:sub>
                              </m:sSub>
                              <m:r>
                                <a:rPr kumimoji="1" lang="en-US" altLang="zh-CN" b="0" i="1" smtClean="0">
                                  <a:latin typeface="Cambria Math" panose="02040503050406030204" pitchFamily="18" charset="0"/>
                                </a:rPr>
                                <m:t>[</m:t>
                              </m:r>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up>
                          </m:sSup>
                        </m:e>
                      </m:nary>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𝑁</m:t>
                              </m:r>
                            </m:e>
                            <m:sub>
                              <m:r>
                                <m:rPr>
                                  <m:sty m:val="p"/>
                                </m:rPr>
                                <a:rPr kumimoji="1" lang="en-US" altLang="zh-CN" b="0" i="1" smtClean="0">
                                  <a:latin typeface="Cambria Math" panose="02040503050406030204" pitchFamily="18" charset="0"/>
                                </a:rPr>
                                <m:t>sample</m:t>
                              </m:r>
                            </m:sub>
                          </m:sSub>
                        </m:den>
                      </m:f>
                      <m:nary>
                        <m:naryPr>
                          <m:chr m:val="∑"/>
                          <m:supHide m:val="on"/>
                          <m:ctrlPr>
                            <a:rPr kumimoji="1" lang="en-US" altLang="zh-CN" b="0" i="1" smtClean="0">
                              <a:latin typeface="Cambria Math" panose="02040503050406030204" pitchFamily="18" charset="0"/>
                            </a:rPr>
                          </m:ctrlPr>
                        </m:naryPr>
                        <m:sub>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𝑆</m:t>
                                  </m:r>
                                </m:e>
                                <m:sub>
                                  <m:r>
                                    <a:rPr kumimoji="1" lang="en-US" altLang="zh-CN" b="0" i="1" smtClean="0">
                                      <a:latin typeface="Cambria Math" panose="02040503050406030204" pitchFamily="18" charset="0"/>
                                    </a:rPr>
                                    <m:t>𝐸</m:t>
                                  </m:r>
                                </m:sub>
                              </m:sSub>
                              <m:r>
                                <a:rPr kumimoji="1" lang="en-US" altLang="zh-CN" b="0" i="1" smtClean="0">
                                  <a:latin typeface="Cambria Math" panose="02040503050406030204" pitchFamily="18" charset="0"/>
                                </a:rPr>
                                <m:t>[</m:t>
                              </m:r>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up>
                          </m:sSup>
                        </m:sub>
                        <m:sup/>
                        <m:e>
                          <m:r>
                            <a:rPr kumimoji="1" lang="zh-CN" altLang="en-US" b="0" i="1" smtClean="0">
                              <a:latin typeface="Cambria Math" panose="02040503050406030204" pitchFamily="18" charset="0"/>
                            </a:rPr>
                            <m:t> </m:t>
                          </m:r>
                        </m:e>
                      </m:nary>
                    </m:oMath>
                  </m:oMathPara>
                </a14:m>
                <a:endParaRPr kumimoji="1" lang="zh-CN" altLang="en-US" dirty="0"/>
              </a:p>
            </p:txBody>
          </p:sp>
        </mc:Choice>
        <mc:Fallback xmlns="">
          <p:sp>
            <p:nvSpPr>
              <p:cNvPr id="8" name="TextBox 7">
                <a:extLst>
                  <a:ext uri="{FF2B5EF4-FFF2-40B4-BE49-F238E27FC236}">
                    <a16:creationId xmlns:a16="http://schemas.microsoft.com/office/drawing/2014/main" id="{39C95D17-9F30-6843-BD9F-1CBC559DA39B}"/>
                  </a:ext>
                </a:extLst>
              </p:cNvPr>
              <p:cNvSpPr txBox="1">
                <a:spLocks noRot="1" noChangeAspect="1" noMove="1" noResize="1" noEditPoints="1" noAdjustHandles="1" noChangeArrowheads="1" noChangeShapeType="1" noTextEdit="1"/>
              </p:cNvSpPr>
              <p:nvPr/>
            </p:nvSpPr>
            <p:spPr>
              <a:xfrm>
                <a:off x="1797111" y="2024756"/>
                <a:ext cx="3482748" cy="733791"/>
              </a:xfrm>
              <a:prstGeom prst="rect">
                <a:avLst/>
              </a:prstGeom>
              <a:blipFill>
                <a:blip r:embed="rId3"/>
                <a:stretch>
                  <a:fillRect l="-27273" t="-150847" r="-4364" b="-2135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FFB1D56-C3F6-F846-9256-07BBA1D87B1C}"/>
                  </a:ext>
                </a:extLst>
              </p:cNvPr>
              <p:cNvSpPr txBox="1"/>
              <p:nvPr/>
            </p:nvSpPr>
            <p:spPr>
              <a:xfrm>
                <a:off x="1649410" y="3460003"/>
                <a:ext cx="3968907" cy="4605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𝑒</m:t>
                          </m:r>
                        </m:e>
                        <m:sup>
                          <m:r>
                            <a:rPr kumimoji="1" lang="en-US" altLang="zh-CN" sz="2800" b="0" i="1" smtClean="0">
                              <a:latin typeface="Cambria Math" panose="02040503050406030204" pitchFamily="18" charset="0"/>
                            </a:rPr>
                            <m:t>−</m:t>
                          </m:r>
                          <m:sSub>
                            <m:sSubPr>
                              <m:ctrlPr>
                                <a:rPr kumimoji="1" lang="en-US" altLang="zh-CN" sz="2800" i="1">
                                  <a:latin typeface="Cambria Math" panose="02040503050406030204" pitchFamily="18" charset="0"/>
                                </a:rPr>
                              </m:ctrlPr>
                            </m:sSubPr>
                            <m:e>
                              <m:r>
                                <a:rPr kumimoji="1" lang="en-US" altLang="zh-CN" sz="2800" i="1">
                                  <a:latin typeface="Cambria Math" panose="02040503050406030204" pitchFamily="18" charset="0"/>
                                </a:rPr>
                                <m:t>𝑆</m:t>
                              </m:r>
                            </m:e>
                            <m:sub>
                              <m:r>
                                <a:rPr kumimoji="1" lang="en-US" altLang="zh-CN" sz="2800" i="1">
                                  <a:latin typeface="Cambria Math" panose="02040503050406030204" pitchFamily="18" charset="0"/>
                                </a:rPr>
                                <m:t>𝐸</m:t>
                              </m:r>
                            </m:sub>
                          </m:sSub>
                          <m:d>
                            <m:dPr>
                              <m:begChr m:val="["/>
                              <m:endChr m:val="]"/>
                              <m:ctrlPr>
                                <a:rPr kumimoji="1" lang="en-US" altLang="zh-CN" sz="2800" i="1">
                                  <a:latin typeface="Cambria Math" panose="02040503050406030204" pitchFamily="18" charset="0"/>
                                </a:rPr>
                              </m:ctrlPr>
                            </m:dPr>
                            <m:e>
                              <m:r>
                                <m:rPr>
                                  <m:sty m:val="p"/>
                                </m:rPr>
                                <a:rPr kumimoji="1" lang="en-US" altLang="zh-CN" sz="2800">
                                  <a:latin typeface="Cambria Math" panose="02040503050406030204" pitchFamily="18" charset="0"/>
                                </a:rPr>
                                <m:t>Φ</m:t>
                              </m:r>
                            </m:e>
                          </m:d>
                        </m:sup>
                      </m:sSup>
                      <m:r>
                        <a:rPr kumimoji="1" lang="en-US" altLang="zh-CN" sz="2800" b="0" i="1" smtClean="0">
                          <a:latin typeface="Cambria Math" panose="02040503050406030204" pitchFamily="18" charset="0"/>
                        </a:rPr>
                        <m:t>→</m:t>
                      </m:r>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𝑒</m:t>
                          </m:r>
                        </m:e>
                        <m:sup>
                          <m:r>
                            <a:rPr kumimoji="1" lang="en-US" altLang="zh-CN" sz="2800" b="0" i="1" smtClean="0">
                              <a:latin typeface="Cambria Math" panose="02040503050406030204" pitchFamily="18" charset="0"/>
                            </a:rPr>
                            <m:t>−</m:t>
                          </m:r>
                          <m:sSub>
                            <m:sSubPr>
                              <m:ctrlPr>
                                <a:rPr kumimoji="1" lang="en-US" altLang="zh-CN" sz="2800" i="1">
                                  <a:latin typeface="Cambria Math" panose="02040503050406030204" pitchFamily="18" charset="0"/>
                                </a:rPr>
                              </m:ctrlPr>
                            </m:sSubPr>
                            <m:e>
                              <m:r>
                                <a:rPr kumimoji="1" lang="en-US" altLang="zh-CN" sz="2800" i="1">
                                  <a:latin typeface="Cambria Math" panose="02040503050406030204" pitchFamily="18" charset="0"/>
                                </a:rPr>
                                <m:t>𝑆</m:t>
                              </m:r>
                            </m:e>
                            <m:sub>
                              <m:r>
                                <a:rPr kumimoji="1" lang="en-US" altLang="zh-CN" sz="2800" i="1">
                                  <a:latin typeface="Cambria Math" panose="02040503050406030204" pitchFamily="18" charset="0"/>
                                </a:rPr>
                                <m:t>1</m:t>
                              </m:r>
                            </m:sub>
                          </m:sSub>
                          <m:d>
                            <m:dPr>
                              <m:begChr m:val="["/>
                              <m:endChr m:val="]"/>
                              <m:ctrlPr>
                                <a:rPr kumimoji="1" lang="en-US" altLang="zh-CN" sz="2800" i="1">
                                  <a:latin typeface="Cambria Math" panose="02040503050406030204" pitchFamily="18" charset="0"/>
                                </a:rPr>
                              </m:ctrlPr>
                            </m:dPr>
                            <m:e>
                              <m:r>
                                <m:rPr>
                                  <m:sty m:val="p"/>
                                </m:rPr>
                                <a:rPr kumimoji="1" lang="en-US" altLang="zh-CN" sz="2800">
                                  <a:latin typeface="Cambria Math" panose="02040503050406030204" pitchFamily="18" charset="0"/>
                                </a:rPr>
                                <m:t>Φ</m:t>
                              </m:r>
                            </m:e>
                          </m:d>
                        </m:sup>
                      </m:sSup>
                      <m:sSup>
                        <m:sSupPr>
                          <m:ctrlPr>
                            <a:rPr kumimoji="1" lang="en-US" altLang="zh-CN" sz="2800" b="0" i="1" smtClean="0">
                              <a:solidFill>
                                <a:srgbClr val="C00000"/>
                              </a:solidFill>
                              <a:latin typeface="Cambria Math" panose="02040503050406030204" pitchFamily="18" charset="0"/>
                            </a:rPr>
                          </m:ctrlPr>
                        </m:sSupPr>
                        <m:e>
                          <m:r>
                            <a:rPr kumimoji="1" lang="en-US" altLang="zh-CN" sz="2800" b="0" i="1" smtClean="0">
                              <a:solidFill>
                                <a:srgbClr val="C00000"/>
                              </a:solidFill>
                              <a:latin typeface="Cambria Math" panose="02040503050406030204" pitchFamily="18" charset="0"/>
                            </a:rPr>
                            <m:t>𝑒</m:t>
                          </m:r>
                        </m:e>
                        <m:sup>
                          <m:r>
                            <a:rPr kumimoji="1" lang="en-US" altLang="zh-CN" sz="2800" b="0" i="1" smtClean="0">
                              <a:solidFill>
                                <a:srgbClr val="C00000"/>
                              </a:solidFill>
                              <a:latin typeface="Cambria Math" panose="02040503050406030204" pitchFamily="18" charset="0"/>
                            </a:rPr>
                            <m:t>−</m:t>
                          </m:r>
                          <m:r>
                            <a:rPr kumimoji="1" lang="en-US" altLang="zh-CN" sz="2800" b="0" i="1" smtClean="0">
                              <a:solidFill>
                                <a:srgbClr val="C00000"/>
                              </a:solidFill>
                              <a:latin typeface="Cambria Math" panose="02040503050406030204" pitchFamily="18" charset="0"/>
                            </a:rPr>
                            <m:t>𝑖</m:t>
                          </m:r>
                          <m:sSub>
                            <m:sSubPr>
                              <m:ctrlPr>
                                <a:rPr kumimoji="1" lang="en-US" altLang="zh-CN" sz="2800" i="1">
                                  <a:solidFill>
                                    <a:srgbClr val="C00000"/>
                                  </a:solidFill>
                                  <a:latin typeface="Cambria Math" panose="02040503050406030204" pitchFamily="18" charset="0"/>
                                </a:rPr>
                              </m:ctrlPr>
                            </m:sSubPr>
                            <m:e>
                              <m:r>
                                <a:rPr kumimoji="1" lang="en-US" altLang="zh-CN" sz="2800" i="1">
                                  <a:solidFill>
                                    <a:srgbClr val="C00000"/>
                                  </a:solidFill>
                                  <a:latin typeface="Cambria Math" panose="02040503050406030204" pitchFamily="18" charset="0"/>
                                </a:rPr>
                                <m:t>𝑆</m:t>
                              </m:r>
                            </m:e>
                            <m:sub>
                              <m:r>
                                <a:rPr kumimoji="1" lang="en-US" altLang="zh-CN" sz="2800" i="1">
                                  <a:solidFill>
                                    <a:srgbClr val="C00000"/>
                                  </a:solidFill>
                                  <a:latin typeface="Cambria Math" panose="02040503050406030204" pitchFamily="18" charset="0"/>
                                </a:rPr>
                                <m:t>2</m:t>
                              </m:r>
                            </m:sub>
                          </m:sSub>
                          <m:r>
                            <a:rPr kumimoji="1" lang="en-US" altLang="zh-CN" sz="2800" i="1">
                              <a:solidFill>
                                <a:srgbClr val="C00000"/>
                              </a:solidFill>
                              <a:latin typeface="Cambria Math" panose="02040503050406030204" pitchFamily="18" charset="0"/>
                            </a:rPr>
                            <m:t>[</m:t>
                          </m:r>
                          <m:r>
                            <m:rPr>
                              <m:sty m:val="p"/>
                            </m:rPr>
                            <a:rPr kumimoji="1" lang="en-US" altLang="zh-CN" sz="2800">
                              <a:solidFill>
                                <a:srgbClr val="C00000"/>
                              </a:solidFill>
                              <a:latin typeface="Cambria Math" panose="02040503050406030204" pitchFamily="18" charset="0"/>
                            </a:rPr>
                            <m:t>Φ</m:t>
                          </m:r>
                          <m:r>
                            <a:rPr kumimoji="1" lang="en-US" altLang="zh-CN" sz="2800" i="1">
                              <a:solidFill>
                                <a:srgbClr val="C00000"/>
                              </a:solidFill>
                              <a:latin typeface="Cambria Math" panose="02040503050406030204" pitchFamily="18" charset="0"/>
                            </a:rPr>
                            <m:t>]</m:t>
                          </m:r>
                        </m:sup>
                      </m:sSup>
                    </m:oMath>
                  </m:oMathPara>
                </a14:m>
                <a:endParaRPr kumimoji="1" lang="zh-CN" altLang="en-US" sz="2800" dirty="0"/>
              </a:p>
            </p:txBody>
          </p:sp>
        </mc:Choice>
        <mc:Fallback xmlns="">
          <p:sp>
            <p:nvSpPr>
              <p:cNvPr id="15" name="TextBox 14">
                <a:extLst>
                  <a:ext uri="{FF2B5EF4-FFF2-40B4-BE49-F238E27FC236}">
                    <a16:creationId xmlns:a16="http://schemas.microsoft.com/office/drawing/2014/main" id="{2FFB1D56-C3F6-F846-9256-07BBA1D87B1C}"/>
                  </a:ext>
                </a:extLst>
              </p:cNvPr>
              <p:cNvSpPr txBox="1">
                <a:spLocks noRot="1" noChangeAspect="1" noMove="1" noResize="1" noEditPoints="1" noAdjustHandles="1" noChangeArrowheads="1" noChangeShapeType="1" noTextEdit="1"/>
              </p:cNvSpPr>
              <p:nvPr/>
            </p:nvSpPr>
            <p:spPr>
              <a:xfrm>
                <a:off x="1649410" y="3460003"/>
                <a:ext cx="3968907" cy="460575"/>
              </a:xfrm>
              <a:prstGeom prst="rect">
                <a:avLst/>
              </a:prstGeom>
              <a:blipFill>
                <a:blip r:embed="rId4"/>
                <a:stretch>
                  <a:fillRect l="-958" r="-1278"/>
                </a:stretch>
              </a:blipFill>
            </p:spPr>
            <p:txBody>
              <a:bodyPr/>
              <a:lstStyle/>
              <a:p>
                <a:r>
                  <a:rPr lang="zh-CN" altLang="en-US">
                    <a:noFill/>
                  </a:rPr>
                  <a:t> </a:t>
                </a:r>
              </a:p>
            </p:txBody>
          </p:sp>
        </mc:Fallback>
      </mc:AlternateContent>
      <p:sp>
        <p:nvSpPr>
          <p:cNvPr id="13" name="Title 1">
            <a:extLst>
              <a:ext uri="{FF2B5EF4-FFF2-40B4-BE49-F238E27FC236}">
                <a16:creationId xmlns:a16="http://schemas.microsoft.com/office/drawing/2014/main" id="{284A4476-239C-2D42-940B-5B09A1BA65A8}"/>
              </a:ext>
            </a:extLst>
          </p:cNvPr>
          <p:cNvSpPr txBox="1">
            <a:spLocks/>
          </p:cNvSpPr>
          <p:nvPr/>
        </p:nvSpPr>
        <p:spPr>
          <a:xfrm>
            <a:off x="10366" y="0"/>
            <a:ext cx="12192000" cy="857250"/>
          </a:xfrm>
          <a:prstGeom prst="rect">
            <a:avLst/>
          </a:prstGeom>
          <a:solidFill>
            <a:srgbClr val="9DC3E6"/>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Why</a:t>
            </a:r>
            <a:r>
              <a:rPr kumimoji="1" lang="zh-CN" altLang="en-US" sz="4000" b="1" dirty="0"/>
              <a:t> </a:t>
            </a:r>
            <a:r>
              <a:rPr kumimoji="1" lang="en-US" altLang="zh-CN" sz="4000" b="1" dirty="0"/>
              <a:t>quantum</a:t>
            </a:r>
            <a:r>
              <a:rPr kumimoji="1" lang="zh-CN" altLang="en-US" sz="4000" b="1" dirty="0"/>
              <a:t> </a:t>
            </a:r>
            <a:r>
              <a:rPr kumimoji="1" lang="en-US" altLang="zh-CN" sz="4000" b="1" dirty="0"/>
              <a:t>computer?</a:t>
            </a:r>
            <a:endParaRPr kumimoji="1" lang="zh-CN" altLang="en-US" sz="4000" b="1" dirty="0"/>
          </a:p>
        </p:txBody>
      </p:sp>
      <p:grpSp>
        <p:nvGrpSpPr>
          <p:cNvPr id="17" name="Group 16">
            <a:extLst>
              <a:ext uri="{FF2B5EF4-FFF2-40B4-BE49-F238E27FC236}">
                <a16:creationId xmlns:a16="http://schemas.microsoft.com/office/drawing/2014/main" id="{B6AC4AC9-E833-0B4C-A3CB-F773B642E38E}"/>
              </a:ext>
            </a:extLst>
          </p:cNvPr>
          <p:cNvGrpSpPr/>
          <p:nvPr/>
        </p:nvGrpSpPr>
        <p:grpSpPr>
          <a:xfrm>
            <a:off x="6912142" y="1444376"/>
            <a:ext cx="4999594" cy="2983914"/>
            <a:chOff x="6869281" y="1071952"/>
            <a:chExt cx="4999594" cy="2983914"/>
          </a:xfrm>
        </p:grpSpPr>
        <p:pic>
          <p:nvPicPr>
            <p:cNvPr id="19" name="Picture 18">
              <a:extLst>
                <a:ext uri="{FF2B5EF4-FFF2-40B4-BE49-F238E27FC236}">
                  <a16:creationId xmlns:a16="http://schemas.microsoft.com/office/drawing/2014/main" id="{33477A1B-BD45-8341-9211-C413D04D9BAC}"/>
                </a:ext>
              </a:extLst>
            </p:cNvPr>
            <p:cNvPicPr>
              <a:picLocks noChangeAspect="1"/>
            </p:cNvPicPr>
            <p:nvPr/>
          </p:nvPicPr>
          <p:blipFill rotWithShape="1">
            <a:blip r:embed="rId5"/>
            <a:srcRect t="6411" r="3303"/>
            <a:stretch/>
          </p:blipFill>
          <p:spPr>
            <a:xfrm>
              <a:off x="6869281" y="1246654"/>
              <a:ext cx="4484519" cy="2809212"/>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D710377-CE16-4442-A312-F2D59DECD48B}"/>
                    </a:ext>
                  </a:extLst>
                </p:cNvPr>
                <p:cNvSpPr txBox="1"/>
                <p:nvPr/>
              </p:nvSpPr>
              <p:spPr>
                <a:xfrm>
                  <a:off x="11154172" y="2466594"/>
                  <a:ext cx="71470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1" lang="en-US" altLang="zh-CN" sz="1800" b="0" i="0" smtClean="0">
                            <a:latin typeface="Cambria Math" panose="02040503050406030204" pitchFamily="18" charset="0"/>
                          </a:rPr>
                          <m:t>Φ</m:t>
                        </m:r>
                      </m:oMath>
                    </m:oMathPara>
                  </a14:m>
                  <a:endParaRPr lang="zh-CN" altLang="en-US" dirty="0"/>
                </a:p>
              </p:txBody>
            </p:sp>
          </mc:Choice>
          <mc:Fallback xmlns="">
            <p:sp>
              <p:nvSpPr>
                <p:cNvPr id="17" name="TextBox 16">
                  <a:extLst>
                    <a:ext uri="{FF2B5EF4-FFF2-40B4-BE49-F238E27FC236}">
                      <a16:creationId xmlns:a16="http://schemas.microsoft.com/office/drawing/2014/main" id="{2E627F17-C66B-E940-B2E4-BD4FE3659BD8}"/>
                    </a:ext>
                  </a:extLst>
                </p:cNvPr>
                <p:cNvSpPr txBox="1">
                  <a:spLocks noRot="1" noChangeAspect="1" noMove="1" noResize="1" noEditPoints="1" noAdjustHandles="1" noChangeArrowheads="1" noChangeShapeType="1" noTextEdit="1"/>
                </p:cNvSpPr>
                <p:nvPr/>
              </p:nvSpPr>
              <p:spPr>
                <a:xfrm>
                  <a:off x="11154172" y="2466594"/>
                  <a:ext cx="714703"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CA17838-DF61-CC42-B0B4-5B79E57875B1}"/>
                    </a:ext>
                  </a:extLst>
                </p:cNvPr>
                <p:cNvSpPr txBox="1"/>
                <p:nvPr/>
              </p:nvSpPr>
              <p:spPr>
                <a:xfrm>
                  <a:off x="8873427" y="1071952"/>
                  <a:ext cx="1566041" cy="3933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1800" b="0" i="1" smtClean="0">
                                <a:latin typeface="Cambria Math" panose="02040503050406030204" pitchFamily="18" charset="0"/>
                              </a:rPr>
                            </m:ctrlPr>
                          </m:sSupPr>
                          <m:e>
                            <m:r>
                              <a:rPr kumimoji="1" lang="en-US" altLang="zh-CN" sz="1800" b="0" i="1" smtClean="0">
                                <a:latin typeface="Cambria Math" panose="02040503050406030204" pitchFamily="18" charset="0"/>
                              </a:rPr>
                              <m:t>𝑒</m:t>
                            </m:r>
                          </m:e>
                          <m:sup>
                            <m:sSub>
                              <m:sSubPr>
                                <m:ctrlPr>
                                  <a:rPr kumimoji="1" lang="en-US" altLang="zh-CN" i="1">
                                    <a:latin typeface="Cambria Math" panose="02040503050406030204" pitchFamily="18" charset="0"/>
                                  </a:rPr>
                                </m:ctrlPr>
                              </m:sSubPr>
                              <m:e>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𝑖𝑆</m:t>
                                </m:r>
                              </m:e>
                              <m:sub>
                                <m:r>
                                  <a:rPr kumimoji="1" lang="en-US" altLang="zh-CN" i="1">
                                    <a:latin typeface="Cambria Math" panose="02040503050406030204" pitchFamily="18" charset="0"/>
                                  </a:rPr>
                                  <m:t>2</m:t>
                                </m:r>
                              </m:sub>
                            </m:sSub>
                            <m:r>
                              <a:rPr kumimoji="1" lang="en-US" altLang="zh-CN" i="1">
                                <a:latin typeface="Cambria Math" panose="02040503050406030204" pitchFamily="18" charset="0"/>
                              </a:rPr>
                              <m:t>[</m:t>
                            </m:r>
                            <m:r>
                              <m:rPr>
                                <m:sty m:val="p"/>
                              </m:rPr>
                              <a:rPr kumimoji="1" lang="en-US" altLang="zh-CN">
                                <a:latin typeface="Cambria Math" panose="02040503050406030204" pitchFamily="18" charset="0"/>
                              </a:rPr>
                              <m:t>Φ</m:t>
                            </m:r>
                            <m:r>
                              <a:rPr kumimoji="1" lang="en-US" altLang="zh-CN" i="1">
                                <a:latin typeface="Cambria Math" panose="02040503050406030204" pitchFamily="18" charset="0"/>
                              </a:rPr>
                              <m:t>]</m:t>
                            </m:r>
                          </m:sup>
                        </m:sSup>
                      </m:oMath>
                    </m:oMathPara>
                  </a14:m>
                  <a:endParaRPr lang="zh-CN" altLang="en-US" dirty="0"/>
                </a:p>
              </p:txBody>
            </p:sp>
          </mc:Choice>
          <mc:Fallback xmlns="">
            <p:sp>
              <p:nvSpPr>
                <p:cNvPr id="19" name="TextBox 18">
                  <a:extLst>
                    <a:ext uri="{FF2B5EF4-FFF2-40B4-BE49-F238E27FC236}">
                      <a16:creationId xmlns:a16="http://schemas.microsoft.com/office/drawing/2014/main" id="{7DC95DCC-BF7E-C742-8B1A-9D538FF86179}"/>
                    </a:ext>
                  </a:extLst>
                </p:cNvPr>
                <p:cNvSpPr txBox="1">
                  <a:spLocks noRot="1" noChangeAspect="1" noMove="1" noResize="1" noEditPoints="1" noAdjustHandles="1" noChangeArrowheads="1" noChangeShapeType="1" noTextEdit="1"/>
                </p:cNvSpPr>
                <p:nvPr/>
              </p:nvSpPr>
              <p:spPr>
                <a:xfrm>
                  <a:off x="8873427" y="1071952"/>
                  <a:ext cx="1566041" cy="393313"/>
                </a:xfrm>
                <a:prstGeom prst="rect">
                  <a:avLst/>
                </a:prstGeom>
                <a:blipFill>
                  <a:blip r:embed="rId7"/>
                  <a:stretch>
                    <a:fillRect/>
                  </a:stretch>
                </a:blipFill>
              </p:spPr>
              <p:txBody>
                <a:bodyPr/>
                <a:lstStyle/>
                <a:p>
                  <a:r>
                    <a:rPr lang="zh-CN" altLang="en-US">
                      <a:noFill/>
                    </a:rPr>
                    <a:t> </a:t>
                  </a:r>
                </a:p>
              </p:txBody>
            </p:sp>
          </mc:Fallback>
        </mc:AlternateContent>
      </p:grpSp>
      <p:sp>
        <p:nvSpPr>
          <p:cNvPr id="24" name="Freeform 23">
            <a:extLst>
              <a:ext uri="{FF2B5EF4-FFF2-40B4-BE49-F238E27FC236}">
                <a16:creationId xmlns:a16="http://schemas.microsoft.com/office/drawing/2014/main" id="{BAB1AF9C-BEA8-454D-88B6-D71052556734}"/>
              </a:ext>
            </a:extLst>
          </p:cNvPr>
          <p:cNvSpPr/>
          <p:nvPr/>
        </p:nvSpPr>
        <p:spPr>
          <a:xfrm>
            <a:off x="5618317" y="3285324"/>
            <a:ext cx="1459149" cy="404966"/>
          </a:xfrm>
          <a:custGeom>
            <a:avLst/>
            <a:gdLst>
              <a:gd name="connsiteX0" fmla="*/ 0 w 1459149"/>
              <a:gd name="connsiteY0" fmla="*/ 398834 h 404966"/>
              <a:gd name="connsiteX1" fmla="*/ 846307 w 1459149"/>
              <a:gd name="connsiteY1" fmla="*/ 350195 h 404966"/>
              <a:gd name="connsiteX2" fmla="*/ 1459149 w 1459149"/>
              <a:gd name="connsiteY2" fmla="*/ 0 h 404966"/>
            </a:gdLst>
            <a:ahLst/>
            <a:cxnLst>
              <a:cxn ang="0">
                <a:pos x="connsiteX0" y="connsiteY0"/>
              </a:cxn>
              <a:cxn ang="0">
                <a:pos x="connsiteX1" y="connsiteY1"/>
              </a:cxn>
              <a:cxn ang="0">
                <a:pos x="connsiteX2" y="connsiteY2"/>
              </a:cxn>
            </a:cxnLst>
            <a:rect l="l" t="t" r="r" b="b"/>
            <a:pathLst>
              <a:path w="1459149" h="404966">
                <a:moveTo>
                  <a:pt x="0" y="398834"/>
                </a:moveTo>
                <a:cubicBezTo>
                  <a:pt x="301558" y="407750"/>
                  <a:pt x="603116" y="416667"/>
                  <a:pt x="846307" y="350195"/>
                </a:cubicBezTo>
                <a:cubicBezTo>
                  <a:pt x="1089498" y="283723"/>
                  <a:pt x="1274323" y="141861"/>
                  <a:pt x="1459149"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TextBox 15">
            <a:extLst>
              <a:ext uri="{FF2B5EF4-FFF2-40B4-BE49-F238E27FC236}">
                <a16:creationId xmlns:a16="http://schemas.microsoft.com/office/drawing/2014/main" id="{B68B05A9-5DEE-5546-B046-C8054EC5D898}"/>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4</a:t>
            </a:fld>
            <a:r>
              <a:rPr kumimoji="1" lang="en-US" altLang="zh-CN" dirty="0"/>
              <a:t>/44</a:t>
            </a:r>
            <a:endParaRPr kumimoji="1" lang="zh-CN" altLang="en-US" dirty="0"/>
          </a:p>
        </p:txBody>
      </p:sp>
    </p:spTree>
    <p:extLst>
      <p:ext uri="{BB962C8B-B14F-4D97-AF65-F5344CB8AC3E}">
        <p14:creationId xmlns:p14="http://schemas.microsoft.com/office/powerpoint/2010/main" val="4143997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C3CE21A-835C-C54A-89B4-0D4B202D0ECE}"/>
              </a:ext>
            </a:extLst>
          </p:cNvPr>
          <p:cNvSpPr>
            <a:spLocks noGrp="1"/>
          </p:cNvSpPr>
          <p:nvPr>
            <p:ph idx="1"/>
          </p:nvPr>
        </p:nvSpPr>
        <p:spPr>
          <a:xfrm>
            <a:off x="1161585" y="1571847"/>
            <a:ext cx="10746163" cy="5163252"/>
          </a:xfrm>
        </p:spPr>
        <p:txBody>
          <a:bodyPr>
            <a:normAutofit fontScale="92500" lnSpcReduction="10000"/>
          </a:bodyPr>
          <a:lstStyle/>
          <a:p>
            <a:pPr>
              <a:lnSpc>
                <a:spcPct val="150000"/>
              </a:lnSpc>
              <a:buClr>
                <a:srgbClr val="3182BD"/>
              </a:buClr>
              <a:buFont typeface="Wingdings" pitchFamily="2" charset="2"/>
              <a:buChar char="q"/>
            </a:pPr>
            <a:r>
              <a:rPr kumimoji="1" lang="en-US" altLang="zh-CN" sz="3200" dirty="0">
                <a:solidFill>
                  <a:schemeClr val="bg2">
                    <a:lumMod val="90000"/>
                  </a:schemeClr>
                </a:solidFill>
              </a:rPr>
              <a:t>Why</a:t>
            </a:r>
            <a:r>
              <a:rPr kumimoji="1" lang="zh-CN" altLang="en-US" sz="3200" dirty="0">
                <a:solidFill>
                  <a:schemeClr val="bg2">
                    <a:lumMod val="90000"/>
                  </a:schemeClr>
                </a:solidFill>
              </a:rPr>
              <a:t> </a:t>
            </a:r>
            <a:r>
              <a:rPr kumimoji="1" lang="en-US" altLang="zh-CN" sz="3200" dirty="0">
                <a:solidFill>
                  <a:schemeClr val="bg2">
                    <a:lumMod val="90000"/>
                  </a:schemeClr>
                </a:solidFill>
              </a:rPr>
              <a:t>quantum</a:t>
            </a:r>
            <a:r>
              <a:rPr kumimoji="1" lang="zh-CN" altLang="en-US" sz="3200" dirty="0">
                <a:solidFill>
                  <a:schemeClr val="bg2">
                    <a:lumMod val="90000"/>
                  </a:schemeClr>
                </a:solidFill>
              </a:rPr>
              <a:t> </a:t>
            </a:r>
            <a:r>
              <a:rPr kumimoji="1" lang="en-US" altLang="zh-CN" sz="3200" dirty="0">
                <a:solidFill>
                  <a:schemeClr val="bg2">
                    <a:lumMod val="90000"/>
                  </a:schemeClr>
                </a:solidFill>
              </a:rPr>
              <a:t>computer?</a:t>
            </a:r>
          </a:p>
          <a:p>
            <a:pPr>
              <a:lnSpc>
                <a:spcPct val="150000"/>
              </a:lnSpc>
              <a:buClr>
                <a:srgbClr val="3182BD"/>
              </a:buClr>
              <a:buFont typeface="Wingdings" pitchFamily="2" charset="2"/>
              <a:buChar char="q"/>
            </a:pPr>
            <a:r>
              <a:rPr kumimoji="1" lang="en-US" altLang="zh-CN" sz="3200" dirty="0">
                <a:solidFill>
                  <a:schemeClr val="bg2">
                    <a:lumMod val="90000"/>
                  </a:schemeClr>
                </a:solidFill>
              </a:rPr>
              <a:t>Procedures</a:t>
            </a:r>
            <a:r>
              <a:rPr kumimoji="1" lang="zh-CN" altLang="en-US" sz="3200" dirty="0">
                <a:solidFill>
                  <a:schemeClr val="bg2">
                    <a:lumMod val="90000"/>
                  </a:schemeClr>
                </a:solidFill>
              </a:rPr>
              <a:t> </a:t>
            </a:r>
            <a:r>
              <a:rPr kumimoji="1" lang="en-US" altLang="zh-CN" sz="3200" dirty="0">
                <a:solidFill>
                  <a:schemeClr val="bg2">
                    <a:lumMod val="90000"/>
                  </a:schemeClr>
                </a:solidFill>
              </a:rPr>
              <a:t>of</a:t>
            </a:r>
            <a:r>
              <a:rPr kumimoji="1" lang="zh-CN" altLang="en-US" sz="3200" dirty="0">
                <a:solidFill>
                  <a:schemeClr val="bg2">
                    <a:lumMod val="90000"/>
                  </a:schemeClr>
                </a:solidFill>
              </a:rPr>
              <a:t> </a:t>
            </a:r>
            <a:r>
              <a:rPr kumimoji="1" lang="en-US" altLang="zh-CN" sz="3200" dirty="0">
                <a:solidFill>
                  <a:schemeClr val="bg2">
                    <a:lumMod val="90000"/>
                  </a:schemeClr>
                </a:solidFill>
              </a:rPr>
              <a:t>extracting</a:t>
            </a:r>
            <a:r>
              <a:rPr kumimoji="1" lang="zh-CN" altLang="en-US" sz="3200" dirty="0">
                <a:solidFill>
                  <a:schemeClr val="bg2">
                    <a:lumMod val="90000"/>
                  </a:schemeClr>
                </a:solidFill>
              </a:rPr>
              <a:t> </a:t>
            </a:r>
            <a:r>
              <a:rPr kumimoji="1" lang="en-US" altLang="zh-CN" sz="3200" dirty="0">
                <a:solidFill>
                  <a:schemeClr val="bg2">
                    <a:lumMod val="90000"/>
                  </a:schemeClr>
                </a:solidFill>
              </a:rPr>
              <a:t>particle</a:t>
            </a:r>
            <a:r>
              <a:rPr kumimoji="1" lang="zh-CN" altLang="en-US" sz="3200" dirty="0">
                <a:solidFill>
                  <a:schemeClr val="bg2">
                    <a:lumMod val="90000"/>
                  </a:schemeClr>
                </a:solidFill>
              </a:rPr>
              <a:t> </a:t>
            </a:r>
            <a:r>
              <a:rPr kumimoji="1" lang="en-US" altLang="zh-CN" sz="3200" dirty="0">
                <a:solidFill>
                  <a:schemeClr val="bg2">
                    <a:lumMod val="90000"/>
                  </a:schemeClr>
                </a:solidFill>
              </a:rPr>
              <a:t>mass</a:t>
            </a:r>
            <a:r>
              <a:rPr kumimoji="1" lang="zh-CN" altLang="en-US" sz="3200" dirty="0">
                <a:solidFill>
                  <a:schemeClr val="bg2">
                    <a:lumMod val="90000"/>
                  </a:schemeClr>
                </a:solidFill>
              </a:rPr>
              <a:t> </a:t>
            </a:r>
            <a:endParaRPr kumimoji="1" lang="en-US" altLang="zh-CN" sz="3200" dirty="0">
              <a:solidFill>
                <a:schemeClr val="bg2">
                  <a:lumMod val="90000"/>
                </a:schemeClr>
              </a:solidFill>
            </a:endParaRPr>
          </a:p>
          <a:p>
            <a:pPr>
              <a:lnSpc>
                <a:spcPct val="150000"/>
              </a:lnSpc>
              <a:buClr>
                <a:srgbClr val="3182BD"/>
              </a:buClr>
              <a:buFont typeface="Wingdings" pitchFamily="2" charset="2"/>
              <a:buChar char="q"/>
            </a:pPr>
            <a:r>
              <a:rPr kumimoji="1" lang="en-US" altLang="zh-CN" sz="3200" dirty="0">
                <a:solidFill>
                  <a:schemeClr val="bg2">
                    <a:lumMod val="90000"/>
                  </a:schemeClr>
                </a:solidFill>
              </a:rPr>
              <a:t>Measurement</a:t>
            </a:r>
            <a:r>
              <a:rPr kumimoji="1" lang="zh-CN" altLang="en-US" sz="3200" dirty="0">
                <a:solidFill>
                  <a:schemeClr val="bg2">
                    <a:lumMod val="90000"/>
                  </a:schemeClr>
                </a:solidFill>
              </a:rPr>
              <a:t> </a:t>
            </a:r>
            <a:r>
              <a:rPr kumimoji="1" lang="en-US" altLang="zh-CN" sz="3200" dirty="0">
                <a:solidFill>
                  <a:schemeClr val="bg2">
                    <a:lumMod val="90000"/>
                  </a:schemeClr>
                </a:solidFill>
              </a:rPr>
              <a:t>without</a:t>
            </a:r>
            <a:r>
              <a:rPr kumimoji="1" lang="zh-CN" altLang="en-US" sz="3200" dirty="0">
                <a:solidFill>
                  <a:schemeClr val="bg2">
                    <a:lumMod val="90000"/>
                  </a:schemeClr>
                </a:solidFill>
              </a:rPr>
              <a:t> </a:t>
            </a:r>
            <a:r>
              <a:rPr kumimoji="1" lang="en-US" altLang="zh-CN" sz="3200" dirty="0">
                <a:solidFill>
                  <a:schemeClr val="bg2">
                    <a:lumMod val="90000"/>
                  </a:schemeClr>
                </a:solidFill>
              </a:rPr>
              <a:t>ancilla</a:t>
            </a:r>
            <a:r>
              <a:rPr kumimoji="1" lang="zh-CN" altLang="en-US" sz="3200" dirty="0">
                <a:solidFill>
                  <a:schemeClr val="bg2">
                    <a:lumMod val="90000"/>
                  </a:schemeClr>
                </a:solidFill>
              </a:rPr>
              <a:t> </a:t>
            </a:r>
            <a:r>
              <a:rPr kumimoji="1" lang="en-US" altLang="zh-CN" sz="3200" dirty="0">
                <a:solidFill>
                  <a:schemeClr val="bg2">
                    <a:lumMod val="90000"/>
                  </a:schemeClr>
                </a:solidFill>
              </a:rPr>
              <a:t>qubits</a:t>
            </a:r>
          </a:p>
          <a:p>
            <a:pPr>
              <a:lnSpc>
                <a:spcPct val="150000"/>
              </a:lnSpc>
              <a:buClr>
                <a:srgbClr val="3182BD"/>
              </a:buClr>
              <a:buFont typeface="Wingdings" pitchFamily="2" charset="2"/>
              <a:buChar char="q"/>
            </a:pPr>
            <a:r>
              <a:rPr kumimoji="1" lang="en-US" altLang="zh-CN" sz="3200" dirty="0"/>
              <a:t>Performance</a:t>
            </a:r>
            <a:r>
              <a:rPr kumimoji="1" lang="zh-CN" altLang="en-US" sz="3200" dirty="0"/>
              <a:t> </a:t>
            </a:r>
            <a:r>
              <a:rPr kumimoji="1" lang="en-US" altLang="zh-CN" sz="3200" dirty="0"/>
              <a:t>guarantee</a:t>
            </a:r>
            <a:r>
              <a:rPr kumimoji="1" lang="zh-CN" altLang="en-US" sz="3200" dirty="0"/>
              <a:t> </a:t>
            </a:r>
            <a:r>
              <a:rPr kumimoji="1" lang="en-US" altLang="zh-CN" sz="3200" dirty="0"/>
              <a:t>of</a:t>
            </a:r>
            <a:r>
              <a:rPr kumimoji="1" lang="zh-CN" altLang="en-US" sz="3200" dirty="0"/>
              <a:t> </a:t>
            </a:r>
            <a:r>
              <a:rPr kumimoji="1" lang="en-US" altLang="zh-CN" sz="3200" dirty="0"/>
              <a:t>the</a:t>
            </a:r>
            <a:r>
              <a:rPr kumimoji="1" lang="zh-CN" altLang="en-US" sz="3200" dirty="0"/>
              <a:t> </a:t>
            </a:r>
            <a:r>
              <a:rPr kumimoji="1" lang="en-US" altLang="zh-CN" sz="3200" dirty="0"/>
              <a:t>state</a:t>
            </a:r>
            <a:r>
              <a:rPr kumimoji="1" lang="zh-CN" altLang="en-US" sz="3200" dirty="0"/>
              <a:t> </a:t>
            </a:r>
            <a:r>
              <a:rPr kumimoji="1" lang="en-US" altLang="zh-CN" sz="3200" dirty="0"/>
              <a:t>preparation</a:t>
            </a:r>
          </a:p>
          <a:p>
            <a:pPr lvl="1">
              <a:lnSpc>
                <a:spcPct val="150000"/>
              </a:lnSpc>
              <a:buClr>
                <a:srgbClr val="3182BD"/>
              </a:buClr>
              <a:buFont typeface="Wingdings" pitchFamily="2" charset="2"/>
              <a:buChar char="q"/>
            </a:pPr>
            <a:r>
              <a:rPr kumimoji="1" lang="en-US" altLang="zh-CN" sz="2800" dirty="0">
                <a:solidFill>
                  <a:schemeClr val="bg2">
                    <a:lumMod val="90000"/>
                  </a:schemeClr>
                </a:solidFill>
              </a:rPr>
              <a:t>method</a:t>
            </a:r>
          </a:p>
          <a:p>
            <a:pPr lvl="1">
              <a:lnSpc>
                <a:spcPct val="150000"/>
              </a:lnSpc>
              <a:buClr>
                <a:srgbClr val="3182BD"/>
              </a:buClr>
              <a:buFont typeface="Wingdings" pitchFamily="2" charset="2"/>
              <a:buChar char="q"/>
            </a:pPr>
            <a:r>
              <a:rPr kumimoji="1" lang="en-US" altLang="zh-CN" sz="2800" dirty="0"/>
              <a:t>numerical</a:t>
            </a:r>
            <a:r>
              <a:rPr kumimoji="1" lang="zh-CN" altLang="en-US" sz="2800" dirty="0"/>
              <a:t> </a:t>
            </a:r>
            <a:r>
              <a:rPr kumimoji="1" lang="en-US" altLang="zh-CN" sz="2800" dirty="0"/>
              <a:t>and</a:t>
            </a:r>
            <a:r>
              <a:rPr kumimoji="1" lang="zh-CN" altLang="en-US" sz="2800" dirty="0"/>
              <a:t> </a:t>
            </a:r>
            <a:r>
              <a:rPr kumimoji="1" lang="en-US" altLang="zh-CN" sz="2800" dirty="0"/>
              <a:t>hardware</a:t>
            </a:r>
            <a:r>
              <a:rPr kumimoji="1" lang="zh-CN" altLang="en-US" sz="2800" dirty="0"/>
              <a:t> </a:t>
            </a:r>
            <a:r>
              <a:rPr kumimoji="1" lang="en-US" altLang="zh-CN" sz="2800" dirty="0"/>
              <a:t>results</a:t>
            </a:r>
          </a:p>
          <a:p>
            <a:pPr>
              <a:lnSpc>
                <a:spcPct val="150000"/>
              </a:lnSpc>
              <a:buClr>
                <a:srgbClr val="3182BD"/>
              </a:buClr>
              <a:buFont typeface="Wingdings" pitchFamily="2" charset="2"/>
              <a:buChar char="q"/>
            </a:pPr>
            <a:r>
              <a:rPr kumimoji="1" lang="en-US" altLang="zh-CN" sz="3200" dirty="0">
                <a:solidFill>
                  <a:schemeClr val="bg2">
                    <a:lumMod val="90000"/>
                  </a:schemeClr>
                </a:solidFill>
              </a:rPr>
              <a:t>Conclusion</a:t>
            </a:r>
            <a:r>
              <a:rPr kumimoji="1" lang="zh-CN" altLang="en-US" sz="3200" dirty="0">
                <a:solidFill>
                  <a:schemeClr val="bg2">
                    <a:lumMod val="90000"/>
                  </a:schemeClr>
                </a:solidFill>
              </a:rPr>
              <a:t> </a:t>
            </a:r>
            <a:r>
              <a:rPr kumimoji="1" lang="en-US" altLang="zh-CN" sz="3200" dirty="0">
                <a:solidFill>
                  <a:schemeClr val="bg2">
                    <a:lumMod val="90000"/>
                  </a:schemeClr>
                </a:solidFill>
              </a:rPr>
              <a:t>and</a:t>
            </a:r>
            <a:r>
              <a:rPr kumimoji="1" lang="zh-CN" altLang="en-US" sz="3200" dirty="0">
                <a:solidFill>
                  <a:schemeClr val="bg2">
                    <a:lumMod val="90000"/>
                  </a:schemeClr>
                </a:solidFill>
              </a:rPr>
              <a:t> </a:t>
            </a:r>
            <a:r>
              <a:rPr kumimoji="1" lang="en-US" altLang="zh-CN" sz="3200" dirty="0">
                <a:solidFill>
                  <a:schemeClr val="bg2">
                    <a:lumMod val="90000"/>
                  </a:schemeClr>
                </a:solidFill>
              </a:rPr>
              <a:t>Outlook</a:t>
            </a:r>
          </a:p>
          <a:p>
            <a:pPr marL="0" indent="0">
              <a:lnSpc>
                <a:spcPct val="150000"/>
              </a:lnSpc>
              <a:buClr>
                <a:srgbClr val="3182BD"/>
              </a:buClr>
              <a:buNone/>
            </a:pPr>
            <a:endParaRPr kumimoji="1" lang="en-US" altLang="zh-CN" sz="3200" dirty="0">
              <a:solidFill>
                <a:schemeClr val="bg2">
                  <a:lumMod val="90000"/>
                </a:schemeClr>
              </a:solidFill>
            </a:endParaRPr>
          </a:p>
        </p:txBody>
      </p:sp>
      <p:sp>
        <p:nvSpPr>
          <p:cNvPr id="7" name="Title 1">
            <a:extLst>
              <a:ext uri="{FF2B5EF4-FFF2-40B4-BE49-F238E27FC236}">
                <a16:creationId xmlns:a16="http://schemas.microsoft.com/office/drawing/2014/main" id="{F3B21FB1-DD8C-BC44-964C-97FDB8DCD966}"/>
              </a:ext>
            </a:extLst>
          </p:cNvPr>
          <p:cNvSpPr txBox="1">
            <a:spLocks/>
          </p:cNvSpPr>
          <p:nvPr/>
        </p:nvSpPr>
        <p:spPr>
          <a:xfrm>
            <a:off x="838200" y="501650"/>
            <a:ext cx="3179323" cy="947771"/>
          </a:xfrm>
          <a:prstGeom prst="roundRect">
            <a:avLst/>
          </a:prstGeom>
          <a:solidFill>
            <a:srgbClr val="9DC3E6"/>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5400" dirty="0"/>
              <a:t>Main Content</a:t>
            </a:r>
            <a:endParaRPr kumimoji="1" lang="zh-CN" altLang="en-US" sz="5400" dirty="0"/>
          </a:p>
        </p:txBody>
      </p:sp>
    </p:spTree>
    <p:extLst>
      <p:ext uri="{BB962C8B-B14F-4D97-AF65-F5344CB8AC3E}">
        <p14:creationId xmlns:p14="http://schemas.microsoft.com/office/powerpoint/2010/main" val="265664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C8675B-AE59-9B46-B8AB-128922F3CE28}"/>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dirty="0"/>
              <a:t>Noiseless</a:t>
            </a:r>
            <a:r>
              <a:rPr kumimoji="1" lang="zh-CN" altLang="en-US" dirty="0"/>
              <a:t> </a:t>
            </a:r>
            <a:r>
              <a:rPr kumimoji="1" lang="en-US" altLang="zh-CN" dirty="0"/>
              <a:t>simulation:</a:t>
            </a:r>
            <a:r>
              <a:rPr kumimoji="1" lang="zh-CN" altLang="en-US" dirty="0"/>
              <a:t> </a:t>
            </a:r>
            <a:r>
              <a:rPr kumimoji="1" lang="en-US" altLang="zh-CN" dirty="0"/>
              <a:t>exponential</a:t>
            </a:r>
            <a:r>
              <a:rPr kumimoji="1" lang="zh-CN" altLang="en-US" dirty="0"/>
              <a:t> </a:t>
            </a:r>
            <a:r>
              <a:rPr kumimoji="1" lang="en-US" altLang="zh-CN" dirty="0"/>
              <a:t>speed-up</a:t>
            </a:r>
            <a:endParaRPr lang="zh-CN" altLang="en-US" dirty="0"/>
          </a:p>
        </p:txBody>
      </p:sp>
      <p:sp>
        <p:nvSpPr>
          <p:cNvPr id="14" name="TextBox 13">
            <a:extLst>
              <a:ext uri="{FF2B5EF4-FFF2-40B4-BE49-F238E27FC236}">
                <a16:creationId xmlns:a16="http://schemas.microsoft.com/office/drawing/2014/main" id="{95233E3D-FBD1-EE45-B7AE-7A99BE1F61A2}"/>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41</a:t>
            </a:fld>
            <a:r>
              <a:rPr kumimoji="1" lang="en-US" altLang="zh-CN" dirty="0"/>
              <a:t>/44</a:t>
            </a:r>
            <a:endParaRPr kumimoji="1" lang="zh-CN" altLang="en-US" dirty="0"/>
          </a:p>
        </p:txBody>
      </p:sp>
      <p:pic>
        <p:nvPicPr>
          <p:cNvPr id="5" name="Picture 4">
            <a:extLst>
              <a:ext uri="{FF2B5EF4-FFF2-40B4-BE49-F238E27FC236}">
                <a16:creationId xmlns:a16="http://schemas.microsoft.com/office/drawing/2014/main" id="{B26C9BC6-599A-234C-A27D-8B67EF0C99F7}"/>
              </a:ext>
            </a:extLst>
          </p:cNvPr>
          <p:cNvPicPr>
            <a:picLocks noChangeAspect="1"/>
          </p:cNvPicPr>
          <p:nvPr/>
        </p:nvPicPr>
        <p:blipFill>
          <a:blip r:embed="rId2"/>
          <a:stretch>
            <a:fillRect/>
          </a:stretch>
        </p:blipFill>
        <p:spPr>
          <a:xfrm>
            <a:off x="477081" y="1844824"/>
            <a:ext cx="4968552" cy="3726414"/>
          </a:xfrm>
          <a:prstGeom prst="rect">
            <a:avLst/>
          </a:prstGeom>
        </p:spPr>
      </p:pic>
      <p:pic>
        <p:nvPicPr>
          <p:cNvPr id="9" name="Picture 8">
            <a:extLst>
              <a:ext uri="{FF2B5EF4-FFF2-40B4-BE49-F238E27FC236}">
                <a16:creationId xmlns:a16="http://schemas.microsoft.com/office/drawing/2014/main" id="{3A6B604A-5645-0B42-A072-6100C0D810CF}"/>
              </a:ext>
            </a:extLst>
          </p:cNvPr>
          <p:cNvPicPr>
            <a:picLocks noChangeAspect="1"/>
          </p:cNvPicPr>
          <p:nvPr/>
        </p:nvPicPr>
        <p:blipFill rotWithShape="1">
          <a:blip r:embed="rId3"/>
          <a:srcRect l="2502" r="50347" b="8486"/>
          <a:stretch/>
        </p:blipFill>
        <p:spPr>
          <a:xfrm>
            <a:off x="7195284" y="3227026"/>
            <a:ext cx="3959162" cy="224650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DBEE7A8-8783-6743-9283-637CDE4DC0C0}"/>
                  </a:ext>
                </a:extLst>
              </p:cNvPr>
              <p:cNvSpPr txBox="1"/>
              <p:nvPr/>
            </p:nvSpPr>
            <p:spPr>
              <a:xfrm>
                <a:off x="695400" y="5836922"/>
                <a:ext cx="5760640" cy="1323439"/>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2000" dirty="0"/>
                  <a:t>L</a:t>
                </a:r>
                <a:r>
                  <a:rPr kumimoji="1" lang="en-US" altLang="zh-CN" sz="2000" dirty="0">
                    <a:solidFill>
                      <a:schemeClr val="tx1"/>
                    </a:solidFill>
                  </a:rPr>
                  <a:t>ight-cone</a:t>
                </a:r>
                <a:r>
                  <a:rPr kumimoji="1" lang="zh-CN" altLang="en-US" sz="2000" dirty="0"/>
                  <a:t> </a:t>
                </a:r>
                <a14:m>
                  <m:oMath xmlns:m="http://schemas.openxmlformats.org/officeDocument/2006/math">
                    <m:sSub>
                      <m:sSubPr>
                        <m:ctrlPr>
                          <a:rPr kumimoji="1" lang="en-US" altLang="zh-CN" sz="2000" i="1" smtClean="0">
                            <a:solidFill>
                              <a:schemeClr val="tx1"/>
                            </a:solidFill>
                            <a:latin typeface="Cambria Math" panose="02040503050406030204" pitchFamily="18" charset="0"/>
                          </a:rPr>
                        </m:ctrlPr>
                      </m:sSubPr>
                      <m:e>
                        <m:r>
                          <m:rPr>
                            <m:sty m:val="p"/>
                          </m:rPr>
                          <a:rPr kumimoji="1" lang="en-US" altLang="zh-CN" sz="2000" b="0" i="0" smtClean="0">
                            <a:solidFill>
                              <a:schemeClr val="tx1"/>
                            </a:solidFill>
                            <a:latin typeface="Cambria Math" panose="02040503050406030204" pitchFamily="18" charset="0"/>
                          </a:rPr>
                          <m:t>VQA</m:t>
                        </m:r>
                      </m:e>
                      <m:sub>
                        <m:r>
                          <a:rPr kumimoji="1" lang="en-US" altLang="zh-CN" sz="2000" b="0" i="1" smtClean="0">
                            <a:solidFill>
                              <a:schemeClr val="tx1"/>
                            </a:solidFill>
                            <a:latin typeface="Cambria Math" panose="02040503050406030204" pitchFamily="18" charset="0"/>
                          </a:rPr>
                          <m:t>1</m:t>
                        </m:r>
                      </m:sub>
                    </m:sSub>
                    <m:r>
                      <a:rPr kumimoji="1" lang="en-US" altLang="zh-CN" sz="2000" b="0" i="1" smtClean="0">
                        <a:solidFill>
                          <a:schemeClr val="tx1"/>
                        </a:solidFill>
                        <a:latin typeface="Cambria Math" panose="02040503050406030204" pitchFamily="18" charset="0"/>
                      </a:rPr>
                      <m:t> </m:t>
                    </m:r>
                  </m:oMath>
                </a14:m>
                <a:r>
                  <a:rPr lang="zh-CN" altLang="en-US" sz="2000" dirty="0">
                    <a:effectLst/>
                    <a:latin typeface="LMRoman10-Regular-Identity-H"/>
                  </a:rPr>
                  <a:t> </a:t>
                </a:r>
                <a:r>
                  <a:rPr lang="en-US" sz="2000" dirty="0">
                    <a:effectLst/>
                    <a:latin typeface="LMRoman10-Regular-Identity-H"/>
                  </a:rPr>
                  <a:t>solves random 3-regular graphs in </a:t>
                </a:r>
                <a:r>
                  <a:rPr lang="en-US" sz="2000" b="1" dirty="0">
                    <a:solidFill>
                      <a:srgbClr val="FF0000"/>
                    </a:solidFill>
                    <a:effectLst/>
                    <a:latin typeface="LMRoman10-Regular-Identity-H"/>
                  </a:rPr>
                  <a:t>polynomial time</a:t>
                </a:r>
                <a:r>
                  <a:rPr lang="zh-CN" altLang="en-US" sz="2000" b="1" dirty="0">
                    <a:solidFill>
                      <a:srgbClr val="FF0000"/>
                    </a:solidFill>
                    <a:effectLst/>
                    <a:latin typeface="LMRoman10-Regular-Identity-H"/>
                  </a:rPr>
                  <a:t> </a:t>
                </a:r>
                <a:r>
                  <a:rPr lang="en-US" altLang="zh-CN" sz="2000" b="1" dirty="0">
                    <a:solidFill>
                      <a:srgbClr val="FF0000"/>
                    </a:solidFill>
                    <a:effectLst/>
                    <a:latin typeface="LMRoman10-Regular-Identity-H"/>
                  </a:rPr>
                  <a:t>scaling</a:t>
                </a:r>
                <a:r>
                  <a:rPr lang="en-US" altLang="zh-CN" sz="2000" dirty="0">
                    <a:effectLst/>
                    <a:latin typeface="LMRoman10-Regular-Identity-H"/>
                  </a:rPr>
                  <a:t>,</a:t>
                </a:r>
                <a:r>
                  <a:rPr lang="zh-CN" altLang="en-US" sz="2000" dirty="0">
                    <a:effectLst/>
                    <a:latin typeface="LMRoman10-Regular-Identity-H"/>
                  </a:rPr>
                  <a:t> </a:t>
                </a:r>
                <a:r>
                  <a:rPr lang="en-US" sz="2000" dirty="0">
                    <a:latin typeface="LMRoman10-Regular-Identity-H"/>
                  </a:rPr>
                  <a:t>outperforming the </a:t>
                </a:r>
                <a:r>
                  <a:rPr lang="en-US" sz="2000" b="1" dirty="0">
                    <a:solidFill>
                      <a:srgbClr val="FF0000"/>
                    </a:solidFill>
                    <a:latin typeface="LMRoman10-Regular-Identity-H"/>
                  </a:rPr>
                  <a:t>exponential scaling</a:t>
                </a:r>
                <a:r>
                  <a:rPr lang="en-US" sz="2000" dirty="0">
                    <a:solidFill>
                      <a:srgbClr val="FF0000"/>
                    </a:solidFill>
                    <a:latin typeface="LMRoman10-Regular-Identity-H"/>
                  </a:rPr>
                  <a:t> </a:t>
                </a:r>
                <a:r>
                  <a:rPr lang="en-US" sz="2000" dirty="0">
                    <a:latin typeface="LMRoman10-Regular-Identity-H"/>
                  </a:rPr>
                  <a:t>of </a:t>
                </a:r>
                <a:r>
                  <a:rPr lang="en-US" altLang="zh-CN" sz="2000" dirty="0">
                    <a:latin typeface="LMRoman10-Regular-Identity-H"/>
                  </a:rPr>
                  <a:t>CPLEX</a:t>
                </a:r>
                <a:r>
                  <a:rPr lang="zh-CN" altLang="en-US" sz="2000" dirty="0">
                    <a:latin typeface="LMRoman10-Regular-Identity-H"/>
                  </a:rPr>
                  <a:t> </a:t>
                </a:r>
                <a:r>
                  <a:rPr lang="en-US" altLang="zh-CN" sz="2000" dirty="0">
                    <a:latin typeface="LMRoman10-Regular-Identity-H"/>
                  </a:rPr>
                  <a:t>and</a:t>
                </a:r>
                <a:r>
                  <a:rPr lang="zh-CN" altLang="en-US" sz="2000" dirty="0">
                    <a:latin typeface="LMRoman10-Regular-Identity-H"/>
                  </a:rPr>
                  <a:t> </a:t>
                </a:r>
                <a:r>
                  <a:rPr lang="en-US" altLang="zh-CN" sz="2000" dirty="0">
                    <a:latin typeface="LMRoman10-Regular-Identity-H"/>
                  </a:rPr>
                  <a:t>QAOA</a:t>
                </a:r>
                <a:r>
                  <a:rPr lang="en-US" altLang="zh-CN" sz="2000" b="1" dirty="0">
                    <a:latin typeface="LMRoman10-Regular-Identity-H"/>
                  </a:rPr>
                  <a:t>.</a:t>
                </a:r>
                <a:endParaRPr lang="en-US" sz="2000" b="1" dirty="0"/>
              </a:p>
              <a:p>
                <a:pPr marL="457200" indent="-457200">
                  <a:buFont typeface="Arial" panose="020B0604020202020204" pitchFamily="34" charset="0"/>
                  <a:buChar char="•"/>
                </a:pPr>
                <a:endParaRPr lang="en-CN" sz="2000" dirty="0"/>
              </a:p>
            </p:txBody>
          </p:sp>
        </mc:Choice>
        <mc:Fallback xmlns="">
          <p:sp>
            <p:nvSpPr>
              <p:cNvPr id="20" name="TextBox 19">
                <a:extLst>
                  <a:ext uri="{FF2B5EF4-FFF2-40B4-BE49-F238E27FC236}">
                    <a16:creationId xmlns:a16="http://schemas.microsoft.com/office/drawing/2014/main" id="{1DBEE7A8-8783-6743-9283-637CDE4DC0C0}"/>
                  </a:ext>
                </a:extLst>
              </p:cNvPr>
              <p:cNvSpPr txBox="1">
                <a:spLocks noRot="1" noChangeAspect="1" noMove="1" noResize="1" noEditPoints="1" noAdjustHandles="1" noChangeArrowheads="1" noChangeShapeType="1" noTextEdit="1"/>
              </p:cNvSpPr>
              <p:nvPr/>
            </p:nvSpPr>
            <p:spPr>
              <a:xfrm>
                <a:off x="695400" y="5836922"/>
                <a:ext cx="5760640" cy="1323439"/>
              </a:xfrm>
              <a:prstGeom prst="rect">
                <a:avLst/>
              </a:prstGeom>
              <a:blipFill>
                <a:blip r:embed="rId4"/>
                <a:stretch>
                  <a:fillRect l="-879" t="-2857" r="-1099"/>
                </a:stretch>
              </a:blipFill>
            </p:spPr>
            <p:txBody>
              <a:bodyPr/>
              <a:lstStyle/>
              <a:p>
                <a:r>
                  <a:rPr lang="zh-CN" altLang="en-US">
                    <a:noFill/>
                  </a:rPr>
                  <a:t> </a:t>
                </a:r>
              </a:p>
            </p:txBody>
          </p:sp>
        </mc:Fallback>
      </mc:AlternateContent>
      <p:sp>
        <p:nvSpPr>
          <p:cNvPr id="21" name="TextBox 20">
            <a:extLst>
              <a:ext uri="{FF2B5EF4-FFF2-40B4-BE49-F238E27FC236}">
                <a16:creationId xmlns:a16="http://schemas.microsoft.com/office/drawing/2014/main" id="{D393177C-02C3-3740-82C6-4E3A8675E83A}"/>
              </a:ext>
            </a:extLst>
          </p:cNvPr>
          <p:cNvSpPr txBox="1"/>
          <p:nvPr/>
        </p:nvSpPr>
        <p:spPr>
          <a:xfrm>
            <a:off x="6960096" y="5836922"/>
            <a:ext cx="5084830" cy="707886"/>
          </a:xfrm>
          <a:prstGeom prst="rect">
            <a:avLst/>
          </a:prstGeom>
          <a:noFill/>
        </p:spPr>
        <p:txBody>
          <a:bodyPr wrap="square" rtlCol="0">
            <a:spAutoFit/>
          </a:bodyPr>
          <a:lstStyle/>
          <a:p>
            <a:pPr marL="457200" indent="-457200">
              <a:buFont typeface="Arial" panose="020B0604020202020204" pitchFamily="34" charset="0"/>
              <a:buChar char="•"/>
            </a:pPr>
            <a:r>
              <a:rPr kumimoji="1" lang="en-CN" altLang="zh-CN" sz="2000" dirty="0"/>
              <a:t>T</a:t>
            </a:r>
            <a:r>
              <a:rPr kumimoji="1" lang="en-US" altLang="zh-CN" sz="2000" dirty="0"/>
              <a:t>he</a:t>
            </a:r>
            <a:r>
              <a:rPr kumimoji="1" lang="zh-CN" altLang="en-US" sz="2000" dirty="0"/>
              <a:t> </a:t>
            </a:r>
            <a:r>
              <a:rPr kumimoji="1" lang="en-US" altLang="zh-CN" sz="2000" dirty="0"/>
              <a:t>exponential</a:t>
            </a:r>
            <a:r>
              <a:rPr kumimoji="1" lang="zh-CN" altLang="en-US" sz="2000" dirty="0"/>
              <a:t> </a:t>
            </a:r>
            <a:r>
              <a:rPr kumimoji="1" lang="en-US" altLang="zh-CN" sz="2000" dirty="0"/>
              <a:t>speed-up</a:t>
            </a:r>
            <a:r>
              <a:rPr kumimoji="1" lang="zh-CN" altLang="en-US" sz="2000" dirty="0"/>
              <a:t> </a:t>
            </a:r>
            <a:r>
              <a:rPr kumimoji="1" lang="en-US" altLang="zh-CN" sz="2000" dirty="0"/>
              <a:t>results</a:t>
            </a:r>
            <a:r>
              <a:rPr kumimoji="1" lang="zh-CN" altLang="en-US" sz="2000" dirty="0"/>
              <a:t> </a:t>
            </a:r>
            <a:r>
              <a:rPr kumimoji="1" lang="en-US" altLang="zh-CN" sz="2000" dirty="0"/>
              <a:t>from</a:t>
            </a:r>
            <a:r>
              <a:rPr kumimoji="1" lang="zh-CN" altLang="en-US" sz="2000" dirty="0"/>
              <a:t> </a:t>
            </a:r>
            <a:r>
              <a:rPr kumimoji="1" lang="en-US" altLang="zh-CN" sz="2000" dirty="0"/>
              <a:t>the</a:t>
            </a:r>
            <a:r>
              <a:rPr kumimoji="1" lang="zh-CN" altLang="en-US" sz="2000" dirty="0"/>
              <a:t> </a:t>
            </a:r>
            <a:r>
              <a:rPr kumimoji="1" lang="en-US" altLang="zh-CN" sz="2000" b="1" dirty="0">
                <a:solidFill>
                  <a:srgbClr val="FF0000"/>
                </a:solidFill>
              </a:rPr>
              <a:t>light-cone</a:t>
            </a:r>
            <a:r>
              <a:rPr kumimoji="1" lang="zh-CN" altLang="en-US" sz="2000" b="1" dirty="0">
                <a:solidFill>
                  <a:srgbClr val="FF0000"/>
                </a:solidFill>
              </a:rPr>
              <a:t> </a:t>
            </a:r>
            <a:r>
              <a:rPr kumimoji="1" lang="en-US" altLang="zh-CN" sz="2000" b="1" dirty="0">
                <a:solidFill>
                  <a:srgbClr val="FF0000"/>
                </a:solidFill>
              </a:rPr>
              <a:t>structure.</a:t>
            </a:r>
            <a:r>
              <a:rPr kumimoji="1" lang="zh-CN" altLang="en-US" sz="2000" b="1" dirty="0">
                <a:solidFill>
                  <a:srgbClr val="FF0000"/>
                </a:solidFill>
              </a:rPr>
              <a:t> </a:t>
            </a:r>
            <a:endParaRPr lang="en-CN" sz="2000" b="1" dirty="0">
              <a:solidFill>
                <a:srgbClr val="FF0000"/>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363BAAC-A4E4-E540-958B-5E78A1B1B4C5}"/>
                  </a:ext>
                </a:extLst>
              </p:cNvPr>
              <p:cNvSpPr txBox="1"/>
              <p:nvPr/>
            </p:nvSpPr>
            <p:spPr>
              <a:xfrm>
                <a:off x="1165601" y="1122934"/>
                <a:ext cx="4196726" cy="633187"/>
              </a:xfrm>
              <a:prstGeom prst="rect">
                <a:avLst/>
              </a:prstGeom>
              <a:noFill/>
            </p:spPr>
            <p:txBody>
              <a:bodyPr wrap="none" rtlCol="0">
                <a:spAutoFit/>
              </a:bodyPr>
              <a:lstStyle/>
              <a:p>
                <a:r>
                  <a:rPr kumimoji="1" lang="en-US" altLang="zh-CN" dirty="0"/>
                  <a:t>Time-to-solution</a:t>
                </a:r>
                <a:r>
                  <a:rPr kumimoji="1" lang="zh-CN" altLang="en-US" dirty="0"/>
                  <a:t> </a:t>
                </a:r>
                <a:r>
                  <a:rPr kumimoji="1" lang="en-US" altLang="zh-CN" dirty="0"/>
                  <a:t>(TTS)</a:t>
                </a:r>
                <a:r>
                  <a:rPr kumimoji="1" lang="zh-CN" altLang="en-US" dirty="0"/>
                  <a:t> </a:t>
                </a:r>
                <a14:m>
                  <m:oMath xmlns:m="http://schemas.openxmlformats.org/officeDocument/2006/math">
                    <m:r>
                      <a:rPr kumimoji="1" lang="en-US" altLang="zh-CN" sz="2000" b="0" i="1" smtClean="0">
                        <a:latin typeface="Cambria Math" panose="02040503050406030204" pitchFamily="18" charset="0"/>
                      </a:rPr>
                      <m:t>≡</m:t>
                    </m:r>
                    <m:f>
                      <m:fPr>
                        <m:ctrlPr>
                          <a:rPr kumimoji="1" lang="en-US" altLang="zh-CN" sz="2000" b="0" i="1" smtClean="0">
                            <a:latin typeface="Cambria Math" panose="02040503050406030204" pitchFamily="18" charset="0"/>
                          </a:rPr>
                        </m:ctrlPr>
                      </m:fPr>
                      <m:num>
                        <m:r>
                          <a:rPr kumimoji="1" lang="en-US" altLang="zh-CN" sz="2000" b="0" i="0" smtClean="0">
                            <a:latin typeface="Cambria Math" panose="02040503050406030204" pitchFamily="18" charset="0"/>
                          </a:rPr>
                          <m:t>1</m:t>
                        </m:r>
                      </m:num>
                      <m:den>
                        <m:sSup>
                          <m:sSupPr>
                            <m:ctrlPr>
                              <a:rPr kumimoji="1" lang="en-US" altLang="zh-CN" sz="2000" b="0" i="1" smtClean="0">
                                <a:latin typeface="Cambria Math" panose="02040503050406030204" pitchFamily="18" charset="0"/>
                              </a:rPr>
                            </m:ctrlPr>
                          </m:sSupPr>
                          <m:e>
                            <m:d>
                              <m:dPr>
                                <m:begChr m:val="|"/>
                                <m:endChr m:val="|"/>
                                <m:ctrlPr>
                                  <a:rPr kumimoji="1" lang="en-US" altLang="zh-CN" sz="2000" i="1">
                                    <a:latin typeface="Cambria Math" panose="02040503050406030204" pitchFamily="18" charset="0"/>
                                  </a:rPr>
                                </m:ctrlPr>
                              </m:dPr>
                              <m:e>
                                <m:d>
                                  <m:dPr>
                                    <m:begChr m:val="⟨"/>
                                    <m:endChr m:val="⟩"/>
                                    <m:ctrlPr>
                                      <a:rPr kumimoji="1" lang="en-US" altLang="zh-CN" sz="2000" i="1">
                                        <a:latin typeface="Cambria Math" panose="02040503050406030204" pitchFamily="18" charset="0"/>
                                      </a:rPr>
                                    </m:ctrlPr>
                                  </m:dPr>
                                  <m:e>
                                    <m:sSub>
                                      <m:sSubPr>
                                        <m:ctrlPr>
                                          <a:rPr kumimoji="1" lang="en-US" altLang="zh-CN" sz="2000" i="1">
                                            <a:latin typeface="Cambria Math" panose="02040503050406030204" pitchFamily="18" charset="0"/>
                                          </a:rPr>
                                        </m:ctrlPr>
                                      </m:sSubPr>
                                      <m:e>
                                        <m:r>
                                          <m:rPr>
                                            <m:sty m:val="p"/>
                                          </m:rPr>
                                          <a:rPr kumimoji="1" lang="en-US" altLang="zh-CN" sz="2000">
                                            <a:latin typeface="Cambria Math" panose="02040503050406030204" pitchFamily="18" charset="0"/>
                                          </a:rPr>
                                          <m:t>Ω</m:t>
                                        </m:r>
                                      </m:e>
                                      <m:sub>
                                        <m:r>
                                          <a:rPr kumimoji="1" lang="en-US" altLang="zh-CN" sz="2000" i="1">
                                            <a:latin typeface="Cambria Math" panose="02040503050406030204" pitchFamily="18" charset="0"/>
                                          </a:rPr>
                                          <m:t>0</m:t>
                                        </m:r>
                                      </m:sub>
                                    </m:sSub>
                                  </m:e>
                                  <m:e>
                                    <m:r>
                                      <m:rPr>
                                        <m:sty m:val="p"/>
                                      </m:rPr>
                                      <a:rPr kumimoji="1" lang="en-US" altLang="zh-CN" sz="2000">
                                        <a:latin typeface="Cambria Math" panose="02040503050406030204" pitchFamily="18" charset="0"/>
                                      </a:rPr>
                                      <m:t>Ω</m:t>
                                    </m:r>
                                  </m:e>
                                </m:d>
                              </m:e>
                            </m:d>
                          </m:e>
                          <m:sup>
                            <m:r>
                              <a:rPr kumimoji="1" lang="en-US" altLang="zh-CN" sz="2000" b="0" i="1" smtClean="0">
                                <a:latin typeface="Cambria Math" panose="02040503050406030204" pitchFamily="18" charset="0"/>
                              </a:rPr>
                              <m:t>2</m:t>
                            </m:r>
                          </m:sup>
                        </m:sSup>
                      </m:den>
                    </m:f>
                    <m:r>
                      <a:rPr kumimoji="1" lang="en-US" altLang="zh-CN" sz="2000" b="0" i="1" smtClean="0">
                        <a:latin typeface="Cambria Math" panose="02040503050406030204" pitchFamily="18" charset="0"/>
                      </a:rPr>
                      <m:t>≡</m:t>
                    </m:r>
                    <m:f>
                      <m:fPr>
                        <m:ctrlPr>
                          <a:rPr kumimoji="1" lang="en-US" altLang="zh-CN" sz="2000" b="0" i="1" smtClean="0">
                            <a:latin typeface="Cambria Math" panose="02040503050406030204" pitchFamily="18" charset="0"/>
                          </a:rPr>
                        </m:ctrlPr>
                      </m:fPr>
                      <m:num>
                        <m:r>
                          <a:rPr kumimoji="1" lang="en-US" altLang="zh-CN" sz="2000" b="0" i="1" smtClean="0">
                            <a:latin typeface="Cambria Math" panose="02040503050406030204" pitchFamily="18" charset="0"/>
                          </a:rPr>
                          <m:t>1</m:t>
                        </m:r>
                      </m:num>
                      <m:den>
                        <m:sSub>
                          <m:sSubPr>
                            <m:ctrlPr>
                              <a:rPr kumimoji="1" lang="en-US" altLang="zh-CN" sz="2000" i="1" smtClean="0">
                                <a:solidFill>
                                  <a:srgbClr val="FF0000"/>
                                </a:solidFill>
                                <a:latin typeface="Cambria Math" panose="02040503050406030204" pitchFamily="18" charset="0"/>
                              </a:rPr>
                            </m:ctrlPr>
                          </m:sSubPr>
                          <m:e>
                            <m:r>
                              <a:rPr kumimoji="1" lang="en-US" altLang="zh-CN" sz="2000" i="1">
                                <a:solidFill>
                                  <a:srgbClr val="FF0000"/>
                                </a:solidFill>
                                <a:latin typeface="Cambria Math" panose="02040503050406030204" pitchFamily="18" charset="0"/>
                              </a:rPr>
                              <m:t>𝑝</m:t>
                            </m:r>
                          </m:e>
                          <m:sub>
                            <m:r>
                              <m:rPr>
                                <m:sty m:val="p"/>
                              </m:rPr>
                              <a:rPr kumimoji="1" lang="en-US" altLang="zh-CN" sz="2000" i="1">
                                <a:solidFill>
                                  <a:srgbClr val="FF0000"/>
                                </a:solidFill>
                                <a:latin typeface="Cambria Math" panose="02040503050406030204" pitchFamily="18" charset="0"/>
                              </a:rPr>
                              <m:t>opt</m:t>
                            </m:r>
                          </m:sub>
                        </m:sSub>
                      </m:den>
                    </m:f>
                  </m:oMath>
                </a14:m>
                <a:endParaRPr kumimoji="1" lang="zh-CN" altLang="en-US" dirty="0"/>
              </a:p>
            </p:txBody>
          </p:sp>
        </mc:Choice>
        <mc:Fallback xmlns="">
          <p:sp>
            <p:nvSpPr>
              <p:cNvPr id="10" name="TextBox 9">
                <a:extLst>
                  <a:ext uri="{FF2B5EF4-FFF2-40B4-BE49-F238E27FC236}">
                    <a16:creationId xmlns:a16="http://schemas.microsoft.com/office/drawing/2014/main" id="{4363BAAC-A4E4-E540-958B-5E78A1B1B4C5}"/>
                  </a:ext>
                </a:extLst>
              </p:cNvPr>
              <p:cNvSpPr txBox="1">
                <a:spLocks noRot="1" noChangeAspect="1" noMove="1" noResize="1" noEditPoints="1" noAdjustHandles="1" noChangeArrowheads="1" noChangeShapeType="1" noTextEdit="1"/>
              </p:cNvSpPr>
              <p:nvPr/>
            </p:nvSpPr>
            <p:spPr>
              <a:xfrm>
                <a:off x="1165601" y="1122934"/>
                <a:ext cx="4196726" cy="633187"/>
              </a:xfrm>
              <a:prstGeom prst="rect">
                <a:avLst/>
              </a:prstGeom>
              <a:blipFill>
                <a:blip r:embed="rId5"/>
                <a:stretch>
                  <a:fillRect l="-1205"/>
                </a:stretch>
              </a:blipFill>
            </p:spPr>
            <p:txBody>
              <a:bodyPr/>
              <a:lstStyle/>
              <a:p>
                <a:r>
                  <a:rPr lang="zh-CN" altLang="en-US">
                    <a:noFill/>
                  </a:rPr>
                  <a:t> </a:t>
                </a:r>
              </a:p>
            </p:txBody>
          </p:sp>
        </mc:Fallback>
      </mc:AlternateContent>
      <p:sp>
        <p:nvSpPr>
          <p:cNvPr id="91" name="Rounded Rectangle 90">
            <a:extLst>
              <a:ext uri="{FF2B5EF4-FFF2-40B4-BE49-F238E27FC236}">
                <a16:creationId xmlns:a16="http://schemas.microsoft.com/office/drawing/2014/main" id="{08568B14-C217-FB42-AB83-1DA8CD67C3E5}"/>
              </a:ext>
            </a:extLst>
          </p:cNvPr>
          <p:cNvSpPr/>
          <p:nvPr/>
        </p:nvSpPr>
        <p:spPr>
          <a:xfrm>
            <a:off x="10031679" y="3246536"/>
            <a:ext cx="1168237" cy="38904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BEA04BFD-32A5-B54F-B15A-5756AB3AF08C}"/>
                  </a:ext>
                </a:extLst>
              </p:cNvPr>
              <p:cNvSpPr txBox="1"/>
              <p:nvPr/>
            </p:nvSpPr>
            <p:spPr>
              <a:xfrm>
                <a:off x="10068132" y="3280567"/>
                <a:ext cx="1131785" cy="3209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solidFill>
                                <a:srgbClr val="FF0000"/>
                              </a:solidFill>
                              <a:latin typeface="Cambria Math" panose="02040503050406030204" pitchFamily="18" charset="0"/>
                            </a:rPr>
                          </m:ctrlPr>
                        </m:sSubPr>
                        <m:e>
                          <m:r>
                            <a:rPr kumimoji="1" lang="en-US" altLang="zh-CN" b="0" i="1" smtClean="0">
                              <a:solidFill>
                                <a:srgbClr val="FF0000"/>
                              </a:solidFill>
                              <a:latin typeface="Cambria Math" panose="02040503050406030204" pitchFamily="18" charset="0"/>
                            </a:rPr>
                            <m:t>𝑝</m:t>
                          </m:r>
                        </m:e>
                        <m:sub>
                          <m:r>
                            <m:rPr>
                              <m:sty m:val="p"/>
                            </m:rPr>
                            <a:rPr kumimoji="1" lang="en-US" altLang="zh-CN" b="0" i="1" smtClean="0">
                              <a:solidFill>
                                <a:srgbClr val="FF0000"/>
                              </a:solidFill>
                              <a:latin typeface="Cambria Math" panose="02040503050406030204" pitchFamily="18" charset="0"/>
                            </a:rPr>
                            <m:t>opt</m:t>
                          </m:r>
                        </m:sub>
                      </m:sSub>
                      <m:r>
                        <a:rPr kumimoji="1" lang="en-US" altLang="zh-CN" b="0" i="1" smtClean="0">
                          <a:solidFill>
                            <a:srgbClr val="FF0000"/>
                          </a:solidFill>
                          <a:latin typeface="Cambria Math" panose="02040503050406030204" pitchFamily="18" charset="0"/>
                        </a:rPr>
                        <m:t>~</m:t>
                      </m:r>
                      <m:sSup>
                        <m:sSupPr>
                          <m:ctrlPr>
                            <a:rPr kumimoji="1" lang="en-US" altLang="zh-CN" b="0" i="1" smtClean="0">
                              <a:solidFill>
                                <a:srgbClr val="FF0000"/>
                              </a:solidFill>
                              <a:latin typeface="Cambria Math" panose="02040503050406030204" pitchFamily="18" charset="0"/>
                            </a:rPr>
                          </m:ctrlPr>
                        </m:sSupPr>
                        <m:e>
                          <m:r>
                            <a:rPr kumimoji="1" lang="en-US" altLang="zh-CN" b="0" i="1" smtClean="0">
                              <a:solidFill>
                                <a:srgbClr val="FF0000"/>
                              </a:solidFill>
                              <a:latin typeface="Cambria Math" panose="02040503050406030204" pitchFamily="18" charset="0"/>
                            </a:rPr>
                            <m:t>𝑁</m:t>
                          </m:r>
                        </m:e>
                        <m:sup>
                          <m:r>
                            <a:rPr kumimoji="1" lang="en-US" altLang="zh-CN" b="0" i="1" smtClean="0">
                              <a:solidFill>
                                <a:srgbClr val="FF0000"/>
                              </a:solidFill>
                              <a:latin typeface="Cambria Math" panose="02040503050406030204" pitchFamily="18" charset="0"/>
                            </a:rPr>
                            <m:t>−2</m:t>
                          </m:r>
                          <m:r>
                            <a:rPr kumimoji="1" lang="en-US" altLang="zh-CN" b="0" i="1" smtClean="0">
                              <a:solidFill>
                                <a:srgbClr val="FF0000"/>
                              </a:solidFill>
                              <a:latin typeface="Cambria Math" panose="02040503050406030204" pitchFamily="18" charset="0"/>
                            </a:rPr>
                            <m:t>𝜆</m:t>
                          </m:r>
                        </m:sup>
                      </m:sSup>
                    </m:oMath>
                  </m:oMathPara>
                </a14:m>
                <a:endParaRPr kumimoji="1" lang="zh-CN" altLang="en-US" dirty="0">
                  <a:solidFill>
                    <a:srgbClr val="FF0000"/>
                  </a:solidFill>
                </a:endParaRPr>
              </a:p>
            </p:txBody>
          </p:sp>
        </mc:Choice>
        <mc:Fallback xmlns="">
          <p:sp>
            <p:nvSpPr>
              <p:cNvPr id="94" name="TextBox 93">
                <a:extLst>
                  <a:ext uri="{FF2B5EF4-FFF2-40B4-BE49-F238E27FC236}">
                    <a16:creationId xmlns:a16="http://schemas.microsoft.com/office/drawing/2014/main" id="{BEA04BFD-32A5-B54F-B15A-5756AB3AF08C}"/>
                  </a:ext>
                </a:extLst>
              </p:cNvPr>
              <p:cNvSpPr txBox="1">
                <a:spLocks noRot="1" noChangeAspect="1" noMove="1" noResize="1" noEditPoints="1" noAdjustHandles="1" noChangeArrowheads="1" noChangeShapeType="1" noTextEdit="1"/>
              </p:cNvSpPr>
              <p:nvPr/>
            </p:nvSpPr>
            <p:spPr>
              <a:xfrm>
                <a:off x="10068132" y="3280567"/>
                <a:ext cx="1131785" cy="320985"/>
              </a:xfrm>
              <a:prstGeom prst="rect">
                <a:avLst/>
              </a:prstGeom>
              <a:blipFill>
                <a:blip r:embed="rId6"/>
                <a:stretch>
                  <a:fillRect l="-4444" t="-3846" r="-2222" b="-23077"/>
                </a:stretch>
              </a:blipFill>
            </p:spPr>
            <p:txBody>
              <a:bodyPr/>
              <a:lstStyle/>
              <a:p>
                <a:r>
                  <a:rPr lang="zh-CN" altLang="en-US">
                    <a:noFill/>
                  </a:rPr>
                  <a:t> </a:t>
                </a:r>
              </a:p>
            </p:txBody>
          </p:sp>
        </mc:Fallback>
      </mc:AlternateContent>
      <p:sp>
        <p:nvSpPr>
          <p:cNvPr id="13" name="Right Arrow 12">
            <a:extLst>
              <a:ext uri="{FF2B5EF4-FFF2-40B4-BE49-F238E27FC236}">
                <a16:creationId xmlns:a16="http://schemas.microsoft.com/office/drawing/2014/main" id="{F50F0EA6-0B13-AB4A-BD7E-2A58465E36F5}"/>
              </a:ext>
            </a:extLst>
          </p:cNvPr>
          <p:cNvSpPr/>
          <p:nvPr/>
        </p:nvSpPr>
        <p:spPr>
          <a:xfrm>
            <a:off x="5708449" y="3919076"/>
            <a:ext cx="1008112" cy="8624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TextBox 15">
            <a:extLst>
              <a:ext uri="{FF2B5EF4-FFF2-40B4-BE49-F238E27FC236}">
                <a16:creationId xmlns:a16="http://schemas.microsoft.com/office/drawing/2014/main" id="{00715736-0D15-7542-910B-0678C3AC9A17}"/>
              </a:ext>
            </a:extLst>
          </p:cNvPr>
          <p:cNvSpPr txBox="1"/>
          <p:nvPr/>
        </p:nvSpPr>
        <p:spPr>
          <a:xfrm>
            <a:off x="5541602" y="3217010"/>
            <a:ext cx="1285160" cy="646331"/>
          </a:xfrm>
          <a:prstGeom prst="rect">
            <a:avLst/>
          </a:prstGeom>
          <a:noFill/>
        </p:spPr>
        <p:txBody>
          <a:bodyPr wrap="none" rtlCol="0">
            <a:spAutoFit/>
          </a:bodyPr>
          <a:lstStyle/>
          <a:p>
            <a:r>
              <a:rPr kumimoji="1" lang="en-US" altLang="zh-CN" dirty="0"/>
              <a:t>heuristic</a:t>
            </a:r>
            <a:r>
              <a:rPr kumimoji="1" lang="zh-CN" altLang="en-US" dirty="0"/>
              <a:t> </a:t>
            </a:r>
            <a:endParaRPr kumimoji="1" lang="en-US" altLang="zh-CN" dirty="0"/>
          </a:p>
          <a:p>
            <a:r>
              <a:rPr kumimoji="1" lang="en-US" altLang="zh-CN" dirty="0"/>
              <a:t>explanation</a:t>
            </a:r>
            <a:endParaRPr kumimoji="1" lang="zh-CN" altLang="en-US" dirty="0"/>
          </a:p>
        </p:txBody>
      </p:sp>
      <p:sp>
        <p:nvSpPr>
          <p:cNvPr id="17" name="Rounded Rectangle 16">
            <a:extLst>
              <a:ext uri="{FF2B5EF4-FFF2-40B4-BE49-F238E27FC236}">
                <a16:creationId xmlns:a16="http://schemas.microsoft.com/office/drawing/2014/main" id="{305F065F-E09C-3845-88FC-772FA28C923D}"/>
              </a:ext>
            </a:extLst>
          </p:cNvPr>
          <p:cNvSpPr/>
          <p:nvPr/>
        </p:nvSpPr>
        <p:spPr>
          <a:xfrm>
            <a:off x="7111886" y="3227027"/>
            <a:ext cx="1591994" cy="2246505"/>
          </a:xfrm>
          <a:prstGeom prst="roundRect">
            <a:avLst>
              <a:gd name="adj" fmla="val 661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2" name="Straight Arrow Connector 21">
            <a:extLst>
              <a:ext uri="{FF2B5EF4-FFF2-40B4-BE49-F238E27FC236}">
                <a16:creationId xmlns:a16="http://schemas.microsoft.com/office/drawing/2014/main" id="{D1217187-5120-844F-9396-3A26B7403DD2}"/>
              </a:ext>
            </a:extLst>
          </p:cNvPr>
          <p:cNvCxnSpPr>
            <a:cxnSpLocks/>
          </p:cNvCxnSpPr>
          <p:nvPr/>
        </p:nvCxnSpPr>
        <p:spPr>
          <a:xfrm>
            <a:off x="7195284" y="5473532"/>
            <a:ext cx="282168" cy="7169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5" name="Picture 104">
            <a:extLst>
              <a:ext uri="{FF2B5EF4-FFF2-40B4-BE49-F238E27FC236}">
                <a16:creationId xmlns:a16="http://schemas.microsoft.com/office/drawing/2014/main" id="{897932B4-334C-0045-91A5-D7271E1D2992}"/>
              </a:ext>
            </a:extLst>
          </p:cNvPr>
          <p:cNvPicPr>
            <a:picLocks noChangeAspect="1"/>
          </p:cNvPicPr>
          <p:nvPr/>
        </p:nvPicPr>
        <p:blipFill>
          <a:blip r:embed="rId7"/>
          <a:stretch>
            <a:fillRect/>
          </a:stretch>
        </p:blipFill>
        <p:spPr>
          <a:xfrm>
            <a:off x="7195284" y="956577"/>
            <a:ext cx="3594371" cy="2087054"/>
          </a:xfrm>
          <a:prstGeom prst="rect">
            <a:avLst/>
          </a:prstGeom>
        </p:spPr>
      </p:pic>
      <p:sp>
        <p:nvSpPr>
          <p:cNvPr id="106" name="Freeform 105">
            <a:extLst>
              <a:ext uri="{FF2B5EF4-FFF2-40B4-BE49-F238E27FC236}">
                <a16:creationId xmlns:a16="http://schemas.microsoft.com/office/drawing/2014/main" id="{4EBC69D5-871A-8D40-BB7E-5B83C22DAB19}"/>
              </a:ext>
            </a:extLst>
          </p:cNvPr>
          <p:cNvSpPr/>
          <p:nvPr/>
        </p:nvSpPr>
        <p:spPr>
          <a:xfrm>
            <a:off x="8236846" y="1274518"/>
            <a:ext cx="1503202" cy="348436"/>
          </a:xfrm>
          <a:custGeom>
            <a:avLst/>
            <a:gdLst>
              <a:gd name="connsiteX0" fmla="*/ 0 w 1917700"/>
              <a:gd name="connsiteY0" fmla="*/ 444515 h 444515"/>
              <a:gd name="connsiteX1" fmla="*/ 965200 w 1917700"/>
              <a:gd name="connsiteY1" fmla="*/ 15 h 444515"/>
              <a:gd name="connsiteX2" fmla="*/ 1917700 w 1917700"/>
              <a:gd name="connsiteY2" fmla="*/ 431815 h 444515"/>
            </a:gdLst>
            <a:ahLst/>
            <a:cxnLst>
              <a:cxn ang="0">
                <a:pos x="connsiteX0" y="connsiteY0"/>
              </a:cxn>
              <a:cxn ang="0">
                <a:pos x="connsiteX1" y="connsiteY1"/>
              </a:cxn>
              <a:cxn ang="0">
                <a:pos x="connsiteX2" y="connsiteY2"/>
              </a:cxn>
            </a:cxnLst>
            <a:rect l="l" t="t" r="r" b="b"/>
            <a:pathLst>
              <a:path w="1917700" h="444515">
                <a:moveTo>
                  <a:pt x="0" y="444515"/>
                </a:moveTo>
                <a:cubicBezTo>
                  <a:pt x="322791" y="223323"/>
                  <a:pt x="645583" y="2132"/>
                  <a:pt x="965200" y="15"/>
                </a:cubicBezTo>
                <a:cubicBezTo>
                  <a:pt x="1284817" y="-2102"/>
                  <a:pt x="1601258" y="214856"/>
                  <a:pt x="1917700" y="43181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9" name="TextBox 98">
            <a:extLst>
              <a:ext uri="{FF2B5EF4-FFF2-40B4-BE49-F238E27FC236}">
                <a16:creationId xmlns:a16="http://schemas.microsoft.com/office/drawing/2014/main" id="{EED1DA51-FF9A-0B4D-A07D-CC54DB820FA7}"/>
              </a:ext>
            </a:extLst>
          </p:cNvPr>
          <p:cNvSpPr txBox="1"/>
          <p:nvPr/>
        </p:nvSpPr>
        <p:spPr>
          <a:xfrm>
            <a:off x="8690929" y="1634582"/>
            <a:ext cx="697627" cy="707886"/>
          </a:xfrm>
          <a:prstGeom prst="rect">
            <a:avLst/>
          </a:prstGeom>
          <a:noFill/>
        </p:spPr>
        <p:txBody>
          <a:bodyPr wrap="none" rtlCol="0">
            <a:spAutoFit/>
          </a:bodyPr>
          <a:lstStyle/>
          <a:p>
            <a:r>
              <a:rPr kumimoji="1" lang="en-US" altLang="zh-CN" sz="4000" dirty="0"/>
              <a:t>✅</a:t>
            </a:r>
            <a:endParaRPr kumimoji="1" lang="zh-CN" altLang="en-US" sz="4000" dirty="0"/>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7D5D1EE3-2223-AC4B-9D63-E19450AABCF0}"/>
                  </a:ext>
                </a:extLst>
              </p:cNvPr>
              <p:cNvSpPr txBox="1"/>
              <p:nvPr/>
            </p:nvSpPr>
            <p:spPr>
              <a:xfrm>
                <a:off x="6079160" y="966066"/>
                <a:ext cx="2232248" cy="6685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sz="2000" b="0" i="1" smtClean="0">
                              <a:latin typeface="Cambria Math" panose="02040503050406030204" pitchFamily="18" charset="0"/>
                            </a:rPr>
                          </m:ctrlPr>
                        </m:dPr>
                        <m:e>
                          <m:d>
                            <m:dPr>
                              <m:begChr m:val="⟨"/>
                              <m:endChr m:val="⟩"/>
                              <m:ctrlPr>
                                <a:rPr kumimoji="1" lang="en-US" altLang="zh-CN" sz="2000" b="0" i="1" smtClean="0">
                                  <a:latin typeface="Cambria Math" panose="02040503050406030204" pitchFamily="18" charset="0"/>
                                </a:rPr>
                              </m:ctrlPr>
                            </m:dPr>
                            <m:e>
                              <m:sSub>
                                <m:sSubPr>
                                  <m:ctrlPr>
                                    <a:rPr kumimoji="1" lang="en-US" altLang="zh-CN" sz="2000" b="0" i="1" smtClean="0">
                                      <a:latin typeface="Cambria Math" panose="02040503050406030204" pitchFamily="18" charset="0"/>
                                    </a:rPr>
                                  </m:ctrlPr>
                                </m:sSubPr>
                                <m:e>
                                  <m:r>
                                    <m:rPr>
                                      <m:sty m:val="p"/>
                                    </m:rPr>
                                    <a:rPr kumimoji="1" lang="en-US" altLang="zh-CN" sz="2000" b="0" i="0" smtClean="0">
                                      <a:latin typeface="Cambria Math" panose="02040503050406030204" pitchFamily="18" charset="0"/>
                                    </a:rPr>
                                    <m:t>Ω</m:t>
                                  </m:r>
                                </m:e>
                                <m:sub>
                                  <m:r>
                                    <a:rPr kumimoji="1" lang="en-US" altLang="zh-CN" sz="2000" b="0" i="1" smtClean="0">
                                      <a:latin typeface="Cambria Math" panose="02040503050406030204" pitchFamily="18" charset="0"/>
                                    </a:rPr>
                                    <m:t>0</m:t>
                                  </m:r>
                                </m:sub>
                              </m:sSub>
                            </m:e>
                            <m:e>
                              <m:r>
                                <m:rPr>
                                  <m:sty m:val="p"/>
                                </m:rPr>
                                <a:rPr kumimoji="1" lang="en-US" altLang="zh-CN" sz="2000" b="0" i="0" smtClean="0">
                                  <a:latin typeface="Cambria Math" panose="02040503050406030204" pitchFamily="18" charset="0"/>
                                </a:rPr>
                                <m:t>Ω</m:t>
                              </m:r>
                            </m:e>
                          </m:d>
                        </m:e>
                      </m:d>
                      <m:r>
                        <a:rPr kumimoji="1" lang="en-US" altLang="zh-CN" sz="2000" b="0" i="1" smtClean="0">
                          <a:latin typeface="Cambria Math" panose="02040503050406030204" pitchFamily="18" charset="0"/>
                        </a:rPr>
                        <m:t>~</m:t>
                      </m:r>
                      <m:f>
                        <m:fPr>
                          <m:ctrlPr>
                            <a:rPr kumimoji="1" lang="en-US" altLang="zh-CN" sz="2000" b="0" i="1" smtClean="0">
                              <a:latin typeface="Cambria Math" panose="02040503050406030204" pitchFamily="18" charset="0"/>
                            </a:rPr>
                          </m:ctrlPr>
                        </m:fPr>
                        <m:num>
                          <m:r>
                            <a:rPr kumimoji="1" lang="en-US" altLang="zh-CN" sz="2000" b="0" i="1" smtClean="0">
                              <a:latin typeface="Cambria Math" panose="02040503050406030204" pitchFamily="18" charset="0"/>
                            </a:rPr>
                            <m:t>1</m:t>
                          </m:r>
                        </m:num>
                        <m:den>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2</m:t>
                              </m:r>
                            </m:e>
                            <m:sup>
                              <m:r>
                                <a:rPr kumimoji="1" lang="en-US" altLang="zh-CN" sz="2000" b="0" i="1" smtClean="0">
                                  <a:latin typeface="Cambria Math" panose="02040503050406030204" pitchFamily="18" charset="0"/>
                                </a:rPr>
                                <m:t>𝑁</m:t>
                              </m:r>
                            </m:sup>
                          </m:sSup>
                        </m:den>
                      </m:f>
                    </m:oMath>
                  </m:oMathPara>
                </a14:m>
                <a:endParaRPr lang="zh-CN" altLang="en-US" sz="2000" dirty="0"/>
              </a:p>
            </p:txBody>
          </p:sp>
        </mc:Choice>
        <mc:Fallback xmlns="">
          <p:sp>
            <p:nvSpPr>
              <p:cNvPr id="107" name="TextBox 106">
                <a:extLst>
                  <a:ext uri="{FF2B5EF4-FFF2-40B4-BE49-F238E27FC236}">
                    <a16:creationId xmlns:a16="http://schemas.microsoft.com/office/drawing/2014/main" id="{7D5D1EE3-2223-AC4B-9D63-E19450AABCF0}"/>
                  </a:ext>
                </a:extLst>
              </p:cNvPr>
              <p:cNvSpPr txBox="1">
                <a:spLocks noRot="1" noChangeAspect="1" noMove="1" noResize="1" noEditPoints="1" noAdjustHandles="1" noChangeArrowheads="1" noChangeShapeType="1" noTextEdit="1"/>
              </p:cNvSpPr>
              <p:nvPr/>
            </p:nvSpPr>
            <p:spPr>
              <a:xfrm>
                <a:off x="6079160" y="966066"/>
                <a:ext cx="2232248" cy="668516"/>
              </a:xfrm>
              <a:prstGeom prst="rect">
                <a:avLst/>
              </a:prstGeom>
              <a:blipFill>
                <a:blip r:embed="rId8"/>
                <a:stretch>
                  <a:fillRect b="-74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A55FC13-AAD2-4C47-BA45-5E7938AB6A20}"/>
                  </a:ext>
                </a:extLst>
              </p:cNvPr>
              <p:cNvSpPr txBox="1"/>
              <p:nvPr/>
            </p:nvSpPr>
            <p:spPr>
              <a:xfrm>
                <a:off x="9989389" y="994856"/>
                <a:ext cx="1817443" cy="6278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zh-CN" b="0" i="1" smtClean="0">
                              <a:latin typeface="Cambria Math" panose="02040503050406030204" pitchFamily="18" charset="0"/>
                            </a:rPr>
                          </m:ctrlPr>
                        </m:dPr>
                        <m:e>
                          <m:d>
                            <m:dPr>
                              <m:begChr m:val="⟨"/>
                              <m:endChr m:val="⟩"/>
                              <m:ctrlPr>
                                <a:rPr kumimoji="1" lang="en-US" altLang="zh-CN" b="0" i="1" smtClean="0">
                                  <a:latin typeface="Cambria Math" panose="02040503050406030204" pitchFamily="18" charset="0"/>
                                </a:rPr>
                              </m:ctrlPr>
                            </m:dPr>
                            <m:e>
                              <m:sSub>
                                <m:sSubPr>
                                  <m:ctrlPr>
                                    <a:rPr kumimoji="1" lang="en-US" altLang="zh-CN" b="0" i="1" smtClean="0">
                                      <a:latin typeface="Cambria Math" panose="02040503050406030204" pitchFamily="18" charset="0"/>
                                    </a:rPr>
                                  </m:ctrlPr>
                                </m:sSubPr>
                                <m:e>
                                  <m:r>
                                    <m:rPr>
                                      <m:sty m:val="p"/>
                                    </m:rPr>
                                    <a:rPr kumimoji="1" lang="en-US" altLang="zh-CN" b="0" i="0" smtClean="0">
                                      <a:latin typeface="Cambria Math" panose="02040503050406030204" pitchFamily="18" charset="0"/>
                                    </a:rPr>
                                    <m:t>Ω</m:t>
                                  </m:r>
                                </m:e>
                                <m:sub>
                                  <m:r>
                                    <a:rPr kumimoji="1" lang="en-US" altLang="zh-CN" b="0" i="1" smtClean="0">
                                      <a:latin typeface="Cambria Math" panose="02040503050406030204" pitchFamily="18" charset="0"/>
                                    </a:rPr>
                                    <m:t>0</m:t>
                                  </m:r>
                                </m:sub>
                              </m:sSub>
                            </m:e>
                            <m:e>
                              <m:r>
                                <m:rPr>
                                  <m:sty m:val="p"/>
                                </m:rPr>
                                <a:rPr kumimoji="1" lang="en-US" altLang="zh-CN" b="0" i="0" smtClean="0">
                                  <a:latin typeface="Cambria Math" panose="02040503050406030204" pitchFamily="18" charset="0"/>
                                </a:rPr>
                                <m:t>Ω</m:t>
                              </m:r>
                            </m:e>
                          </m:d>
                        </m:e>
                      </m:d>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𝑁</m:t>
                              </m:r>
                            </m:e>
                            <m:sup>
                              <m:r>
                                <a:rPr kumimoji="1" lang="en-US" altLang="zh-CN" b="0" i="1" smtClean="0">
                                  <a:latin typeface="Cambria Math" panose="02040503050406030204" pitchFamily="18" charset="0"/>
                                </a:rPr>
                                <m:t>𝜆</m:t>
                              </m:r>
                            </m:sup>
                          </m:sSup>
                        </m:den>
                      </m:f>
                    </m:oMath>
                  </m:oMathPara>
                </a14:m>
                <a:endParaRPr lang="zh-CN" altLang="en-US" dirty="0"/>
              </a:p>
            </p:txBody>
          </p:sp>
        </mc:Choice>
        <mc:Fallback xmlns="">
          <p:sp>
            <p:nvSpPr>
              <p:cNvPr id="108" name="TextBox 107">
                <a:extLst>
                  <a:ext uri="{FF2B5EF4-FFF2-40B4-BE49-F238E27FC236}">
                    <a16:creationId xmlns:a16="http://schemas.microsoft.com/office/drawing/2014/main" id="{5A55FC13-AAD2-4C47-BA45-5E7938AB6A20}"/>
                  </a:ext>
                </a:extLst>
              </p:cNvPr>
              <p:cNvSpPr txBox="1">
                <a:spLocks noRot="1" noChangeAspect="1" noMove="1" noResize="1" noEditPoints="1" noAdjustHandles="1" noChangeArrowheads="1" noChangeShapeType="1" noTextEdit="1"/>
              </p:cNvSpPr>
              <p:nvPr/>
            </p:nvSpPr>
            <p:spPr>
              <a:xfrm>
                <a:off x="9989389" y="994856"/>
                <a:ext cx="1817443" cy="627801"/>
              </a:xfrm>
              <a:prstGeom prst="rect">
                <a:avLst/>
              </a:prstGeom>
              <a:blipFill>
                <a:blip r:embed="rId9"/>
                <a:stretch>
                  <a:fillRect b="-2000"/>
                </a:stretch>
              </a:blipFill>
            </p:spPr>
            <p:txBody>
              <a:bodyPr/>
              <a:lstStyle/>
              <a:p>
                <a:r>
                  <a:rPr lang="zh-CN" altLang="en-US">
                    <a:noFill/>
                  </a:rPr>
                  <a:t> </a:t>
                </a:r>
              </a:p>
            </p:txBody>
          </p:sp>
        </mc:Fallback>
      </mc:AlternateContent>
      <p:sp>
        <p:nvSpPr>
          <p:cNvPr id="110" name="TextBox 109">
            <a:extLst>
              <a:ext uri="{FF2B5EF4-FFF2-40B4-BE49-F238E27FC236}">
                <a16:creationId xmlns:a16="http://schemas.microsoft.com/office/drawing/2014/main" id="{7C4095DB-32E1-2848-B7B8-77BA0DB20209}"/>
              </a:ext>
            </a:extLst>
          </p:cNvPr>
          <p:cNvSpPr txBox="1"/>
          <p:nvPr/>
        </p:nvSpPr>
        <p:spPr>
          <a:xfrm>
            <a:off x="8311408" y="2254671"/>
            <a:ext cx="1977272" cy="646331"/>
          </a:xfrm>
          <a:prstGeom prst="rect">
            <a:avLst/>
          </a:prstGeom>
          <a:noFill/>
        </p:spPr>
        <p:txBody>
          <a:bodyPr wrap="square" rtlCol="0">
            <a:spAutoFit/>
          </a:bodyPr>
          <a:lstStyle/>
          <a:p>
            <a:r>
              <a:rPr kumimoji="1" lang="en-US" altLang="zh-CN" dirty="0">
                <a:solidFill>
                  <a:srgbClr val="FF0000"/>
                </a:solidFill>
              </a:rPr>
              <a:t>(for</a:t>
            </a:r>
            <a:r>
              <a:rPr kumimoji="1" lang="zh-CN" altLang="en-US" dirty="0">
                <a:solidFill>
                  <a:srgbClr val="FF0000"/>
                </a:solidFill>
              </a:rPr>
              <a:t> </a:t>
            </a:r>
            <a:r>
              <a:rPr kumimoji="1" lang="en-US" altLang="zh-CN" dirty="0">
                <a:solidFill>
                  <a:srgbClr val="FF0000"/>
                </a:solidFill>
              </a:rPr>
              <a:t>random</a:t>
            </a:r>
            <a:r>
              <a:rPr kumimoji="1" lang="zh-CN" altLang="en-US" dirty="0">
                <a:solidFill>
                  <a:srgbClr val="FF0000"/>
                </a:solidFill>
              </a:rPr>
              <a:t> </a:t>
            </a:r>
            <a:r>
              <a:rPr kumimoji="1" lang="en-US" altLang="zh-CN" dirty="0">
                <a:solidFill>
                  <a:srgbClr val="FF0000"/>
                </a:solidFill>
              </a:rPr>
              <a:t>3-regular</a:t>
            </a:r>
            <a:r>
              <a:rPr kumimoji="1" lang="zh-CN" altLang="en-US" dirty="0">
                <a:solidFill>
                  <a:srgbClr val="FF0000"/>
                </a:solidFill>
              </a:rPr>
              <a:t> </a:t>
            </a:r>
            <a:r>
              <a:rPr kumimoji="1" lang="en-US" altLang="zh-CN" dirty="0">
                <a:solidFill>
                  <a:srgbClr val="FF0000"/>
                </a:solidFill>
              </a:rPr>
              <a:t>graphs)</a:t>
            </a:r>
            <a:endParaRPr kumimoji="1" lang="zh-CN" altLang="en-US" dirty="0">
              <a:solidFill>
                <a:srgbClr val="FF0000"/>
              </a:solidFill>
            </a:endParaRPr>
          </a:p>
        </p:txBody>
      </p:sp>
      <p:cxnSp>
        <p:nvCxnSpPr>
          <p:cNvPr id="112" name="Straight Connector 111">
            <a:extLst>
              <a:ext uri="{FF2B5EF4-FFF2-40B4-BE49-F238E27FC236}">
                <a16:creationId xmlns:a16="http://schemas.microsoft.com/office/drawing/2014/main" id="{327F3632-A219-1D41-8AD4-B141639331B6}"/>
              </a:ext>
            </a:extLst>
          </p:cNvPr>
          <p:cNvCxnSpPr>
            <a:cxnSpLocks/>
          </p:cNvCxnSpPr>
          <p:nvPr/>
        </p:nvCxnSpPr>
        <p:spPr>
          <a:xfrm>
            <a:off x="6448803" y="3140968"/>
            <a:ext cx="53580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893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5CF28A2-0AB1-4F40-902F-02A53D87D290}"/>
              </a:ext>
            </a:extLst>
          </p:cNvPr>
          <p:cNvPicPr>
            <a:picLocks noChangeAspect="1"/>
          </p:cNvPicPr>
          <p:nvPr/>
        </p:nvPicPr>
        <p:blipFill rotWithShape="1">
          <a:blip r:embed="rId2"/>
          <a:srcRect r="13844"/>
          <a:stretch/>
        </p:blipFill>
        <p:spPr>
          <a:xfrm>
            <a:off x="2727942" y="1450796"/>
            <a:ext cx="1321434" cy="1437914"/>
          </a:xfrm>
          <a:prstGeom prst="rect">
            <a:avLst/>
          </a:prstGeom>
        </p:spPr>
      </p:pic>
      <p:sp>
        <p:nvSpPr>
          <p:cNvPr id="4" name="Title 1">
            <a:extLst>
              <a:ext uri="{FF2B5EF4-FFF2-40B4-BE49-F238E27FC236}">
                <a16:creationId xmlns:a16="http://schemas.microsoft.com/office/drawing/2014/main" id="{FDC8675B-AE59-9B46-B8AB-128922F3CE28}"/>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hardware</a:t>
            </a:r>
            <a:r>
              <a:rPr kumimoji="1" lang="zh-CN" altLang="en-US" sz="4800" dirty="0"/>
              <a:t> </a:t>
            </a:r>
            <a:r>
              <a:rPr kumimoji="1" lang="en-US" altLang="zh-CN" sz="4800" dirty="0"/>
              <a:t>demonstration</a:t>
            </a:r>
            <a:endParaRPr lang="zh-CN" altLang="en-US" sz="4800" dirty="0"/>
          </a:p>
        </p:txBody>
      </p:sp>
      <p:pic>
        <p:nvPicPr>
          <p:cNvPr id="18" name="Picture 17">
            <a:extLst>
              <a:ext uri="{FF2B5EF4-FFF2-40B4-BE49-F238E27FC236}">
                <a16:creationId xmlns:a16="http://schemas.microsoft.com/office/drawing/2014/main" id="{C7BDA9A5-0ACE-664A-887B-9EF7886A9A55}"/>
              </a:ext>
            </a:extLst>
          </p:cNvPr>
          <p:cNvPicPr>
            <a:picLocks noChangeAspect="1"/>
          </p:cNvPicPr>
          <p:nvPr/>
        </p:nvPicPr>
        <p:blipFill>
          <a:blip r:embed="rId3"/>
          <a:stretch>
            <a:fillRect/>
          </a:stretch>
        </p:blipFill>
        <p:spPr>
          <a:xfrm>
            <a:off x="8017931" y="3714418"/>
            <a:ext cx="3745900" cy="2497267"/>
          </a:xfrm>
          <a:prstGeom prst="rect">
            <a:avLst/>
          </a:prstGeom>
        </p:spPr>
      </p:pic>
      <p:pic>
        <p:nvPicPr>
          <p:cNvPr id="19" name="Picture 18">
            <a:extLst>
              <a:ext uri="{FF2B5EF4-FFF2-40B4-BE49-F238E27FC236}">
                <a16:creationId xmlns:a16="http://schemas.microsoft.com/office/drawing/2014/main" id="{69EE68BD-3D38-1949-974D-DEAD89D711C4}"/>
              </a:ext>
            </a:extLst>
          </p:cNvPr>
          <p:cNvPicPr>
            <a:picLocks noChangeAspect="1"/>
          </p:cNvPicPr>
          <p:nvPr/>
        </p:nvPicPr>
        <p:blipFill>
          <a:blip r:embed="rId4"/>
          <a:stretch>
            <a:fillRect/>
          </a:stretch>
        </p:blipFill>
        <p:spPr>
          <a:xfrm>
            <a:off x="8017931" y="1055615"/>
            <a:ext cx="3745900" cy="2497267"/>
          </a:xfrm>
          <a:prstGeom prst="rect">
            <a:avLst/>
          </a:prstGeom>
        </p:spPr>
      </p:pic>
      <p:pic>
        <p:nvPicPr>
          <p:cNvPr id="20" name="Picture 19">
            <a:extLst>
              <a:ext uri="{FF2B5EF4-FFF2-40B4-BE49-F238E27FC236}">
                <a16:creationId xmlns:a16="http://schemas.microsoft.com/office/drawing/2014/main" id="{51F8B806-51BB-4540-8A0A-E7D5FA4B2880}"/>
              </a:ext>
            </a:extLst>
          </p:cNvPr>
          <p:cNvPicPr>
            <a:picLocks noChangeAspect="1"/>
          </p:cNvPicPr>
          <p:nvPr/>
        </p:nvPicPr>
        <p:blipFill>
          <a:blip r:embed="rId5"/>
          <a:stretch>
            <a:fillRect/>
          </a:stretch>
        </p:blipFill>
        <p:spPr>
          <a:xfrm>
            <a:off x="4272031" y="3716850"/>
            <a:ext cx="3745900" cy="2497267"/>
          </a:xfrm>
          <a:prstGeom prst="rect">
            <a:avLst/>
          </a:prstGeom>
        </p:spPr>
      </p:pic>
      <p:pic>
        <p:nvPicPr>
          <p:cNvPr id="21" name="Picture 20">
            <a:extLst>
              <a:ext uri="{FF2B5EF4-FFF2-40B4-BE49-F238E27FC236}">
                <a16:creationId xmlns:a16="http://schemas.microsoft.com/office/drawing/2014/main" id="{6626E801-A27C-4E4B-8CF9-E08C6B818E73}"/>
              </a:ext>
            </a:extLst>
          </p:cNvPr>
          <p:cNvPicPr>
            <a:picLocks noChangeAspect="1"/>
          </p:cNvPicPr>
          <p:nvPr/>
        </p:nvPicPr>
        <p:blipFill>
          <a:blip r:embed="rId6"/>
          <a:stretch>
            <a:fillRect/>
          </a:stretch>
        </p:blipFill>
        <p:spPr>
          <a:xfrm>
            <a:off x="4253593" y="1055615"/>
            <a:ext cx="3745900" cy="2497267"/>
          </a:xfrm>
          <a:prstGeom prst="rect">
            <a:avLst/>
          </a:prstGeom>
        </p:spPr>
      </p:pic>
      <p:pic>
        <p:nvPicPr>
          <p:cNvPr id="22" name="Picture 21">
            <a:extLst>
              <a:ext uri="{FF2B5EF4-FFF2-40B4-BE49-F238E27FC236}">
                <a16:creationId xmlns:a16="http://schemas.microsoft.com/office/drawing/2014/main" id="{55760E64-2C7C-6247-8C25-0E4D6FA4E0C8}"/>
              </a:ext>
            </a:extLst>
          </p:cNvPr>
          <p:cNvPicPr>
            <a:picLocks noChangeAspect="1"/>
          </p:cNvPicPr>
          <p:nvPr/>
        </p:nvPicPr>
        <p:blipFill>
          <a:blip r:embed="rId7"/>
          <a:stretch>
            <a:fillRect/>
          </a:stretch>
        </p:blipFill>
        <p:spPr>
          <a:xfrm>
            <a:off x="831709" y="1395677"/>
            <a:ext cx="1513462" cy="1513462"/>
          </a:xfrm>
          <a:prstGeom prst="rect">
            <a:avLst/>
          </a:prstGeom>
        </p:spPr>
      </p:pic>
      <p:pic>
        <p:nvPicPr>
          <p:cNvPr id="23" name="Picture 22">
            <a:extLst>
              <a:ext uri="{FF2B5EF4-FFF2-40B4-BE49-F238E27FC236}">
                <a16:creationId xmlns:a16="http://schemas.microsoft.com/office/drawing/2014/main" id="{67A906C8-E0D5-C747-A3D9-920F51CE958A}"/>
              </a:ext>
            </a:extLst>
          </p:cNvPr>
          <p:cNvPicPr>
            <a:picLocks noChangeAspect="1"/>
          </p:cNvPicPr>
          <p:nvPr/>
        </p:nvPicPr>
        <p:blipFill>
          <a:blip r:embed="rId8"/>
          <a:stretch>
            <a:fillRect/>
          </a:stretch>
        </p:blipFill>
        <p:spPr>
          <a:xfrm>
            <a:off x="831709" y="4145888"/>
            <a:ext cx="1474918" cy="1474918"/>
          </a:xfrm>
          <a:prstGeom prst="rect">
            <a:avLst/>
          </a:prstGeom>
        </p:spPr>
      </p:pic>
      <p:pic>
        <p:nvPicPr>
          <p:cNvPr id="31" name="Picture 30">
            <a:extLst>
              <a:ext uri="{FF2B5EF4-FFF2-40B4-BE49-F238E27FC236}">
                <a16:creationId xmlns:a16="http://schemas.microsoft.com/office/drawing/2014/main" id="{A3FB8A2F-7CF6-FA4A-B599-B684A1F8FDCC}"/>
              </a:ext>
            </a:extLst>
          </p:cNvPr>
          <p:cNvPicPr>
            <a:picLocks noChangeAspect="1"/>
          </p:cNvPicPr>
          <p:nvPr/>
        </p:nvPicPr>
        <p:blipFill rotWithShape="1">
          <a:blip r:embed="rId9"/>
          <a:srcRect l="2242" r="13844"/>
          <a:stretch/>
        </p:blipFill>
        <p:spPr>
          <a:xfrm>
            <a:off x="2727942" y="4145888"/>
            <a:ext cx="1321434" cy="1476323"/>
          </a:xfrm>
          <a:prstGeom prst="rect">
            <a:avLst/>
          </a:prstGeom>
        </p:spPr>
      </p:pic>
      <p:cxnSp>
        <p:nvCxnSpPr>
          <p:cNvPr id="13" name="Straight Connector 12">
            <a:extLst>
              <a:ext uri="{FF2B5EF4-FFF2-40B4-BE49-F238E27FC236}">
                <a16:creationId xmlns:a16="http://schemas.microsoft.com/office/drawing/2014/main" id="{17FAA4B4-954B-C146-BB58-7AC5B12E354C}"/>
              </a:ext>
            </a:extLst>
          </p:cNvPr>
          <p:cNvCxnSpPr>
            <a:cxnSpLocks/>
          </p:cNvCxnSpPr>
          <p:nvPr/>
        </p:nvCxnSpPr>
        <p:spPr>
          <a:xfrm>
            <a:off x="927003" y="3617321"/>
            <a:ext cx="1033799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D120D68-4C72-C042-BCF3-C8B14F9EF572}"/>
              </a:ext>
            </a:extLst>
          </p:cNvPr>
          <p:cNvSpPr txBox="1"/>
          <p:nvPr/>
        </p:nvSpPr>
        <p:spPr>
          <a:xfrm>
            <a:off x="428169" y="963051"/>
            <a:ext cx="2424253" cy="369332"/>
          </a:xfrm>
          <a:prstGeom prst="rect">
            <a:avLst/>
          </a:prstGeom>
          <a:noFill/>
        </p:spPr>
        <p:txBody>
          <a:bodyPr wrap="none" rtlCol="0">
            <a:spAutoFit/>
          </a:bodyPr>
          <a:lstStyle/>
          <a:p>
            <a:r>
              <a:rPr kumimoji="1" lang="en-US" altLang="zh-CN" dirty="0"/>
              <a:t>72-qubit</a:t>
            </a:r>
            <a:r>
              <a:rPr kumimoji="1" lang="zh-CN" altLang="en-US" dirty="0"/>
              <a:t> </a:t>
            </a:r>
            <a:r>
              <a:rPr kumimoji="1" lang="en-US" altLang="zh-CN" dirty="0"/>
              <a:t>demonstration</a:t>
            </a:r>
            <a:endParaRPr kumimoji="1" lang="zh-CN" altLang="en-US" dirty="0"/>
          </a:p>
        </p:txBody>
      </p:sp>
      <p:sp>
        <p:nvSpPr>
          <p:cNvPr id="35" name="TextBox 34">
            <a:extLst>
              <a:ext uri="{FF2B5EF4-FFF2-40B4-BE49-F238E27FC236}">
                <a16:creationId xmlns:a16="http://schemas.microsoft.com/office/drawing/2014/main" id="{CE5A455B-2FAF-5840-BBB2-D3C6A28F0B98}"/>
              </a:ext>
            </a:extLst>
          </p:cNvPr>
          <p:cNvSpPr txBox="1"/>
          <p:nvPr/>
        </p:nvSpPr>
        <p:spPr>
          <a:xfrm>
            <a:off x="390004" y="3714418"/>
            <a:ext cx="2541273" cy="369332"/>
          </a:xfrm>
          <a:prstGeom prst="rect">
            <a:avLst/>
          </a:prstGeom>
          <a:noFill/>
        </p:spPr>
        <p:txBody>
          <a:bodyPr wrap="none" rtlCol="0">
            <a:spAutoFit/>
          </a:bodyPr>
          <a:lstStyle/>
          <a:p>
            <a:r>
              <a:rPr kumimoji="1" lang="en-US" altLang="zh-CN" dirty="0"/>
              <a:t>148-qubit</a:t>
            </a:r>
            <a:r>
              <a:rPr kumimoji="1" lang="zh-CN" altLang="en-US" dirty="0"/>
              <a:t> </a:t>
            </a:r>
            <a:r>
              <a:rPr kumimoji="1" lang="en-US" altLang="zh-CN" dirty="0"/>
              <a:t>demonstration</a:t>
            </a:r>
            <a:endParaRPr kumimoji="1" lang="zh-CN" altLang="en-US" dirty="0"/>
          </a:p>
        </p:txBody>
      </p:sp>
      <p:sp>
        <p:nvSpPr>
          <p:cNvPr id="16" name="TextBox 15">
            <a:extLst>
              <a:ext uri="{FF2B5EF4-FFF2-40B4-BE49-F238E27FC236}">
                <a16:creationId xmlns:a16="http://schemas.microsoft.com/office/drawing/2014/main" id="{2F4577A0-93B9-A14C-B5B5-A1859D0DF1C0}"/>
              </a:ext>
            </a:extLst>
          </p:cNvPr>
          <p:cNvSpPr txBox="1"/>
          <p:nvPr/>
        </p:nvSpPr>
        <p:spPr>
          <a:xfrm>
            <a:off x="826809" y="6142619"/>
            <a:ext cx="7322057"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solidFill>
                  <a:srgbClr val="000000"/>
                </a:solidFill>
                <a:ea typeface="MS Mincho" panose="02020609040205080304" pitchFamily="49" charset="-128"/>
                <a:cs typeface="Arial" panose="020B0604020202020204" pitchFamily="34" charset="0"/>
              </a:rPr>
              <a:t>T</a:t>
            </a:r>
            <a:r>
              <a:rPr lang="en-CN" sz="1800" dirty="0">
                <a:solidFill>
                  <a:srgbClr val="000000"/>
                </a:solidFill>
                <a:effectLst/>
                <a:ea typeface="MS Mincho" panose="02020609040205080304" pitchFamily="49" charset="-128"/>
                <a:cs typeface="Arial" panose="020B0604020202020204" pitchFamily="34" charset="0"/>
              </a:rPr>
              <a:t>he </a:t>
            </a:r>
            <a:r>
              <a:rPr lang="en-US" altLang="zh-CN" sz="1800" dirty="0">
                <a:solidFill>
                  <a:srgbClr val="000000"/>
                </a:solidFill>
                <a:effectLst/>
                <a:ea typeface="MS Mincho" panose="02020609040205080304" pitchFamily="49" charset="-128"/>
                <a:cs typeface="Arial" panose="020B0604020202020204" pitchFamily="34" charset="0"/>
              </a:rPr>
              <a:t>1</a:t>
            </a:r>
            <a:r>
              <a:rPr lang="en-CN" sz="1800" dirty="0">
                <a:solidFill>
                  <a:srgbClr val="000000"/>
                </a:solidFill>
                <a:effectLst/>
                <a:ea typeface="MS Mincho" panose="02020609040205080304" pitchFamily="49" charset="-128"/>
                <a:cs typeface="Arial" panose="020B0604020202020204" pitchFamily="34" charset="0"/>
              </a:rPr>
              <a:t>-round light-cone VQA exceeds the known classical hardness threshold in both demonstrations, whereas QAOA does not</a:t>
            </a:r>
            <a:r>
              <a:rPr lang="en-US" sz="1800" dirty="0">
                <a:solidFill>
                  <a:srgbClr val="000000"/>
                </a:solidFill>
                <a:effectLst/>
                <a:ea typeface="MS Mincho" panose="02020609040205080304" pitchFamily="49" charset="-128"/>
                <a:cs typeface="Arial" panose="020B0604020202020204" pitchFamily="34" charset="0"/>
              </a:rPr>
              <a:t>. </a:t>
            </a:r>
            <a:endParaRPr kumimoji="1" lang="zh-CN" altLang="en-US" dirty="0"/>
          </a:p>
        </p:txBody>
      </p:sp>
      <p:pic>
        <p:nvPicPr>
          <p:cNvPr id="38" name="Picture 37">
            <a:extLst>
              <a:ext uri="{FF2B5EF4-FFF2-40B4-BE49-F238E27FC236}">
                <a16:creationId xmlns:a16="http://schemas.microsoft.com/office/drawing/2014/main" id="{62E12266-24DA-2F4D-A978-6F699AE127DF}"/>
              </a:ext>
            </a:extLst>
          </p:cNvPr>
          <p:cNvPicPr>
            <a:picLocks noChangeAspect="1"/>
          </p:cNvPicPr>
          <p:nvPr/>
        </p:nvPicPr>
        <p:blipFill rotWithShape="1">
          <a:blip r:embed="rId10">
            <a:alphaModFix amt="85000"/>
          </a:blip>
          <a:srcRect l="20003" t="19234" r="37293" b="60127"/>
          <a:stretch/>
        </p:blipFill>
        <p:spPr>
          <a:xfrm>
            <a:off x="4943872" y="2161614"/>
            <a:ext cx="1709779" cy="826342"/>
          </a:xfrm>
          <a:prstGeom prst="rect">
            <a:avLst/>
          </a:prstGeom>
          <a:ln>
            <a:solidFill>
              <a:schemeClr val="bg2">
                <a:lumMod val="75000"/>
              </a:schemeClr>
            </a:solidFill>
          </a:ln>
        </p:spPr>
      </p:pic>
      <p:pic>
        <p:nvPicPr>
          <p:cNvPr id="39" name="Picture 38">
            <a:extLst>
              <a:ext uri="{FF2B5EF4-FFF2-40B4-BE49-F238E27FC236}">
                <a16:creationId xmlns:a16="http://schemas.microsoft.com/office/drawing/2014/main" id="{A0926E37-913A-074D-95FE-9217A55807F6}"/>
              </a:ext>
            </a:extLst>
          </p:cNvPr>
          <p:cNvPicPr>
            <a:picLocks noChangeAspect="1"/>
          </p:cNvPicPr>
          <p:nvPr/>
        </p:nvPicPr>
        <p:blipFill rotWithShape="1">
          <a:blip r:embed="rId10">
            <a:alphaModFix amt="85000"/>
          </a:blip>
          <a:srcRect l="20003" t="19234" r="37293" b="60127"/>
          <a:stretch/>
        </p:blipFill>
        <p:spPr>
          <a:xfrm>
            <a:off x="4943872" y="4839941"/>
            <a:ext cx="1709779" cy="826342"/>
          </a:xfrm>
          <a:prstGeom prst="rect">
            <a:avLst/>
          </a:prstGeom>
          <a:ln>
            <a:solidFill>
              <a:schemeClr val="bg2">
                <a:lumMod val="75000"/>
              </a:schemeClr>
            </a:solidFill>
          </a:ln>
        </p:spPr>
      </p:pic>
      <p:sp>
        <p:nvSpPr>
          <p:cNvPr id="17" name="TextBox 16">
            <a:extLst>
              <a:ext uri="{FF2B5EF4-FFF2-40B4-BE49-F238E27FC236}">
                <a16:creationId xmlns:a16="http://schemas.microsoft.com/office/drawing/2014/main" id="{C33A9628-2392-7444-BFE8-4697130D987C}"/>
              </a:ext>
            </a:extLst>
          </p:cNvPr>
          <p:cNvSpPr txBox="1"/>
          <p:nvPr/>
        </p:nvSpPr>
        <p:spPr>
          <a:xfrm>
            <a:off x="2924429" y="2835137"/>
            <a:ext cx="928459" cy="369332"/>
          </a:xfrm>
          <a:prstGeom prst="rect">
            <a:avLst/>
          </a:prstGeom>
          <a:noFill/>
        </p:spPr>
        <p:txBody>
          <a:bodyPr wrap="none" rtlCol="0">
            <a:spAutoFit/>
          </a:bodyPr>
          <a:lstStyle/>
          <a:p>
            <a:r>
              <a:rPr kumimoji="1" lang="en-US" altLang="zh-CN" dirty="0" err="1"/>
              <a:t>ibm_fez</a:t>
            </a:r>
            <a:endParaRPr kumimoji="1" lang="zh-CN" altLang="en-US" dirty="0"/>
          </a:p>
        </p:txBody>
      </p:sp>
      <p:sp>
        <p:nvSpPr>
          <p:cNvPr id="41" name="TextBox 40">
            <a:extLst>
              <a:ext uri="{FF2B5EF4-FFF2-40B4-BE49-F238E27FC236}">
                <a16:creationId xmlns:a16="http://schemas.microsoft.com/office/drawing/2014/main" id="{B5C3D0F0-0C5F-584E-AEE2-1428AFAA33A3}"/>
              </a:ext>
            </a:extLst>
          </p:cNvPr>
          <p:cNvSpPr txBox="1"/>
          <p:nvPr/>
        </p:nvSpPr>
        <p:spPr>
          <a:xfrm>
            <a:off x="2566639" y="5535119"/>
            <a:ext cx="1644040" cy="369332"/>
          </a:xfrm>
          <a:prstGeom prst="rect">
            <a:avLst/>
          </a:prstGeom>
          <a:noFill/>
        </p:spPr>
        <p:txBody>
          <a:bodyPr wrap="none" rtlCol="0">
            <a:spAutoFit/>
          </a:bodyPr>
          <a:lstStyle/>
          <a:p>
            <a:r>
              <a:rPr kumimoji="1" lang="en-US" altLang="zh-CN" dirty="0" err="1"/>
              <a:t>ibm_marrakesh</a:t>
            </a:r>
            <a:endParaRPr kumimoji="1" lang="zh-CN" altLang="en-US" dirty="0"/>
          </a:p>
        </p:txBody>
      </p:sp>
      <p:sp>
        <p:nvSpPr>
          <p:cNvPr id="42" name="TextBox 41">
            <a:extLst>
              <a:ext uri="{FF2B5EF4-FFF2-40B4-BE49-F238E27FC236}">
                <a16:creationId xmlns:a16="http://schemas.microsoft.com/office/drawing/2014/main" id="{2E42C205-A6A0-C347-9EE6-84C5B3A63E6E}"/>
              </a:ext>
            </a:extLst>
          </p:cNvPr>
          <p:cNvSpPr txBox="1"/>
          <p:nvPr/>
        </p:nvSpPr>
        <p:spPr>
          <a:xfrm>
            <a:off x="7914117" y="6148901"/>
            <a:ext cx="4151028"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solidFill>
                  <a:srgbClr val="000000"/>
                </a:solidFill>
                <a:ea typeface="MS Mincho" panose="02020609040205080304" pitchFamily="49" charset="-128"/>
                <a:cs typeface="Arial" panose="020B0604020202020204" pitchFamily="34" charset="0"/>
              </a:rPr>
              <a:t>T</a:t>
            </a:r>
            <a:r>
              <a:rPr lang="en-CN" sz="1800" dirty="0">
                <a:solidFill>
                  <a:srgbClr val="000000"/>
                </a:solidFill>
                <a:effectLst/>
                <a:ea typeface="MS Mincho" panose="02020609040205080304" pitchFamily="49" charset="-128"/>
                <a:cs typeface="Arial" panose="020B0604020202020204" pitchFamily="34" charset="0"/>
              </a:rPr>
              <a:t>he </a:t>
            </a:r>
            <a:r>
              <a:rPr lang="en-US" altLang="zh-CN" sz="1800" dirty="0">
                <a:solidFill>
                  <a:srgbClr val="000000"/>
                </a:solidFill>
                <a:effectLst/>
                <a:ea typeface="MS Mincho" panose="02020609040205080304" pitchFamily="49" charset="-128"/>
                <a:cs typeface="Arial" panose="020B0604020202020204" pitchFamily="34" charset="0"/>
              </a:rPr>
              <a:t>1</a:t>
            </a:r>
            <a:r>
              <a:rPr lang="en-CN" sz="1800" dirty="0">
                <a:solidFill>
                  <a:srgbClr val="000000"/>
                </a:solidFill>
                <a:effectLst/>
                <a:ea typeface="MS Mincho" panose="02020609040205080304" pitchFamily="49" charset="-128"/>
                <a:cs typeface="Arial" panose="020B0604020202020204" pitchFamily="34" charset="0"/>
              </a:rPr>
              <a:t>-round light-cone VQA </a:t>
            </a:r>
            <a:r>
              <a:rPr lang="en-US" altLang="zh-CN" sz="1800" dirty="0">
                <a:solidFill>
                  <a:srgbClr val="000000"/>
                </a:solidFill>
                <a:effectLst/>
                <a:ea typeface="MS Mincho" panose="02020609040205080304" pitchFamily="49" charset="-128"/>
                <a:cs typeface="Arial" panose="020B0604020202020204" pitchFamily="34" charset="0"/>
              </a:rPr>
              <a:t>is</a:t>
            </a:r>
            <a:r>
              <a:rPr lang="zh-CN" altLang="en-US" sz="1800" dirty="0">
                <a:solidFill>
                  <a:srgbClr val="000000"/>
                </a:solidFill>
                <a:effectLst/>
                <a:ea typeface="MS Mincho" panose="02020609040205080304" pitchFamily="49" charset="-128"/>
                <a:cs typeface="Arial" panose="020B0604020202020204" pitchFamily="34" charset="0"/>
              </a:rPr>
              <a:t> </a:t>
            </a:r>
            <a:r>
              <a:rPr lang="en-US" altLang="zh-CN" sz="1800" dirty="0">
                <a:solidFill>
                  <a:srgbClr val="000000"/>
                </a:solidFill>
                <a:effectLst/>
                <a:ea typeface="MS Mincho" panose="02020609040205080304" pitchFamily="49" charset="-128"/>
                <a:cs typeface="Arial" panose="020B0604020202020204" pitchFamily="34" charset="0"/>
              </a:rPr>
              <a:t>trained</a:t>
            </a:r>
            <a:r>
              <a:rPr lang="zh-CN" altLang="en-US" sz="1800" dirty="0">
                <a:solidFill>
                  <a:srgbClr val="000000"/>
                </a:solidFill>
                <a:effectLst/>
                <a:ea typeface="MS Mincho" panose="02020609040205080304" pitchFamily="49" charset="-128"/>
                <a:cs typeface="Arial" panose="020B0604020202020204" pitchFamily="34" charset="0"/>
              </a:rPr>
              <a:t> </a:t>
            </a:r>
            <a:r>
              <a:rPr lang="en-US" altLang="zh-CN" sz="1800" dirty="0">
                <a:solidFill>
                  <a:srgbClr val="000000"/>
                </a:solidFill>
                <a:effectLst/>
                <a:ea typeface="MS Mincho" panose="02020609040205080304" pitchFamily="49" charset="-128"/>
                <a:cs typeface="Arial" panose="020B0604020202020204" pitchFamily="34" charset="0"/>
              </a:rPr>
              <a:t>more</a:t>
            </a:r>
            <a:r>
              <a:rPr lang="zh-CN" altLang="en-US" sz="1800" dirty="0">
                <a:solidFill>
                  <a:srgbClr val="000000"/>
                </a:solidFill>
                <a:effectLst/>
                <a:ea typeface="MS Mincho" panose="02020609040205080304" pitchFamily="49" charset="-128"/>
                <a:cs typeface="Arial" panose="020B0604020202020204" pitchFamily="34" charset="0"/>
              </a:rPr>
              <a:t> </a:t>
            </a:r>
            <a:r>
              <a:rPr lang="en-US" altLang="zh-CN" sz="1800" dirty="0">
                <a:solidFill>
                  <a:srgbClr val="000000"/>
                </a:solidFill>
                <a:effectLst/>
                <a:ea typeface="MS Mincho" panose="02020609040205080304" pitchFamily="49" charset="-128"/>
                <a:cs typeface="Arial" panose="020B0604020202020204" pitchFamily="34" charset="0"/>
              </a:rPr>
              <a:t>efficiently</a:t>
            </a:r>
            <a:r>
              <a:rPr lang="zh-CN" altLang="en-US" sz="1800" dirty="0">
                <a:solidFill>
                  <a:srgbClr val="000000"/>
                </a:solidFill>
                <a:effectLst/>
                <a:ea typeface="MS Mincho" panose="02020609040205080304" pitchFamily="49" charset="-128"/>
                <a:cs typeface="Arial" panose="020B0604020202020204" pitchFamily="34" charset="0"/>
              </a:rPr>
              <a:t> </a:t>
            </a:r>
            <a:r>
              <a:rPr lang="en-US" altLang="zh-CN" sz="1800" dirty="0">
                <a:solidFill>
                  <a:srgbClr val="000000"/>
                </a:solidFill>
                <a:effectLst/>
                <a:ea typeface="MS Mincho" panose="02020609040205080304" pitchFamily="49" charset="-128"/>
                <a:cs typeface="Arial" panose="020B0604020202020204" pitchFamily="34" charset="0"/>
              </a:rPr>
              <a:t>than</a:t>
            </a:r>
            <a:r>
              <a:rPr lang="zh-CN" altLang="en-US" sz="1800" dirty="0">
                <a:solidFill>
                  <a:srgbClr val="000000"/>
                </a:solidFill>
                <a:effectLst/>
                <a:ea typeface="MS Mincho" panose="02020609040205080304" pitchFamily="49" charset="-128"/>
                <a:cs typeface="Arial" panose="020B0604020202020204" pitchFamily="34" charset="0"/>
              </a:rPr>
              <a:t> </a:t>
            </a:r>
            <a:r>
              <a:rPr lang="en-US" altLang="zh-CN" sz="1800" dirty="0">
                <a:solidFill>
                  <a:srgbClr val="000000"/>
                </a:solidFill>
                <a:effectLst/>
                <a:ea typeface="MS Mincho" panose="02020609040205080304" pitchFamily="49" charset="-128"/>
                <a:cs typeface="Arial" panose="020B0604020202020204" pitchFamily="34" charset="0"/>
              </a:rPr>
              <a:t>3-round</a:t>
            </a:r>
            <a:r>
              <a:rPr lang="zh-CN" altLang="en-US" sz="1800" dirty="0">
                <a:solidFill>
                  <a:srgbClr val="000000"/>
                </a:solidFill>
                <a:effectLst/>
                <a:ea typeface="MS Mincho" panose="02020609040205080304" pitchFamily="49" charset="-128"/>
                <a:cs typeface="Arial" panose="020B0604020202020204" pitchFamily="34" charset="0"/>
              </a:rPr>
              <a:t> </a:t>
            </a:r>
            <a:r>
              <a:rPr lang="en-US" altLang="zh-CN" sz="1800" dirty="0">
                <a:solidFill>
                  <a:srgbClr val="000000"/>
                </a:solidFill>
                <a:effectLst/>
                <a:ea typeface="MS Mincho" panose="02020609040205080304" pitchFamily="49" charset="-128"/>
                <a:cs typeface="Arial" panose="020B0604020202020204" pitchFamily="34" charset="0"/>
              </a:rPr>
              <a:t>QAOA.</a:t>
            </a:r>
            <a:endParaRPr kumimoji="1" lang="zh-CN" altLang="en-US" dirty="0"/>
          </a:p>
        </p:txBody>
      </p:sp>
    </p:spTree>
    <p:extLst>
      <p:ext uri="{BB962C8B-B14F-4D97-AF65-F5344CB8AC3E}">
        <p14:creationId xmlns:p14="http://schemas.microsoft.com/office/powerpoint/2010/main" val="4114494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C3CE21A-835C-C54A-89B4-0D4B202D0ECE}"/>
              </a:ext>
            </a:extLst>
          </p:cNvPr>
          <p:cNvSpPr>
            <a:spLocks noGrp="1"/>
          </p:cNvSpPr>
          <p:nvPr>
            <p:ph idx="1"/>
          </p:nvPr>
        </p:nvSpPr>
        <p:spPr>
          <a:xfrm>
            <a:off x="1161585" y="1571847"/>
            <a:ext cx="10746163" cy="5163252"/>
          </a:xfrm>
        </p:spPr>
        <p:txBody>
          <a:bodyPr>
            <a:normAutofit/>
          </a:bodyPr>
          <a:lstStyle/>
          <a:p>
            <a:pPr>
              <a:lnSpc>
                <a:spcPct val="150000"/>
              </a:lnSpc>
              <a:buClr>
                <a:srgbClr val="3182BD"/>
              </a:buClr>
              <a:buFont typeface="Wingdings" pitchFamily="2" charset="2"/>
              <a:buChar char="q"/>
            </a:pPr>
            <a:r>
              <a:rPr kumimoji="1" lang="en-US" altLang="zh-CN" sz="3200" dirty="0">
                <a:solidFill>
                  <a:schemeClr val="bg2">
                    <a:lumMod val="90000"/>
                  </a:schemeClr>
                </a:solidFill>
              </a:rPr>
              <a:t>Why</a:t>
            </a:r>
            <a:r>
              <a:rPr kumimoji="1" lang="zh-CN" altLang="en-US" sz="3200" dirty="0">
                <a:solidFill>
                  <a:schemeClr val="bg2">
                    <a:lumMod val="90000"/>
                  </a:schemeClr>
                </a:solidFill>
              </a:rPr>
              <a:t> </a:t>
            </a:r>
            <a:r>
              <a:rPr kumimoji="1" lang="en-US" altLang="zh-CN" sz="3200" dirty="0">
                <a:solidFill>
                  <a:schemeClr val="bg2">
                    <a:lumMod val="90000"/>
                  </a:schemeClr>
                </a:solidFill>
              </a:rPr>
              <a:t>quantum</a:t>
            </a:r>
            <a:r>
              <a:rPr kumimoji="1" lang="zh-CN" altLang="en-US" sz="3200" dirty="0">
                <a:solidFill>
                  <a:schemeClr val="bg2">
                    <a:lumMod val="90000"/>
                  </a:schemeClr>
                </a:solidFill>
              </a:rPr>
              <a:t> </a:t>
            </a:r>
            <a:r>
              <a:rPr kumimoji="1" lang="en-US" altLang="zh-CN" sz="3200" dirty="0">
                <a:solidFill>
                  <a:schemeClr val="bg2">
                    <a:lumMod val="90000"/>
                  </a:schemeClr>
                </a:solidFill>
              </a:rPr>
              <a:t>computer?</a:t>
            </a:r>
          </a:p>
          <a:p>
            <a:pPr>
              <a:lnSpc>
                <a:spcPct val="150000"/>
              </a:lnSpc>
              <a:buClr>
                <a:srgbClr val="3182BD"/>
              </a:buClr>
              <a:buFont typeface="Wingdings" pitchFamily="2" charset="2"/>
              <a:buChar char="q"/>
            </a:pPr>
            <a:r>
              <a:rPr kumimoji="1" lang="en-US" altLang="zh-CN" sz="3200" dirty="0">
                <a:solidFill>
                  <a:schemeClr val="bg2">
                    <a:lumMod val="90000"/>
                  </a:schemeClr>
                </a:solidFill>
              </a:rPr>
              <a:t>Procedures</a:t>
            </a:r>
            <a:r>
              <a:rPr kumimoji="1" lang="zh-CN" altLang="en-US" sz="3200" dirty="0">
                <a:solidFill>
                  <a:schemeClr val="bg2">
                    <a:lumMod val="90000"/>
                  </a:schemeClr>
                </a:solidFill>
              </a:rPr>
              <a:t> </a:t>
            </a:r>
            <a:r>
              <a:rPr kumimoji="1" lang="en-US" altLang="zh-CN" sz="3200" dirty="0">
                <a:solidFill>
                  <a:schemeClr val="bg2">
                    <a:lumMod val="90000"/>
                  </a:schemeClr>
                </a:solidFill>
              </a:rPr>
              <a:t>of</a:t>
            </a:r>
            <a:r>
              <a:rPr kumimoji="1" lang="zh-CN" altLang="en-US" sz="3200" dirty="0">
                <a:solidFill>
                  <a:schemeClr val="bg2">
                    <a:lumMod val="90000"/>
                  </a:schemeClr>
                </a:solidFill>
              </a:rPr>
              <a:t> </a:t>
            </a:r>
            <a:r>
              <a:rPr kumimoji="1" lang="en-US" altLang="zh-CN" sz="3200" dirty="0">
                <a:solidFill>
                  <a:schemeClr val="bg2">
                    <a:lumMod val="90000"/>
                  </a:schemeClr>
                </a:solidFill>
              </a:rPr>
              <a:t>extracting</a:t>
            </a:r>
            <a:r>
              <a:rPr kumimoji="1" lang="zh-CN" altLang="en-US" sz="3200" dirty="0">
                <a:solidFill>
                  <a:schemeClr val="bg2">
                    <a:lumMod val="90000"/>
                  </a:schemeClr>
                </a:solidFill>
              </a:rPr>
              <a:t> </a:t>
            </a:r>
            <a:r>
              <a:rPr kumimoji="1" lang="en-US" altLang="zh-CN" sz="3200" dirty="0">
                <a:solidFill>
                  <a:schemeClr val="bg2">
                    <a:lumMod val="90000"/>
                  </a:schemeClr>
                </a:solidFill>
              </a:rPr>
              <a:t>particle</a:t>
            </a:r>
            <a:r>
              <a:rPr kumimoji="1" lang="zh-CN" altLang="en-US" sz="3200" dirty="0">
                <a:solidFill>
                  <a:schemeClr val="bg2">
                    <a:lumMod val="90000"/>
                  </a:schemeClr>
                </a:solidFill>
              </a:rPr>
              <a:t> </a:t>
            </a:r>
            <a:r>
              <a:rPr kumimoji="1" lang="en-US" altLang="zh-CN" sz="3200" dirty="0">
                <a:solidFill>
                  <a:schemeClr val="bg2">
                    <a:lumMod val="90000"/>
                  </a:schemeClr>
                </a:solidFill>
              </a:rPr>
              <a:t>mass</a:t>
            </a:r>
            <a:r>
              <a:rPr kumimoji="1" lang="zh-CN" altLang="en-US" sz="3200" dirty="0">
                <a:solidFill>
                  <a:schemeClr val="bg2">
                    <a:lumMod val="90000"/>
                  </a:schemeClr>
                </a:solidFill>
              </a:rPr>
              <a:t> </a:t>
            </a:r>
            <a:endParaRPr kumimoji="1" lang="en-US" altLang="zh-CN" sz="3200" dirty="0">
              <a:solidFill>
                <a:schemeClr val="bg2">
                  <a:lumMod val="90000"/>
                </a:schemeClr>
              </a:solidFill>
            </a:endParaRPr>
          </a:p>
          <a:p>
            <a:pPr>
              <a:lnSpc>
                <a:spcPct val="150000"/>
              </a:lnSpc>
              <a:buClr>
                <a:srgbClr val="3182BD"/>
              </a:buClr>
              <a:buFont typeface="Wingdings" pitchFamily="2" charset="2"/>
              <a:buChar char="q"/>
            </a:pPr>
            <a:r>
              <a:rPr kumimoji="1" lang="en-US" altLang="zh-CN" sz="3200" dirty="0">
                <a:solidFill>
                  <a:schemeClr val="bg2">
                    <a:lumMod val="90000"/>
                  </a:schemeClr>
                </a:solidFill>
              </a:rPr>
              <a:t>Measurement</a:t>
            </a:r>
            <a:r>
              <a:rPr kumimoji="1" lang="zh-CN" altLang="en-US" sz="3200" dirty="0">
                <a:solidFill>
                  <a:schemeClr val="bg2">
                    <a:lumMod val="90000"/>
                  </a:schemeClr>
                </a:solidFill>
              </a:rPr>
              <a:t> </a:t>
            </a:r>
            <a:r>
              <a:rPr kumimoji="1" lang="en-US" altLang="zh-CN" sz="3200" dirty="0">
                <a:solidFill>
                  <a:schemeClr val="bg2">
                    <a:lumMod val="90000"/>
                  </a:schemeClr>
                </a:solidFill>
              </a:rPr>
              <a:t>without</a:t>
            </a:r>
            <a:r>
              <a:rPr kumimoji="1" lang="zh-CN" altLang="en-US" sz="3200" dirty="0">
                <a:solidFill>
                  <a:schemeClr val="bg2">
                    <a:lumMod val="90000"/>
                  </a:schemeClr>
                </a:solidFill>
              </a:rPr>
              <a:t> </a:t>
            </a:r>
            <a:r>
              <a:rPr kumimoji="1" lang="en-US" altLang="zh-CN" sz="3200" dirty="0">
                <a:solidFill>
                  <a:schemeClr val="bg2">
                    <a:lumMod val="90000"/>
                  </a:schemeClr>
                </a:solidFill>
              </a:rPr>
              <a:t>ancilla</a:t>
            </a:r>
            <a:r>
              <a:rPr kumimoji="1" lang="zh-CN" altLang="en-US" sz="3200" dirty="0">
                <a:solidFill>
                  <a:schemeClr val="bg2">
                    <a:lumMod val="90000"/>
                  </a:schemeClr>
                </a:solidFill>
              </a:rPr>
              <a:t> </a:t>
            </a:r>
            <a:r>
              <a:rPr kumimoji="1" lang="en-US" altLang="zh-CN" sz="3200" dirty="0">
                <a:solidFill>
                  <a:schemeClr val="bg2">
                    <a:lumMod val="90000"/>
                  </a:schemeClr>
                </a:solidFill>
              </a:rPr>
              <a:t>qubits</a:t>
            </a:r>
          </a:p>
          <a:p>
            <a:pPr>
              <a:lnSpc>
                <a:spcPct val="150000"/>
              </a:lnSpc>
              <a:buClr>
                <a:srgbClr val="3182BD"/>
              </a:buClr>
              <a:buFont typeface="Wingdings" pitchFamily="2" charset="2"/>
              <a:buChar char="q"/>
            </a:pPr>
            <a:r>
              <a:rPr kumimoji="1" lang="en-US" altLang="zh-CN" sz="3200" dirty="0">
                <a:solidFill>
                  <a:schemeClr val="bg2">
                    <a:lumMod val="90000"/>
                  </a:schemeClr>
                </a:solidFill>
              </a:rPr>
              <a:t>Performance</a:t>
            </a:r>
            <a:r>
              <a:rPr kumimoji="1" lang="zh-CN" altLang="en-US" sz="3200" dirty="0">
                <a:solidFill>
                  <a:schemeClr val="bg2">
                    <a:lumMod val="90000"/>
                  </a:schemeClr>
                </a:solidFill>
              </a:rPr>
              <a:t> </a:t>
            </a:r>
            <a:r>
              <a:rPr kumimoji="1" lang="en-US" altLang="zh-CN" sz="3200" dirty="0">
                <a:solidFill>
                  <a:schemeClr val="bg2">
                    <a:lumMod val="90000"/>
                  </a:schemeClr>
                </a:solidFill>
              </a:rPr>
              <a:t>guarantee</a:t>
            </a:r>
            <a:r>
              <a:rPr kumimoji="1" lang="zh-CN" altLang="en-US" sz="3200" dirty="0">
                <a:solidFill>
                  <a:schemeClr val="bg2">
                    <a:lumMod val="90000"/>
                  </a:schemeClr>
                </a:solidFill>
              </a:rPr>
              <a:t> </a:t>
            </a:r>
            <a:r>
              <a:rPr kumimoji="1" lang="en-US" altLang="zh-CN" sz="3200" dirty="0">
                <a:solidFill>
                  <a:schemeClr val="bg2">
                    <a:lumMod val="90000"/>
                  </a:schemeClr>
                </a:solidFill>
              </a:rPr>
              <a:t>of</a:t>
            </a:r>
            <a:r>
              <a:rPr kumimoji="1" lang="zh-CN" altLang="en-US" sz="3200" dirty="0">
                <a:solidFill>
                  <a:schemeClr val="bg2">
                    <a:lumMod val="90000"/>
                  </a:schemeClr>
                </a:solidFill>
              </a:rPr>
              <a:t> </a:t>
            </a:r>
            <a:r>
              <a:rPr kumimoji="1" lang="en-US" altLang="zh-CN" sz="3200" dirty="0">
                <a:solidFill>
                  <a:schemeClr val="bg2">
                    <a:lumMod val="90000"/>
                  </a:schemeClr>
                </a:solidFill>
              </a:rPr>
              <a:t>the</a:t>
            </a:r>
            <a:r>
              <a:rPr kumimoji="1" lang="zh-CN" altLang="en-US" sz="3200" dirty="0">
                <a:solidFill>
                  <a:schemeClr val="bg2">
                    <a:lumMod val="90000"/>
                  </a:schemeClr>
                </a:solidFill>
              </a:rPr>
              <a:t> </a:t>
            </a:r>
            <a:r>
              <a:rPr kumimoji="1" lang="en-US" altLang="zh-CN" sz="3200" dirty="0">
                <a:solidFill>
                  <a:schemeClr val="bg2">
                    <a:lumMod val="90000"/>
                  </a:schemeClr>
                </a:solidFill>
              </a:rPr>
              <a:t>state</a:t>
            </a:r>
            <a:r>
              <a:rPr kumimoji="1" lang="zh-CN" altLang="en-US" sz="3200" dirty="0">
                <a:solidFill>
                  <a:schemeClr val="bg2">
                    <a:lumMod val="90000"/>
                  </a:schemeClr>
                </a:solidFill>
              </a:rPr>
              <a:t> </a:t>
            </a:r>
            <a:r>
              <a:rPr kumimoji="1" lang="en-US" altLang="zh-CN" sz="3200" dirty="0">
                <a:solidFill>
                  <a:schemeClr val="bg2">
                    <a:lumMod val="90000"/>
                  </a:schemeClr>
                </a:solidFill>
              </a:rPr>
              <a:t>preparation</a:t>
            </a:r>
          </a:p>
          <a:p>
            <a:pPr>
              <a:lnSpc>
                <a:spcPct val="150000"/>
              </a:lnSpc>
              <a:buClr>
                <a:srgbClr val="3182BD"/>
              </a:buClr>
              <a:buFont typeface="Wingdings" pitchFamily="2" charset="2"/>
              <a:buChar char="q"/>
            </a:pPr>
            <a:r>
              <a:rPr kumimoji="1" lang="en-US" altLang="zh-CN" sz="3200" dirty="0"/>
              <a:t>Conclusion</a:t>
            </a:r>
            <a:r>
              <a:rPr kumimoji="1" lang="zh-CN" altLang="en-US" sz="3200" dirty="0"/>
              <a:t> </a:t>
            </a:r>
            <a:r>
              <a:rPr kumimoji="1" lang="en-US" altLang="zh-CN" sz="3200" dirty="0"/>
              <a:t>and</a:t>
            </a:r>
            <a:r>
              <a:rPr kumimoji="1" lang="zh-CN" altLang="en-US" sz="3200" dirty="0"/>
              <a:t> </a:t>
            </a:r>
            <a:r>
              <a:rPr kumimoji="1" lang="en-US" altLang="zh-CN" sz="3200" dirty="0"/>
              <a:t>Outlook</a:t>
            </a:r>
          </a:p>
          <a:p>
            <a:pPr marL="0" indent="0">
              <a:lnSpc>
                <a:spcPct val="150000"/>
              </a:lnSpc>
              <a:buClr>
                <a:srgbClr val="3182BD"/>
              </a:buClr>
              <a:buNone/>
            </a:pPr>
            <a:endParaRPr kumimoji="1" lang="en-US" altLang="zh-CN" sz="3200" dirty="0">
              <a:solidFill>
                <a:schemeClr val="bg2">
                  <a:lumMod val="90000"/>
                </a:schemeClr>
              </a:solidFill>
            </a:endParaRPr>
          </a:p>
        </p:txBody>
      </p:sp>
      <p:sp>
        <p:nvSpPr>
          <p:cNvPr id="7" name="Title 1">
            <a:extLst>
              <a:ext uri="{FF2B5EF4-FFF2-40B4-BE49-F238E27FC236}">
                <a16:creationId xmlns:a16="http://schemas.microsoft.com/office/drawing/2014/main" id="{F3B21FB1-DD8C-BC44-964C-97FDB8DCD966}"/>
              </a:ext>
            </a:extLst>
          </p:cNvPr>
          <p:cNvSpPr txBox="1">
            <a:spLocks/>
          </p:cNvSpPr>
          <p:nvPr/>
        </p:nvSpPr>
        <p:spPr>
          <a:xfrm>
            <a:off x="838200" y="501650"/>
            <a:ext cx="3179323" cy="947771"/>
          </a:xfrm>
          <a:prstGeom prst="roundRect">
            <a:avLst/>
          </a:prstGeom>
          <a:solidFill>
            <a:srgbClr val="9DC3E6"/>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5400" dirty="0"/>
              <a:t>Main Content</a:t>
            </a:r>
            <a:endParaRPr kumimoji="1" lang="zh-CN" altLang="en-US" sz="5400" dirty="0"/>
          </a:p>
        </p:txBody>
      </p:sp>
    </p:spTree>
    <p:extLst>
      <p:ext uri="{BB962C8B-B14F-4D97-AF65-F5344CB8AC3E}">
        <p14:creationId xmlns:p14="http://schemas.microsoft.com/office/powerpoint/2010/main" val="2299763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38901C-A57F-3C4D-90FF-9AD3F242F390}"/>
              </a:ext>
            </a:extLst>
          </p:cNvPr>
          <p:cNvSpPr txBox="1">
            <a:spLocks/>
          </p:cNvSpPr>
          <p:nvPr/>
        </p:nvSpPr>
        <p:spPr>
          <a:xfrm>
            <a:off x="0" y="0"/>
            <a:ext cx="12192000" cy="857250"/>
          </a:xfrm>
          <a:prstGeom prst="rect">
            <a:avLst/>
          </a:prstGeom>
          <a:solidFill>
            <a:srgbClr val="9AC3E5"/>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5400" dirty="0"/>
              <a:t>Conclusion</a:t>
            </a:r>
            <a:r>
              <a:rPr kumimoji="1" lang="zh-CN" altLang="en-US" sz="5400" dirty="0"/>
              <a:t> </a:t>
            </a:r>
            <a:r>
              <a:rPr kumimoji="1" lang="en-US" altLang="zh-CN" sz="5400" dirty="0"/>
              <a:t>and</a:t>
            </a:r>
            <a:r>
              <a:rPr kumimoji="1" lang="zh-CN" altLang="en-US" sz="5400" dirty="0"/>
              <a:t> </a:t>
            </a:r>
            <a:r>
              <a:rPr kumimoji="1" lang="en-US" altLang="zh-CN" sz="5400" dirty="0"/>
              <a:t>Outlook</a:t>
            </a:r>
            <a:endParaRPr kumimoji="1" lang="zh-CN" altLang="en-US" sz="5400" dirty="0"/>
          </a:p>
        </p:txBody>
      </p:sp>
      <p:sp>
        <p:nvSpPr>
          <p:cNvPr id="14" name="TextBox 13">
            <a:extLst>
              <a:ext uri="{FF2B5EF4-FFF2-40B4-BE49-F238E27FC236}">
                <a16:creationId xmlns:a16="http://schemas.microsoft.com/office/drawing/2014/main" id="{613B2528-8F9E-D143-949D-73391CC0C0D6}"/>
              </a:ext>
            </a:extLst>
          </p:cNvPr>
          <p:cNvSpPr txBox="1"/>
          <p:nvPr/>
        </p:nvSpPr>
        <p:spPr>
          <a:xfrm>
            <a:off x="11168743" y="6291943"/>
            <a:ext cx="742511" cy="369332"/>
          </a:xfrm>
          <a:prstGeom prst="rect">
            <a:avLst/>
          </a:prstGeom>
          <a:noFill/>
        </p:spPr>
        <p:txBody>
          <a:bodyPr wrap="none" rtlCol="0">
            <a:spAutoFit/>
          </a:bodyPr>
          <a:lstStyle/>
          <a:p>
            <a:fld id="{7973B63A-8298-F84C-9D02-5676A0FAA2AE}" type="slidenum">
              <a:rPr kumimoji="1" lang="en-US" altLang="zh-CN" smtClean="0"/>
              <a:t>44</a:t>
            </a:fld>
            <a:r>
              <a:rPr kumimoji="1" lang="en-US" altLang="zh-CN" dirty="0"/>
              <a:t>/28</a:t>
            </a:r>
            <a:endParaRPr kumimoji="1" lang="zh-CN" alt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B02248F-0B78-B445-BEAD-DEA9B1CCB63A}"/>
                  </a:ext>
                </a:extLst>
              </p:cNvPr>
              <p:cNvSpPr txBox="1"/>
              <p:nvPr/>
            </p:nvSpPr>
            <p:spPr>
              <a:xfrm>
                <a:off x="763702" y="2914348"/>
                <a:ext cx="1146147" cy="5129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d>
                            <m:dPr>
                              <m:begChr m:val="|"/>
                              <m:endChr m:val="⟩"/>
                              <m:ctrlPr>
                                <a:rPr kumimoji="1" lang="en-US" altLang="zh-CN" sz="3200" b="0" i="1" smtClean="0">
                                  <a:latin typeface="Cambria Math" panose="02040503050406030204" pitchFamily="18" charset="0"/>
                                </a:rPr>
                              </m:ctrlPr>
                            </m:dPr>
                            <m:e>
                              <m:r>
                                <a:rPr kumimoji="1" lang="en-US" altLang="zh-CN" sz="3200" b="0" i="1" smtClean="0">
                                  <a:latin typeface="Cambria Math" panose="02040503050406030204" pitchFamily="18" charset="0"/>
                                </a:rPr>
                                <m:t>0</m:t>
                              </m:r>
                            </m:e>
                          </m:d>
                        </m:e>
                        <m:sup>
                          <m:r>
                            <a:rPr kumimoji="1" lang="en-US" altLang="zh-CN" sz="3200" b="0" i="1" smtClean="0">
                              <a:latin typeface="Cambria Math" panose="02040503050406030204" pitchFamily="18" charset="0"/>
                            </a:rPr>
                            <m:t>⊗</m:t>
                          </m:r>
                          <m:r>
                            <a:rPr kumimoji="1" lang="en-US" altLang="zh-CN" sz="3200" b="0" i="1" smtClean="0">
                              <a:latin typeface="Cambria Math" panose="02040503050406030204" pitchFamily="18" charset="0"/>
                            </a:rPr>
                            <m:t>𝑁</m:t>
                          </m:r>
                        </m:sup>
                      </m:sSup>
                    </m:oMath>
                  </m:oMathPara>
                </a14:m>
                <a:endParaRPr kumimoji="1" lang="zh-CN" altLang="en-US" sz="3200" dirty="0"/>
              </a:p>
            </p:txBody>
          </p:sp>
        </mc:Choice>
        <mc:Fallback xmlns="">
          <p:sp>
            <p:nvSpPr>
              <p:cNvPr id="15" name="TextBox 14">
                <a:extLst>
                  <a:ext uri="{FF2B5EF4-FFF2-40B4-BE49-F238E27FC236}">
                    <a16:creationId xmlns:a16="http://schemas.microsoft.com/office/drawing/2014/main" id="{EB02248F-0B78-B445-BEAD-DEA9B1CCB63A}"/>
                  </a:ext>
                </a:extLst>
              </p:cNvPr>
              <p:cNvSpPr txBox="1">
                <a:spLocks noRot="1" noChangeAspect="1" noMove="1" noResize="1" noEditPoints="1" noAdjustHandles="1" noChangeArrowheads="1" noChangeShapeType="1" noTextEdit="1"/>
              </p:cNvSpPr>
              <p:nvPr/>
            </p:nvSpPr>
            <p:spPr>
              <a:xfrm>
                <a:off x="763702" y="2914348"/>
                <a:ext cx="1146147" cy="512961"/>
              </a:xfrm>
              <a:prstGeom prst="rect">
                <a:avLst/>
              </a:prstGeom>
              <a:blipFill>
                <a:blip r:embed="rId2"/>
                <a:stretch>
                  <a:fillRect t="-4878" r="-2198" b="-7317"/>
                </a:stretch>
              </a:blipFill>
            </p:spPr>
            <p:txBody>
              <a:bodyPr/>
              <a:lstStyle/>
              <a:p>
                <a:r>
                  <a:rPr lang="zh-CN" altLang="en-US">
                    <a:noFill/>
                  </a:rPr>
                  <a:t> </a:t>
                </a:r>
              </a:p>
            </p:txBody>
          </p:sp>
        </mc:Fallback>
      </mc:AlternateContent>
      <p:cxnSp>
        <p:nvCxnSpPr>
          <p:cNvPr id="16" name="Straight Arrow Connector 15">
            <a:extLst>
              <a:ext uri="{FF2B5EF4-FFF2-40B4-BE49-F238E27FC236}">
                <a16:creationId xmlns:a16="http://schemas.microsoft.com/office/drawing/2014/main" id="{938AC36F-6EE0-1C47-971C-429A85225AB9}"/>
              </a:ext>
            </a:extLst>
          </p:cNvPr>
          <p:cNvCxnSpPr>
            <a:cxnSpLocks/>
          </p:cNvCxnSpPr>
          <p:nvPr/>
        </p:nvCxnSpPr>
        <p:spPr>
          <a:xfrm>
            <a:off x="1244305" y="2712468"/>
            <a:ext cx="902920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12C2FB4-353E-1C47-AE67-33DDEAB07F09}"/>
              </a:ext>
            </a:extLst>
          </p:cNvPr>
          <p:cNvCxnSpPr/>
          <p:nvPr/>
        </p:nvCxnSpPr>
        <p:spPr>
          <a:xfrm>
            <a:off x="1244305" y="2611528"/>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E18EF0-7C17-B14A-BCF2-6703C0D947AF}"/>
              </a:ext>
            </a:extLst>
          </p:cNvPr>
          <p:cNvCxnSpPr/>
          <p:nvPr/>
        </p:nvCxnSpPr>
        <p:spPr>
          <a:xfrm>
            <a:off x="2993857" y="2611528"/>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7CA867F-C3FB-C540-9D95-F935C579133B}"/>
              </a:ext>
            </a:extLst>
          </p:cNvPr>
          <p:cNvCxnSpPr>
            <a:cxnSpLocks/>
          </p:cNvCxnSpPr>
          <p:nvPr/>
        </p:nvCxnSpPr>
        <p:spPr>
          <a:xfrm flipV="1">
            <a:off x="1412921" y="1332788"/>
            <a:ext cx="1232054" cy="118535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5C97BDEF-1C4A-0B47-894C-41204A3D1E64}"/>
              </a:ext>
            </a:extLst>
          </p:cNvPr>
          <p:cNvPicPr>
            <a:picLocks noChangeAspect="1"/>
          </p:cNvPicPr>
          <p:nvPr/>
        </p:nvPicPr>
        <p:blipFill rotWithShape="1">
          <a:blip r:embed="rId3"/>
          <a:srcRect t="45645"/>
          <a:stretch/>
        </p:blipFill>
        <p:spPr>
          <a:xfrm>
            <a:off x="294993" y="1043569"/>
            <a:ext cx="12192000" cy="1988098"/>
          </a:xfrm>
          <a:prstGeom prst="rect">
            <a:avLst/>
          </a:prstGeom>
          <a:scene3d>
            <a:camera prst="orthographicFront">
              <a:rot lat="2123709" lon="17990253" rev="18883158"/>
            </a:camera>
            <a:lightRig rig="threePt" dir="t"/>
          </a:scene3d>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018F222-90E6-0345-8A8C-39EA5FAF9ED9}"/>
                  </a:ext>
                </a:extLst>
              </p:cNvPr>
              <p:cNvSpPr txBox="1"/>
              <p:nvPr/>
            </p:nvSpPr>
            <p:spPr>
              <a:xfrm>
                <a:off x="2627859" y="2914348"/>
                <a:ext cx="73199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d>
                            <m:dPr>
                              <m:begChr m:val="|"/>
                              <m:endChr m:val="⟩"/>
                              <m:ctrlPr>
                                <a:rPr kumimoji="1" lang="en-US" altLang="zh-CN" sz="3200" b="0" i="1" smtClean="0">
                                  <a:latin typeface="Cambria Math" panose="02040503050406030204" pitchFamily="18" charset="0"/>
                                </a:rPr>
                              </m:ctrlPr>
                            </m:dPr>
                            <m:e>
                              <m:r>
                                <m:rPr>
                                  <m:sty m:val="p"/>
                                </m:rPr>
                                <a:rPr kumimoji="1" lang="en-US" altLang="zh-CN" sz="3200" b="0" i="0" smtClean="0">
                                  <a:latin typeface="Cambria Math" panose="02040503050406030204" pitchFamily="18" charset="0"/>
                                </a:rPr>
                                <m:t>Ω</m:t>
                              </m:r>
                            </m:e>
                          </m:d>
                        </m:e>
                        <m:sup>
                          <m:r>
                            <a:rPr kumimoji="1" lang="zh-CN" altLang="en-US" sz="3200" b="0" i="1" smtClean="0">
                              <a:latin typeface="Cambria Math" panose="02040503050406030204" pitchFamily="18" charset="0"/>
                            </a:rPr>
                            <m:t> </m:t>
                          </m:r>
                        </m:sup>
                      </m:sSup>
                    </m:oMath>
                  </m:oMathPara>
                </a14:m>
                <a:endParaRPr kumimoji="1" lang="zh-CN" altLang="en-US" sz="3200" dirty="0"/>
              </a:p>
            </p:txBody>
          </p:sp>
        </mc:Choice>
        <mc:Fallback xmlns="">
          <p:sp>
            <p:nvSpPr>
              <p:cNvPr id="21" name="TextBox 20">
                <a:extLst>
                  <a:ext uri="{FF2B5EF4-FFF2-40B4-BE49-F238E27FC236}">
                    <a16:creationId xmlns:a16="http://schemas.microsoft.com/office/drawing/2014/main" id="{4018F222-90E6-0345-8A8C-39EA5FAF9ED9}"/>
                  </a:ext>
                </a:extLst>
              </p:cNvPr>
              <p:cNvSpPr txBox="1">
                <a:spLocks noRot="1" noChangeAspect="1" noMove="1" noResize="1" noEditPoints="1" noAdjustHandles="1" noChangeArrowheads="1" noChangeShapeType="1" noTextEdit="1"/>
              </p:cNvSpPr>
              <p:nvPr/>
            </p:nvSpPr>
            <p:spPr>
              <a:xfrm>
                <a:off x="2627859" y="2914348"/>
                <a:ext cx="731995" cy="492443"/>
              </a:xfrm>
              <a:prstGeom prst="rect">
                <a:avLst/>
              </a:prstGeom>
              <a:blipFill>
                <a:blip r:embed="rId4"/>
                <a:stretch>
                  <a:fillRect t="-15000" r="-11864" b="-5000"/>
                </a:stretch>
              </a:blipFill>
            </p:spPr>
            <p:txBody>
              <a:bodyPr/>
              <a:lstStyle/>
              <a:p>
                <a:r>
                  <a:rPr lang="zh-CN" altLang="en-US">
                    <a:noFill/>
                  </a:rPr>
                  <a:t> </a:t>
                </a:r>
              </a:p>
            </p:txBody>
          </p:sp>
        </mc:Fallback>
      </mc:AlternateContent>
      <p:sp>
        <p:nvSpPr>
          <p:cNvPr id="22" name="Freeform 21">
            <a:extLst>
              <a:ext uri="{FF2B5EF4-FFF2-40B4-BE49-F238E27FC236}">
                <a16:creationId xmlns:a16="http://schemas.microsoft.com/office/drawing/2014/main" id="{3B5CC423-80A5-4043-BB21-53EFA7F446CB}"/>
              </a:ext>
            </a:extLst>
          </p:cNvPr>
          <p:cNvSpPr/>
          <p:nvPr/>
        </p:nvSpPr>
        <p:spPr>
          <a:xfrm>
            <a:off x="3102330" y="1332788"/>
            <a:ext cx="1188720" cy="1165860"/>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165860">
                <a:moveTo>
                  <a:pt x="0" y="1165860"/>
                </a:moveTo>
                <a:cubicBezTo>
                  <a:pt x="1567" y="1163118"/>
                  <a:pt x="80365" y="1020962"/>
                  <a:pt x="91440" y="1017270"/>
                </a:cubicBezTo>
                <a:lnTo>
                  <a:pt x="160020" y="994410"/>
                </a:lnTo>
                <a:cubicBezTo>
                  <a:pt x="183221" y="1000210"/>
                  <a:pt x="217073" y="1017367"/>
                  <a:pt x="240030" y="994410"/>
                </a:cubicBezTo>
                <a:cubicBezTo>
                  <a:pt x="248549" y="985891"/>
                  <a:pt x="246072" y="970896"/>
                  <a:pt x="251460" y="960120"/>
                </a:cubicBezTo>
                <a:cubicBezTo>
                  <a:pt x="305800" y="851441"/>
                  <a:pt x="238203" y="1034180"/>
                  <a:pt x="297180" y="857250"/>
                </a:cubicBezTo>
                <a:lnTo>
                  <a:pt x="308610" y="822960"/>
                </a:lnTo>
                <a:cubicBezTo>
                  <a:pt x="312420" y="811530"/>
                  <a:pt x="310015" y="795353"/>
                  <a:pt x="320040" y="788670"/>
                </a:cubicBezTo>
                <a:cubicBezTo>
                  <a:pt x="373613" y="752955"/>
                  <a:pt x="340780" y="768068"/>
                  <a:pt x="422910" y="754380"/>
                </a:cubicBezTo>
                <a:cubicBezTo>
                  <a:pt x="438150" y="731520"/>
                  <a:pt x="459942" y="711864"/>
                  <a:pt x="468630" y="685800"/>
                </a:cubicBezTo>
                <a:cubicBezTo>
                  <a:pt x="475615" y="664845"/>
                  <a:pt x="489650" y="602690"/>
                  <a:pt x="514350" y="582930"/>
                </a:cubicBezTo>
                <a:cubicBezTo>
                  <a:pt x="523758" y="575404"/>
                  <a:pt x="537210" y="575310"/>
                  <a:pt x="548640" y="571500"/>
                </a:cubicBezTo>
                <a:cubicBezTo>
                  <a:pt x="560070" y="575310"/>
                  <a:pt x="570882" y="582930"/>
                  <a:pt x="582930" y="582930"/>
                </a:cubicBezTo>
                <a:cubicBezTo>
                  <a:pt x="625570" y="582930"/>
                  <a:pt x="634284" y="571662"/>
                  <a:pt x="651510" y="537210"/>
                </a:cubicBezTo>
                <a:cubicBezTo>
                  <a:pt x="656898" y="526434"/>
                  <a:pt x="657089" y="513452"/>
                  <a:pt x="662940" y="502920"/>
                </a:cubicBezTo>
                <a:cubicBezTo>
                  <a:pt x="702161" y="432323"/>
                  <a:pt x="692860" y="444874"/>
                  <a:pt x="742950" y="411480"/>
                </a:cubicBezTo>
                <a:cubicBezTo>
                  <a:pt x="754380" y="415290"/>
                  <a:pt x="765192" y="422910"/>
                  <a:pt x="777240" y="422910"/>
                </a:cubicBezTo>
                <a:cubicBezTo>
                  <a:pt x="804181" y="422910"/>
                  <a:pt x="835984" y="428020"/>
                  <a:pt x="857250" y="411480"/>
                </a:cubicBezTo>
                <a:cubicBezTo>
                  <a:pt x="876271" y="396686"/>
                  <a:pt x="874266" y="366277"/>
                  <a:pt x="880110" y="342900"/>
                </a:cubicBezTo>
                <a:cubicBezTo>
                  <a:pt x="907985" y="231399"/>
                  <a:pt x="873948" y="370627"/>
                  <a:pt x="902970" y="240030"/>
                </a:cubicBezTo>
                <a:cubicBezTo>
                  <a:pt x="906378" y="224695"/>
                  <a:pt x="905686" y="207381"/>
                  <a:pt x="914400" y="194310"/>
                </a:cubicBezTo>
                <a:cubicBezTo>
                  <a:pt x="922020" y="182880"/>
                  <a:pt x="937260" y="179070"/>
                  <a:pt x="948690" y="171450"/>
                </a:cubicBezTo>
                <a:cubicBezTo>
                  <a:pt x="960120" y="175260"/>
                  <a:pt x="970932" y="182880"/>
                  <a:pt x="982980" y="182880"/>
                </a:cubicBezTo>
                <a:cubicBezTo>
                  <a:pt x="1006155" y="182880"/>
                  <a:pt x="1030831" y="181814"/>
                  <a:pt x="1051560" y="171450"/>
                </a:cubicBezTo>
                <a:cubicBezTo>
                  <a:pt x="1073296" y="160582"/>
                  <a:pt x="1095494" y="73938"/>
                  <a:pt x="1097280" y="68580"/>
                </a:cubicBezTo>
                <a:lnTo>
                  <a:pt x="1108710" y="34290"/>
                </a:lnTo>
                <a:cubicBezTo>
                  <a:pt x="1112520" y="22860"/>
                  <a:pt x="1108092" y="0"/>
                  <a:pt x="1120140" y="0"/>
                </a:cubicBezTo>
                <a:lnTo>
                  <a:pt x="118872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3" name="Straight Connector 22">
            <a:extLst>
              <a:ext uri="{FF2B5EF4-FFF2-40B4-BE49-F238E27FC236}">
                <a16:creationId xmlns:a16="http://schemas.microsoft.com/office/drawing/2014/main" id="{2345D487-C6E0-BE45-A289-298E6237233C}"/>
              </a:ext>
            </a:extLst>
          </p:cNvPr>
          <p:cNvCxnSpPr/>
          <p:nvPr/>
        </p:nvCxnSpPr>
        <p:spPr>
          <a:xfrm>
            <a:off x="3711867" y="2611794"/>
            <a:ext cx="0" cy="201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1572C0FF-41ED-7A41-B8EC-ECAFD1C0D3B2}"/>
              </a:ext>
            </a:extLst>
          </p:cNvPr>
          <p:cNvSpPr/>
          <p:nvPr/>
        </p:nvSpPr>
        <p:spPr>
          <a:xfrm>
            <a:off x="3820340" y="965602"/>
            <a:ext cx="1188720" cy="1533311"/>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533311">
                <a:moveTo>
                  <a:pt x="0" y="1533311"/>
                </a:moveTo>
                <a:cubicBezTo>
                  <a:pt x="1567" y="1530569"/>
                  <a:pt x="80365" y="1388413"/>
                  <a:pt x="91440" y="1384721"/>
                </a:cubicBezTo>
                <a:lnTo>
                  <a:pt x="160020" y="1361861"/>
                </a:lnTo>
                <a:cubicBezTo>
                  <a:pt x="183221" y="1367661"/>
                  <a:pt x="217073" y="1384818"/>
                  <a:pt x="240030" y="1361861"/>
                </a:cubicBezTo>
                <a:cubicBezTo>
                  <a:pt x="248549" y="1353342"/>
                  <a:pt x="246072" y="1338347"/>
                  <a:pt x="251460" y="1327571"/>
                </a:cubicBezTo>
                <a:cubicBezTo>
                  <a:pt x="305800" y="1218892"/>
                  <a:pt x="238203" y="1401631"/>
                  <a:pt x="297180" y="1224701"/>
                </a:cubicBezTo>
                <a:lnTo>
                  <a:pt x="308610" y="1190411"/>
                </a:lnTo>
                <a:cubicBezTo>
                  <a:pt x="312420" y="1178981"/>
                  <a:pt x="310015" y="1162804"/>
                  <a:pt x="320040" y="1156121"/>
                </a:cubicBezTo>
                <a:cubicBezTo>
                  <a:pt x="373613" y="1120406"/>
                  <a:pt x="340780" y="1135519"/>
                  <a:pt x="422910" y="1121831"/>
                </a:cubicBezTo>
                <a:cubicBezTo>
                  <a:pt x="438150" y="1098971"/>
                  <a:pt x="456718" y="1240215"/>
                  <a:pt x="468630" y="1053251"/>
                </a:cubicBezTo>
                <a:cubicBezTo>
                  <a:pt x="480542" y="866287"/>
                  <a:pt x="469685" y="19804"/>
                  <a:pt x="494385" y="44"/>
                </a:cubicBezTo>
                <a:cubicBezTo>
                  <a:pt x="503793" y="-7482"/>
                  <a:pt x="537210" y="942761"/>
                  <a:pt x="548640" y="938951"/>
                </a:cubicBezTo>
                <a:cubicBezTo>
                  <a:pt x="560070" y="942761"/>
                  <a:pt x="570882" y="950381"/>
                  <a:pt x="582930" y="950381"/>
                </a:cubicBezTo>
                <a:cubicBezTo>
                  <a:pt x="625570" y="950381"/>
                  <a:pt x="634284" y="939113"/>
                  <a:pt x="651510" y="904661"/>
                </a:cubicBezTo>
                <a:cubicBezTo>
                  <a:pt x="656898" y="893885"/>
                  <a:pt x="657089" y="880903"/>
                  <a:pt x="662940" y="870371"/>
                </a:cubicBezTo>
                <a:cubicBezTo>
                  <a:pt x="702161" y="799774"/>
                  <a:pt x="692860" y="812325"/>
                  <a:pt x="742950" y="778931"/>
                </a:cubicBezTo>
                <a:cubicBezTo>
                  <a:pt x="754380" y="782741"/>
                  <a:pt x="765192" y="790361"/>
                  <a:pt x="777240" y="790361"/>
                </a:cubicBezTo>
                <a:cubicBezTo>
                  <a:pt x="804181" y="790361"/>
                  <a:pt x="835984" y="795471"/>
                  <a:pt x="857250" y="778931"/>
                </a:cubicBezTo>
                <a:cubicBezTo>
                  <a:pt x="876271" y="764137"/>
                  <a:pt x="874266" y="733728"/>
                  <a:pt x="880110" y="710351"/>
                </a:cubicBezTo>
                <a:cubicBezTo>
                  <a:pt x="907985" y="598850"/>
                  <a:pt x="873948" y="738078"/>
                  <a:pt x="902970" y="607481"/>
                </a:cubicBezTo>
                <a:cubicBezTo>
                  <a:pt x="906378" y="592146"/>
                  <a:pt x="905686" y="574832"/>
                  <a:pt x="914400" y="561761"/>
                </a:cubicBezTo>
                <a:cubicBezTo>
                  <a:pt x="922020" y="550331"/>
                  <a:pt x="937260" y="546521"/>
                  <a:pt x="948690" y="538901"/>
                </a:cubicBezTo>
                <a:cubicBezTo>
                  <a:pt x="960120" y="542711"/>
                  <a:pt x="970932" y="550331"/>
                  <a:pt x="982980" y="550331"/>
                </a:cubicBezTo>
                <a:cubicBezTo>
                  <a:pt x="1006155" y="550331"/>
                  <a:pt x="1030831" y="549265"/>
                  <a:pt x="1051560" y="538901"/>
                </a:cubicBezTo>
                <a:cubicBezTo>
                  <a:pt x="1073296" y="528033"/>
                  <a:pt x="1095494" y="441389"/>
                  <a:pt x="1097280" y="436031"/>
                </a:cubicBezTo>
                <a:lnTo>
                  <a:pt x="1108710" y="401741"/>
                </a:lnTo>
                <a:cubicBezTo>
                  <a:pt x="1112520" y="390311"/>
                  <a:pt x="1108092" y="367451"/>
                  <a:pt x="1120140" y="367451"/>
                </a:cubicBezTo>
                <a:lnTo>
                  <a:pt x="1188720" y="36745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C7ACBF1-4541-1C4F-8FA0-80AFC7657BC9}"/>
                  </a:ext>
                </a:extLst>
              </p:cNvPr>
              <p:cNvSpPr txBox="1"/>
              <p:nvPr/>
            </p:nvSpPr>
            <p:spPr>
              <a:xfrm>
                <a:off x="7945246" y="2914902"/>
                <a:ext cx="1023357" cy="5084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r>
                            <a:rPr kumimoji="1" lang="en-US" altLang="zh-CN" sz="3200" b="0" i="1" smtClean="0">
                              <a:latin typeface="Cambria Math" panose="02040503050406030204" pitchFamily="18" charset="0"/>
                            </a:rPr>
                            <m:t>𝑒</m:t>
                          </m:r>
                        </m:e>
                        <m:sup>
                          <m:r>
                            <a:rPr kumimoji="1" lang="en-US" altLang="zh-CN" sz="3200" b="0" i="1" smtClean="0">
                              <a:latin typeface="Cambria Math" panose="02040503050406030204" pitchFamily="18" charset="0"/>
                            </a:rPr>
                            <m:t>−</m:t>
                          </m:r>
                          <m:r>
                            <a:rPr kumimoji="1" lang="en-US" altLang="zh-CN" sz="3200" b="0" i="1" smtClean="0">
                              <a:latin typeface="Cambria Math" panose="02040503050406030204" pitchFamily="18" charset="0"/>
                            </a:rPr>
                            <m:t>𝑖𝐻𝑡</m:t>
                          </m:r>
                        </m:sup>
                      </m:sSup>
                    </m:oMath>
                  </m:oMathPara>
                </a14:m>
                <a:endParaRPr kumimoji="1" lang="zh-CN" altLang="en-US" sz="3200" dirty="0"/>
              </a:p>
            </p:txBody>
          </p:sp>
        </mc:Choice>
        <mc:Fallback xmlns="">
          <p:sp>
            <p:nvSpPr>
              <p:cNvPr id="25" name="TextBox 24">
                <a:extLst>
                  <a:ext uri="{FF2B5EF4-FFF2-40B4-BE49-F238E27FC236}">
                    <a16:creationId xmlns:a16="http://schemas.microsoft.com/office/drawing/2014/main" id="{7C7ACBF1-4541-1C4F-8FA0-80AFC7657BC9}"/>
                  </a:ext>
                </a:extLst>
              </p:cNvPr>
              <p:cNvSpPr txBox="1">
                <a:spLocks noRot="1" noChangeAspect="1" noMove="1" noResize="1" noEditPoints="1" noAdjustHandles="1" noChangeArrowheads="1" noChangeShapeType="1" noTextEdit="1"/>
              </p:cNvSpPr>
              <p:nvPr/>
            </p:nvSpPr>
            <p:spPr>
              <a:xfrm>
                <a:off x="7945246" y="2914902"/>
                <a:ext cx="1023357" cy="508473"/>
              </a:xfrm>
              <a:prstGeom prst="rect">
                <a:avLst/>
              </a:prstGeom>
              <a:blipFill>
                <a:blip r:embed="rId5"/>
                <a:stretch>
                  <a:fillRect l="-3659" t="-2439" r="-2439"/>
                </a:stretch>
              </a:blipFill>
            </p:spPr>
            <p:txBody>
              <a:bodyPr/>
              <a:lstStyle/>
              <a:p>
                <a:r>
                  <a:rPr lang="zh-CN" altLang="en-US">
                    <a:noFill/>
                  </a:rPr>
                  <a:t> </a:t>
                </a:r>
              </a:p>
            </p:txBody>
          </p:sp>
        </mc:Fallback>
      </mc:AlternateContent>
      <p:sp>
        <p:nvSpPr>
          <p:cNvPr id="26" name="Freeform 25">
            <a:extLst>
              <a:ext uri="{FF2B5EF4-FFF2-40B4-BE49-F238E27FC236}">
                <a16:creationId xmlns:a16="http://schemas.microsoft.com/office/drawing/2014/main" id="{41FB8057-BDE1-F44A-B1EF-936AA4D43240}"/>
              </a:ext>
            </a:extLst>
          </p:cNvPr>
          <p:cNvSpPr/>
          <p:nvPr/>
        </p:nvSpPr>
        <p:spPr>
          <a:xfrm>
            <a:off x="6184425" y="1390529"/>
            <a:ext cx="1188720" cy="1215029"/>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00173 w 1188720"/>
              <a:gd name="connsiteY10" fmla="*/ 3192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20040 w 1188720"/>
              <a:gd name="connsiteY7" fmla="*/ 837839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696651 w 1188720"/>
              <a:gd name="connsiteY15" fmla="*/ 15391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215029">
                <a:moveTo>
                  <a:pt x="0" y="1215029"/>
                </a:moveTo>
                <a:cubicBezTo>
                  <a:pt x="1567" y="1212287"/>
                  <a:pt x="80365" y="1070131"/>
                  <a:pt x="91440" y="1066439"/>
                </a:cubicBezTo>
                <a:lnTo>
                  <a:pt x="160020" y="1043579"/>
                </a:lnTo>
                <a:cubicBezTo>
                  <a:pt x="183221" y="1049379"/>
                  <a:pt x="217073" y="1066536"/>
                  <a:pt x="240030" y="1043579"/>
                </a:cubicBezTo>
                <a:cubicBezTo>
                  <a:pt x="248549" y="1035060"/>
                  <a:pt x="246072" y="1020065"/>
                  <a:pt x="251460" y="1009289"/>
                </a:cubicBezTo>
                <a:cubicBezTo>
                  <a:pt x="305800" y="900610"/>
                  <a:pt x="238203" y="1083349"/>
                  <a:pt x="297180" y="906419"/>
                </a:cubicBezTo>
                <a:lnTo>
                  <a:pt x="308610" y="872129"/>
                </a:lnTo>
                <a:cubicBezTo>
                  <a:pt x="312420" y="860699"/>
                  <a:pt x="304228" y="468345"/>
                  <a:pt x="314253" y="461662"/>
                </a:cubicBezTo>
                <a:cubicBezTo>
                  <a:pt x="367826" y="425947"/>
                  <a:pt x="340780" y="817237"/>
                  <a:pt x="422910" y="803549"/>
                </a:cubicBezTo>
                <a:cubicBezTo>
                  <a:pt x="438150" y="780689"/>
                  <a:pt x="456717" y="868883"/>
                  <a:pt x="468630" y="734969"/>
                </a:cubicBezTo>
                <a:cubicBezTo>
                  <a:pt x="480543" y="601055"/>
                  <a:pt x="469686" y="19826"/>
                  <a:pt x="494386" y="66"/>
                </a:cubicBezTo>
                <a:cubicBezTo>
                  <a:pt x="503794" y="-7460"/>
                  <a:pt x="537210" y="624479"/>
                  <a:pt x="548640" y="620669"/>
                </a:cubicBezTo>
                <a:cubicBezTo>
                  <a:pt x="560070" y="624479"/>
                  <a:pt x="570882" y="632099"/>
                  <a:pt x="582930" y="632099"/>
                </a:cubicBezTo>
                <a:cubicBezTo>
                  <a:pt x="625570" y="632099"/>
                  <a:pt x="634284" y="620831"/>
                  <a:pt x="651510" y="586379"/>
                </a:cubicBezTo>
                <a:cubicBezTo>
                  <a:pt x="656898" y="575603"/>
                  <a:pt x="655417" y="624166"/>
                  <a:pt x="662940" y="552089"/>
                </a:cubicBezTo>
                <a:cubicBezTo>
                  <a:pt x="670463" y="480012"/>
                  <a:pt x="646561" y="187313"/>
                  <a:pt x="696651" y="153919"/>
                </a:cubicBezTo>
                <a:cubicBezTo>
                  <a:pt x="708081" y="157729"/>
                  <a:pt x="750474" y="420957"/>
                  <a:pt x="777240" y="472079"/>
                </a:cubicBezTo>
                <a:cubicBezTo>
                  <a:pt x="804006" y="523201"/>
                  <a:pt x="835984" y="477189"/>
                  <a:pt x="857250" y="460649"/>
                </a:cubicBezTo>
                <a:cubicBezTo>
                  <a:pt x="876271" y="445855"/>
                  <a:pt x="874266" y="415446"/>
                  <a:pt x="880110" y="392069"/>
                </a:cubicBezTo>
                <a:cubicBezTo>
                  <a:pt x="907985" y="280568"/>
                  <a:pt x="873948" y="419796"/>
                  <a:pt x="902970" y="289199"/>
                </a:cubicBezTo>
                <a:cubicBezTo>
                  <a:pt x="906378" y="273864"/>
                  <a:pt x="905686" y="256550"/>
                  <a:pt x="914400" y="243479"/>
                </a:cubicBezTo>
                <a:cubicBezTo>
                  <a:pt x="922020" y="232049"/>
                  <a:pt x="937260" y="228239"/>
                  <a:pt x="948690" y="220619"/>
                </a:cubicBezTo>
                <a:cubicBezTo>
                  <a:pt x="960120" y="224429"/>
                  <a:pt x="970932" y="232049"/>
                  <a:pt x="982980" y="232049"/>
                </a:cubicBezTo>
                <a:cubicBezTo>
                  <a:pt x="1006155" y="232049"/>
                  <a:pt x="1030831" y="230983"/>
                  <a:pt x="1051560" y="220619"/>
                </a:cubicBezTo>
                <a:cubicBezTo>
                  <a:pt x="1073296" y="209751"/>
                  <a:pt x="1095494" y="123107"/>
                  <a:pt x="1097280" y="117749"/>
                </a:cubicBezTo>
                <a:lnTo>
                  <a:pt x="1108710" y="83459"/>
                </a:lnTo>
                <a:cubicBezTo>
                  <a:pt x="1112520" y="72029"/>
                  <a:pt x="1108092" y="49169"/>
                  <a:pt x="1120140" y="49169"/>
                </a:cubicBezTo>
                <a:lnTo>
                  <a:pt x="1188720" y="4916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Freeform 26">
            <a:extLst>
              <a:ext uri="{FF2B5EF4-FFF2-40B4-BE49-F238E27FC236}">
                <a16:creationId xmlns:a16="http://schemas.microsoft.com/office/drawing/2014/main" id="{1CF59DAB-011D-DA4F-8995-38CA8CDAFE24}"/>
              </a:ext>
            </a:extLst>
          </p:cNvPr>
          <p:cNvSpPr/>
          <p:nvPr/>
        </p:nvSpPr>
        <p:spPr>
          <a:xfrm>
            <a:off x="9079670" y="1336095"/>
            <a:ext cx="1188720" cy="1283778"/>
          </a:xfrm>
          <a:custGeom>
            <a:avLst/>
            <a:gdLst>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14350 w 1188720"/>
              <a:gd name="connsiteY10" fmla="*/ 58293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8378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533311 h 1533311"/>
              <a:gd name="connsiteX1" fmla="*/ 91440 w 1188720"/>
              <a:gd name="connsiteY1" fmla="*/ 1384721 h 1533311"/>
              <a:gd name="connsiteX2" fmla="*/ 160020 w 1188720"/>
              <a:gd name="connsiteY2" fmla="*/ 1361861 h 1533311"/>
              <a:gd name="connsiteX3" fmla="*/ 240030 w 1188720"/>
              <a:gd name="connsiteY3" fmla="*/ 1361861 h 1533311"/>
              <a:gd name="connsiteX4" fmla="*/ 251460 w 1188720"/>
              <a:gd name="connsiteY4" fmla="*/ 1327571 h 1533311"/>
              <a:gd name="connsiteX5" fmla="*/ 297180 w 1188720"/>
              <a:gd name="connsiteY5" fmla="*/ 1224701 h 1533311"/>
              <a:gd name="connsiteX6" fmla="*/ 308610 w 1188720"/>
              <a:gd name="connsiteY6" fmla="*/ 1190411 h 1533311"/>
              <a:gd name="connsiteX7" fmla="*/ 320040 w 1188720"/>
              <a:gd name="connsiteY7" fmla="*/ 1156121 h 1533311"/>
              <a:gd name="connsiteX8" fmla="*/ 422910 w 1188720"/>
              <a:gd name="connsiteY8" fmla="*/ 1121831 h 1533311"/>
              <a:gd name="connsiteX9" fmla="*/ 468630 w 1188720"/>
              <a:gd name="connsiteY9" fmla="*/ 1053251 h 1533311"/>
              <a:gd name="connsiteX10" fmla="*/ 494385 w 1188720"/>
              <a:gd name="connsiteY10" fmla="*/ 44 h 1533311"/>
              <a:gd name="connsiteX11" fmla="*/ 548640 w 1188720"/>
              <a:gd name="connsiteY11" fmla="*/ 938951 h 1533311"/>
              <a:gd name="connsiteX12" fmla="*/ 582930 w 1188720"/>
              <a:gd name="connsiteY12" fmla="*/ 950381 h 1533311"/>
              <a:gd name="connsiteX13" fmla="*/ 651510 w 1188720"/>
              <a:gd name="connsiteY13" fmla="*/ 904661 h 1533311"/>
              <a:gd name="connsiteX14" fmla="*/ 662940 w 1188720"/>
              <a:gd name="connsiteY14" fmla="*/ 870371 h 1533311"/>
              <a:gd name="connsiteX15" fmla="*/ 742950 w 1188720"/>
              <a:gd name="connsiteY15" fmla="*/ 778931 h 1533311"/>
              <a:gd name="connsiteX16" fmla="*/ 777240 w 1188720"/>
              <a:gd name="connsiteY16" fmla="*/ 790361 h 1533311"/>
              <a:gd name="connsiteX17" fmla="*/ 857250 w 1188720"/>
              <a:gd name="connsiteY17" fmla="*/ 778931 h 1533311"/>
              <a:gd name="connsiteX18" fmla="*/ 880110 w 1188720"/>
              <a:gd name="connsiteY18" fmla="*/ 710351 h 1533311"/>
              <a:gd name="connsiteX19" fmla="*/ 902970 w 1188720"/>
              <a:gd name="connsiteY19" fmla="*/ 607481 h 1533311"/>
              <a:gd name="connsiteX20" fmla="*/ 914400 w 1188720"/>
              <a:gd name="connsiteY20" fmla="*/ 561761 h 1533311"/>
              <a:gd name="connsiteX21" fmla="*/ 948690 w 1188720"/>
              <a:gd name="connsiteY21" fmla="*/ 538901 h 1533311"/>
              <a:gd name="connsiteX22" fmla="*/ 982980 w 1188720"/>
              <a:gd name="connsiteY22" fmla="*/ 550331 h 1533311"/>
              <a:gd name="connsiteX23" fmla="*/ 1051560 w 1188720"/>
              <a:gd name="connsiteY23" fmla="*/ 538901 h 1533311"/>
              <a:gd name="connsiteX24" fmla="*/ 1097280 w 1188720"/>
              <a:gd name="connsiteY24" fmla="*/ 436031 h 1533311"/>
              <a:gd name="connsiteX25" fmla="*/ 1108710 w 1188720"/>
              <a:gd name="connsiteY25" fmla="*/ 401741 h 1533311"/>
              <a:gd name="connsiteX26" fmla="*/ 1120140 w 1188720"/>
              <a:gd name="connsiteY26" fmla="*/ 367451 h 1533311"/>
              <a:gd name="connsiteX27" fmla="*/ 1188720 w 1188720"/>
              <a:gd name="connsiteY27" fmla="*/ 367451 h 1533311"/>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20040 w 1188720"/>
              <a:gd name="connsiteY7" fmla="*/ 788670 h 1165860"/>
              <a:gd name="connsiteX8" fmla="*/ 422910 w 1188720"/>
              <a:gd name="connsiteY8" fmla="*/ 754380 h 1165860"/>
              <a:gd name="connsiteX9" fmla="*/ 468630 w 1188720"/>
              <a:gd name="connsiteY9" fmla="*/ 685800 h 1165860"/>
              <a:gd name="connsiteX10" fmla="*/ 500173 w 1188720"/>
              <a:gd name="connsiteY10" fmla="*/ 31920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742950 w 1188720"/>
              <a:gd name="connsiteY15" fmla="*/ 41148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20040 w 1188720"/>
              <a:gd name="connsiteY7" fmla="*/ 837839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742950 w 1188720"/>
              <a:gd name="connsiteY15" fmla="*/ 46064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215029 h 1215029"/>
              <a:gd name="connsiteX1" fmla="*/ 91440 w 1188720"/>
              <a:gd name="connsiteY1" fmla="*/ 1066439 h 1215029"/>
              <a:gd name="connsiteX2" fmla="*/ 160020 w 1188720"/>
              <a:gd name="connsiteY2" fmla="*/ 1043579 h 1215029"/>
              <a:gd name="connsiteX3" fmla="*/ 240030 w 1188720"/>
              <a:gd name="connsiteY3" fmla="*/ 1043579 h 1215029"/>
              <a:gd name="connsiteX4" fmla="*/ 251460 w 1188720"/>
              <a:gd name="connsiteY4" fmla="*/ 1009289 h 1215029"/>
              <a:gd name="connsiteX5" fmla="*/ 297180 w 1188720"/>
              <a:gd name="connsiteY5" fmla="*/ 906419 h 1215029"/>
              <a:gd name="connsiteX6" fmla="*/ 308610 w 1188720"/>
              <a:gd name="connsiteY6" fmla="*/ 872129 h 1215029"/>
              <a:gd name="connsiteX7" fmla="*/ 314253 w 1188720"/>
              <a:gd name="connsiteY7" fmla="*/ 461662 h 1215029"/>
              <a:gd name="connsiteX8" fmla="*/ 422910 w 1188720"/>
              <a:gd name="connsiteY8" fmla="*/ 803549 h 1215029"/>
              <a:gd name="connsiteX9" fmla="*/ 468630 w 1188720"/>
              <a:gd name="connsiteY9" fmla="*/ 734969 h 1215029"/>
              <a:gd name="connsiteX10" fmla="*/ 494386 w 1188720"/>
              <a:gd name="connsiteY10" fmla="*/ 66 h 1215029"/>
              <a:gd name="connsiteX11" fmla="*/ 548640 w 1188720"/>
              <a:gd name="connsiteY11" fmla="*/ 620669 h 1215029"/>
              <a:gd name="connsiteX12" fmla="*/ 582930 w 1188720"/>
              <a:gd name="connsiteY12" fmla="*/ 632099 h 1215029"/>
              <a:gd name="connsiteX13" fmla="*/ 651510 w 1188720"/>
              <a:gd name="connsiteY13" fmla="*/ 586379 h 1215029"/>
              <a:gd name="connsiteX14" fmla="*/ 662940 w 1188720"/>
              <a:gd name="connsiteY14" fmla="*/ 552089 h 1215029"/>
              <a:gd name="connsiteX15" fmla="*/ 696651 w 1188720"/>
              <a:gd name="connsiteY15" fmla="*/ 153919 h 1215029"/>
              <a:gd name="connsiteX16" fmla="*/ 777240 w 1188720"/>
              <a:gd name="connsiteY16" fmla="*/ 472079 h 1215029"/>
              <a:gd name="connsiteX17" fmla="*/ 857250 w 1188720"/>
              <a:gd name="connsiteY17" fmla="*/ 460649 h 1215029"/>
              <a:gd name="connsiteX18" fmla="*/ 880110 w 1188720"/>
              <a:gd name="connsiteY18" fmla="*/ 392069 h 1215029"/>
              <a:gd name="connsiteX19" fmla="*/ 902970 w 1188720"/>
              <a:gd name="connsiteY19" fmla="*/ 289199 h 1215029"/>
              <a:gd name="connsiteX20" fmla="*/ 914400 w 1188720"/>
              <a:gd name="connsiteY20" fmla="*/ 243479 h 1215029"/>
              <a:gd name="connsiteX21" fmla="*/ 948690 w 1188720"/>
              <a:gd name="connsiteY21" fmla="*/ 220619 h 1215029"/>
              <a:gd name="connsiteX22" fmla="*/ 982980 w 1188720"/>
              <a:gd name="connsiteY22" fmla="*/ 232049 h 1215029"/>
              <a:gd name="connsiteX23" fmla="*/ 1051560 w 1188720"/>
              <a:gd name="connsiteY23" fmla="*/ 220619 h 1215029"/>
              <a:gd name="connsiteX24" fmla="*/ 1097280 w 1188720"/>
              <a:gd name="connsiteY24" fmla="*/ 117749 h 1215029"/>
              <a:gd name="connsiteX25" fmla="*/ 1108710 w 1188720"/>
              <a:gd name="connsiteY25" fmla="*/ 83459 h 1215029"/>
              <a:gd name="connsiteX26" fmla="*/ 1120140 w 1188720"/>
              <a:gd name="connsiteY26" fmla="*/ 49169 h 1215029"/>
              <a:gd name="connsiteX27" fmla="*/ 1188720 w 1188720"/>
              <a:gd name="connsiteY27" fmla="*/ 49169 h 1215029"/>
              <a:gd name="connsiteX0" fmla="*/ 0 w 1188720"/>
              <a:gd name="connsiteY0" fmla="*/ 1165860 h 1165860"/>
              <a:gd name="connsiteX1" fmla="*/ 91440 w 1188720"/>
              <a:gd name="connsiteY1" fmla="*/ 1017270 h 1165860"/>
              <a:gd name="connsiteX2" fmla="*/ 160020 w 1188720"/>
              <a:gd name="connsiteY2" fmla="*/ 994410 h 1165860"/>
              <a:gd name="connsiteX3" fmla="*/ 240030 w 1188720"/>
              <a:gd name="connsiteY3" fmla="*/ 994410 h 1165860"/>
              <a:gd name="connsiteX4" fmla="*/ 251460 w 1188720"/>
              <a:gd name="connsiteY4" fmla="*/ 960120 h 1165860"/>
              <a:gd name="connsiteX5" fmla="*/ 297180 w 1188720"/>
              <a:gd name="connsiteY5" fmla="*/ 857250 h 1165860"/>
              <a:gd name="connsiteX6" fmla="*/ 308610 w 1188720"/>
              <a:gd name="connsiteY6" fmla="*/ 822960 h 1165860"/>
              <a:gd name="connsiteX7" fmla="*/ 314253 w 1188720"/>
              <a:gd name="connsiteY7" fmla="*/ 412493 h 1165860"/>
              <a:gd name="connsiteX8" fmla="*/ 422910 w 1188720"/>
              <a:gd name="connsiteY8" fmla="*/ 754380 h 1165860"/>
              <a:gd name="connsiteX9" fmla="*/ 468630 w 1188720"/>
              <a:gd name="connsiteY9" fmla="*/ 685800 h 1165860"/>
              <a:gd name="connsiteX10" fmla="*/ 505961 w 1188720"/>
              <a:gd name="connsiteY10" fmla="*/ 193966 h 1165860"/>
              <a:gd name="connsiteX11" fmla="*/ 548640 w 1188720"/>
              <a:gd name="connsiteY11" fmla="*/ 571500 h 1165860"/>
              <a:gd name="connsiteX12" fmla="*/ 582930 w 1188720"/>
              <a:gd name="connsiteY12" fmla="*/ 582930 h 1165860"/>
              <a:gd name="connsiteX13" fmla="*/ 651510 w 1188720"/>
              <a:gd name="connsiteY13" fmla="*/ 537210 h 1165860"/>
              <a:gd name="connsiteX14" fmla="*/ 662940 w 1188720"/>
              <a:gd name="connsiteY14" fmla="*/ 502920 h 1165860"/>
              <a:gd name="connsiteX15" fmla="*/ 696651 w 1188720"/>
              <a:gd name="connsiteY15" fmla="*/ 104750 h 1165860"/>
              <a:gd name="connsiteX16" fmla="*/ 777240 w 1188720"/>
              <a:gd name="connsiteY16" fmla="*/ 422910 h 1165860"/>
              <a:gd name="connsiteX17" fmla="*/ 857250 w 1188720"/>
              <a:gd name="connsiteY17" fmla="*/ 411480 h 1165860"/>
              <a:gd name="connsiteX18" fmla="*/ 880110 w 1188720"/>
              <a:gd name="connsiteY18" fmla="*/ 342900 h 1165860"/>
              <a:gd name="connsiteX19" fmla="*/ 902970 w 1188720"/>
              <a:gd name="connsiteY19" fmla="*/ 240030 h 1165860"/>
              <a:gd name="connsiteX20" fmla="*/ 914400 w 1188720"/>
              <a:gd name="connsiteY20" fmla="*/ 194310 h 1165860"/>
              <a:gd name="connsiteX21" fmla="*/ 948690 w 1188720"/>
              <a:gd name="connsiteY21" fmla="*/ 171450 h 1165860"/>
              <a:gd name="connsiteX22" fmla="*/ 982980 w 1188720"/>
              <a:gd name="connsiteY22" fmla="*/ 182880 h 1165860"/>
              <a:gd name="connsiteX23" fmla="*/ 1051560 w 1188720"/>
              <a:gd name="connsiteY23" fmla="*/ 171450 h 1165860"/>
              <a:gd name="connsiteX24" fmla="*/ 1097280 w 1188720"/>
              <a:gd name="connsiteY24" fmla="*/ 68580 h 1165860"/>
              <a:gd name="connsiteX25" fmla="*/ 1108710 w 1188720"/>
              <a:gd name="connsiteY25" fmla="*/ 34290 h 1165860"/>
              <a:gd name="connsiteX26" fmla="*/ 1120140 w 1188720"/>
              <a:gd name="connsiteY26" fmla="*/ 0 h 1165860"/>
              <a:gd name="connsiteX27" fmla="*/ 1188720 w 1188720"/>
              <a:gd name="connsiteY27" fmla="*/ 0 h 1165860"/>
              <a:gd name="connsiteX0" fmla="*/ 0 w 1188720"/>
              <a:gd name="connsiteY0" fmla="*/ 1283778 h 1283778"/>
              <a:gd name="connsiteX1" fmla="*/ 91440 w 1188720"/>
              <a:gd name="connsiteY1" fmla="*/ 1135188 h 1283778"/>
              <a:gd name="connsiteX2" fmla="*/ 160020 w 1188720"/>
              <a:gd name="connsiteY2" fmla="*/ 1112328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 name="connsiteX0" fmla="*/ 0 w 1188720"/>
              <a:gd name="connsiteY0" fmla="*/ 1283778 h 1283778"/>
              <a:gd name="connsiteX1" fmla="*/ 91440 w 1188720"/>
              <a:gd name="connsiteY1" fmla="*/ 1135188 h 1283778"/>
              <a:gd name="connsiteX2" fmla="*/ 126332 w 1188720"/>
              <a:gd name="connsiteY2" fmla="*/ 727317 h 1283778"/>
              <a:gd name="connsiteX3" fmla="*/ 240030 w 1188720"/>
              <a:gd name="connsiteY3" fmla="*/ 1112328 h 1283778"/>
              <a:gd name="connsiteX4" fmla="*/ 251460 w 1188720"/>
              <a:gd name="connsiteY4" fmla="*/ 1078038 h 1283778"/>
              <a:gd name="connsiteX5" fmla="*/ 297180 w 1188720"/>
              <a:gd name="connsiteY5" fmla="*/ 975168 h 1283778"/>
              <a:gd name="connsiteX6" fmla="*/ 308610 w 1188720"/>
              <a:gd name="connsiteY6" fmla="*/ 940878 h 1283778"/>
              <a:gd name="connsiteX7" fmla="*/ 314253 w 1188720"/>
              <a:gd name="connsiteY7" fmla="*/ 530411 h 1283778"/>
              <a:gd name="connsiteX8" fmla="*/ 422910 w 1188720"/>
              <a:gd name="connsiteY8" fmla="*/ 872298 h 1283778"/>
              <a:gd name="connsiteX9" fmla="*/ 468630 w 1188720"/>
              <a:gd name="connsiteY9" fmla="*/ 803718 h 1283778"/>
              <a:gd name="connsiteX10" fmla="*/ 505961 w 1188720"/>
              <a:gd name="connsiteY10" fmla="*/ 311884 h 1283778"/>
              <a:gd name="connsiteX11" fmla="*/ 548640 w 1188720"/>
              <a:gd name="connsiteY11" fmla="*/ 689418 h 1283778"/>
              <a:gd name="connsiteX12" fmla="*/ 582930 w 1188720"/>
              <a:gd name="connsiteY12" fmla="*/ 700848 h 1283778"/>
              <a:gd name="connsiteX13" fmla="*/ 651510 w 1188720"/>
              <a:gd name="connsiteY13" fmla="*/ 655128 h 1283778"/>
              <a:gd name="connsiteX14" fmla="*/ 662940 w 1188720"/>
              <a:gd name="connsiteY14" fmla="*/ 620838 h 1283778"/>
              <a:gd name="connsiteX15" fmla="*/ 696651 w 1188720"/>
              <a:gd name="connsiteY15" fmla="*/ 222668 h 1283778"/>
              <a:gd name="connsiteX16" fmla="*/ 777240 w 1188720"/>
              <a:gd name="connsiteY16" fmla="*/ 540828 h 1283778"/>
              <a:gd name="connsiteX17" fmla="*/ 857250 w 1188720"/>
              <a:gd name="connsiteY17" fmla="*/ 529398 h 1283778"/>
              <a:gd name="connsiteX18" fmla="*/ 880110 w 1188720"/>
              <a:gd name="connsiteY18" fmla="*/ 460818 h 1283778"/>
              <a:gd name="connsiteX19" fmla="*/ 902970 w 1188720"/>
              <a:gd name="connsiteY19" fmla="*/ 357948 h 1283778"/>
              <a:gd name="connsiteX20" fmla="*/ 914400 w 1188720"/>
              <a:gd name="connsiteY20" fmla="*/ 312228 h 1283778"/>
              <a:gd name="connsiteX21" fmla="*/ 931328 w 1188720"/>
              <a:gd name="connsiteY21" fmla="*/ 0 h 1283778"/>
              <a:gd name="connsiteX22" fmla="*/ 982980 w 1188720"/>
              <a:gd name="connsiteY22" fmla="*/ 300798 h 1283778"/>
              <a:gd name="connsiteX23" fmla="*/ 1051560 w 1188720"/>
              <a:gd name="connsiteY23" fmla="*/ 289368 h 1283778"/>
              <a:gd name="connsiteX24" fmla="*/ 1097280 w 1188720"/>
              <a:gd name="connsiteY24" fmla="*/ 186498 h 1283778"/>
              <a:gd name="connsiteX25" fmla="*/ 1108710 w 1188720"/>
              <a:gd name="connsiteY25" fmla="*/ 152208 h 1283778"/>
              <a:gd name="connsiteX26" fmla="*/ 1120140 w 1188720"/>
              <a:gd name="connsiteY26" fmla="*/ 117918 h 1283778"/>
              <a:gd name="connsiteX27" fmla="*/ 1188720 w 1188720"/>
              <a:gd name="connsiteY27" fmla="*/ 117918 h 128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8720" h="1283778">
                <a:moveTo>
                  <a:pt x="0" y="1283778"/>
                </a:moveTo>
                <a:cubicBezTo>
                  <a:pt x="1567" y="1281036"/>
                  <a:pt x="80365" y="1138880"/>
                  <a:pt x="91440" y="1135188"/>
                </a:cubicBezTo>
                <a:lnTo>
                  <a:pt x="126332" y="727317"/>
                </a:lnTo>
                <a:cubicBezTo>
                  <a:pt x="149533" y="733117"/>
                  <a:pt x="197045" y="1060170"/>
                  <a:pt x="240030" y="1112328"/>
                </a:cubicBezTo>
                <a:cubicBezTo>
                  <a:pt x="247598" y="1121511"/>
                  <a:pt x="246072" y="1088814"/>
                  <a:pt x="251460" y="1078038"/>
                </a:cubicBezTo>
                <a:cubicBezTo>
                  <a:pt x="305800" y="969359"/>
                  <a:pt x="238203" y="1152098"/>
                  <a:pt x="297180" y="975168"/>
                </a:cubicBezTo>
                <a:lnTo>
                  <a:pt x="308610" y="940878"/>
                </a:lnTo>
                <a:cubicBezTo>
                  <a:pt x="312420" y="929448"/>
                  <a:pt x="304228" y="537094"/>
                  <a:pt x="314253" y="530411"/>
                </a:cubicBezTo>
                <a:cubicBezTo>
                  <a:pt x="367826" y="494696"/>
                  <a:pt x="340780" y="885986"/>
                  <a:pt x="422910" y="872298"/>
                </a:cubicBezTo>
                <a:cubicBezTo>
                  <a:pt x="438150" y="849438"/>
                  <a:pt x="454788" y="897120"/>
                  <a:pt x="468630" y="803718"/>
                </a:cubicBezTo>
                <a:cubicBezTo>
                  <a:pt x="482472" y="710316"/>
                  <a:pt x="481261" y="331644"/>
                  <a:pt x="505961" y="311884"/>
                </a:cubicBezTo>
                <a:cubicBezTo>
                  <a:pt x="515369" y="304358"/>
                  <a:pt x="537210" y="693228"/>
                  <a:pt x="548640" y="689418"/>
                </a:cubicBezTo>
                <a:cubicBezTo>
                  <a:pt x="560070" y="693228"/>
                  <a:pt x="570882" y="700848"/>
                  <a:pt x="582930" y="700848"/>
                </a:cubicBezTo>
                <a:cubicBezTo>
                  <a:pt x="625570" y="700848"/>
                  <a:pt x="634284" y="689580"/>
                  <a:pt x="651510" y="655128"/>
                </a:cubicBezTo>
                <a:cubicBezTo>
                  <a:pt x="656898" y="644352"/>
                  <a:pt x="655417" y="692915"/>
                  <a:pt x="662940" y="620838"/>
                </a:cubicBezTo>
                <a:cubicBezTo>
                  <a:pt x="670463" y="548761"/>
                  <a:pt x="646561" y="256062"/>
                  <a:pt x="696651" y="222668"/>
                </a:cubicBezTo>
                <a:cubicBezTo>
                  <a:pt x="708081" y="226478"/>
                  <a:pt x="750474" y="489706"/>
                  <a:pt x="777240" y="540828"/>
                </a:cubicBezTo>
                <a:cubicBezTo>
                  <a:pt x="804006" y="591950"/>
                  <a:pt x="835984" y="545938"/>
                  <a:pt x="857250" y="529398"/>
                </a:cubicBezTo>
                <a:cubicBezTo>
                  <a:pt x="876271" y="514604"/>
                  <a:pt x="874266" y="484195"/>
                  <a:pt x="880110" y="460818"/>
                </a:cubicBezTo>
                <a:cubicBezTo>
                  <a:pt x="907985" y="349317"/>
                  <a:pt x="873948" y="488545"/>
                  <a:pt x="902970" y="357948"/>
                </a:cubicBezTo>
                <a:cubicBezTo>
                  <a:pt x="906378" y="342613"/>
                  <a:pt x="909674" y="371886"/>
                  <a:pt x="914400" y="312228"/>
                </a:cubicBezTo>
                <a:cubicBezTo>
                  <a:pt x="919126" y="252570"/>
                  <a:pt x="919898" y="7620"/>
                  <a:pt x="931328" y="0"/>
                </a:cubicBezTo>
                <a:cubicBezTo>
                  <a:pt x="942758" y="3810"/>
                  <a:pt x="962941" y="252570"/>
                  <a:pt x="982980" y="300798"/>
                </a:cubicBezTo>
                <a:cubicBezTo>
                  <a:pt x="1003019" y="349026"/>
                  <a:pt x="1030831" y="299732"/>
                  <a:pt x="1051560" y="289368"/>
                </a:cubicBezTo>
                <a:cubicBezTo>
                  <a:pt x="1073296" y="278500"/>
                  <a:pt x="1095494" y="191856"/>
                  <a:pt x="1097280" y="186498"/>
                </a:cubicBezTo>
                <a:lnTo>
                  <a:pt x="1108710" y="152208"/>
                </a:lnTo>
                <a:cubicBezTo>
                  <a:pt x="1112520" y="140778"/>
                  <a:pt x="1108092" y="117918"/>
                  <a:pt x="1120140" y="117918"/>
                </a:cubicBezTo>
                <a:lnTo>
                  <a:pt x="1188720" y="11791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75D4E6E-8A78-144C-9ECA-C62C5F75FFB6}"/>
                  </a:ext>
                </a:extLst>
              </p:cNvPr>
              <p:cNvSpPr txBox="1"/>
              <p:nvPr/>
            </p:nvSpPr>
            <p:spPr>
              <a:xfrm>
                <a:off x="3345869" y="2914614"/>
                <a:ext cx="1211101" cy="509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3200" b="0" i="1" smtClean="0">
                              <a:latin typeface="Cambria Math" panose="02040503050406030204" pitchFamily="18" charset="0"/>
                            </a:rPr>
                          </m:ctrlPr>
                        </m:sSupPr>
                        <m:e>
                          <m:sSup>
                            <m:sSupPr>
                              <m:ctrlPr>
                                <a:rPr kumimoji="1" lang="en-US" altLang="zh-CN" sz="3200" b="0" i="1" smtClean="0">
                                  <a:latin typeface="Cambria Math" panose="02040503050406030204" pitchFamily="18" charset="0"/>
                                </a:rPr>
                              </m:ctrlPr>
                            </m:sSupPr>
                            <m:e>
                              <m:acc>
                                <m:accPr>
                                  <m:chr m:val="̂"/>
                                  <m:ctrlPr>
                                    <a:rPr kumimoji="1" lang="en-US" altLang="zh-CN" sz="3200" b="0" i="1" smtClean="0">
                                      <a:latin typeface="Cambria Math" panose="02040503050406030204" pitchFamily="18" charset="0"/>
                                    </a:rPr>
                                  </m:ctrlPr>
                                </m:accPr>
                                <m:e>
                                  <m:r>
                                    <a:rPr kumimoji="1" lang="en-US" altLang="zh-CN" sz="3200" b="0" i="1" smtClean="0">
                                      <a:latin typeface="Cambria Math" panose="02040503050406030204" pitchFamily="18" charset="0"/>
                                    </a:rPr>
                                    <m:t>𝑂</m:t>
                                  </m:r>
                                </m:e>
                              </m:acc>
                            </m:e>
                            <m:sup>
                              <m:r>
                                <a:rPr kumimoji="1" lang="en-US" altLang="zh-CN" sz="3200" b="0" i="1" smtClean="0">
                                  <a:latin typeface="Cambria Math" panose="02040503050406030204" pitchFamily="18" charset="0"/>
                                  <a:ea typeface="Cambria Math" panose="02040503050406030204" pitchFamily="18" charset="0"/>
                                </a:rPr>
                                <m:t>†</m:t>
                              </m:r>
                            </m:sup>
                          </m:sSup>
                          <m:d>
                            <m:dPr>
                              <m:begChr m:val="|"/>
                              <m:endChr m:val="⟩"/>
                              <m:ctrlPr>
                                <a:rPr kumimoji="1" lang="en-US" altLang="zh-CN" sz="3200" b="0" i="1" smtClean="0">
                                  <a:latin typeface="Cambria Math" panose="02040503050406030204" pitchFamily="18" charset="0"/>
                                </a:rPr>
                              </m:ctrlPr>
                            </m:dPr>
                            <m:e>
                              <m:r>
                                <m:rPr>
                                  <m:sty m:val="p"/>
                                </m:rPr>
                                <a:rPr kumimoji="1" lang="en-US" altLang="zh-CN" sz="3200" b="0" i="0" smtClean="0">
                                  <a:latin typeface="Cambria Math" panose="02040503050406030204" pitchFamily="18" charset="0"/>
                                </a:rPr>
                                <m:t>Ω</m:t>
                              </m:r>
                            </m:e>
                          </m:d>
                        </m:e>
                        <m:sup>
                          <m:r>
                            <a:rPr kumimoji="1" lang="zh-CN" altLang="en-US" sz="3200" b="0" i="1" smtClean="0">
                              <a:latin typeface="Cambria Math" panose="02040503050406030204" pitchFamily="18" charset="0"/>
                            </a:rPr>
                            <m:t> </m:t>
                          </m:r>
                        </m:sup>
                      </m:sSup>
                    </m:oMath>
                  </m:oMathPara>
                </a14:m>
                <a:endParaRPr kumimoji="1" lang="zh-CN" altLang="en-US" sz="3200" dirty="0"/>
              </a:p>
            </p:txBody>
          </p:sp>
        </mc:Choice>
        <mc:Fallback xmlns="">
          <p:sp>
            <p:nvSpPr>
              <p:cNvPr id="28" name="TextBox 27">
                <a:extLst>
                  <a:ext uri="{FF2B5EF4-FFF2-40B4-BE49-F238E27FC236}">
                    <a16:creationId xmlns:a16="http://schemas.microsoft.com/office/drawing/2014/main" id="{675D4E6E-8A78-144C-9ECA-C62C5F75FFB6}"/>
                  </a:ext>
                </a:extLst>
              </p:cNvPr>
              <p:cNvSpPr txBox="1">
                <a:spLocks noRot="1" noChangeAspect="1" noMove="1" noResize="1" noEditPoints="1" noAdjustHandles="1" noChangeArrowheads="1" noChangeShapeType="1" noTextEdit="1"/>
              </p:cNvSpPr>
              <p:nvPr/>
            </p:nvSpPr>
            <p:spPr>
              <a:xfrm>
                <a:off x="3345869" y="2914614"/>
                <a:ext cx="1211101" cy="509050"/>
              </a:xfrm>
              <a:prstGeom prst="rect">
                <a:avLst/>
              </a:prstGeom>
              <a:blipFill>
                <a:blip r:embed="rId6"/>
                <a:stretch>
                  <a:fillRect l="-7216" t="-21951" r="-6186" b="-73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301DE33-85A7-6342-B35E-4E9EBDD4CEA2}"/>
                  </a:ext>
                </a:extLst>
              </p:cNvPr>
              <p:cNvSpPr txBox="1"/>
              <p:nvPr/>
            </p:nvSpPr>
            <p:spPr>
              <a:xfrm>
                <a:off x="10695081" y="1697351"/>
                <a:ext cx="1004562" cy="6013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3200" b="0" i="1" smtClean="0">
                          <a:solidFill>
                            <a:schemeClr val="tx1"/>
                          </a:solidFill>
                          <a:latin typeface="Cambria Math" panose="02040503050406030204" pitchFamily="18" charset="0"/>
                        </a:rPr>
                        <m:t>⟨</m:t>
                      </m:r>
                      <m:acc>
                        <m:accPr>
                          <m:chr m:val="̂"/>
                          <m:ctrlPr>
                            <a:rPr kumimoji="1" lang="en-US" altLang="zh-CN" sz="3200" b="0" i="1" smtClean="0">
                              <a:solidFill>
                                <a:schemeClr val="tx1"/>
                              </a:solidFill>
                              <a:latin typeface="Cambria Math" panose="02040503050406030204" pitchFamily="18" charset="0"/>
                            </a:rPr>
                          </m:ctrlPr>
                        </m:accPr>
                        <m:e>
                          <m:r>
                            <a:rPr kumimoji="1" lang="en-US" altLang="zh-CN" sz="3200" b="0" i="1" smtClean="0">
                              <a:solidFill>
                                <a:schemeClr val="tx1"/>
                              </a:solidFill>
                              <a:latin typeface="Cambria Math" panose="02040503050406030204" pitchFamily="18" charset="0"/>
                            </a:rPr>
                            <m:t>𝑂</m:t>
                          </m:r>
                        </m:e>
                      </m:acc>
                      <m:r>
                        <a:rPr kumimoji="1" lang="en-US" altLang="zh-CN" sz="3200" b="0" i="1" smtClean="0">
                          <a:solidFill>
                            <a:schemeClr val="tx1"/>
                          </a:solidFill>
                          <a:latin typeface="Cambria Math" panose="02040503050406030204" pitchFamily="18" charset="0"/>
                        </a:rPr>
                        <m:t>⟩</m:t>
                      </m:r>
                    </m:oMath>
                  </m:oMathPara>
                </a14:m>
                <a:endParaRPr lang="zh-CN" altLang="en-US" sz="3200" dirty="0">
                  <a:solidFill>
                    <a:schemeClr val="tx1"/>
                  </a:solidFill>
                </a:endParaRPr>
              </a:p>
            </p:txBody>
          </p:sp>
        </mc:Choice>
        <mc:Fallback xmlns="">
          <p:sp>
            <p:nvSpPr>
              <p:cNvPr id="29" name="TextBox 28">
                <a:extLst>
                  <a:ext uri="{FF2B5EF4-FFF2-40B4-BE49-F238E27FC236}">
                    <a16:creationId xmlns:a16="http://schemas.microsoft.com/office/drawing/2014/main" id="{C301DE33-85A7-6342-B35E-4E9EBDD4CEA2}"/>
                  </a:ext>
                </a:extLst>
              </p:cNvPr>
              <p:cNvSpPr txBox="1">
                <a:spLocks noRot="1" noChangeAspect="1" noMove="1" noResize="1" noEditPoints="1" noAdjustHandles="1" noChangeArrowheads="1" noChangeShapeType="1" noTextEdit="1"/>
              </p:cNvSpPr>
              <p:nvPr/>
            </p:nvSpPr>
            <p:spPr>
              <a:xfrm>
                <a:off x="10695081" y="1697351"/>
                <a:ext cx="1004562" cy="601383"/>
              </a:xfrm>
              <a:prstGeom prst="rect">
                <a:avLst/>
              </a:prstGeom>
              <a:blipFill>
                <a:blip r:embed="rId7"/>
                <a:stretch>
                  <a:fillRect t="-10417" b="-22917"/>
                </a:stretch>
              </a:blipFill>
            </p:spPr>
            <p:txBody>
              <a:bodyPr/>
              <a:lstStyle/>
              <a:p>
                <a:r>
                  <a:rPr lang="zh-CN" altLang="en-US">
                    <a:noFill/>
                  </a:rPr>
                  <a:t> </a:t>
                </a:r>
              </a:p>
            </p:txBody>
          </p:sp>
        </mc:Fallback>
      </mc:AlternateContent>
      <p:sp>
        <p:nvSpPr>
          <p:cNvPr id="6" name="TextBox 5">
            <a:extLst>
              <a:ext uri="{FF2B5EF4-FFF2-40B4-BE49-F238E27FC236}">
                <a16:creationId xmlns:a16="http://schemas.microsoft.com/office/drawing/2014/main" id="{D44ACA04-2111-7E41-A04C-B06892D4C3E7}"/>
              </a:ext>
            </a:extLst>
          </p:cNvPr>
          <p:cNvSpPr txBox="1"/>
          <p:nvPr/>
        </p:nvSpPr>
        <p:spPr>
          <a:xfrm>
            <a:off x="1212973" y="3528273"/>
            <a:ext cx="9942904" cy="369332"/>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t>Roadmap</a:t>
            </a:r>
            <a:r>
              <a:rPr kumimoji="1" lang="zh-CN" altLang="en-US" dirty="0"/>
              <a:t> </a:t>
            </a:r>
            <a:r>
              <a:rPr kumimoji="1" lang="en-US" altLang="zh-CN" dirty="0"/>
              <a:t>towards</a:t>
            </a:r>
            <a:r>
              <a:rPr kumimoji="1" lang="zh-CN" altLang="en-US" dirty="0"/>
              <a:t> </a:t>
            </a:r>
            <a:r>
              <a:rPr kumimoji="1" lang="en-US" altLang="zh-CN" dirty="0"/>
              <a:t>extracting</a:t>
            </a:r>
            <a:r>
              <a:rPr kumimoji="1" lang="zh-CN" altLang="en-US" dirty="0"/>
              <a:t> </a:t>
            </a:r>
            <a:r>
              <a:rPr kumimoji="1" lang="en-US" altLang="zh-CN" dirty="0"/>
              <a:t>particle</a:t>
            </a:r>
            <a:r>
              <a:rPr kumimoji="1" lang="zh-CN" altLang="en-US" dirty="0"/>
              <a:t> </a:t>
            </a:r>
            <a:r>
              <a:rPr kumimoji="1" lang="en-US" altLang="zh-CN" dirty="0"/>
              <a:t>mass</a:t>
            </a:r>
            <a:r>
              <a:rPr kumimoji="1" lang="zh-CN" altLang="en-US" dirty="0"/>
              <a:t> </a:t>
            </a:r>
            <a:r>
              <a:rPr kumimoji="1" lang="en-US" altLang="zh-CN" dirty="0"/>
              <a:t>on</a:t>
            </a:r>
            <a:r>
              <a:rPr kumimoji="1" lang="zh-CN" altLang="en-US" dirty="0"/>
              <a:t> </a:t>
            </a:r>
            <a:r>
              <a:rPr kumimoji="1" lang="en-US" altLang="zh-CN" dirty="0"/>
              <a:t>quantum</a:t>
            </a:r>
            <a:r>
              <a:rPr kumimoji="1" lang="zh-CN" altLang="en-US" dirty="0"/>
              <a:t> </a:t>
            </a:r>
            <a:r>
              <a:rPr kumimoji="1" lang="en-US" altLang="zh-CN" dirty="0"/>
              <a:t>computers</a:t>
            </a:r>
            <a:r>
              <a:rPr kumimoji="1" lang="zh-CN" altLang="en-US" dirty="0"/>
              <a:t> </a:t>
            </a:r>
            <a:r>
              <a:rPr kumimoji="1" lang="en-US" altLang="zh-CN" dirty="0"/>
              <a:t>using</a:t>
            </a:r>
            <a:r>
              <a:rPr kumimoji="1" lang="zh-CN" altLang="en-US" dirty="0"/>
              <a:t> </a:t>
            </a:r>
            <a:r>
              <a:rPr kumimoji="1" lang="en-US" altLang="zh-CN" dirty="0"/>
              <a:t>2-time</a:t>
            </a:r>
            <a:r>
              <a:rPr kumimoji="1" lang="zh-CN" altLang="en-US" dirty="0"/>
              <a:t> </a:t>
            </a:r>
            <a:r>
              <a:rPr kumimoji="1" lang="en-US" altLang="zh-CN" dirty="0"/>
              <a:t>correlation</a:t>
            </a:r>
            <a:r>
              <a:rPr kumimoji="1" lang="zh-CN" altLang="en-US" dirty="0"/>
              <a:t> </a:t>
            </a:r>
            <a:r>
              <a:rPr kumimoji="1" lang="en-US" altLang="zh-CN" dirty="0"/>
              <a:t>functions.</a:t>
            </a:r>
            <a:r>
              <a:rPr kumimoji="1" lang="zh-CN" altLang="en-US" dirty="0"/>
              <a:t> </a:t>
            </a:r>
            <a:endParaRPr kumimoji="1" lang="en-US" altLang="zh-CN" dirty="0"/>
          </a:p>
        </p:txBody>
      </p:sp>
      <p:grpSp>
        <p:nvGrpSpPr>
          <p:cNvPr id="31" name="Group 30">
            <a:extLst>
              <a:ext uri="{FF2B5EF4-FFF2-40B4-BE49-F238E27FC236}">
                <a16:creationId xmlns:a16="http://schemas.microsoft.com/office/drawing/2014/main" id="{EC3EA5B6-31E0-EB49-AF2D-ABD5D7FD6709}"/>
              </a:ext>
            </a:extLst>
          </p:cNvPr>
          <p:cNvGrpSpPr/>
          <p:nvPr/>
        </p:nvGrpSpPr>
        <p:grpSpPr>
          <a:xfrm>
            <a:off x="4176829" y="4167547"/>
            <a:ext cx="7887268" cy="2523132"/>
            <a:chOff x="656563" y="4382564"/>
            <a:chExt cx="6951605" cy="2223814"/>
          </a:xfrm>
        </p:grpSpPr>
        <p:pic>
          <p:nvPicPr>
            <p:cNvPr id="32" name="Picture 31">
              <a:extLst>
                <a:ext uri="{FF2B5EF4-FFF2-40B4-BE49-F238E27FC236}">
                  <a16:creationId xmlns:a16="http://schemas.microsoft.com/office/drawing/2014/main" id="{84C812C8-835F-9E44-8F47-FA7E6A7027FE}"/>
                </a:ext>
              </a:extLst>
            </p:cNvPr>
            <p:cNvPicPr>
              <a:picLocks noChangeAspect="1"/>
            </p:cNvPicPr>
            <p:nvPr/>
          </p:nvPicPr>
          <p:blipFill rotWithShape="1">
            <a:blip r:embed="rId8"/>
            <a:srcRect l="11953" t="22847" r="8894" b="26511"/>
            <a:stretch/>
          </p:blipFill>
          <p:spPr>
            <a:xfrm>
              <a:off x="656563" y="4382564"/>
              <a:ext cx="6951605" cy="2223814"/>
            </a:xfrm>
            <a:prstGeom prst="rect">
              <a:avLst/>
            </a:prstGeom>
          </p:spPr>
        </p:pic>
        <p:sp>
          <p:nvSpPr>
            <p:cNvPr id="33" name="TextBox 32">
              <a:extLst>
                <a:ext uri="{FF2B5EF4-FFF2-40B4-BE49-F238E27FC236}">
                  <a16:creationId xmlns:a16="http://schemas.microsoft.com/office/drawing/2014/main" id="{31D1AAF8-3F4F-1E4F-A5EA-334667B62273}"/>
                </a:ext>
              </a:extLst>
            </p:cNvPr>
            <p:cNvSpPr txBox="1"/>
            <p:nvPr/>
          </p:nvSpPr>
          <p:spPr>
            <a:xfrm>
              <a:off x="4003042" y="4434221"/>
              <a:ext cx="1021433" cy="307777"/>
            </a:xfrm>
            <a:prstGeom prst="rect">
              <a:avLst/>
            </a:prstGeom>
            <a:solidFill>
              <a:schemeClr val="bg1"/>
            </a:solidFill>
          </p:spPr>
          <p:txBody>
            <a:bodyPr wrap="none" rtlCol="0">
              <a:spAutoFit/>
            </a:bodyPr>
            <a:lstStyle/>
            <a:p>
              <a:r>
                <a:rPr kumimoji="1" lang="en-US" altLang="zh-CN" sz="1400" b="1" dirty="0"/>
                <a:t>[This</a:t>
              </a:r>
              <a:r>
                <a:rPr kumimoji="1" lang="zh-CN" altLang="en-US" sz="1400" b="1" dirty="0"/>
                <a:t> </a:t>
              </a:r>
              <a:r>
                <a:rPr kumimoji="1" lang="en-US" altLang="zh-CN" sz="1400" b="1" dirty="0"/>
                <a:t>work]</a:t>
              </a:r>
              <a:endParaRPr kumimoji="1" lang="zh-CN" altLang="en-US" sz="1400" b="1" dirty="0"/>
            </a:p>
          </p:txBody>
        </p:sp>
      </p:grpSp>
      <p:sp>
        <p:nvSpPr>
          <p:cNvPr id="58" name="TextBox 57">
            <a:extLst>
              <a:ext uri="{FF2B5EF4-FFF2-40B4-BE49-F238E27FC236}">
                <a16:creationId xmlns:a16="http://schemas.microsoft.com/office/drawing/2014/main" id="{E405BFB1-FD0A-4E46-870E-21892678F9D6}"/>
              </a:ext>
            </a:extLst>
          </p:cNvPr>
          <p:cNvSpPr txBox="1"/>
          <p:nvPr/>
        </p:nvSpPr>
        <p:spPr>
          <a:xfrm>
            <a:off x="222872" y="3996149"/>
            <a:ext cx="1021433" cy="400110"/>
          </a:xfrm>
          <a:prstGeom prst="rect">
            <a:avLst/>
          </a:prstGeom>
          <a:noFill/>
        </p:spPr>
        <p:txBody>
          <a:bodyPr wrap="none" rtlCol="0">
            <a:spAutoFit/>
          </a:bodyPr>
          <a:lstStyle/>
          <a:p>
            <a:r>
              <a:rPr kumimoji="1" lang="en-US" altLang="zh-CN" sz="2000" u="sng" dirty="0"/>
              <a:t>Outlook</a:t>
            </a:r>
            <a:endParaRPr kumimoji="1" lang="zh-CN" altLang="en-US" sz="2000" u="sng" dirty="0"/>
          </a:p>
        </p:txBody>
      </p:sp>
      <p:cxnSp>
        <p:nvCxnSpPr>
          <p:cNvPr id="34" name="Straight Arrow Connector 33">
            <a:extLst>
              <a:ext uri="{FF2B5EF4-FFF2-40B4-BE49-F238E27FC236}">
                <a16:creationId xmlns:a16="http://schemas.microsoft.com/office/drawing/2014/main" id="{C097F26D-FC4A-E044-809E-26D1A19030B1}"/>
              </a:ext>
            </a:extLst>
          </p:cNvPr>
          <p:cNvCxnSpPr>
            <a:cxnSpLocks/>
          </p:cNvCxnSpPr>
          <p:nvPr/>
        </p:nvCxnSpPr>
        <p:spPr>
          <a:xfrm>
            <a:off x="9198930" y="4559897"/>
            <a:ext cx="1793614" cy="0"/>
          </a:xfrm>
          <a:prstGeom prst="straightConnector1">
            <a:avLst/>
          </a:prstGeom>
          <a:ln w="19050">
            <a:solidFill>
              <a:srgbClr val="E5264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DAF4C27-096D-6A41-A098-05412F45A0FE}"/>
                  </a:ext>
                </a:extLst>
              </p:cNvPr>
              <p:cNvSpPr txBox="1"/>
              <p:nvPr/>
            </p:nvSpPr>
            <p:spPr>
              <a:xfrm>
                <a:off x="9574281" y="4190565"/>
                <a:ext cx="1195777" cy="369332"/>
              </a:xfrm>
              <a:prstGeom prst="rect">
                <a:avLst/>
              </a:prstGeom>
              <a:noFill/>
              <a:ln>
                <a:noFill/>
              </a:ln>
            </p:spPr>
            <p:txBody>
              <a:bodyPr wrap="none" rtlCol="0">
                <a:spAutoFit/>
              </a:bodyPr>
              <a:lstStyle/>
              <a:p>
                <a:pPr algn="ctr"/>
                <a:r>
                  <a:rPr kumimoji="1" lang="zh-CN" altLang="en-US" dirty="0">
                    <a:latin typeface="Georgia" panose="02040502050405020303" pitchFamily="18" charset="0"/>
                  </a:rPr>
                  <a:t> </a:t>
                </a:r>
                <a:r>
                  <a:rPr kumimoji="1" lang="en-US" altLang="zh-CN" dirty="0">
                    <a:latin typeface="Georgia" panose="02040502050405020303" pitchFamily="18" charset="0"/>
                  </a:rPr>
                  <a:t>larger</a:t>
                </a:r>
                <a:r>
                  <a:rPr kumimoji="1" lang="zh-CN" altLang="en-US" dirty="0">
                    <a:latin typeface="Georgia" panose="02040502050405020303" pitchFamily="18" charset="0"/>
                  </a:rPr>
                  <a:t> </a:t>
                </a:r>
                <a14:m>
                  <m:oMath xmlns:m="http://schemas.openxmlformats.org/officeDocument/2006/math">
                    <m:r>
                      <a:rPr kumimoji="1" lang="en-US" altLang="zh-CN" i="1" dirty="0" smtClean="0">
                        <a:latin typeface="Cambria Math" panose="02040503050406030204" pitchFamily="18" charset="0"/>
                      </a:rPr>
                      <m:t>𝑝</m:t>
                    </m:r>
                  </m:oMath>
                </a14:m>
                <a:r>
                  <a:rPr kumimoji="1" lang="zh-CN" altLang="en-US" dirty="0">
                    <a:latin typeface="Georgia" panose="02040502050405020303" pitchFamily="18" charset="0"/>
                  </a:rPr>
                  <a:t> </a:t>
                </a:r>
                <a:r>
                  <a:rPr kumimoji="1" lang="en-US" altLang="zh-CN" dirty="0">
                    <a:latin typeface="Georgia" panose="02040502050405020303" pitchFamily="18" charset="0"/>
                  </a:rPr>
                  <a:t>?</a:t>
                </a:r>
                <a:endParaRPr kumimoji="1" lang="zh-CN" altLang="en-US" dirty="0">
                  <a:latin typeface="Georgia" panose="02040502050405020303" pitchFamily="18" charset="0"/>
                </a:endParaRPr>
              </a:p>
            </p:txBody>
          </p:sp>
        </mc:Choice>
        <mc:Fallback xmlns="">
          <p:sp>
            <p:nvSpPr>
              <p:cNvPr id="35" name="TextBox 34">
                <a:extLst>
                  <a:ext uri="{FF2B5EF4-FFF2-40B4-BE49-F238E27FC236}">
                    <a16:creationId xmlns:a16="http://schemas.microsoft.com/office/drawing/2014/main" id="{FDAF4C27-096D-6A41-A098-05412F45A0FE}"/>
                  </a:ext>
                </a:extLst>
              </p:cNvPr>
              <p:cNvSpPr txBox="1">
                <a:spLocks noRot="1" noChangeAspect="1" noMove="1" noResize="1" noEditPoints="1" noAdjustHandles="1" noChangeArrowheads="1" noChangeShapeType="1" noTextEdit="1"/>
              </p:cNvSpPr>
              <p:nvPr/>
            </p:nvSpPr>
            <p:spPr>
              <a:xfrm>
                <a:off x="9574281" y="4190565"/>
                <a:ext cx="1195777" cy="369332"/>
              </a:xfrm>
              <a:prstGeom prst="rect">
                <a:avLst/>
              </a:prstGeom>
              <a:blipFill>
                <a:blip r:embed="rId9"/>
                <a:stretch>
                  <a:fillRect l="-4211" t="-6452" r="-3158" b="-19355"/>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87CC8BA-41DB-5548-9CD4-A95FEDAD6848}"/>
                  </a:ext>
                </a:extLst>
              </p:cNvPr>
              <p:cNvSpPr txBox="1"/>
              <p:nvPr/>
            </p:nvSpPr>
            <p:spPr>
              <a:xfrm>
                <a:off x="507771" y="4504930"/>
                <a:ext cx="3379270" cy="2031325"/>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t>Performance</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light-cone</a:t>
                </a:r>
                <a:r>
                  <a:rPr kumimoji="1" lang="zh-CN" altLang="en-US" dirty="0"/>
                  <a:t> </a:t>
                </a:r>
                <a:r>
                  <a:rPr kumimoji="1" lang="en-US" altLang="zh-CN" dirty="0"/>
                  <a:t>VQA</a:t>
                </a:r>
                <a:r>
                  <a:rPr kumimoji="1" lang="zh-CN" altLang="en-US" dirty="0"/>
                  <a:t> </a:t>
                </a:r>
                <a:r>
                  <a:rPr kumimoji="1" lang="en-US" altLang="zh-CN" dirty="0"/>
                  <a:t>with</a:t>
                </a:r>
                <a:r>
                  <a:rPr kumimoji="1" lang="zh-CN" altLang="en-US" dirty="0"/>
                  <a:t> </a:t>
                </a:r>
                <a:r>
                  <a:rPr kumimoji="1" lang="en-US" altLang="zh-CN" dirty="0"/>
                  <a:t>large</a:t>
                </a:r>
                <a:r>
                  <a:rPr kumimoji="1" lang="zh-CN" altLang="en-US" dirty="0"/>
                  <a:t> </a:t>
                </a:r>
                <a14:m>
                  <m:oMath xmlns:m="http://schemas.openxmlformats.org/officeDocument/2006/math">
                    <m:r>
                      <a:rPr kumimoji="1" lang="en-US" altLang="zh-CN" b="0" i="1" smtClean="0">
                        <a:latin typeface="Cambria Math" panose="02040503050406030204" pitchFamily="18" charset="0"/>
                      </a:rPr>
                      <m:t>𝑝</m:t>
                    </m:r>
                  </m:oMath>
                </a14:m>
                <a:r>
                  <a:rPr kumimoji="1" lang="en-US" altLang="zh-CN" dirty="0"/>
                  <a:t>?</a:t>
                </a:r>
              </a:p>
              <a:p>
                <a:pPr marL="285750" indent="-285750">
                  <a:buFont typeface="Arial" panose="020B0604020202020204" pitchFamily="34" charset="0"/>
                  <a:buChar char="•"/>
                </a:pPr>
                <a:endParaRPr kumimoji="1" lang="en-US" altLang="zh-CN" dirty="0"/>
              </a:p>
              <a:p>
                <a:pPr marL="285750" indent="-285750">
                  <a:buFont typeface="Arial" panose="020B0604020202020204" pitchFamily="34" charset="0"/>
                  <a:buChar char="•"/>
                </a:pPr>
                <a:r>
                  <a:rPr kumimoji="1" lang="en-US" altLang="zh-CN" sz="1800" dirty="0"/>
                  <a:t>Measure</a:t>
                </a:r>
                <a:r>
                  <a:rPr kumimoji="1" lang="zh-CN" altLang="en-US" sz="1800" dirty="0"/>
                  <a:t> </a:t>
                </a:r>
                <a:r>
                  <a:rPr kumimoji="1" lang="en-US" altLang="zh-CN" sz="1800" dirty="0"/>
                  <a:t>hadron</a:t>
                </a:r>
                <a:r>
                  <a:rPr kumimoji="1" lang="zh-CN" altLang="en-US" sz="1800" dirty="0"/>
                  <a:t> </a:t>
                </a:r>
                <a:r>
                  <a:rPr kumimoji="1" lang="en-US" altLang="zh-CN" sz="1800" dirty="0"/>
                  <a:t>spectrum</a:t>
                </a:r>
                <a:r>
                  <a:rPr kumimoji="1" lang="zh-CN" altLang="en-US" sz="1800" dirty="0"/>
                  <a:t> </a:t>
                </a:r>
                <a:r>
                  <a:rPr kumimoji="1" lang="en-US" altLang="zh-CN" sz="1800" dirty="0"/>
                  <a:t>to</a:t>
                </a:r>
                <a:r>
                  <a:rPr kumimoji="1" lang="zh-CN" altLang="en-US" sz="1800" dirty="0"/>
                  <a:t> </a:t>
                </a:r>
                <a:r>
                  <a:rPr kumimoji="1" lang="en-US" altLang="zh-CN" sz="1800" dirty="0"/>
                  <a:t>characterize</a:t>
                </a:r>
                <a:r>
                  <a:rPr kumimoji="1" lang="zh-CN" altLang="en-US" sz="1800" dirty="0"/>
                  <a:t> </a:t>
                </a:r>
                <a:r>
                  <a:rPr kumimoji="1" lang="en-US" altLang="zh-CN" sz="1800" dirty="0"/>
                  <a:t>chiral</a:t>
                </a:r>
                <a:r>
                  <a:rPr kumimoji="1" lang="zh-CN" altLang="en-US" sz="1800" dirty="0"/>
                  <a:t> </a:t>
                </a:r>
                <a:r>
                  <a:rPr kumimoji="1" lang="en-US" altLang="zh-CN" sz="1800" dirty="0"/>
                  <a:t>phase</a:t>
                </a:r>
                <a:r>
                  <a:rPr kumimoji="1" lang="zh-CN" altLang="en-US" sz="1800" dirty="0"/>
                  <a:t> </a:t>
                </a:r>
                <a:r>
                  <a:rPr kumimoji="1" lang="en-US" altLang="zh-CN" sz="1800" dirty="0"/>
                  <a:t>transition.</a:t>
                </a:r>
              </a:p>
              <a:p>
                <a:pPr marL="285750" indent="-285750">
                  <a:buFont typeface="Arial" panose="020B0604020202020204" pitchFamily="34" charset="0"/>
                  <a:buChar char="•"/>
                </a:pPr>
                <a:endParaRPr kumimoji="1" lang="en-US" altLang="zh-CN" dirty="0"/>
              </a:p>
            </p:txBody>
          </p:sp>
        </mc:Choice>
        <mc:Fallback>
          <p:sp>
            <p:nvSpPr>
              <p:cNvPr id="8" name="TextBox 7">
                <a:extLst>
                  <a:ext uri="{FF2B5EF4-FFF2-40B4-BE49-F238E27FC236}">
                    <a16:creationId xmlns:a16="http://schemas.microsoft.com/office/drawing/2014/main" id="{987CC8BA-41DB-5548-9CD4-A95FEDAD6848}"/>
                  </a:ext>
                </a:extLst>
              </p:cNvPr>
              <p:cNvSpPr txBox="1">
                <a:spLocks noRot="1" noChangeAspect="1" noMove="1" noResize="1" noEditPoints="1" noAdjustHandles="1" noChangeArrowheads="1" noChangeShapeType="1" noTextEdit="1"/>
              </p:cNvSpPr>
              <p:nvPr/>
            </p:nvSpPr>
            <p:spPr>
              <a:xfrm>
                <a:off x="507771" y="4504930"/>
                <a:ext cx="3379270" cy="2031325"/>
              </a:xfrm>
              <a:prstGeom prst="rect">
                <a:avLst/>
              </a:prstGeom>
              <a:blipFill>
                <a:blip r:embed="rId10"/>
                <a:stretch>
                  <a:fillRect l="-1119" t="-1242"/>
                </a:stretch>
              </a:blipFill>
            </p:spPr>
            <p:txBody>
              <a:bodyPr/>
              <a:lstStyle/>
              <a:p>
                <a:r>
                  <a:rPr lang="zh-CN" altLang="en-US">
                    <a:noFill/>
                  </a:rPr>
                  <a:t> </a:t>
                </a:r>
              </a:p>
            </p:txBody>
          </p:sp>
        </mc:Fallback>
      </mc:AlternateContent>
      <p:sp>
        <p:nvSpPr>
          <p:cNvPr id="30" name="TextBox 29">
            <a:extLst>
              <a:ext uri="{FF2B5EF4-FFF2-40B4-BE49-F238E27FC236}">
                <a16:creationId xmlns:a16="http://schemas.microsoft.com/office/drawing/2014/main" id="{EE7A24F5-CB98-0A47-8786-75565D75DA8B}"/>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44</a:t>
            </a:fld>
            <a:r>
              <a:rPr kumimoji="1" lang="en-US" altLang="zh-CN" dirty="0"/>
              <a:t>/44</a:t>
            </a:r>
            <a:endParaRPr kumimoji="1" lang="zh-CN" altLang="en-US" dirty="0"/>
          </a:p>
        </p:txBody>
      </p:sp>
    </p:spTree>
    <p:extLst>
      <p:ext uri="{BB962C8B-B14F-4D97-AF65-F5344CB8AC3E}">
        <p14:creationId xmlns:p14="http://schemas.microsoft.com/office/powerpoint/2010/main" val="2278716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D97C5-8A4A-AA47-A867-B6326AFFA195}"/>
              </a:ext>
            </a:extLst>
          </p:cNvPr>
          <p:cNvPicPr>
            <a:picLocks noChangeAspect="1"/>
          </p:cNvPicPr>
          <p:nvPr/>
        </p:nvPicPr>
        <p:blipFill>
          <a:blip r:embed="rId2"/>
          <a:stretch>
            <a:fillRect/>
          </a:stretch>
        </p:blipFill>
        <p:spPr>
          <a:xfrm>
            <a:off x="6742824" y="2836675"/>
            <a:ext cx="5041808" cy="3361206"/>
          </a:xfrm>
          <a:prstGeom prst="rect">
            <a:avLst/>
          </a:prstGeom>
        </p:spPr>
      </p:pic>
      <p:sp>
        <p:nvSpPr>
          <p:cNvPr id="7" name="Title 1">
            <a:extLst>
              <a:ext uri="{FF2B5EF4-FFF2-40B4-BE49-F238E27FC236}">
                <a16:creationId xmlns:a16="http://schemas.microsoft.com/office/drawing/2014/main" id="{CEA9AD8D-E77B-B246-81FB-BE168FAE06B1}"/>
              </a:ext>
            </a:extLst>
          </p:cNvPr>
          <p:cNvSpPr txBox="1">
            <a:spLocks/>
          </p:cNvSpPr>
          <p:nvPr/>
        </p:nvSpPr>
        <p:spPr>
          <a:xfrm>
            <a:off x="0" y="0"/>
            <a:ext cx="12192000" cy="857250"/>
          </a:xfrm>
          <a:prstGeom prst="rect">
            <a:avLst/>
          </a:prstGeom>
          <a:solidFill>
            <a:schemeClr val="accent5">
              <a:lumMod val="60000"/>
              <a:lumOff val="4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Chiral</a:t>
            </a:r>
            <a:r>
              <a:rPr kumimoji="1" lang="zh-CN" altLang="en-US" sz="4000" b="1" dirty="0"/>
              <a:t> </a:t>
            </a:r>
            <a:r>
              <a:rPr kumimoji="1" lang="en-US" altLang="zh-CN" sz="4000" b="1" dirty="0"/>
              <a:t>phase</a:t>
            </a:r>
            <a:r>
              <a:rPr kumimoji="1" lang="zh-CN" altLang="en-US" sz="4000" b="1" dirty="0"/>
              <a:t> </a:t>
            </a:r>
            <a:r>
              <a:rPr kumimoji="1" lang="en-US" altLang="zh-CN" sz="4000" b="1" dirty="0"/>
              <a:t>transition</a:t>
            </a:r>
            <a:r>
              <a:rPr kumimoji="1" lang="zh-CN" altLang="en-US" sz="4000" b="1" dirty="0"/>
              <a:t> </a:t>
            </a:r>
            <a:r>
              <a:rPr kumimoji="1" lang="en-US" altLang="zh-CN" sz="4000" b="1" dirty="0"/>
              <a:t>from</a:t>
            </a:r>
            <a:r>
              <a:rPr kumimoji="1" lang="zh-CN" altLang="en-US" sz="4000" b="1" dirty="0"/>
              <a:t> </a:t>
            </a:r>
            <a:r>
              <a:rPr kumimoji="1" lang="en-US" altLang="zh-CN" sz="4000" b="1" dirty="0"/>
              <a:t>hadron</a:t>
            </a:r>
            <a:r>
              <a:rPr kumimoji="1" lang="zh-CN" altLang="en-US" sz="4000" b="1" dirty="0"/>
              <a:t> </a:t>
            </a:r>
            <a:r>
              <a:rPr kumimoji="1" lang="en-US" altLang="zh-CN" sz="4000" b="1" dirty="0"/>
              <a:t>spectrum</a:t>
            </a:r>
            <a:endParaRPr kumimoji="1" lang="zh-CN" altLang="en-US" sz="4000" b="1" dirty="0"/>
          </a:p>
        </p:txBody>
      </p:sp>
      <p:pic>
        <p:nvPicPr>
          <p:cNvPr id="8" name="Picture 7">
            <a:extLst>
              <a:ext uri="{FF2B5EF4-FFF2-40B4-BE49-F238E27FC236}">
                <a16:creationId xmlns:a16="http://schemas.microsoft.com/office/drawing/2014/main" id="{C9508D5A-BE5B-424D-BFA7-CC1EC1F8B91A}"/>
              </a:ext>
            </a:extLst>
          </p:cNvPr>
          <p:cNvPicPr>
            <a:picLocks noChangeAspect="1"/>
          </p:cNvPicPr>
          <p:nvPr/>
        </p:nvPicPr>
        <p:blipFill rotWithShape="1">
          <a:blip r:embed="rId3"/>
          <a:srcRect l="59122" t="9535" b="25774"/>
          <a:stretch/>
        </p:blipFill>
        <p:spPr>
          <a:xfrm>
            <a:off x="986028" y="2953792"/>
            <a:ext cx="4629152" cy="2684977"/>
          </a:xfrm>
          <a:prstGeom prst="rect">
            <a:avLst/>
          </a:prstGeom>
        </p:spPr>
      </p:pic>
      <p:cxnSp>
        <p:nvCxnSpPr>
          <p:cNvPr id="9" name="Straight Arrow Connector 8">
            <a:extLst>
              <a:ext uri="{FF2B5EF4-FFF2-40B4-BE49-F238E27FC236}">
                <a16:creationId xmlns:a16="http://schemas.microsoft.com/office/drawing/2014/main" id="{651E2976-163C-4E41-A398-103C89A42C46}"/>
              </a:ext>
            </a:extLst>
          </p:cNvPr>
          <p:cNvCxnSpPr>
            <a:cxnSpLocks/>
          </p:cNvCxnSpPr>
          <p:nvPr/>
        </p:nvCxnSpPr>
        <p:spPr>
          <a:xfrm>
            <a:off x="1993378" y="5638769"/>
            <a:ext cx="342724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33AFC70-9B29-3D4A-B990-903C952C9212}"/>
              </a:ext>
            </a:extLst>
          </p:cNvPr>
          <p:cNvCxnSpPr>
            <a:cxnSpLocks/>
          </p:cNvCxnSpPr>
          <p:nvPr/>
        </p:nvCxnSpPr>
        <p:spPr>
          <a:xfrm flipV="1">
            <a:off x="1993277" y="3079565"/>
            <a:ext cx="101" cy="25592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E10365D-A774-194B-8815-2192A07E0B71}"/>
              </a:ext>
            </a:extLst>
          </p:cNvPr>
          <p:cNvSpPr txBox="1"/>
          <p:nvPr/>
        </p:nvSpPr>
        <p:spPr>
          <a:xfrm>
            <a:off x="4149118" y="5638769"/>
            <a:ext cx="1271502" cy="307777"/>
          </a:xfrm>
          <a:prstGeom prst="rect">
            <a:avLst/>
          </a:prstGeom>
          <a:noFill/>
        </p:spPr>
        <p:txBody>
          <a:bodyPr wrap="square" rtlCol="0">
            <a:spAutoFit/>
          </a:bodyPr>
          <a:lstStyle/>
          <a:p>
            <a:r>
              <a:rPr kumimoji="1" lang="en-US" altLang="zh-CN" sz="1400" dirty="0"/>
              <a:t>baryon</a:t>
            </a:r>
            <a:r>
              <a:rPr kumimoji="1" lang="zh-CN" altLang="en-US" sz="1400" dirty="0"/>
              <a:t> </a:t>
            </a:r>
            <a:r>
              <a:rPr kumimoji="1" lang="en-US" altLang="zh-CN" sz="1400" dirty="0"/>
              <a:t>density</a:t>
            </a:r>
            <a:endParaRPr kumimoji="1" lang="zh-CN" altLang="en-US" sz="1400" dirty="0"/>
          </a:p>
        </p:txBody>
      </p:sp>
      <p:sp>
        <p:nvSpPr>
          <p:cNvPr id="12" name="Oval 11">
            <a:extLst>
              <a:ext uri="{FF2B5EF4-FFF2-40B4-BE49-F238E27FC236}">
                <a16:creationId xmlns:a16="http://schemas.microsoft.com/office/drawing/2014/main" id="{B2680902-5949-1A4C-9853-508F8A9FD8F7}"/>
              </a:ext>
            </a:extLst>
          </p:cNvPr>
          <p:cNvSpPr/>
          <p:nvPr/>
        </p:nvSpPr>
        <p:spPr>
          <a:xfrm>
            <a:off x="3976015" y="5517231"/>
            <a:ext cx="550417" cy="2141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E56D302-AFCC-F14D-AD57-8A7EEAD0DFCA}"/>
                  </a:ext>
                </a:extLst>
              </p:cNvPr>
              <p:cNvSpPr txBox="1"/>
              <p:nvPr/>
            </p:nvSpPr>
            <p:spPr>
              <a:xfrm>
                <a:off x="3724509" y="1265664"/>
                <a:ext cx="4104200" cy="279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ea typeface="Cambria Math" panose="02040503050406030204" pitchFamily="18" charset="0"/>
                        </a:rPr>
                        <m:t>ℋ</m:t>
                      </m:r>
                      <m:r>
                        <a:rPr kumimoji="1" lang="en-US" altLang="zh-CN" b="0" i="1" smtClean="0">
                          <a:latin typeface="Cambria Math" panose="02040503050406030204" pitchFamily="18" charset="0"/>
                        </a:rPr>
                        <m:t>=</m:t>
                      </m:r>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𝜓</m:t>
                          </m:r>
                        </m:e>
                      </m:acc>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𝑖</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𝛾</m:t>
                              </m:r>
                            </m:e>
                            <m:sub>
                              <m:r>
                                <a:rPr kumimoji="1" lang="en-US" altLang="zh-CN" b="0" i="1" smtClean="0">
                                  <a:latin typeface="Cambria Math" panose="02040503050406030204" pitchFamily="18" charset="0"/>
                                </a:rPr>
                                <m:t>1</m:t>
                              </m:r>
                            </m:sub>
                          </m:sSub>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𝑚</m:t>
                          </m:r>
                        </m:e>
                      </m:d>
                      <m:r>
                        <a:rPr kumimoji="1" lang="en-US" altLang="zh-CN" b="0" i="1" smtClean="0">
                          <a:latin typeface="Cambria Math" panose="02040503050406030204" pitchFamily="18" charset="0"/>
                        </a:rPr>
                        <m:t>𝜓</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𝑔</m:t>
                      </m:r>
                      <m:sSup>
                        <m:sSupPr>
                          <m:ctrlPr>
                            <a:rPr kumimoji="1" lang="en-US" altLang="zh-CN" b="0" i="1" smtClean="0">
                              <a:latin typeface="Cambria Math" panose="02040503050406030204" pitchFamily="18" charset="0"/>
                            </a:rPr>
                          </m:ctrlPr>
                        </m:sSupPr>
                        <m:e>
                          <m:d>
                            <m:dPr>
                              <m:ctrlPr>
                                <a:rPr kumimoji="1" lang="en-US" altLang="zh-CN" b="0" i="1" smtClean="0">
                                  <a:latin typeface="Cambria Math" panose="02040503050406030204" pitchFamily="18" charset="0"/>
                                </a:rPr>
                              </m:ctrlPr>
                            </m:dPr>
                            <m:e>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𝜓</m:t>
                                  </m:r>
                                </m:e>
                              </m:acc>
                              <m:r>
                                <a:rPr kumimoji="1" lang="en-US" altLang="zh-CN" b="0" i="1" smtClean="0">
                                  <a:latin typeface="Cambria Math" panose="02040503050406030204" pitchFamily="18" charset="0"/>
                                </a:rPr>
                                <m:t>𝜓</m:t>
                              </m:r>
                            </m:e>
                          </m:d>
                        </m:e>
                        <m:sup>
                          <m:r>
                            <a:rPr kumimoji="1" lang="en-US" altLang="zh-CN" b="0" i="1" smtClean="0">
                              <a:latin typeface="Cambria Math" panose="02040503050406030204" pitchFamily="18" charset="0"/>
                            </a:rPr>
                            <m:t>2</m:t>
                          </m:r>
                        </m:sup>
                      </m:s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𝜇</m:t>
                      </m:r>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𝜓</m:t>
                          </m:r>
                        </m:e>
                      </m:acc>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𝛾</m:t>
                          </m:r>
                        </m:e>
                        <m:sub>
                          <m:r>
                            <a:rPr kumimoji="1" lang="en-US" altLang="zh-CN" b="0" i="1" smtClean="0">
                              <a:latin typeface="Cambria Math" panose="02040503050406030204" pitchFamily="18" charset="0"/>
                            </a:rPr>
                            <m:t>0</m:t>
                          </m:r>
                        </m:sub>
                      </m:sSub>
                      <m:r>
                        <a:rPr kumimoji="1" lang="en-US" altLang="zh-CN" b="0" i="1" smtClean="0">
                          <a:latin typeface="Cambria Math" panose="02040503050406030204" pitchFamily="18" charset="0"/>
                        </a:rPr>
                        <m:t>𝜓</m:t>
                      </m:r>
                    </m:oMath>
                  </m:oMathPara>
                </a14:m>
                <a:endParaRPr kumimoji="1" lang="zh-CN" altLang="en-US" dirty="0"/>
              </a:p>
            </p:txBody>
          </p:sp>
        </mc:Choice>
        <mc:Fallback xmlns="">
          <p:sp>
            <p:nvSpPr>
              <p:cNvPr id="13" name="TextBox 12">
                <a:extLst>
                  <a:ext uri="{FF2B5EF4-FFF2-40B4-BE49-F238E27FC236}">
                    <a16:creationId xmlns:a16="http://schemas.microsoft.com/office/drawing/2014/main" id="{1E56D302-AFCC-F14D-AD57-8A7EEAD0DFCA}"/>
                  </a:ext>
                </a:extLst>
              </p:cNvPr>
              <p:cNvSpPr txBox="1">
                <a:spLocks noRot="1" noChangeAspect="1" noMove="1" noResize="1" noEditPoints="1" noAdjustHandles="1" noChangeArrowheads="1" noChangeShapeType="1" noTextEdit="1"/>
              </p:cNvSpPr>
              <p:nvPr/>
            </p:nvSpPr>
            <p:spPr>
              <a:xfrm>
                <a:off x="3724509" y="1265664"/>
                <a:ext cx="4104200" cy="279885"/>
              </a:xfrm>
              <a:prstGeom prst="rect">
                <a:avLst/>
              </a:prstGeom>
              <a:blipFill>
                <a:blip r:embed="rId4"/>
                <a:stretch>
                  <a:fillRect l="-926" t="-4348" r="-1235" b="-34783"/>
                </a:stretch>
              </a:blipFill>
            </p:spPr>
            <p:txBody>
              <a:bodyPr/>
              <a:lstStyle/>
              <a:p>
                <a:r>
                  <a:rPr lang="zh-CN" altLang="en-US">
                    <a:noFill/>
                  </a:rPr>
                  <a:t> </a:t>
                </a:r>
              </a:p>
            </p:txBody>
          </p:sp>
        </mc:Fallback>
      </mc:AlternateContent>
      <p:sp>
        <p:nvSpPr>
          <p:cNvPr id="14" name="TextBox 13">
            <a:extLst>
              <a:ext uri="{FF2B5EF4-FFF2-40B4-BE49-F238E27FC236}">
                <a16:creationId xmlns:a16="http://schemas.microsoft.com/office/drawing/2014/main" id="{EAA3DB47-0239-7644-8D4B-DB5E0D32969D}"/>
              </a:ext>
            </a:extLst>
          </p:cNvPr>
          <p:cNvSpPr txBox="1"/>
          <p:nvPr/>
        </p:nvSpPr>
        <p:spPr>
          <a:xfrm>
            <a:off x="2952815" y="1923009"/>
            <a:ext cx="1516762" cy="369332"/>
          </a:xfrm>
          <a:prstGeom prst="rect">
            <a:avLst/>
          </a:prstGeom>
          <a:noFill/>
          <a:ln>
            <a:solidFill>
              <a:schemeClr val="accent1"/>
            </a:solidFill>
          </a:ln>
        </p:spPr>
        <p:txBody>
          <a:bodyPr wrap="none" rtlCol="0">
            <a:spAutoFit/>
          </a:bodyPr>
          <a:lstStyle/>
          <a:p>
            <a:r>
              <a:rPr kumimoji="1" lang="en-US" altLang="zh-CN" dirty="0"/>
              <a:t>hopping</a:t>
            </a:r>
            <a:r>
              <a:rPr kumimoji="1" lang="zh-CN" altLang="en-US" dirty="0"/>
              <a:t> </a:t>
            </a:r>
            <a:r>
              <a:rPr kumimoji="1" lang="en-US" altLang="zh-CN" dirty="0"/>
              <a:t>term</a:t>
            </a:r>
            <a:r>
              <a:rPr kumimoji="1" lang="zh-CN" altLang="en-US" dirty="0"/>
              <a:t> </a:t>
            </a:r>
          </a:p>
        </p:txBody>
      </p:sp>
      <p:sp>
        <p:nvSpPr>
          <p:cNvPr id="15" name="TextBox 14">
            <a:extLst>
              <a:ext uri="{FF2B5EF4-FFF2-40B4-BE49-F238E27FC236}">
                <a16:creationId xmlns:a16="http://schemas.microsoft.com/office/drawing/2014/main" id="{C3D1C880-0D01-2342-9CC3-CFC2D05CC761}"/>
              </a:ext>
            </a:extLst>
          </p:cNvPr>
          <p:cNvSpPr txBox="1"/>
          <p:nvPr/>
        </p:nvSpPr>
        <p:spPr>
          <a:xfrm>
            <a:off x="4644616" y="1923009"/>
            <a:ext cx="1219308" cy="369332"/>
          </a:xfrm>
          <a:prstGeom prst="rect">
            <a:avLst/>
          </a:prstGeom>
          <a:noFill/>
          <a:ln>
            <a:solidFill>
              <a:schemeClr val="accent2">
                <a:lumMod val="75000"/>
              </a:schemeClr>
            </a:solidFill>
          </a:ln>
        </p:spPr>
        <p:txBody>
          <a:bodyPr wrap="none" rtlCol="0">
            <a:spAutoFit/>
          </a:bodyPr>
          <a:lstStyle/>
          <a:p>
            <a:r>
              <a:rPr kumimoji="1" lang="en-US" altLang="zh-CN" dirty="0"/>
              <a:t>mass</a:t>
            </a:r>
            <a:r>
              <a:rPr kumimoji="1" lang="zh-CN" altLang="en-US" dirty="0"/>
              <a:t> </a:t>
            </a:r>
            <a:r>
              <a:rPr kumimoji="1" lang="en-US" altLang="zh-CN" dirty="0"/>
              <a:t>term</a:t>
            </a:r>
            <a:r>
              <a:rPr kumimoji="1" lang="zh-CN" altLang="en-US" dirty="0"/>
              <a:t> </a:t>
            </a:r>
          </a:p>
        </p:txBody>
      </p:sp>
      <p:sp>
        <p:nvSpPr>
          <p:cNvPr id="16" name="TextBox 15">
            <a:extLst>
              <a:ext uri="{FF2B5EF4-FFF2-40B4-BE49-F238E27FC236}">
                <a16:creationId xmlns:a16="http://schemas.microsoft.com/office/drawing/2014/main" id="{155469AA-23C0-EF45-9DB0-223E53C6CC17}"/>
              </a:ext>
            </a:extLst>
          </p:cNvPr>
          <p:cNvSpPr txBox="1"/>
          <p:nvPr/>
        </p:nvSpPr>
        <p:spPr>
          <a:xfrm>
            <a:off x="6038963" y="1923009"/>
            <a:ext cx="1711687" cy="369332"/>
          </a:xfrm>
          <a:prstGeom prst="rect">
            <a:avLst/>
          </a:prstGeom>
          <a:noFill/>
          <a:ln>
            <a:solidFill>
              <a:schemeClr val="accent4">
                <a:lumMod val="75000"/>
              </a:schemeClr>
            </a:solidFill>
          </a:ln>
        </p:spPr>
        <p:txBody>
          <a:bodyPr wrap="none" rtlCol="0">
            <a:spAutoFit/>
          </a:bodyPr>
          <a:lstStyle/>
          <a:p>
            <a:r>
              <a:rPr kumimoji="1" lang="en-US" altLang="zh-CN" dirty="0"/>
              <a:t>interaction</a:t>
            </a:r>
            <a:r>
              <a:rPr kumimoji="1" lang="zh-CN" altLang="en-US" dirty="0"/>
              <a:t> </a:t>
            </a:r>
            <a:r>
              <a:rPr kumimoji="1" lang="en-US" altLang="zh-CN" dirty="0"/>
              <a:t>term</a:t>
            </a:r>
            <a:endParaRPr kumimoji="1" lang="zh-CN" altLang="en-US" dirty="0"/>
          </a:p>
        </p:txBody>
      </p:sp>
      <p:sp>
        <p:nvSpPr>
          <p:cNvPr id="17" name="TextBox 16">
            <a:extLst>
              <a:ext uri="{FF2B5EF4-FFF2-40B4-BE49-F238E27FC236}">
                <a16:creationId xmlns:a16="http://schemas.microsoft.com/office/drawing/2014/main" id="{71993A22-8570-B24D-AA10-70D83C95D232}"/>
              </a:ext>
            </a:extLst>
          </p:cNvPr>
          <p:cNvSpPr txBox="1"/>
          <p:nvPr/>
        </p:nvSpPr>
        <p:spPr>
          <a:xfrm>
            <a:off x="7819836" y="1923009"/>
            <a:ext cx="1915781" cy="369332"/>
          </a:xfrm>
          <a:prstGeom prst="rect">
            <a:avLst/>
          </a:prstGeom>
          <a:noFill/>
          <a:ln>
            <a:solidFill>
              <a:schemeClr val="accent6">
                <a:lumMod val="75000"/>
              </a:schemeClr>
            </a:solidFill>
          </a:ln>
        </p:spPr>
        <p:txBody>
          <a:bodyPr wrap="none" rtlCol="0">
            <a:spAutoFit/>
          </a:bodyPr>
          <a:lstStyle/>
          <a:p>
            <a:r>
              <a:rPr kumimoji="1" lang="en-US" altLang="zh-CN" dirty="0"/>
              <a:t>chemical</a:t>
            </a:r>
            <a:r>
              <a:rPr kumimoji="1" lang="zh-CN" altLang="en-US" dirty="0"/>
              <a:t> </a:t>
            </a:r>
            <a:r>
              <a:rPr kumimoji="1" lang="en-US" altLang="zh-CN" dirty="0"/>
              <a:t>potential</a:t>
            </a:r>
            <a:endParaRPr kumimoji="1" lang="zh-CN" altLang="en-US" dirty="0"/>
          </a:p>
        </p:txBody>
      </p:sp>
      <p:cxnSp>
        <p:nvCxnSpPr>
          <p:cNvPr id="18" name="Straight Connector 17">
            <a:extLst>
              <a:ext uri="{FF2B5EF4-FFF2-40B4-BE49-F238E27FC236}">
                <a16:creationId xmlns:a16="http://schemas.microsoft.com/office/drawing/2014/main" id="{35A0432B-41F0-2A44-93D1-10141BF21AF2}"/>
              </a:ext>
            </a:extLst>
          </p:cNvPr>
          <p:cNvCxnSpPr/>
          <p:nvPr/>
        </p:nvCxnSpPr>
        <p:spPr>
          <a:xfrm>
            <a:off x="4222595" y="1563381"/>
            <a:ext cx="80288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98AD63-2A16-A84E-8872-0E49D4615A07}"/>
              </a:ext>
            </a:extLst>
          </p:cNvPr>
          <p:cNvCxnSpPr>
            <a:cxnSpLocks/>
          </p:cNvCxnSpPr>
          <p:nvPr/>
        </p:nvCxnSpPr>
        <p:spPr>
          <a:xfrm>
            <a:off x="5293112" y="1563381"/>
            <a:ext cx="594732"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7C6CCF-6B49-2B4A-B890-2E51FC500A5B}"/>
              </a:ext>
            </a:extLst>
          </p:cNvPr>
          <p:cNvCxnSpPr>
            <a:cxnSpLocks/>
          </p:cNvCxnSpPr>
          <p:nvPr/>
        </p:nvCxnSpPr>
        <p:spPr>
          <a:xfrm>
            <a:off x="6096000" y="1563381"/>
            <a:ext cx="594732" cy="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5A2AA-9482-0641-8D6B-1AE996B4E67A}"/>
              </a:ext>
            </a:extLst>
          </p:cNvPr>
          <p:cNvCxnSpPr>
            <a:cxnSpLocks/>
          </p:cNvCxnSpPr>
          <p:nvPr/>
        </p:nvCxnSpPr>
        <p:spPr>
          <a:xfrm>
            <a:off x="7028985" y="1563381"/>
            <a:ext cx="72166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384A413-4F75-2D40-AC6B-A97A64B08B22}"/>
              </a:ext>
            </a:extLst>
          </p:cNvPr>
          <p:cNvCxnSpPr>
            <a:endCxn id="14" idx="0"/>
          </p:cNvCxnSpPr>
          <p:nvPr/>
        </p:nvCxnSpPr>
        <p:spPr>
          <a:xfrm flipH="1">
            <a:off x="3711196" y="1563381"/>
            <a:ext cx="933420" cy="359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B50EBF-1234-2D4D-A267-5EDF76DF0722}"/>
              </a:ext>
            </a:extLst>
          </p:cNvPr>
          <p:cNvCxnSpPr>
            <a:cxnSpLocks/>
            <a:endCxn id="15" idx="0"/>
          </p:cNvCxnSpPr>
          <p:nvPr/>
        </p:nvCxnSpPr>
        <p:spPr>
          <a:xfrm flipH="1">
            <a:off x="5254270" y="1563380"/>
            <a:ext cx="336208" cy="35962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0CD34A-6E94-424F-90A9-B4D471A4B737}"/>
              </a:ext>
            </a:extLst>
          </p:cNvPr>
          <p:cNvCxnSpPr>
            <a:cxnSpLocks/>
            <a:endCxn id="16" idx="0"/>
          </p:cNvCxnSpPr>
          <p:nvPr/>
        </p:nvCxnSpPr>
        <p:spPr>
          <a:xfrm>
            <a:off x="6393366" y="1581214"/>
            <a:ext cx="501441" cy="341795"/>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0140CBC-1A3D-5246-8C7E-2EC8CAC47F11}"/>
              </a:ext>
            </a:extLst>
          </p:cNvPr>
          <p:cNvCxnSpPr>
            <a:cxnSpLocks/>
            <a:endCxn id="17" idx="0"/>
          </p:cNvCxnSpPr>
          <p:nvPr/>
        </p:nvCxnSpPr>
        <p:spPr>
          <a:xfrm>
            <a:off x="7389817" y="1572298"/>
            <a:ext cx="1387910" cy="35071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2304384-BE07-FA45-AD89-DDDB77068F0B}"/>
                  </a:ext>
                </a:extLst>
              </p:cNvPr>
              <p:cNvSpPr txBox="1"/>
              <p:nvPr/>
            </p:nvSpPr>
            <p:spPr>
              <a:xfrm>
                <a:off x="8676857" y="970295"/>
                <a:ext cx="33899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𝛾</m:t>
                          </m:r>
                        </m:e>
                        <m:sub>
                          <m:r>
                            <a:rPr kumimoji="1" lang="en-US" altLang="zh-CN" b="0" i="1" smtClean="0">
                              <a:latin typeface="Cambria Math" panose="02040503050406030204" pitchFamily="18" charset="0"/>
                            </a:rPr>
                            <m:t>0</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𝑍</m:t>
                      </m:r>
                      <m:r>
                        <a:rPr kumimoji="1" lang="en-US" altLang="zh-CN" b="0" i="1" smtClean="0">
                          <a:latin typeface="Cambria Math" panose="02040503050406030204" pitchFamily="18" charset="0"/>
                        </a:rPr>
                        <m:t>, </m:t>
                      </m:r>
                      <m:sSub>
                        <m:sSubPr>
                          <m:ctrlPr>
                            <a:rPr kumimoji="1" lang="en-US" altLang="zh-CN" b="0" i="1" smtClean="0">
                              <a:latin typeface="Cambria Math" panose="02040503050406030204" pitchFamily="18" charset="0"/>
                            </a:rPr>
                          </m:ctrlPr>
                        </m:sSubPr>
                        <m:e>
                          <m:r>
                            <a:rPr kumimoji="1" lang="zh-CN" altLang="en-US" b="0" i="1" smtClean="0">
                              <a:latin typeface="Cambria Math" panose="02040503050406030204" pitchFamily="18" charset="0"/>
                            </a:rPr>
                            <m:t> </m:t>
                          </m:r>
                          <m:r>
                            <a:rPr kumimoji="1" lang="en-US" altLang="zh-CN" b="0" i="1" smtClean="0">
                              <a:latin typeface="Cambria Math" panose="02040503050406030204" pitchFamily="18" charset="0"/>
                            </a:rPr>
                            <m:t>𝛾</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𝑖𝑌</m:t>
                      </m:r>
                      <m:r>
                        <a:rPr kumimoji="1" lang="en-US" altLang="zh-CN" b="0" i="1" smtClean="0">
                          <a:latin typeface="Cambria Math" panose="02040503050406030204" pitchFamily="18" charset="0"/>
                        </a:rPr>
                        <m:t>, </m:t>
                      </m:r>
                      <m:sSub>
                        <m:sSubPr>
                          <m:ctrlPr>
                            <a:rPr kumimoji="1" lang="en-US" altLang="zh-CN" b="0" i="1" smtClean="0">
                              <a:latin typeface="Cambria Math" panose="02040503050406030204" pitchFamily="18" charset="0"/>
                            </a:rPr>
                          </m:ctrlPr>
                        </m:sSubPr>
                        <m:e>
                          <m:r>
                            <a:rPr kumimoji="1" lang="zh-CN" altLang="en-US" b="0" i="1" smtClean="0">
                              <a:latin typeface="Cambria Math" panose="02040503050406030204" pitchFamily="18" charset="0"/>
                            </a:rPr>
                            <m:t> </m:t>
                          </m:r>
                          <m:r>
                            <a:rPr kumimoji="1" lang="en-US" altLang="zh-CN" b="0" i="1" smtClean="0">
                              <a:latin typeface="Cambria Math" panose="02040503050406030204" pitchFamily="18" charset="0"/>
                            </a:rPr>
                            <m:t>𝛾</m:t>
                          </m:r>
                        </m:e>
                        <m:sub>
                          <m:r>
                            <a:rPr kumimoji="1" lang="en-US" altLang="zh-CN" b="0" i="1" smtClean="0">
                              <a:latin typeface="Cambria Math" panose="02040503050406030204" pitchFamily="18" charset="0"/>
                            </a:rPr>
                            <m:t>5</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𝛾</m:t>
                          </m:r>
                        </m:e>
                        <m:sub>
                          <m:r>
                            <a:rPr kumimoji="1" lang="en-US" altLang="zh-CN" b="0" i="1" smtClean="0">
                              <a:latin typeface="Cambria Math" panose="02040503050406030204" pitchFamily="18" charset="0"/>
                            </a:rPr>
                            <m:t>0</m:t>
                          </m:r>
                        </m:sub>
                      </m:sSub>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𝛾</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𝑋</m:t>
                      </m:r>
                    </m:oMath>
                  </m:oMathPara>
                </a14:m>
                <a:endParaRPr kumimoji="1" lang="zh-CN" altLang="en-US" dirty="0"/>
              </a:p>
            </p:txBody>
          </p:sp>
        </mc:Choice>
        <mc:Fallback xmlns="">
          <p:sp>
            <p:nvSpPr>
              <p:cNvPr id="26" name="TextBox 25">
                <a:extLst>
                  <a:ext uri="{FF2B5EF4-FFF2-40B4-BE49-F238E27FC236}">
                    <a16:creationId xmlns:a16="http://schemas.microsoft.com/office/drawing/2014/main" id="{22304384-BE07-FA45-AD89-DDDB77068F0B}"/>
                  </a:ext>
                </a:extLst>
              </p:cNvPr>
              <p:cNvSpPr txBox="1">
                <a:spLocks noRot="1" noChangeAspect="1" noMove="1" noResize="1" noEditPoints="1" noAdjustHandles="1" noChangeArrowheads="1" noChangeShapeType="1" noTextEdit="1"/>
              </p:cNvSpPr>
              <p:nvPr/>
            </p:nvSpPr>
            <p:spPr>
              <a:xfrm>
                <a:off x="8676857" y="970295"/>
                <a:ext cx="3389902" cy="276999"/>
              </a:xfrm>
              <a:prstGeom prst="rect">
                <a:avLst/>
              </a:prstGeom>
              <a:blipFill>
                <a:blip r:embed="rId5"/>
                <a:stretch>
                  <a:fillRect l="-1124" t="-8696" r="-749" b="-347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D4F74B6-919D-5249-AF0C-2DF01F5CBE7F}"/>
                  </a:ext>
                </a:extLst>
              </p:cNvPr>
              <p:cNvSpPr txBox="1"/>
              <p:nvPr/>
            </p:nvSpPr>
            <p:spPr>
              <a:xfrm>
                <a:off x="10061740" y="1412173"/>
                <a:ext cx="1546384" cy="662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𝜓</m:t>
                          </m:r>
                        </m:e>
                        <m:sub>
                          <m:r>
                            <a:rPr kumimoji="1" lang="en-US" altLang="zh-CN" b="0" i="1" smtClean="0">
                              <a:latin typeface="Cambria Math" panose="02040503050406030204" pitchFamily="18" charset="0"/>
                            </a:rPr>
                            <m:t>𝑥</m:t>
                          </m:r>
                        </m:sub>
                      </m:sSub>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rad>
                            <m:radPr>
                              <m:degHide m:val="on"/>
                              <m:ctrlPr>
                                <a:rPr kumimoji="1" lang="en-US" altLang="zh-CN" b="0" i="1" smtClean="0">
                                  <a:latin typeface="Cambria Math" panose="02040503050406030204" pitchFamily="18" charset="0"/>
                                </a:rPr>
                              </m:ctrlPr>
                            </m:radPr>
                            <m:deg/>
                            <m:e>
                              <m:r>
                                <a:rPr kumimoji="1" lang="en-US" altLang="zh-CN" b="0" i="1" smtClean="0">
                                  <a:latin typeface="Cambria Math" panose="02040503050406030204" pitchFamily="18" charset="0"/>
                                </a:rPr>
                                <m:t>𝑎</m:t>
                              </m:r>
                            </m:e>
                          </m:rad>
                        </m:den>
                      </m:f>
                      <m:d>
                        <m:dPr>
                          <m:ctrlPr>
                            <a:rPr kumimoji="1" lang="en-US" altLang="zh-CN" b="0" i="1" smtClean="0">
                              <a:latin typeface="Cambria Math" panose="02040503050406030204" pitchFamily="18" charset="0"/>
                            </a:rPr>
                          </m:ctrlPr>
                        </m:dPr>
                        <m:e>
                          <m:m>
                            <m:mPr>
                              <m:mcs>
                                <m:mc>
                                  <m:mcPr>
                                    <m:count m:val="1"/>
                                    <m:mcJc m:val="center"/>
                                  </m:mcPr>
                                </m:mc>
                              </m:mcs>
                              <m:ctrlPr>
                                <a:rPr kumimoji="1" lang="en-US" altLang="zh-CN" b="0" i="1" smtClean="0">
                                  <a:latin typeface="Cambria Math" panose="02040503050406030204" pitchFamily="18" charset="0"/>
                                </a:rPr>
                              </m:ctrlPr>
                            </m:mPr>
                            <m:mr>
                              <m:e>
                                <m:sSub>
                                  <m:sSubPr>
                                    <m:ctrlPr>
                                      <a:rPr kumimoji="1" lang="en-US" altLang="zh-CN" b="0" i="1" smtClean="0">
                                        <a:latin typeface="Cambria Math" panose="02040503050406030204" pitchFamily="18" charset="0"/>
                                      </a:rPr>
                                    </m:ctrlPr>
                                  </m:sSubPr>
                                  <m:e>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𝑓</m:t>
                                        </m:r>
                                      </m:e>
                                    </m:acc>
                                  </m:e>
                                  <m:sub>
                                    <m:r>
                                      <a:rPr kumimoji="1" lang="en-US" altLang="zh-CN" b="0" i="1" smtClean="0">
                                        <a:latin typeface="Cambria Math" panose="02040503050406030204" pitchFamily="18" charset="0"/>
                                      </a:rPr>
                                      <m:t>𝑥</m:t>
                                    </m:r>
                                    <m:r>
                                      <a:rPr kumimoji="1" lang="en-US" altLang="zh-CN" b="0" i="1" smtClean="0">
                                        <a:latin typeface="Cambria Math" panose="02040503050406030204" pitchFamily="18" charset="0"/>
                                      </a:rPr>
                                      <m:t>,0</m:t>
                                    </m:r>
                                  </m:sub>
                                </m:sSub>
                              </m:e>
                            </m:mr>
                            <m:mr>
                              <m:e>
                                <m:sSub>
                                  <m:sSubPr>
                                    <m:ctrlPr>
                                      <a:rPr kumimoji="1" lang="en-US" altLang="zh-CN" b="0" i="1" smtClean="0">
                                        <a:latin typeface="Cambria Math" panose="02040503050406030204" pitchFamily="18" charset="0"/>
                                      </a:rPr>
                                    </m:ctrlPr>
                                  </m:sSubPr>
                                  <m:e>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𝑓</m:t>
                                        </m:r>
                                      </m:e>
                                    </m:acc>
                                  </m:e>
                                  <m:sub>
                                    <m:r>
                                      <a:rPr kumimoji="1" lang="en-US" altLang="zh-CN" b="0" i="1" smtClean="0">
                                        <a:latin typeface="Cambria Math" panose="02040503050406030204" pitchFamily="18" charset="0"/>
                                      </a:rPr>
                                      <m:t>𝑥</m:t>
                                    </m:r>
                                    <m:r>
                                      <a:rPr kumimoji="1" lang="en-US" altLang="zh-CN" b="0" i="1" smtClean="0">
                                        <a:latin typeface="Cambria Math" panose="02040503050406030204" pitchFamily="18" charset="0"/>
                                      </a:rPr>
                                      <m:t>,1</m:t>
                                    </m:r>
                                  </m:sub>
                                </m:sSub>
                              </m:e>
                            </m:mr>
                          </m:m>
                        </m:e>
                      </m:d>
                    </m:oMath>
                  </m:oMathPara>
                </a14:m>
                <a:endParaRPr kumimoji="1" lang="zh-CN" altLang="en-US" dirty="0"/>
              </a:p>
            </p:txBody>
          </p:sp>
        </mc:Choice>
        <mc:Fallback xmlns="">
          <p:sp>
            <p:nvSpPr>
              <p:cNvPr id="28" name="TextBox 27">
                <a:extLst>
                  <a:ext uri="{FF2B5EF4-FFF2-40B4-BE49-F238E27FC236}">
                    <a16:creationId xmlns:a16="http://schemas.microsoft.com/office/drawing/2014/main" id="{2D4F74B6-919D-5249-AF0C-2DF01F5CBE7F}"/>
                  </a:ext>
                </a:extLst>
              </p:cNvPr>
              <p:cNvSpPr txBox="1">
                <a:spLocks noRot="1" noChangeAspect="1" noMove="1" noResize="1" noEditPoints="1" noAdjustHandles="1" noChangeArrowheads="1" noChangeShapeType="1" noTextEdit="1"/>
              </p:cNvSpPr>
              <p:nvPr/>
            </p:nvSpPr>
            <p:spPr>
              <a:xfrm>
                <a:off x="10061740" y="1412173"/>
                <a:ext cx="1546384" cy="662041"/>
              </a:xfrm>
              <a:prstGeom prst="rect">
                <a:avLst/>
              </a:prstGeom>
              <a:blipFill>
                <a:blip r:embed="rId6"/>
                <a:stretch>
                  <a:fillRect l="-4918" t="-9434" b="-11321"/>
                </a:stretch>
              </a:blipFill>
            </p:spPr>
            <p:txBody>
              <a:bodyPr/>
              <a:lstStyle/>
              <a:p>
                <a:r>
                  <a:rPr lang="zh-CN" altLang="en-US">
                    <a:noFill/>
                  </a:rPr>
                  <a:t> </a:t>
                </a:r>
              </a:p>
            </p:txBody>
          </p:sp>
        </mc:Fallback>
      </mc:AlternateContent>
      <p:cxnSp>
        <p:nvCxnSpPr>
          <p:cNvPr id="29" name="Straight Connector 28">
            <a:extLst>
              <a:ext uri="{FF2B5EF4-FFF2-40B4-BE49-F238E27FC236}">
                <a16:creationId xmlns:a16="http://schemas.microsoft.com/office/drawing/2014/main" id="{0B72A9B6-A5EF-4042-B592-A3E28EAB589F}"/>
              </a:ext>
            </a:extLst>
          </p:cNvPr>
          <p:cNvCxnSpPr/>
          <p:nvPr/>
        </p:nvCxnSpPr>
        <p:spPr>
          <a:xfrm>
            <a:off x="609600" y="2438400"/>
            <a:ext cx="10998524"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5966B19-9147-CD4D-8596-467660A8721B}"/>
              </a:ext>
            </a:extLst>
          </p:cNvPr>
          <p:cNvSpPr txBox="1"/>
          <p:nvPr/>
        </p:nvSpPr>
        <p:spPr>
          <a:xfrm>
            <a:off x="6848100" y="6165304"/>
            <a:ext cx="4969800"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solidFill>
                  <a:srgbClr val="000000"/>
                </a:solidFill>
                <a:ea typeface="MS Mincho" panose="02020609040205080304" pitchFamily="49" charset="-128"/>
                <a:cs typeface="Arial" panose="020B0604020202020204" pitchFamily="34" charset="0"/>
              </a:rPr>
              <a:t>Indication of chiral</a:t>
            </a:r>
            <a:r>
              <a:rPr lang="zh-CN" altLang="en-US" dirty="0">
                <a:solidFill>
                  <a:srgbClr val="000000"/>
                </a:solidFill>
                <a:ea typeface="MS Mincho" panose="02020609040205080304" pitchFamily="49" charset="-128"/>
                <a:cs typeface="Arial" panose="020B0604020202020204" pitchFamily="34" charset="0"/>
              </a:rPr>
              <a:t> </a:t>
            </a:r>
            <a:r>
              <a:rPr lang="en-US" altLang="zh-CN" dirty="0">
                <a:solidFill>
                  <a:srgbClr val="000000"/>
                </a:solidFill>
                <a:ea typeface="MS Mincho" panose="02020609040205080304" pitchFamily="49" charset="-128"/>
                <a:cs typeface="Arial" panose="020B0604020202020204" pitchFamily="34" charset="0"/>
              </a:rPr>
              <a:t>phase</a:t>
            </a:r>
            <a:r>
              <a:rPr lang="zh-CN" altLang="en-US" dirty="0">
                <a:solidFill>
                  <a:srgbClr val="000000"/>
                </a:solidFill>
                <a:ea typeface="MS Mincho" panose="02020609040205080304" pitchFamily="49" charset="-128"/>
                <a:cs typeface="Arial" panose="020B0604020202020204" pitchFamily="34" charset="0"/>
              </a:rPr>
              <a:t> </a:t>
            </a:r>
            <a:r>
              <a:rPr lang="en-US" altLang="zh-CN" dirty="0">
                <a:solidFill>
                  <a:srgbClr val="000000"/>
                </a:solidFill>
                <a:ea typeface="MS Mincho" panose="02020609040205080304" pitchFamily="49" charset="-128"/>
                <a:cs typeface="Arial" panose="020B0604020202020204" pitchFamily="34" charset="0"/>
              </a:rPr>
              <a:t>transition</a:t>
            </a:r>
            <a:r>
              <a:rPr lang="zh-CN" altLang="en-US" dirty="0">
                <a:solidFill>
                  <a:srgbClr val="000000"/>
                </a:solidFill>
                <a:ea typeface="MS Mincho" panose="02020609040205080304" pitchFamily="49" charset="-128"/>
                <a:cs typeface="Arial" panose="020B0604020202020204" pitchFamily="34" charset="0"/>
              </a:rPr>
              <a:t> </a:t>
            </a:r>
            <a:r>
              <a:rPr lang="en-US" altLang="zh-CN" dirty="0">
                <a:solidFill>
                  <a:srgbClr val="000000"/>
                </a:solidFill>
                <a:ea typeface="MS Mincho" panose="02020609040205080304" pitchFamily="49" charset="-128"/>
                <a:cs typeface="Arial" panose="020B0604020202020204" pitchFamily="34" charset="0"/>
              </a:rPr>
              <a:t>can</a:t>
            </a:r>
            <a:r>
              <a:rPr lang="zh-CN" altLang="en-US" dirty="0">
                <a:solidFill>
                  <a:srgbClr val="000000"/>
                </a:solidFill>
                <a:ea typeface="MS Mincho" panose="02020609040205080304" pitchFamily="49" charset="-128"/>
                <a:cs typeface="Arial" panose="020B0604020202020204" pitchFamily="34" charset="0"/>
              </a:rPr>
              <a:t> </a:t>
            </a:r>
            <a:r>
              <a:rPr lang="en-US" altLang="zh-CN" dirty="0">
                <a:solidFill>
                  <a:srgbClr val="000000"/>
                </a:solidFill>
                <a:ea typeface="MS Mincho" panose="02020609040205080304" pitchFamily="49" charset="-128"/>
                <a:cs typeface="Arial" panose="020B0604020202020204" pitchFamily="34" charset="0"/>
              </a:rPr>
              <a:t>be</a:t>
            </a:r>
            <a:r>
              <a:rPr lang="zh-CN" altLang="en-US" dirty="0">
                <a:solidFill>
                  <a:srgbClr val="000000"/>
                </a:solidFill>
                <a:ea typeface="MS Mincho" panose="02020609040205080304" pitchFamily="49" charset="-128"/>
                <a:cs typeface="Arial" panose="020B0604020202020204" pitchFamily="34" charset="0"/>
              </a:rPr>
              <a:t> </a:t>
            </a:r>
            <a:r>
              <a:rPr lang="en-US" altLang="zh-CN" dirty="0">
                <a:solidFill>
                  <a:srgbClr val="000000"/>
                </a:solidFill>
                <a:ea typeface="MS Mincho" panose="02020609040205080304" pitchFamily="49" charset="-128"/>
                <a:cs typeface="Arial" panose="020B0604020202020204" pitchFamily="34" charset="0"/>
              </a:rPr>
              <a:t>observed</a:t>
            </a:r>
            <a:r>
              <a:rPr lang="zh-CN" altLang="en-US" dirty="0">
                <a:solidFill>
                  <a:srgbClr val="000000"/>
                </a:solidFill>
                <a:ea typeface="MS Mincho" panose="02020609040205080304" pitchFamily="49" charset="-128"/>
                <a:cs typeface="Arial" panose="020B0604020202020204" pitchFamily="34" charset="0"/>
              </a:rPr>
              <a:t> </a:t>
            </a:r>
            <a:r>
              <a:rPr lang="en-US" altLang="zh-CN" dirty="0">
                <a:solidFill>
                  <a:srgbClr val="000000"/>
                </a:solidFill>
                <a:ea typeface="MS Mincho" panose="02020609040205080304" pitchFamily="49" charset="-128"/>
                <a:cs typeface="Arial" panose="020B0604020202020204" pitchFamily="34" charset="0"/>
              </a:rPr>
              <a:t>by</a:t>
            </a:r>
            <a:r>
              <a:rPr lang="zh-CN" altLang="en-US" dirty="0">
                <a:solidFill>
                  <a:srgbClr val="000000"/>
                </a:solidFill>
                <a:ea typeface="MS Mincho" panose="02020609040205080304" pitchFamily="49" charset="-128"/>
                <a:cs typeface="Arial" panose="020B0604020202020204" pitchFamily="34" charset="0"/>
              </a:rPr>
              <a:t> </a:t>
            </a:r>
            <a:r>
              <a:rPr lang="en-US" altLang="zh-CN" dirty="0">
                <a:solidFill>
                  <a:srgbClr val="000000"/>
                </a:solidFill>
                <a:ea typeface="MS Mincho" panose="02020609040205080304" pitchFamily="49" charset="-128"/>
                <a:cs typeface="Arial" panose="020B0604020202020204" pitchFamily="34" charset="0"/>
              </a:rPr>
              <a:t>the</a:t>
            </a:r>
            <a:r>
              <a:rPr lang="zh-CN" altLang="en-US" dirty="0">
                <a:solidFill>
                  <a:srgbClr val="000000"/>
                </a:solidFill>
                <a:ea typeface="MS Mincho" panose="02020609040205080304" pitchFamily="49" charset="-128"/>
                <a:cs typeface="Arial" panose="020B0604020202020204" pitchFamily="34" charset="0"/>
              </a:rPr>
              <a:t> </a:t>
            </a:r>
            <a:r>
              <a:rPr lang="en-US" altLang="zh-CN" dirty="0">
                <a:solidFill>
                  <a:srgbClr val="000000"/>
                </a:solidFill>
                <a:ea typeface="MS Mincho" panose="02020609040205080304" pitchFamily="49" charset="-128"/>
                <a:cs typeface="Arial" panose="020B0604020202020204" pitchFamily="34" charset="0"/>
              </a:rPr>
              <a:t>hadron</a:t>
            </a:r>
            <a:r>
              <a:rPr lang="zh-CN" altLang="en-US" dirty="0">
                <a:solidFill>
                  <a:srgbClr val="000000"/>
                </a:solidFill>
                <a:ea typeface="MS Mincho" panose="02020609040205080304" pitchFamily="49" charset="-128"/>
                <a:cs typeface="Arial" panose="020B0604020202020204" pitchFamily="34" charset="0"/>
              </a:rPr>
              <a:t> </a:t>
            </a:r>
            <a:r>
              <a:rPr lang="en-US" altLang="zh-CN" dirty="0">
                <a:solidFill>
                  <a:srgbClr val="000000"/>
                </a:solidFill>
                <a:ea typeface="MS Mincho" panose="02020609040205080304" pitchFamily="49" charset="-128"/>
                <a:cs typeface="Arial" panose="020B0604020202020204" pitchFamily="34" charset="0"/>
              </a:rPr>
              <a:t>spectrum</a:t>
            </a:r>
            <a:endParaRPr kumimoji="1" lang="zh-CN" altLang="en-US" dirty="0"/>
          </a:p>
        </p:txBody>
      </p:sp>
      <p:sp>
        <p:nvSpPr>
          <p:cNvPr id="6" name="TextBox 5">
            <a:extLst>
              <a:ext uri="{FF2B5EF4-FFF2-40B4-BE49-F238E27FC236}">
                <a16:creationId xmlns:a16="http://schemas.microsoft.com/office/drawing/2014/main" id="{F7E2A39A-BC4E-B846-AC5F-8021D513BAB8}"/>
              </a:ext>
            </a:extLst>
          </p:cNvPr>
          <p:cNvSpPr txBox="1"/>
          <p:nvPr/>
        </p:nvSpPr>
        <p:spPr>
          <a:xfrm>
            <a:off x="2835611" y="5932431"/>
            <a:ext cx="2831224" cy="369332"/>
          </a:xfrm>
          <a:prstGeom prst="rect">
            <a:avLst/>
          </a:prstGeom>
          <a:noFill/>
        </p:spPr>
        <p:txBody>
          <a:bodyPr wrap="none" rtlCol="0">
            <a:spAutoFit/>
          </a:bodyPr>
          <a:lstStyle/>
          <a:p>
            <a:r>
              <a:rPr kumimoji="1" lang="en-US" altLang="zh-CN" dirty="0">
                <a:solidFill>
                  <a:srgbClr val="FF0000"/>
                </a:solidFill>
              </a:rPr>
              <a:t>Chiral</a:t>
            </a:r>
            <a:r>
              <a:rPr kumimoji="1" lang="zh-CN" altLang="en-US" dirty="0">
                <a:solidFill>
                  <a:srgbClr val="FF0000"/>
                </a:solidFill>
              </a:rPr>
              <a:t> </a:t>
            </a:r>
            <a:r>
              <a:rPr kumimoji="1" lang="en-US" altLang="zh-CN" dirty="0">
                <a:solidFill>
                  <a:srgbClr val="FF0000"/>
                </a:solidFill>
              </a:rPr>
              <a:t>phase</a:t>
            </a:r>
            <a:r>
              <a:rPr kumimoji="1" lang="zh-CN" altLang="en-US" dirty="0">
                <a:solidFill>
                  <a:srgbClr val="FF0000"/>
                </a:solidFill>
              </a:rPr>
              <a:t> </a:t>
            </a:r>
            <a:r>
              <a:rPr kumimoji="1" lang="en-US" altLang="zh-CN" dirty="0">
                <a:solidFill>
                  <a:srgbClr val="FF0000"/>
                </a:solidFill>
              </a:rPr>
              <a:t>transition</a:t>
            </a:r>
            <a:r>
              <a:rPr kumimoji="1" lang="zh-CN" altLang="en-US" dirty="0">
                <a:solidFill>
                  <a:srgbClr val="FF0000"/>
                </a:solidFill>
              </a:rPr>
              <a:t> </a:t>
            </a:r>
            <a:r>
              <a:rPr kumimoji="1" lang="en-US" altLang="zh-CN" dirty="0">
                <a:solidFill>
                  <a:srgbClr val="FF0000"/>
                </a:solidFill>
              </a:rPr>
              <a:t>point</a:t>
            </a:r>
            <a:endParaRPr kumimoji="1" lang="zh-CN" altLang="en-US" dirty="0">
              <a:solidFill>
                <a:srgbClr val="FF0000"/>
              </a:solidFill>
            </a:endParaRPr>
          </a:p>
        </p:txBody>
      </p:sp>
      <p:sp>
        <p:nvSpPr>
          <p:cNvPr id="31" name="Oval 30">
            <a:extLst>
              <a:ext uri="{FF2B5EF4-FFF2-40B4-BE49-F238E27FC236}">
                <a16:creationId xmlns:a16="http://schemas.microsoft.com/office/drawing/2014/main" id="{CE332686-3695-BE4C-9F4B-0F4A2F9A9EC2}"/>
              </a:ext>
            </a:extLst>
          </p:cNvPr>
          <p:cNvSpPr/>
          <p:nvPr/>
        </p:nvSpPr>
        <p:spPr>
          <a:xfrm>
            <a:off x="9638786" y="5033364"/>
            <a:ext cx="550417" cy="2141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EA2C76E1-181C-EC4D-B66D-DF66194CB046}"/>
                  </a:ext>
                </a:extLst>
              </p:cNvPr>
              <p:cNvSpPr txBox="1"/>
              <p:nvPr/>
            </p:nvSpPr>
            <p:spPr>
              <a:xfrm rot="16200000">
                <a:off x="6624284" y="4229833"/>
                <a:ext cx="364908" cy="276999"/>
              </a:xfrm>
              <a:prstGeom prst="rect">
                <a:avLst/>
              </a:prstGeom>
              <a:solidFill>
                <a:schemeClr val="bg1"/>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𝑚</m:t>
                          </m:r>
                        </m:e>
                        <m:sub>
                          <m:r>
                            <a:rPr kumimoji="1" lang="en-US" altLang="zh-CN" b="0" i="1" smtClean="0">
                              <a:latin typeface="Cambria Math" panose="02040503050406030204" pitchFamily="18" charset="0"/>
                            </a:rPr>
                            <m:t>h</m:t>
                          </m:r>
                        </m:sub>
                      </m:sSub>
                    </m:oMath>
                  </m:oMathPara>
                </a14:m>
                <a:endParaRPr kumimoji="1" lang="zh-CN" altLang="en-US" dirty="0"/>
              </a:p>
            </p:txBody>
          </p:sp>
        </mc:Choice>
        <mc:Fallback>
          <p:sp>
            <p:nvSpPr>
              <p:cNvPr id="2" name="TextBox 1">
                <a:extLst>
                  <a:ext uri="{FF2B5EF4-FFF2-40B4-BE49-F238E27FC236}">
                    <a16:creationId xmlns:a16="http://schemas.microsoft.com/office/drawing/2014/main" id="{EA2C76E1-181C-EC4D-B66D-DF66194CB046}"/>
                  </a:ext>
                </a:extLst>
              </p:cNvPr>
              <p:cNvSpPr txBox="1">
                <a:spLocks noRot="1" noChangeAspect="1" noMove="1" noResize="1" noEditPoints="1" noAdjustHandles="1" noChangeArrowheads="1" noChangeShapeType="1" noTextEdit="1"/>
              </p:cNvSpPr>
              <p:nvPr/>
            </p:nvSpPr>
            <p:spPr>
              <a:xfrm rot="16200000">
                <a:off x="6624284" y="4229833"/>
                <a:ext cx="364908" cy="276999"/>
              </a:xfrm>
              <a:prstGeom prst="rect">
                <a:avLst/>
              </a:prstGeom>
              <a:blipFill>
                <a:blip r:embed="rId7"/>
                <a:stretch>
                  <a:fillRect t="-3333" r="-18182" b="-6667"/>
                </a:stretch>
              </a:blipFill>
            </p:spPr>
            <p:txBody>
              <a:bodyPr/>
              <a:lstStyle/>
              <a:p>
                <a:r>
                  <a:rPr lang="zh-CN" altLang="en-US">
                    <a:noFill/>
                  </a:rPr>
                  <a:t> </a:t>
                </a:r>
              </a:p>
            </p:txBody>
          </p:sp>
        </mc:Fallback>
      </mc:AlternateContent>
      <p:sp>
        <p:nvSpPr>
          <p:cNvPr id="4" name="TextBox 3">
            <a:extLst>
              <a:ext uri="{FF2B5EF4-FFF2-40B4-BE49-F238E27FC236}">
                <a16:creationId xmlns:a16="http://schemas.microsoft.com/office/drawing/2014/main" id="{20492982-6F51-0549-B0D0-3D145B41E406}"/>
              </a:ext>
            </a:extLst>
          </p:cNvPr>
          <p:cNvSpPr txBox="1"/>
          <p:nvPr/>
        </p:nvSpPr>
        <p:spPr>
          <a:xfrm>
            <a:off x="1127448" y="877961"/>
            <a:ext cx="1473480" cy="461665"/>
          </a:xfrm>
          <a:prstGeom prst="rect">
            <a:avLst/>
          </a:prstGeom>
          <a:noFill/>
        </p:spPr>
        <p:txBody>
          <a:bodyPr wrap="none" rtlCol="0">
            <a:spAutoFit/>
          </a:bodyPr>
          <a:lstStyle/>
          <a:p>
            <a:r>
              <a:rPr kumimoji="1" lang="en-US" altLang="zh-CN" sz="2400" u="sng" dirty="0"/>
              <a:t>NJL model</a:t>
            </a:r>
            <a:endParaRPr kumimoji="1" lang="zh-CN" altLang="en-US" sz="2400" u="sng" dirty="0"/>
          </a:p>
        </p:txBody>
      </p:sp>
    </p:spTree>
    <p:extLst>
      <p:ext uri="{BB962C8B-B14F-4D97-AF65-F5344CB8AC3E}">
        <p14:creationId xmlns:p14="http://schemas.microsoft.com/office/powerpoint/2010/main" val="2902225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ED00B64D-C114-E433-8320-11AD582462FB}"/>
              </a:ext>
            </a:extLst>
          </p:cNvPr>
          <p:cNvSpPr txBox="1"/>
          <p:nvPr/>
        </p:nvSpPr>
        <p:spPr>
          <a:xfrm>
            <a:off x="92902" y="1907501"/>
            <a:ext cx="3139220" cy="286232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u="sng" dirty="0">
                <a:solidFill>
                  <a:srgbClr val="FF0000"/>
                </a:solidFill>
              </a:rPr>
              <a:t>All-RIKEN activity </a:t>
            </a:r>
            <a:r>
              <a:rPr lang="en-US" altLang="ja-JP" dirty="0"/>
              <a:t>to foster breakthroughs in quantum computational science</a:t>
            </a:r>
            <a:r>
              <a:rPr lang="zh-CN" altLang="en-US" dirty="0"/>
              <a:t> </a:t>
            </a:r>
            <a:r>
              <a:rPr lang="en-US" altLang="ja-JP" dirty="0"/>
              <a:t>including </a:t>
            </a:r>
            <a:r>
              <a:rPr lang="en-US" altLang="zh-CN" dirty="0"/>
              <a:t>people</a:t>
            </a:r>
            <a:r>
              <a:rPr lang="en-US" altLang="ja-JP" dirty="0"/>
              <a:t> </a:t>
            </a:r>
            <a:r>
              <a:rPr lang="en-US" altLang="zh-CN" dirty="0"/>
              <a:t>from</a:t>
            </a:r>
            <a:r>
              <a:rPr lang="en-US" altLang="ja-JP" dirty="0"/>
              <a:t>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t>physics,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t>chemistry,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t>life sciences,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t>humanities,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t>computational science</a:t>
            </a:r>
            <a:r>
              <a:rPr lang="en-US" altLang="zh-CN" dirty="0"/>
              <a: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dirty="0"/>
              <a:t>information science…</a:t>
            </a:r>
            <a:endParaRPr kumimoji="1" lang="ja-JP" altLang="en-US" sz="1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sp>
        <p:nvSpPr>
          <p:cNvPr id="147" name="テキスト ボックス 146">
            <a:extLst>
              <a:ext uri="{FF2B5EF4-FFF2-40B4-BE49-F238E27FC236}">
                <a16:creationId xmlns:a16="http://schemas.microsoft.com/office/drawing/2014/main" id="{0DA0DC91-4E61-0273-3862-015C6340D02F}"/>
              </a:ext>
            </a:extLst>
          </p:cNvPr>
          <p:cNvSpPr txBox="1"/>
          <p:nvPr/>
        </p:nvSpPr>
        <p:spPr>
          <a:xfrm>
            <a:off x="609635" y="1384543"/>
            <a:ext cx="2375785" cy="307777"/>
          </a:xfrm>
          <a:prstGeom prst="rect">
            <a:avLst/>
          </a:prstGeom>
          <a:noFill/>
        </p:spPr>
        <p:txBody>
          <a:bodyPr wrap="square" rtlCol="0">
            <a:spAutoFit/>
          </a:bodyPr>
          <a:lstStyle/>
          <a:p>
            <a:r>
              <a:rPr lang="en-US" altLang="ja-JP" sz="1400" b="1" dirty="0"/>
              <a:t>https://</a:t>
            </a:r>
            <a:r>
              <a:rPr lang="en-US" altLang="ja-JP" sz="1400" b="1" dirty="0" err="1"/>
              <a:t>rq.riken.jp</a:t>
            </a:r>
            <a:r>
              <a:rPr lang="en-US" altLang="ja-JP" sz="1400" b="1" dirty="0"/>
              <a:t>/</a:t>
            </a:r>
            <a:r>
              <a:rPr lang="en-US" altLang="ja-JP" sz="1400" b="1" dirty="0" err="1"/>
              <a:t>en</a:t>
            </a:r>
            <a:r>
              <a:rPr lang="en-US" altLang="ja-JP" sz="1400" b="1" dirty="0"/>
              <a:t>/</a:t>
            </a:r>
          </a:p>
        </p:txBody>
      </p:sp>
      <p:sp>
        <p:nvSpPr>
          <p:cNvPr id="8" name="四角形">
            <a:extLst>
              <a:ext uri="{FF2B5EF4-FFF2-40B4-BE49-F238E27FC236}">
                <a16:creationId xmlns:a16="http://schemas.microsoft.com/office/drawing/2014/main" id="{FFCC7BBB-53A2-6421-9055-0D5C79F813F7}"/>
              </a:ext>
            </a:extLst>
          </p:cNvPr>
          <p:cNvSpPr/>
          <p:nvPr/>
        </p:nvSpPr>
        <p:spPr>
          <a:xfrm>
            <a:off x="3623826" y="644359"/>
            <a:ext cx="7614845" cy="4097922"/>
          </a:xfrm>
          <a:prstGeom prst="rect">
            <a:avLst/>
          </a:prstGeom>
          <a:solidFill>
            <a:srgbClr val="FF9300"/>
          </a:solidFill>
          <a:ln w="95250">
            <a:solidFill>
              <a:srgbClr val="35387E"/>
            </a:solidFill>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a:solidFill>
                <a:srgbClr val="FFFFFF"/>
              </a:solidFill>
              <a:latin typeface="Graphik-Medium"/>
              <a:sym typeface="Graphik Medium"/>
            </a:endParaRPr>
          </a:p>
        </p:txBody>
      </p:sp>
      <p:sp>
        <p:nvSpPr>
          <p:cNvPr id="9" name="線">
            <a:extLst>
              <a:ext uri="{FF2B5EF4-FFF2-40B4-BE49-F238E27FC236}">
                <a16:creationId xmlns:a16="http://schemas.microsoft.com/office/drawing/2014/main" id="{B7B82462-E8AB-FBE6-099C-1945048A288E}"/>
              </a:ext>
            </a:extLst>
          </p:cNvPr>
          <p:cNvSpPr/>
          <p:nvPr/>
        </p:nvSpPr>
        <p:spPr>
          <a:xfrm flipV="1">
            <a:off x="8139066" y="3670707"/>
            <a:ext cx="0" cy="419816"/>
          </a:xfrm>
          <a:prstGeom prst="line">
            <a:avLst/>
          </a:prstGeom>
          <a:ln w="127000">
            <a:solidFill>
              <a:srgbClr val="005493"/>
            </a:solidFill>
            <a:miter lim="400000"/>
          </a:ln>
        </p:spPr>
        <p:txBody>
          <a:bodyPr lIns="14288" tIns="14288" rIns="14288" bIns="14288" anchor="ctr"/>
          <a:lstStyle/>
          <a:p>
            <a:pPr defTabSz="232172">
              <a:defRPr sz="2400">
                <a:latin typeface="Graphik"/>
                <a:ea typeface="Graphik"/>
                <a:cs typeface="Graphik"/>
                <a:sym typeface="Graphik"/>
              </a:defRPr>
            </a:pPr>
            <a:endParaRPr sz="675">
              <a:solidFill>
                <a:prstClr val="black"/>
              </a:solidFill>
              <a:latin typeface="Graphik"/>
              <a:sym typeface="Graphik"/>
            </a:endParaRPr>
          </a:p>
        </p:txBody>
      </p:sp>
      <p:sp>
        <p:nvSpPr>
          <p:cNvPr id="10" name="線">
            <a:extLst>
              <a:ext uri="{FF2B5EF4-FFF2-40B4-BE49-F238E27FC236}">
                <a16:creationId xmlns:a16="http://schemas.microsoft.com/office/drawing/2014/main" id="{63663E05-0508-DC6D-DEF0-99EC3A7E2572}"/>
              </a:ext>
            </a:extLst>
          </p:cNvPr>
          <p:cNvSpPr/>
          <p:nvPr/>
        </p:nvSpPr>
        <p:spPr>
          <a:xfrm flipV="1">
            <a:off x="6914930" y="3661323"/>
            <a:ext cx="0" cy="419816"/>
          </a:xfrm>
          <a:prstGeom prst="line">
            <a:avLst/>
          </a:prstGeom>
          <a:ln w="127000">
            <a:solidFill>
              <a:srgbClr val="005493"/>
            </a:solidFill>
            <a:miter lim="400000"/>
          </a:ln>
        </p:spPr>
        <p:txBody>
          <a:bodyPr lIns="14288" tIns="14288" rIns="14288" bIns="14288" anchor="ctr"/>
          <a:lstStyle/>
          <a:p>
            <a:pPr defTabSz="232172">
              <a:defRPr sz="2400">
                <a:latin typeface="Graphik"/>
                <a:ea typeface="Graphik"/>
                <a:cs typeface="Graphik"/>
                <a:sym typeface="Graphik"/>
              </a:defRPr>
            </a:pPr>
            <a:endParaRPr sz="675">
              <a:solidFill>
                <a:prstClr val="black"/>
              </a:solidFill>
              <a:latin typeface="Graphik"/>
              <a:sym typeface="Graphik"/>
            </a:endParaRPr>
          </a:p>
        </p:txBody>
      </p:sp>
      <p:sp>
        <p:nvSpPr>
          <p:cNvPr id="12" name="線">
            <a:extLst>
              <a:ext uri="{FF2B5EF4-FFF2-40B4-BE49-F238E27FC236}">
                <a16:creationId xmlns:a16="http://schemas.microsoft.com/office/drawing/2014/main" id="{677D83D9-6D90-0543-E618-E91890ECF686}"/>
              </a:ext>
            </a:extLst>
          </p:cNvPr>
          <p:cNvSpPr/>
          <p:nvPr/>
        </p:nvSpPr>
        <p:spPr>
          <a:xfrm flipH="1" flipV="1">
            <a:off x="5759708" y="3506582"/>
            <a:ext cx="3095" cy="456901"/>
          </a:xfrm>
          <a:prstGeom prst="line">
            <a:avLst/>
          </a:prstGeom>
          <a:ln w="127000">
            <a:solidFill>
              <a:srgbClr val="005493"/>
            </a:solidFill>
            <a:miter lim="400000"/>
          </a:ln>
        </p:spPr>
        <p:txBody>
          <a:bodyPr lIns="14288" tIns="14288" rIns="14288" bIns="14288" anchor="ctr"/>
          <a:lstStyle/>
          <a:p>
            <a:pPr defTabSz="232172">
              <a:defRPr sz="2400">
                <a:latin typeface="Graphik"/>
                <a:ea typeface="Graphik"/>
                <a:cs typeface="Graphik"/>
                <a:sym typeface="Graphik"/>
              </a:defRPr>
            </a:pPr>
            <a:endParaRPr sz="675">
              <a:solidFill>
                <a:prstClr val="black"/>
              </a:solidFill>
              <a:latin typeface="Graphik"/>
              <a:sym typeface="Graphik"/>
            </a:endParaRPr>
          </a:p>
        </p:txBody>
      </p:sp>
      <p:sp>
        <p:nvSpPr>
          <p:cNvPr id="14" name="線">
            <a:extLst>
              <a:ext uri="{FF2B5EF4-FFF2-40B4-BE49-F238E27FC236}">
                <a16:creationId xmlns:a16="http://schemas.microsoft.com/office/drawing/2014/main" id="{F16A0A7E-A59E-B271-0762-81B9A174F4C1}"/>
              </a:ext>
            </a:extLst>
          </p:cNvPr>
          <p:cNvSpPr/>
          <p:nvPr/>
        </p:nvSpPr>
        <p:spPr>
          <a:xfrm>
            <a:off x="10021424" y="1614808"/>
            <a:ext cx="244397" cy="0"/>
          </a:xfrm>
          <a:prstGeom prst="line">
            <a:avLst/>
          </a:prstGeom>
          <a:ln w="127000">
            <a:solidFill>
              <a:srgbClr val="009193"/>
            </a:solidFill>
            <a:miter lim="400000"/>
          </a:ln>
        </p:spPr>
        <p:txBody>
          <a:bodyPr lIns="14288" tIns="14288" rIns="14288" bIns="14288" anchor="ctr"/>
          <a:lstStyle/>
          <a:p>
            <a:pPr defTabSz="232172">
              <a:defRPr sz="2400">
                <a:latin typeface="Graphik"/>
                <a:ea typeface="Graphik"/>
                <a:cs typeface="Graphik"/>
                <a:sym typeface="Graphik"/>
              </a:defRPr>
            </a:pPr>
            <a:endParaRPr sz="675">
              <a:solidFill>
                <a:prstClr val="black"/>
              </a:solidFill>
              <a:latin typeface="Graphik"/>
              <a:sym typeface="Graphik"/>
            </a:endParaRPr>
          </a:p>
        </p:txBody>
      </p:sp>
      <p:sp>
        <p:nvSpPr>
          <p:cNvPr id="15" name="線">
            <a:extLst>
              <a:ext uri="{FF2B5EF4-FFF2-40B4-BE49-F238E27FC236}">
                <a16:creationId xmlns:a16="http://schemas.microsoft.com/office/drawing/2014/main" id="{47788503-7761-EF8D-5219-3DD7C725A5A7}"/>
              </a:ext>
            </a:extLst>
          </p:cNvPr>
          <p:cNvSpPr/>
          <p:nvPr/>
        </p:nvSpPr>
        <p:spPr>
          <a:xfrm>
            <a:off x="10099716" y="2710149"/>
            <a:ext cx="244397" cy="0"/>
          </a:xfrm>
          <a:prstGeom prst="line">
            <a:avLst/>
          </a:prstGeom>
          <a:ln w="127000">
            <a:solidFill>
              <a:srgbClr val="009193"/>
            </a:solidFill>
            <a:miter lim="400000"/>
          </a:ln>
        </p:spPr>
        <p:txBody>
          <a:bodyPr lIns="14288" tIns="14288" rIns="14288" bIns="14288" anchor="ctr"/>
          <a:lstStyle/>
          <a:p>
            <a:pPr defTabSz="232172">
              <a:defRPr sz="2400">
                <a:latin typeface="Graphik"/>
                <a:ea typeface="Graphik"/>
                <a:cs typeface="Graphik"/>
                <a:sym typeface="Graphik"/>
              </a:defRPr>
            </a:pPr>
            <a:endParaRPr sz="675">
              <a:solidFill>
                <a:prstClr val="black"/>
              </a:solidFill>
              <a:latin typeface="Graphik"/>
              <a:sym typeface="Graphik"/>
            </a:endParaRPr>
          </a:p>
        </p:txBody>
      </p:sp>
      <p:sp>
        <p:nvSpPr>
          <p:cNvPr id="16" name="線">
            <a:extLst>
              <a:ext uri="{FF2B5EF4-FFF2-40B4-BE49-F238E27FC236}">
                <a16:creationId xmlns:a16="http://schemas.microsoft.com/office/drawing/2014/main" id="{F95BB90E-05BF-B9CB-B31B-909CBC08724B}"/>
              </a:ext>
            </a:extLst>
          </p:cNvPr>
          <p:cNvSpPr/>
          <p:nvPr/>
        </p:nvSpPr>
        <p:spPr>
          <a:xfrm flipH="1" flipV="1">
            <a:off x="9718445" y="3316792"/>
            <a:ext cx="578792" cy="607162"/>
          </a:xfrm>
          <a:prstGeom prst="line">
            <a:avLst/>
          </a:prstGeom>
          <a:ln w="127000">
            <a:solidFill>
              <a:srgbClr val="73FCD6"/>
            </a:solidFill>
            <a:miter lim="400000"/>
          </a:ln>
        </p:spPr>
        <p:txBody>
          <a:bodyPr lIns="14288" tIns="14288" rIns="14288" bIns="14288" anchor="ctr"/>
          <a:lstStyle/>
          <a:p>
            <a:pPr defTabSz="232172">
              <a:defRPr sz="2400">
                <a:latin typeface="Graphik"/>
                <a:ea typeface="Graphik"/>
                <a:cs typeface="Graphik"/>
                <a:sym typeface="Graphik"/>
              </a:defRPr>
            </a:pPr>
            <a:endParaRPr sz="675">
              <a:solidFill>
                <a:prstClr val="black"/>
              </a:solidFill>
              <a:latin typeface="Graphik"/>
              <a:sym typeface="Graphik"/>
            </a:endParaRPr>
          </a:p>
        </p:txBody>
      </p:sp>
      <p:sp>
        <p:nvSpPr>
          <p:cNvPr id="18" name="線">
            <a:extLst>
              <a:ext uri="{FF2B5EF4-FFF2-40B4-BE49-F238E27FC236}">
                <a16:creationId xmlns:a16="http://schemas.microsoft.com/office/drawing/2014/main" id="{C93A9D70-4CAC-E482-D3E5-9229A3B44A98}"/>
              </a:ext>
            </a:extLst>
          </p:cNvPr>
          <p:cNvSpPr/>
          <p:nvPr/>
        </p:nvSpPr>
        <p:spPr>
          <a:xfrm flipV="1">
            <a:off x="4255648" y="3721268"/>
            <a:ext cx="0" cy="256196"/>
          </a:xfrm>
          <a:prstGeom prst="line">
            <a:avLst/>
          </a:prstGeom>
          <a:ln w="127000">
            <a:solidFill>
              <a:srgbClr val="73FCD6"/>
            </a:solidFill>
            <a:miter lim="400000"/>
          </a:ln>
        </p:spPr>
        <p:txBody>
          <a:bodyPr lIns="14288" tIns="14288" rIns="14288" bIns="14288" anchor="ctr"/>
          <a:lstStyle/>
          <a:p>
            <a:pPr defTabSz="232172">
              <a:defRPr sz="2400">
                <a:latin typeface="Graphik"/>
                <a:ea typeface="Graphik"/>
                <a:cs typeface="Graphik"/>
                <a:sym typeface="Graphik"/>
              </a:defRPr>
            </a:pPr>
            <a:endParaRPr sz="675">
              <a:solidFill>
                <a:prstClr val="black"/>
              </a:solidFill>
              <a:latin typeface="Graphik"/>
              <a:sym typeface="Graphik"/>
            </a:endParaRPr>
          </a:p>
        </p:txBody>
      </p:sp>
      <p:sp>
        <p:nvSpPr>
          <p:cNvPr id="20" name="四角形">
            <a:extLst>
              <a:ext uri="{FF2B5EF4-FFF2-40B4-BE49-F238E27FC236}">
                <a16:creationId xmlns:a16="http://schemas.microsoft.com/office/drawing/2014/main" id="{67B4E478-8DE8-566C-A79E-FC66239DD59B}"/>
              </a:ext>
            </a:extLst>
          </p:cNvPr>
          <p:cNvSpPr/>
          <p:nvPr/>
        </p:nvSpPr>
        <p:spPr>
          <a:xfrm>
            <a:off x="3800585" y="3955245"/>
            <a:ext cx="1285460" cy="664253"/>
          </a:xfrm>
          <a:prstGeom prst="roundRect">
            <a:avLst>
              <a:gd name="adj" fmla="val 0"/>
            </a:avLst>
          </a:prstGeom>
          <a:solidFill>
            <a:srgbClr val="FFFFFF"/>
          </a:solidFill>
          <a:ln w="88900">
            <a:solidFill>
              <a:srgbClr val="73FCD6"/>
            </a:solidFill>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dirty="0">
              <a:solidFill>
                <a:srgbClr val="FFFFFF"/>
              </a:solidFill>
              <a:latin typeface="Graphik-Medium"/>
              <a:sym typeface="Graphik Medium"/>
            </a:endParaRPr>
          </a:p>
        </p:txBody>
      </p:sp>
      <p:sp>
        <p:nvSpPr>
          <p:cNvPr id="22" name="角丸四角形">
            <a:extLst>
              <a:ext uri="{FF2B5EF4-FFF2-40B4-BE49-F238E27FC236}">
                <a16:creationId xmlns:a16="http://schemas.microsoft.com/office/drawing/2014/main" id="{4A721432-F367-65CA-E098-336CC3AF024A}"/>
              </a:ext>
            </a:extLst>
          </p:cNvPr>
          <p:cNvSpPr/>
          <p:nvPr/>
        </p:nvSpPr>
        <p:spPr>
          <a:xfrm>
            <a:off x="3763971" y="800289"/>
            <a:ext cx="6391597" cy="2996327"/>
          </a:xfrm>
          <a:prstGeom prst="roundRect">
            <a:avLst>
              <a:gd name="adj" fmla="val 6346"/>
            </a:avLst>
          </a:prstGeom>
          <a:solidFill>
            <a:srgbClr val="73FCD6"/>
          </a:solidFill>
          <a:ln w="12700">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a:solidFill>
                <a:srgbClr val="FFFFFF"/>
              </a:solidFill>
              <a:latin typeface="Graphik-Medium"/>
              <a:sym typeface="Graphik Medium"/>
            </a:endParaRPr>
          </a:p>
        </p:txBody>
      </p:sp>
      <p:sp>
        <p:nvSpPr>
          <p:cNvPr id="23" name="四角形">
            <a:extLst>
              <a:ext uri="{FF2B5EF4-FFF2-40B4-BE49-F238E27FC236}">
                <a16:creationId xmlns:a16="http://schemas.microsoft.com/office/drawing/2014/main" id="{6AB2B14E-6B33-C558-330F-9985B60B60CE}"/>
              </a:ext>
            </a:extLst>
          </p:cNvPr>
          <p:cNvSpPr/>
          <p:nvPr/>
        </p:nvSpPr>
        <p:spPr>
          <a:xfrm>
            <a:off x="5483035" y="3928156"/>
            <a:ext cx="4302932" cy="698467"/>
          </a:xfrm>
          <a:prstGeom prst="roundRect">
            <a:avLst>
              <a:gd name="adj" fmla="val 0"/>
            </a:avLst>
          </a:prstGeom>
          <a:solidFill>
            <a:srgbClr val="FFFFFF"/>
          </a:solidFill>
          <a:ln w="88900">
            <a:solidFill>
              <a:srgbClr val="005493"/>
            </a:solidFill>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a:solidFill>
                <a:srgbClr val="FFFFFF"/>
              </a:solidFill>
              <a:latin typeface="Graphik-Medium"/>
              <a:sym typeface="Graphik Medium"/>
            </a:endParaRPr>
          </a:p>
        </p:txBody>
      </p:sp>
      <p:sp>
        <p:nvSpPr>
          <p:cNvPr id="24" name="四角形">
            <a:extLst>
              <a:ext uri="{FF2B5EF4-FFF2-40B4-BE49-F238E27FC236}">
                <a16:creationId xmlns:a16="http://schemas.microsoft.com/office/drawing/2014/main" id="{2E2696A4-1E61-4E39-6684-D5E7535DDD6D}"/>
              </a:ext>
            </a:extLst>
          </p:cNvPr>
          <p:cNvSpPr/>
          <p:nvPr/>
        </p:nvSpPr>
        <p:spPr>
          <a:xfrm>
            <a:off x="10256544" y="935760"/>
            <a:ext cx="835937" cy="2570815"/>
          </a:xfrm>
          <a:prstGeom prst="roundRect">
            <a:avLst>
              <a:gd name="adj" fmla="val 0"/>
            </a:avLst>
          </a:prstGeom>
          <a:solidFill>
            <a:srgbClr val="FFFFFF"/>
          </a:solidFill>
          <a:ln w="88900">
            <a:solidFill>
              <a:srgbClr val="009193"/>
            </a:solidFill>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a:solidFill>
                <a:srgbClr val="FFFFFF"/>
              </a:solidFill>
              <a:latin typeface="Graphik-Medium"/>
              <a:sym typeface="Graphik Medium"/>
            </a:endParaRPr>
          </a:p>
        </p:txBody>
      </p:sp>
      <p:sp>
        <p:nvSpPr>
          <p:cNvPr id="25" name="角丸四角形">
            <a:extLst>
              <a:ext uri="{FF2B5EF4-FFF2-40B4-BE49-F238E27FC236}">
                <a16:creationId xmlns:a16="http://schemas.microsoft.com/office/drawing/2014/main" id="{0ABBFC59-3A08-383E-725F-9588B11D86A5}"/>
              </a:ext>
            </a:extLst>
          </p:cNvPr>
          <p:cNvSpPr/>
          <p:nvPr/>
        </p:nvSpPr>
        <p:spPr>
          <a:xfrm>
            <a:off x="3826132" y="2538518"/>
            <a:ext cx="6267558" cy="1072422"/>
          </a:xfrm>
          <a:prstGeom prst="roundRect">
            <a:avLst>
              <a:gd name="adj" fmla="val 23936"/>
            </a:avLst>
          </a:prstGeom>
          <a:solidFill>
            <a:srgbClr val="009193"/>
          </a:solidFill>
          <a:ln w="12700">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a:solidFill>
                <a:srgbClr val="FFFFFF"/>
              </a:solidFill>
              <a:latin typeface="Graphik-Medium"/>
              <a:sym typeface="Graphik Medium"/>
            </a:endParaRPr>
          </a:p>
        </p:txBody>
      </p:sp>
      <p:sp>
        <p:nvSpPr>
          <p:cNvPr id="26" name="角丸四角形">
            <a:extLst>
              <a:ext uri="{FF2B5EF4-FFF2-40B4-BE49-F238E27FC236}">
                <a16:creationId xmlns:a16="http://schemas.microsoft.com/office/drawing/2014/main" id="{3C8E97B8-FD91-40E3-96C3-F907B946FAD9}"/>
              </a:ext>
            </a:extLst>
          </p:cNvPr>
          <p:cNvSpPr/>
          <p:nvPr/>
        </p:nvSpPr>
        <p:spPr>
          <a:xfrm>
            <a:off x="3832158" y="1332519"/>
            <a:ext cx="6267558" cy="1065161"/>
          </a:xfrm>
          <a:prstGeom prst="roundRect">
            <a:avLst>
              <a:gd name="adj" fmla="val 23938"/>
            </a:avLst>
          </a:prstGeom>
          <a:solidFill>
            <a:srgbClr val="009193"/>
          </a:solidFill>
          <a:ln w="12700">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a:solidFill>
                <a:srgbClr val="FFFFFF"/>
              </a:solidFill>
              <a:latin typeface="Graphik-Medium"/>
              <a:sym typeface="Graphik Medium"/>
            </a:endParaRPr>
          </a:p>
        </p:txBody>
      </p:sp>
      <p:sp>
        <p:nvSpPr>
          <p:cNvPr id="27" name="Algorithm">
            <a:extLst>
              <a:ext uri="{FF2B5EF4-FFF2-40B4-BE49-F238E27FC236}">
                <a16:creationId xmlns:a16="http://schemas.microsoft.com/office/drawing/2014/main" id="{1DCE9F62-2DC2-BD6A-6BF7-96DACD42A050}"/>
              </a:ext>
            </a:extLst>
          </p:cNvPr>
          <p:cNvSpPr txBox="1"/>
          <p:nvPr/>
        </p:nvSpPr>
        <p:spPr>
          <a:xfrm>
            <a:off x="8636328" y="1366100"/>
            <a:ext cx="1351333" cy="213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defRPr/>
            </a:pPr>
            <a:r>
              <a:rPr lang="ja-JP" altLang="en-US" sz="1200"/>
              <a:t>⑤</a:t>
            </a:r>
            <a:r>
              <a:rPr lang="en-US" altLang="ja-JP" sz="1200" dirty="0"/>
              <a:t>Comp. Science</a:t>
            </a:r>
            <a:endParaRPr sz="1200" dirty="0"/>
          </a:p>
        </p:txBody>
      </p:sp>
      <p:sp>
        <p:nvSpPr>
          <p:cNvPr id="28" name="Simulation">
            <a:extLst>
              <a:ext uri="{FF2B5EF4-FFF2-40B4-BE49-F238E27FC236}">
                <a16:creationId xmlns:a16="http://schemas.microsoft.com/office/drawing/2014/main" id="{41E27AB1-88D6-0962-A184-5918BC205496}"/>
              </a:ext>
            </a:extLst>
          </p:cNvPr>
          <p:cNvSpPr txBox="1"/>
          <p:nvPr/>
        </p:nvSpPr>
        <p:spPr>
          <a:xfrm>
            <a:off x="8760445" y="2574004"/>
            <a:ext cx="1202253" cy="213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defRPr/>
            </a:pPr>
            <a:r>
              <a:rPr lang="ja-JP" altLang="en-US" sz="1200"/>
              <a:t>⑥</a:t>
            </a:r>
            <a:r>
              <a:rPr lang="en-US" altLang="ja-JP" sz="1200" dirty="0"/>
              <a:t>Info. Science</a:t>
            </a:r>
            <a:endParaRPr sz="1200" dirty="0"/>
          </a:p>
        </p:txBody>
      </p:sp>
      <p:sp>
        <p:nvSpPr>
          <p:cNvPr id="29" name="RNC">
            <a:extLst>
              <a:ext uri="{FF2B5EF4-FFF2-40B4-BE49-F238E27FC236}">
                <a16:creationId xmlns:a16="http://schemas.microsoft.com/office/drawing/2014/main" id="{208A84D4-9EEA-F020-61AB-09EFD7DB1A2C}"/>
              </a:ext>
            </a:extLst>
          </p:cNvPr>
          <p:cNvSpPr txBox="1"/>
          <p:nvPr/>
        </p:nvSpPr>
        <p:spPr>
          <a:xfrm>
            <a:off x="7049601" y="3978146"/>
            <a:ext cx="262893" cy="19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400">
                <a:latin typeface="Graphik"/>
                <a:ea typeface="Graphik"/>
                <a:cs typeface="Graphik"/>
                <a:sym typeface="Graphik"/>
              </a:defRPr>
            </a:lvl1pPr>
          </a:lstStyle>
          <a:p>
            <a:pPr>
              <a:defRPr/>
            </a:pPr>
            <a:r>
              <a:rPr sz="1050" b="1" dirty="0">
                <a:solidFill>
                  <a:prstClr val="black"/>
                </a:solidFill>
              </a:rPr>
              <a:t>RNC</a:t>
            </a:r>
          </a:p>
        </p:txBody>
      </p:sp>
      <p:sp>
        <p:nvSpPr>
          <p:cNvPr id="30" name="CEMS">
            <a:extLst>
              <a:ext uri="{FF2B5EF4-FFF2-40B4-BE49-F238E27FC236}">
                <a16:creationId xmlns:a16="http://schemas.microsoft.com/office/drawing/2014/main" id="{00E76326-3D23-BC66-D66A-5BF721C5D337}"/>
              </a:ext>
            </a:extLst>
          </p:cNvPr>
          <p:cNvSpPr txBox="1"/>
          <p:nvPr/>
        </p:nvSpPr>
        <p:spPr>
          <a:xfrm>
            <a:off x="8092521" y="3974760"/>
            <a:ext cx="346250" cy="19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400">
                <a:latin typeface="Graphik"/>
                <a:ea typeface="Graphik"/>
                <a:cs typeface="Graphik"/>
                <a:sym typeface="Graphik"/>
              </a:defRPr>
            </a:lvl1pPr>
          </a:lstStyle>
          <a:p>
            <a:pPr>
              <a:defRPr/>
            </a:pPr>
            <a:r>
              <a:rPr sz="1050" b="1" dirty="0">
                <a:solidFill>
                  <a:prstClr val="black"/>
                </a:solidFill>
              </a:rPr>
              <a:t>CEMS</a:t>
            </a:r>
          </a:p>
        </p:txBody>
      </p:sp>
      <p:sp>
        <p:nvSpPr>
          <p:cNvPr id="31" name="CPR">
            <a:extLst>
              <a:ext uri="{FF2B5EF4-FFF2-40B4-BE49-F238E27FC236}">
                <a16:creationId xmlns:a16="http://schemas.microsoft.com/office/drawing/2014/main" id="{56FBE6D6-5A6D-7539-D8A4-6B5C502350E7}"/>
              </a:ext>
            </a:extLst>
          </p:cNvPr>
          <p:cNvSpPr txBox="1"/>
          <p:nvPr/>
        </p:nvSpPr>
        <p:spPr>
          <a:xfrm>
            <a:off x="5959987" y="3981416"/>
            <a:ext cx="211597" cy="19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400">
                <a:latin typeface="Graphik"/>
                <a:ea typeface="Graphik"/>
                <a:cs typeface="Graphik"/>
                <a:sym typeface="Graphik"/>
              </a:defRPr>
            </a:lvl1pPr>
          </a:lstStyle>
          <a:p>
            <a:pPr>
              <a:defRPr/>
            </a:pPr>
            <a:r>
              <a:rPr sz="1050" b="1" dirty="0">
                <a:solidFill>
                  <a:prstClr val="black"/>
                </a:solidFill>
              </a:rPr>
              <a:t>PR</a:t>
            </a:r>
            <a:r>
              <a:rPr lang="en-US" sz="1050" b="1" dirty="0">
                <a:solidFill>
                  <a:prstClr val="black"/>
                </a:solidFill>
              </a:rPr>
              <a:t>I</a:t>
            </a:r>
            <a:endParaRPr sz="1050" b="1" dirty="0">
              <a:solidFill>
                <a:prstClr val="black"/>
              </a:solidFill>
            </a:endParaRPr>
          </a:p>
        </p:txBody>
      </p:sp>
      <p:sp>
        <p:nvSpPr>
          <p:cNvPr id="32" name="CBS">
            <a:extLst>
              <a:ext uri="{FF2B5EF4-FFF2-40B4-BE49-F238E27FC236}">
                <a16:creationId xmlns:a16="http://schemas.microsoft.com/office/drawing/2014/main" id="{C1FAFC5A-9B8E-CBF3-F83F-88D654BC501C}"/>
              </a:ext>
            </a:extLst>
          </p:cNvPr>
          <p:cNvSpPr txBox="1"/>
          <p:nvPr/>
        </p:nvSpPr>
        <p:spPr>
          <a:xfrm>
            <a:off x="9177955" y="3981416"/>
            <a:ext cx="238849" cy="19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400">
                <a:latin typeface="Graphik"/>
                <a:ea typeface="Graphik"/>
                <a:cs typeface="Graphik"/>
                <a:sym typeface="Graphik"/>
              </a:defRPr>
            </a:lvl1pPr>
          </a:lstStyle>
          <a:p>
            <a:pPr>
              <a:defRPr/>
            </a:pPr>
            <a:r>
              <a:rPr sz="1050" b="1" dirty="0">
                <a:solidFill>
                  <a:prstClr val="black"/>
                </a:solidFill>
              </a:rPr>
              <a:t>CBS</a:t>
            </a:r>
          </a:p>
        </p:txBody>
      </p:sp>
      <p:sp>
        <p:nvSpPr>
          <p:cNvPr id="33" name="AIP">
            <a:extLst>
              <a:ext uri="{FF2B5EF4-FFF2-40B4-BE49-F238E27FC236}">
                <a16:creationId xmlns:a16="http://schemas.microsoft.com/office/drawing/2014/main" id="{2BF4EFE6-4EDE-C6A5-7035-C5E2FFC82DC1}"/>
              </a:ext>
            </a:extLst>
          </p:cNvPr>
          <p:cNvSpPr txBox="1"/>
          <p:nvPr/>
        </p:nvSpPr>
        <p:spPr>
          <a:xfrm>
            <a:off x="10574506" y="1856096"/>
            <a:ext cx="218009" cy="19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400">
                <a:latin typeface="Graphik"/>
                <a:ea typeface="Graphik"/>
                <a:cs typeface="Graphik"/>
                <a:sym typeface="Graphik"/>
              </a:defRPr>
            </a:lvl1pPr>
          </a:lstStyle>
          <a:p>
            <a:pPr>
              <a:defRPr/>
            </a:pPr>
            <a:r>
              <a:rPr sz="1050" b="1" dirty="0">
                <a:solidFill>
                  <a:prstClr val="black"/>
                </a:solidFill>
              </a:rPr>
              <a:t>AIP</a:t>
            </a:r>
          </a:p>
        </p:txBody>
      </p:sp>
      <p:sp>
        <p:nvSpPr>
          <p:cNvPr id="34" name="iTHEMS">
            <a:extLst>
              <a:ext uri="{FF2B5EF4-FFF2-40B4-BE49-F238E27FC236}">
                <a16:creationId xmlns:a16="http://schemas.microsoft.com/office/drawing/2014/main" id="{106788F1-F8B3-A2C2-C832-DCB61337877D}"/>
              </a:ext>
            </a:extLst>
          </p:cNvPr>
          <p:cNvSpPr txBox="1"/>
          <p:nvPr/>
        </p:nvSpPr>
        <p:spPr>
          <a:xfrm>
            <a:off x="10439114" y="1116353"/>
            <a:ext cx="461666" cy="19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400">
                <a:latin typeface="Graphik"/>
                <a:ea typeface="Graphik"/>
                <a:cs typeface="Graphik"/>
                <a:sym typeface="Graphik"/>
              </a:defRPr>
            </a:lvl1pPr>
          </a:lstStyle>
          <a:p>
            <a:pPr>
              <a:defRPr/>
            </a:pPr>
            <a:r>
              <a:rPr sz="1050" b="1" dirty="0">
                <a:solidFill>
                  <a:prstClr val="black"/>
                </a:solidFill>
              </a:rPr>
              <a:t>iTHEMS</a:t>
            </a:r>
          </a:p>
        </p:txBody>
      </p:sp>
      <p:sp>
        <p:nvSpPr>
          <p:cNvPr id="35" name="R-CCS">
            <a:extLst>
              <a:ext uri="{FF2B5EF4-FFF2-40B4-BE49-F238E27FC236}">
                <a16:creationId xmlns:a16="http://schemas.microsoft.com/office/drawing/2014/main" id="{DF090E8B-9119-BD1A-44A7-35CF32361E0E}"/>
              </a:ext>
            </a:extLst>
          </p:cNvPr>
          <p:cNvSpPr txBox="1"/>
          <p:nvPr/>
        </p:nvSpPr>
        <p:spPr>
          <a:xfrm>
            <a:off x="10465640" y="2636046"/>
            <a:ext cx="489175" cy="192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400">
                <a:latin typeface="Graphik"/>
                <a:ea typeface="Graphik"/>
                <a:cs typeface="Graphik"/>
                <a:sym typeface="Graphik"/>
              </a:defRPr>
            </a:lvl1pPr>
          </a:lstStyle>
          <a:p>
            <a:pPr>
              <a:defRPr/>
            </a:pPr>
            <a:r>
              <a:rPr sz="1050" b="1" dirty="0">
                <a:solidFill>
                  <a:prstClr val="black"/>
                </a:solidFill>
              </a:rPr>
              <a:t>R-CCS</a:t>
            </a:r>
          </a:p>
        </p:txBody>
      </p:sp>
      <p:sp>
        <p:nvSpPr>
          <p:cNvPr id="36" name="四角形">
            <a:extLst>
              <a:ext uri="{FF2B5EF4-FFF2-40B4-BE49-F238E27FC236}">
                <a16:creationId xmlns:a16="http://schemas.microsoft.com/office/drawing/2014/main" id="{0DC6923E-861A-FED4-49DE-885B07113098}"/>
              </a:ext>
            </a:extLst>
          </p:cNvPr>
          <p:cNvSpPr/>
          <p:nvPr/>
        </p:nvSpPr>
        <p:spPr>
          <a:xfrm>
            <a:off x="10256544" y="3916978"/>
            <a:ext cx="827459" cy="698467"/>
          </a:xfrm>
          <a:prstGeom prst="roundRect">
            <a:avLst>
              <a:gd name="adj" fmla="val 0"/>
            </a:avLst>
          </a:prstGeom>
          <a:solidFill>
            <a:srgbClr val="FFFFFF"/>
          </a:solidFill>
          <a:ln w="88900">
            <a:solidFill>
              <a:srgbClr val="73FCD6"/>
            </a:solidFill>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a:solidFill>
                <a:srgbClr val="FFFFFF"/>
              </a:solidFill>
              <a:latin typeface="Graphik-Medium"/>
              <a:sym typeface="Graphik Medium"/>
            </a:endParaRPr>
          </a:p>
        </p:txBody>
      </p:sp>
      <p:sp>
        <p:nvSpPr>
          <p:cNvPr id="37" name="RQC">
            <a:extLst>
              <a:ext uri="{FF2B5EF4-FFF2-40B4-BE49-F238E27FC236}">
                <a16:creationId xmlns:a16="http://schemas.microsoft.com/office/drawing/2014/main" id="{83436FDE-6BA6-5B85-7B4F-22CB227489A5}"/>
              </a:ext>
            </a:extLst>
          </p:cNvPr>
          <p:cNvSpPr txBox="1"/>
          <p:nvPr/>
        </p:nvSpPr>
        <p:spPr>
          <a:xfrm>
            <a:off x="10538403" y="3981424"/>
            <a:ext cx="267703" cy="19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400">
                <a:latin typeface="Graphik"/>
                <a:ea typeface="Graphik"/>
                <a:cs typeface="Graphik"/>
                <a:sym typeface="Graphik"/>
              </a:defRPr>
            </a:lvl1pPr>
          </a:lstStyle>
          <a:p>
            <a:pPr>
              <a:defRPr/>
            </a:pPr>
            <a:r>
              <a:rPr sz="1050" b="1" dirty="0">
                <a:solidFill>
                  <a:prstClr val="black"/>
                </a:solidFill>
              </a:rPr>
              <a:t>RQC</a:t>
            </a:r>
          </a:p>
        </p:txBody>
      </p:sp>
      <p:sp>
        <p:nvSpPr>
          <p:cNvPr id="38" name="IBM-Q">
            <a:extLst>
              <a:ext uri="{FF2B5EF4-FFF2-40B4-BE49-F238E27FC236}">
                <a16:creationId xmlns:a16="http://schemas.microsoft.com/office/drawing/2014/main" id="{2BB74CE3-604A-0B07-F625-22305A8EC8BD}"/>
              </a:ext>
            </a:extLst>
          </p:cNvPr>
          <p:cNvSpPr txBox="1"/>
          <p:nvPr/>
        </p:nvSpPr>
        <p:spPr>
          <a:xfrm>
            <a:off x="3966295" y="3997134"/>
            <a:ext cx="246863" cy="182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400">
                <a:latin typeface="Graphik"/>
                <a:ea typeface="Graphik"/>
                <a:cs typeface="Graphik"/>
                <a:sym typeface="Graphik"/>
              </a:defRPr>
            </a:lvl1pPr>
          </a:lstStyle>
          <a:p>
            <a:pPr>
              <a:defRPr/>
            </a:pPr>
            <a:r>
              <a:rPr sz="1000" b="1" dirty="0">
                <a:solidFill>
                  <a:prstClr val="black"/>
                </a:solidFill>
              </a:rPr>
              <a:t>IBM</a:t>
            </a:r>
          </a:p>
        </p:txBody>
      </p:sp>
      <p:sp>
        <p:nvSpPr>
          <p:cNvPr id="39" name="角丸四角形">
            <a:extLst>
              <a:ext uri="{FF2B5EF4-FFF2-40B4-BE49-F238E27FC236}">
                <a16:creationId xmlns:a16="http://schemas.microsoft.com/office/drawing/2014/main" id="{B1B8D6E9-2DEF-FFB0-B142-A2227ADE74A4}"/>
              </a:ext>
            </a:extLst>
          </p:cNvPr>
          <p:cNvSpPr/>
          <p:nvPr/>
        </p:nvSpPr>
        <p:spPr>
          <a:xfrm>
            <a:off x="7737191" y="1063751"/>
            <a:ext cx="874678" cy="2675451"/>
          </a:xfrm>
          <a:prstGeom prst="roundRect">
            <a:avLst>
              <a:gd name="adj" fmla="val 19310"/>
            </a:avLst>
          </a:prstGeom>
          <a:solidFill>
            <a:srgbClr val="005493"/>
          </a:solidFill>
          <a:ln w="12700">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a:solidFill>
                <a:srgbClr val="FFFFFF"/>
              </a:solidFill>
              <a:latin typeface="Graphik-Medium"/>
              <a:sym typeface="Graphik Medium"/>
            </a:endParaRPr>
          </a:p>
        </p:txBody>
      </p:sp>
      <p:pic>
        <p:nvPicPr>
          <p:cNvPr id="40" name="intro-hpc-04.jpg" descr="intro-hpc-04.jpg">
            <a:extLst>
              <a:ext uri="{FF2B5EF4-FFF2-40B4-BE49-F238E27FC236}">
                <a16:creationId xmlns:a16="http://schemas.microsoft.com/office/drawing/2014/main" id="{5202490D-B5F0-3E8A-CDC2-B4FD251855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1181" y="2820347"/>
            <a:ext cx="642148" cy="456584"/>
          </a:xfrm>
          <a:prstGeom prst="rect">
            <a:avLst/>
          </a:prstGeom>
          <a:ln w="12700">
            <a:miter lim="400000"/>
          </a:ln>
        </p:spPr>
      </p:pic>
      <p:pic>
        <p:nvPicPr>
          <p:cNvPr id="41" name="AIPEntrance.png" descr="AIPEntrance.png">
            <a:extLst>
              <a:ext uri="{FF2B5EF4-FFF2-40B4-BE49-F238E27FC236}">
                <a16:creationId xmlns:a16="http://schemas.microsoft.com/office/drawing/2014/main" id="{79F1B28B-270D-860C-5ECD-E938C7305E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6193" y="2049549"/>
            <a:ext cx="657160" cy="443970"/>
          </a:xfrm>
          <a:prstGeom prst="rect">
            <a:avLst/>
          </a:prstGeom>
          <a:ln w="12700">
            <a:miter lim="400000"/>
          </a:ln>
        </p:spPr>
      </p:pic>
      <p:pic>
        <p:nvPicPr>
          <p:cNvPr id="42" name="ems.jpg" descr="ems.jpg">
            <a:extLst>
              <a:ext uri="{FF2B5EF4-FFF2-40B4-BE49-F238E27FC236}">
                <a16:creationId xmlns:a16="http://schemas.microsoft.com/office/drawing/2014/main" id="{F7608269-A687-14C1-187A-47C5A49147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51034" y="4164417"/>
            <a:ext cx="806558" cy="377727"/>
          </a:xfrm>
          <a:prstGeom prst="rect">
            <a:avLst/>
          </a:prstGeom>
          <a:ln w="12700">
            <a:miter lim="400000"/>
          </a:ln>
        </p:spPr>
      </p:pic>
      <p:pic>
        <p:nvPicPr>
          <p:cNvPr id="43" name="history_e.jpg" descr="history_e.jpg">
            <a:extLst>
              <a:ext uri="{FF2B5EF4-FFF2-40B4-BE49-F238E27FC236}">
                <a16:creationId xmlns:a16="http://schemas.microsoft.com/office/drawing/2014/main" id="{7713F67E-681F-D980-88AC-A21E8BE743D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98906" y="4158569"/>
            <a:ext cx="955834" cy="386887"/>
          </a:xfrm>
          <a:prstGeom prst="rect">
            <a:avLst/>
          </a:prstGeom>
          <a:ln w="12700">
            <a:miter lim="400000"/>
          </a:ln>
        </p:spPr>
      </p:pic>
      <p:pic>
        <p:nvPicPr>
          <p:cNvPr id="44" name="mv_child01.jpg" descr="mv_child01.jpg">
            <a:extLst>
              <a:ext uri="{FF2B5EF4-FFF2-40B4-BE49-F238E27FC236}">
                <a16:creationId xmlns:a16="http://schemas.microsoft.com/office/drawing/2014/main" id="{02CC1D98-F2A2-9379-16EC-6D41A425965F}"/>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8844674" y="4166550"/>
            <a:ext cx="806560" cy="369723"/>
          </a:xfrm>
          <a:prstGeom prst="rect">
            <a:avLst/>
          </a:prstGeom>
          <a:ln w="25400">
            <a:miter lim="400000"/>
          </a:ln>
        </p:spPr>
      </p:pic>
      <p:pic>
        <p:nvPicPr>
          <p:cNvPr id="45" name="intro_img_01.jpg" descr="intro_img_01.jpg">
            <a:extLst>
              <a:ext uri="{FF2B5EF4-FFF2-40B4-BE49-F238E27FC236}">
                <a16:creationId xmlns:a16="http://schemas.microsoft.com/office/drawing/2014/main" id="{041E45AF-65C7-51DF-9EDB-AE153AF248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25199" y="4178498"/>
            <a:ext cx="681852" cy="366180"/>
          </a:xfrm>
          <a:prstGeom prst="rect">
            <a:avLst/>
          </a:prstGeom>
          <a:ln w="12700">
            <a:miter lim="400000"/>
          </a:ln>
        </p:spPr>
      </p:pic>
      <p:sp>
        <p:nvSpPr>
          <p:cNvPr id="46" name="角丸四角形">
            <a:extLst>
              <a:ext uri="{FF2B5EF4-FFF2-40B4-BE49-F238E27FC236}">
                <a16:creationId xmlns:a16="http://schemas.microsoft.com/office/drawing/2014/main" id="{CD5131D1-D6A7-B11F-300F-29E5FF830085}"/>
              </a:ext>
            </a:extLst>
          </p:cNvPr>
          <p:cNvSpPr/>
          <p:nvPr/>
        </p:nvSpPr>
        <p:spPr>
          <a:xfrm>
            <a:off x="5326975" y="1063752"/>
            <a:ext cx="880934" cy="2685941"/>
          </a:xfrm>
          <a:prstGeom prst="roundRect">
            <a:avLst>
              <a:gd name="adj" fmla="val 19351"/>
            </a:avLst>
          </a:prstGeom>
          <a:solidFill>
            <a:srgbClr val="005493"/>
          </a:solidFill>
          <a:ln w="12700">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a:solidFill>
                <a:srgbClr val="FFFFFF"/>
              </a:solidFill>
              <a:latin typeface="Graphik-Medium"/>
              <a:sym typeface="Graphik Medium"/>
            </a:endParaRPr>
          </a:p>
        </p:txBody>
      </p:sp>
      <p:sp>
        <p:nvSpPr>
          <p:cNvPr id="47" name="角丸四角形">
            <a:extLst>
              <a:ext uri="{FF2B5EF4-FFF2-40B4-BE49-F238E27FC236}">
                <a16:creationId xmlns:a16="http://schemas.microsoft.com/office/drawing/2014/main" id="{62221046-81E3-775E-3216-4248F1843304}"/>
              </a:ext>
            </a:extLst>
          </p:cNvPr>
          <p:cNvSpPr/>
          <p:nvPr/>
        </p:nvSpPr>
        <p:spPr>
          <a:xfrm>
            <a:off x="6539612" y="1074243"/>
            <a:ext cx="872278" cy="2675450"/>
          </a:xfrm>
          <a:prstGeom prst="roundRect">
            <a:avLst>
              <a:gd name="adj" fmla="val 19310"/>
            </a:avLst>
          </a:prstGeom>
          <a:solidFill>
            <a:srgbClr val="005493"/>
          </a:solidFill>
          <a:ln w="12700">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a:solidFill>
                <a:srgbClr val="FFFFFF"/>
              </a:solidFill>
              <a:latin typeface="Graphik-Medium"/>
              <a:sym typeface="Graphik Medium"/>
            </a:endParaRPr>
          </a:p>
        </p:txBody>
      </p:sp>
      <p:pic>
        <p:nvPicPr>
          <p:cNvPr id="48" name="img_center_pi.jpg" descr="img_center_pi.jpg">
            <a:extLst>
              <a:ext uri="{FF2B5EF4-FFF2-40B4-BE49-F238E27FC236}">
                <a16:creationId xmlns:a16="http://schemas.microsoft.com/office/drawing/2014/main" id="{E1F8342D-861B-0361-47CC-E0AC43BBF51E}"/>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5618786" y="4174098"/>
            <a:ext cx="919324" cy="368047"/>
          </a:xfrm>
          <a:prstGeom prst="rect">
            <a:avLst/>
          </a:prstGeom>
          <a:ln w="12700">
            <a:miter lim="400000"/>
          </a:ln>
        </p:spPr>
      </p:pic>
      <p:pic>
        <p:nvPicPr>
          <p:cNvPr id="49" name="image (1).png" descr="image (1).png">
            <a:extLst>
              <a:ext uri="{FF2B5EF4-FFF2-40B4-BE49-F238E27FC236}">
                <a16:creationId xmlns:a16="http://schemas.microsoft.com/office/drawing/2014/main" id="{B53A3D5A-0A70-55E3-2291-CAA3F2BAA16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30792" y="1313564"/>
            <a:ext cx="691317" cy="388866"/>
          </a:xfrm>
          <a:prstGeom prst="rect">
            <a:avLst/>
          </a:prstGeom>
          <a:ln w="12700">
            <a:miter lim="400000"/>
          </a:ln>
        </p:spPr>
      </p:pic>
      <p:sp>
        <p:nvSpPr>
          <p:cNvPr id="50" name="RIKEN Quantum: quantum computational science for basic research">
            <a:extLst>
              <a:ext uri="{FF2B5EF4-FFF2-40B4-BE49-F238E27FC236}">
                <a16:creationId xmlns:a16="http://schemas.microsoft.com/office/drawing/2014/main" id="{29BA2378-1E4A-016A-51B0-FD475F6F89F2}"/>
              </a:ext>
            </a:extLst>
          </p:cNvPr>
          <p:cNvSpPr txBox="1"/>
          <p:nvPr/>
        </p:nvSpPr>
        <p:spPr>
          <a:xfrm>
            <a:off x="3827182" y="824769"/>
            <a:ext cx="5057026" cy="244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p>
            <a:pPr defTabSz="232172">
              <a:defRPr b="1">
                <a:solidFill>
                  <a:srgbClr val="35387E"/>
                </a:solidFill>
                <a:latin typeface="Graphik"/>
                <a:ea typeface="Graphik"/>
                <a:cs typeface="Graphik"/>
                <a:sym typeface="Graphik"/>
              </a:defRPr>
            </a:pPr>
            <a:r>
              <a:rPr sz="1400" b="1" dirty="0">
                <a:solidFill>
                  <a:srgbClr val="35387E"/>
                </a:solidFill>
                <a:latin typeface="Graphik"/>
                <a:sym typeface="Graphik"/>
              </a:rPr>
              <a:t>RIKEN Quantum: quantum computational science for basic research</a:t>
            </a:r>
          </a:p>
        </p:txBody>
      </p:sp>
      <p:sp>
        <p:nvSpPr>
          <p:cNvPr id="51" name="角丸四角形">
            <a:extLst>
              <a:ext uri="{FF2B5EF4-FFF2-40B4-BE49-F238E27FC236}">
                <a16:creationId xmlns:a16="http://schemas.microsoft.com/office/drawing/2014/main" id="{198B52E7-BC1A-E429-2DA5-6E66A6D215D3}"/>
              </a:ext>
            </a:extLst>
          </p:cNvPr>
          <p:cNvSpPr/>
          <p:nvPr/>
        </p:nvSpPr>
        <p:spPr>
          <a:xfrm>
            <a:off x="4114458" y="1063753"/>
            <a:ext cx="881286" cy="2685941"/>
          </a:xfrm>
          <a:prstGeom prst="roundRect">
            <a:avLst>
              <a:gd name="adj" fmla="val 19310"/>
            </a:avLst>
          </a:prstGeom>
          <a:solidFill>
            <a:srgbClr val="005493"/>
          </a:solidFill>
          <a:ln w="12700">
            <a:miter lim="400000"/>
          </a:ln>
        </p:spPr>
        <p:txBody>
          <a:bodyPr lIns="14288" tIns="14288" rIns="14288" bIns="14288" anchor="ctr"/>
          <a:lstStyle/>
          <a:p>
            <a:pPr defTabSz="128588">
              <a:defRPr sz="3200">
                <a:solidFill>
                  <a:srgbClr val="FFFFFF"/>
                </a:solidFill>
                <a:latin typeface="Graphik-Medium"/>
                <a:ea typeface="Graphik-Medium"/>
                <a:cs typeface="Graphik-Medium"/>
                <a:sym typeface="Graphik Medium"/>
              </a:defRPr>
            </a:pPr>
            <a:endParaRPr sz="900">
              <a:solidFill>
                <a:srgbClr val="FFFFFF"/>
              </a:solidFill>
              <a:latin typeface="Graphik-Medium"/>
              <a:sym typeface="Graphik Medium"/>
            </a:endParaRPr>
          </a:p>
        </p:txBody>
      </p:sp>
      <p:sp>
        <p:nvSpPr>
          <p:cNvPr id="52" name="Biology">
            <a:extLst>
              <a:ext uri="{FF2B5EF4-FFF2-40B4-BE49-F238E27FC236}">
                <a16:creationId xmlns:a16="http://schemas.microsoft.com/office/drawing/2014/main" id="{594A8796-D71C-784A-C625-6FA00D00AF14}"/>
              </a:ext>
            </a:extLst>
          </p:cNvPr>
          <p:cNvSpPr txBox="1"/>
          <p:nvPr/>
        </p:nvSpPr>
        <p:spPr>
          <a:xfrm>
            <a:off x="7691946" y="1112234"/>
            <a:ext cx="955391" cy="213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ja-JP" altLang="en-US" sz="1200"/>
              <a:t>④</a:t>
            </a:r>
            <a:r>
              <a:rPr lang="en-US" altLang="ja-JP" sz="1200" dirty="0"/>
              <a:t>Humanity</a:t>
            </a:r>
          </a:p>
        </p:txBody>
      </p:sp>
      <p:sp>
        <p:nvSpPr>
          <p:cNvPr id="53" name="IBM-Q">
            <a:extLst>
              <a:ext uri="{FF2B5EF4-FFF2-40B4-BE49-F238E27FC236}">
                <a16:creationId xmlns:a16="http://schemas.microsoft.com/office/drawing/2014/main" id="{5A94F7D4-B75F-DAEC-46C4-E7E4E0D93A07}"/>
              </a:ext>
            </a:extLst>
          </p:cNvPr>
          <p:cNvSpPr txBox="1"/>
          <p:nvPr/>
        </p:nvSpPr>
        <p:spPr>
          <a:xfrm>
            <a:off x="4317563" y="3989483"/>
            <a:ext cx="705322" cy="182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400">
                <a:latin typeface="Graphik"/>
                <a:ea typeface="Graphik"/>
                <a:cs typeface="Graphik"/>
                <a:sym typeface="Graphik"/>
              </a:defRPr>
            </a:lvl1pPr>
          </a:lstStyle>
          <a:p>
            <a:pPr>
              <a:defRPr/>
            </a:pPr>
            <a:r>
              <a:rPr lang="en-US" sz="1000" b="1" dirty="0" err="1">
                <a:solidFill>
                  <a:prstClr val="black"/>
                </a:solidFill>
              </a:rPr>
              <a:t>Quantinuum</a:t>
            </a:r>
            <a:endParaRPr sz="1000" b="1" dirty="0">
              <a:solidFill>
                <a:prstClr val="black"/>
              </a:solidFill>
            </a:endParaRPr>
          </a:p>
        </p:txBody>
      </p:sp>
      <p:pic>
        <p:nvPicPr>
          <p:cNvPr id="54" name="図 53">
            <a:extLst>
              <a:ext uri="{FF2B5EF4-FFF2-40B4-BE49-F238E27FC236}">
                <a16:creationId xmlns:a16="http://schemas.microsoft.com/office/drawing/2014/main" id="{D1B62177-81B0-90D5-C953-3F917824A17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895940" y="4150073"/>
            <a:ext cx="371654" cy="406554"/>
          </a:xfrm>
          <a:prstGeom prst="rect">
            <a:avLst/>
          </a:prstGeom>
        </p:spPr>
      </p:pic>
      <p:pic>
        <p:nvPicPr>
          <p:cNvPr id="55" name="図 54">
            <a:extLst>
              <a:ext uri="{FF2B5EF4-FFF2-40B4-BE49-F238E27FC236}">
                <a16:creationId xmlns:a16="http://schemas.microsoft.com/office/drawing/2014/main" id="{00BE2AD6-CE85-A329-EA9D-B169A4F97D3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308701" y="4166550"/>
            <a:ext cx="700625" cy="394101"/>
          </a:xfrm>
          <a:prstGeom prst="rect">
            <a:avLst/>
          </a:prstGeom>
        </p:spPr>
      </p:pic>
      <p:grpSp>
        <p:nvGrpSpPr>
          <p:cNvPr id="56" name="グループ化 55">
            <a:extLst>
              <a:ext uri="{FF2B5EF4-FFF2-40B4-BE49-F238E27FC236}">
                <a16:creationId xmlns:a16="http://schemas.microsoft.com/office/drawing/2014/main" id="{EF6A42D3-9DC0-39D3-9CC2-CE5410C6011B}"/>
              </a:ext>
            </a:extLst>
          </p:cNvPr>
          <p:cNvGrpSpPr/>
          <p:nvPr/>
        </p:nvGrpSpPr>
        <p:grpSpPr>
          <a:xfrm>
            <a:off x="4919794" y="2821700"/>
            <a:ext cx="545022" cy="859412"/>
            <a:chOff x="1319924" y="2423246"/>
            <a:chExt cx="545022" cy="859412"/>
          </a:xfrm>
        </p:grpSpPr>
        <p:pic>
          <p:nvPicPr>
            <p:cNvPr id="137" name="イメージ" descr="イメージ">
              <a:extLst>
                <a:ext uri="{FF2B5EF4-FFF2-40B4-BE49-F238E27FC236}">
                  <a16:creationId xmlns:a16="http://schemas.microsoft.com/office/drawing/2014/main" id="{CEA1B736-39A8-7076-5CD3-47150F60447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41479" y="2423246"/>
              <a:ext cx="482837" cy="546910"/>
            </a:xfrm>
            <a:prstGeom prst="rect">
              <a:avLst/>
            </a:prstGeom>
            <a:ln w="12700">
              <a:miter lim="400000"/>
            </a:ln>
          </p:spPr>
        </p:pic>
        <p:grpSp>
          <p:nvGrpSpPr>
            <p:cNvPr id="138" name="グループ化 137">
              <a:extLst>
                <a:ext uri="{FF2B5EF4-FFF2-40B4-BE49-F238E27FC236}">
                  <a16:creationId xmlns:a16="http://schemas.microsoft.com/office/drawing/2014/main" id="{CD6A4357-1F87-AB31-DE96-7D193953A9EA}"/>
                </a:ext>
              </a:extLst>
            </p:cNvPr>
            <p:cNvGrpSpPr/>
            <p:nvPr/>
          </p:nvGrpSpPr>
          <p:grpSpPr>
            <a:xfrm>
              <a:off x="1319924" y="2950919"/>
              <a:ext cx="545022" cy="331739"/>
              <a:chOff x="3718477" y="3328318"/>
              <a:chExt cx="926548" cy="442318"/>
            </a:xfrm>
          </p:grpSpPr>
          <p:sp>
            <p:nvSpPr>
              <p:cNvPr id="139" name="正方形/長方形 138">
                <a:extLst>
                  <a:ext uri="{FF2B5EF4-FFF2-40B4-BE49-F238E27FC236}">
                    <a16:creationId xmlns:a16="http://schemas.microsoft.com/office/drawing/2014/main" id="{7DCE833A-5A4E-94C2-222A-C7ED6CE897F4}"/>
                  </a:ext>
                </a:extLst>
              </p:cNvPr>
              <p:cNvSpPr/>
              <p:nvPr/>
            </p:nvSpPr>
            <p:spPr>
              <a:xfrm>
                <a:off x="3762393" y="3328318"/>
                <a:ext cx="818483" cy="4423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140" name="Biology">
                <a:extLst>
                  <a:ext uri="{FF2B5EF4-FFF2-40B4-BE49-F238E27FC236}">
                    <a16:creationId xmlns:a16="http://schemas.microsoft.com/office/drawing/2014/main" id="{780CF039-E7E4-676E-86B9-F4C28B20474A}"/>
                  </a:ext>
                </a:extLst>
              </p:cNvPr>
              <p:cNvSpPr txBox="1"/>
              <p:nvPr/>
            </p:nvSpPr>
            <p:spPr>
              <a:xfrm>
                <a:off x="3718477" y="3383990"/>
                <a:ext cx="926548" cy="361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err="1"/>
                  <a:t>Yunoki</a:t>
                </a:r>
                <a:endParaRPr lang="en-US" sz="788" dirty="0"/>
              </a:p>
              <a:p>
                <a:pPr algn="ctr">
                  <a:defRPr/>
                </a:pPr>
                <a:r>
                  <a:rPr lang="en-US" altLang="ja-JP" sz="788" dirty="0"/>
                  <a:t>(PRI/RQC)</a:t>
                </a:r>
                <a:endParaRPr sz="788" dirty="0"/>
              </a:p>
            </p:txBody>
          </p:sp>
        </p:grpSp>
      </p:grpSp>
      <p:grpSp>
        <p:nvGrpSpPr>
          <p:cNvPr id="57" name="グループ化 56">
            <a:extLst>
              <a:ext uri="{FF2B5EF4-FFF2-40B4-BE49-F238E27FC236}">
                <a16:creationId xmlns:a16="http://schemas.microsoft.com/office/drawing/2014/main" id="{10B8BAE6-1643-5CC7-18D0-9B5DF49E174C}"/>
              </a:ext>
            </a:extLst>
          </p:cNvPr>
          <p:cNvGrpSpPr/>
          <p:nvPr/>
        </p:nvGrpSpPr>
        <p:grpSpPr>
          <a:xfrm>
            <a:off x="4141931" y="1326876"/>
            <a:ext cx="501650" cy="895121"/>
            <a:chOff x="1119047" y="2255812"/>
            <a:chExt cx="501650" cy="895121"/>
          </a:xfrm>
        </p:grpSpPr>
        <p:pic>
          <p:nvPicPr>
            <p:cNvPr id="133" name="図 132">
              <a:extLst>
                <a:ext uri="{FF2B5EF4-FFF2-40B4-BE49-F238E27FC236}">
                  <a16:creationId xmlns:a16="http://schemas.microsoft.com/office/drawing/2014/main" id="{98714440-6A6B-CB75-9CC7-302F6901545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26875" y="2255812"/>
              <a:ext cx="491917" cy="654247"/>
            </a:xfrm>
            <a:prstGeom prst="rect">
              <a:avLst/>
            </a:prstGeom>
          </p:spPr>
        </p:pic>
        <p:grpSp>
          <p:nvGrpSpPr>
            <p:cNvPr id="134" name="グループ化 133">
              <a:extLst>
                <a:ext uri="{FF2B5EF4-FFF2-40B4-BE49-F238E27FC236}">
                  <a16:creationId xmlns:a16="http://schemas.microsoft.com/office/drawing/2014/main" id="{17F74816-13E0-D92F-C0E8-097CBAC3F8D5}"/>
                </a:ext>
              </a:extLst>
            </p:cNvPr>
            <p:cNvGrpSpPr/>
            <p:nvPr/>
          </p:nvGrpSpPr>
          <p:grpSpPr>
            <a:xfrm>
              <a:off x="1119047" y="2850249"/>
              <a:ext cx="501650" cy="300684"/>
              <a:chOff x="3100260" y="2389384"/>
              <a:chExt cx="868447" cy="400913"/>
            </a:xfrm>
          </p:grpSpPr>
          <p:sp>
            <p:nvSpPr>
              <p:cNvPr id="135" name="正方形/長方形 134">
                <a:extLst>
                  <a:ext uri="{FF2B5EF4-FFF2-40B4-BE49-F238E27FC236}">
                    <a16:creationId xmlns:a16="http://schemas.microsoft.com/office/drawing/2014/main" id="{4EC8465A-8403-64C6-3910-F01F2B6C1B3B}"/>
                  </a:ext>
                </a:extLst>
              </p:cNvPr>
              <p:cNvSpPr/>
              <p:nvPr/>
            </p:nvSpPr>
            <p:spPr>
              <a:xfrm>
                <a:off x="3100260" y="2389384"/>
                <a:ext cx="868447" cy="40091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136" name="Biology">
                <a:extLst>
                  <a:ext uri="{FF2B5EF4-FFF2-40B4-BE49-F238E27FC236}">
                    <a16:creationId xmlns:a16="http://schemas.microsoft.com/office/drawing/2014/main" id="{07CDC6A3-5768-618A-9B55-FD22130AD5B9}"/>
                  </a:ext>
                </a:extLst>
              </p:cNvPr>
              <p:cNvSpPr txBox="1"/>
              <p:nvPr/>
            </p:nvSpPr>
            <p:spPr>
              <a:xfrm>
                <a:off x="3113813" y="2418437"/>
                <a:ext cx="854731" cy="361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err="1"/>
                  <a:t>Hatsuda</a:t>
                </a:r>
                <a:endParaRPr lang="en-US" sz="788" dirty="0"/>
              </a:p>
              <a:p>
                <a:pPr algn="ctr">
                  <a:defRPr/>
                </a:pPr>
                <a:r>
                  <a:rPr lang="en-US" altLang="ja-JP" sz="788" dirty="0"/>
                  <a:t>(iTHEMS)</a:t>
                </a:r>
                <a:endParaRPr sz="788" dirty="0"/>
              </a:p>
            </p:txBody>
          </p:sp>
        </p:grpSp>
      </p:grpSp>
      <p:grpSp>
        <p:nvGrpSpPr>
          <p:cNvPr id="58" name="グループ化 57">
            <a:extLst>
              <a:ext uri="{FF2B5EF4-FFF2-40B4-BE49-F238E27FC236}">
                <a16:creationId xmlns:a16="http://schemas.microsoft.com/office/drawing/2014/main" id="{B46BB585-20D7-11B5-DD06-AD9C3BC9F4E7}"/>
              </a:ext>
            </a:extLst>
          </p:cNvPr>
          <p:cNvGrpSpPr/>
          <p:nvPr/>
        </p:nvGrpSpPr>
        <p:grpSpPr>
          <a:xfrm>
            <a:off x="4885293" y="1729216"/>
            <a:ext cx="404262" cy="764303"/>
            <a:chOff x="594478" y="2272094"/>
            <a:chExt cx="404262" cy="764303"/>
          </a:xfrm>
        </p:grpSpPr>
        <p:pic>
          <p:nvPicPr>
            <p:cNvPr id="129" name="図 128">
              <a:extLst>
                <a:ext uri="{FF2B5EF4-FFF2-40B4-BE49-F238E27FC236}">
                  <a16:creationId xmlns:a16="http://schemas.microsoft.com/office/drawing/2014/main" id="{FF1C2207-8273-397A-0072-145709D956CA}"/>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600897" y="2272094"/>
              <a:ext cx="390035" cy="488904"/>
            </a:xfrm>
            <a:prstGeom prst="rect">
              <a:avLst/>
            </a:prstGeom>
          </p:spPr>
        </p:pic>
        <p:grpSp>
          <p:nvGrpSpPr>
            <p:cNvPr id="130" name="グループ化 129">
              <a:extLst>
                <a:ext uri="{FF2B5EF4-FFF2-40B4-BE49-F238E27FC236}">
                  <a16:creationId xmlns:a16="http://schemas.microsoft.com/office/drawing/2014/main" id="{F23C99B1-2A6F-89C7-7158-589568F671F7}"/>
                </a:ext>
              </a:extLst>
            </p:cNvPr>
            <p:cNvGrpSpPr/>
            <p:nvPr/>
          </p:nvGrpSpPr>
          <p:grpSpPr>
            <a:xfrm>
              <a:off x="594478" y="2751647"/>
              <a:ext cx="404262" cy="284750"/>
              <a:chOff x="2995650" y="2879727"/>
              <a:chExt cx="567473" cy="379666"/>
            </a:xfrm>
          </p:grpSpPr>
          <p:sp>
            <p:nvSpPr>
              <p:cNvPr id="131" name="正方形/長方形 130">
                <a:extLst>
                  <a:ext uri="{FF2B5EF4-FFF2-40B4-BE49-F238E27FC236}">
                    <a16:creationId xmlns:a16="http://schemas.microsoft.com/office/drawing/2014/main" id="{04587DA6-5321-97F2-0D43-CC638ECD8FA4}"/>
                  </a:ext>
                </a:extLst>
              </p:cNvPr>
              <p:cNvSpPr/>
              <p:nvPr/>
            </p:nvSpPr>
            <p:spPr>
              <a:xfrm>
                <a:off x="3004663" y="2892536"/>
                <a:ext cx="558460" cy="36685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132" name="Biology">
                <a:extLst>
                  <a:ext uri="{FF2B5EF4-FFF2-40B4-BE49-F238E27FC236}">
                    <a16:creationId xmlns:a16="http://schemas.microsoft.com/office/drawing/2014/main" id="{FCC92C3C-81C6-3C5B-DBA4-ED600B3FC696}"/>
                  </a:ext>
                </a:extLst>
              </p:cNvPr>
              <p:cNvSpPr txBox="1"/>
              <p:nvPr/>
            </p:nvSpPr>
            <p:spPr>
              <a:xfrm>
                <a:off x="2995650" y="2879727"/>
                <a:ext cx="549045" cy="361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a:t>Kimura</a:t>
                </a:r>
              </a:p>
              <a:p>
                <a:pPr algn="ctr">
                  <a:defRPr/>
                </a:pPr>
                <a:r>
                  <a:rPr lang="en-US" altLang="ja-JP" sz="788" dirty="0"/>
                  <a:t>(RNC)</a:t>
                </a:r>
                <a:endParaRPr sz="788" dirty="0"/>
              </a:p>
            </p:txBody>
          </p:sp>
        </p:grpSp>
      </p:grpSp>
      <p:grpSp>
        <p:nvGrpSpPr>
          <p:cNvPr id="59" name="グループ化 58">
            <a:extLst>
              <a:ext uri="{FF2B5EF4-FFF2-40B4-BE49-F238E27FC236}">
                <a16:creationId xmlns:a16="http://schemas.microsoft.com/office/drawing/2014/main" id="{145E8DB1-D9D1-33FA-1BDF-3F2017BBF1C0}"/>
              </a:ext>
            </a:extLst>
          </p:cNvPr>
          <p:cNvGrpSpPr/>
          <p:nvPr/>
        </p:nvGrpSpPr>
        <p:grpSpPr>
          <a:xfrm>
            <a:off x="4489860" y="2290931"/>
            <a:ext cx="426599" cy="790342"/>
            <a:chOff x="1520019" y="2352587"/>
            <a:chExt cx="426599" cy="790342"/>
          </a:xfrm>
        </p:grpSpPr>
        <p:pic>
          <p:nvPicPr>
            <p:cNvPr id="125" name="図 124">
              <a:extLst>
                <a:ext uri="{FF2B5EF4-FFF2-40B4-BE49-F238E27FC236}">
                  <a16:creationId xmlns:a16="http://schemas.microsoft.com/office/drawing/2014/main" id="{4B21C9E2-C109-7379-B7B1-E9CA9B4A08B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520019" y="2352587"/>
              <a:ext cx="426599" cy="488141"/>
            </a:xfrm>
            <a:prstGeom prst="rect">
              <a:avLst/>
            </a:prstGeom>
          </p:spPr>
        </p:pic>
        <p:grpSp>
          <p:nvGrpSpPr>
            <p:cNvPr id="126" name="グループ化 125">
              <a:extLst>
                <a:ext uri="{FF2B5EF4-FFF2-40B4-BE49-F238E27FC236}">
                  <a16:creationId xmlns:a16="http://schemas.microsoft.com/office/drawing/2014/main" id="{E4AD9B06-3D0D-7DD0-62D9-D5DD19C39E45}"/>
                </a:ext>
              </a:extLst>
            </p:cNvPr>
            <p:cNvGrpSpPr/>
            <p:nvPr/>
          </p:nvGrpSpPr>
          <p:grpSpPr>
            <a:xfrm>
              <a:off x="1527143" y="2849470"/>
              <a:ext cx="412347" cy="293459"/>
              <a:chOff x="2941043" y="3985280"/>
              <a:chExt cx="587955" cy="361637"/>
            </a:xfrm>
          </p:grpSpPr>
          <p:sp>
            <p:nvSpPr>
              <p:cNvPr id="127" name="正方形/長方形 126">
                <a:extLst>
                  <a:ext uri="{FF2B5EF4-FFF2-40B4-BE49-F238E27FC236}">
                    <a16:creationId xmlns:a16="http://schemas.microsoft.com/office/drawing/2014/main" id="{CE8F1EFC-ACFB-B6CF-FA8B-70B9056838EA}"/>
                  </a:ext>
                </a:extLst>
              </p:cNvPr>
              <p:cNvSpPr/>
              <p:nvPr/>
            </p:nvSpPr>
            <p:spPr>
              <a:xfrm>
                <a:off x="2941043" y="3985280"/>
                <a:ext cx="587955" cy="3616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128" name="Biology">
                <a:extLst>
                  <a:ext uri="{FF2B5EF4-FFF2-40B4-BE49-F238E27FC236}">
                    <a16:creationId xmlns:a16="http://schemas.microsoft.com/office/drawing/2014/main" id="{9BA772A0-9D81-0417-A410-821F599A9A16}"/>
                  </a:ext>
                </a:extLst>
              </p:cNvPr>
              <p:cNvSpPr txBox="1"/>
              <p:nvPr/>
            </p:nvSpPr>
            <p:spPr>
              <a:xfrm>
                <a:off x="2991851" y="4005645"/>
                <a:ext cx="473138" cy="33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err="1"/>
                  <a:t>有田</a:t>
                </a:r>
                <a:endParaRPr lang="en-US" sz="788" dirty="0"/>
              </a:p>
              <a:p>
                <a:pPr algn="ctr">
                  <a:defRPr/>
                </a:pPr>
                <a:r>
                  <a:rPr lang="en-US" altLang="ja-JP" sz="788" dirty="0"/>
                  <a:t>(CEMS)</a:t>
                </a:r>
                <a:endParaRPr sz="788" dirty="0"/>
              </a:p>
            </p:txBody>
          </p:sp>
        </p:grpSp>
      </p:grpSp>
      <p:grpSp>
        <p:nvGrpSpPr>
          <p:cNvPr id="60" name="グループ化 59">
            <a:extLst>
              <a:ext uri="{FF2B5EF4-FFF2-40B4-BE49-F238E27FC236}">
                <a16:creationId xmlns:a16="http://schemas.microsoft.com/office/drawing/2014/main" id="{F763AE97-E3DB-85B3-9753-F658C1659DB6}"/>
              </a:ext>
            </a:extLst>
          </p:cNvPr>
          <p:cNvGrpSpPr/>
          <p:nvPr/>
        </p:nvGrpSpPr>
        <p:grpSpPr>
          <a:xfrm>
            <a:off x="4106046" y="2996171"/>
            <a:ext cx="514564" cy="754957"/>
            <a:chOff x="1579702" y="2608544"/>
            <a:chExt cx="514564" cy="754957"/>
          </a:xfrm>
        </p:grpSpPr>
        <p:pic>
          <p:nvPicPr>
            <p:cNvPr id="121" name="図 120">
              <a:extLst>
                <a:ext uri="{FF2B5EF4-FFF2-40B4-BE49-F238E27FC236}">
                  <a16:creationId xmlns:a16="http://schemas.microsoft.com/office/drawing/2014/main" id="{4FE0A246-6D8A-DA90-F002-363D82EB6636}"/>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658875" y="2608544"/>
              <a:ext cx="355290" cy="487024"/>
            </a:xfrm>
            <a:prstGeom prst="rect">
              <a:avLst/>
            </a:prstGeom>
          </p:spPr>
        </p:pic>
        <p:grpSp>
          <p:nvGrpSpPr>
            <p:cNvPr id="122" name="グループ化 121">
              <a:extLst>
                <a:ext uri="{FF2B5EF4-FFF2-40B4-BE49-F238E27FC236}">
                  <a16:creationId xmlns:a16="http://schemas.microsoft.com/office/drawing/2014/main" id="{647A2A23-A92F-8CB6-AE8C-0E97F9F3EA01}"/>
                </a:ext>
              </a:extLst>
            </p:cNvPr>
            <p:cNvGrpSpPr/>
            <p:nvPr/>
          </p:nvGrpSpPr>
          <p:grpSpPr>
            <a:xfrm>
              <a:off x="1579702" y="3092144"/>
              <a:ext cx="514564" cy="271357"/>
              <a:chOff x="3297993" y="4531764"/>
              <a:chExt cx="803293" cy="316933"/>
            </a:xfrm>
          </p:grpSpPr>
          <p:sp>
            <p:nvSpPr>
              <p:cNvPr id="123" name="正方形/長方形 122">
                <a:extLst>
                  <a:ext uri="{FF2B5EF4-FFF2-40B4-BE49-F238E27FC236}">
                    <a16:creationId xmlns:a16="http://schemas.microsoft.com/office/drawing/2014/main" id="{B6DF4D9F-D0C8-668E-BC71-000B992DEE49}"/>
                  </a:ext>
                </a:extLst>
              </p:cNvPr>
              <p:cNvSpPr/>
              <p:nvPr/>
            </p:nvSpPr>
            <p:spPr>
              <a:xfrm>
                <a:off x="3414174" y="4540207"/>
                <a:ext cx="559517" cy="30004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124" name="Biology">
                <a:extLst>
                  <a:ext uri="{FF2B5EF4-FFF2-40B4-BE49-F238E27FC236}">
                    <a16:creationId xmlns:a16="http://schemas.microsoft.com/office/drawing/2014/main" id="{FF21332D-552F-4D14-B67F-3061F2C67954}"/>
                  </a:ext>
                </a:extLst>
              </p:cNvPr>
              <p:cNvSpPr txBox="1"/>
              <p:nvPr/>
            </p:nvSpPr>
            <p:spPr>
              <a:xfrm>
                <a:off x="3297993" y="4531764"/>
                <a:ext cx="803293" cy="31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err="1"/>
                  <a:t>Hamazaki</a:t>
                </a:r>
                <a:endParaRPr lang="en-US" sz="788" dirty="0"/>
              </a:p>
              <a:p>
                <a:pPr algn="ctr">
                  <a:defRPr/>
                </a:pPr>
                <a:r>
                  <a:rPr lang="en-US" altLang="ja-JP" sz="788" dirty="0"/>
                  <a:t>(PRI)</a:t>
                </a:r>
                <a:endParaRPr sz="788" dirty="0"/>
              </a:p>
            </p:txBody>
          </p:sp>
        </p:grpSp>
      </p:grpSp>
      <p:grpSp>
        <p:nvGrpSpPr>
          <p:cNvPr id="61" name="グループ化 60">
            <a:extLst>
              <a:ext uri="{FF2B5EF4-FFF2-40B4-BE49-F238E27FC236}">
                <a16:creationId xmlns:a16="http://schemas.microsoft.com/office/drawing/2014/main" id="{E9115A01-A7C1-6F11-5679-DFEE34ABD16B}"/>
              </a:ext>
            </a:extLst>
          </p:cNvPr>
          <p:cNvGrpSpPr/>
          <p:nvPr/>
        </p:nvGrpSpPr>
        <p:grpSpPr>
          <a:xfrm>
            <a:off x="8635242" y="1621529"/>
            <a:ext cx="428003" cy="754166"/>
            <a:chOff x="1077894" y="2940568"/>
            <a:chExt cx="428003" cy="754166"/>
          </a:xfrm>
        </p:grpSpPr>
        <p:pic>
          <p:nvPicPr>
            <p:cNvPr id="117" name="図 116">
              <a:extLst>
                <a:ext uri="{FF2B5EF4-FFF2-40B4-BE49-F238E27FC236}">
                  <a16:creationId xmlns:a16="http://schemas.microsoft.com/office/drawing/2014/main" id="{08079CBC-F47C-1CEF-6142-3776B529D94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123334" y="2940568"/>
              <a:ext cx="360739" cy="487314"/>
            </a:xfrm>
            <a:prstGeom prst="rect">
              <a:avLst/>
            </a:prstGeom>
          </p:spPr>
        </p:pic>
        <p:grpSp>
          <p:nvGrpSpPr>
            <p:cNvPr id="118" name="グループ化 117">
              <a:extLst>
                <a:ext uri="{FF2B5EF4-FFF2-40B4-BE49-F238E27FC236}">
                  <a16:creationId xmlns:a16="http://schemas.microsoft.com/office/drawing/2014/main" id="{A3C443EC-6A72-C2A9-E6BF-EC71CC116D37}"/>
                </a:ext>
              </a:extLst>
            </p:cNvPr>
            <p:cNvGrpSpPr/>
            <p:nvPr/>
          </p:nvGrpSpPr>
          <p:grpSpPr>
            <a:xfrm>
              <a:off x="1077894" y="3423377"/>
              <a:ext cx="428003" cy="271357"/>
              <a:chOff x="3933994" y="2327004"/>
              <a:chExt cx="644723" cy="361809"/>
            </a:xfrm>
          </p:grpSpPr>
          <p:sp>
            <p:nvSpPr>
              <p:cNvPr id="119" name="正方形/長方形 118">
                <a:extLst>
                  <a:ext uri="{FF2B5EF4-FFF2-40B4-BE49-F238E27FC236}">
                    <a16:creationId xmlns:a16="http://schemas.microsoft.com/office/drawing/2014/main" id="{891AF2A2-415B-5F82-D030-949A75C5AF22}"/>
                  </a:ext>
                </a:extLst>
              </p:cNvPr>
              <p:cNvSpPr/>
              <p:nvPr/>
            </p:nvSpPr>
            <p:spPr>
              <a:xfrm>
                <a:off x="3980161" y="2343297"/>
                <a:ext cx="587959" cy="3395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120" name="Biology">
                <a:extLst>
                  <a:ext uri="{FF2B5EF4-FFF2-40B4-BE49-F238E27FC236}">
                    <a16:creationId xmlns:a16="http://schemas.microsoft.com/office/drawing/2014/main" id="{1B3597AE-2877-C555-A0B4-AC3A9CE34C95}"/>
                  </a:ext>
                </a:extLst>
              </p:cNvPr>
              <p:cNvSpPr txBox="1"/>
              <p:nvPr/>
            </p:nvSpPr>
            <p:spPr>
              <a:xfrm>
                <a:off x="3933994" y="2327004"/>
                <a:ext cx="644723" cy="361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a:t>Aoki</a:t>
                </a:r>
              </a:p>
              <a:p>
                <a:pPr algn="ctr">
                  <a:defRPr/>
                </a:pPr>
                <a:r>
                  <a:rPr lang="en-US" altLang="ja-JP" sz="788" dirty="0"/>
                  <a:t>(R-CCS)</a:t>
                </a:r>
                <a:endParaRPr sz="788" dirty="0"/>
              </a:p>
            </p:txBody>
          </p:sp>
        </p:grpSp>
      </p:grpSp>
      <p:grpSp>
        <p:nvGrpSpPr>
          <p:cNvPr id="62" name="グループ化 61">
            <a:extLst>
              <a:ext uri="{FF2B5EF4-FFF2-40B4-BE49-F238E27FC236}">
                <a16:creationId xmlns:a16="http://schemas.microsoft.com/office/drawing/2014/main" id="{B8675B71-8E70-263B-AFBD-E4D94089B3B0}"/>
              </a:ext>
            </a:extLst>
          </p:cNvPr>
          <p:cNvGrpSpPr/>
          <p:nvPr/>
        </p:nvGrpSpPr>
        <p:grpSpPr>
          <a:xfrm>
            <a:off x="9457211" y="1635748"/>
            <a:ext cx="588736" cy="756983"/>
            <a:chOff x="10814163" y="3659999"/>
            <a:chExt cx="588736" cy="756983"/>
          </a:xfrm>
        </p:grpSpPr>
        <p:pic>
          <p:nvPicPr>
            <p:cNvPr id="113" name="図 112">
              <a:extLst>
                <a:ext uri="{FF2B5EF4-FFF2-40B4-BE49-F238E27FC236}">
                  <a16:creationId xmlns:a16="http://schemas.microsoft.com/office/drawing/2014/main" id="{33D69BE0-8074-54D5-F61F-B324D5B14D0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10898522" y="3659999"/>
              <a:ext cx="383099" cy="467996"/>
            </a:xfrm>
            <a:prstGeom prst="rect">
              <a:avLst/>
            </a:prstGeom>
          </p:spPr>
        </p:pic>
        <p:grpSp>
          <p:nvGrpSpPr>
            <p:cNvPr id="114" name="グループ化 113">
              <a:extLst>
                <a:ext uri="{FF2B5EF4-FFF2-40B4-BE49-F238E27FC236}">
                  <a16:creationId xmlns:a16="http://schemas.microsoft.com/office/drawing/2014/main" id="{E2A86819-87DD-CDE0-0A21-3C3029F15B71}"/>
                </a:ext>
              </a:extLst>
            </p:cNvPr>
            <p:cNvGrpSpPr/>
            <p:nvPr/>
          </p:nvGrpSpPr>
          <p:grpSpPr>
            <a:xfrm>
              <a:off x="10814163" y="4134600"/>
              <a:ext cx="588736" cy="282382"/>
              <a:chOff x="1809718" y="2721264"/>
              <a:chExt cx="839738" cy="394222"/>
            </a:xfrm>
          </p:grpSpPr>
          <p:sp>
            <p:nvSpPr>
              <p:cNvPr id="115" name="正方形/長方形 114">
                <a:extLst>
                  <a:ext uri="{FF2B5EF4-FFF2-40B4-BE49-F238E27FC236}">
                    <a16:creationId xmlns:a16="http://schemas.microsoft.com/office/drawing/2014/main" id="{4C8F4468-2131-4BED-D64F-BFC4F0165743}"/>
                  </a:ext>
                </a:extLst>
              </p:cNvPr>
              <p:cNvSpPr/>
              <p:nvPr/>
            </p:nvSpPr>
            <p:spPr>
              <a:xfrm>
                <a:off x="1930041" y="2721264"/>
                <a:ext cx="542969" cy="36455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116" name="Biology">
                <a:extLst>
                  <a:ext uri="{FF2B5EF4-FFF2-40B4-BE49-F238E27FC236}">
                    <a16:creationId xmlns:a16="http://schemas.microsoft.com/office/drawing/2014/main" id="{FFEC4CCB-8025-3F3C-8170-CBF88E9505FD}"/>
                  </a:ext>
                </a:extLst>
              </p:cNvPr>
              <p:cNvSpPr txBox="1"/>
              <p:nvPr/>
            </p:nvSpPr>
            <p:spPr>
              <a:xfrm>
                <a:off x="1809718" y="2736656"/>
                <a:ext cx="839738" cy="378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788" dirty="0"/>
                  <a:t>Ito</a:t>
                </a:r>
              </a:p>
              <a:p>
                <a:pPr algn="ctr">
                  <a:defRPr/>
                </a:pPr>
                <a:r>
                  <a:rPr lang="en-US" altLang="ja-JP" sz="788" dirty="0"/>
                  <a:t>(R-CCS)</a:t>
                </a:r>
                <a:endParaRPr sz="788" dirty="0"/>
              </a:p>
            </p:txBody>
          </p:sp>
        </p:grpSp>
      </p:grpSp>
      <p:grpSp>
        <p:nvGrpSpPr>
          <p:cNvPr id="63" name="グループ化 62">
            <a:extLst>
              <a:ext uri="{FF2B5EF4-FFF2-40B4-BE49-F238E27FC236}">
                <a16:creationId xmlns:a16="http://schemas.microsoft.com/office/drawing/2014/main" id="{F3BD1D11-B871-ADA6-3FDB-EC582547B461}"/>
              </a:ext>
            </a:extLst>
          </p:cNvPr>
          <p:cNvGrpSpPr/>
          <p:nvPr/>
        </p:nvGrpSpPr>
        <p:grpSpPr>
          <a:xfrm>
            <a:off x="5491742" y="1416502"/>
            <a:ext cx="493726" cy="857826"/>
            <a:chOff x="1938437" y="5747333"/>
            <a:chExt cx="493726" cy="857826"/>
          </a:xfrm>
        </p:grpSpPr>
        <p:pic>
          <p:nvPicPr>
            <p:cNvPr id="109" name="図 108">
              <a:extLst>
                <a:ext uri="{FF2B5EF4-FFF2-40B4-BE49-F238E27FC236}">
                  <a16:creationId xmlns:a16="http://schemas.microsoft.com/office/drawing/2014/main" id="{D8777567-EC00-8251-D50B-3378EFD211A4}"/>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980589" y="5747333"/>
              <a:ext cx="398279" cy="483440"/>
            </a:xfrm>
            <a:prstGeom prst="rect">
              <a:avLst/>
            </a:prstGeom>
          </p:spPr>
        </p:pic>
        <p:grpSp>
          <p:nvGrpSpPr>
            <p:cNvPr id="110" name="グループ化 109">
              <a:extLst>
                <a:ext uri="{FF2B5EF4-FFF2-40B4-BE49-F238E27FC236}">
                  <a16:creationId xmlns:a16="http://schemas.microsoft.com/office/drawing/2014/main" id="{F3458297-36EB-679E-C955-6BCE8FAC1798}"/>
                </a:ext>
              </a:extLst>
            </p:cNvPr>
            <p:cNvGrpSpPr/>
            <p:nvPr/>
          </p:nvGrpSpPr>
          <p:grpSpPr>
            <a:xfrm>
              <a:off x="1938437" y="6315391"/>
              <a:ext cx="493726" cy="289768"/>
              <a:chOff x="4740317" y="2423481"/>
              <a:chExt cx="764664" cy="386357"/>
            </a:xfrm>
          </p:grpSpPr>
          <p:sp>
            <p:nvSpPr>
              <p:cNvPr id="111" name="正方形/長方形 110">
                <a:extLst>
                  <a:ext uri="{FF2B5EF4-FFF2-40B4-BE49-F238E27FC236}">
                    <a16:creationId xmlns:a16="http://schemas.microsoft.com/office/drawing/2014/main" id="{48E748C0-6228-0E6A-7509-1FB4B7350C1F}"/>
                  </a:ext>
                </a:extLst>
              </p:cNvPr>
              <p:cNvSpPr/>
              <p:nvPr/>
            </p:nvSpPr>
            <p:spPr>
              <a:xfrm>
                <a:off x="4810004" y="2423481"/>
                <a:ext cx="597977" cy="38635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112" name="Biology">
                <a:extLst>
                  <a:ext uri="{FF2B5EF4-FFF2-40B4-BE49-F238E27FC236}">
                    <a16:creationId xmlns:a16="http://schemas.microsoft.com/office/drawing/2014/main" id="{4CDFA343-F4FD-891D-8B3F-BB725050F7C8}"/>
                  </a:ext>
                </a:extLst>
              </p:cNvPr>
              <p:cNvSpPr txBox="1"/>
              <p:nvPr/>
            </p:nvSpPr>
            <p:spPr>
              <a:xfrm>
                <a:off x="4740317" y="2438653"/>
                <a:ext cx="764664" cy="361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a:t>Nakajima</a:t>
                </a:r>
              </a:p>
              <a:p>
                <a:pPr algn="ctr">
                  <a:defRPr/>
                </a:pPr>
                <a:r>
                  <a:rPr lang="en-US" altLang="ja-JP" sz="788" dirty="0"/>
                  <a:t>(R-CCS)</a:t>
                </a:r>
                <a:endParaRPr sz="788" dirty="0"/>
              </a:p>
            </p:txBody>
          </p:sp>
        </p:grpSp>
      </p:grpSp>
      <p:grpSp>
        <p:nvGrpSpPr>
          <p:cNvPr id="64" name="グループ化 63">
            <a:extLst>
              <a:ext uri="{FF2B5EF4-FFF2-40B4-BE49-F238E27FC236}">
                <a16:creationId xmlns:a16="http://schemas.microsoft.com/office/drawing/2014/main" id="{74A65D10-AA6C-B08C-A51D-B949DE72160D}"/>
              </a:ext>
            </a:extLst>
          </p:cNvPr>
          <p:cNvGrpSpPr/>
          <p:nvPr/>
        </p:nvGrpSpPr>
        <p:grpSpPr>
          <a:xfrm>
            <a:off x="5718938" y="2644570"/>
            <a:ext cx="407798" cy="766015"/>
            <a:chOff x="2830409" y="5754245"/>
            <a:chExt cx="407798" cy="766015"/>
          </a:xfrm>
        </p:grpSpPr>
        <p:pic>
          <p:nvPicPr>
            <p:cNvPr id="105" name="図 104">
              <a:extLst>
                <a:ext uri="{FF2B5EF4-FFF2-40B4-BE49-F238E27FC236}">
                  <a16:creationId xmlns:a16="http://schemas.microsoft.com/office/drawing/2014/main" id="{60283814-4849-F227-51DE-9CBD102B58B2}"/>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2830409" y="5754245"/>
              <a:ext cx="407798" cy="501449"/>
            </a:xfrm>
            <a:prstGeom prst="rect">
              <a:avLst/>
            </a:prstGeom>
          </p:spPr>
        </p:pic>
        <p:grpSp>
          <p:nvGrpSpPr>
            <p:cNvPr id="106" name="グループ化 105">
              <a:extLst>
                <a:ext uri="{FF2B5EF4-FFF2-40B4-BE49-F238E27FC236}">
                  <a16:creationId xmlns:a16="http://schemas.microsoft.com/office/drawing/2014/main" id="{9644920D-BA17-98D5-52F9-A6540F8CF53B}"/>
                </a:ext>
              </a:extLst>
            </p:cNvPr>
            <p:cNvGrpSpPr/>
            <p:nvPr/>
          </p:nvGrpSpPr>
          <p:grpSpPr>
            <a:xfrm>
              <a:off x="2838579" y="6236872"/>
              <a:ext cx="398279" cy="283388"/>
              <a:chOff x="4759274" y="3461546"/>
              <a:chExt cx="548838" cy="377850"/>
            </a:xfrm>
          </p:grpSpPr>
          <p:sp>
            <p:nvSpPr>
              <p:cNvPr id="107" name="正方形/長方形 106">
                <a:extLst>
                  <a:ext uri="{FF2B5EF4-FFF2-40B4-BE49-F238E27FC236}">
                    <a16:creationId xmlns:a16="http://schemas.microsoft.com/office/drawing/2014/main" id="{8B8564B5-A19D-81E6-A4BE-7E266211F9E0}"/>
                  </a:ext>
                </a:extLst>
              </p:cNvPr>
              <p:cNvSpPr/>
              <p:nvPr/>
            </p:nvSpPr>
            <p:spPr>
              <a:xfrm>
                <a:off x="4759274" y="3489867"/>
                <a:ext cx="548838" cy="34952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108" name="Biology">
                <a:extLst>
                  <a:ext uri="{FF2B5EF4-FFF2-40B4-BE49-F238E27FC236}">
                    <a16:creationId xmlns:a16="http://schemas.microsoft.com/office/drawing/2014/main" id="{E5737900-A796-C6D7-195F-496D1DB571F9}"/>
                  </a:ext>
                </a:extLst>
              </p:cNvPr>
              <p:cNvSpPr txBox="1"/>
              <p:nvPr/>
            </p:nvSpPr>
            <p:spPr>
              <a:xfrm>
                <a:off x="4792914" y="3461546"/>
                <a:ext cx="481558" cy="361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a:t>Sugita</a:t>
                </a:r>
              </a:p>
              <a:p>
                <a:pPr algn="ctr">
                  <a:defRPr/>
                </a:pPr>
                <a:r>
                  <a:rPr lang="en-US" altLang="ja-JP" sz="788" dirty="0"/>
                  <a:t>(PRI)</a:t>
                </a:r>
                <a:endParaRPr sz="788" dirty="0"/>
              </a:p>
            </p:txBody>
          </p:sp>
        </p:grpSp>
      </p:grpSp>
      <p:grpSp>
        <p:nvGrpSpPr>
          <p:cNvPr id="65" name="グループ化 64">
            <a:extLst>
              <a:ext uri="{FF2B5EF4-FFF2-40B4-BE49-F238E27FC236}">
                <a16:creationId xmlns:a16="http://schemas.microsoft.com/office/drawing/2014/main" id="{26DE4858-D488-EA8F-AEEF-C20CEB631EC1}"/>
              </a:ext>
            </a:extLst>
          </p:cNvPr>
          <p:cNvGrpSpPr/>
          <p:nvPr/>
        </p:nvGrpSpPr>
        <p:grpSpPr>
          <a:xfrm>
            <a:off x="9099760" y="1635748"/>
            <a:ext cx="407164" cy="744141"/>
            <a:chOff x="1401992" y="2237564"/>
            <a:chExt cx="407164" cy="744141"/>
          </a:xfrm>
        </p:grpSpPr>
        <p:pic>
          <p:nvPicPr>
            <p:cNvPr id="101" name="図 100">
              <a:extLst>
                <a:ext uri="{FF2B5EF4-FFF2-40B4-BE49-F238E27FC236}">
                  <a16:creationId xmlns:a16="http://schemas.microsoft.com/office/drawing/2014/main" id="{D6A51B90-0763-30D6-1E7A-3389B7D04EB0}"/>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1420076" y="2237564"/>
              <a:ext cx="349478" cy="468382"/>
            </a:xfrm>
            <a:prstGeom prst="rect">
              <a:avLst/>
            </a:prstGeom>
          </p:spPr>
        </p:pic>
        <p:grpSp>
          <p:nvGrpSpPr>
            <p:cNvPr id="102" name="グループ化 101">
              <a:extLst>
                <a:ext uri="{FF2B5EF4-FFF2-40B4-BE49-F238E27FC236}">
                  <a16:creationId xmlns:a16="http://schemas.microsoft.com/office/drawing/2014/main" id="{8E9E5F70-ACE4-B867-E90F-ABFA3BC62EA2}"/>
                </a:ext>
              </a:extLst>
            </p:cNvPr>
            <p:cNvGrpSpPr/>
            <p:nvPr/>
          </p:nvGrpSpPr>
          <p:grpSpPr>
            <a:xfrm>
              <a:off x="1401992" y="2710348"/>
              <a:ext cx="407164" cy="271357"/>
              <a:chOff x="5366726" y="2416469"/>
              <a:chExt cx="542884" cy="361809"/>
            </a:xfrm>
          </p:grpSpPr>
          <p:sp>
            <p:nvSpPr>
              <p:cNvPr id="103" name="正方形/長方形 102">
                <a:extLst>
                  <a:ext uri="{FF2B5EF4-FFF2-40B4-BE49-F238E27FC236}">
                    <a16:creationId xmlns:a16="http://schemas.microsoft.com/office/drawing/2014/main" id="{8950D470-D8E1-DDE5-B70D-2165B07B6AF2}"/>
                  </a:ext>
                </a:extLst>
              </p:cNvPr>
              <p:cNvSpPr/>
              <p:nvPr/>
            </p:nvSpPr>
            <p:spPr>
              <a:xfrm>
                <a:off x="5393293" y="2419349"/>
                <a:ext cx="476894" cy="3473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104" name="Biology">
                <a:extLst>
                  <a:ext uri="{FF2B5EF4-FFF2-40B4-BE49-F238E27FC236}">
                    <a16:creationId xmlns:a16="http://schemas.microsoft.com/office/drawing/2014/main" id="{57471ACD-4812-5E92-F026-7DF38806579F}"/>
                  </a:ext>
                </a:extLst>
              </p:cNvPr>
              <p:cNvSpPr txBox="1"/>
              <p:nvPr/>
            </p:nvSpPr>
            <p:spPr>
              <a:xfrm>
                <a:off x="5366726" y="2416469"/>
                <a:ext cx="542884" cy="361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err="1"/>
                  <a:t>Hiyama</a:t>
                </a:r>
                <a:endParaRPr lang="en-US" sz="788" dirty="0"/>
              </a:p>
              <a:p>
                <a:pPr algn="ctr">
                  <a:defRPr/>
                </a:pPr>
                <a:r>
                  <a:rPr lang="en-US" altLang="ja-JP" sz="788" dirty="0"/>
                  <a:t>(RNC)</a:t>
                </a:r>
                <a:endParaRPr sz="788" dirty="0"/>
              </a:p>
            </p:txBody>
          </p:sp>
        </p:grpSp>
      </p:grpSp>
      <p:grpSp>
        <p:nvGrpSpPr>
          <p:cNvPr id="66" name="グループ化 65">
            <a:extLst>
              <a:ext uri="{FF2B5EF4-FFF2-40B4-BE49-F238E27FC236}">
                <a16:creationId xmlns:a16="http://schemas.microsoft.com/office/drawing/2014/main" id="{4948CC05-187D-D6D1-D53C-8A233D2CEF4C}"/>
              </a:ext>
            </a:extLst>
          </p:cNvPr>
          <p:cNvGrpSpPr/>
          <p:nvPr/>
        </p:nvGrpSpPr>
        <p:grpSpPr>
          <a:xfrm>
            <a:off x="6584784" y="1371957"/>
            <a:ext cx="436018" cy="731285"/>
            <a:chOff x="10831057" y="5100160"/>
            <a:chExt cx="436018" cy="731285"/>
          </a:xfrm>
        </p:grpSpPr>
        <p:pic>
          <p:nvPicPr>
            <p:cNvPr id="97" name="図 96">
              <a:extLst>
                <a:ext uri="{FF2B5EF4-FFF2-40B4-BE49-F238E27FC236}">
                  <a16:creationId xmlns:a16="http://schemas.microsoft.com/office/drawing/2014/main" id="{5E2F187A-449C-833E-7410-791A18E1C80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846201" y="5100160"/>
              <a:ext cx="378792" cy="447099"/>
            </a:xfrm>
            <a:prstGeom prst="rect">
              <a:avLst/>
            </a:prstGeom>
          </p:spPr>
        </p:pic>
        <p:grpSp>
          <p:nvGrpSpPr>
            <p:cNvPr id="98" name="グループ化 97">
              <a:extLst>
                <a:ext uri="{FF2B5EF4-FFF2-40B4-BE49-F238E27FC236}">
                  <a16:creationId xmlns:a16="http://schemas.microsoft.com/office/drawing/2014/main" id="{EED2BDBD-9FCC-61E9-A6FB-27CD3444A2AE}"/>
                </a:ext>
              </a:extLst>
            </p:cNvPr>
            <p:cNvGrpSpPr/>
            <p:nvPr/>
          </p:nvGrpSpPr>
          <p:grpSpPr>
            <a:xfrm>
              <a:off x="10831057" y="5542800"/>
              <a:ext cx="436018" cy="288645"/>
              <a:chOff x="6996834" y="2540084"/>
              <a:chExt cx="553800" cy="384860"/>
            </a:xfrm>
          </p:grpSpPr>
          <p:sp>
            <p:nvSpPr>
              <p:cNvPr id="99" name="正方形/長方形 98">
                <a:extLst>
                  <a:ext uri="{FF2B5EF4-FFF2-40B4-BE49-F238E27FC236}">
                    <a16:creationId xmlns:a16="http://schemas.microsoft.com/office/drawing/2014/main" id="{945515E8-C000-243C-C294-F6EAA80581E2}"/>
                  </a:ext>
                </a:extLst>
              </p:cNvPr>
              <p:cNvSpPr/>
              <p:nvPr/>
            </p:nvSpPr>
            <p:spPr>
              <a:xfrm>
                <a:off x="7023434" y="2559681"/>
                <a:ext cx="476894" cy="3652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100" name="Biology">
                <a:extLst>
                  <a:ext uri="{FF2B5EF4-FFF2-40B4-BE49-F238E27FC236}">
                    <a16:creationId xmlns:a16="http://schemas.microsoft.com/office/drawing/2014/main" id="{F1289436-42D3-E561-F3BE-75F35B05701C}"/>
                  </a:ext>
                </a:extLst>
              </p:cNvPr>
              <p:cNvSpPr txBox="1"/>
              <p:nvPr/>
            </p:nvSpPr>
            <p:spPr>
              <a:xfrm>
                <a:off x="6996834" y="2540084"/>
                <a:ext cx="553800" cy="361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a:t>Isomura</a:t>
                </a:r>
              </a:p>
              <a:p>
                <a:pPr algn="ctr">
                  <a:defRPr/>
                </a:pPr>
                <a:r>
                  <a:rPr lang="en-US" altLang="ja-JP" sz="788" dirty="0"/>
                  <a:t>(CBS)</a:t>
                </a:r>
                <a:endParaRPr sz="788" dirty="0"/>
              </a:p>
            </p:txBody>
          </p:sp>
        </p:grpSp>
      </p:grpSp>
      <p:grpSp>
        <p:nvGrpSpPr>
          <p:cNvPr id="67" name="グループ化 66">
            <a:extLst>
              <a:ext uri="{FF2B5EF4-FFF2-40B4-BE49-F238E27FC236}">
                <a16:creationId xmlns:a16="http://schemas.microsoft.com/office/drawing/2014/main" id="{9E1AF565-E3D9-26E4-6B97-CE64C264A767}"/>
              </a:ext>
            </a:extLst>
          </p:cNvPr>
          <p:cNvGrpSpPr/>
          <p:nvPr/>
        </p:nvGrpSpPr>
        <p:grpSpPr>
          <a:xfrm>
            <a:off x="6713939" y="2161987"/>
            <a:ext cx="545022" cy="723336"/>
            <a:chOff x="3493677" y="5815258"/>
            <a:chExt cx="545022" cy="723336"/>
          </a:xfrm>
        </p:grpSpPr>
        <p:pic>
          <p:nvPicPr>
            <p:cNvPr id="93" name="図 92">
              <a:extLst>
                <a:ext uri="{FF2B5EF4-FFF2-40B4-BE49-F238E27FC236}">
                  <a16:creationId xmlns:a16="http://schemas.microsoft.com/office/drawing/2014/main" id="{2F57FDA2-B555-85E3-877E-175EBE5E35F3}"/>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3573279" y="5815258"/>
              <a:ext cx="370219" cy="440811"/>
            </a:xfrm>
            <a:prstGeom prst="rect">
              <a:avLst/>
            </a:prstGeom>
          </p:spPr>
        </p:pic>
        <p:grpSp>
          <p:nvGrpSpPr>
            <p:cNvPr id="94" name="グループ化 93">
              <a:extLst>
                <a:ext uri="{FF2B5EF4-FFF2-40B4-BE49-F238E27FC236}">
                  <a16:creationId xmlns:a16="http://schemas.microsoft.com/office/drawing/2014/main" id="{16BAA222-832E-0EA6-7C3D-46F43F141B28}"/>
                </a:ext>
              </a:extLst>
            </p:cNvPr>
            <p:cNvGrpSpPr/>
            <p:nvPr/>
          </p:nvGrpSpPr>
          <p:grpSpPr>
            <a:xfrm>
              <a:off x="3493677" y="6258245"/>
              <a:ext cx="545022" cy="280349"/>
              <a:chOff x="6270633" y="3084414"/>
              <a:chExt cx="702061" cy="373798"/>
            </a:xfrm>
          </p:grpSpPr>
          <p:sp>
            <p:nvSpPr>
              <p:cNvPr id="95" name="正方形/長方形 94">
                <a:extLst>
                  <a:ext uri="{FF2B5EF4-FFF2-40B4-BE49-F238E27FC236}">
                    <a16:creationId xmlns:a16="http://schemas.microsoft.com/office/drawing/2014/main" id="{B3AF9D73-E55C-D2E9-AA27-ACE356F423F0}"/>
                  </a:ext>
                </a:extLst>
              </p:cNvPr>
              <p:cNvSpPr/>
              <p:nvPr/>
            </p:nvSpPr>
            <p:spPr>
              <a:xfrm>
                <a:off x="6373366" y="3091086"/>
                <a:ext cx="476894" cy="36712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96" name="Biology">
                <a:extLst>
                  <a:ext uri="{FF2B5EF4-FFF2-40B4-BE49-F238E27FC236}">
                    <a16:creationId xmlns:a16="http://schemas.microsoft.com/office/drawing/2014/main" id="{D176A923-ED85-2370-D767-3F39E1381765}"/>
                  </a:ext>
                </a:extLst>
              </p:cNvPr>
              <p:cNvSpPr txBox="1"/>
              <p:nvPr/>
            </p:nvSpPr>
            <p:spPr>
              <a:xfrm>
                <a:off x="6270633" y="3084414"/>
                <a:ext cx="702061" cy="361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err="1"/>
                  <a:t>Toyoizumi</a:t>
                </a:r>
                <a:endParaRPr lang="en-US" sz="788" dirty="0"/>
              </a:p>
              <a:p>
                <a:pPr algn="ctr">
                  <a:defRPr/>
                </a:pPr>
                <a:r>
                  <a:rPr lang="en-US" altLang="ja-JP" sz="788" dirty="0"/>
                  <a:t>(CBS)</a:t>
                </a:r>
                <a:endParaRPr sz="788" dirty="0"/>
              </a:p>
            </p:txBody>
          </p:sp>
        </p:grpSp>
      </p:grpSp>
      <p:grpSp>
        <p:nvGrpSpPr>
          <p:cNvPr id="68" name="グループ化 67">
            <a:extLst>
              <a:ext uri="{FF2B5EF4-FFF2-40B4-BE49-F238E27FC236}">
                <a16:creationId xmlns:a16="http://schemas.microsoft.com/office/drawing/2014/main" id="{C932BF23-E66F-A833-7911-7E5ECBC7B2B3}"/>
              </a:ext>
            </a:extLst>
          </p:cNvPr>
          <p:cNvGrpSpPr/>
          <p:nvPr/>
        </p:nvGrpSpPr>
        <p:grpSpPr>
          <a:xfrm>
            <a:off x="6893505" y="2969114"/>
            <a:ext cx="493727" cy="709766"/>
            <a:chOff x="9351068" y="5858677"/>
            <a:chExt cx="493727" cy="709766"/>
          </a:xfrm>
        </p:grpSpPr>
        <p:pic>
          <p:nvPicPr>
            <p:cNvPr id="89" name="図 88">
              <a:extLst>
                <a:ext uri="{FF2B5EF4-FFF2-40B4-BE49-F238E27FC236}">
                  <a16:creationId xmlns:a16="http://schemas.microsoft.com/office/drawing/2014/main" id="{E6998AB4-2315-79DB-C8B8-2C3E742E8723}"/>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9383530" y="5858677"/>
              <a:ext cx="410712" cy="432388"/>
            </a:xfrm>
            <a:prstGeom prst="rect">
              <a:avLst/>
            </a:prstGeom>
          </p:spPr>
        </p:pic>
        <p:grpSp>
          <p:nvGrpSpPr>
            <p:cNvPr id="90" name="グループ化 89">
              <a:extLst>
                <a:ext uri="{FF2B5EF4-FFF2-40B4-BE49-F238E27FC236}">
                  <a16:creationId xmlns:a16="http://schemas.microsoft.com/office/drawing/2014/main" id="{DF8EF027-EC49-F6D7-7F3D-9D43A3F5F7BD}"/>
                </a:ext>
              </a:extLst>
            </p:cNvPr>
            <p:cNvGrpSpPr/>
            <p:nvPr/>
          </p:nvGrpSpPr>
          <p:grpSpPr>
            <a:xfrm>
              <a:off x="9351068" y="6293588"/>
              <a:ext cx="493727" cy="274855"/>
              <a:chOff x="6956962" y="4325637"/>
              <a:chExt cx="612691" cy="366474"/>
            </a:xfrm>
          </p:grpSpPr>
          <p:sp>
            <p:nvSpPr>
              <p:cNvPr id="91" name="正方形/長方形 90">
                <a:extLst>
                  <a:ext uri="{FF2B5EF4-FFF2-40B4-BE49-F238E27FC236}">
                    <a16:creationId xmlns:a16="http://schemas.microsoft.com/office/drawing/2014/main" id="{E12FBCAD-C2A6-F59F-BD88-0C811FED63FB}"/>
                  </a:ext>
                </a:extLst>
              </p:cNvPr>
              <p:cNvSpPr/>
              <p:nvPr/>
            </p:nvSpPr>
            <p:spPr>
              <a:xfrm>
                <a:off x="7024860" y="4330304"/>
                <a:ext cx="476894" cy="36180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92" name="Biology">
                <a:extLst>
                  <a:ext uri="{FF2B5EF4-FFF2-40B4-BE49-F238E27FC236}">
                    <a16:creationId xmlns:a16="http://schemas.microsoft.com/office/drawing/2014/main" id="{AFBD4185-14EB-38D3-8EAF-446626459EEF}"/>
                  </a:ext>
                </a:extLst>
              </p:cNvPr>
              <p:cNvSpPr txBox="1"/>
              <p:nvPr/>
            </p:nvSpPr>
            <p:spPr>
              <a:xfrm>
                <a:off x="6956962" y="4325637"/>
                <a:ext cx="612691" cy="361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err="1"/>
                  <a:t>Seita</a:t>
                </a:r>
                <a:endParaRPr lang="en-US" sz="788" dirty="0"/>
              </a:p>
              <a:p>
                <a:pPr algn="ctr">
                  <a:defRPr/>
                </a:pPr>
                <a:r>
                  <a:rPr lang="en-US" altLang="ja-JP" sz="788" dirty="0"/>
                  <a:t>(iTHEMS)</a:t>
                </a:r>
                <a:endParaRPr sz="788" dirty="0"/>
              </a:p>
            </p:txBody>
          </p:sp>
        </p:grpSp>
      </p:grpSp>
      <p:grpSp>
        <p:nvGrpSpPr>
          <p:cNvPr id="69" name="グループ化 68">
            <a:extLst>
              <a:ext uri="{FF2B5EF4-FFF2-40B4-BE49-F238E27FC236}">
                <a16:creationId xmlns:a16="http://schemas.microsoft.com/office/drawing/2014/main" id="{DEAF33DE-6E87-7A03-F4C6-36C4C5B2F625}"/>
              </a:ext>
            </a:extLst>
          </p:cNvPr>
          <p:cNvGrpSpPr/>
          <p:nvPr/>
        </p:nvGrpSpPr>
        <p:grpSpPr>
          <a:xfrm>
            <a:off x="8877919" y="2839165"/>
            <a:ext cx="376595" cy="723529"/>
            <a:chOff x="668214" y="3408516"/>
            <a:chExt cx="376595" cy="723529"/>
          </a:xfrm>
        </p:grpSpPr>
        <p:pic>
          <p:nvPicPr>
            <p:cNvPr id="85" name="図 84">
              <a:extLst>
                <a:ext uri="{FF2B5EF4-FFF2-40B4-BE49-F238E27FC236}">
                  <a16:creationId xmlns:a16="http://schemas.microsoft.com/office/drawing/2014/main" id="{BAFB0DAF-FCDF-98CB-D71F-3AEB94B12A91}"/>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684100" y="3408516"/>
              <a:ext cx="341940" cy="465620"/>
            </a:xfrm>
            <a:prstGeom prst="rect">
              <a:avLst/>
            </a:prstGeom>
          </p:spPr>
        </p:pic>
        <p:grpSp>
          <p:nvGrpSpPr>
            <p:cNvPr id="86" name="グループ化 85">
              <a:extLst>
                <a:ext uri="{FF2B5EF4-FFF2-40B4-BE49-F238E27FC236}">
                  <a16:creationId xmlns:a16="http://schemas.microsoft.com/office/drawing/2014/main" id="{AF916BC6-BCC7-4415-D41B-30067532BC70}"/>
                </a:ext>
              </a:extLst>
            </p:cNvPr>
            <p:cNvGrpSpPr/>
            <p:nvPr/>
          </p:nvGrpSpPr>
          <p:grpSpPr>
            <a:xfrm>
              <a:off x="668214" y="3860688"/>
              <a:ext cx="376595" cy="271357"/>
              <a:chOff x="1956160" y="4336488"/>
              <a:chExt cx="502126" cy="476096"/>
            </a:xfrm>
          </p:grpSpPr>
          <p:sp>
            <p:nvSpPr>
              <p:cNvPr id="87" name="正方形/長方形 86">
                <a:extLst>
                  <a:ext uri="{FF2B5EF4-FFF2-40B4-BE49-F238E27FC236}">
                    <a16:creationId xmlns:a16="http://schemas.microsoft.com/office/drawing/2014/main" id="{DF3713BD-92A6-7229-E32E-4FA4C5FAED56}"/>
                  </a:ext>
                </a:extLst>
              </p:cNvPr>
              <p:cNvSpPr/>
              <p:nvPr/>
            </p:nvSpPr>
            <p:spPr>
              <a:xfrm>
                <a:off x="1956160" y="4360085"/>
                <a:ext cx="502126" cy="43404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88" name="Biology">
                <a:extLst>
                  <a:ext uri="{FF2B5EF4-FFF2-40B4-BE49-F238E27FC236}">
                    <a16:creationId xmlns:a16="http://schemas.microsoft.com/office/drawing/2014/main" id="{B2977769-1773-1827-3BBA-BA6ACE77CCE3}"/>
                  </a:ext>
                </a:extLst>
              </p:cNvPr>
              <p:cNvSpPr txBox="1"/>
              <p:nvPr/>
            </p:nvSpPr>
            <p:spPr>
              <a:xfrm>
                <a:off x="2059367" y="4336488"/>
                <a:ext cx="314189" cy="476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a:t>Zhao</a:t>
                </a:r>
              </a:p>
              <a:p>
                <a:pPr algn="ctr">
                  <a:defRPr/>
                </a:pPr>
                <a:r>
                  <a:rPr lang="en-US" altLang="ja-JP" sz="790" dirty="0"/>
                  <a:t>(</a:t>
                </a:r>
                <a:r>
                  <a:rPr lang="en-US" altLang="ja-JP" sz="788" dirty="0"/>
                  <a:t>AIP</a:t>
                </a:r>
                <a:r>
                  <a:rPr lang="en-US" altLang="ja-JP" sz="790" dirty="0"/>
                  <a:t>)</a:t>
                </a:r>
                <a:endParaRPr sz="790" dirty="0"/>
              </a:p>
            </p:txBody>
          </p:sp>
        </p:grpSp>
      </p:grpSp>
      <p:grpSp>
        <p:nvGrpSpPr>
          <p:cNvPr id="70" name="グループ化 69">
            <a:extLst>
              <a:ext uri="{FF2B5EF4-FFF2-40B4-BE49-F238E27FC236}">
                <a16:creationId xmlns:a16="http://schemas.microsoft.com/office/drawing/2014/main" id="{A931CCB2-3762-260E-D450-14EDEB888A38}"/>
              </a:ext>
            </a:extLst>
          </p:cNvPr>
          <p:cNvGrpSpPr/>
          <p:nvPr/>
        </p:nvGrpSpPr>
        <p:grpSpPr>
          <a:xfrm>
            <a:off x="9479631" y="2837704"/>
            <a:ext cx="372018" cy="723583"/>
            <a:chOff x="1151983" y="5750801"/>
            <a:chExt cx="372018" cy="723583"/>
          </a:xfrm>
        </p:grpSpPr>
        <p:pic>
          <p:nvPicPr>
            <p:cNvPr id="81" name="図 80">
              <a:extLst>
                <a:ext uri="{FF2B5EF4-FFF2-40B4-BE49-F238E27FC236}">
                  <a16:creationId xmlns:a16="http://schemas.microsoft.com/office/drawing/2014/main" id="{85A1287F-515B-40FF-A6EE-4A4EA9846574}"/>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152256" y="5750801"/>
              <a:ext cx="371745" cy="452226"/>
            </a:xfrm>
            <a:prstGeom prst="rect">
              <a:avLst/>
            </a:prstGeom>
          </p:spPr>
        </p:pic>
        <p:grpSp>
          <p:nvGrpSpPr>
            <p:cNvPr id="82" name="グループ化 81">
              <a:extLst>
                <a:ext uri="{FF2B5EF4-FFF2-40B4-BE49-F238E27FC236}">
                  <a16:creationId xmlns:a16="http://schemas.microsoft.com/office/drawing/2014/main" id="{6DA04467-2876-DD5A-0926-E3F27414298C}"/>
                </a:ext>
              </a:extLst>
            </p:cNvPr>
            <p:cNvGrpSpPr/>
            <p:nvPr/>
          </p:nvGrpSpPr>
          <p:grpSpPr>
            <a:xfrm>
              <a:off x="1151983" y="6203027"/>
              <a:ext cx="372018" cy="271357"/>
              <a:chOff x="4107534" y="4227978"/>
              <a:chExt cx="558279" cy="361809"/>
            </a:xfrm>
          </p:grpSpPr>
          <p:sp>
            <p:nvSpPr>
              <p:cNvPr id="83" name="正方形/長方形 82">
                <a:extLst>
                  <a:ext uri="{FF2B5EF4-FFF2-40B4-BE49-F238E27FC236}">
                    <a16:creationId xmlns:a16="http://schemas.microsoft.com/office/drawing/2014/main" id="{58E119EF-65FE-D113-20E3-FCDC14907207}"/>
                  </a:ext>
                </a:extLst>
              </p:cNvPr>
              <p:cNvSpPr/>
              <p:nvPr/>
            </p:nvSpPr>
            <p:spPr>
              <a:xfrm>
                <a:off x="4107534" y="4228065"/>
                <a:ext cx="558279" cy="3477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84" name="Biology">
                <a:extLst>
                  <a:ext uri="{FF2B5EF4-FFF2-40B4-BE49-F238E27FC236}">
                    <a16:creationId xmlns:a16="http://schemas.microsoft.com/office/drawing/2014/main" id="{0577C861-57DB-97DA-1933-3E688D5F1EFD}"/>
                  </a:ext>
                </a:extLst>
              </p:cNvPr>
              <p:cNvSpPr txBox="1"/>
              <p:nvPr/>
            </p:nvSpPr>
            <p:spPr>
              <a:xfrm>
                <a:off x="4154315" y="4227978"/>
                <a:ext cx="457064" cy="361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a:t>Quang</a:t>
                </a:r>
              </a:p>
              <a:p>
                <a:pPr algn="ctr">
                  <a:defRPr/>
                </a:pPr>
                <a:r>
                  <a:rPr lang="en-US" altLang="ja-JP" sz="788" dirty="0"/>
                  <a:t>(AIP)</a:t>
                </a:r>
                <a:endParaRPr sz="788" dirty="0"/>
              </a:p>
            </p:txBody>
          </p:sp>
        </p:grpSp>
      </p:grpSp>
      <p:sp>
        <p:nvSpPr>
          <p:cNvPr id="71" name="Biology">
            <a:extLst>
              <a:ext uri="{FF2B5EF4-FFF2-40B4-BE49-F238E27FC236}">
                <a16:creationId xmlns:a16="http://schemas.microsoft.com/office/drawing/2014/main" id="{CF785FE3-E3CC-C8C4-F221-259278F1D9EA}"/>
              </a:ext>
            </a:extLst>
          </p:cNvPr>
          <p:cNvSpPr txBox="1"/>
          <p:nvPr/>
        </p:nvSpPr>
        <p:spPr>
          <a:xfrm>
            <a:off x="6612956" y="1112234"/>
            <a:ext cx="561052" cy="213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defRPr/>
            </a:pPr>
            <a:r>
              <a:rPr lang="ja-JP" altLang="en-US" sz="1200"/>
              <a:t>③</a:t>
            </a:r>
            <a:r>
              <a:rPr lang="en-US" altLang="ja-JP" sz="1200" dirty="0"/>
              <a:t> Life </a:t>
            </a:r>
            <a:endParaRPr sz="1200" dirty="0"/>
          </a:p>
        </p:txBody>
      </p:sp>
      <p:sp>
        <p:nvSpPr>
          <p:cNvPr id="72" name="Chemistry">
            <a:extLst>
              <a:ext uri="{FF2B5EF4-FFF2-40B4-BE49-F238E27FC236}">
                <a16:creationId xmlns:a16="http://schemas.microsoft.com/office/drawing/2014/main" id="{69C690A3-022D-5E5E-F5AB-C20CAA656F60}"/>
              </a:ext>
            </a:extLst>
          </p:cNvPr>
          <p:cNvSpPr txBox="1"/>
          <p:nvPr/>
        </p:nvSpPr>
        <p:spPr>
          <a:xfrm>
            <a:off x="5286470" y="1106267"/>
            <a:ext cx="1003481" cy="213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defRPr/>
            </a:pPr>
            <a:r>
              <a:rPr lang="ja-JP" altLang="en-US" sz="1200"/>
              <a:t>②</a:t>
            </a:r>
            <a:r>
              <a:rPr lang="en-US" altLang="ja-JP" sz="1200" dirty="0"/>
              <a:t>Chemistry</a:t>
            </a:r>
            <a:endParaRPr sz="1200" dirty="0"/>
          </a:p>
        </p:txBody>
      </p:sp>
      <p:sp>
        <p:nvSpPr>
          <p:cNvPr id="73" name="Physics">
            <a:extLst>
              <a:ext uri="{FF2B5EF4-FFF2-40B4-BE49-F238E27FC236}">
                <a16:creationId xmlns:a16="http://schemas.microsoft.com/office/drawing/2014/main" id="{50819240-3EE2-3A66-0DA1-F3A2345B9143}"/>
              </a:ext>
            </a:extLst>
          </p:cNvPr>
          <p:cNvSpPr txBox="1"/>
          <p:nvPr/>
        </p:nvSpPr>
        <p:spPr>
          <a:xfrm>
            <a:off x="4209255" y="1109402"/>
            <a:ext cx="796694" cy="213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defRPr/>
            </a:pPr>
            <a:r>
              <a:rPr lang="ja-JP" altLang="en-US" sz="1200"/>
              <a:t>①</a:t>
            </a:r>
            <a:r>
              <a:rPr lang="en-US" altLang="ja-JP" sz="1200" dirty="0"/>
              <a:t>Physics</a:t>
            </a:r>
            <a:endParaRPr sz="1200" dirty="0"/>
          </a:p>
        </p:txBody>
      </p:sp>
      <p:grpSp>
        <p:nvGrpSpPr>
          <p:cNvPr id="74" name="グループ化 73">
            <a:extLst>
              <a:ext uri="{FF2B5EF4-FFF2-40B4-BE49-F238E27FC236}">
                <a16:creationId xmlns:a16="http://schemas.microsoft.com/office/drawing/2014/main" id="{2923C117-18C2-F578-529B-2A5F33661EA4}"/>
              </a:ext>
            </a:extLst>
          </p:cNvPr>
          <p:cNvGrpSpPr/>
          <p:nvPr/>
        </p:nvGrpSpPr>
        <p:grpSpPr>
          <a:xfrm>
            <a:off x="7941171" y="1878955"/>
            <a:ext cx="493726" cy="753727"/>
            <a:chOff x="874235" y="2787618"/>
            <a:chExt cx="493726" cy="753727"/>
          </a:xfrm>
        </p:grpSpPr>
        <p:pic>
          <p:nvPicPr>
            <p:cNvPr id="77" name="図 76">
              <a:extLst>
                <a:ext uri="{FF2B5EF4-FFF2-40B4-BE49-F238E27FC236}">
                  <a16:creationId xmlns:a16="http://schemas.microsoft.com/office/drawing/2014/main" id="{51DE7561-5493-597B-F120-923D99BB322D}"/>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931421" y="2787618"/>
              <a:ext cx="372204" cy="471429"/>
            </a:xfrm>
            <a:prstGeom prst="rect">
              <a:avLst/>
            </a:prstGeom>
          </p:spPr>
        </p:pic>
        <p:grpSp>
          <p:nvGrpSpPr>
            <p:cNvPr id="78" name="グループ化 77">
              <a:extLst>
                <a:ext uri="{FF2B5EF4-FFF2-40B4-BE49-F238E27FC236}">
                  <a16:creationId xmlns:a16="http://schemas.microsoft.com/office/drawing/2014/main" id="{ABF78228-7EEA-A5E4-404F-0918F6BF3ACC}"/>
                </a:ext>
              </a:extLst>
            </p:cNvPr>
            <p:cNvGrpSpPr/>
            <p:nvPr/>
          </p:nvGrpSpPr>
          <p:grpSpPr>
            <a:xfrm>
              <a:off x="874235" y="3266490"/>
              <a:ext cx="493726" cy="274855"/>
              <a:chOff x="6952370" y="4325637"/>
              <a:chExt cx="601069" cy="366474"/>
            </a:xfrm>
          </p:grpSpPr>
          <p:sp>
            <p:nvSpPr>
              <p:cNvPr id="79" name="正方形/長方形 78">
                <a:extLst>
                  <a:ext uri="{FF2B5EF4-FFF2-40B4-BE49-F238E27FC236}">
                    <a16:creationId xmlns:a16="http://schemas.microsoft.com/office/drawing/2014/main" id="{02018333-86C4-182A-B293-5707EF6A0C7D}"/>
                  </a:ext>
                </a:extLst>
              </p:cNvPr>
              <p:cNvSpPr/>
              <p:nvPr/>
            </p:nvSpPr>
            <p:spPr>
              <a:xfrm>
                <a:off x="7024860" y="4330304"/>
                <a:ext cx="476894" cy="36180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ja-JP" altLang="en-US" sz="600">
                  <a:solidFill>
                    <a:prstClr val="white"/>
                  </a:solidFill>
                  <a:latin typeface="Calibri"/>
                  <a:ea typeface="ＭＳ Ｐゴシック" panose="020B0600070205080204" pitchFamily="50" charset="-128"/>
                </a:endParaRPr>
              </a:p>
            </p:txBody>
          </p:sp>
          <p:sp>
            <p:nvSpPr>
              <p:cNvPr id="80" name="Biology">
                <a:extLst>
                  <a:ext uri="{FF2B5EF4-FFF2-40B4-BE49-F238E27FC236}">
                    <a16:creationId xmlns:a16="http://schemas.microsoft.com/office/drawing/2014/main" id="{33B932E5-6D0E-8B97-DB2A-B37DE55B469D}"/>
                  </a:ext>
                </a:extLst>
              </p:cNvPr>
              <p:cNvSpPr txBox="1"/>
              <p:nvPr/>
            </p:nvSpPr>
            <p:spPr>
              <a:xfrm>
                <a:off x="6952370" y="4325637"/>
                <a:ext cx="601069" cy="361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788" dirty="0" err="1"/>
                  <a:t>Iriki</a:t>
                </a:r>
                <a:endParaRPr lang="en-US" sz="788" dirty="0"/>
              </a:p>
              <a:p>
                <a:pPr algn="ctr">
                  <a:defRPr/>
                </a:pPr>
                <a:r>
                  <a:rPr lang="en-US" altLang="ja-JP" sz="788" dirty="0"/>
                  <a:t>(iTHEMS)</a:t>
                </a:r>
                <a:endParaRPr sz="788" dirty="0"/>
              </a:p>
            </p:txBody>
          </p:sp>
        </p:grpSp>
      </p:grpSp>
      <p:sp>
        <p:nvSpPr>
          <p:cNvPr id="75" name="線">
            <a:extLst>
              <a:ext uri="{FF2B5EF4-FFF2-40B4-BE49-F238E27FC236}">
                <a16:creationId xmlns:a16="http://schemas.microsoft.com/office/drawing/2014/main" id="{E954EB0E-94D5-27E7-820C-D2C447C4E24E}"/>
              </a:ext>
            </a:extLst>
          </p:cNvPr>
          <p:cNvSpPr/>
          <p:nvPr/>
        </p:nvSpPr>
        <p:spPr>
          <a:xfrm flipH="1" flipV="1">
            <a:off x="9363202" y="3793307"/>
            <a:ext cx="0" cy="155929"/>
          </a:xfrm>
          <a:prstGeom prst="line">
            <a:avLst/>
          </a:prstGeom>
          <a:ln w="127000">
            <a:solidFill>
              <a:srgbClr val="005493"/>
            </a:solidFill>
            <a:miter lim="400000"/>
          </a:ln>
        </p:spPr>
        <p:txBody>
          <a:bodyPr lIns="14288" tIns="14288" rIns="14288" bIns="14288" anchor="ctr"/>
          <a:lstStyle/>
          <a:p>
            <a:pPr defTabSz="232172">
              <a:defRPr sz="2400">
                <a:latin typeface="Graphik"/>
                <a:ea typeface="Graphik"/>
                <a:cs typeface="Graphik"/>
                <a:sym typeface="Graphik"/>
              </a:defRPr>
            </a:pPr>
            <a:endParaRPr sz="675">
              <a:solidFill>
                <a:prstClr val="black"/>
              </a:solidFill>
              <a:latin typeface="Graphik"/>
              <a:sym typeface="Graphik"/>
            </a:endParaRPr>
          </a:p>
        </p:txBody>
      </p:sp>
      <p:sp>
        <p:nvSpPr>
          <p:cNvPr id="76" name="正方形/長方形 75">
            <a:extLst>
              <a:ext uri="{FF2B5EF4-FFF2-40B4-BE49-F238E27FC236}">
                <a16:creationId xmlns:a16="http://schemas.microsoft.com/office/drawing/2014/main" id="{A09CACDC-D2F7-BFD7-79C2-B6FC6B6C1F24}"/>
              </a:ext>
            </a:extLst>
          </p:cNvPr>
          <p:cNvSpPr/>
          <p:nvPr/>
        </p:nvSpPr>
        <p:spPr>
          <a:xfrm>
            <a:off x="4911336" y="2806581"/>
            <a:ext cx="546318" cy="906540"/>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45" name="テキスト ボックス 144">
            <a:extLst>
              <a:ext uri="{FF2B5EF4-FFF2-40B4-BE49-F238E27FC236}">
                <a16:creationId xmlns:a16="http://schemas.microsoft.com/office/drawing/2014/main" id="{B980BF43-1DFE-7A25-E17E-3E4C25D861DD}"/>
              </a:ext>
            </a:extLst>
          </p:cNvPr>
          <p:cNvSpPr txBox="1"/>
          <p:nvPr/>
        </p:nvSpPr>
        <p:spPr>
          <a:xfrm>
            <a:off x="4844704" y="2642387"/>
            <a:ext cx="184731" cy="276999"/>
          </a:xfrm>
          <a:prstGeom prst="rect">
            <a:avLst/>
          </a:prstGeom>
          <a:noFill/>
        </p:spPr>
        <p:txBody>
          <a:bodyPr wrap="none" rtlCol="0">
            <a:spAutoFit/>
          </a:bodyPr>
          <a:lstStyle/>
          <a:p>
            <a:endParaRPr kumimoji="1" lang="ja-JP" altLang="en-US" sz="1200" b="1" dirty="0">
              <a:solidFill>
                <a:srgbClr val="FF0000"/>
              </a:solidFill>
            </a:endParaRPr>
          </a:p>
        </p:txBody>
      </p:sp>
      <p:sp>
        <p:nvSpPr>
          <p:cNvPr id="148" name="正方形/長方形 147">
            <a:extLst>
              <a:ext uri="{FF2B5EF4-FFF2-40B4-BE49-F238E27FC236}">
                <a16:creationId xmlns:a16="http://schemas.microsoft.com/office/drawing/2014/main" id="{484119A2-CC34-75DE-DB78-57756BF1C76C}"/>
              </a:ext>
            </a:extLst>
          </p:cNvPr>
          <p:cNvSpPr/>
          <p:nvPr/>
        </p:nvSpPr>
        <p:spPr>
          <a:xfrm>
            <a:off x="4113211" y="1335629"/>
            <a:ext cx="552648" cy="917044"/>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テキスト ボックス 153">
            <a:extLst>
              <a:ext uri="{FF2B5EF4-FFF2-40B4-BE49-F238E27FC236}">
                <a16:creationId xmlns:a16="http://schemas.microsoft.com/office/drawing/2014/main" id="{A921C68D-5C91-9357-F099-302CC039C235}"/>
              </a:ext>
            </a:extLst>
          </p:cNvPr>
          <p:cNvSpPr txBox="1"/>
          <p:nvPr/>
        </p:nvSpPr>
        <p:spPr>
          <a:xfrm>
            <a:off x="1369792" y="6407927"/>
            <a:ext cx="1106749" cy="369332"/>
          </a:xfrm>
          <a:prstGeom prst="rect">
            <a:avLst/>
          </a:prstGeom>
          <a:noFill/>
        </p:spPr>
        <p:txBody>
          <a:bodyPr wrap="square" rtlCol="0">
            <a:spAutoFit/>
          </a:bodyPr>
          <a:lstStyle/>
          <a:p>
            <a:r>
              <a:rPr lang="en-US" altLang="ja-JP" sz="900" b="1" dirty="0">
                <a:solidFill>
                  <a:srgbClr val="FF0000"/>
                </a:solidFill>
              </a:rPr>
              <a:t>Scientific Advisor</a:t>
            </a:r>
            <a:endParaRPr kumimoji="1" lang="ja-JP" altLang="en-US" sz="800" b="1" dirty="0">
              <a:solidFill>
                <a:srgbClr val="FF0000"/>
              </a:solidFill>
            </a:endParaRPr>
          </a:p>
        </p:txBody>
      </p:sp>
      <p:sp>
        <p:nvSpPr>
          <p:cNvPr id="160" name="テキスト ボックス 159">
            <a:extLst>
              <a:ext uri="{FF2B5EF4-FFF2-40B4-BE49-F238E27FC236}">
                <a16:creationId xmlns:a16="http://schemas.microsoft.com/office/drawing/2014/main" id="{7C66C4FA-8E22-E520-E70D-42734769BD91}"/>
              </a:ext>
            </a:extLst>
          </p:cNvPr>
          <p:cNvSpPr txBox="1"/>
          <p:nvPr/>
        </p:nvSpPr>
        <p:spPr>
          <a:xfrm>
            <a:off x="2068999" y="5907112"/>
            <a:ext cx="1003843" cy="784830"/>
          </a:xfrm>
          <a:prstGeom prst="rect">
            <a:avLst/>
          </a:prstGeom>
          <a:noFill/>
        </p:spPr>
        <p:txBody>
          <a:bodyPr wrap="square" rtlCol="0">
            <a:spAutoFit/>
          </a:bodyPr>
          <a:lstStyle/>
          <a:p>
            <a:pPr algn="ctr"/>
            <a:r>
              <a:rPr kumimoji="1" lang="en-US" altLang="ja-JP" sz="900" b="1" dirty="0">
                <a:solidFill>
                  <a:srgbClr val="FF0000"/>
                </a:solidFill>
              </a:rPr>
              <a:t>Researchers</a:t>
            </a:r>
          </a:p>
          <a:p>
            <a:pPr algn="ctr"/>
            <a:r>
              <a:rPr lang="en-US" altLang="ja-JP" sz="900" b="1" dirty="0">
                <a:solidFill>
                  <a:srgbClr val="FF0000"/>
                </a:solidFill>
              </a:rPr>
              <a:t>Conducting </a:t>
            </a:r>
          </a:p>
          <a:p>
            <a:pPr algn="ctr"/>
            <a:r>
              <a:rPr kumimoji="1" lang="en-US" altLang="ja-JP" sz="900" b="1" dirty="0">
                <a:solidFill>
                  <a:srgbClr val="FF0000"/>
                </a:solidFill>
              </a:rPr>
              <a:t>Collaborative </a:t>
            </a:r>
          </a:p>
          <a:p>
            <a:pPr algn="ctr"/>
            <a:r>
              <a:rPr lang="en-US" altLang="ja-JP" sz="900" b="1" dirty="0">
                <a:solidFill>
                  <a:srgbClr val="FF0000"/>
                </a:solidFill>
              </a:rPr>
              <a:t>Research </a:t>
            </a:r>
          </a:p>
          <a:p>
            <a:pPr algn="ctr"/>
            <a:r>
              <a:rPr kumimoji="1" lang="en-US" altLang="ja-JP" sz="900" b="1" dirty="0">
                <a:solidFill>
                  <a:srgbClr val="FF0000"/>
                </a:solidFill>
              </a:rPr>
              <a:t>proposals</a:t>
            </a:r>
            <a:endParaRPr kumimoji="1" lang="ja-JP" altLang="en-US" sz="800" dirty="0">
              <a:solidFill>
                <a:srgbClr val="FF0000"/>
              </a:solidFill>
            </a:endParaRPr>
          </a:p>
        </p:txBody>
      </p:sp>
      <p:grpSp>
        <p:nvGrpSpPr>
          <p:cNvPr id="5" name="グループ化 4">
            <a:extLst>
              <a:ext uri="{FF2B5EF4-FFF2-40B4-BE49-F238E27FC236}">
                <a16:creationId xmlns:a16="http://schemas.microsoft.com/office/drawing/2014/main" id="{28EACA48-2588-18F6-A5C8-622A272707EB}"/>
              </a:ext>
            </a:extLst>
          </p:cNvPr>
          <p:cNvGrpSpPr/>
          <p:nvPr/>
        </p:nvGrpSpPr>
        <p:grpSpPr>
          <a:xfrm>
            <a:off x="2105544" y="4944176"/>
            <a:ext cx="8888128" cy="1800231"/>
            <a:chOff x="2105544" y="4944176"/>
            <a:chExt cx="8888128" cy="1800231"/>
          </a:xfrm>
        </p:grpSpPr>
        <p:pic>
          <p:nvPicPr>
            <p:cNvPr id="151" name="図 150" descr="メガネを掛けた男性&#10;&#10;AI によって生成されたコンテンツは間違っている可能性があります。">
              <a:extLst>
                <a:ext uri="{FF2B5EF4-FFF2-40B4-BE49-F238E27FC236}">
                  <a16:creationId xmlns:a16="http://schemas.microsoft.com/office/drawing/2014/main" id="{6F35645D-B985-EB49-8BF3-70D530A7C1B7}"/>
                </a:ext>
              </a:extLst>
            </p:cNvPr>
            <p:cNvPicPr>
              <a:picLocks noChangeAspect="1"/>
            </p:cNvPicPr>
            <p:nvPr/>
          </p:nvPicPr>
          <p:blipFill>
            <a:blip r:embed="rId29" cstate="print">
              <a:extLst>
                <a:ext uri="{28A0092B-C50C-407E-A947-70E740481C1C}">
                  <a14:useLocalDpi xmlns:a14="http://schemas.microsoft.com/office/drawing/2010/main"/>
                </a:ext>
              </a:extLst>
            </a:blip>
            <a:srcRect/>
            <a:stretch/>
          </p:blipFill>
          <p:spPr>
            <a:xfrm>
              <a:off x="3047235" y="4965342"/>
              <a:ext cx="540000" cy="632596"/>
            </a:xfrm>
            <a:prstGeom prst="rect">
              <a:avLst/>
            </a:prstGeom>
          </p:spPr>
        </p:pic>
        <p:pic>
          <p:nvPicPr>
            <p:cNvPr id="153" name="図 152" descr="スーツを着た男性と文字&#10;&#10;AI によって生成されたコンテンツは間違っている可能性があります。">
              <a:extLst>
                <a:ext uri="{FF2B5EF4-FFF2-40B4-BE49-F238E27FC236}">
                  <a16:creationId xmlns:a16="http://schemas.microsoft.com/office/drawing/2014/main" id="{30154C49-DC78-5BA1-CE44-BE1222CEBCA1}"/>
                </a:ext>
              </a:extLst>
            </p:cNvPr>
            <p:cNvPicPr>
              <a:picLocks noChangeAspect="1"/>
            </p:cNvPicPr>
            <p:nvPr/>
          </p:nvPicPr>
          <p:blipFill>
            <a:blip r:embed="rId30" cstate="print">
              <a:extLst>
                <a:ext uri="{28A0092B-C50C-407E-A947-70E740481C1C}">
                  <a14:useLocalDpi xmlns:a14="http://schemas.microsoft.com/office/drawing/2010/main"/>
                </a:ext>
              </a:extLst>
            </a:blip>
            <a:srcRect/>
            <a:stretch/>
          </p:blipFill>
          <p:spPr>
            <a:xfrm>
              <a:off x="3646144" y="4965341"/>
              <a:ext cx="540000" cy="634194"/>
            </a:xfrm>
            <a:prstGeom prst="rect">
              <a:avLst/>
            </a:prstGeom>
          </p:spPr>
        </p:pic>
        <p:pic>
          <p:nvPicPr>
            <p:cNvPr id="155" name="図 154" descr="黒板の前に立っている男性&#10;&#10;AI によって生成されたコンテンツは間違っている可能性があります。">
              <a:extLst>
                <a:ext uri="{FF2B5EF4-FFF2-40B4-BE49-F238E27FC236}">
                  <a16:creationId xmlns:a16="http://schemas.microsoft.com/office/drawing/2014/main" id="{B5BEF137-1891-9D6E-0A8E-B117738D5AF5}"/>
                </a:ext>
              </a:extLst>
            </p:cNvPr>
            <p:cNvPicPr>
              <a:picLocks noChangeAspect="1"/>
            </p:cNvPicPr>
            <p:nvPr/>
          </p:nvPicPr>
          <p:blipFill>
            <a:blip r:embed="rId31" cstate="print">
              <a:extLst>
                <a:ext uri="{28A0092B-C50C-407E-A947-70E740481C1C}">
                  <a14:useLocalDpi xmlns:a14="http://schemas.microsoft.com/office/drawing/2010/main"/>
                </a:ext>
              </a:extLst>
            </a:blip>
            <a:srcRect/>
            <a:stretch/>
          </p:blipFill>
          <p:spPr>
            <a:xfrm>
              <a:off x="4246572" y="4963992"/>
              <a:ext cx="538842" cy="634195"/>
            </a:xfrm>
            <a:prstGeom prst="rect">
              <a:avLst/>
            </a:prstGeom>
          </p:spPr>
        </p:pic>
        <p:pic>
          <p:nvPicPr>
            <p:cNvPr id="157" name="図 156" descr="黒いシャツを着た少年&#10;&#10;AI によって生成されたコンテンツは間違っている可能性があります。">
              <a:extLst>
                <a:ext uri="{FF2B5EF4-FFF2-40B4-BE49-F238E27FC236}">
                  <a16:creationId xmlns:a16="http://schemas.microsoft.com/office/drawing/2014/main" id="{366DB22F-E449-0647-066E-5F14BE2052A4}"/>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4882349" y="4963992"/>
              <a:ext cx="476651" cy="633946"/>
            </a:xfrm>
            <a:prstGeom prst="rect">
              <a:avLst/>
            </a:prstGeom>
          </p:spPr>
        </p:pic>
        <p:pic>
          <p:nvPicPr>
            <p:cNvPr id="159" name="図 158" descr="スーツを着ている男はスマイルしている&#10;&#10;AI によって生成されたコンテンツは間違っている可能性があります。">
              <a:extLst>
                <a:ext uri="{FF2B5EF4-FFF2-40B4-BE49-F238E27FC236}">
                  <a16:creationId xmlns:a16="http://schemas.microsoft.com/office/drawing/2014/main" id="{94DF58F0-7959-0A51-9CF9-02E791A319FA}"/>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5484056" y="4949244"/>
              <a:ext cx="485301" cy="648694"/>
            </a:xfrm>
            <a:prstGeom prst="rect">
              <a:avLst/>
            </a:prstGeom>
          </p:spPr>
        </p:pic>
        <p:pic>
          <p:nvPicPr>
            <p:cNvPr id="161" name="図 160" descr="黒いシャツを着ている男性の白黒写真&#10;&#10;AI によって生成されたコンテンツは間違っている可能性があります。">
              <a:extLst>
                <a:ext uri="{FF2B5EF4-FFF2-40B4-BE49-F238E27FC236}">
                  <a16:creationId xmlns:a16="http://schemas.microsoft.com/office/drawing/2014/main" id="{8669CF77-C90A-C314-14B4-4CAD37299C47}"/>
                </a:ext>
              </a:extLst>
            </p:cNvPr>
            <p:cNvPicPr>
              <a:picLocks noChangeAspect="1"/>
            </p:cNvPicPr>
            <p:nvPr/>
          </p:nvPicPr>
          <p:blipFill>
            <a:blip r:embed="rId34" cstate="print">
              <a:extLst>
                <a:ext uri="{28A0092B-C50C-407E-A947-70E740481C1C}">
                  <a14:useLocalDpi xmlns:a14="http://schemas.microsoft.com/office/drawing/2010/main"/>
                </a:ext>
              </a:extLst>
            </a:blip>
            <a:srcRect/>
            <a:stretch/>
          </p:blipFill>
          <p:spPr>
            <a:xfrm>
              <a:off x="6081420" y="4957518"/>
              <a:ext cx="540000" cy="646599"/>
            </a:xfrm>
            <a:prstGeom prst="rect">
              <a:avLst/>
            </a:prstGeom>
          </p:spPr>
        </p:pic>
        <p:pic>
          <p:nvPicPr>
            <p:cNvPr id="163" name="図 162" descr="メガネを掛けた男性&#10;&#10;AI によって生成されたコンテンツは間違っている可能性があります。">
              <a:extLst>
                <a:ext uri="{FF2B5EF4-FFF2-40B4-BE49-F238E27FC236}">
                  <a16:creationId xmlns:a16="http://schemas.microsoft.com/office/drawing/2014/main" id="{7A16AD25-E0C3-4309-FAFC-CD0FCFD2200C}"/>
                </a:ext>
              </a:extLst>
            </p:cNvPr>
            <p:cNvPicPr>
              <a:picLocks noChangeAspect="1"/>
            </p:cNvPicPr>
            <p:nvPr/>
          </p:nvPicPr>
          <p:blipFill>
            <a:blip r:embed="rId35" cstate="print">
              <a:extLst>
                <a:ext uri="{28A0092B-C50C-407E-A947-70E740481C1C}">
                  <a14:useLocalDpi xmlns:a14="http://schemas.microsoft.com/office/drawing/2010/main"/>
                </a:ext>
              </a:extLst>
            </a:blip>
            <a:srcRect/>
            <a:stretch/>
          </p:blipFill>
          <p:spPr>
            <a:xfrm>
              <a:off x="6699557" y="4963991"/>
              <a:ext cx="540000" cy="633945"/>
            </a:xfrm>
            <a:prstGeom prst="rect">
              <a:avLst/>
            </a:prstGeom>
          </p:spPr>
        </p:pic>
        <p:pic>
          <p:nvPicPr>
            <p:cNvPr id="165" name="図 164" descr="メガネをかけた男性&#10;&#10;AI によって生成されたコンテンツは間違っている可能性があります。">
              <a:extLst>
                <a:ext uri="{FF2B5EF4-FFF2-40B4-BE49-F238E27FC236}">
                  <a16:creationId xmlns:a16="http://schemas.microsoft.com/office/drawing/2014/main" id="{54B0C53A-7C1C-8C6B-4AED-ADFE15DEB91F}"/>
                </a:ext>
              </a:extLst>
            </p:cNvPr>
            <p:cNvPicPr>
              <a:picLocks noChangeAspect="1"/>
            </p:cNvPicPr>
            <p:nvPr/>
          </p:nvPicPr>
          <p:blipFill>
            <a:blip r:embed="rId36" cstate="print">
              <a:extLst>
                <a:ext uri="{28A0092B-C50C-407E-A947-70E740481C1C}">
                  <a14:useLocalDpi xmlns:a14="http://schemas.microsoft.com/office/drawing/2010/main"/>
                </a:ext>
              </a:extLst>
            </a:blip>
            <a:srcRect/>
            <a:stretch/>
          </p:blipFill>
          <p:spPr>
            <a:xfrm>
              <a:off x="7363120" y="4963991"/>
              <a:ext cx="540000" cy="639199"/>
            </a:xfrm>
            <a:prstGeom prst="rect">
              <a:avLst/>
            </a:prstGeom>
          </p:spPr>
        </p:pic>
        <p:pic>
          <p:nvPicPr>
            <p:cNvPr id="167" name="図 166" descr="ネクタイを締めた少年の白黒写真&#10;&#10;AI によって生成されたコンテンツは間違っている可能性があります。">
              <a:extLst>
                <a:ext uri="{FF2B5EF4-FFF2-40B4-BE49-F238E27FC236}">
                  <a16:creationId xmlns:a16="http://schemas.microsoft.com/office/drawing/2014/main" id="{BABA2C83-3F04-4B6C-9F64-EBCF30EB5AC1}"/>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8005986" y="4963991"/>
              <a:ext cx="485257" cy="629776"/>
            </a:xfrm>
            <a:prstGeom prst="rect">
              <a:avLst/>
            </a:prstGeom>
          </p:spPr>
        </p:pic>
        <p:pic>
          <p:nvPicPr>
            <p:cNvPr id="169" name="図 168" descr="メガネを掛けた男性&#10;&#10;AI によって生成されたコンテンツは間違っている可能性があります。">
              <a:extLst>
                <a:ext uri="{FF2B5EF4-FFF2-40B4-BE49-F238E27FC236}">
                  <a16:creationId xmlns:a16="http://schemas.microsoft.com/office/drawing/2014/main" id="{A30A6ED5-4EEB-A917-8ADD-1E2EDB4B9313}"/>
                </a:ext>
              </a:extLst>
            </p:cNvPr>
            <p:cNvPicPr>
              <a:picLocks noChangeAspect="1"/>
            </p:cNvPicPr>
            <p:nvPr/>
          </p:nvPicPr>
          <p:blipFill>
            <a:blip r:embed="rId38" cstate="print">
              <a:extLst>
                <a:ext uri="{28A0092B-C50C-407E-A947-70E740481C1C}">
                  <a14:useLocalDpi xmlns:a14="http://schemas.microsoft.com/office/drawing/2010/main"/>
                </a:ext>
              </a:extLst>
            </a:blip>
            <a:srcRect/>
            <a:stretch/>
          </p:blipFill>
          <p:spPr>
            <a:xfrm>
              <a:off x="8587686" y="4969294"/>
              <a:ext cx="485256" cy="623048"/>
            </a:xfrm>
            <a:prstGeom prst="rect">
              <a:avLst/>
            </a:prstGeom>
          </p:spPr>
        </p:pic>
        <p:pic>
          <p:nvPicPr>
            <p:cNvPr id="171" name="図 170" descr="ピンクのシャツを着た男性と文字&#10;&#10;AI によって生成されたコンテンツは間違っている可能性があります。">
              <a:extLst>
                <a:ext uri="{FF2B5EF4-FFF2-40B4-BE49-F238E27FC236}">
                  <a16:creationId xmlns:a16="http://schemas.microsoft.com/office/drawing/2014/main" id="{89678A62-0E2D-89E9-DA3E-25F8CAC5F2F4}"/>
                </a:ext>
              </a:extLst>
            </p:cNvPr>
            <p:cNvPicPr>
              <a:picLocks noChangeAspect="1"/>
            </p:cNvPicPr>
            <p:nvPr/>
          </p:nvPicPr>
          <p:blipFill>
            <a:blip r:embed="rId39" cstate="print">
              <a:extLst>
                <a:ext uri="{28A0092B-C50C-407E-A947-70E740481C1C}">
                  <a14:useLocalDpi xmlns:a14="http://schemas.microsoft.com/office/drawing/2010/main"/>
                </a:ext>
              </a:extLst>
            </a:blip>
            <a:srcRect/>
            <a:stretch/>
          </p:blipFill>
          <p:spPr>
            <a:xfrm>
              <a:off x="9156865" y="4972013"/>
              <a:ext cx="540000" cy="620330"/>
            </a:xfrm>
            <a:prstGeom prst="rect">
              <a:avLst/>
            </a:prstGeom>
          </p:spPr>
        </p:pic>
        <p:pic>
          <p:nvPicPr>
            <p:cNvPr id="173" name="図 172" descr="メガネをかけた男性&#10;&#10;AI によって生成されたコンテンツは間違っている可能性があります。">
              <a:extLst>
                <a:ext uri="{FF2B5EF4-FFF2-40B4-BE49-F238E27FC236}">
                  <a16:creationId xmlns:a16="http://schemas.microsoft.com/office/drawing/2014/main" id="{93B50B31-FDC1-3130-3778-F2DF962E0E4E}"/>
                </a:ext>
              </a:extLst>
            </p:cNvPr>
            <p:cNvPicPr>
              <a:picLocks noChangeAspect="1"/>
            </p:cNvPicPr>
            <p:nvPr/>
          </p:nvPicPr>
          <p:blipFill>
            <a:blip r:embed="rId40" cstate="print">
              <a:extLst>
                <a:ext uri="{28A0092B-C50C-407E-A947-70E740481C1C}">
                  <a14:useLocalDpi xmlns:a14="http://schemas.microsoft.com/office/drawing/2010/main"/>
                </a:ext>
              </a:extLst>
            </a:blip>
            <a:srcRect/>
            <a:stretch/>
          </p:blipFill>
          <p:spPr>
            <a:xfrm>
              <a:off x="9792575" y="4944176"/>
              <a:ext cx="540000" cy="631492"/>
            </a:xfrm>
            <a:prstGeom prst="rect">
              <a:avLst/>
            </a:prstGeom>
          </p:spPr>
        </p:pic>
        <p:sp>
          <p:nvSpPr>
            <p:cNvPr id="174" name="Biology">
              <a:extLst>
                <a:ext uri="{FF2B5EF4-FFF2-40B4-BE49-F238E27FC236}">
                  <a16:creationId xmlns:a16="http://schemas.microsoft.com/office/drawing/2014/main" id="{3F7EBE76-5F1D-D3B7-ECA4-9A6961D90BD2}"/>
                </a:ext>
              </a:extLst>
            </p:cNvPr>
            <p:cNvSpPr txBox="1"/>
            <p:nvPr/>
          </p:nvSpPr>
          <p:spPr>
            <a:xfrm>
              <a:off x="2990941" y="5559981"/>
              <a:ext cx="656807"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Shirakawa</a:t>
              </a:r>
              <a:r>
                <a:rPr lang="ja-JP" altLang="en-US" sz="800">
                  <a:solidFill>
                    <a:schemeClr val="tx1"/>
                  </a:solidFill>
                </a:rPr>
                <a:t> </a:t>
              </a:r>
              <a:endParaRPr lang="en-US" altLang="ja-JP" sz="800" dirty="0">
                <a:solidFill>
                  <a:schemeClr val="tx1"/>
                </a:solidFill>
              </a:endParaRPr>
            </a:p>
            <a:p>
              <a:pPr algn="ctr">
                <a:defRPr/>
              </a:pPr>
              <a:r>
                <a:rPr lang="en-US" altLang="ja-JP" sz="800" dirty="0">
                  <a:solidFill>
                    <a:schemeClr val="tx1"/>
                  </a:solidFill>
                </a:rPr>
                <a:t>(R-CCS)</a:t>
              </a:r>
              <a:endParaRPr sz="800" dirty="0">
                <a:solidFill>
                  <a:schemeClr val="tx1"/>
                </a:solidFill>
              </a:endParaRPr>
            </a:p>
          </p:txBody>
        </p:sp>
        <p:sp>
          <p:nvSpPr>
            <p:cNvPr id="184" name="Biology">
              <a:extLst>
                <a:ext uri="{FF2B5EF4-FFF2-40B4-BE49-F238E27FC236}">
                  <a16:creationId xmlns:a16="http://schemas.microsoft.com/office/drawing/2014/main" id="{CF657C15-1BC8-B2C0-1A8E-0A1A8AC536DD}"/>
                </a:ext>
              </a:extLst>
            </p:cNvPr>
            <p:cNvSpPr txBox="1"/>
            <p:nvPr/>
          </p:nvSpPr>
          <p:spPr>
            <a:xfrm>
              <a:off x="3624315" y="5559178"/>
              <a:ext cx="593602"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err="1">
                  <a:solidFill>
                    <a:schemeClr val="tx1"/>
                  </a:solidFill>
                </a:rPr>
                <a:t>Sekino</a:t>
              </a:r>
              <a:r>
                <a:rPr lang="ja-JP" altLang="en-US" sz="800">
                  <a:solidFill>
                    <a:schemeClr val="tx1"/>
                  </a:solidFill>
                </a:rPr>
                <a:t> </a:t>
              </a:r>
              <a:r>
                <a:rPr lang="en-US" altLang="ja-JP" sz="800" dirty="0">
                  <a:solidFill>
                    <a:schemeClr val="tx1"/>
                  </a:solidFill>
                </a:rPr>
                <a:t>(PRI)</a:t>
              </a:r>
              <a:endParaRPr sz="800" dirty="0">
                <a:solidFill>
                  <a:schemeClr val="tx1"/>
                </a:solidFill>
              </a:endParaRPr>
            </a:p>
          </p:txBody>
        </p:sp>
        <p:sp>
          <p:nvSpPr>
            <p:cNvPr id="185" name="Biology">
              <a:extLst>
                <a:ext uri="{FF2B5EF4-FFF2-40B4-BE49-F238E27FC236}">
                  <a16:creationId xmlns:a16="http://schemas.microsoft.com/office/drawing/2014/main" id="{CE018D94-697D-5F58-79CA-EE4C1A0795EA}"/>
                </a:ext>
              </a:extLst>
            </p:cNvPr>
            <p:cNvSpPr txBox="1"/>
            <p:nvPr/>
          </p:nvSpPr>
          <p:spPr>
            <a:xfrm>
              <a:off x="4183968" y="5561213"/>
              <a:ext cx="656807"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Doi</a:t>
              </a:r>
              <a:r>
                <a:rPr lang="ja-JP" altLang="en-US" sz="800">
                  <a:solidFill>
                    <a:schemeClr val="tx1"/>
                  </a:solidFill>
                </a:rPr>
                <a:t> </a:t>
              </a:r>
              <a:r>
                <a:rPr lang="en-US" altLang="ja-JP" sz="800" dirty="0">
                  <a:solidFill>
                    <a:schemeClr val="tx1"/>
                  </a:solidFill>
                </a:rPr>
                <a:t>(</a:t>
              </a:r>
              <a:r>
                <a:rPr lang="en-US" altLang="ja-JP" sz="800" dirty="0" err="1">
                  <a:solidFill>
                    <a:schemeClr val="tx1"/>
                  </a:solidFill>
                </a:rPr>
                <a:t>iTHEMS</a:t>
              </a:r>
              <a:r>
                <a:rPr lang="en-US" altLang="ja-JP" sz="800" dirty="0">
                  <a:solidFill>
                    <a:schemeClr val="tx1"/>
                  </a:solidFill>
                </a:rPr>
                <a:t>)</a:t>
              </a:r>
              <a:endParaRPr sz="800" dirty="0">
                <a:solidFill>
                  <a:schemeClr val="tx1"/>
                </a:solidFill>
              </a:endParaRPr>
            </a:p>
          </p:txBody>
        </p:sp>
        <p:sp>
          <p:nvSpPr>
            <p:cNvPr id="186" name="Biology">
              <a:extLst>
                <a:ext uri="{FF2B5EF4-FFF2-40B4-BE49-F238E27FC236}">
                  <a16:creationId xmlns:a16="http://schemas.microsoft.com/office/drawing/2014/main" id="{DDDF685B-9371-881D-F2DA-C34CD9C33944}"/>
                </a:ext>
              </a:extLst>
            </p:cNvPr>
            <p:cNvSpPr txBox="1"/>
            <p:nvPr/>
          </p:nvSpPr>
          <p:spPr>
            <a:xfrm>
              <a:off x="4800847" y="5558112"/>
              <a:ext cx="656807"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Chiu</a:t>
              </a:r>
              <a:r>
                <a:rPr lang="ja-JP" altLang="en-US" sz="800" dirty="0">
                  <a:solidFill>
                    <a:schemeClr val="tx1"/>
                  </a:solidFill>
                </a:rPr>
                <a:t> </a:t>
              </a:r>
              <a:r>
                <a:rPr lang="en-US" altLang="ja-JP" sz="800" dirty="0">
                  <a:solidFill>
                    <a:schemeClr val="tx1"/>
                  </a:solidFill>
                </a:rPr>
                <a:t>(</a:t>
              </a:r>
              <a:r>
                <a:rPr lang="en-US" altLang="ja-JP" sz="800" dirty="0" err="1">
                  <a:solidFill>
                    <a:schemeClr val="tx1"/>
                  </a:solidFill>
                </a:rPr>
                <a:t>iTHEMS</a:t>
              </a:r>
              <a:r>
                <a:rPr lang="en-US" altLang="ja-JP" sz="800" dirty="0">
                  <a:solidFill>
                    <a:schemeClr val="tx1"/>
                  </a:solidFill>
                </a:rPr>
                <a:t>)</a:t>
              </a:r>
              <a:endParaRPr sz="800" dirty="0">
                <a:solidFill>
                  <a:schemeClr val="tx1"/>
                </a:solidFill>
              </a:endParaRPr>
            </a:p>
          </p:txBody>
        </p:sp>
        <p:sp>
          <p:nvSpPr>
            <p:cNvPr id="187" name="Biology">
              <a:extLst>
                <a:ext uri="{FF2B5EF4-FFF2-40B4-BE49-F238E27FC236}">
                  <a16:creationId xmlns:a16="http://schemas.microsoft.com/office/drawing/2014/main" id="{D7F86301-317A-770E-A6F0-F846F60F89E2}"/>
                </a:ext>
              </a:extLst>
            </p:cNvPr>
            <p:cNvSpPr txBox="1"/>
            <p:nvPr/>
          </p:nvSpPr>
          <p:spPr>
            <a:xfrm>
              <a:off x="5407147" y="5558112"/>
              <a:ext cx="656807"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Honda</a:t>
              </a:r>
              <a:r>
                <a:rPr lang="ja-JP" altLang="en-US" sz="800">
                  <a:solidFill>
                    <a:schemeClr val="tx1"/>
                  </a:solidFill>
                </a:rPr>
                <a:t> </a:t>
              </a:r>
              <a:r>
                <a:rPr lang="en-US" altLang="ja-JP" sz="800" dirty="0">
                  <a:solidFill>
                    <a:schemeClr val="tx1"/>
                  </a:solidFill>
                </a:rPr>
                <a:t>(</a:t>
              </a:r>
              <a:r>
                <a:rPr lang="en-US" altLang="ja-JP" sz="800" dirty="0" err="1">
                  <a:solidFill>
                    <a:schemeClr val="tx1"/>
                  </a:solidFill>
                </a:rPr>
                <a:t>iTHEMS</a:t>
              </a:r>
              <a:r>
                <a:rPr lang="en-US" altLang="ja-JP" sz="800" dirty="0">
                  <a:solidFill>
                    <a:schemeClr val="tx1"/>
                  </a:solidFill>
                </a:rPr>
                <a:t>)</a:t>
              </a:r>
              <a:endParaRPr sz="800" dirty="0">
                <a:solidFill>
                  <a:schemeClr val="tx1"/>
                </a:solidFill>
              </a:endParaRPr>
            </a:p>
          </p:txBody>
        </p:sp>
        <p:sp>
          <p:nvSpPr>
            <p:cNvPr id="188" name="Biology">
              <a:extLst>
                <a:ext uri="{FF2B5EF4-FFF2-40B4-BE49-F238E27FC236}">
                  <a16:creationId xmlns:a16="http://schemas.microsoft.com/office/drawing/2014/main" id="{DE0343F6-817A-4F1E-840A-4353B9B1A5D6}"/>
                </a:ext>
              </a:extLst>
            </p:cNvPr>
            <p:cNvSpPr txBox="1"/>
            <p:nvPr/>
          </p:nvSpPr>
          <p:spPr>
            <a:xfrm>
              <a:off x="6024093" y="5558112"/>
              <a:ext cx="656807"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Matsuura</a:t>
              </a:r>
              <a:r>
                <a:rPr lang="ja-JP" altLang="en-US" sz="800">
                  <a:solidFill>
                    <a:schemeClr val="tx1"/>
                  </a:solidFill>
                </a:rPr>
                <a:t> </a:t>
              </a:r>
              <a:r>
                <a:rPr lang="en-US" altLang="ja-JP" sz="800" dirty="0">
                  <a:solidFill>
                    <a:schemeClr val="tx1"/>
                  </a:solidFill>
                </a:rPr>
                <a:t>(</a:t>
              </a:r>
              <a:r>
                <a:rPr lang="en-US" altLang="ja-JP" sz="800" dirty="0" err="1">
                  <a:solidFill>
                    <a:schemeClr val="tx1"/>
                  </a:solidFill>
                </a:rPr>
                <a:t>iTHEMS</a:t>
              </a:r>
              <a:r>
                <a:rPr lang="en-US" altLang="ja-JP" sz="800" dirty="0">
                  <a:solidFill>
                    <a:schemeClr val="tx1"/>
                  </a:solidFill>
                </a:rPr>
                <a:t>)</a:t>
              </a:r>
              <a:endParaRPr sz="800" dirty="0">
                <a:solidFill>
                  <a:schemeClr val="tx1"/>
                </a:solidFill>
              </a:endParaRPr>
            </a:p>
          </p:txBody>
        </p:sp>
        <p:sp>
          <p:nvSpPr>
            <p:cNvPr id="189" name="Biology">
              <a:extLst>
                <a:ext uri="{FF2B5EF4-FFF2-40B4-BE49-F238E27FC236}">
                  <a16:creationId xmlns:a16="http://schemas.microsoft.com/office/drawing/2014/main" id="{A0EF8CCB-1E5A-49E3-C629-7E3C2DE56925}"/>
                </a:ext>
              </a:extLst>
            </p:cNvPr>
            <p:cNvSpPr txBox="1"/>
            <p:nvPr/>
          </p:nvSpPr>
          <p:spPr>
            <a:xfrm>
              <a:off x="6596761" y="5561081"/>
              <a:ext cx="763893"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Pathak</a:t>
              </a:r>
              <a:r>
                <a:rPr lang="ja-JP" altLang="en-US" sz="800">
                  <a:solidFill>
                    <a:schemeClr val="tx1"/>
                  </a:solidFill>
                </a:rPr>
                <a:t> </a:t>
              </a:r>
              <a:endParaRPr lang="en-US" altLang="ja-JP" sz="800" dirty="0">
                <a:solidFill>
                  <a:schemeClr val="tx1"/>
                </a:solidFill>
              </a:endParaRPr>
            </a:p>
            <a:p>
              <a:pPr algn="ctr">
                <a:defRPr/>
              </a:pPr>
              <a:r>
                <a:rPr lang="en-US" altLang="ja-JP" sz="800" dirty="0">
                  <a:solidFill>
                    <a:schemeClr val="tx1"/>
                  </a:solidFill>
                </a:rPr>
                <a:t>(R-CCS)</a:t>
              </a:r>
              <a:endParaRPr sz="800" dirty="0">
                <a:solidFill>
                  <a:schemeClr val="tx1"/>
                </a:solidFill>
              </a:endParaRPr>
            </a:p>
          </p:txBody>
        </p:sp>
        <p:sp>
          <p:nvSpPr>
            <p:cNvPr id="190" name="Biology">
              <a:extLst>
                <a:ext uri="{FF2B5EF4-FFF2-40B4-BE49-F238E27FC236}">
                  <a16:creationId xmlns:a16="http://schemas.microsoft.com/office/drawing/2014/main" id="{5282A50A-FB4F-43A0-D8F5-B37C9D89E131}"/>
                </a:ext>
              </a:extLst>
            </p:cNvPr>
            <p:cNvSpPr txBox="1"/>
            <p:nvPr/>
          </p:nvSpPr>
          <p:spPr>
            <a:xfrm>
              <a:off x="7259910" y="5561081"/>
              <a:ext cx="763893"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Wang</a:t>
              </a:r>
              <a:r>
                <a:rPr lang="ja-JP" altLang="en-US" sz="800" dirty="0">
                  <a:solidFill>
                    <a:schemeClr val="tx1"/>
                  </a:solidFill>
                </a:rPr>
                <a:t> </a:t>
              </a:r>
              <a:r>
                <a:rPr lang="en-US" altLang="ja-JP" sz="800" dirty="0">
                  <a:solidFill>
                    <a:schemeClr val="tx1"/>
                  </a:solidFill>
                </a:rPr>
                <a:t>(</a:t>
              </a:r>
              <a:r>
                <a:rPr lang="en-US" altLang="ja-JP" sz="800" dirty="0" err="1">
                  <a:solidFill>
                    <a:schemeClr val="tx1"/>
                  </a:solidFill>
                </a:rPr>
                <a:t>iTHEMS</a:t>
              </a:r>
              <a:r>
                <a:rPr lang="en-US" altLang="ja-JP" sz="800" dirty="0">
                  <a:solidFill>
                    <a:schemeClr val="tx1"/>
                  </a:solidFill>
                </a:rPr>
                <a:t>)</a:t>
              </a:r>
              <a:endParaRPr sz="800" dirty="0">
                <a:solidFill>
                  <a:schemeClr val="tx1"/>
                </a:solidFill>
              </a:endParaRPr>
            </a:p>
          </p:txBody>
        </p:sp>
        <p:sp>
          <p:nvSpPr>
            <p:cNvPr id="191" name="Biology">
              <a:extLst>
                <a:ext uri="{FF2B5EF4-FFF2-40B4-BE49-F238E27FC236}">
                  <a16:creationId xmlns:a16="http://schemas.microsoft.com/office/drawing/2014/main" id="{3CC8F75F-632D-4544-6395-FB4305C63C9F}"/>
                </a:ext>
              </a:extLst>
            </p:cNvPr>
            <p:cNvSpPr txBox="1"/>
            <p:nvPr/>
          </p:nvSpPr>
          <p:spPr>
            <a:xfrm>
              <a:off x="7951955" y="5558112"/>
              <a:ext cx="593602"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Le</a:t>
              </a:r>
              <a:r>
                <a:rPr lang="ja-JP" altLang="en-US" sz="800" dirty="0">
                  <a:solidFill>
                    <a:schemeClr val="tx1"/>
                  </a:solidFill>
                </a:rPr>
                <a:t> </a:t>
              </a:r>
              <a:r>
                <a:rPr lang="en-US" altLang="ja-JP" sz="800" dirty="0">
                  <a:solidFill>
                    <a:schemeClr val="tx1"/>
                  </a:solidFill>
                </a:rPr>
                <a:t>(</a:t>
              </a:r>
              <a:r>
                <a:rPr lang="en-US" altLang="ja-JP" sz="800" dirty="0" err="1">
                  <a:solidFill>
                    <a:schemeClr val="tx1"/>
                  </a:solidFill>
                </a:rPr>
                <a:t>iTHEMS</a:t>
              </a:r>
              <a:r>
                <a:rPr lang="en-US" altLang="ja-JP" sz="800" dirty="0">
                  <a:solidFill>
                    <a:schemeClr val="tx1"/>
                  </a:solidFill>
                </a:rPr>
                <a:t>)</a:t>
              </a:r>
              <a:endParaRPr sz="800" dirty="0">
                <a:solidFill>
                  <a:schemeClr val="tx1"/>
                </a:solidFill>
              </a:endParaRPr>
            </a:p>
          </p:txBody>
        </p:sp>
        <p:sp>
          <p:nvSpPr>
            <p:cNvPr id="192" name="Biology">
              <a:extLst>
                <a:ext uri="{FF2B5EF4-FFF2-40B4-BE49-F238E27FC236}">
                  <a16:creationId xmlns:a16="http://schemas.microsoft.com/office/drawing/2014/main" id="{03DA239C-A4EC-DA1D-F4FC-AFF8637A1296}"/>
                </a:ext>
              </a:extLst>
            </p:cNvPr>
            <p:cNvSpPr txBox="1"/>
            <p:nvPr/>
          </p:nvSpPr>
          <p:spPr>
            <a:xfrm>
              <a:off x="8498936" y="5558110"/>
              <a:ext cx="682331"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err="1">
                  <a:solidFill>
                    <a:schemeClr val="tx1"/>
                  </a:solidFill>
                </a:rPr>
                <a:t>Loetstedt</a:t>
              </a:r>
              <a:r>
                <a:rPr lang="ja-JP" altLang="en-US" sz="800" dirty="0">
                  <a:solidFill>
                    <a:schemeClr val="tx1"/>
                  </a:solidFill>
                </a:rPr>
                <a:t> </a:t>
              </a:r>
              <a:r>
                <a:rPr lang="en-US" altLang="ja-JP" sz="800" dirty="0">
                  <a:solidFill>
                    <a:schemeClr val="tx1"/>
                  </a:solidFill>
                </a:rPr>
                <a:t>(PRI)</a:t>
              </a:r>
              <a:endParaRPr sz="800" dirty="0">
                <a:solidFill>
                  <a:schemeClr val="tx1"/>
                </a:solidFill>
              </a:endParaRPr>
            </a:p>
          </p:txBody>
        </p:sp>
        <p:sp>
          <p:nvSpPr>
            <p:cNvPr id="193" name="Biology">
              <a:extLst>
                <a:ext uri="{FF2B5EF4-FFF2-40B4-BE49-F238E27FC236}">
                  <a16:creationId xmlns:a16="http://schemas.microsoft.com/office/drawing/2014/main" id="{482A6F0F-F5B3-D548-48E2-484EC6D31B58}"/>
                </a:ext>
              </a:extLst>
            </p:cNvPr>
            <p:cNvSpPr txBox="1"/>
            <p:nvPr/>
          </p:nvSpPr>
          <p:spPr>
            <a:xfrm>
              <a:off x="9762618" y="5558110"/>
              <a:ext cx="540000"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Yoshida</a:t>
              </a:r>
              <a:r>
                <a:rPr lang="ja-JP" altLang="en-US" sz="800">
                  <a:solidFill>
                    <a:schemeClr val="tx1"/>
                  </a:solidFill>
                </a:rPr>
                <a:t> </a:t>
              </a:r>
              <a:r>
                <a:rPr lang="en-US" altLang="ja-JP" sz="800" dirty="0">
                  <a:solidFill>
                    <a:schemeClr val="tx1"/>
                  </a:solidFill>
                </a:rPr>
                <a:t>(RNC)</a:t>
              </a:r>
              <a:endParaRPr sz="800" dirty="0">
                <a:solidFill>
                  <a:schemeClr val="tx1"/>
                </a:solidFill>
              </a:endParaRPr>
            </a:p>
          </p:txBody>
        </p:sp>
        <p:sp>
          <p:nvSpPr>
            <p:cNvPr id="222" name="Biology">
              <a:extLst>
                <a:ext uri="{FF2B5EF4-FFF2-40B4-BE49-F238E27FC236}">
                  <a16:creationId xmlns:a16="http://schemas.microsoft.com/office/drawing/2014/main" id="{036620AA-1279-D328-F845-F617C4824E6D}"/>
                </a:ext>
              </a:extLst>
            </p:cNvPr>
            <p:cNvSpPr txBox="1"/>
            <p:nvPr/>
          </p:nvSpPr>
          <p:spPr>
            <a:xfrm>
              <a:off x="9171419" y="5560915"/>
              <a:ext cx="534286"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Naito</a:t>
              </a:r>
              <a:r>
                <a:rPr lang="ja-JP" altLang="en-US" sz="800">
                  <a:solidFill>
                    <a:schemeClr val="tx1"/>
                  </a:solidFill>
                </a:rPr>
                <a:t> </a:t>
              </a:r>
              <a:r>
                <a:rPr lang="en-US" altLang="ja-JP" sz="800" dirty="0">
                  <a:solidFill>
                    <a:schemeClr val="tx1"/>
                  </a:solidFill>
                </a:rPr>
                <a:t>(RNC)</a:t>
              </a:r>
              <a:endParaRPr sz="800" dirty="0">
                <a:solidFill>
                  <a:schemeClr val="tx1"/>
                </a:solidFill>
              </a:endParaRPr>
            </a:p>
          </p:txBody>
        </p:sp>
        <p:pic>
          <p:nvPicPr>
            <p:cNvPr id="198" name="図 197" descr="グラフィカル ユーザー インターフェイス が含まれている画像&#10;&#10;AI によって生成されたコンテンツは間違っている可能性があります。">
              <a:extLst>
                <a:ext uri="{FF2B5EF4-FFF2-40B4-BE49-F238E27FC236}">
                  <a16:creationId xmlns:a16="http://schemas.microsoft.com/office/drawing/2014/main" id="{8DC035C6-A307-D030-E7AC-08B1D99A7518}"/>
                </a:ext>
              </a:extLst>
            </p:cNvPr>
            <p:cNvPicPr>
              <a:picLocks noChangeAspect="1"/>
            </p:cNvPicPr>
            <p:nvPr/>
          </p:nvPicPr>
          <p:blipFill>
            <a:blip r:embed="rId41" cstate="print">
              <a:extLst>
                <a:ext uri="{28A0092B-C50C-407E-A947-70E740481C1C}">
                  <a14:useLocalDpi xmlns:a14="http://schemas.microsoft.com/office/drawing/2010/main"/>
                </a:ext>
              </a:extLst>
            </a:blip>
            <a:srcRect/>
            <a:stretch/>
          </p:blipFill>
          <p:spPr>
            <a:xfrm>
              <a:off x="3052009" y="5873980"/>
              <a:ext cx="540000" cy="631707"/>
            </a:xfrm>
            <a:prstGeom prst="rect">
              <a:avLst/>
            </a:prstGeom>
          </p:spPr>
        </p:pic>
        <p:pic>
          <p:nvPicPr>
            <p:cNvPr id="202" name="図 201" descr="茶色の髪ひげの男性&#10;&#10;AI によって生成されたコンテンツは間違っている可能性があります。">
              <a:extLst>
                <a:ext uri="{FF2B5EF4-FFF2-40B4-BE49-F238E27FC236}">
                  <a16:creationId xmlns:a16="http://schemas.microsoft.com/office/drawing/2014/main" id="{B6B1B9DB-7D07-34A7-8ED6-B42254368992}"/>
                </a:ext>
              </a:extLst>
            </p:cNvPr>
            <p:cNvPicPr>
              <a:picLocks noChangeAspect="1"/>
            </p:cNvPicPr>
            <p:nvPr/>
          </p:nvPicPr>
          <p:blipFill>
            <a:blip r:embed="rId42" cstate="print">
              <a:extLst>
                <a:ext uri="{28A0092B-C50C-407E-A947-70E740481C1C}">
                  <a14:useLocalDpi xmlns:a14="http://schemas.microsoft.com/office/drawing/2010/main"/>
                </a:ext>
              </a:extLst>
            </a:blip>
            <a:srcRect/>
            <a:stretch/>
          </p:blipFill>
          <p:spPr>
            <a:xfrm>
              <a:off x="3701158" y="5871217"/>
              <a:ext cx="540000" cy="633600"/>
            </a:xfrm>
            <a:prstGeom prst="rect">
              <a:avLst/>
            </a:prstGeom>
          </p:spPr>
        </p:pic>
        <p:pic>
          <p:nvPicPr>
            <p:cNvPr id="204" name="図 203" descr="若い男性の顔&#10;&#10;AI によって生成されたコンテンツは間違っている可能性があります。">
              <a:extLst>
                <a:ext uri="{FF2B5EF4-FFF2-40B4-BE49-F238E27FC236}">
                  <a16:creationId xmlns:a16="http://schemas.microsoft.com/office/drawing/2014/main" id="{98184460-832B-0637-D9E6-A1C01A03D7E0}"/>
                </a:ext>
              </a:extLst>
            </p:cNvPr>
            <p:cNvPicPr>
              <a:picLocks noChangeAspect="1"/>
            </p:cNvPicPr>
            <p:nvPr/>
          </p:nvPicPr>
          <p:blipFill>
            <a:blip r:embed="rId43" cstate="print">
              <a:extLst>
                <a:ext uri="{28A0092B-C50C-407E-A947-70E740481C1C}">
                  <a14:useLocalDpi xmlns:a14="http://schemas.microsoft.com/office/drawing/2010/main"/>
                </a:ext>
              </a:extLst>
            </a:blip>
            <a:srcRect/>
            <a:stretch/>
          </p:blipFill>
          <p:spPr>
            <a:xfrm>
              <a:off x="4398199" y="5868765"/>
              <a:ext cx="540000" cy="633600"/>
            </a:xfrm>
            <a:prstGeom prst="rect">
              <a:avLst/>
            </a:prstGeom>
          </p:spPr>
        </p:pic>
        <p:pic>
          <p:nvPicPr>
            <p:cNvPr id="206" name="図 205" descr="メガネをかけたスーツ姿の男性&#10;&#10;AI によって生成されたコンテンツは間違っている可能性があります。">
              <a:extLst>
                <a:ext uri="{FF2B5EF4-FFF2-40B4-BE49-F238E27FC236}">
                  <a16:creationId xmlns:a16="http://schemas.microsoft.com/office/drawing/2014/main" id="{66BEDCE6-754A-F544-155F-917CF5E7D6E7}"/>
                </a:ext>
              </a:extLst>
            </p:cNvPr>
            <p:cNvPicPr>
              <a:picLocks noChangeAspect="1"/>
            </p:cNvPicPr>
            <p:nvPr/>
          </p:nvPicPr>
          <p:blipFill>
            <a:blip r:embed="rId44" cstate="print">
              <a:extLst>
                <a:ext uri="{28A0092B-C50C-407E-A947-70E740481C1C}">
                  <a14:useLocalDpi xmlns:a14="http://schemas.microsoft.com/office/drawing/2010/main"/>
                </a:ext>
              </a:extLst>
            </a:blip>
            <a:srcRect/>
            <a:stretch/>
          </p:blipFill>
          <p:spPr>
            <a:xfrm>
              <a:off x="5016001" y="5868765"/>
              <a:ext cx="540000" cy="633600"/>
            </a:xfrm>
            <a:prstGeom prst="rect">
              <a:avLst/>
            </a:prstGeom>
          </p:spPr>
        </p:pic>
        <p:pic>
          <p:nvPicPr>
            <p:cNvPr id="208" name="図 207" descr="スーツを着た男性の証明写真&#10;&#10;AI によって生成されたコンテンツは間違っている可能性があります。">
              <a:extLst>
                <a:ext uri="{FF2B5EF4-FFF2-40B4-BE49-F238E27FC236}">
                  <a16:creationId xmlns:a16="http://schemas.microsoft.com/office/drawing/2014/main" id="{9A1EA404-3E3A-D7A2-596D-A793DDE4E543}"/>
                </a:ext>
              </a:extLst>
            </p:cNvPr>
            <p:cNvPicPr>
              <a:picLocks noChangeAspect="1"/>
            </p:cNvPicPr>
            <p:nvPr/>
          </p:nvPicPr>
          <p:blipFill>
            <a:blip r:embed="rId45" cstate="print">
              <a:extLst>
                <a:ext uri="{28A0092B-C50C-407E-A947-70E740481C1C}">
                  <a14:useLocalDpi xmlns:a14="http://schemas.microsoft.com/office/drawing/2010/main"/>
                </a:ext>
              </a:extLst>
            </a:blip>
            <a:srcRect/>
            <a:stretch/>
          </p:blipFill>
          <p:spPr>
            <a:xfrm>
              <a:off x="5629013" y="5867271"/>
              <a:ext cx="540000" cy="633600"/>
            </a:xfrm>
            <a:prstGeom prst="rect">
              <a:avLst/>
            </a:prstGeom>
          </p:spPr>
        </p:pic>
        <p:pic>
          <p:nvPicPr>
            <p:cNvPr id="210" name="図 209" descr="メガネをかけたスーツ姿の男性&#10;&#10;AI によって生成されたコンテンツは間違っている可能性があります。">
              <a:extLst>
                <a:ext uri="{FF2B5EF4-FFF2-40B4-BE49-F238E27FC236}">
                  <a16:creationId xmlns:a16="http://schemas.microsoft.com/office/drawing/2014/main" id="{D2AA82D8-065F-AA56-79AC-C527E9B18EFA}"/>
                </a:ext>
              </a:extLst>
            </p:cNvPr>
            <p:cNvPicPr>
              <a:picLocks noChangeAspect="1"/>
            </p:cNvPicPr>
            <p:nvPr/>
          </p:nvPicPr>
          <p:blipFill>
            <a:blip r:embed="rId46" cstate="print">
              <a:extLst>
                <a:ext uri="{28A0092B-C50C-407E-A947-70E740481C1C}">
                  <a14:useLocalDpi xmlns:a14="http://schemas.microsoft.com/office/drawing/2010/main"/>
                </a:ext>
              </a:extLst>
            </a:blip>
            <a:srcRect/>
            <a:stretch/>
          </p:blipFill>
          <p:spPr>
            <a:xfrm>
              <a:off x="6233934" y="5867271"/>
              <a:ext cx="540000" cy="633600"/>
            </a:xfrm>
            <a:prstGeom prst="rect">
              <a:avLst/>
            </a:prstGeom>
          </p:spPr>
        </p:pic>
        <p:pic>
          <p:nvPicPr>
            <p:cNvPr id="214" name="図 213" descr="スーツを着た若い男性の顔&#10;&#10;AI によって生成されたコンテンツは間違っている可能性があります。">
              <a:extLst>
                <a:ext uri="{FF2B5EF4-FFF2-40B4-BE49-F238E27FC236}">
                  <a16:creationId xmlns:a16="http://schemas.microsoft.com/office/drawing/2014/main" id="{65B1C404-E565-9D34-F39C-7FEE0E6022CE}"/>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7412761" y="5857919"/>
              <a:ext cx="517612" cy="642952"/>
            </a:xfrm>
            <a:prstGeom prst="rect">
              <a:avLst/>
            </a:prstGeom>
          </p:spPr>
        </p:pic>
        <p:pic>
          <p:nvPicPr>
            <p:cNvPr id="218" name="図 217" descr="スーツを着ている男はスマイルしている&#10;&#10;AI によって生成されたコンテンツは間違っている可能性があります。">
              <a:extLst>
                <a:ext uri="{FF2B5EF4-FFF2-40B4-BE49-F238E27FC236}">
                  <a16:creationId xmlns:a16="http://schemas.microsoft.com/office/drawing/2014/main" id="{67AEE7D9-5818-FA30-E69C-AF28457ABCC6}"/>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6843876" y="5867271"/>
              <a:ext cx="497078" cy="633600"/>
            </a:xfrm>
            <a:prstGeom prst="rect">
              <a:avLst/>
            </a:prstGeom>
          </p:spPr>
        </p:pic>
        <p:pic>
          <p:nvPicPr>
            <p:cNvPr id="220" name="図 219" descr="スーツを着ている男はスマイルしている&#10;&#10;AI によって生成されたコンテンツは間違っている可能性があります。">
              <a:extLst>
                <a:ext uri="{FF2B5EF4-FFF2-40B4-BE49-F238E27FC236}">
                  <a16:creationId xmlns:a16="http://schemas.microsoft.com/office/drawing/2014/main" id="{6042EF70-5E2C-9349-FF62-0BF86F8E1B5B}"/>
                </a:ext>
              </a:extLst>
            </p:cNvPr>
            <p:cNvPicPr>
              <a:picLocks noChangeAspect="1"/>
            </p:cNvPicPr>
            <p:nvPr/>
          </p:nvPicPr>
          <p:blipFill>
            <a:blip r:embed="rId49" cstate="print">
              <a:extLst>
                <a:ext uri="{28A0092B-C50C-407E-A947-70E740481C1C}">
                  <a14:useLocalDpi xmlns:a14="http://schemas.microsoft.com/office/drawing/2010/main"/>
                </a:ext>
              </a:extLst>
            </a:blip>
            <a:srcRect/>
            <a:stretch/>
          </p:blipFill>
          <p:spPr>
            <a:xfrm>
              <a:off x="8085564" y="5873980"/>
              <a:ext cx="540000" cy="633600"/>
            </a:xfrm>
            <a:prstGeom prst="rect">
              <a:avLst/>
            </a:prstGeom>
          </p:spPr>
        </p:pic>
        <p:sp>
          <p:nvSpPr>
            <p:cNvPr id="223" name="Biology">
              <a:extLst>
                <a:ext uri="{FF2B5EF4-FFF2-40B4-BE49-F238E27FC236}">
                  <a16:creationId xmlns:a16="http://schemas.microsoft.com/office/drawing/2014/main" id="{156DB52E-A476-BE5C-42A4-7E5CA6C978F2}"/>
                </a:ext>
              </a:extLst>
            </p:cNvPr>
            <p:cNvSpPr txBox="1"/>
            <p:nvPr/>
          </p:nvSpPr>
          <p:spPr>
            <a:xfrm>
              <a:off x="3009047" y="6468619"/>
              <a:ext cx="656807"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err="1">
                  <a:solidFill>
                    <a:schemeClr val="tx1"/>
                  </a:solidFill>
                </a:rPr>
                <a:t>Kuwabara</a:t>
              </a:r>
              <a:r>
                <a:rPr lang="ja-JP" altLang="en-US" sz="800">
                  <a:solidFill>
                    <a:schemeClr val="tx1"/>
                  </a:solidFill>
                </a:rPr>
                <a:t> </a:t>
              </a:r>
              <a:r>
                <a:rPr lang="en-US" altLang="ja-JP" sz="800" dirty="0">
                  <a:solidFill>
                    <a:schemeClr val="tx1"/>
                  </a:solidFill>
                </a:rPr>
                <a:t>(Kyoto)</a:t>
              </a:r>
              <a:endParaRPr sz="800" dirty="0">
                <a:solidFill>
                  <a:schemeClr val="tx1"/>
                </a:solidFill>
              </a:endParaRPr>
            </a:p>
          </p:txBody>
        </p:sp>
        <p:sp>
          <p:nvSpPr>
            <p:cNvPr id="224" name="Biology">
              <a:extLst>
                <a:ext uri="{FF2B5EF4-FFF2-40B4-BE49-F238E27FC236}">
                  <a16:creationId xmlns:a16="http://schemas.microsoft.com/office/drawing/2014/main" id="{B6A27AA1-8A0A-B0F8-16F6-E113FDE966A4}"/>
                </a:ext>
              </a:extLst>
            </p:cNvPr>
            <p:cNvSpPr txBox="1"/>
            <p:nvPr/>
          </p:nvSpPr>
          <p:spPr>
            <a:xfrm>
              <a:off x="3597094" y="6466463"/>
              <a:ext cx="781118"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err="1">
                  <a:solidFill>
                    <a:schemeClr val="tx1"/>
                  </a:solidFill>
                </a:rPr>
                <a:t>Medevielle</a:t>
              </a:r>
              <a:endParaRPr lang="en-US" altLang="ja-JP" sz="800" dirty="0">
                <a:solidFill>
                  <a:schemeClr val="tx1"/>
                </a:solidFill>
              </a:endParaRPr>
            </a:p>
            <a:p>
              <a:pPr algn="ctr">
                <a:defRPr/>
              </a:pPr>
              <a:r>
                <a:rPr lang="ja-JP" altLang="en-US" sz="800">
                  <a:solidFill>
                    <a:schemeClr val="tx1"/>
                  </a:solidFill>
                </a:rPr>
                <a:t> </a:t>
              </a:r>
              <a:r>
                <a:rPr lang="en-US" altLang="ja-JP" sz="800" dirty="0">
                  <a:solidFill>
                    <a:schemeClr val="tx1"/>
                  </a:solidFill>
                </a:rPr>
                <a:t>(Tokyo)</a:t>
              </a:r>
              <a:endParaRPr sz="800" dirty="0">
                <a:solidFill>
                  <a:schemeClr val="tx1"/>
                </a:solidFill>
              </a:endParaRPr>
            </a:p>
          </p:txBody>
        </p:sp>
        <p:sp>
          <p:nvSpPr>
            <p:cNvPr id="225" name="Biology">
              <a:extLst>
                <a:ext uri="{FF2B5EF4-FFF2-40B4-BE49-F238E27FC236}">
                  <a16:creationId xmlns:a16="http://schemas.microsoft.com/office/drawing/2014/main" id="{21FFC8F7-E800-9D66-79AB-AFCAE29DEAF1}"/>
                </a:ext>
              </a:extLst>
            </p:cNvPr>
            <p:cNvSpPr txBox="1"/>
            <p:nvPr/>
          </p:nvSpPr>
          <p:spPr>
            <a:xfrm>
              <a:off x="4347469" y="6469331"/>
              <a:ext cx="729679"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Pathak</a:t>
              </a:r>
            </a:p>
            <a:p>
              <a:pPr algn="ctr">
                <a:defRPr/>
              </a:pPr>
              <a:r>
                <a:rPr lang="ja-JP" altLang="en-US" sz="800">
                  <a:solidFill>
                    <a:schemeClr val="tx1"/>
                  </a:solidFill>
                </a:rPr>
                <a:t> </a:t>
              </a:r>
              <a:r>
                <a:rPr lang="en-US" altLang="ja-JP" sz="800" dirty="0">
                  <a:solidFill>
                    <a:schemeClr val="tx1"/>
                  </a:solidFill>
                </a:rPr>
                <a:t>(Kyoto)</a:t>
              </a:r>
              <a:endParaRPr sz="800" dirty="0">
                <a:solidFill>
                  <a:schemeClr val="tx1"/>
                </a:solidFill>
              </a:endParaRPr>
            </a:p>
          </p:txBody>
        </p:sp>
        <p:sp>
          <p:nvSpPr>
            <p:cNvPr id="226" name="Biology">
              <a:extLst>
                <a:ext uri="{FF2B5EF4-FFF2-40B4-BE49-F238E27FC236}">
                  <a16:creationId xmlns:a16="http://schemas.microsoft.com/office/drawing/2014/main" id="{94C95084-2DAE-65AE-636B-659CBF86888B}"/>
                </a:ext>
              </a:extLst>
            </p:cNvPr>
            <p:cNvSpPr txBox="1"/>
            <p:nvPr/>
          </p:nvSpPr>
          <p:spPr>
            <a:xfrm>
              <a:off x="4957503" y="6466230"/>
              <a:ext cx="656807"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Sugimoto</a:t>
              </a:r>
              <a:r>
                <a:rPr lang="ja-JP" altLang="en-US" sz="800">
                  <a:solidFill>
                    <a:schemeClr val="tx1"/>
                  </a:solidFill>
                </a:rPr>
                <a:t> </a:t>
              </a:r>
              <a:r>
                <a:rPr lang="en-US" altLang="ja-JP" sz="800" dirty="0">
                  <a:solidFill>
                    <a:schemeClr val="tx1"/>
                  </a:solidFill>
                </a:rPr>
                <a:t>(Keio)</a:t>
              </a:r>
              <a:endParaRPr sz="800" dirty="0">
                <a:solidFill>
                  <a:schemeClr val="tx1"/>
                </a:solidFill>
              </a:endParaRPr>
            </a:p>
          </p:txBody>
        </p:sp>
        <p:sp>
          <p:nvSpPr>
            <p:cNvPr id="227" name="Biology">
              <a:extLst>
                <a:ext uri="{FF2B5EF4-FFF2-40B4-BE49-F238E27FC236}">
                  <a16:creationId xmlns:a16="http://schemas.microsoft.com/office/drawing/2014/main" id="{08CD439E-F088-764A-D486-8BC1963DD0F2}"/>
                </a:ext>
              </a:extLst>
            </p:cNvPr>
            <p:cNvSpPr txBox="1"/>
            <p:nvPr/>
          </p:nvSpPr>
          <p:spPr>
            <a:xfrm>
              <a:off x="5564404" y="6466229"/>
              <a:ext cx="656807"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Suzuki</a:t>
              </a:r>
              <a:r>
                <a:rPr lang="ja-JP" altLang="en-US" sz="800">
                  <a:solidFill>
                    <a:schemeClr val="tx1"/>
                  </a:solidFill>
                </a:rPr>
                <a:t> </a:t>
              </a:r>
              <a:r>
                <a:rPr lang="en-US" altLang="ja-JP" sz="800" dirty="0">
                  <a:solidFill>
                    <a:schemeClr val="tx1"/>
                  </a:solidFill>
                </a:rPr>
                <a:t>(NICT)</a:t>
              </a:r>
              <a:endParaRPr sz="800" dirty="0">
                <a:solidFill>
                  <a:schemeClr val="tx1"/>
                </a:solidFill>
              </a:endParaRPr>
            </a:p>
          </p:txBody>
        </p:sp>
        <p:sp>
          <p:nvSpPr>
            <p:cNvPr id="228" name="Biology">
              <a:extLst>
                <a:ext uri="{FF2B5EF4-FFF2-40B4-BE49-F238E27FC236}">
                  <a16:creationId xmlns:a16="http://schemas.microsoft.com/office/drawing/2014/main" id="{64CDE6F7-FBDA-8079-40EE-BECB21FF0EE2}"/>
                </a:ext>
              </a:extLst>
            </p:cNvPr>
            <p:cNvSpPr txBox="1"/>
            <p:nvPr/>
          </p:nvSpPr>
          <p:spPr>
            <a:xfrm>
              <a:off x="6177207" y="6466228"/>
              <a:ext cx="656807"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Taya</a:t>
              </a:r>
            </a:p>
            <a:p>
              <a:pPr algn="ctr">
                <a:defRPr/>
              </a:pPr>
              <a:r>
                <a:rPr lang="ja-JP" altLang="en-US" sz="800">
                  <a:solidFill>
                    <a:schemeClr val="tx1"/>
                  </a:solidFill>
                </a:rPr>
                <a:t> </a:t>
              </a:r>
              <a:r>
                <a:rPr lang="en-US" altLang="ja-JP" sz="800" dirty="0">
                  <a:solidFill>
                    <a:schemeClr val="tx1"/>
                  </a:solidFill>
                </a:rPr>
                <a:t>(Keio)</a:t>
              </a:r>
              <a:endParaRPr sz="800" dirty="0">
                <a:solidFill>
                  <a:schemeClr val="tx1"/>
                </a:solidFill>
              </a:endParaRPr>
            </a:p>
          </p:txBody>
        </p:sp>
        <p:sp>
          <p:nvSpPr>
            <p:cNvPr id="229" name="Biology">
              <a:extLst>
                <a:ext uri="{FF2B5EF4-FFF2-40B4-BE49-F238E27FC236}">
                  <a16:creationId xmlns:a16="http://schemas.microsoft.com/office/drawing/2014/main" id="{2FE28A3A-CEC9-6AC7-84AE-578F643183BB}"/>
                </a:ext>
              </a:extLst>
            </p:cNvPr>
            <p:cNvSpPr txBox="1"/>
            <p:nvPr/>
          </p:nvSpPr>
          <p:spPr>
            <a:xfrm>
              <a:off x="6766938" y="6466228"/>
              <a:ext cx="656807"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Terada</a:t>
              </a:r>
            </a:p>
            <a:p>
              <a:pPr algn="ctr">
                <a:defRPr/>
              </a:pPr>
              <a:r>
                <a:rPr lang="ja-JP" altLang="en-US" sz="800">
                  <a:solidFill>
                    <a:schemeClr val="tx1"/>
                  </a:solidFill>
                </a:rPr>
                <a:t> </a:t>
              </a:r>
              <a:r>
                <a:rPr lang="en-US" altLang="ja-JP" sz="800" dirty="0">
                  <a:solidFill>
                    <a:schemeClr val="tx1"/>
                  </a:solidFill>
                </a:rPr>
                <a:t>(</a:t>
              </a:r>
              <a:r>
                <a:rPr lang="en-US" altLang="ja-JP" sz="800" dirty="0" err="1">
                  <a:solidFill>
                    <a:schemeClr val="tx1"/>
                  </a:solidFill>
                </a:rPr>
                <a:t>nagoya</a:t>
              </a:r>
              <a:r>
                <a:rPr lang="en-US" altLang="ja-JP" sz="800" dirty="0">
                  <a:solidFill>
                    <a:schemeClr val="tx1"/>
                  </a:solidFill>
                </a:rPr>
                <a:t>)</a:t>
              </a:r>
              <a:endParaRPr sz="800" dirty="0">
                <a:solidFill>
                  <a:schemeClr val="tx1"/>
                </a:solidFill>
              </a:endParaRPr>
            </a:p>
          </p:txBody>
        </p:sp>
        <p:sp>
          <p:nvSpPr>
            <p:cNvPr id="230" name="Biology">
              <a:extLst>
                <a:ext uri="{FF2B5EF4-FFF2-40B4-BE49-F238E27FC236}">
                  <a16:creationId xmlns:a16="http://schemas.microsoft.com/office/drawing/2014/main" id="{DF839A3B-8EBE-2D0B-F007-051A3361BF56}"/>
                </a:ext>
              </a:extLst>
            </p:cNvPr>
            <p:cNvSpPr txBox="1"/>
            <p:nvPr/>
          </p:nvSpPr>
          <p:spPr>
            <a:xfrm>
              <a:off x="7348200" y="6466228"/>
              <a:ext cx="656807"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Wang</a:t>
              </a:r>
              <a:r>
                <a:rPr lang="ja-JP" altLang="en-US" sz="800">
                  <a:solidFill>
                    <a:schemeClr val="tx1"/>
                  </a:solidFill>
                </a:rPr>
                <a:t> </a:t>
              </a:r>
              <a:endParaRPr lang="en-US" altLang="ja-JP" sz="800" dirty="0">
                <a:solidFill>
                  <a:schemeClr val="tx1"/>
                </a:solidFill>
              </a:endParaRPr>
            </a:p>
            <a:p>
              <a:pPr algn="ctr">
                <a:defRPr/>
              </a:pPr>
              <a:r>
                <a:rPr lang="en-US" altLang="ja-JP" sz="800" dirty="0">
                  <a:solidFill>
                    <a:schemeClr val="tx1"/>
                  </a:solidFill>
                </a:rPr>
                <a:t>(Keio)</a:t>
              </a:r>
              <a:endParaRPr sz="800" dirty="0">
                <a:solidFill>
                  <a:schemeClr val="tx1"/>
                </a:solidFill>
              </a:endParaRPr>
            </a:p>
          </p:txBody>
        </p:sp>
        <p:sp>
          <p:nvSpPr>
            <p:cNvPr id="231" name="Biology">
              <a:extLst>
                <a:ext uri="{FF2B5EF4-FFF2-40B4-BE49-F238E27FC236}">
                  <a16:creationId xmlns:a16="http://schemas.microsoft.com/office/drawing/2014/main" id="{1C3D4BA2-C956-B7E8-70E0-0AF68B2667B0}"/>
                </a:ext>
              </a:extLst>
            </p:cNvPr>
            <p:cNvSpPr txBox="1"/>
            <p:nvPr/>
          </p:nvSpPr>
          <p:spPr>
            <a:xfrm>
              <a:off x="7989256" y="6466228"/>
              <a:ext cx="729679"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Sakai</a:t>
              </a:r>
              <a:r>
                <a:rPr lang="ja-JP" altLang="en-US" sz="800">
                  <a:solidFill>
                    <a:schemeClr val="tx1"/>
                  </a:solidFill>
                </a:rPr>
                <a:t> </a:t>
              </a:r>
              <a:endParaRPr lang="en-US" altLang="ja-JP" sz="800" dirty="0">
                <a:solidFill>
                  <a:schemeClr val="tx1"/>
                </a:solidFill>
              </a:endParaRPr>
            </a:p>
            <a:p>
              <a:pPr algn="ctr">
                <a:defRPr/>
              </a:pPr>
              <a:r>
                <a:rPr lang="en-US" altLang="ja-JP" sz="800" dirty="0">
                  <a:solidFill>
                    <a:schemeClr val="tx1"/>
                  </a:solidFill>
                </a:rPr>
                <a:t>(</a:t>
              </a:r>
              <a:r>
                <a:rPr lang="en-US" altLang="ja-JP" sz="800" dirty="0" err="1">
                  <a:solidFill>
                    <a:schemeClr val="tx1"/>
                  </a:solidFill>
                </a:rPr>
                <a:t>Gakushuin</a:t>
              </a:r>
              <a:r>
                <a:rPr lang="en-US" altLang="ja-JP" sz="800" dirty="0">
                  <a:solidFill>
                    <a:schemeClr val="tx1"/>
                  </a:solidFill>
                </a:rPr>
                <a:t>)</a:t>
              </a:r>
              <a:endParaRPr sz="800" dirty="0">
                <a:solidFill>
                  <a:schemeClr val="tx1"/>
                </a:solidFill>
              </a:endParaRPr>
            </a:p>
          </p:txBody>
        </p:sp>
        <p:pic>
          <p:nvPicPr>
            <p:cNvPr id="156" name="図 155">
              <a:extLst>
                <a:ext uri="{FF2B5EF4-FFF2-40B4-BE49-F238E27FC236}">
                  <a16:creationId xmlns:a16="http://schemas.microsoft.com/office/drawing/2014/main" id="{F4556628-4E5F-C826-4EC9-C9AB36A8DFEE}"/>
                </a:ext>
              </a:extLst>
            </p:cNvPr>
            <p:cNvPicPr>
              <a:picLocks noChangeAspect="1"/>
            </p:cNvPicPr>
            <p:nvPr/>
          </p:nvPicPr>
          <p:blipFill>
            <a:blip r:embed="rId50"/>
            <a:stretch>
              <a:fillRect/>
            </a:stretch>
          </p:blipFill>
          <p:spPr>
            <a:xfrm>
              <a:off x="10466600" y="4957428"/>
              <a:ext cx="522756" cy="630382"/>
            </a:xfrm>
            <a:prstGeom prst="rect">
              <a:avLst/>
            </a:prstGeom>
          </p:spPr>
        </p:pic>
        <p:sp>
          <p:nvSpPr>
            <p:cNvPr id="158" name="Biology">
              <a:extLst>
                <a:ext uri="{FF2B5EF4-FFF2-40B4-BE49-F238E27FC236}">
                  <a16:creationId xmlns:a16="http://schemas.microsoft.com/office/drawing/2014/main" id="{07ED008E-7310-1F47-AA26-85416B0B91C6}"/>
                </a:ext>
              </a:extLst>
            </p:cNvPr>
            <p:cNvSpPr txBox="1"/>
            <p:nvPr/>
          </p:nvSpPr>
          <p:spPr>
            <a:xfrm>
              <a:off x="10453672" y="5553621"/>
              <a:ext cx="540000" cy="275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800" dirty="0">
                  <a:solidFill>
                    <a:schemeClr val="tx1"/>
                  </a:solidFill>
                </a:rPr>
                <a:t>Li</a:t>
              </a:r>
              <a:r>
                <a:rPr lang="ja-JP" altLang="en-US" sz="800">
                  <a:solidFill>
                    <a:schemeClr val="tx1"/>
                  </a:solidFill>
                </a:rPr>
                <a:t> </a:t>
              </a:r>
              <a:r>
                <a:rPr lang="en-US" altLang="ja-JP" sz="800" dirty="0">
                  <a:solidFill>
                    <a:schemeClr val="tx1"/>
                  </a:solidFill>
                </a:rPr>
                <a:t>(</a:t>
              </a:r>
              <a:r>
                <a:rPr lang="en-US" altLang="ja-JP" sz="800" dirty="0" err="1">
                  <a:solidFill>
                    <a:schemeClr val="tx1"/>
                  </a:solidFill>
                </a:rPr>
                <a:t>iTHEMS</a:t>
              </a:r>
              <a:r>
                <a:rPr lang="en-US" altLang="ja-JP" sz="800" dirty="0">
                  <a:solidFill>
                    <a:schemeClr val="tx1"/>
                  </a:solidFill>
                </a:rPr>
                <a:t>)</a:t>
              </a:r>
              <a:endParaRPr sz="800" dirty="0">
                <a:solidFill>
                  <a:schemeClr val="tx1"/>
                </a:solidFill>
              </a:endParaRPr>
            </a:p>
          </p:txBody>
        </p:sp>
        <p:sp>
          <p:nvSpPr>
            <p:cNvPr id="162" name="テキスト ボックス 161">
              <a:extLst>
                <a:ext uri="{FF2B5EF4-FFF2-40B4-BE49-F238E27FC236}">
                  <a16:creationId xmlns:a16="http://schemas.microsoft.com/office/drawing/2014/main" id="{7A494D6B-4A39-7700-D4C2-184F4621F725}"/>
                </a:ext>
              </a:extLst>
            </p:cNvPr>
            <p:cNvSpPr txBox="1"/>
            <p:nvPr/>
          </p:nvSpPr>
          <p:spPr>
            <a:xfrm>
              <a:off x="2105544" y="5166727"/>
              <a:ext cx="1003843" cy="369332"/>
            </a:xfrm>
            <a:prstGeom prst="rect">
              <a:avLst/>
            </a:prstGeom>
            <a:noFill/>
          </p:spPr>
          <p:txBody>
            <a:bodyPr wrap="square" rtlCol="0">
              <a:spAutoFit/>
            </a:bodyPr>
            <a:lstStyle/>
            <a:p>
              <a:pPr algn="ctr"/>
              <a:r>
                <a:rPr lang="en-US" altLang="ja-JP" sz="900" b="1" dirty="0">
                  <a:solidFill>
                    <a:srgbClr val="FF0000"/>
                  </a:solidFill>
                </a:rPr>
                <a:t>Participating</a:t>
              </a:r>
              <a:endParaRPr kumimoji="1" lang="en-US" altLang="ja-JP" sz="900" b="1" dirty="0">
                <a:solidFill>
                  <a:srgbClr val="FF0000"/>
                </a:solidFill>
              </a:endParaRPr>
            </a:p>
            <a:p>
              <a:pPr algn="ctr"/>
              <a:r>
                <a:rPr kumimoji="1" lang="en-US" altLang="ja-JP" sz="900" b="1" dirty="0">
                  <a:solidFill>
                    <a:srgbClr val="FF0000"/>
                  </a:solidFill>
                </a:rPr>
                <a:t>researchers</a:t>
              </a:r>
              <a:endParaRPr kumimoji="1" lang="ja-JP" altLang="en-US" sz="800" dirty="0">
                <a:solidFill>
                  <a:srgbClr val="FF0000"/>
                </a:solidFill>
              </a:endParaRPr>
            </a:p>
          </p:txBody>
        </p:sp>
      </p:grpSp>
      <p:grpSp>
        <p:nvGrpSpPr>
          <p:cNvPr id="3" name="グループ化 2">
            <a:extLst>
              <a:ext uri="{FF2B5EF4-FFF2-40B4-BE49-F238E27FC236}">
                <a16:creationId xmlns:a16="http://schemas.microsoft.com/office/drawing/2014/main" id="{83B439F8-43F7-3D4D-26DA-DCC058363EF1}"/>
              </a:ext>
            </a:extLst>
          </p:cNvPr>
          <p:cNvGrpSpPr/>
          <p:nvPr/>
        </p:nvGrpSpPr>
        <p:grpSpPr>
          <a:xfrm>
            <a:off x="11279584" y="108724"/>
            <a:ext cx="1003843" cy="6076630"/>
            <a:chOff x="11279584" y="108724"/>
            <a:chExt cx="1003843" cy="6076630"/>
          </a:xfrm>
        </p:grpSpPr>
        <p:grpSp>
          <p:nvGrpSpPr>
            <p:cNvPr id="252" name="グループ化 251">
              <a:extLst>
                <a:ext uri="{FF2B5EF4-FFF2-40B4-BE49-F238E27FC236}">
                  <a16:creationId xmlns:a16="http://schemas.microsoft.com/office/drawing/2014/main" id="{CC668474-50DD-FF07-3438-660BC356C9C1}"/>
                </a:ext>
              </a:extLst>
            </p:cNvPr>
            <p:cNvGrpSpPr/>
            <p:nvPr/>
          </p:nvGrpSpPr>
          <p:grpSpPr>
            <a:xfrm>
              <a:off x="11279584" y="108724"/>
              <a:ext cx="1003843" cy="3919987"/>
              <a:chOff x="11279584" y="1413607"/>
              <a:chExt cx="1003843" cy="3919987"/>
            </a:xfrm>
          </p:grpSpPr>
          <p:grpSp>
            <p:nvGrpSpPr>
              <p:cNvPr id="238" name="グループ化 237">
                <a:extLst>
                  <a:ext uri="{FF2B5EF4-FFF2-40B4-BE49-F238E27FC236}">
                    <a16:creationId xmlns:a16="http://schemas.microsoft.com/office/drawing/2014/main" id="{1CCBC2B1-6B79-AB90-B0DA-D6BB2B56F56C}"/>
                  </a:ext>
                </a:extLst>
              </p:cNvPr>
              <p:cNvGrpSpPr/>
              <p:nvPr/>
            </p:nvGrpSpPr>
            <p:grpSpPr>
              <a:xfrm>
                <a:off x="11463024" y="1742179"/>
                <a:ext cx="669832" cy="3591415"/>
                <a:chOff x="11468566" y="1742179"/>
                <a:chExt cx="669832" cy="3591415"/>
              </a:xfrm>
            </p:grpSpPr>
            <p:pic>
              <p:nvPicPr>
                <p:cNvPr id="176" name="図 175" descr="メガネを掛けた男性の顔&#10;&#10;AI によって生成されたコンテンツは間違っている可能性があります。">
                  <a:extLst>
                    <a:ext uri="{FF2B5EF4-FFF2-40B4-BE49-F238E27FC236}">
                      <a16:creationId xmlns:a16="http://schemas.microsoft.com/office/drawing/2014/main" id="{D642E41F-90D8-8AAC-A59C-837CF1D16826}"/>
                    </a:ext>
                  </a:extLst>
                </p:cNvPr>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11527421" y="1742179"/>
                  <a:ext cx="531861" cy="691058"/>
                </a:xfrm>
                <a:prstGeom prst="rect">
                  <a:avLst/>
                </a:prstGeom>
              </p:spPr>
            </p:pic>
            <p:pic>
              <p:nvPicPr>
                <p:cNvPr id="178" name="図 177" descr="スーツを着た男性の顔&#10;&#10;AI によって生成されたコンテンツは間違っている可能性があります。">
                  <a:extLst>
                    <a:ext uri="{FF2B5EF4-FFF2-40B4-BE49-F238E27FC236}">
                      <a16:creationId xmlns:a16="http://schemas.microsoft.com/office/drawing/2014/main" id="{23243AE1-4AE7-EFF2-00E5-AC61DE2F8BF5}"/>
                    </a:ext>
                  </a:extLst>
                </p:cNvPr>
                <p:cNvPicPr>
                  <a:picLocks noChangeAspect="1"/>
                </p:cNvPicPr>
                <p:nvPr/>
              </p:nvPicPr>
              <p:blipFill>
                <a:blip r:embed="rId52" cstate="print">
                  <a:extLst>
                    <a:ext uri="{28A0092B-C50C-407E-A947-70E740481C1C}">
                      <a14:useLocalDpi xmlns:a14="http://schemas.microsoft.com/office/drawing/2010/main"/>
                    </a:ext>
                  </a:extLst>
                </a:blip>
                <a:srcRect/>
                <a:stretch/>
              </p:blipFill>
              <p:spPr>
                <a:xfrm>
                  <a:off x="11526604" y="2644182"/>
                  <a:ext cx="533494" cy="658243"/>
                </a:xfrm>
                <a:prstGeom prst="rect">
                  <a:avLst/>
                </a:prstGeom>
              </p:spPr>
            </p:pic>
            <p:pic>
              <p:nvPicPr>
                <p:cNvPr id="180" name="図 179" descr="スーツを着た男性&#10;&#10;AI によって生成されたコンテンツは間違っている可能性があります。">
                  <a:extLst>
                    <a:ext uri="{FF2B5EF4-FFF2-40B4-BE49-F238E27FC236}">
                      <a16:creationId xmlns:a16="http://schemas.microsoft.com/office/drawing/2014/main" id="{DFC095F9-AD2B-2F9C-A99A-B23CC7E29B96}"/>
                    </a:ext>
                  </a:extLst>
                </p:cNvPr>
                <p:cNvPicPr>
                  <a:picLocks noChangeAspect="1"/>
                </p:cNvPicPr>
                <p:nvPr/>
              </p:nvPicPr>
              <p:blipFill>
                <a:blip r:embed="rId53" cstate="print">
                  <a:extLst>
                    <a:ext uri="{28A0092B-C50C-407E-A947-70E740481C1C}">
                      <a14:useLocalDpi xmlns:a14="http://schemas.microsoft.com/office/drawing/2010/main"/>
                    </a:ext>
                  </a:extLst>
                </a:blip>
                <a:srcRect t="-6"/>
                <a:stretch/>
              </p:blipFill>
              <p:spPr>
                <a:xfrm>
                  <a:off x="11527422" y="3538193"/>
                  <a:ext cx="531861" cy="673691"/>
                </a:xfrm>
                <a:prstGeom prst="rect">
                  <a:avLst/>
                </a:prstGeom>
              </p:spPr>
            </p:pic>
            <p:pic>
              <p:nvPicPr>
                <p:cNvPr id="182" name="図 181" descr="スーツを着ている男はスマイルしている&#10;&#10;AI によって生成されたコンテンツは間違っている可能性があります。">
                  <a:extLst>
                    <a:ext uri="{FF2B5EF4-FFF2-40B4-BE49-F238E27FC236}">
                      <a16:creationId xmlns:a16="http://schemas.microsoft.com/office/drawing/2014/main" id="{4138AC66-0B3A-37D7-80CB-AEC9B8699D28}"/>
                    </a:ext>
                  </a:extLst>
                </p:cNvPr>
                <p:cNvPicPr>
                  <a:picLocks noChangeAspect="1"/>
                </p:cNvPicPr>
                <p:nvPr/>
              </p:nvPicPr>
              <p:blipFill>
                <a:blip r:embed="rId54" cstate="print">
                  <a:extLst>
                    <a:ext uri="{28A0092B-C50C-407E-A947-70E740481C1C}">
                      <a14:useLocalDpi xmlns:a14="http://schemas.microsoft.com/office/drawing/2010/main"/>
                    </a:ext>
                  </a:extLst>
                </a:blip>
                <a:srcRect t="-1"/>
                <a:stretch/>
              </p:blipFill>
              <p:spPr>
                <a:xfrm>
                  <a:off x="11532350" y="4341634"/>
                  <a:ext cx="531861" cy="744605"/>
                </a:xfrm>
                <a:prstGeom prst="rect">
                  <a:avLst/>
                </a:prstGeom>
              </p:spPr>
            </p:pic>
            <p:sp>
              <p:nvSpPr>
                <p:cNvPr id="183" name="Biology">
                  <a:extLst>
                    <a:ext uri="{FF2B5EF4-FFF2-40B4-BE49-F238E27FC236}">
                      <a16:creationId xmlns:a16="http://schemas.microsoft.com/office/drawing/2014/main" id="{149DF1E7-C00B-8D3E-2682-882DFB8E95E6}"/>
                    </a:ext>
                  </a:extLst>
                </p:cNvPr>
                <p:cNvSpPr txBox="1"/>
                <p:nvPr/>
              </p:nvSpPr>
              <p:spPr>
                <a:xfrm>
                  <a:off x="11470369" y="2391188"/>
                  <a:ext cx="656807" cy="27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788" dirty="0">
                      <a:solidFill>
                        <a:schemeClr val="tx1"/>
                      </a:solidFill>
                    </a:rPr>
                    <a:t>Nomura</a:t>
                  </a:r>
                  <a:r>
                    <a:rPr lang="ja-JP" altLang="en-US" sz="788">
                      <a:solidFill>
                        <a:schemeClr val="tx1"/>
                      </a:solidFill>
                    </a:rPr>
                    <a:t> </a:t>
                  </a:r>
                  <a:r>
                    <a:rPr lang="en-US" altLang="ja-JP" sz="788" dirty="0">
                      <a:solidFill>
                        <a:schemeClr val="tx1"/>
                      </a:solidFill>
                    </a:rPr>
                    <a:t>(UCB)</a:t>
                  </a:r>
                  <a:endParaRPr sz="788" dirty="0">
                    <a:solidFill>
                      <a:schemeClr val="tx1"/>
                    </a:solidFill>
                  </a:endParaRPr>
                </a:p>
              </p:txBody>
            </p:sp>
            <p:sp>
              <p:nvSpPr>
                <p:cNvPr id="194" name="Biology">
                  <a:extLst>
                    <a:ext uri="{FF2B5EF4-FFF2-40B4-BE49-F238E27FC236}">
                      <a16:creationId xmlns:a16="http://schemas.microsoft.com/office/drawing/2014/main" id="{1D33DC3F-6B66-D8FE-1DC1-5B283B5EF1A8}"/>
                    </a:ext>
                  </a:extLst>
                </p:cNvPr>
                <p:cNvSpPr txBox="1"/>
                <p:nvPr/>
              </p:nvSpPr>
              <p:spPr>
                <a:xfrm>
                  <a:off x="11473828" y="3261303"/>
                  <a:ext cx="656807" cy="27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788" dirty="0">
                      <a:solidFill>
                        <a:schemeClr val="tx1"/>
                      </a:solidFill>
                    </a:rPr>
                    <a:t>Ozawa</a:t>
                  </a:r>
                  <a:r>
                    <a:rPr lang="ja-JP" altLang="en-US" sz="788">
                      <a:solidFill>
                        <a:schemeClr val="tx1"/>
                      </a:solidFill>
                    </a:rPr>
                    <a:t> </a:t>
                  </a:r>
                  <a:r>
                    <a:rPr lang="en-US" altLang="ja-JP" sz="788" dirty="0">
                      <a:solidFill>
                        <a:schemeClr val="tx1"/>
                      </a:solidFill>
                    </a:rPr>
                    <a:t>(FQSP)</a:t>
                  </a:r>
                  <a:endParaRPr sz="788" dirty="0">
                    <a:solidFill>
                      <a:schemeClr val="tx1"/>
                    </a:solidFill>
                  </a:endParaRPr>
                </a:p>
              </p:txBody>
            </p:sp>
            <p:sp>
              <p:nvSpPr>
                <p:cNvPr id="195" name="Biology">
                  <a:extLst>
                    <a:ext uri="{FF2B5EF4-FFF2-40B4-BE49-F238E27FC236}">
                      <a16:creationId xmlns:a16="http://schemas.microsoft.com/office/drawing/2014/main" id="{3B3A4EF2-4E9C-FAF8-517A-0B877DA48AC3}"/>
                    </a:ext>
                  </a:extLst>
                </p:cNvPr>
                <p:cNvSpPr txBox="1"/>
                <p:nvPr/>
              </p:nvSpPr>
              <p:spPr>
                <a:xfrm>
                  <a:off x="11481591" y="4172041"/>
                  <a:ext cx="656807" cy="27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788" dirty="0" err="1">
                      <a:solidFill>
                        <a:schemeClr val="tx1"/>
                      </a:solidFill>
                    </a:rPr>
                    <a:t>Hayata</a:t>
                  </a:r>
                  <a:endParaRPr lang="en-US" altLang="ja-JP" sz="788" dirty="0">
                    <a:solidFill>
                      <a:schemeClr val="tx1"/>
                    </a:solidFill>
                  </a:endParaRPr>
                </a:p>
                <a:p>
                  <a:pPr algn="ctr">
                    <a:defRPr/>
                  </a:pPr>
                  <a:r>
                    <a:rPr lang="ja-JP" altLang="en-US" sz="788">
                      <a:solidFill>
                        <a:schemeClr val="tx1"/>
                      </a:solidFill>
                    </a:rPr>
                    <a:t> </a:t>
                  </a:r>
                  <a:r>
                    <a:rPr lang="en-US" altLang="ja-JP" sz="788" dirty="0">
                      <a:solidFill>
                        <a:schemeClr val="tx1"/>
                      </a:solidFill>
                    </a:rPr>
                    <a:t>(Keio)</a:t>
                  </a:r>
                  <a:endParaRPr sz="788" dirty="0">
                    <a:solidFill>
                      <a:schemeClr val="tx1"/>
                    </a:solidFill>
                  </a:endParaRPr>
                </a:p>
              </p:txBody>
            </p:sp>
            <p:sp>
              <p:nvSpPr>
                <p:cNvPr id="196" name="Biology">
                  <a:extLst>
                    <a:ext uri="{FF2B5EF4-FFF2-40B4-BE49-F238E27FC236}">
                      <a16:creationId xmlns:a16="http://schemas.microsoft.com/office/drawing/2014/main" id="{3F40D43A-95CD-A632-BAD0-218EABFBFEE8}"/>
                    </a:ext>
                  </a:extLst>
                </p:cNvPr>
                <p:cNvSpPr txBox="1"/>
                <p:nvPr/>
              </p:nvSpPr>
              <p:spPr>
                <a:xfrm>
                  <a:off x="11468566" y="5062237"/>
                  <a:ext cx="656807" cy="27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788" dirty="0">
                      <a:solidFill>
                        <a:schemeClr val="tx1"/>
                      </a:solidFill>
                    </a:rPr>
                    <a:t>Kawaguchi</a:t>
                  </a:r>
                  <a:r>
                    <a:rPr lang="ja-JP" altLang="en-US" sz="788">
                      <a:solidFill>
                        <a:schemeClr val="tx1"/>
                      </a:solidFill>
                    </a:rPr>
                    <a:t> </a:t>
                  </a:r>
                  <a:r>
                    <a:rPr lang="en-US" altLang="ja-JP" sz="788" dirty="0">
                      <a:solidFill>
                        <a:schemeClr val="tx1"/>
                      </a:solidFill>
                    </a:rPr>
                    <a:t>(Tokyo)</a:t>
                  </a:r>
                  <a:endParaRPr sz="788" dirty="0">
                    <a:solidFill>
                      <a:schemeClr val="tx1"/>
                    </a:solidFill>
                  </a:endParaRPr>
                </a:p>
              </p:txBody>
            </p:sp>
          </p:grpSp>
          <p:sp>
            <p:nvSpPr>
              <p:cNvPr id="244" name="テキスト ボックス 243">
                <a:extLst>
                  <a:ext uri="{FF2B5EF4-FFF2-40B4-BE49-F238E27FC236}">
                    <a16:creationId xmlns:a16="http://schemas.microsoft.com/office/drawing/2014/main" id="{257594E6-8040-FC88-36A4-E4A08B3918AA}"/>
                  </a:ext>
                </a:extLst>
              </p:cNvPr>
              <p:cNvSpPr txBox="1"/>
              <p:nvPr/>
            </p:nvSpPr>
            <p:spPr>
              <a:xfrm>
                <a:off x="11279584" y="1413607"/>
                <a:ext cx="1003843" cy="369332"/>
              </a:xfrm>
              <a:prstGeom prst="rect">
                <a:avLst/>
              </a:prstGeom>
              <a:noFill/>
            </p:spPr>
            <p:txBody>
              <a:bodyPr wrap="square" rtlCol="0">
                <a:spAutoFit/>
              </a:bodyPr>
              <a:lstStyle/>
              <a:p>
                <a:pPr algn="ctr"/>
                <a:r>
                  <a:rPr lang="en-US" altLang="ja-JP" sz="900" b="1" dirty="0">
                    <a:solidFill>
                      <a:srgbClr val="FF0000"/>
                    </a:solidFill>
                  </a:rPr>
                  <a:t>Collaborative</a:t>
                </a:r>
              </a:p>
              <a:p>
                <a:pPr algn="ctr"/>
                <a:r>
                  <a:rPr kumimoji="1" lang="en-US" altLang="ja-JP" sz="900" b="1" dirty="0">
                    <a:solidFill>
                      <a:srgbClr val="FF0000"/>
                    </a:solidFill>
                  </a:rPr>
                  <a:t>researchers</a:t>
                </a:r>
                <a:endParaRPr kumimoji="1" lang="ja-JP" altLang="en-US" sz="800" dirty="0">
                  <a:solidFill>
                    <a:srgbClr val="FF0000"/>
                  </a:solidFill>
                </a:endParaRPr>
              </a:p>
            </p:txBody>
          </p:sp>
        </p:grpSp>
        <p:pic>
          <p:nvPicPr>
            <p:cNvPr id="2050" name="Picture 2">
              <a:extLst>
                <a:ext uri="{FF2B5EF4-FFF2-40B4-BE49-F238E27FC236}">
                  <a16:creationId xmlns:a16="http://schemas.microsoft.com/office/drawing/2014/main" id="{9BED0B24-6BFE-680C-A509-DECF89C68333}"/>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1484298" y="4075150"/>
              <a:ext cx="581609" cy="753388"/>
            </a:xfrm>
            <a:prstGeom prst="rect">
              <a:avLst/>
            </a:prstGeom>
            <a:noFill/>
            <a:extLst>
              <a:ext uri="{909E8E84-426E-40DD-AFC4-6F175D3DCCD1}">
                <a14:hiddenFill xmlns:a14="http://schemas.microsoft.com/office/drawing/2010/main">
                  <a:solidFill>
                    <a:srgbClr val="FFFFFF"/>
                  </a:solidFill>
                </a14:hiddenFill>
              </a:ext>
            </a:extLst>
          </p:spPr>
        </p:pic>
        <p:sp>
          <p:nvSpPr>
            <p:cNvPr id="164" name="Biology">
              <a:extLst>
                <a:ext uri="{FF2B5EF4-FFF2-40B4-BE49-F238E27FC236}">
                  <a16:creationId xmlns:a16="http://schemas.microsoft.com/office/drawing/2014/main" id="{212A5A6E-35C9-C0C6-D974-0A9BD793E71C}"/>
                </a:ext>
              </a:extLst>
            </p:cNvPr>
            <p:cNvSpPr txBox="1"/>
            <p:nvPr/>
          </p:nvSpPr>
          <p:spPr>
            <a:xfrm>
              <a:off x="11453374" y="4835727"/>
              <a:ext cx="656807" cy="27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a:solidFill>
                    <a:schemeClr val="tx1"/>
                  </a:solidFill>
                </a:rPr>
                <a:t>Shimizu</a:t>
              </a:r>
            </a:p>
            <a:p>
              <a:pPr algn="ctr">
                <a:defRPr/>
              </a:pPr>
              <a:r>
                <a:rPr lang="en-US" sz="788" dirty="0">
                  <a:solidFill>
                    <a:schemeClr val="tx1"/>
                  </a:solidFill>
                </a:rPr>
                <a:t>(Tsukuba)</a:t>
              </a:r>
              <a:endParaRPr sz="788" dirty="0">
                <a:solidFill>
                  <a:schemeClr val="tx1"/>
                </a:solidFill>
              </a:endParaRPr>
            </a:p>
          </p:txBody>
        </p:sp>
        <p:pic>
          <p:nvPicPr>
            <p:cNvPr id="2052" name="Picture 4">
              <a:extLst>
                <a:ext uri="{FF2B5EF4-FFF2-40B4-BE49-F238E27FC236}">
                  <a16:creationId xmlns:a16="http://schemas.microsoft.com/office/drawing/2014/main" id="{14984990-0102-D3B8-8F63-BC4EEA8FA0AC}"/>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1485540" y="5133284"/>
              <a:ext cx="579123" cy="773828"/>
            </a:xfrm>
            <a:prstGeom prst="rect">
              <a:avLst/>
            </a:prstGeom>
            <a:noFill/>
            <a:extLst>
              <a:ext uri="{909E8E84-426E-40DD-AFC4-6F175D3DCCD1}">
                <a14:hiddenFill xmlns:a14="http://schemas.microsoft.com/office/drawing/2010/main">
                  <a:solidFill>
                    <a:srgbClr val="FFFFFF"/>
                  </a:solidFill>
                </a14:hiddenFill>
              </a:ext>
            </a:extLst>
          </p:spPr>
        </p:pic>
        <p:sp>
          <p:nvSpPr>
            <p:cNvPr id="166" name="Biology">
              <a:extLst>
                <a:ext uri="{FF2B5EF4-FFF2-40B4-BE49-F238E27FC236}">
                  <a16:creationId xmlns:a16="http://schemas.microsoft.com/office/drawing/2014/main" id="{2B494848-06F8-5111-395E-0BF7F39354A4}"/>
                </a:ext>
              </a:extLst>
            </p:cNvPr>
            <p:cNvSpPr txBox="1"/>
            <p:nvPr/>
          </p:nvSpPr>
          <p:spPr>
            <a:xfrm>
              <a:off x="11407856" y="5913997"/>
              <a:ext cx="656807" cy="27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sz="788" dirty="0">
                  <a:solidFill>
                    <a:schemeClr val="tx1"/>
                  </a:solidFill>
                </a:rPr>
                <a:t>Abe</a:t>
              </a:r>
            </a:p>
            <a:p>
              <a:pPr algn="ctr">
                <a:defRPr/>
              </a:pPr>
              <a:r>
                <a:rPr lang="en-US" sz="788" dirty="0">
                  <a:solidFill>
                    <a:schemeClr val="tx1"/>
                  </a:solidFill>
                </a:rPr>
                <a:t>(Keio)</a:t>
              </a:r>
              <a:endParaRPr sz="788" dirty="0">
                <a:solidFill>
                  <a:schemeClr val="tx1"/>
                </a:solidFill>
              </a:endParaRPr>
            </a:p>
          </p:txBody>
        </p:sp>
      </p:grpSp>
      <p:grpSp>
        <p:nvGrpSpPr>
          <p:cNvPr id="7" name="グループ化 6">
            <a:extLst>
              <a:ext uri="{FF2B5EF4-FFF2-40B4-BE49-F238E27FC236}">
                <a16:creationId xmlns:a16="http://schemas.microsoft.com/office/drawing/2014/main" id="{22D81522-02E3-D7BE-72DE-2B3C348CA63E}"/>
              </a:ext>
            </a:extLst>
          </p:cNvPr>
          <p:cNvGrpSpPr/>
          <p:nvPr/>
        </p:nvGrpSpPr>
        <p:grpSpPr>
          <a:xfrm>
            <a:off x="148400" y="5122896"/>
            <a:ext cx="2019158" cy="1618408"/>
            <a:chOff x="68827" y="4841265"/>
            <a:chExt cx="2019158" cy="1618408"/>
          </a:xfrm>
        </p:grpSpPr>
        <p:grpSp>
          <p:nvGrpSpPr>
            <p:cNvPr id="247" name="グループ化 246">
              <a:extLst>
                <a:ext uri="{FF2B5EF4-FFF2-40B4-BE49-F238E27FC236}">
                  <a16:creationId xmlns:a16="http://schemas.microsoft.com/office/drawing/2014/main" id="{89ADA83D-93F8-7C57-E061-727A2EA566F9}"/>
                </a:ext>
              </a:extLst>
            </p:cNvPr>
            <p:cNvGrpSpPr/>
            <p:nvPr/>
          </p:nvGrpSpPr>
          <p:grpSpPr>
            <a:xfrm>
              <a:off x="127324" y="4841265"/>
              <a:ext cx="1151118" cy="1555460"/>
              <a:chOff x="2319415" y="5472665"/>
              <a:chExt cx="1151118" cy="1555460"/>
            </a:xfrm>
          </p:grpSpPr>
          <p:pic>
            <p:nvPicPr>
              <p:cNvPr id="149" name="図 148" descr="スーツを着ている男はスマイルしている&#10;&#10;AI によって生成されたコンテンツは間違っている可能性があります。">
                <a:extLst>
                  <a:ext uri="{FF2B5EF4-FFF2-40B4-BE49-F238E27FC236}">
                    <a16:creationId xmlns:a16="http://schemas.microsoft.com/office/drawing/2014/main" id="{0844B37F-B5E0-1B8C-AFAD-2DF7F149A42A}"/>
                  </a:ext>
                </a:extLst>
              </p:cNvPr>
              <p:cNvPicPr>
                <a:picLocks noChangeAspect="1"/>
              </p:cNvPicPr>
              <p:nvPr/>
            </p:nvPicPr>
            <p:blipFill>
              <a:blip r:embed="rId57" cstate="print">
                <a:extLst>
                  <a:ext uri="{28A0092B-C50C-407E-A947-70E740481C1C}">
                    <a14:useLocalDpi xmlns:a14="http://schemas.microsoft.com/office/drawing/2010/main"/>
                  </a:ext>
                </a:extLst>
              </a:blip>
              <a:srcRect/>
              <a:stretch/>
            </p:blipFill>
            <p:spPr>
              <a:xfrm>
                <a:off x="2319415" y="5472665"/>
                <a:ext cx="916318" cy="1075146"/>
              </a:xfrm>
              <a:prstGeom prst="rect">
                <a:avLst/>
              </a:prstGeom>
            </p:spPr>
          </p:pic>
          <p:sp>
            <p:nvSpPr>
              <p:cNvPr id="232" name="Biology">
                <a:extLst>
                  <a:ext uri="{FF2B5EF4-FFF2-40B4-BE49-F238E27FC236}">
                    <a16:creationId xmlns:a16="http://schemas.microsoft.com/office/drawing/2014/main" id="{17BFC563-D33D-682F-2D7E-BA504651C7AC}"/>
                  </a:ext>
                </a:extLst>
              </p:cNvPr>
              <p:cNvSpPr txBox="1"/>
              <p:nvPr/>
            </p:nvSpPr>
            <p:spPr>
              <a:xfrm>
                <a:off x="2363784" y="6597740"/>
                <a:ext cx="856868" cy="150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788" dirty="0">
                    <a:solidFill>
                      <a:schemeClr val="tx1"/>
                    </a:solidFill>
                  </a:rPr>
                  <a:t>S. </a:t>
                </a:r>
                <a:r>
                  <a:rPr lang="en-US" altLang="ja-JP" sz="788" dirty="0" err="1">
                    <a:solidFill>
                      <a:schemeClr val="tx1"/>
                    </a:solidFill>
                  </a:rPr>
                  <a:t>Fujii</a:t>
                </a:r>
                <a:r>
                  <a:rPr lang="en-US" altLang="ja-JP" sz="788" dirty="0">
                    <a:solidFill>
                      <a:schemeClr val="tx1"/>
                    </a:solidFill>
                  </a:rPr>
                  <a:t> </a:t>
                </a:r>
                <a:r>
                  <a:rPr lang="ja-JP" altLang="en-US" sz="788">
                    <a:solidFill>
                      <a:schemeClr val="tx1"/>
                    </a:solidFill>
                  </a:rPr>
                  <a:t> </a:t>
                </a:r>
                <a:r>
                  <a:rPr lang="en-US" altLang="ja-JP" sz="788" dirty="0">
                    <a:solidFill>
                      <a:schemeClr val="tx1"/>
                    </a:solidFill>
                  </a:rPr>
                  <a:t>(TRIP)</a:t>
                </a:r>
                <a:endParaRPr sz="788" dirty="0">
                  <a:solidFill>
                    <a:schemeClr val="tx1"/>
                  </a:solidFill>
                </a:endParaRPr>
              </a:p>
            </p:txBody>
          </p:sp>
          <p:sp>
            <p:nvSpPr>
              <p:cNvPr id="240" name="テキスト ボックス 239">
                <a:extLst>
                  <a:ext uri="{FF2B5EF4-FFF2-40B4-BE49-F238E27FC236}">
                    <a16:creationId xmlns:a16="http://schemas.microsoft.com/office/drawing/2014/main" id="{D1EB2229-65F5-BB5E-9E36-1C8AB178F382}"/>
                  </a:ext>
                </a:extLst>
              </p:cNvPr>
              <p:cNvSpPr txBox="1"/>
              <p:nvPr/>
            </p:nvSpPr>
            <p:spPr>
              <a:xfrm>
                <a:off x="2363784" y="6797293"/>
                <a:ext cx="1106749" cy="230832"/>
              </a:xfrm>
              <a:prstGeom prst="rect">
                <a:avLst/>
              </a:prstGeom>
              <a:noFill/>
            </p:spPr>
            <p:txBody>
              <a:bodyPr wrap="square" rtlCol="0">
                <a:spAutoFit/>
              </a:bodyPr>
              <a:lstStyle/>
              <a:p>
                <a:r>
                  <a:rPr lang="en-US" altLang="ja-JP" sz="900" b="1" dirty="0">
                    <a:solidFill>
                      <a:srgbClr val="FF0000"/>
                    </a:solidFill>
                  </a:rPr>
                  <a:t>Coordinator</a:t>
                </a:r>
                <a:endParaRPr kumimoji="1" lang="ja-JP" altLang="en-US" sz="800" b="1" dirty="0">
                  <a:solidFill>
                    <a:srgbClr val="FF0000"/>
                  </a:solidFill>
                </a:endParaRPr>
              </a:p>
            </p:txBody>
          </p:sp>
        </p:grpSp>
        <p:pic>
          <p:nvPicPr>
            <p:cNvPr id="150" name="図 149">
              <a:extLst>
                <a:ext uri="{FF2B5EF4-FFF2-40B4-BE49-F238E27FC236}">
                  <a16:creationId xmlns:a16="http://schemas.microsoft.com/office/drawing/2014/main" id="{845924AE-1178-5412-9471-49E82839D3F8}"/>
                </a:ext>
              </a:extLst>
            </p:cNvPr>
            <p:cNvPicPr>
              <a:picLocks noChangeAspect="1"/>
            </p:cNvPicPr>
            <p:nvPr/>
          </p:nvPicPr>
          <p:blipFill>
            <a:blip r:embed="rId58"/>
            <a:stretch>
              <a:fillRect/>
            </a:stretch>
          </p:blipFill>
          <p:spPr>
            <a:xfrm>
              <a:off x="1393587" y="4963967"/>
              <a:ext cx="523838" cy="721613"/>
            </a:xfrm>
            <a:prstGeom prst="rect">
              <a:avLst/>
            </a:prstGeom>
          </p:spPr>
        </p:pic>
        <p:sp>
          <p:nvSpPr>
            <p:cNvPr id="152" name="Biology">
              <a:extLst>
                <a:ext uri="{FF2B5EF4-FFF2-40B4-BE49-F238E27FC236}">
                  <a16:creationId xmlns:a16="http://schemas.microsoft.com/office/drawing/2014/main" id="{CC36735F-AC95-E2B8-286A-49DD643507D3}"/>
                </a:ext>
              </a:extLst>
            </p:cNvPr>
            <p:cNvSpPr txBox="1"/>
            <p:nvPr/>
          </p:nvSpPr>
          <p:spPr>
            <a:xfrm>
              <a:off x="1224507" y="5792655"/>
              <a:ext cx="863478" cy="27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288" tIns="14288" rIns="14288" bIns="14288" anchor="ctr">
              <a:spAutoFit/>
            </a:bodyPr>
            <a:lstStyle>
              <a:lvl1pPr defTabSz="825500">
                <a:defRPr sz="3500" b="1">
                  <a:solidFill>
                    <a:srgbClr val="FFFFFF"/>
                  </a:solidFill>
                  <a:latin typeface="Graphik"/>
                  <a:ea typeface="Graphik"/>
                  <a:cs typeface="Graphik"/>
                  <a:sym typeface="Graphik"/>
                </a:defRPr>
              </a:lvl1pPr>
            </a:lstStyle>
            <a:p>
              <a:pPr algn="ctr">
                <a:defRPr/>
              </a:pPr>
              <a:r>
                <a:rPr lang="en-US" altLang="ja-JP" sz="788" dirty="0">
                  <a:solidFill>
                    <a:schemeClr val="tx1"/>
                  </a:solidFill>
                </a:rPr>
                <a:t>S. Iso</a:t>
              </a:r>
            </a:p>
            <a:p>
              <a:pPr algn="ctr">
                <a:defRPr/>
              </a:pPr>
              <a:r>
                <a:rPr lang="en-US" altLang="ja-JP" sz="788" dirty="0">
                  <a:solidFill>
                    <a:schemeClr val="tx1"/>
                  </a:solidFill>
                </a:rPr>
                <a:t> </a:t>
              </a:r>
              <a:r>
                <a:rPr lang="ja-JP" altLang="en-US" sz="788">
                  <a:solidFill>
                    <a:schemeClr val="tx1"/>
                  </a:solidFill>
                </a:rPr>
                <a:t> </a:t>
              </a:r>
              <a:r>
                <a:rPr lang="en-US" altLang="ja-JP" sz="788" dirty="0">
                  <a:solidFill>
                    <a:schemeClr val="tx1"/>
                  </a:solidFill>
                </a:rPr>
                <a:t>(</a:t>
              </a:r>
              <a:r>
                <a:rPr lang="en-US" altLang="ja-JP" sz="788" dirty="0" err="1">
                  <a:solidFill>
                    <a:schemeClr val="tx1"/>
                  </a:solidFill>
                </a:rPr>
                <a:t>iTHEMS</a:t>
              </a:r>
              <a:r>
                <a:rPr lang="en-US" altLang="ja-JP" sz="788" dirty="0">
                  <a:solidFill>
                    <a:schemeClr val="tx1"/>
                  </a:solidFill>
                </a:rPr>
                <a:t>)</a:t>
              </a:r>
              <a:endParaRPr sz="788" dirty="0">
                <a:solidFill>
                  <a:schemeClr val="tx1"/>
                </a:solidFill>
              </a:endParaRPr>
            </a:p>
          </p:txBody>
        </p:sp>
        <p:sp>
          <p:nvSpPr>
            <p:cNvPr id="168" name="正方形/長方形 167">
              <a:extLst>
                <a:ext uri="{FF2B5EF4-FFF2-40B4-BE49-F238E27FC236}">
                  <a16:creationId xmlns:a16="http://schemas.microsoft.com/office/drawing/2014/main" id="{345F502E-3C30-2FA1-BCE7-0BB48145D352}"/>
                </a:ext>
              </a:extLst>
            </p:cNvPr>
            <p:cNvSpPr/>
            <p:nvPr/>
          </p:nvSpPr>
          <p:spPr>
            <a:xfrm>
              <a:off x="68827" y="4857272"/>
              <a:ext cx="1054437" cy="1602401"/>
            </a:xfrm>
            <a:prstGeom prst="rect">
              <a:avLst/>
            </a:prstGeom>
            <a:noFill/>
            <a:ln w="635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6CF57455-FA2A-753F-C219-B9F8188D8F06}"/>
              </a:ext>
            </a:extLst>
          </p:cNvPr>
          <p:cNvSpPr/>
          <p:nvPr/>
        </p:nvSpPr>
        <p:spPr>
          <a:xfrm>
            <a:off x="171693" y="155461"/>
            <a:ext cx="3229770" cy="163980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1877FC5-36DF-8DAB-8DE7-4FC4997705D2}"/>
              </a:ext>
            </a:extLst>
          </p:cNvPr>
          <p:cNvSpPr/>
          <p:nvPr/>
        </p:nvSpPr>
        <p:spPr>
          <a:xfrm>
            <a:off x="6883082" y="2916779"/>
            <a:ext cx="470916" cy="781421"/>
          </a:xfrm>
          <a:prstGeom prst="rect">
            <a:avLst/>
          </a:prstGeom>
          <a:noFill/>
          <a:ln w="635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3" name="Picture 212">
            <a:extLst>
              <a:ext uri="{FF2B5EF4-FFF2-40B4-BE49-F238E27FC236}">
                <a16:creationId xmlns:a16="http://schemas.microsoft.com/office/drawing/2014/main" id="{DCC1D8B3-4B2F-7043-B0EA-041943A94281}"/>
              </a:ext>
            </a:extLst>
          </p:cNvPr>
          <p:cNvPicPr>
            <a:picLocks noChangeAspect="1"/>
          </p:cNvPicPr>
          <p:nvPr/>
        </p:nvPicPr>
        <p:blipFill>
          <a:blip r:embed="rId59"/>
          <a:stretch>
            <a:fillRect/>
          </a:stretch>
        </p:blipFill>
        <p:spPr>
          <a:xfrm>
            <a:off x="399352" y="288591"/>
            <a:ext cx="2786715" cy="947483"/>
          </a:xfrm>
          <a:prstGeom prst="rect">
            <a:avLst/>
          </a:prstGeom>
        </p:spPr>
      </p:pic>
    </p:spTree>
    <p:extLst>
      <p:ext uri="{BB962C8B-B14F-4D97-AF65-F5344CB8AC3E}">
        <p14:creationId xmlns:p14="http://schemas.microsoft.com/office/powerpoint/2010/main" val="4143535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29C5DB-7252-6A48-B6A8-0DA709813D64}"/>
              </a:ext>
            </a:extLst>
          </p:cNvPr>
          <p:cNvPicPr>
            <a:picLocks noChangeAspect="1"/>
          </p:cNvPicPr>
          <p:nvPr/>
        </p:nvPicPr>
        <p:blipFill>
          <a:blip r:embed="rId3"/>
          <a:stretch>
            <a:fillRect/>
          </a:stretch>
        </p:blipFill>
        <p:spPr>
          <a:xfrm>
            <a:off x="9370146" y="4894341"/>
            <a:ext cx="1976425" cy="1976425"/>
          </a:xfrm>
          <a:prstGeom prst="rect">
            <a:avLst/>
          </a:prstGeom>
        </p:spPr>
      </p:pic>
      <p:pic>
        <p:nvPicPr>
          <p:cNvPr id="8" name="Picture 7">
            <a:extLst>
              <a:ext uri="{FF2B5EF4-FFF2-40B4-BE49-F238E27FC236}">
                <a16:creationId xmlns:a16="http://schemas.microsoft.com/office/drawing/2014/main" id="{540F2D8B-DAF3-1E42-9640-A9D153101471}"/>
              </a:ext>
            </a:extLst>
          </p:cNvPr>
          <p:cNvPicPr>
            <a:picLocks noChangeAspect="1"/>
          </p:cNvPicPr>
          <p:nvPr/>
        </p:nvPicPr>
        <p:blipFill rotWithShape="1">
          <a:blip r:embed="rId4"/>
          <a:srcRect r="10318"/>
          <a:stretch/>
        </p:blipFill>
        <p:spPr>
          <a:xfrm>
            <a:off x="5675581" y="4385790"/>
            <a:ext cx="1478982" cy="754510"/>
          </a:xfrm>
          <a:prstGeom prst="rect">
            <a:avLst/>
          </a:prstGeom>
        </p:spPr>
      </p:pic>
      <p:sp>
        <p:nvSpPr>
          <p:cNvPr id="16" name="Title 1">
            <a:extLst>
              <a:ext uri="{FF2B5EF4-FFF2-40B4-BE49-F238E27FC236}">
                <a16:creationId xmlns:a16="http://schemas.microsoft.com/office/drawing/2014/main" id="{934D43A7-E52C-094E-86E3-CEB682A72D5A}"/>
              </a:ext>
            </a:extLst>
          </p:cNvPr>
          <p:cNvSpPr txBox="1">
            <a:spLocks/>
          </p:cNvSpPr>
          <p:nvPr/>
        </p:nvSpPr>
        <p:spPr>
          <a:xfrm>
            <a:off x="0" y="0"/>
            <a:ext cx="12192000" cy="857250"/>
          </a:xfrm>
          <a:prstGeom prst="rect">
            <a:avLst/>
          </a:prstGeom>
          <a:solidFill>
            <a:srgbClr val="9AC3E4"/>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800" dirty="0"/>
              <a:t>Quantum</a:t>
            </a:r>
            <a:r>
              <a:rPr kumimoji="1" lang="zh-CN" altLang="en-US" sz="4800" dirty="0"/>
              <a:t> </a:t>
            </a:r>
            <a:r>
              <a:rPr kumimoji="1" lang="en-US" altLang="zh-CN" sz="4800" dirty="0"/>
              <a:t>Facilities</a:t>
            </a:r>
            <a:r>
              <a:rPr kumimoji="1" lang="zh-CN" altLang="en-US" sz="4800" dirty="0"/>
              <a:t> </a:t>
            </a:r>
            <a:r>
              <a:rPr kumimoji="1" lang="en-US" altLang="zh-CN" sz="4800" dirty="0"/>
              <a:t>at</a:t>
            </a:r>
            <a:r>
              <a:rPr kumimoji="1" lang="zh-CN" altLang="en-US" sz="4800" dirty="0"/>
              <a:t> </a:t>
            </a:r>
            <a:r>
              <a:rPr kumimoji="1" lang="en-US" altLang="zh-CN" sz="4800" dirty="0"/>
              <a:t>RIKEN</a:t>
            </a:r>
            <a:endParaRPr lang="zh-CN" altLang="en-US" sz="4800" dirty="0"/>
          </a:p>
        </p:txBody>
      </p:sp>
      <p:pic>
        <p:nvPicPr>
          <p:cNvPr id="1026" name="Picture 2">
            <a:extLst>
              <a:ext uri="{FF2B5EF4-FFF2-40B4-BE49-F238E27FC236}">
                <a16:creationId xmlns:a16="http://schemas.microsoft.com/office/drawing/2014/main" id="{C3D0DF22-4BD1-6CAE-495D-59083CC0E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575" y="1047455"/>
            <a:ext cx="4075774" cy="26746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開発した256量子ビットの超伝導量子コンピュータの写真">
            <a:extLst>
              <a:ext uri="{FF2B5EF4-FFF2-40B4-BE49-F238E27FC236}">
                <a16:creationId xmlns:a16="http://schemas.microsoft.com/office/drawing/2014/main" id="{89A97156-27E3-CD4F-9914-EA64C136B4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2967" y="979601"/>
            <a:ext cx="2121177" cy="279800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827D0D8D-C10D-EC63-82AA-C2EB5D9CE089}"/>
              </a:ext>
            </a:extLst>
          </p:cNvPr>
          <p:cNvSpPr txBox="1"/>
          <p:nvPr/>
        </p:nvSpPr>
        <p:spPr>
          <a:xfrm>
            <a:off x="5380785" y="3821416"/>
            <a:ext cx="2250937" cy="646331"/>
          </a:xfrm>
          <a:prstGeom prst="rect">
            <a:avLst/>
          </a:prstGeom>
          <a:noFill/>
        </p:spPr>
        <p:txBody>
          <a:bodyPr wrap="none" rtlCol="0">
            <a:spAutoFit/>
          </a:bodyPr>
          <a:lstStyle/>
          <a:p>
            <a:pPr algn="ctr"/>
            <a:r>
              <a:rPr lang="en-US" altLang="ja-JP" u="sng" dirty="0"/>
              <a:t>RIKEN &amp; Fujitsu</a:t>
            </a:r>
            <a:r>
              <a:rPr lang="en-US" altLang="ja-JP" dirty="0"/>
              <a:t> QC **</a:t>
            </a:r>
          </a:p>
          <a:p>
            <a:pPr algn="ctr"/>
            <a:r>
              <a:rPr kumimoji="1" lang="en-US" altLang="ja-JP" dirty="0"/>
              <a:t>(256 qubits)</a:t>
            </a:r>
            <a:endParaRPr kumimoji="1" lang="ja-JP" altLang="en-US"/>
          </a:p>
        </p:txBody>
      </p:sp>
      <p:pic>
        <p:nvPicPr>
          <p:cNvPr id="10" name="図 9">
            <a:extLst>
              <a:ext uri="{FF2B5EF4-FFF2-40B4-BE49-F238E27FC236}">
                <a16:creationId xmlns:a16="http://schemas.microsoft.com/office/drawing/2014/main" id="{4CED8388-46B9-C2D2-91AE-64BDE9DB382C}"/>
              </a:ext>
            </a:extLst>
          </p:cNvPr>
          <p:cNvPicPr>
            <a:picLocks noChangeAspect="1"/>
          </p:cNvPicPr>
          <p:nvPr/>
        </p:nvPicPr>
        <p:blipFill>
          <a:blip r:embed="rId7"/>
          <a:stretch>
            <a:fillRect/>
          </a:stretch>
        </p:blipFill>
        <p:spPr>
          <a:xfrm>
            <a:off x="8769696" y="1047454"/>
            <a:ext cx="2823004" cy="2674669"/>
          </a:xfrm>
          <a:prstGeom prst="rect">
            <a:avLst/>
          </a:prstGeom>
        </p:spPr>
      </p:pic>
      <p:sp>
        <p:nvSpPr>
          <p:cNvPr id="11" name="テキスト ボックス 10">
            <a:extLst>
              <a:ext uri="{FF2B5EF4-FFF2-40B4-BE49-F238E27FC236}">
                <a16:creationId xmlns:a16="http://schemas.microsoft.com/office/drawing/2014/main" id="{B9A4C2DF-3106-2EB3-B4AF-B4CEE2C4B4C9}"/>
              </a:ext>
            </a:extLst>
          </p:cNvPr>
          <p:cNvSpPr txBox="1"/>
          <p:nvPr/>
        </p:nvSpPr>
        <p:spPr>
          <a:xfrm>
            <a:off x="8605515" y="3821416"/>
            <a:ext cx="2792239" cy="646331"/>
          </a:xfrm>
          <a:prstGeom prst="rect">
            <a:avLst/>
          </a:prstGeom>
          <a:noFill/>
        </p:spPr>
        <p:txBody>
          <a:bodyPr wrap="none" rtlCol="0">
            <a:spAutoFit/>
          </a:bodyPr>
          <a:lstStyle/>
          <a:p>
            <a:pPr algn="ctr"/>
            <a:r>
              <a:rPr kumimoji="1" lang="en-US" altLang="ja-JP" u="sng" dirty="0" err="1"/>
              <a:t>Quantinuum</a:t>
            </a:r>
            <a:r>
              <a:rPr kumimoji="1" lang="en-US" altLang="ja-JP" dirty="0"/>
              <a:t> H2 “</a:t>
            </a:r>
            <a:r>
              <a:rPr kumimoji="1" lang="ja-JP" altLang="en-US"/>
              <a:t>黎明</a:t>
            </a:r>
            <a:r>
              <a:rPr kumimoji="1" lang="en-US" altLang="ja-JP" dirty="0"/>
              <a:t>” ***</a:t>
            </a:r>
          </a:p>
          <a:p>
            <a:pPr algn="ctr"/>
            <a:r>
              <a:rPr kumimoji="1" lang="en-US" altLang="ja-JP" dirty="0"/>
              <a:t>(20 qubits)</a:t>
            </a:r>
          </a:p>
        </p:txBody>
      </p:sp>
      <p:sp>
        <p:nvSpPr>
          <p:cNvPr id="15" name="テキスト ボックス 5">
            <a:extLst>
              <a:ext uri="{FF2B5EF4-FFF2-40B4-BE49-F238E27FC236}">
                <a16:creationId xmlns:a16="http://schemas.microsoft.com/office/drawing/2014/main" id="{AB956D73-0020-E24C-8065-C370BEDC4A22}"/>
              </a:ext>
            </a:extLst>
          </p:cNvPr>
          <p:cNvSpPr txBox="1"/>
          <p:nvPr/>
        </p:nvSpPr>
        <p:spPr>
          <a:xfrm>
            <a:off x="1010920" y="3818604"/>
            <a:ext cx="2905091" cy="646331"/>
          </a:xfrm>
          <a:prstGeom prst="rect">
            <a:avLst/>
          </a:prstGeom>
          <a:noFill/>
        </p:spPr>
        <p:txBody>
          <a:bodyPr wrap="none" rtlCol="0">
            <a:spAutoFit/>
          </a:bodyPr>
          <a:lstStyle/>
          <a:p>
            <a:pPr algn="ctr"/>
            <a:r>
              <a:rPr kumimoji="1" lang="en-US" altLang="ja-JP" u="sng" dirty="0"/>
              <a:t>IBM</a:t>
            </a:r>
            <a:r>
              <a:rPr kumimoji="1" lang="en-US" altLang="ja-JP" dirty="0"/>
              <a:t> Heron</a:t>
            </a:r>
            <a:r>
              <a:rPr kumimoji="1" lang="zh-CN" altLang="en-US" dirty="0"/>
              <a:t> </a:t>
            </a:r>
            <a:r>
              <a:rPr kumimoji="1" lang="en-US" altLang="zh-CN" dirty="0"/>
              <a:t>R2</a:t>
            </a:r>
            <a:r>
              <a:rPr kumimoji="1" lang="zh-CN" altLang="en-US" dirty="0"/>
              <a:t> </a:t>
            </a:r>
            <a:r>
              <a:rPr kumimoji="1" lang="en-US" altLang="zh-CN" dirty="0"/>
              <a:t>“</a:t>
            </a:r>
            <a:r>
              <a:rPr kumimoji="1" lang="en-US" altLang="zh-CN" dirty="0" err="1"/>
              <a:t>ibm_Kobe</a:t>
            </a:r>
            <a:r>
              <a:rPr kumimoji="1" lang="en-US" altLang="zh-CN" dirty="0"/>
              <a:t>”</a:t>
            </a:r>
            <a:r>
              <a:rPr kumimoji="1" lang="zh-CN" altLang="en-US" dirty="0"/>
              <a:t>*</a:t>
            </a:r>
            <a:r>
              <a:rPr kumimoji="1" lang="en-US" altLang="ja-JP" dirty="0"/>
              <a:t>  </a:t>
            </a:r>
          </a:p>
          <a:p>
            <a:pPr algn="ctr"/>
            <a:r>
              <a:rPr kumimoji="1" lang="en-US" altLang="ja-JP" dirty="0"/>
              <a:t>(156 qubits)</a:t>
            </a:r>
            <a:endParaRPr kumimoji="1" lang="ja-JP" altLang="en-US"/>
          </a:p>
        </p:txBody>
      </p:sp>
      <p:pic>
        <p:nvPicPr>
          <p:cNvPr id="4" name="Picture 2" descr="IBM logo">
            <a:extLst>
              <a:ext uri="{FF2B5EF4-FFF2-40B4-BE49-F238E27FC236}">
                <a16:creationId xmlns:a16="http://schemas.microsoft.com/office/drawing/2014/main" id="{753624F2-F266-C348-9994-A866EF8D4E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4771" y="4533626"/>
            <a:ext cx="1357381" cy="5103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BCAC9F6-073F-F448-870D-53D9388E8469}"/>
              </a:ext>
            </a:extLst>
          </p:cNvPr>
          <p:cNvPicPr>
            <a:picLocks noChangeAspect="1"/>
          </p:cNvPicPr>
          <p:nvPr/>
        </p:nvPicPr>
        <p:blipFill>
          <a:blip r:embed="rId9"/>
          <a:stretch>
            <a:fillRect/>
          </a:stretch>
        </p:blipFill>
        <p:spPr>
          <a:xfrm>
            <a:off x="8682374" y="4454771"/>
            <a:ext cx="2944544" cy="616547"/>
          </a:xfrm>
          <a:prstGeom prst="rect">
            <a:avLst/>
          </a:prstGeom>
        </p:spPr>
      </p:pic>
      <p:sp>
        <p:nvSpPr>
          <p:cNvPr id="18" name="テキスト ボックス 8">
            <a:extLst>
              <a:ext uri="{FF2B5EF4-FFF2-40B4-BE49-F238E27FC236}">
                <a16:creationId xmlns:a16="http://schemas.microsoft.com/office/drawing/2014/main" id="{CF65AA38-A3E9-E14B-8FE2-C04603287626}"/>
              </a:ext>
            </a:extLst>
          </p:cNvPr>
          <p:cNvSpPr txBox="1"/>
          <p:nvPr/>
        </p:nvSpPr>
        <p:spPr>
          <a:xfrm>
            <a:off x="78913" y="5178897"/>
            <a:ext cx="7531663" cy="1169551"/>
          </a:xfrm>
          <a:prstGeom prst="rect">
            <a:avLst/>
          </a:prstGeom>
          <a:noFill/>
        </p:spPr>
        <p:txBody>
          <a:bodyPr wrap="square">
            <a:spAutoFit/>
          </a:bodyPr>
          <a:lstStyle/>
          <a:p>
            <a:r>
              <a:rPr lang="en-US" altLang="ja-JP" sz="1400" dirty="0"/>
              <a:t>*      </a:t>
            </a:r>
            <a:r>
              <a:rPr lang="en-US" altLang="ja-JP" sz="1400" dirty="0">
                <a:hlinkClick r:id="rId10"/>
              </a:rPr>
              <a:t>https://www.riken.jp/pr/news/2025/20250624_1/index.html</a:t>
            </a:r>
            <a:endParaRPr lang="en-US" altLang="ja-JP" sz="1400" dirty="0"/>
          </a:p>
          <a:p>
            <a:r>
              <a:rPr lang="en-US" altLang="ja-JP" sz="1400" dirty="0"/>
              <a:t>**    </a:t>
            </a:r>
            <a:r>
              <a:rPr lang="ja-JP" altLang="en-US" sz="1400">
                <a:hlinkClick r:id="rId11"/>
              </a:rPr>
              <a:t>https://www.riken.jp/en/news_pubs/news/2025/20250422_1/index.html</a:t>
            </a:r>
            <a:endParaRPr lang="en-US" altLang="ja-JP" sz="1400" dirty="0"/>
          </a:p>
          <a:p>
            <a:r>
              <a:rPr lang="en-US" altLang="ja-JP" sz="1400" dirty="0"/>
              <a:t>***  </a:t>
            </a:r>
            <a:r>
              <a:rPr lang="en-US" altLang="ja-JP" sz="1400" dirty="0">
                <a:hlinkClick r:id="rId12"/>
              </a:rPr>
              <a:t>https://www.quantinuum.com/press-releases/quantinuums-reimei-quantum-computer-now-fully-operational-at-riken-ushering-in-a-new-era-of-hybrid-quantum-high-performance-computing</a:t>
            </a:r>
            <a:endParaRPr lang="en-US" altLang="ja-JP" sz="1400" dirty="0"/>
          </a:p>
          <a:p>
            <a:endParaRPr lang="ja-JP" altLang="en-US" sz="1400"/>
          </a:p>
        </p:txBody>
      </p:sp>
      <p:sp>
        <p:nvSpPr>
          <p:cNvPr id="21" name="TextBox 20">
            <a:extLst>
              <a:ext uri="{FF2B5EF4-FFF2-40B4-BE49-F238E27FC236}">
                <a16:creationId xmlns:a16="http://schemas.microsoft.com/office/drawing/2014/main" id="{6FA49788-9CB2-1D41-BD72-9A9ED072601F}"/>
              </a:ext>
            </a:extLst>
          </p:cNvPr>
          <p:cNvSpPr txBox="1"/>
          <p:nvPr/>
        </p:nvSpPr>
        <p:spPr>
          <a:xfrm>
            <a:off x="7386806" y="5644415"/>
            <a:ext cx="2132315" cy="646331"/>
          </a:xfrm>
          <a:prstGeom prst="rect">
            <a:avLst/>
          </a:prstGeom>
          <a:noFill/>
        </p:spPr>
        <p:txBody>
          <a:bodyPr wrap="none" rtlCol="0">
            <a:spAutoFit/>
          </a:bodyPr>
          <a:lstStyle/>
          <a:p>
            <a:r>
              <a:rPr kumimoji="1" lang="en-US" altLang="zh-CN" sz="3600" dirty="0">
                <a:ln w="0"/>
                <a:solidFill>
                  <a:schemeClr val="accent1"/>
                </a:solidFill>
                <a:effectLst>
                  <a:outerShdw blurRad="38100" dist="25400" dir="5400000" algn="ctr" rotWithShape="0">
                    <a:srgbClr val="6E747A">
                      <a:alpha val="43000"/>
                    </a:srgbClr>
                  </a:outerShdw>
                </a:effectLst>
              </a:rPr>
              <a:t>Visit</a:t>
            </a:r>
            <a:r>
              <a:rPr kumimoji="1" lang="zh-CN" altLang="en-US" sz="3600" dirty="0">
                <a:ln w="0"/>
                <a:solidFill>
                  <a:schemeClr val="accent1"/>
                </a:solidFill>
                <a:effectLst>
                  <a:outerShdw blurRad="38100" dist="25400" dir="5400000" algn="ctr" rotWithShape="0">
                    <a:srgbClr val="6E747A">
                      <a:alpha val="43000"/>
                    </a:srgbClr>
                  </a:outerShdw>
                </a:effectLst>
              </a:rPr>
              <a:t> </a:t>
            </a:r>
            <a:r>
              <a:rPr kumimoji="1" lang="en-US" altLang="zh-CN" sz="3600" dirty="0">
                <a:ln w="0"/>
                <a:solidFill>
                  <a:schemeClr val="accent1"/>
                </a:solidFill>
                <a:effectLst>
                  <a:outerShdw blurRad="38100" dist="25400" dir="5400000" algn="ctr" rotWithShape="0">
                    <a:srgbClr val="6E747A">
                      <a:alpha val="43000"/>
                    </a:srgbClr>
                  </a:outerShdw>
                </a:effectLst>
              </a:rPr>
              <a:t>us!</a:t>
            </a:r>
            <a:r>
              <a:rPr kumimoji="1" lang="zh-CN" altLang="en-US" sz="3600" dirty="0">
                <a:ln w="0"/>
                <a:solidFill>
                  <a:schemeClr val="accent1"/>
                </a:solidFill>
                <a:effectLst>
                  <a:outerShdw blurRad="38100" dist="25400" dir="5400000" algn="ctr" rotWithShape="0">
                    <a:srgbClr val="6E747A">
                      <a:alpha val="43000"/>
                    </a:srgbClr>
                  </a:outerShdw>
                </a:effectLst>
              </a:rPr>
              <a:t>👉</a:t>
            </a:r>
          </a:p>
        </p:txBody>
      </p:sp>
      <p:sp>
        <p:nvSpPr>
          <p:cNvPr id="22" name="TextBox 21">
            <a:extLst>
              <a:ext uri="{FF2B5EF4-FFF2-40B4-BE49-F238E27FC236}">
                <a16:creationId xmlns:a16="http://schemas.microsoft.com/office/drawing/2014/main" id="{4F726FDE-8002-D540-B95F-6562A7D27460}"/>
              </a:ext>
            </a:extLst>
          </p:cNvPr>
          <p:cNvSpPr txBox="1"/>
          <p:nvPr/>
        </p:nvSpPr>
        <p:spPr>
          <a:xfrm>
            <a:off x="2488444" y="6199610"/>
            <a:ext cx="2712602" cy="461665"/>
          </a:xfrm>
          <a:prstGeom prst="rect">
            <a:avLst/>
          </a:prstGeom>
          <a:noFill/>
        </p:spPr>
        <p:txBody>
          <a:bodyPr wrap="none" rtlCol="0">
            <a:spAutoFit/>
          </a:bodyPr>
          <a:lstStyle/>
          <a:p>
            <a:r>
              <a:rPr kumimoji="1" lang="en-US" altLang="zh-CN" sz="2400" i="1" dirty="0"/>
              <a:t>Thanks</a:t>
            </a:r>
            <a:r>
              <a:rPr kumimoji="1" lang="zh-CN" altLang="en-US" sz="2400" i="1" dirty="0"/>
              <a:t> </a:t>
            </a:r>
            <a:r>
              <a:rPr kumimoji="1" lang="en-US" altLang="zh-CN" sz="2400" i="1" dirty="0"/>
              <a:t>for</a:t>
            </a:r>
            <a:r>
              <a:rPr kumimoji="1" lang="zh-CN" altLang="en-US" sz="2400" i="1" dirty="0"/>
              <a:t> </a:t>
            </a:r>
            <a:r>
              <a:rPr kumimoji="1" lang="en-US" altLang="zh-CN" sz="2400" i="1" dirty="0"/>
              <a:t>listening!</a:t>
            </a:r>
            <a:endParaRPr kumimoji="1" lang="zh-CN" altLang="en-US" sz="2400" i="1" dirty="0"/>
          </a:p>
        </p:txBody>
      </p:sp>
    </p:spTree>
    <p:extLst>
      <p:ext uri="{BB962C8B-B14F-4D97-AF65-F5344CB8AC3E}">
        <p14:creationId xmlns:p14="http://schemas.microsoft.com/office/powerpoint/2010/main" val="3044519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78E83FA-0F0E-A740-9C78-72971BE3830D}"/>
              </a:ext>
            </a:extLst>
          </p:cNvPr>
          <p:cNvSpPr txBox="1"/>
          <p:nvPr/>
        </p:nvSpPr>
        <p:spPr>
          <a:xfrm>
            <a:off x="4431121" y="2951946"/>
            <a:ext cx="3329758" cy="954107"/>
          </a:xfrm>
          <a:prstGeom prst="rect">
            <a:avLst/>
          </a:prstGeom>
          <a:noFill/>
        </p:spPr>
        <p:txBody>
          <a:bodyPr wrap="none" rtlCol="0">
            <a:spAutoFit/>
          </a:bodyPr>
          <a:lstStyle/>
          <a:p>
            <a:pPr algn="ctr"/>
            <a:r>
              <a:rPr kumimoji="1" lang="ja-JP" altLang="en-CN" sz="2800" i="1"/>
              <a:t>谢谢</a:t>
            </a:r>
            <a:r>
              <a:rPr kumimoji="1" lang="zh-CN" altLang="en-US" sz="2800" i="1" dirty="0"/>
              <a:t>！</a:t>
            </a:r>
            <a:endParaRPr kumimoji="1" lang="en-US" altLang="zh-CN" sz="2800" i="1" dirty="0"/>
          </a:p>
          <a:p>
            <a:pPr algn="ctr"/>
            <a:r>
              <a:rPr kumimoji="1" lang="en-US" altLang="zh-CN" sz="2800" i="1" dirty="0"/>
              <a:t>Thanks</a:t>
            </a:r>
            <a:r>
              <a:rPr kumimoji="1" lang="zh-CN" altLang="en-US" sz="2800" i="1" dirty="0"/>
              <a:t> </a:t>
            </a:r>
            <a:r>
              <a:rPr kumimoji="1" lang="en-US" altLang="zh-CN" sz="2800" i="1" dirty="0"/>
              <a:t>for</a:t>
            </a:r>
            <a:r>
              <a:rPr kumimoji="1" lang="zh-CN" altLang="en-US" sz="2800" i="1" dirty="0"/>
              <a:t> </a:t>
            </a:r>
            <a:r>
              <a:rPr kumimoji="1" lang="en-US" altLang="zh-CN" sz="2800" i="1" dirty="0"/>
              <a:t>watching!</a:t>
            </a:r>
            <a:r>
              <a:rPr kumimoji="1" lang="zh-CN" altLang="en-US" sz="2800" i="1" dirty="0"/>
              <a:t> </a:t>
            </a:r>
          </a:p>
        </p:txBody>
      </p:sp>
    </p:spTree>
    <p:extLst>
      <p:ext uri="{BB962C8B-B14F-4D97-AF65-F5344CB8AC3E}">
        <p14:creationId xmlns:p14="http://schemas.microsoft.com/office/powerpoint/2010/main" val="374683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5EF2B4B-60E8-0642-8092-8E373B8E29A8}"/>
              </a:ext>
            </a:extLst>
          </p:cNvPr>
          <p:cNvSpPr txBox="1"/>
          <p:nvPr/>
        </p:nvSpPr>
        <p:spPr>
          <a:xfrm>
            <a:off x="410303" y="2936333"/>
            <a:ext cx="6096000"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t>Sign</a:t>
            </a:r>
            <a:r>
              <a:rPr lang="zh-CN" altLang="en-US" sz="2400" dirty="0"/>
              <a:t> </a:t>
            </a:r>
            <a:r>
              <a:rPr lang="en-US" altLang="zh-CN" sz="2400" dirty="0"/>
              <a:t>problem</a:t>
            </a:r>
            <a:r>
              <a:rPr lang="zh-CN" altLang="en-US" sz="2400" dirty="0"/>
              <a:t> </a:t>
            </a:r>
            <a:r>
              <a:rPr lang="en-US" altLang="zh-CN" sz="2400" dirty="0"/>
              <a:t>in</a:t>
            </a:r>
            <a:r>
              <a:rPr lang="zh-CN" altLang="en-US" sz="2400" dirty="0"/>
              <a:t> </a:t>
            </a:r>
            <a:r>
              <a:rPr lang="en-US" altLang="zh-CN" sz="2400" dirty="0"/>
              <a:t>Monte-Carlo</a:t>
            </a:r>
            <a:r>
              <a:rPr lang="zh-CN" altLang="en-US" sz="2400" dirty="0"/>
              <a:t> </a:t>
            </a:r>
            <a:r>
              <a:rPr lang="en-US" altLang="zh-CN" sz="2400" dirty="0"/>
              <a:t>algorithm.</a:t>
            </a:r>
            <a:r>
              <a:rPr lang="zh-CN" altLang="en-US" sz="2400" dirty="0"/>
              <a:t> </a:t>
            </a:r>
            <a:endParaRPr lang="en-US" altLang="zh-CN" sz="2400" dirty="0"/>
          </a:p>
        </p:txBody>
      </p:sp>
      <p:sp>
        <p:nvSpPr>
          <p:cNvPr id="12" name="TextBox 11">
            <a:extLst>
              <a:ext uri="{FF2B5EF4-FFF2-40B4-BE49-F238E27FC236}">
                <a16:creationId xmlns:a16="http://schemas.microsoft.com/office/drawing/2014/main" id="{EAFE5E6B-C804-5F43-845D-7266D676AB75}"/>
              </a:ext>
            </a:extLst>
          </p:cNvPr>
          <p:cNvSpPr txBox="1"/>
          <p:nvPr/>
        </p:nvSpPr>
        <p:spPr>
          <a:xfrm>
            <a:off x="410303" y="1131754"/>
            <a:ext cx="6096000" cy="830997"/>
          </a:xfrm>
          <a:prstGeom prst="rect">
            <a:avLst/>
          </a:prstGeom>
          <a:noFill/>
        </p:spPr>
        <p:txBody>
          <a:bodyPr wrap="square">
            <a:spAutoFit/>
          </a:bodyPr>
          <a:lstStyle/>
          <a:p>
            <a:pPr marL="342900" indent="-342900">
              <a:buFont typeface="Arial" panose="020B0604020202020204" pitchFamily="34" charset="0"/>
              <a:buChar char="•"/>
            </a:pPr>
            <a:r>
              <a:rPr lang="en-US" altLang="zh-CN" sz="2400" dirty="0"/>
              <a:t>Monte-Carlo</a:t>
            </a:r>
            <a:r>
              <a:rPr lang="zh-CN" altLang="en-US" sz="2400" dirty="0"/>
              <a:t> </a:t>
            </a:r>
            <a:r>
              <a:rPr lang="en-US" altLang="zh-CN" sz="2400" dirty="0"/>
              <a:t>Alg.</a:t>
            </a:r>
            <a:r>
              <a:rPr lang="zh-CN" altLang="en-US" sz="2400" dirty="0"/>
              <a:t> </a:t>
            </a:r>
            <a:r>
              <a:rPr lang="en-US" altLang="zh-CN" sz="2400" dirty="0"/>
              <a:t>performs</a:t>
            </a:r>
            <a:r>
              <a:rPr lang="zh-CN" altLang="en-US" sz="2400" dirty="0"/>
              <a:t> </a:t>
            </a:r>
            <a:r>
              <a:rPr lang="en-US" altLang="zh-CN" sz="2400" dirty="0"/>
              <a:t>the</a:t>
            </a:r>
            <a:r>
              <a:rPr lang="zh-CN" altLang="en-US" sz="2400" dirty="0"/>
              <a:t> </a:t>
            </a:r>
            <a:r>
              <a:rPr lang="en-US" altLang="zh-CN" sz="2400" dirty="0"/>
              <a:t>integration</a:t>
            </a:r>
            <a:r>
              <a:rPr lang="zh-CN" altLang="en-US" sz="2400" dirty="0"/>
              <a:t> </a:t>
            </a:r>
            <a:r>
              <a:rPr lang="en-US" altLang="zh-CN" sz="2400" dirty="0"/>
              <a:t>by</a:t>
            </a:r>
            <a:r>
              <a:rPr lang="zh-CN" altLang="en-US" sz="2400" dirty="0"/>
              <a:t> </a:t>
            </a:r>
            <a:r>
              <a:rPr lang="en-US" altLang="zh-CN" sz="2400" dirty="0"/>
              <a:t>sampling:</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9C95D17-9F30-6843-BD9F-1CBC559DA39B}"/>
                  </a:ext>
                </a:extLst>
              </p:cNvPr>
              <p:cNvSpPr txBox="1"/>
              <p:nvPr/>
            </p:nvSpPr>
            <p:spPr>
              <a:xfrm>
                <a:off x="1797111" y="2024756"/>
                <a:ext cx="3482748" cy="7337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kumimoji="1" lang="zh-CN" altLang="en-US" i="1" smtClean="0">
                              <a:latin typeface="Cambria Math" panose="02040503050406030204" pitchFamily="18" charset="0"/>
                            </a:rPr>
                          </m:ctrlPr>
                        </m:naryPr>
                        <m:sub/>
                        <m:sup/>
                        <m:e>
                          <m:r>
                            <a:rPr kumimoji="1" lang="en-US" altLang="zh-CN" i="1" smtClean="0">
                              <a:latin typeface="Cambria Math" panose="02040503050406030204" pitchFamily="18" charset="0"/>
                              <a:ea typeface="Cambria Math" panose="02040503050406030204" pitchFamily="18" charset="0"/>
                            </a:rPr>
                            <m:t>𝒟</m:t>
                          </m:r>
                          <m:r>
                            <m:rPr>
                              <m:sty m:val="p"/>
                            </m:rPr>
                            <a:rPr kumimoji="1" lang="en-US" altLang="zh-CN" b="0" i="0" smtClean="0">
                              <a:latin typeface="Cambria Math" panose="02040503050406030204" pitchFamily="18" charset="0"/>
                              <a:ea typeface="Cambria Math" panose="02040503050406030204" pitchFamily="18" charset="0"/>
                            </a:rPr>
                            <m:t>Φ</m:t>
                          </m:r>
                          <m:r>
                            <a:rPr kumimoji="1" lang="zh-CN" altLang="en-US" b="0" i="1" smtClean="0">
                              <a:latin typeface="Cambria Math" panose="02040503050406030204" pitchFamily="18" charset="0"/>
                              <a:ea typeface="Cambria Math" panose="02040503050406030204" pitchFamily="18" charset="0"/>
                            </a:rPr>
                            <m:t> </m:t>
                          </m:r>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𝑆</m:t>
                                  </m:r>
                                </m:e>
                                <m:sub>
                                  <m:r>
                                    <a:rPr kumimoji="1" lang="en-US" altLang="zh-CN" b="0" i="1" smtClean="0">
                                      <a:latin typeface="Cambria Math" panose="02040503050406030204" pitchFamily="18" charset="0"/>
                                    </a:rPr>
                                    <m:t>𝐸</m:t>
                                  </m:r>
                                </m:sub>
                              </m:sSub>
                              <m:r>
                                <a:rPr kumimoji="1" lang="en-US" altLang="zh-CN" b="0" i="1" smtClean="0">
                                  <a:latin typeface="Cambria Math" panose="02040503050406030204" pitchFamily="18" charset="0"/>
                                </a:rPr>
                                <m:t>[</m:t>
                              </m:r>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up>
                          </m:sSup>
                        </m:e>
                      </m:nary>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𝑁</m:t>
                              </m:r>
                            </m:e>
                            <m:sub>
                              <m:r>
                                <m:rPr>
                                  <m:sty m:val="p"/>
                                </m:rPr>
                                <a:rPr kumimoji="1" lang="en-US" altLang="zh-CN" b="0" i="1" smtClean="0">
                                  <a:latin typeface="Cambria Math" panose="02040503050406030204" pitchFamily="18" charset="0"/>
                                </a:rPr>
                                <m:t>sample</m:t>
                              </m:r>
                            </m:sub>
                          </m:sSub>
                        </m:den>
                      </m:f>
                      <m:nary>
                        <m:naryPr>
                          <m:chr m:val="∑"/>
                          <m:supHide m:val="on"/>
                          <m:ctrlPr>
                            <a:rPr kumimoji="1" lang="en-US" altLang="zh-CN" b="0" i="1" smtClean="0">
                              <a:latin typeface="Cambria Math" panose="02040503050406030204" pitchFamily="18" charset="0"/>
                            </a:rPr>
                          </m:ctrlPr>
                        </m:naryPr>
                        <m:sub>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𝑆</m:t>
                                  </m:r>
                                </m:e>
                                <m:sub>
                                  <m:r>
                                    <a:rPr kumimoji="1" lang="en-US" altLang="zh-CN" b="0" i="1" smtClean="0">
                                      <a:latin typeface="Cambria Math" panose="02040503050406030204" pitchFamily="18" charset="0"/>
                                    </a:rPr>
                                    <m:t>𝐸</m:t>
                                  </m:r>
                                </m:sub>
                              </m:sSub>
                              <m:r>
                                <a:rPr kumimoji="1" lang="en-US" altLang="zh-CN" b="0" i="1" smtClean="0">
                                  <a:latin typeface="Cambria Math" panose="02040503050406030204" pitchFamily="18" charset="0"/>
                                </a:rPr>
                                <m:t>[</m:t>
                              </m:r>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up>
                          </m:sSup>
                        </m:sub>
                        <m:sup/>
                        <m:e>
                          <m:r>
                            <a:rPr kumimoji="1" lang="zh-CN" altLang="en-US" b="0" i="1" smtClean="0">
                              <a:latin typeface="Cambria Math" panose="02040503050406030204" pitchFamily="18" charset="0"/>
                            </a:rPr>
                            <m:t> </m:t>
                          </m:r>
                        </m:e>
                      </m:nary>
                    </m:oMath>
                  </m:oMathPara>
                </a14:m>
                <a:endParaRPr kumimoji="1" lang="zh-CN" altLang="en-US" dirty="0"/>
              </a:p>
            </p:txBody>
          </p:sp>
        </mc:Choice>
        <mc:Fallback xmlns="">
          <p:sp>
            <p:nvSpPr>
              <p:cNvPr id="8" name="TextBox 7">
                <a:extLst>
                  <a:ext uri="{FF2B5EF4-FFF2-40B4-BE49-F238E27FC236}">
                    <a16:creationId xmlns:a16="http://schemas.microsoft.com/office/drawing/2014/main" id="{39C95D17-9F30-6843-BD9F-1CBC559DA39B}"/>
                  </a:ext>
                </a:extLst>
              </p:cNvPr>
              <p:cNvSpPr txBox="1">
                <a:spLocks noRot="1" noChangeAspect="1" noMove="1" noResize="1" noEditPoints="1" noAdjustHandles="1" noChangeArrowheads="1" noChangeShapeType="1" noTextEdit="1"/>
              </p:cNvSpPr>
              <p:nvPr/>
            </p:nvSpPr>
            <p:spPr>
              <a:xfrm>
                <a:off x="1797111" y="2024756"/>
                <a:ext cx="3482748" cy="733791"/>
              </a:xfrm>
              <a:prstGeom prst="rect">
                <a:avLst/>
              </a:prstGeom>
              <a:blipFill>
                <a:blip r:embed="rId3"/>
                <a:stretch>
                  <a:fillRect l="-27273" t="-150847" r="-4364" b="-213559"/>
                </a:stretch>
              </a:blipFill>
            </p:spPr>
            <p:txBody>
              <a:bodyPr/>
              <a:lstStyle/>
              <a:p>
                <a:r>
                  <a:rPr lang="zh-CN" altLang="en-US">
                    <a:noFill/>
                  </a:rPr>
                  <a:t> </a:t>
                </a:r>
              </a:p>
            </p:txBody>
          </p:sp>
        </mc:Fallback>
      </mc:AlternateContent>
      <p:sp>
        <p:nvSpPr>
          <p:cNvPr id="13" name="Title 1">
            <a:extLst>
              <a:ext uri="{FF2B5EF4-FFF2-40B4-BE49-F238E27FC236}">
                <a16:creationId xmlns:a16="http://schemas.microsoft.com/office/drawing/2014/main" id="{284A4476-239C-2D42-940B-5B09A1BA65A8}"/>
              </a:ext>
            </a:extLst>
          </p:cNvPr>
          <p:cNvSpPr txBox="1">
            <a:spLocks/>
          </p:cNvSpPr>
          <p:nvPr/>
        </p:nvSpPr>
        <p:spPr>
          <a:xfrm>
            <a:off x="0" y="0"/>
            <a:ext cx="12192000" cy="857250"/>
          </a:xfrm>
          <a:prstGeom prst="rect">
            <a:avLst/>
          </a:prstGeom>
          <a:solidFill>
            <a:srgbClr val="9DC3E6"/>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Why</a:t>
            </a:r>
            <a:r>
              <a:rPr kumimoji="1" lang="zh-CN" altLang="en-US" sz="4000" b="1" dirty="0"/>
              <a:t> </a:t>
            </a:r>
            <a:r>
              <a:rPr kumimoji="1" lang="en-US" altLang="zh-CN" sz="4000" b="1" dirty="0"/>
              <a:t>quantum</a:t>
            </a:r>
            <a:r>
              <a:rPr kumimoji="1" lang="zh-CN" altLang="en-US" sz="4000" b="1" dirty="0"/>
              <a:t> </a:t>
            </a:r>
            <a:r>
              <a:rPr kumimoji="1" lang="en-US" altLang="zh-CN" sz="4000" b="1" dirty="0"/>
              <a:t>computer?</a:t>
            </a:r>
            <a:endParaRPr kumimoji="1" lang="zh-CN" altLang="en-US" sz="4000" b="1" dirty="0"/>
          </a:p>
        </p:txBody>
      </p:sp>
      <p:pic>
        <p:nvPicPr>
          <p:cNvPr id="22" name="Picture 21">
            <a:extLst>
              <a:ext uri="{FF2B5EF4-FFF2-40B4-BE49-F238E27FC236}">
                <a16:creationId xmlns:a16="http://schemas.microsoft.com/office/drawing/2014/main" id="{692C59E7-8565-E24E-9FD2-5EAD6F156BB6}"/>
              </a:ext>
            </a:extLst>
          </p:cNvPr>
          <p:cNvPicPr>
            <a:picLocks noChangeAspect="1"/>
          </p:cNvPicPr>
          <p:nvPr/>
        </p:nvPicPr>
        <p:blipFill rotWithShape="1">
          <a:blip r:embed="rId4"/>
          <a:srcRect l="59122" t="9535" b="18104"/>
          <a:stretch/>
        </p:blipFill>
        <p:spPr>
          <a:xfrm>
            <a:off x="7152545" y="881174"/>
            <a:ext cx="4629152" cy="3003322"/>
          </a:xfrm>
          <a:prstGeom prst="rect">
            <a:avLst/>
          </a:prstGeom>
        </p:spPr>
      </p:pic>
      <p:pic>
        <p:nvPicPr>
          <p:cNvPr id="3" name="Picture 2">
            <a:extLst>
              <a:ext uri="{FF2B5EF4-FFF2-40B4-BE49-F238E27FC236}">
                <a16:creationId xmlns:a16="http://schemas.microsoft.com/office/drawing/2014/main" id="{A9549697-ED17-3F48-AA62-480C148E694F}"/>
              </a:ext>
            </a:extLst>
          </p:cNvPr>
          <p:cNvPicPr>
            <a:picLocks noChangeAspect="1"/>
          </p:cNvPicPr>
          <p:nvPr/>
        </p:nvPicPr>
        <p:blipFill>
          <a:blip r:embed="rId5"/>
          <a:stretch>
            <a:fillRect/>
          </a:stretch>
        </p:blipFill>
        <p:spPr>
          <a:xfrm>
            <a:off x="7495487" y="4167706"/>
            <a:ext cx="3673256" cy="2308903"/>
          </a:xfrm>
          <a:prstGeom prst="rect">
            <a:avLst/>
          </a:prstGeom>
        </p:spPr>
      </p:pic>
      <p:sp>
        <p:nvSpPr>
          <p:cNvPr id="4" name="Rectangle 3">
            <a:extLst>
              <a:ext uri="{FF2B5EF4-FFF2-40B4-BE49-F238E27FC236}">
                <a16:creationId xmlns:a16="http://schemas.microsoft.com/office/drawing/2014/main" id="{6813F666-CCF5-064C-B068-650476C8A535}"/>
              </a:ext>
            </a:extLst>
          </p:cNvPr>
          <p:cNvSpPr/>
          <p:nvPr/>
        </p:nvSpPr>
        <p:spPr>
          <a:xfrm>
            <a:off x="7098368" y="3397998"/>
            <a:ext cx="1030871" cy="522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Oval 29">
            <a:extLst>
              <a:ext uri="{FF2B5EF4-FFF2-40B4-BE49-F238E27FC236}">
                <a16:creationId xmlns:a16="http://schemas.microsoft.com/office/drawing/2014/main" id="{DC93C55E-CC61-DE4C-B0E8-C97184ACA055}"/>
              </a:ext>
            </a:extLst>
          </p:cNvPr>
          <p:cNvSpPr/>
          <p:nvPr/>
        </p:nvSpPr>
        <p:spPr>
          <a:xfrm>
            <a:off x="8118840" y="3186798"/>
            <a:ext cx="1622936" cy="5464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9" name="Straight Connector 8">
            <a:extLst>
              <a:ext uri="{FF2B5EF4-FFF2-40B4-BE49-F238E27FC236}">
                <a16:creationId xmlns:a16="http://schemas.microsoft.com/office/drawing/2014/main" id="{2B8A9241-A4F8-B747-A148-03CBCF0C78A7}"/>
              </a:ext>
            </a:extLst>
          </p:cNvPr>
          <p:cNvCxnSpPr>
            <a:cxnSpLocks/>
            <a:stCxn id="30" idx="2"/>
          </p:cNvCxnSpPr>
          <p:nvPr/>
        </p:nvCxnSpPr>
        <p:spPr>
          <a:xfrm flipH="1">
            <a:off x="7491003" y="3460003"/>
            <a:ext cx="627837" cy="7610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84D1B2-B530-6A42-86A9-9327E2A4E5D0}"/>
              </a:ext>
            </a:extLst>
          </p:cNvPr>
          <p:cNvCxnSpPr>
            <a:cxnSpLocks/>
            <a:stCxn id="30" idx="7"/>
          </p:cNvCxnSpPr>
          <p:nvPr/>
        </p:nvCxnSpPr>
        <p:spPr>
          <a:xfrm>
            <a:off x="9504103" y="3266818"/>
            <a:ext cx="1664640" cy="9008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84039B5-74B6-CC4A-ADD6-6B2216B1B073}"/>
                  </a:ext>
                </a:extLst>
              </p:cNvPr>
              <p:cNvSpPr txBox="1"/>
              <p:nvPr/>
            </p:nvSpPr>
            <p:spPr>
              <a:xfrm>
                <a:off x="1649410" y="3460003"/>
                <a:ext cx="3968907" cy="4605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𝑒</m:t>
                          </m:r>
                        </m:e>
                        <m:sup>
                          <m:r>
                            <a:rPr kumimoji="1" lang="en-US" altLang="zh-CN" sz="2800" b="0" i="1" smtClean="0">
                              <a:latin typeface="Cambria Math" panose="02040503050406030204" pitchFamily="18" charset="0"/>
                            </a:rPr>
                            <m:t>−</m:t>
                          </m:r>
                          <m:sSub>
                            <m:sSubPr>
                              <m:ctrlPr>
                                <a:rPr kumimoji="1" lang="en-US" altLang="zh-CN" sz="2800" i="1">
                                  <a:latin typeface="Cambria Math" panose="02040503050406030204" pitchFamily="18" charset="0"/>
                                </a:rPr>
                              </m:ctrlPr>
                            </m:sSubPr>
                            <m:e>
                              <m:r>
                                <a:rPr kumimoji="1" lang="en-US" altLang="zh-CN" sz="2800" i="1">
                                  <a:latin typeface="Cambria Math" panose="02040503050406030204" pitchFamily="18" charset="0"/>
                                </a:rPr>
                                <m:t>𝑆</m:t>
                              </m:r>
                            </m:e>
                            <m:sub>
                              <m:r>
                                <a:rPr kumimoji="1" lang="en-US" altLang="zh-CN" sz="2800" i="1">
                                  <a:latin typeface="Cambria Math" panose="02040503050406030204" pitchFamily="18" charset="0"/>
                                </a:rPr>
                                <m:t>𝐸</m:t>
                              </m:r>
                            </m:sub>
                          </m:sSub>
                          <m:d>
                            <m:dPr>
                              <m:begChr m:val="["/>
                              <m:endChr m:val="]"/>
                              <m:ctrlPr>
                                <a:rPr kumimoji="1" lang="en-US" altLang="zh-CN" sz="2800" i="1">
                                  <a:latin typeface="Cambria Math" panose="02040503050406030204" pitchFamily="18" charset="0"/>
                                </a:rPr>
                              </m:ctrlPr>
                            </m:dPr>
                            <m:e>
                              <m:r>
                                <m:rPr>
                                  <m:sty m:val="p"/>
                                </m:rPr>
                                <a:rPr kumimoji="1" lang="en-US" altLang="zh-CN" sz="2800">
                                  <a:latin typeface="Cambria Math" panose="02040503050406030204" pitchFamily="18" charset="0"/>
                                </a:rPr>
                                <m:t>Φ</m:t>
                              </m:r>
                            </m:e>
                          </m:d>
                        </m:sup>
                      </m:sSup>
                      <m:r>
                        <a:rPr kumimoji="1" lang="en-US" altLang="zh-CN" sz="2800" b="0" i="1" smtClean="0">
                          <a:latin typeface="Cambria Math" panose="02040503050406030204" pitchFamily="18" charset="0"/>
                        </a:rPr>
                        <m:t>→</m:t>
                      </m:r>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𝑒</m:t>
                          </m:r>
                        </m:e>
                        <m:sup>
                          <m:r>
                            <a:rPr kumimoji="1" lang="en-US" altLang="zh-CN" sz="2800" b="0" i="1" smtClean="0">
                              <a:latin typeface="Cambria Math" panose="02040503050406030204" pitchFamily="18" charset="0"/>
                            </a:rPr>
                            <m:t>−</m:t>
                          </m:r>
                          <m:sSub>
                            <m:sSubPr>
                              <m:ctrlPr>
                                <a:rPr kumimoji="1" lang="en-US" altLang="zh-CN" sz="2800" i="1">
                                  <a:latin typeface="Cambria Math" panose="02040503050406030204" pitchFamily="18" charset="0"/>
                                </a:rPr>
                              </m:ctrlPr>
                            </m:sSubPr>
                            <m:e>
                              <m:r>
                                <a:rPr kumimoji="1" lang="en-US" altLang="zh-CN" sz="2800" i="1">
                                  <a:latin typeface="Cambria Math" panose="02040503050406030204" pitchFamily="18" charset="0"/>
                                </a:rPr>
                                <m:t>𝑆</m:t>
                              </m:r>
                            </m:e>
                            <m:sub>
                              <m:r>
                                <a:rPr kumimoji="1" lang="en-US" altLang="zh-CN" sz="2800" i="1">
                                  <a:latin typeface="Cambria Math" panose="02040503050406030204" pitchFamily="18" charset="0"/>
                                </a:rPr>
                                <m:t>1</m:t>
                              </m:r>
                            </m:sub>
                          </m:sSub>
                          <m:d>
                            <m:dPr>
                              <m:begChr m:val="["/>
                              <m:endChr m:val="]"/>
                              <m:ctrlPr>
                                <a:rPr kumimoji="1" lang="en-US" altLang="zh-CN" sz="2800" i="1">
                                  <a:latin typeface="Cambria Math" panose="02040503050406030204" pitchFamily="18" charset="0"/>
                                </a:rPr>
                              </m:ctrlPr>
                            </m:dPr>
                            <m:e>
                              <m:r>
                                <m:rPr>
                                  <m:sty m:val="p"/>
                                </m:rPr>
                                <a:rPr kumimoji="1" lang="en-US" altLang="zh-CN" sz="2800">
                                  <a:latin typeface="Cambria Math" panose="02040503050406030204" pitchFamily="18" charset="0"/>
                                </a:rPr>
                                <m:t>Φ</m:t>
                              </m:r>
                            </m:e>
                          </m:d>
                        </m:sup>
                      </m:sSup>
                      <m:sSup>
                        <m:sSupPr>
                          <m:ctrlPr>
                            <a:rPr kumimoji="1" lang="en-US" altLang="zh-CN" sz="2800" b="0" i="1" smtClean="0">
                              <a:solidFill>
                                <a:srgbClr val="C00000"/>
                              </a:solidFill>
                              <a:latin typeface="Cambria Math" panose="02040503050406030204" pitchFamily="18" charset="0"/>
                            </a:rPr>
                          </m:ctrlPr>
                        </m:sSupPr>
                        <m:e>
                          <m:r>
                            <a:rPr kumimoji="1" lang="en-US" altLang="zh-CN" sz="2800" b="0" i="1" smtClean="0">
                              <a:solidFill>
                                <a:srgbClr val="C00000"/>
                              </a:solidFill>
                              <a:latin typeface="Cambria Math" panose="02040503050406030204" pitchFamily="18" charset="0"/>
                            </a:rPr>
                            <m:t>𝑒</m:t>
                          </m:r>
                        </m:e>
                        <m:sup>
                          <m:r>
                            <a:rPr kumimoji="1" lang="en-US" altLang="zh-CN" sz="2800" b="0" i="1" smtClean="0">
                              <a:solidFill>
                                <a:srgbClr val="C00000"/>
                              </a:solidFill>
                              <a:latin typeface="Cambria Math" panose="02040503050406030204" pitchFamily="18" charset="0"/>
                            </a:rPr>
                            <m:t>−</m:t>
                          </m:r>
                          <m:r>
                            <a:rPr kumimoji="1" lang="en-US" altLang="zh-CN" sz="2800" b="0" i="1" smtClean="0">
                              <a:solidFill>
                                <a:srgbClr val="C00000"/>
                              </a:solidFill>
                              <a:latin typeface="Cambria Math" panose="02040503050406030204" pitchFamily="18" charset="0"/>
                            </a:rPr>
                            <m:t>𝑖</m:t>
                          </m:r>
                          <m:sSub>
                            <m:sSubPr>
                              <m:ctrlPr>
                                <a:rPr kumimoji="1" lang="en-US" altLang="zh-CN" sz="2800" i="1">
                                  <a:solidFill>
                                    <a:srgbClr val="C00000"/>
                                  </a:solidFill>
                                  <a:latin typeface="Cambria Math" panose="02040503050406030204" pitchFamily="18" charset="0"/>
                                </a:rPr>
                              </m:ctrlPr>
                            </m:sSubPr>
                            <m:e>
                              <m:r>
                                <a:rPr kumimoji="1" lang="en-US" altLang="zh-CN" sz="2800" i="1">
                                  <a:solidFill>
                                    <a:srgbClr val="C00000"/>
                                  </a:solidFill>
                                  <a:latin typeface="Cambria Math" panose="02040503050406030204" pitchFamily="18" charset="0"/>
                                </a:rPr>
                                <m:t>𝑆</m:t>
                              </m:r>
                            </m:e>
                            <m:sub>
                              <m:r>
                                <a:rPr kumimoji="1" lang="en-US" altLang="zh-CN" sz="2800" i="1">
                                  <a:solidFill>
                                    <a:srgbClr val="C00000"/>
                                  </a:solidFill>
                                  <a:latin typeface="Cambria Math" panose="02040503050406030204" pitchFamily="18" charset="0"/>
                                </a:rPr>
                                <m:t>2</m:t>
                              </m:r>
                            </m:sub>
                          </m:sSub>
                          <m:r>
                            <a:rPr kumimoji="1" lang="en-US" altLang="zh-CN" sz="2800" i="1">
                              <a:solidFill>
                                <a:srgbClr val="C00000"/>
                              </a:solidFill>
                              <a:latin typeface="Cambria Math" panose="02040503050406030204" pitchFamily="18" charset="0"/>
                            </a:rPr>
                            <m:t>[</m:t>
                          </m:r>
                          <m:r>
                            <m:rPr>
                              <m:sty m:val="p"/>
                            </m:rPr>
                            <a:rPr kumimoji="1" lang="en-US" altLang="zh-CN" sz="2800">
                              <a:solidFill>
                                <a:srgbClr val="C00000"/>
                              </a:solidFill>
                              <a:latin typeface="Cambria Math" panose="02040503050406030204" pitchFamily="18" charset="0"/>
                            </a:rPr>
                            <m:t>Φ</m:t>
                          </m:r>
                          <m:r>
                            <a:rPr kumimoji="1" lang="en-US" altLang="zh-CN" sz="2800" i="1">
                              <a:solidFill>
                                <a:srgbClr val="C00000"/>
                              </a:solidFill>
                              <a:latin typeface="Cambria Math" panose="02040503050406030204" pitchFamily="18" charset="0"/>
                            </a:rPr>
                            <m:t>]</m:t>
                          </m:r>
                        </m:sup>
                      </m:sSup>
                    </m:oMath>
                  </m:oMathPara>
                </a14:m>
                <a:endParaRPr kumimoji="1" lang="zh-CN" altLang="en-US" sz="2800" dirty="0"/>
              </a:p>
            </p:txBody>
          </p:sp>
        </mc:Choice>
        <mc:Fallback xmlns="">
          <p:sp>
            <p:nvSpPr>
              <p:cNvPr id="36" name="TextBox 35">
                <a:extLst>
                  <a:ext uri="{FF2B5EF4-FFF2-40B4-BE49-F238E27FC236}">
                    <a16:creationId xmlns:a16="http://schemas.microsoft.com/office/drawing/2014/main" id="{684039B5-74B6-CC4A-ADD6-6B2216B1B073}"/>
                  </a:ext>
                </a:extLst>
              </p:cNvPr>
              <p:cNvSpPr txBox="1">
                <a:spLocks noRot="1" noChangeAspect="1" noMove="1" noResize="1" noEditPoints="1" noAdjustHandles="1" noChangeArrowheads="1" noChangeShapeType="1" noTextEdit="1"/>
              </p:cNvSpPr>
              <p:nvPr/>
            </p:nvSpPr>
            <p:spPr>
              <a:xfrm>
                <a:off x="1649410" y="3460003"/>
                <a:ext cx="3968907" cy="460575"/>
              </a:xfrm>
              <a:prstGeom prst="rect">
                <a:avLst/>
              </a:prstGeom>
              <a:blipFill>
                <a:blip r:embed="rId6"/>
                <a:stretch>
                  <a:fillRect l="-958" r="-1278"/>
                </a:stretch>
              </a:blipFill>
            </p:spPr>
            <p:txBody>
              <a:bodyPr/>
              <a:lstStyle/>
              <a:p>
                <a:r>
                  <a:rPr lang="zh-CN" altLang="en-US">
                    <a:noFill/>
                  </a:rPr>
                  <a:t> </a:t>
                </a:r>
              </a:p>
            </p:txBody>
          </p:sp>
        </mc:Fallback>
      </mc:AlternateContent>
      <p:sp>
        <p:nvSpPr>
          <p:cNvPr id="40" name="TextBox 39">
            <a:extLst>
              <a:ext uri="{FF2B5EF4-FFF2-40B4-BE49-F238E27FC236}">
                <a16:creationId xmlns:a16="http://schemas.microsoft.com/office/drawing/2014/main" id="{967B194F-8683-A441-8969-B32EEF3E1416}"/>
              </a:ext>
            </a:extLst>
          </p:cNvPr>
          <p:cNvSpPr txBox="1"/>
          <p:nvPr/>
        </p:nvSpPr>
        <p:spPr>
          <a:xfrm>
            <a:off x="1669318" y="4560375"/>
            <a:ext cx="5429050" cy="1711366"/>
          </a:xfrm>
          <a:prstGeom prst="rect">
            <a:avLst/>
          </a:prstGeom>
          <a:noFill/>
        </p:spPr>
        <p:txBody>
          <a:bodyPr wrap="none" rtlCol="0">
            <a:spAutoFit/>
          </a:bodyPr>
          <a:lstStyle/>
          <a:p>
            <a:pPr marL="285750" indent="-285750">
              <a:lnSpc>
                <a:spcPct val="150000"/>
              </a:lnSpc>
              <a:buClr>
                <a:schemeClr val="tx1"/>
              </a:buClr>
              <a:buFont typeface="Arial" panose="020B0604020202020204" pitchFamily="34" charset="0"/>
              <a:buChar char="•"/>
            </a:pPr>
            <a:r>
              <a:rPr kumimoji="1" lang="en-US" altLang="zh-CN" dirty="0"/>
              <a:t>Real-time</a:t>
            </a:r>
            <a:r>
              <a:rPr kumimoji="1" lang="zh-CN" altLang="en-US" dirty="0"/>
              <a:t> </a:t>
            </a:r>
            <a:r>
              <a:rPr kumimoji="1" lang="en-US" altLang="zh-CN" dirty="0"/>
              <a:t>dynamics</a:t>
            </a:r>
            <a:r>
              <a:rPr kumimoji="1" lang="zh-CN" altLang="en-US" dirty="0"/>
              <a:t> </a:t>
            </a:r>
            <a:r>
              <a:rPr kumimoji="1" lang="en-US" altLang="zh-CN" dirty="0"/>
              <a:t>for</a:t>
            </a:r>
            <a:r>
              <a:rPr kumimoji="1" lang="zh-CN" altLang="en-US" dirty="0"/>
              <a:t> </a:t>
            </a:r>
            <a:r>
              <a:rPr kumimoji="1" lang="en-US" altLang="zh-CN" dirty="0"/>
              <a:t>thermalization</a:t>
            </a:r>
            <a:r>
              <a:rPr kumimoji="1" lang="zh-CN" altLang="en-US" dirty="0"/>
              <a:t> </a:t>
            </a:r>
            <a:r>
              <a:rPr kumimoji="1" lang="en-US" altLang="zh-CN" dirty="0"/>
              <a:t>and</a:t>
            </a:r>
            <a:r>
              <a:rPr kumimoji="1" lang="zh-CN" altLang="en-US" dirty="0"/>
              <a:t> </a:t>
            </a:r>
            <a:r>
              <a:rPr kumimoji="1" lang="en-US" altLang="zh-CN" dirty="0"/>
              <a:t>scattering</a:t>
            </a:r>
          </a:p>
          <a:p>
            <a:pPr marL="285750" indent="-285750">
              <a:lnSpc>
                <a:spcPct val="150000"/>
              </a:lnSpc>
              <a:buClr>
                <a:schemeClr val="tx1"/>
              </a:buClr>
              <a:buFont typeface="Arial" panose="020B0604020202020204" pitchFamily="34" charset="0"/>
              <a:buChar char="•"/>
            </a:pPr>
            <a:r>
              <a:rPr kumimoji="1" lang="en-US" altLang="zh-CN" dirty="0"/>
              <a:t>QCD</a:t>
            </a:r>
            <a:r>
              <a:rPr kumimoji="1" lang="zh-CN" altLang="en-US" dirty="0"/>
              <a:t> </a:t>
            </a:r>
            <a:r>
              <a:rPr kumimoji="1" lang="en-US" altLang="zh-CN" dirty="0"/>
              <a:t>phase</a:t>
            </a:r>
            <a:r>
              <a:rPr kumimoji="1" lang="zh-CN" altLang="en-US" dirty="0"/>
              <a:t> </a:t>
            </a:r>
            <a:r>
              <a:rPr kumimoji="1" lang="en-US" altLang="zh-CN" dirty="0"/>
              <a:t>diagram</a:t>
            </a:r>
            <a:r>
              <a:rPr kumimoji="1" lang="zh-CN" altLang="en-US" dirty="0"/>
              <a:t> </a:t>
            </a:r>
            <a:r>
              <a:rPr kumimoji="1" lang="en-US" altLang="zh-CN" dirty="0"/>
              <a:t>and</a:t>
            </a:r>
            <a:r>
              <a:rPr kumimoji="1" lang="zh-CN" altLang="en-US" dirty="0"/>
              <a:t> </a:t>
            </a:r>
            <a:r>
              <a:rPr kumimoji="1" lang="en-US" altLang="zh-CN" dirty="0"/>
              <a:t>particle</a:t>
            </a:r>
            <a:r>
              <a:rPr kumimoji="1" lang="zh-CN" altLang="en-US" dirty="0"/>
              <a:t> </a:t>
            </a:r>
            <a:r>
              <a:rPr kumimoji="1" lang="en-US" altLang="zh-CN" dirty="0"/>
              <a:t>mass</a:t>
            </a:r>
          </a:p>
          <a:p>
            <a:pPr marL="285750" indent="-285750">
              <a:lnSpc>
                <a:spcPct val="150000"/>
              </a:lnSpc>
              <a:buClr>
                <a:schemeClr val="tx1"/>
              </a:buClr>
              <a:buFont typeface="Arial" panose="020B0604020202020204" pitchFamily="34" charset="0"/>
              <a:buChar char="•"/>
            </a:pPr>
            <a:r>
              <a:rPr kumimoji="1" lang="en-US" altLang="zh-CN" dirty="0"/>
              <a:t>Strong-correlated</a:t>
            </a:r>
            <a:r>
              <a:rPr kumimoji="1" lang="zh-CN" altLang="en-US" dirty="0"/>
              <a:t> </a:t>
            </a:r>
            <a:r>
              <a:rPr kumimoji="1" lang="en-US" altLang="zh-CN" dirty="0"/>
              <a:t>systems</a:t>
            </a:r>
            <a:r>
              <a:rPr kumimoji="1" lang="zh-CN" altLang="en-US" dirty="0"/>
              <a:t> </a:t>
            </a:r>
            <a:r>
              <a:rPr kumimoji="1" lang="en-US" altLang="zh-CN" dirty="0"/>
              <a:t>with</a:t>
            </a:r>
            <a:r>
              <a:rPr kumimoji="1" lang="zh-CN" altLang="en-US" dirty="0"/>
              <a:t> </a:t>
            </a:r>
            <a:r>
              <a:rPr kumimoji="1" lang="en-US" altLang="zh-CN" dirty="0"/>
              <a:t>e-e</a:t>
            </a:r>
            <a:r>
              <a:rPr kumimoji="1" lang="zh-CN" altLang="en-US" dirty="0"/>
              <a:t> </a:t>
            </a:r>
            <a:r>
              <a:rPr kumimoji="1" lang="en-US" altLang="zh-CN" dirty="0"/>
              <a:t>interaction</a:t>
            </a:r>
          </a:p>
          <a:p>
            <a:pPr marL="285750" indent="-285750">
              <a:lnSpc>
                <a:spcPct val="150000"/>
              </a:lnSpc>
              <a:buClr>
                <a:schemeClr val="tx1"/>
              </a:buClr>
              <a:buFont typeface="Arial" panose="020B0604020202020204" pitchFamily="34" charset="0"/>
              <a:buChar char="•"/>
            </a:pPr>
            <a:r>
              <a:rPr kumimoji="1" lang="en-US" altLang="zh-CN" dirty="0"/>
              <a:t>…</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0D9CC75-7437-F248-B2A3-EB00117E15FC}"/>
                  </a:ext>
                </a:extLst>
              </p:cNvPr>
              <p:cNvSpPr txBox="1"/>
              <p:nvPr/>
            </p:nvSpPr>
            <p:spPr>
              <a:xfrm>
                <a:off x="1649410" y="3460003"/>
                <a:ext cx="3968907" cy="4605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𝑒</m:t>
                          </m:r>
                        </m:e>
                        <m:sup>
                          <m:r>
                            <a:rPr kumimoji="1" lang="en-US" altLang="zh-CN" sz="2800" b="0" i="1" smtClean="0">
                              <a:latin typeface="Cambria Math" panose="02040503050406030204" pitchFamily="18" charset="0"/>
                            </a:rPr>
                            <m:t>−</m:t>
                          </m:r>
                          <m:sSub>
                            <m:sSubPr>
                              <m:ctrlPr>
                                <a:rPr kumimoji="1" lang="en-US" altLang="zh-CN" sz="2800" i="1">
                                  <a:latin typeface="Cambria Math" panose="02040503050406030204" pitchFamily="18" charset="0"/>
                                </a:rPr>
                              </m:ctrlPr>
                            </m:sSubPr>
                            <m:e>
                              <m:r>
                                <a:rPr kumimoji="1" lang="en-US" altLang="zh-CN" sz="2800" i="1">
                                  <a:latin typeface="Cambria Math" panose="02040503050406030204" pitchFamily="18" charset="0"/>
                                </a:rPr>
                                <m:t>𝑆</m:t>
                              </m:r>
                            </m:e>
                            <m:sub>
                              <m:r>
                                <a:rPr kumimoji="1" lang="en-US" altLang="zh-CN" sz="2800" i="1">
                                  <a:latin typeface="Cambria Math" panose="02040503050406030204" pitchFamily="18" charset="0"/>
                                </a:rPr>
                                <m:t>𝐸</m:t>
                              </m:r>
                            </m:sub>
                          </m:sSub>
                          <m:d>
                            <m:dPr>
                              <m:begChr m:val="["/>
                              <m:endChr m:val="]"/>
                              <m:ctrlPr>
                                <a:rPr kumimoji="1" lang="en-US" altLang="zh-CN" sz="2800" i="1">
                                  <a:latin typeface="Cambria Math" panose="02040503050406030204" pitchFamily="18" charset="0"/>
                                </a:rPr>
                              </m:ctrlPr>
                            </m:dPr>
                            <m:e>
                              <m:r>
                                <m:rPr>
                                  <m:sty m:val="p"/>
                                </m:rPr>
                                <a:rPr kumimoji="1" lang="en-US" altLang="zh-CN" sz="2800">
                                  <a:latin typeface="Cambria Math" panose="02040503050406030204" pitchFamily="18" charset="0"/>
                                </a:rPr>
                                <m:t>Φ</m:t>
                              </m:r>
                            </m:e>
                          </m:d>
                        </m:sup>
                      </m:sSup>
                      <m:r>
                        <a:rPr kumimoji="1" lang="en-US" altLang="zh-CN" sz="2800" b="0" i="1" smtClean="0">
                          <a:latin typeface="Cambria Math" panose="02040503050406030204" pitchFamily="18" charset="0"/>
                        </a:rPr>
                        <m:t>→</m:t>
                      </m:r>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𝑒</m:t>
                          </m:r>
                        </m:e>
                        <m:sup>
                          <m:r>
                            <a:rPr kumimoji="1" lang="en-US" altLang="zh-CN" sz="2800" b="0" i="1" smtClean="0">
                              <a:latin typeface="Cambria Math" panose="02040503050406030204" pitchFamily="18" charset="0"/>
                            </a:rPr>
                            <m:t>−</m:t>
                          </m:r>
                          <m:sSub>
                            <m:sSubPr>
                              <m:ctrlPr>
                                <a:rPr kumimoji="1" lang="en-US" altLang="zh-CN" sz="2800" i="1">
                                  <a:latin typeface="Cambria Math" panose="02040503050406030204" pitchFamily="18" charset="0"/>
                                </a:rPr>
                              </m:ctrlPr>
                            </m:sSubPr>
                            <m:e>
                              <m:r>
                                <a:rPr kumimoji="1" lang="en-US" altLang="zh-CN" sz="2800" i="1">
                                  <a:latin typeface="Cambria Math" panose="02040503050406030204" pitchFamily="18" charset="0"/>
                                </a:rPr>
                                <m:t>𝑆</m:t>
                              </m:r>
                            </m:e>
                            <m:sub>
                              <m:r>
                                <a:rPr kumimoji="1" lang="en-US" altLang="zh-CN" sz="2800" i="1">
                                  <a:latin typeface="Cambria Math" panose="02040503050406030204" pitchFamily="18" charset="0"/>
                                </a:rPr>
                                <m:t>1</m:t>
                              </m:r>
                            </m:sub>
                          </m:sSub>
                          <m:d>
                            <m:dPr>
                              <m:begChr m:val="["/>
                              <m:endChr m:val="]"/>
                              <m:ctrlPr>
                                <a:rPr kumimoji="1" lang="en-US" altLang="zh-CN" sz="2800" i="1">
                                  <a:latin typeface="Cambria Math" panose="02040503050406030204" pitchFamily="18" charset="0"/>
                                </a:rPr>
                              </m:ctrlPr>
                            </m:dPr>
                            <m:e>
                              <m:r>
                                <m:rPr>
                                  <m:sty m:val="p"/>
                                </m:rPr>
                                <a:rPr kumimoji="1" lang="en-US" altLang="zh-CN" sz="2800">
                                  <a:latin typeface="Cambria Math" panose="02040503050406030204" pitchFamily="18" charset="0"/>
                                </a:rPr>
                                <m:t>Φ</m:t>
                              </m:r>
                            </m:e>
                          </m:d>
                        </m:sup>
                      </m:sSup>
                      <m:sSup>
                        <m:sSupPr>
                          <m:ctrlPr>
                            <a:rPr kumimoji="1" lang="en-US" altLang="zh-CN" sz="2800" b="0" i="1" smtClean="0">
                              <a:solidFill>
                                <a:srgbClr val="C00000"/>
                              </a:solidFill>
                              <a:latin typeface="Cambria Math" panose="02040503050406030204" pitchFamily="18" charset="0"/>
                            </a:rPr>
                          </m:ctrlPr>
                        </m:sSupPr>
                        <m:e>
                          <m:r>
                            <a:rPr kumimoji="1" lang="en-US" altLang="zh-CN" sz="2800" b="0" i="1" smtClean="0">
                              <a:solidFill>
                                <a:srgbClr val="C00000"/>
                              </a:solidFill>
                              <a:latin typeface="Cambria Math" panose="02040503050406030204" pitchFamily="18" charset="0"/>
                            </a:rPr>
                            <m:t>𝑒</m:t>
                          </m:r>
                        </m:e>
                        <m:sup>
                          <m:r>
                            <a:rPr kumimoji="1" lang="en-US" altLang="zh-CN" sz="2800" b="0" i="1" smtClean="0">
                              <a:solidFill>
                                <a:srgbClr val="C00000"/>
                              </a:solidFill>
                              <a:latin typeface="Cambria Math" panose="02040503050406030204" pitchFamily="18" charset="0"/>
                            </a:rPr>
                            <m:t>−</m:t>
                          </m:r>
                          <m:r>
                            <a:rPr kumimoji="1" lang="en-US" altLang="zh-CN" sz="2800" b="0" i="1" smtClean="0">
                              <a:solidFill>
                                <a:srgbClr val="C00000"/>
                              </a:solidFill>
                              <a:latin typeface="Cambria Math" panose="02040503050406030204" pitchFamily="18" charset="0"/>
                            </a:rPr>
                            <m:t>𝑖</m:t>
                          </m:r>
                          <m:sSub>
                            <m:sSubPr>
                              <m:ctrlPr>
                                <a:rPr kumimoji="1" lang="en-US" altLang="zh-CN" sz="2800" i="1">
                                  <a:solidFill>
                                    <a:srgbClr val="C00000"/>
                                  </a:solidFill>
                                  <a:latin typeface="Cambria Math" panose="02040503050406030204" pitchFamily="18" charset="0"/>
                                </a:rPr>
                              </m:ctrlPr>
                            </m:sSubPr>
                            <m:e>
                              <m:r>
                                <a:rPr kumimoji="1" lang="en-US" altLang="zh-CN" sz="2800" i="1">
                                  <a:solidFill>
                                    <a:srgbClr val="C00000"/>
                                  </a:solidFill>
                                  <a:latin typeface="Cambria Math" panose="02040503050406030204" pitchFamily="18" charset="0"/>
                                </a:rPr>
                                <m:t>𝑆</m:t>
                              </m:r>
                            </m:e>
                            <m:sub>
                              <m:r>
                                <a:rPr kumimoji="1" lang="en-US" altLang="zh-CN" sz="2800" i="1">
                                  <a:solidFill>
                                    <a:srgbClr val="C00000"/>
                                  </a:solidFill>
                                  <a:latin typeface="Cambria Math" panose="02040503050406030204" pitchFamily="18" charset="0"/>
                                </a:rPr>
                                <m:t>2</m:t>
                              </m:r>
                            </m:sub>
                          </m:sSub>
                          <m:r>
                            <a:rPr kumimoji="1" lang="en-US" altLang="zh-CN" sz="2800" i="1">
                              <a:solidFill>
                                <a:srgbClr val="C00000"/>
                              </a:solidFill>
                              <a:latin typeface="Cambria Math" panose="02040503050406030204" pitchFamily="18" charset="0"/>
                            </a:rPr>
                            <m:t>[</m:t>
                          </m:r>
                          <m:r>
                            <m:rPr>
                              <m:sty m:val="p"/>
                            </m:rPr>
                            <a:rPr kumimoji="1" lang="en-US" altLang="zh-CN" sz="2800">
                              <a:solidFill>
                                <a:srgbClr val="C00000"/>
                              </a:solidFill>
                              <a:latin typeface="Cambria Math" panose="02040503050406030204" pitchFamily="18" charset="0"/>
                            </a:rPr>
                            <m:t>Φ</m:t>
                          </m:r>
                          <m:r>
                            <a:rPr kumimoji="1" lang="en-US" altLang="zh-CN" sz="2800" i="1">
                              <a:solidFill>
                                <a:srgbClr val="C00000"/>
                              </a:solidFill>
                              <a:latin typeface="Cambria Math" panose="02040503050406030204" pitchFamily="18" charset="0"/>
                            </a:rPr>
                            <m:t>]</m:t>
                          </m:r>
                        </m:sup>
                      </m:sSup>
                    </m:oMath>
                  </m:oMathPara>
                </a14:m>
                <a:endParaRPr kumimoji="1" lang="zh-CN" altLang="en-US" sz="2800" dirty="0"/>
              </a:p>
            </p:txBody>
          </p:sp>
        </mc:Choice>
        <mc:Fallback xmlns="">
          <p:sp>
            <p:nvSpPr>
              <p:cNvPr id="41" name="TextBox 40">
                <a:extLst>
                  <a:ext uri="{FF2B5EF4-FFF2-40B4-BE49-F238E27FC236}">
                    <a16:creationId xmlns:a16="http://schemas.microsoft.com/office/drawing/2014/main" id="{70D9CC75-7437-F248-B2A3-EB00117E15FC}"/>
                  </a:ext>
                </a:extLst>
              </p:cNvPr>
              <p:cNvSpPr txBox="1">
                <a:spLocks noRot="1" noChangeAspect="1" noMove="1" noResize="1" noEditPoints="1" noAdjustHandles="1" noChangeArrowheads="1" noChangeShapeType="1" noTextEdit="1"/>
              </p:cNvSpPr>
              <p:nvPr/>
            </p:nvSpPr>
            <p:spPr>
              <a:xfrm>
                <a:off x="1649410" y="3460003"/>
                <a:ext cx="3968907" cy="460575"/>
              </a:xfrm>
              <a:prstGeom prst="rect">
                <a:avLst/>
              </a:prstGeom>
              <a:blipFill>
                <a:blip r:embed="rId6"/>
                <a:stretch>
                  <a:fillRect l="-958" r="-1278"/>
                </a:stretch>
              </a:blipFill>
            </p:spPr>
            <p:txBody>
              <a:bodyPr/>
              <a:lstStyle/>
              <a:p>
                <a:r>
                  <a:rPr lang="zh-CN" altLang="en-US">
                    <a:noFill/>
                  </a:rPr>
                  <a:t> </a:t>
                </a:r>
              </a:p>
            </p:txBody>
          </p:sp>
        </mc:Fallback>
      </mc:AlternateContent>
      <p:sp>
        <p:nvSpPr>
          <p:cNvPr id="43" name="Right Brace 42">
            <a:extLst>
              <a:ext uri="{FF2B5EF4-FFF2-40B4-BE49-F238E27FC236}">
                <a16:creationId xmlns:a16="http://schemas.microsoft.com/office/drawing/2014/main" id="{66EF4876-5B3D-6C42-AB63-8B5918C6FC14}"/>
              </a:ext>
            </a:extLst>
          </p:cNvPr>
          <p:cNvSpPr/>
          <p:nvPr/>
        </p:nvSpPr>
        <p:spPr>
          <a:xfrm rot="16200000">
            <a:off x="4059658" y="1621949"/>
            <a:ext cx="487083" cy="5012174"/>
          </a:xfrm>
          <a:prstGeom prst="rightBrace">
            <a:avLst>
              <a:gd name="adj1" fmla="val 8333"/>
              <a:gd name="adj2" fmla="val 67602"/>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000"/>
          </a:p>
        </p:txBody>
      </p:sp>
      <p:sp>
        <p:nvSpPr>
          <p:cNvPr id="19" name="TextBox 18">
            <a:extLst>
              <a:ext uri="{FF2B5EF4-FFF2-40B4-BE49-F238E27FC236}">
                <a16:creationId xmlns:a16="http://schemas.microsoft.com/office/drawing/2014/main" id="{7AB10E24-594A-BB43-9FFE-0A0F6AA128EE}"/>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5</a:t>
            </a:fld>
            <a:r>
              <a:rPr kumimoji="1" lang="en-US" altLang="zh-CN" dirty="0"/>
              <a:t>/44</a:t>
            </a:r>
            <a:endParaRPr kumimoji="1" lang="zh-CN" altLang="en-US" dirty="0"/>
          </a:p>
        </p:txBody>
      </p:sp>
    </p:spTree>
    <p:extLst>
      <p:ext uri="{BB962C8B-B14F-4D97-AF65-F5344CB8AC3E}">
        <p14:creationId xmlns:p14="http://schemas.microsoft.com/office/powerpoint/2010/main" val="2964012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886B64B9-B783-6245-B212-A0B56466E249}"/>
              </a:ext>
            </a:extLst>
          </p:cNvPr>
          <p:cNvSpPr txBox="1"/>
          <p:nvPr/>
        </p:nvSpPr>
        <p:spPr>
          <a:xfrm>
            <a:off x="1669318" y="4560375"/>
            <a:ext cx="5429050" cy="1711366"/>
          </a:xfrm>
          <a:prstGeom prst="rect">
            <a:avLst/>
          </a:prstGeom>
          <a:noFill/>
        </p:spPr>
        <p:txBody>
          <a:bodyPr wrap="none" rtlCol="0">
            <a:spAutoFit/>
          </a:bodyPr>
          <a:lstStyle/>
          <a:p>
            <a:pPr marL="285750" indent="-285750">
              <a:lnSpc>
                <a:spcPct val="150000"/>
              </a:lnSpc>
              <a:buClr>
                <a:schemeClr val="tx1"/>
              </a:buClr>
              <a:buFont typeface="Arial" panose="020B0604020202020204" pitchFamily="34" charset="0"/>
              <a:buChar char="•"/>
            </a:pPr>
            <a:r>
              <a:rPr kumimoji="1" lang="en-US" altLang="zh-CN" dirty="0"/>
              <a:t>Real-time</a:t>
            </a:r>
            <a:r>
              <a:rPr kumimoji="1" lang="zh-CN" altLang="en-US" dirty="0"/>
              <a:t> </a:t>
            </a:r>
            <a:r>
              <a:rPr kumimoji="1" lang="en-US" altLang="zh-CN" dirty="0"/>
              <a:t>dynamics</a:t>
            </a:r>
            <a:r>
              <a:rPr kumimoji="1" lang="zh-CN" altLang="en-US" dirty="0"/>
              <a:t> </a:t>
            </a:r>
            <a:r>
              <a:rPr kumimoji="1" lang="en-US" altLang="zh-CN" dirty="0"/>
              <a:t>for</a:t>
            </a:r>
            <a:r>
              <a:rPr kumimoji="1" lang="zh-CN" altLang="en-US" dirty="0"/>
              <a:t> </a:t>
            </a:r>
            <a:r>
              <a:rPr kumimoji="1" lang="en-US" altLang="zh-CN" dirty="0"/>
              <a:t>thermalization</a:t>
            </a:r>
            <a:r>
              <a:rPr kumimoji="1" lang="zh-CN" altLang="en-US" dirty="0"/>
              <a:t> </a:t>
            </a:r>
            <a:r>
              <a:rPr kumimoji="1" lang="en-US" altLang="zh-CN" dirty="0"/>
              <a:t>and</a:t>
            </a:r>
            <a:r>
              <a:rPr kumimoji="1" lang="zh-CN" altLang="en-US" dirty="0"/>
              <a:t> </a:t>
            </a:r>
            <a:r>
              <a:rPr kumimoji="1" lang="en-US" altLang="zh-CN" dirty="0"/>
              <a:t>scattering</a:t>
            </a:r>
          </a:p>
          <a:p>
            <a:pPr marL="285750" indent="-285750">
              <a:lnSpc>
                <a:spcPct val="150000"/>
              </a:lnSpc>
              <a:buClr>
                <a:schemeClr val="tx1"/>
              </a:buClr>
              <a:buFont typeface="Arial" panose="020B0604020202020204" pitchFamily="34" charset="0"/>
              <a:buChar char="•"/>
            </a:pPr>
            <a:r>
              <a:rPr kumimoji="1" lang="en-US" altLang="zh-CN" dirty="0"/>
              <a:t>QCD</a:t>
            </a:r>
            <a:r>
              <a:rPr kumimoji="1" lang="zh-CN" altLang="en-US" dirty="0"/>
              <a:t> </a:t>
            </a:r>
            <a:r>
              <a:rPr kumimoji="1" lang="en-US" altLang="zh-CN" dirty="0"/>
              <a:t>phase</a:t>
            </a:r>
            <a:r>
              <a:rPr kumimoji="1" lang="zh-CN" altLang="en-US" dirty="0"/>
              <a:t> </a:t>
            </a:r>
            <a:r>
              <a:rPr kumimoji="1" lang="en-US" altLang="zh-CN" dirty="0"/>
              <a:t>diagram</a:t>
            </a:r>
            <a:r>
              <a:rPr kumimoji="1" lang="zh-CN" altLang="en-US" dirty="0"/>
              <a:t> </a:t>
            </a:r>
            <a:r>
              <a:rPr kumimoji="1" lang="en-US" altLang="zh-CN" dirty="0"/>
              <a:t>and</a:t>
            </a:r>
            <a:r>
              <a:rPr kumimoji="1" lang="zh-CN" altLang="en-US" dirty="0"/>
              <a:t> </a:t>
            </a:r>
            <a:r>
              <a:rPr kumimoji="1" lang="en-US" altLang="zh-CN" dirty="0"/>
              <a:t>particle</a:t>
            </a:r>
            <a:r>
              <a:rPr kumimoji="1" lang="zh-CN" altLang="en-US" dirty="0"/>
              <a:t> </a:t>
            </a:r>
            <a:r>
              <a:rPr kumimoji="1" lang="en-US" altLang="zh-CN" dirty="0"/>
              <a:t>mass</a:t>
            </a:r>
          </a:p>
          <a:p>
            <a:pPr marL="285750" indent="-285750">
              <a:lnSpc>
                <a:spcPct val="150000"/>
              </a:lnSpc>
              <a:buClr>
                <a:schemeClr val="tx1"/>
              </a:buClr>
              <a:buFont typeface="Arial" panose="020B0604020202020204" pitchFamily="34" charset="0"/>
              <a:buChar char="•"/>
            </a:pPr>
            <a:r>
              <a:rPr kumimoji="1" lang="en-US" altLang="zh-CN" dirty="0"/>
              <a:t>Strong-correlated</a:t>
            </a:r>
            <a:r>
              <a:rPr kumimoji="1" lang="zh-CN" altLang="en-US" dirty="0"/>
              <a:t> </a:t>
            </a:r>
            <a:r>
              <a:rPr kumimoji="1" lang="en-US" altLang="zh-CN" dirty="0"/>
              <a:t>systems</a:t>
            </a:r>
            <a:r>
              <a:rPr kumimoji="1" lang="zh-CN" altLang="en-US" dirty="0"/>
              <a:t> </a:t>
            </a:r>
            <a:r>
              <a:rPr kumimoji="1" lang="en-US" altLang="zh-CN" dirty="0"/>
              <a:t>with</a:t>
            </a:r>
            <a:r>
              <a:rPr kumimoji="1" lang="zh-CN" altLang="en-US" dirty="0"/>
              <a:t> </a:t>
            </a:r>
            <a:r>
              <a:rPr kumimoji="1" lang="en-US" altLang="zh-CN" dirty="0"/>
              <a:t>e-e</a:t>
            </a:r>
            <a:r>
              <a:rPr kumimoji="1" lang="zh-CN" altLang="en-US" dirty="0"/>
              <a:t> </a:t>
            </a:r>
            <a:r>
              <a:rPr kumimoji="1" lang="en-US" altLang="zh-CN" dirty="0"/>
              <a:t>interaction</a:t>
            </a:r>
          </a:p>
          <a:p>
            <a:pPr marL="285750" indent="-285750">
              <a:lnSpc>
                <a:spcPct val="150000"/>
              </a:lnSpc>
              <a:buClr>
                <a:schemeClr val="tx1"/>
              </a:buClr>
              <a:buFont typeface="Arial" panose="020B0604020202020204" pitchFamily="34" charset="0"/>
              <a:buChar char="•"/>
            </a:pPr>
            <a:r>
              <a:rPr kumimoji="1" lang="en-US" altLang="zh-CN" dirty="0"/>
              <a:t>…</a:t>
            </a:r>
          </a:p>
        </p:txBody>
      </p:sp>
      <p:sp>
        <p:nvSpPr>
          <p:cNvPr id="10" name="TextBox 9">
            <a:extLst>
              <a:ext uri="{FF2B5EF4-FFF2-40B4-BE49-F238E27FC236}">
                <a16:creationId xmlns:a16="http://schemas.microsoft.com/office/drawing/2014/main" id="{95EF2B4B-60E8-0642-8092-8E373B8E29A8}"/>
              </a:ext>
            </a:extLst>
          </p:cNvPr>
          <p:cNvSpPr txBox="1"/>
          <p:nvPr/>
        </p:nvSpPr>
        <p:spPr>
          <a:xfrm>
            <a:off x="410303" y="2936333"/>
            <a:ext cx="6096000"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t>Sign</a:t>
            </a:r>
            <a:r>
              <a:rPr lang="zh-CN" altLang="en-US" sz="2400" dirty="0"/>
              <a:t> </a:t>
            </a:r>
            <a:r>
              <a:rPr lang="en-US" altLang="zh-CN" sz="2400" dirty="0"/>
              <a:t>problem</a:t>
            </a:r>
            <a:r>
              <a:rPr lang="zh-CN" altLang="en-US" sz="2400" dirty="0"/>
              <a:t> </a:t>
            </a:r>
            <a:r>
              <a:rPr lang="en-US" altLang="zh-CN" sz="2400" dirty="0"/>
              <a:t>in</a:t>
            </a:r>
            <a:r>
              <a:rPr lang="zh-CN" altLang="en-US" sz="2400" dirty="0"/>
              <a:t> </a:t>
            </a:r>
            <a:r>
              <a:rPr lang="en-US" altLang="zh-CN" sz="2400" dirty="0"/>
              <a:t>Monte-Carlo</a:t>
            </a:r>
            <a:r>
              <a:rPr lang="zh-CN" altLang="en-US" sz="2400" dirty="0"/>
              <a:t> </a:t>
            </a:r>
            <a:r>
              <a:rPr lang="en-US" altLang="zh-CN" sz="2400" dirty="0"/>
              <a:t>algorithm.</a:t>
            </a:r>
            <a:r>
              <a:rPr lang="zh-CN" altLang="en-US" sz="2400" dirty="0"/>
              <a:t> </a:t>
            </a:r>
            <a:endParaRPr lang="en-US" altLang="zh-CN" sz="2400" dirty="0"/>
          </a:p>
        </p:txBody>
      </p:sp>
      <p:sp>
        <p:nvSpPr>
          <p:cNvPr id="12" name="TextBox 11">
            <a:extLst>
              <a:ext uri="{FF2B5EF4-FFF2-40B4-BE49-F238E27FC236}">
                <a16:creationId xmlns:a16="http://schemas.microsoft.com/office/drawing/2014/main" id="{EAFE5E6B-C804-5F43-845D-7266D676AB75}"/>
              </a:ext>
            </a:extLst>
          </p:cNvPr>
          <p:cNvSpPr txBox="1"/>
          <p:nvPr/>
        </p:nvSpPr>
        <p:spPr>
          <a:xfrm>
            <a:off x="410303" y="1131754"/>
            <a:ext cx="6096000" cy="830997"/>
          </a:xfrm>
          <a:prstGeom prst="rect">
            <a:avLst/>
          </a:prstGeom>
          <a:noFill/>
        </p:spPr>
        <p:txBody>
          <a:bodyPr wrap="square">
            <a:spAutoFit/>
          </a:bodyPr>
          <a:lstStyle/>
          <a:p>
            <a:pPr marL="342900" indent="-342900">
              <a:buFont typeface="Arial" panose="020B0604020202020204" pitchFamily="34" charset="0"/>
              <a:buChar char="•"/>
            </a:pPr>
            <a:r>
              <a:rPr lang="en-US" altLang="zh-CN" sz="2400" dirty="0"/>
              <a:t>Monte-Carlo</a:t>
            </a:r>
            <a:r>
              <a:rPr lang="zh-CN" altLang="en-US" sz="2400" dirty="0"/>
              <a:t> </a:t>
            </a:r>
            <a:r>
              <a:rPr lang="en-US" altLang="zh-CN" sz="2400" dirty="0"/>
              <a:t>Alg.</a:t>
            </a:r>
            <a:r>
              <a:rPr lang="zh-CN" altLang="en-US" sz="2400" dirty="0"/>
              <a:t> </a:t>
            </a:r>
            <a:r>
              <a:rPr lang="en-US" altLang="zh-CN" sz="2400" dirty="0"/>
              <a:t>performs</a:t>
            </a:r>
            <a:r>
              <a:rPr lang="zh-CN" altLang="en-US" sz="2400" dirty="0"/>
              <a:t> </a:t>
            </a:r>
            <a:r>
              <a:rPr lang="en-US" altLang="zh-CN" sz="2400" dirty="0"/>
              <a:t>the</a:t>
            </a:r>
            <a:r>
              <a:rPr lang="zh-CN" altLang="en-US" sz="2400" dirty="0"/>
              <a:t> </a:t>
            </a:r>
            <a:r>
              <a:rPr lang="en-US" altLang="zh-CN" sz="2400" dirty="0"/>
              <a:t>integration</a:t>
            </a:r>
            <a:r>
              <a:rPr lang="zh-CN" altLang="en-US" sz="2400" dirty="0"/>
              <a:t> </a:t>
            </a:r>
            <a:r>
              <a:rPr lang="en-US" altLang="zh-CN" sz="2400" dirty="0"/>
              <a:t>by</a:t>
            </a:r>
            <a:r>
              <a:rPr lang="zh-CN" altLang="en-US" sz="2400" dirty="0"/>
              <a:t> </a:t>
            </a:r>
            <a:r>
              <a:rPr lang="en-US" altLang="zh-CN" sz="2400" dirty="0"/>
              <a:t>sampling:</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9C95D17-9F30-6843-BD9F-1CBC559DA39B}"/>
                  </a:ext>
                </a:extLst>
              </p:cNvPr>
              <p:cNvSpPr txBox="1"/>
              <p:nvPr/>
            </p:nvSpPr>
            <p:spPr>
              <a:xfrm>
                <a:off x="1797111" y="2024756"/>
                <a:ext cx="3482748" cy="7337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kumimoji="1" lang="zh-CN" altLang="en-US" i="1" smtClean="0">
                              <a:latin typeface="Cambria Math" panose="02040503050406030204" pitchFamily="18" charset="0"/>
                            </a:rPr>
                          </m:ctrlPr>
                        </m:naryPr>
                        <m:sub/>
                        <m:sup/>
                        <m:e>
                          <m:r>
                            <a:rPr kumimoji="1" lang="en-US" altLang="zh-CN" i="1" smtClean="0">
                              <a:latin typeface="Cambria Math" panose="02040503050406030204" pitchFamily="18" charset="0"/>
                              <a:ea typeface="Cambria Math" panose="02040503050406030204" pitchFamily="18" charset="0"/>
                            </a:rPr>
                            <m:t>𝒟</m:t>
                          </m:r>
                          <m:r>
                            <m:rPr>
                              <m:sty m:val="p"/>
                            </m:rPr>
                            <a:rPr kumimoji="1" lang="en-US" altLang="zh-CN" b="0" i="0" smtClean="0">
                              <a:latin typeface="Cambria Math" panose="02040503050406030204" pitchFamily="18" charset="0"/>
                              <a:ea typeface="Cambria Math" panose="02040503050406030204" pitchFamily="18" charset="0"/>
                            </a:rPr>
                            <m:t>Φ</m:t>
                          </m:r>
                          <m:r>
                            <a:rPr kumimoji="1" lang="zh-CN" altLang="en-US" b="0" i="1" smtClean="0">
                              <a:latin typeface="Cambria Math" panose="02040503050406030204" pitchFamily="18" charset="0"/>
                              <a:ea typeface="Cambria Math" panose="02040503050406030204" pitchFamily="18" charset="0"/>
                            </a:rPr>
                            <m:t> </m:t>
                          </m:r>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𝑆</m:t>
                                  </m:r>
                                </m:e>
                                <m:sub>
                                  <m:r>
                                    <a:rPr kumimoji="1" lang="en-US" altLang="zh-CN" b="0" i="1" smtClean="0">
                                      <a:latin typeface="Cambria Math" panose="02040503050406030204" pitchFamily="18" charset="0"/>
                                    </a:rPr>
                                    <m:t>𝐸</m:t>
                                  </m:r>
                                </m:sub>
                              </m:sSub>
                              <m:r>
                                <a:rPr kumimoji="1" lang="en-US" altLang="zh-CN" b="0" i="1" smtClean="0">
                                  <a:latin typeface="Cambria Math" panose="02040503050406030204" pitchFamily="18" charset="0"/>
                                </a:rPr>
                                <m:t>[</m:t>
                              </m:r>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up>
                          </m:sSup>
                        </m:e>
                      </m:nary>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𝑁</m:t>
                              </m:r>
                            </m:e>
                            <m:sub>
                              <m:r>
                                <m:rPr>
                                  <m:sty m:val="p"/>
                                </m:rPr>
                                <a:rPr kumimoji="1" lang="en-US" altLang="zh-CN" b="0" i="1" smtClean="0">
                                  <a:latin typeface="Cambria Math" panose="02040503050406030204" pitchFamily="18" charset="0"/>
                                </a:rPr>
                                <m:t>sample</m:t>
                              </m:r>
                            </m:sub>
                          </m:sSub>
                        </m:den>
                      </m:f>
                      <m:nary>
                        <m:naryPr>
                          <m:chr m:val="∑"/>
                          <m:supHide m:val="on"/>
                          <m:ctrlPr>
                            <a:rPr kumimoji="1" lang="en-US" altLang="zh-CN" b="0" i="1" smtClean="0">
                              <a:latin typeface="Cambria Math" panose="02040503050406030204" pitchFamily="18" charset="0"/>
                            </a:rPr>
                          </m:ctrlPr>
                        </m:naryPr>
                        <m:sub>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𝑆</m:t>
                                  </m:r>
                                </m:e>
                                <m:sub>
                                  <m:r>
                                    <a:rPr kumimoji="1" lang="en-US" altLang="zh-CN" b="0" i="1" smtClean="0">
                                      <a:latin typeface="Cambria Math" panose="02040503050406030204" pitchFamily="18" charset="0"/>
                                    </a:rPr>
                                    <m:t>𝐸</m:t>
                                  </m:r>
                                </m:sub>
                              </m:sSub>
                              <m:r>
                                <a:rPr kumimoji="1" lang="en-US" altLang="zh-CN" b="0" i="1" smtClean="0">
                                  <a:latin typeface="Cambria Math" panose="02040503050406030204" pitchFamily="18" charset="0"/>
                                </a:rPr>
                                <m:t>[</m:t>
                              </m:r>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up>
                          </m:sSup>
                        </m:sub>
                        <m:sup/>
                        <m:e>
                          <m:r>
                            <a:rPr kumimoji="1" lang="zh-CN" altLang="en-US" b="0" i="1" smtClean="0">
                              <a:latin typeface="Cambria Math" panose="02040503050406030204" pitchFamily="18" charset="0"/>
                            </a:rPr>
                            <m:t> </m:t>
                          </m:r>
                        </m:e>
                      </m:nary>
                    </m:oMath>
                  </m:oMathPara>
                </a14:m>
                <a:endParaRPr kumimoji="1" lang="zh-CN" altLang="en-US" dirty="0"/>
              </a:p>
            </p:txBody>
          </p:sp>
        </mc:Choice>
        <mc:Fallback xmlns="">
          <p:sp>
            <p:nvSpPr>
              <p:cNvPr id="8" name="TextBox 7">
                <a:extLst>
                  <a:ext uri="{FF2B5EF4-FFF2-40B4-BE49-F238E27FC236}">
                    <a16:creationId xmlns:a16="http://schemas.microsoft.com/office/drawing/2014/main" id="{39C95D17-9F30-6843-BD9F-1CBC559DA39B}"/>
                  </a:ext>
                </a:extLst>
              </p:cNvPr>
              <p:cNvSpPr txBox="1">
                <a:spLocks noRot="1" noChangeAspect="1" noMove="1" noResize="1" noEditPoints="1" noAdjustHandles="1" noChangeArrowheads="1" noChangeShapeType="1" noTextEdit="1"/>
              </p:cNvSpPr>
              <p:nvPr/>
            </p:nvSpPr>
            <p:spPr>
              <a:xfrm>
                <a:off x="1797111" y="2024756"/>
                <a:ext cx="3482748" cy="733791"/>
              </a:xfrm>
              <a:prstGeom prst="rect">
                <a:avLst/>
              </a:prstGeom>
              <a:blipFill>
                <a:blip r:embed="rId3"/>
                <a:stretch>
                  <a:fillRect l="-27273" t="-150847" r="-4364" b="-2135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FFB1D56-C3F6-F846-9256-07BBA1D87B1C}"/>
                  </a:ext>
                </a:extLst>
              </p:cNvPr>
              <p:cNvSpPr txBox="1"/>
              <p:nvPr/>
            </p:nvSpPr>
            <p:spPr>
              <a:xfrm>
                <a:off x="1649410" y="3460003"/>
                <a:ext cx="3968907" cy="4605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𝑒</m:t>
                          </m:r>
                        </m:e>
                        <m:sup>
                          <m:r>
                            <a:rPr kumimoji="1" lang="en-US" altLang="zh-CN" sz="2800" b="0" i="1" smtClean="0">
                              <a:latin typeface="Cambria Math" panose="02040503050406030204" pitchFamily="18" charset="0"/>
                            </a:rPr>
                            <m:t>−</m:t>
                          </m:r>
                          <m:sSub>
                            <m:sSubPr>
                              <m:ctrlPr>
                                <a:rPr kumimoji="1" lang="en-US" altLang="zh-CN" sz="2800" i="1">
                                  <a:latin typeface="Cambria Math" panose="02040503050406030204" pitchFamily="18" charset="0"/>
                                </a:rPr>
                              </m:ctrlPr>
                            </m:sSubPr>
                            <m:e>
                              <m:r>
                                <a:rPr kumimoji="1" lang="en-US" altLang="zh-CN" sz="2800" i="1">
                                  <a:latin typeface="Cambria Math" panose="02040503050406030204" pitchFamily="18" charset="0"/>
                                </a:rPr>
                                <m:t>𝑆</m:t>
                              </m:r>
                            </m:e>
                            <m:sub>
                              <m:r>
                                <a:rPr kumimoji="1" lang="en-US" altLang="zh-CN" sz="2800" i="1">
                                  <a:latin typeface="Cambria Math" panose="02040503050406030204" pitchFamily="18" charset="0"/>
                                </a:rPr>
                                <m:t>𝐸</m:t>
                              </m:r>
                            </m:sub>
                          </m:sSub>
                          <m:d>
                            <m:dPr>
                              <m:begChr m:val="["/>
                              <m:endChr m:val="]"/>
                              <m:ctrlPr>
                                <a:rPr kumimoji="1" lang="en-US" altLang="zh-CN" sz="2800" i="1">
                                  <a:latin typeface="Cambria Math" panose="02040503050406030204" pitchFamily="18" charset="0"/>
                                </a:rPr>
                              </m:ctrlPr>
                            </m:dPr>
                            <m:e>
                              <m:r>
                                <m:rPr>
                                  <m:sty m:val="p"/>
                                </m:rPr>
                                <a:rPr kumimoji="1" lang="en-US" altLang="zh-CN" sz="2800">
                                  <a:latin typeface="Cambria Math" panose="02040503050406030204" pitchFamily="18" charset="0"/>
                                </a:rPr>
                                <m:t>Φ</m:t>
                              </m:r>
                            </m:e>
                          </m:d>
                        </m:sup>
                      </m:sSup>
                      <m:r>
                        <a:rPr kumimoji="1" lang="en-US" altLang="zh-CN" sz="2800" b="0" i="1" smtClean="0">
                          <a:latin typeface="Cambria Math" panose="02040503050406030204" pitchFamily="18" charset="0"/>
                        </a:rPr>
                        <m:t>→</m:t>
                      </m:r>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𝑒</m:t>
                          </m:r>
                        </m:e>
                        <m:sup>
                          <m:r>
                            <a:rPr kumimoji="1" lang="en-US" altLang="zh-CN" sz="2800" b="0" i="1" smtClean="0">
                              <a:latin typeface="Cambria Math" panose="02040503050406030204" pitchFamily="18" charset="0"/>
                            </a:rPr>
                            <m:t>−</m:t>
                          </m:r>
                          <m:sSub>
                            <m:sSubPr>
                              <m:ctrlPr>
                                <a:rPr kumimoji="1" lang="en-US" altLang="zh-CN" sz="2800" i="1">
                                  <a:latin typeface="Cambria Math" panose="02040503050406030204" pitchFamily="18" charset="0"/>
                                </a:rPr>
                              </m:ctrlPr>
                            </m:sSubPr>
                            <m:e>
                              <m:r>
                                <a:rPr kumimoji="1" lang="en-US" altLang="zh-CN" sz="2800" i="1">
                                  <a:latin typeface="Cambria Math" panose="02040503050406030204" pitchFamily="18" charset="0"/>
                                </a:rPr>
                                <m:t>𝑆</m:t>
                              </m:r>
                            </m:e>
                            <m:sub>
                              <m:r>
                                <a:rPr kumimoji="1" lang="en-US" altLang="zh-CN" sz="2800" i="1">
                                  <a:latin typeface="Cambria Math" panose="02040503050406030204" pitchFamily="18" charset="0"/>
                                </a:rPr>
                                <m:t>1</m:t>
                              </m:r>
                            </m:sub>
                          </m:sSub>
                          <m:d>
                            <m:dPr>
                              <m:begChr m:val="["/>
                              <m:endChr m:val="]"/>
                              <m:ctrlPr>
                                <a:rPr kumimoji="1" lang="en-US" altLang="zh-CN" sz="2800" i="1">
                                  <a:latin typeface="Cambria Math" panose="02040503050406030204" pitchFamily="18" charset="0"/>
                                </a:rPr>
                              </m:ctrlPr>
                            </m:dPr>
                            <m:e>
                              <m:r>
                                <m:rPr>
                                  <m:sty m:val="p"/>
                                </m:rPr>
                                <a:rPr kumimoji="1" lang="en-US" altLang="zh-CN" sz="2800">
                                  <a:latin typeface="Cambria Math" panose="02040503050406030204" pitchFamily="18" charset="0"/>
                                </a:rPr>
                                <m:t>Φ</m:t>
                              </m:r>
                            </m:e>
                          </m:d>
                        </m:sup>
                      </m:sSup>
                      <m:sSup>
                        <m:sSupPr>
                          <m:ctrlPr>
                            <a:rPr kumimoji="1" lang="en-US" altLang="zh-CN" sz="2800" b="0" i="1" smtClean="0">
                              <a:solidFill>
                                <a:srgbClr val="C00000"/>
                              </a:solidFill>
                              <a:latin typeface="Cambria Math" panose="02040503050406030204" pitchFamily="18" charset="0"/>
                            </a:rPr>
                          </m:ctrlPr>
                        </m:sSupPr>
                        <m:e>
                          <m:r>
                            <a:rPr kumimoji="1" lang="en-US" altLang="zh-CN" sz="2800" b="0" i="1" smtClean="0">
                              <a:solidFill>
                                <a:srgbClr val="C00000"/>
                              </a:solidFill>
                              <a:latin typeface="Cambria Math" panose="02040503050406030204" pitchFamily="18" charset="0"/>
                            </a:rPr>
                            <m:t>𝑒</m:t>
                          </m:r>
                        </m:e>
                        <m:sup>
                          <m:r>
                            <a:rPr kumimoji="1" lang="en-US" altLang="zh-CN" sz="2800" b="0" i="1" smtClean="0">
                              <a:solidFill>
                                <a:srgbClr val="C00000"/>
                              </a:solidFill>
                              <a:latin typeface="Cambria Math" panose="02040503050406030204" pitchFamily="18" charset="0"/>
                            </a:rPr>
                            <m:t>−</m:t>
                          </m:r>
                          <m:r>
                            <a:rPr kumimoji="1" lang="en-US" altLang="zh-CN" sz="2800" b="0" i="1" smtClean="0">
                              <a:solidFill>
                                <a:srgbClr val="C00000"/>
                              </a:solidFill>
                              <a:latin typeface="Cambria Math" panose="02040503050406030204" pitchFamily="18" charset="0"/>
                            </a:rPr>
                            <m:t>𝑖</m:t>
                          </m:r>
                          <m:sSub>
                            <m:sSubPr>
                              <m:ctrlPr>
                                <a:rPr kumimoji="1" lang="en-US" altLang="zh-CN" sz="2800" i="1">
                                  <a:solidFill>
                                    <a:srgbClr val="C00000"/>
                                  </a:solidFill>
                                  <a:latin typeface="Cambria Math" panose="02040503050406030204" pitchFamily="18" charset="0"/>
                                </a:rPr>
                              </m:ctrlPr>
                            </m:sSubPr>
                            <m:e>
                              <m:r>
                                <a:rPr kumimoji="1" lang="en-US" altLang="zh-CN" sz="2800" i="1">
                                  <a:solidFill>
                                    <a:srgbClr val="C00000"/>
                                  </a:solidFill>
                                  <a:latin typeface="Cambria Math" panose="02040503050406030204" pitchFamily="18" charset="0"/>
                                </a:rPr>
                                <m:t>𝑆</m:t>
                              </m:r>
                            </m:e>
                            <m:sub>
                              <m:r>
                                <a:rPr kumimoji="1" lang="en-US" altLang="zh-CN" sz="2800" i="1">
                                  <a:solidFill>
                                    <a:srgbClr val="C00000"/>
                                  </a:solidFill>
                                  <a:latin typeface="Cambria Math" panose="02040503050406030204" pitchFamily="18" charset="0"/>
                                </a:rPr>
                                <m:t>2</m:t>
                              </m:r>
                            </m:sub>
                          </m:sSub>
                          <m:r>
                            <a:rPr kumimoji="1" lang="en-US" altLang="zh-CN" sz="2800" i="1">
                              <a:solidFill>
                                <a:srgbClr val="C00000"/>
                              </a:solidFill>
                              <a:latin typeface="Cambria Math" panose="02040503050406030204" pitchFamily="18" charset="0"/>
                            </a:rPr>
                            <m:t>[</m:t>
                          </m:r>
                          <m:r>
                            <m:rPr>
                              <m:sty m:val="p"/>
                            </m:rPr>
                            <a:rPr kumimoji="1" lang="en-US" altLang="zh-CN" sz="2800">
                              <a:solidFill>
                                <a:srgbClr val="C00000"/>
                              </a:solidFill>
                              <a:latin typeface="Cambria Math" panose="02040503050406030204" pitchFamily="18" charset="0"/>
                            </a:rPr>
                            <m:t>Φ</m:t>
                          </m:r>
                          <m:r>
                            <a:rPr kumimoji="1" lang="en-US" altLang="zh-CN" sz="2800" i="1">
                              <a:solidFill>
                                <a:srgbClr val="C00000"/>
                              </a:solidFill>
                              <a:latin typeface="Cambria Math" panose="02040503050406030204" pitchFamily="18" charset="0"/>
                            </a:rPr>
                            <m:t>]</m:t>
                          </m:r>
                        </m:sup>
                      </m:sSup>
                    </m:oMath>
                  </m:oMathPara>
                </a14:m>
                <a:endParaRPr kumimoji="1" lang="zh-CN" altLang="en-US" sz="2800" dirty="0"/>
              </a:p>
            </p:txBody>
          </p:sp>
        </mc:Choice>
        <mc:Fallback xmlns="">
          <p:sp>
            <p:nvSpPr>
              <p:cNvPr id="15" name="TextBox 14">
                <a:extLst>
                  <a:ext uri="{FF2B5EF4-FFF2-40B4-BE49-F238E27FC236}">
                    <a16:creationId xmlns:a16="http://schemas.microsoft.com/office/drawing/2014/main" id="{2FFB1D56-C3F6-F846-9256-07BBA1D87B1C}"/>
                  </a:ext>
                </a:extLst>
              </p:cNvPr>
              <p:cNvSpPr txBox="1">
                <a:spLocks noRot="1" noChangeAspect="1" noMove="1" noResize="1" noEditPoints="1" noAdjustHandles="1" noChangeArrowheads="1" noChangeShapeType="1" noTextEdit="1"/>
              </p:cNvSpPr>
              <p:nvPr/>
            </p:nvSpPr>
            <p:spPr>
              <a:xfrm>
                <a:off x="1649410" y="3460003"/>
                <a:ext cx="3968907" cy="460575"/>
              </a:xfrm>
              <a:prstGeom prst="rect">
                <a:avLst/>
              </a:prstGeom>
              <a:blipFill>
                <a:blip r:embed="rId4"/>
                <a:stretch>
                  <a:fillRect l="-958" r="-1278"/>
                </a:stretch>
              </a:blipFill>
            </p:spPr>
            <p:txBody>
              <a:bodyPr/>
              <a:lstStyle/>
              <a:p>
                <a:r>
                  <a:rPr lang="zh-CN" altLang="en-US">
                    <a:noFill/>
                  </a:rPr>
                  <a:t> </a:t>
                </a:r>
              </a:p>
            </p:txBody>
          </p:sp>
        </mc:Fallback>
      </mc:AlternateContent>
      <p:sp>
        <p:nvSpPr>
          <p:cNvPr id="13" name="Title 1">
            <a:extLst>
              <a:ext uri="{FF2B5EF4-FFF2-40B4-BE49-F238E27FC236}">
                <a16:creationId xmlns:a16="http://schemas.microsoft.com/office/drawing/2014/main" id="{284A4476-239C-2D42-940B-5B09A1BA65A8}"/>
              </a:ext>
            </a:extLst>
          </p:cNvPr>
          <p:cNvSpPr txBox="1">
            <a:spLocks/>
          </p:cNvSpPr>
          <p:nvPr/>
        </p:nvSpPr>
        <p:spPr>
          <a:xfrm>
            <a:off x="0" y="0"/>
            <a:ext cx="12192000" cy="857250"/>
          </a:xfrm>
          <a:prstGeom prst="rect">
            <a:avLst/>
          </a:prstGeom>
          <a:solidFill>
            <a:srgbClr val="9DC3E6"/>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Why</a:t>
            </a:r>
            <a:r>
              <a:rPr kumimoji="1" lang="zh-CN" altLang="en-US" sz="4000" b="1" dirty="0"/>
              <a:t> </a:t>
            </a:r>
            <a:r>
              <a:rPr kumimoji="1" lang="en-US" altLang="zh-CN" sz="4000" b="1" dirty="0"/>
              <a:t>quantum</a:t>
            </a:r>
            <a:r>
              <a:rPr kumimoji="1" lang="zh-CN" altLang="en-US" sz="4000" b="1" dirty="0"/>
              <a:t> </a:t>
            </a:r>
            <a:r>
              <a:rPr kumimoji="1" lang="en-US" altLang="zh-CN" sz="4000" b="1" dirty="0"/>
              <a:t>computer?</a:t>
            </a:r>
            <a:endParaRPr kumimoji="1" lang="zh-CN" altLang="en-US" sz="4000" b="1" dirty="0"/>
          </a:p>
        </p:txBody>
      </p:sp>
      <p:pic>
        <p:nvPicPr>
          <p:cNvPr id="22" name="Picture 21">
            <a:extLst>
              <a:ext uri="{FF2B5EF4-FFF2-40B4-BE49-F238E27FC236}">
                <a16:creationId xmlns:a16="http://schemas.microsoft.com/office/drawing/2014/main" id="{692C59E7-8565-E24E-9FD2-5EAD6F156BB6}"/>
              </a:ext>
            </a:extLst>
          </p:cNvPr>
          <p:cNvPicPr>
            <a:picLocks noChangeAspect="1"/>
          </p:cNvPicPr>
          <p:nvPr/>
        </p:nvPicPr>
        <p:blipFill rotWithShape="1">
          <a:blip r:embed="rId5"/>
          <a:srcRect l="59122" t="9535" b="18104"/>
          <a:stretch/>
        </p:blipFill>
        <p:spPr>
          <a:xfrm>
            <a:off x="7152545" y="881174"/>
            <a:ext cx="4629152" cy="3003322"/>
          </a:xfrm>
          <a:prstGeom prst="rect">
            <a:avLst/>
          </a:prstGeom>
        </p:spPr>
      </p:pic>
      <p:pic>
        <p:nvPicPr>
          <p:cNvPr id="3" name="Picture 2">
            <a:extLst>
              <a:ext uri="{FF2B5EF4-FFF2-40B4-BE49-F238E27FC236}">
                <a16:creationId xmlns:a16="http://schemas.microsoft.com/office/drawing/2014/main" id="{A9549697-ED17-3F48-AA62-480C148E694F}"/>
              </a:ext>
            </a:extLst>
          </p:cNvPr>
          <p:cNvPicPr>
            <a:picLocks noChangeAspect="1"/>
          </p:cNvPicPr>
          <p:nvPr/>
        </p:nvPicPr>
        <p:blipFill>
          <a:blip r:embed="rId6"/>
          <a:stretch>
            <a:fillRect/>
          </a:stretch>
        </p:blipFill>
        <p:spPr>
          <a:xfrm>
            <a:off x="7495487" y="4167706"/>
            <a:ext cx="3673256" cy="2308903"/>
          </a:xfrm>
          <a:prstGeom prst="rect">
            <a:avLst/>
          </a:prstGeom>
        </p:spPr>
      </p:pic>
      <p:sp>
        <p:nvSpPr>
          <p:cNvPr id="4" name="Rectangle 3">
            <a:extLst>
              <a:ext uri="{FF2B5EF4-FFF2-40B4-BE49-F238E27FC236}">
                <a16:creationId xmlns:a16="http://schemas.microsoft.com/office/drawing/2014/main" id="{6813F666-CCF5-064C-B068-650476C8A535}"/>
              </a:ext>
            </a:extLst>
          </p:cNvPr>
          <p:cNvSpPr/>
          <p:nvPr/>
        </p:nvSpPr>
        <p:spPr>
          <a:xfrm>
            <a:off x="7098368" y="3397998"/>
            <a:ext cx="1030871" cy="522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Oval 4">
            <a:extLst>
              <a:ext uri="{FF2B5EF4-FFF2-40B4-BE49-F238E27FC236}">
                <a16:creationId xmlns:a16="http://schemas.microsoft.com/office/drawing/2014/main" id="{E72AF3B6-F085-A240-8DAE-6555D8193271}"/>
              </a:ext>
            </a:extLst>
          </p:cNvPr>
          <p:cNvSpPr/>
          <p:nvPr/>
        </p:nvSpPr>
        <p:spPr>
          <a:xfrm>
            <a:off x="1669318" y="4943505"/>
            <a:ext cx="4290048" cy="5464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Rounded Rectangle 1">
            <a:extLst>
              <a:ext uri="{FF2B5EF4-FFF2-40B4-BE49-F238E27FC236}">
                <a16:creationId xmlns:a16="http://schemas.microsoft.com/office/drawing/2014/main" id="{9AA8D562-4847-6946-9961-06B5ED81E63C}"/>
              </a:ext>
            </a:extLst>
          </p:cNvPr>
          <p:cNvSpPr/>
          <p:nvPr/>
        </p:nvSpPr>
        <p:spPr>
          <a:xfrm>
            <a:off x="7495487" y="4167706"/>
            <a:ext cx="3673256" cy="29084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Rounded Rectangle 18">
            <a:extLst>
              <a:ext uri="{FF2B5EF4-FFF2-40B4-BE49-F238E27FC236}">
                <a16:creationId xmlns:a16="http://schemas.microsoft.com/office/drawing/2014/main" id="{42ACF5F5-A899-4043-9BBF-C2A38760841D}"/>
              </a:ext>
            </a:extLst>
          </p:cNvPr>
          <p:cNvSpPr/>
          <p:nvPr/>
        </p:nvSpPr>
        <p:spPr>
          <a:xfrm>
            <a:off x="7495487" y="4450916"/>
            <a:ext cx="3673256" cy="2025693"/>
          </a:xfrm>
          <a:prstGeom prst="roundRect">
            <a:avLst>
              <a:gd name="adj" fmla="val 317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TextBox 23">
            <a:extLst>
              <a:ext uri="{FF2B5EF4-FFF2-40B4-BE49-F238E27FC236}">
                <a16:creationId xmlns:a16="http://schemas.microsoft.com/office/drawing/2014/main" id="{0089BB19-1622-0C4F-B05D-C2635238A641}"/>
              </a:ext>
            </a:extLst>
          </p:cNvPr>
          <p:cNvSpPr txBox="1"/>
          <p:nvPr/>
        </p:nvSpPr>
        <p:spPr>
          <a:xfrm>
            <a:off x="6821503" y="4093491"/>
            <a:ext cx="646331" cy="646331"/>
          </a:xfrm>
          <a:prstGeom prst="rect">
            <a:avLst/>
          </a:prstGeom>
          <a:noFill/>
        </p:spPr>
        <p:txBody>
          <a:bodyPr wrap="none" rtlCol="0">
            <a:spAutoFit/>
          </a:bodyPr>
          <a:lstStyle/>
          <a:p>
            <a:r>
              <a:rPr kumimoji="1" lang="zh-CN" altLang="en-US" sz="3600" dirty="0"/>
              <a:t>😀</a:t>
            </a:r>
          </a:p>
        </p:txBody>
      </p:sp>
      <p:sp>
        <p:nvSpPr>
          <p:cNvPr id="27" name="TextBox 26">
            <a:extLst>
              <a:ext uri="{FF2B5EF4-FFF2-40B4-BE49-F238E27FC236}">
                <a16:creationId xmlns:a16="http://schemas.microsoft.com/office/drawing/2014/main" id="{E7DC82A8-4827-4649-A2E0-718F5E47ED50}"/>
              </a:ext>
            </a:extLst>
          </p:cNvPr>
          <p:cNvSpPr txBox="1"/>
          <p:nvPr/>
        </p:nvSpPr>
        <p:spPr>
          <a:xfrm>
            <a:off x="6853045" y="5313879"/>
            <a:ext cx="571795" cy="646331"/>
          </a:xfrm>
          <a:prstGeom prst="rect">
            <a:avLst/>
          </a:prstGeom>
          <a:noFill/>
        </p:spPr>
        <p:txBody>
          <a:bodyPr wrap="square">
            <a:spAutoFit/>
          </a:bodyPr>
          <a:lstStyle/>
          <a:p>
            <a:r>
              <a:rPr kumimoji="1" lang="zh-CN" altLang="en-US" sz="3600" dirty="0"/>
              <a:t>😱</a:t>
            </a:r>
            <a:endParaRPr lang="zh-CN" altLang="en-US" sz="3600"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03D1441-4AA7-D241-8858-852F5C8F9CDD}"/>
                  </a:ext>
                </a:extLst>
              </p:cNvPr>
              <p:cNvSpPr txBox="1"/>
              <p:nvPr/>
            </p:nvSpPr>
            <p:spPr>
              <a:xfrm>
                <a:off x="5032016" y="6240007"/>
                <a:ext cx="2570317" cy="3879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b="0" i="1" smtClean="0">
                          <a:latin typeface="Cambria Math" panose="02040503050406030204" pitchFamily="18" charset="0"/>
                          <a:ea typeface="Cambria Math" panose="02040503050406030204" pitchFamily="18" charset="0"/>
                        </a:rPr>
                        <m:t>Time</m:t>
                      </m:r>
                      <m:r>
                        <a:rPr lang="zh-CN" altLang="en-US" b="0" i="1" smtClean="0">
                          <a:latin typeface="Cambria Math" panose="02040503050406030204" pitchFamily="18" charset="0"/>
                          <a:ea typeface="Cambria Math" panose="02040503050406030204" pitchFamily="18" charset="0"/>
                        </a:rPr>
                        <m:t> </m:t>
                      </m:r>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 </m:t>
                      </m:r>
                      <m:sSup>
                        <m:sSupPr>
                          <m:ctrlPr>
                            <a:rPr lang="en-US" altLang="zh-CN" i="1" smtClean="0">
                              <a:latin typeface="Cambria Math" panose="02040503050406030204" pitchFamily="18" charset="0"/>
                              <a:ea typeface="Cambria Math" panose="02040503050406030204" pitchFamily="18" charset="0"/>
                            </a:rPr>
                          </m:ctrlPr>
                        </m:sSupPr>
                        <m:e>
                          <m:r>
                            <m:rPr>
                              <m:sty m:val="p"/>
                            </m:rPr>
                            <a:rPr lang="en-US" altLang="zh-CN" i="1">
                              <a:latin typeface="Cambria Math" panose="02040503050406030204" pitchFamily="18" charset="0"/>
                              <a:ea typeface="Cambria Math" panose="02040503050406030204" pitchFamily="18" charset="0"/>
                            </a:rPr>
                            <m:t>e</m:t>
                          </m:r>
                        </m:e>
                        <m:sup>
                          <m:r>
                            <a:rPr lang="en-US" altLang="zh-CN" i="1">
                              <a:latin typeface="Cambria Math" panose="02040503050406030204" pitchFamily="18" charset="0"/>
                              <a:ea typeface="Cambria Math" panose="02040503050406030204" pitchFamily="18" charset="0"/>
                            </a:rPr>
                            <m:t>𝐴</m:t>
                          </m:r>
                          <m:d>
                            <m:dPr>
                              <m:ctrlPr>
                                <a:rPr lang="en-US" altLang="zh-CN" i="1">
                                  <a:latin typeface="Cambria Math" panose="02040503050406030204" pitchFamily="18" charset="0"/>
                                  <a:ea typeface="Cambria Math" panose="02040503050406030204" pitchFamily="18" charset="0"/>
                                </a:rPr>
                              </m:ctrlPr>
                            </m:dPr>
                            <m:e>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2</m:t>
                                  </m:r>
                                  <m:r>
                                    <a:rPr lang="en-US" altLang="zh-CN" i="1">
                                      <a:latin typeface="Cambria Math" panose="02040503050406030204" pitchFamily="18" charset="0"/>
                                      <a:ea typeface="Cambria Math" panose="02040503050406030204" pitchFamily="18" charset="0"/>
                                    </a:rPr>
                                    <m:t>𝑀</m:t>
                                  </m:r>
                                </m:e>
                                <m:sub>
                                  <m:r>
                                    <a:rPr lang="en-US" altLang="zh-CN" i="1">
                                      <a:latin typeface="Cambria Math" panose="02040503050406030204" pitchFamily="18" charset="0"/>
                                      <a:ea typeface="Cambria Math" panose="02040503050406030204" pitchFamily="18" charset="0"/>
                                    </a:rPr>
                                    <m:t>𝑁</m:t>
                                  </m:r>
                                </m:sub>
                              </m:sSub>
                              <m:r>
                                <a:rPr lang="en-US" altLang="zh-CN" i="1">
                                  <a:latin typeface="Cambria Math" panose="02040503050406030204" pitchFamily="18" charset="0"/>
                                  <a:ea typeface="Cambria Math" panose="02040503050406030204" pitchFamily="18" charset="0"/>
                                </a:rPr>
                                <m:t>−3</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𝑚</m:t>
                                  </m:r>
                                </m:e>
                                <m:sub>
                                  <m:r>
                                    <a:rPr lang="en-US" altLang="zh-CN" i="1">
                                      <a:latin typeface="Cambria Math" panose="02040503050406030204" pitchFamily="18" charset="0"/>
                                      <a:ea typeface="Cambria Math" panose="02040503050406030204" pitchFamily="18" charset="0"/>
                                    </a:rPr>
                                    <m:t>𝜋</m:t>
                                  </m:r>
                                </m:sub>
                              </m:sSub>
                            </m:e>
                          </m:d>
                          <m:r>
                            <a:rPr lang="en-US" altLang="zh-CN" i="1">
                              <a:latin typeface="Cambria Math" panose="02040503050406030204" pitchFamily="18" charset="0"/>
                              <a:ea typeface="Cambria Math" panose="02040503050406030204" pitchFamily="18" charset="0"/>
                            </a:rPr>
                            <m:t>𝑡</m:t>
                          </m:r>
                        </m:sup>
                      </m:sSup>
                    </m:oMath>
                  </m:oMathPara>
                </a14:m>
                <a:endParaRPr lang="zh-CN" altLang="en-US" dirty="0"/>
              </a:p>
            </p:txBody>
          </p:sp>
        </mc:Choice>
        <mc:Fallback xmlns="">
          <p:sp>
            <p:nvSpPr>
              <p:cNvPr id="29" name="TextBox 28">
                <a:extLst>
                  <a:ext uri="{FF2B5EF4-FFF2-40B4-BE49-F238E27FC236}">
                    <a16:creationId xmlns:a16="http://schemas.microsoft.com/office/drawing/2014/main" id="{A03D1441-4AA7-D241-8858-852F5C8F9CDD}"/>
                  </a:ext>
                </a:extLst>
              </p:cNvPr>
              <p:cNvSpPr txBox="1">
                <a:spLocks noRot="1" noChangeAspect="1" noMove="1" noResize="1" noEditPoints="1" noAdjustHandles="1" noChangeArrowheads="1" noChangeShapeType="1" noTextEdit="1"/>
              </p:cNvSpPr>
              <p:nvPr/>
            </p:nvSpPr>
            <p:spPr>
              <a:xfrm>
                <a:off x="5032016" y="6240007"/>
                <a:ext cx="2570317" cy="387927"/>
              </a:xfrm>
              <a:prstGeom prst="rect">
                <a:avLst/>
              </a:prstGeom>
              <a:blipFill>
                <a:blip r:embed="rId7"/>
                <a:stretch>
                  <a:fillRect b="-16129"/>
                </a:stretch>
              </a:blipFill>
            </p:spPr>
            <p:txBody>
              <a:bodyPr/>
              <a:lstStyle/>
              <a:p>
                <a:r>
                  <a:rPr lang="zh-CN" altLang="en-US">
                    <a:noFill/>
                  </a:rPr>
                  <a:t> </a:t>
                </a:r>
              </a:p>
            </p:txBody>
          </p:sp>
        </mc:Fallback>
      </mc:AlternateContent>
      <p:sp>
        <p:nvSpPr>
          <p:cNvPr id="32" name="Right Brace 31">
            <a:extLst>
              <a:ext uri="{FF2B5EF4-FFF2-40B4-BE49-F238E27FC236}">
                <a16:creationId xmlns:a16="http://schemas.microsoft.com/office/drawing/2014/main" id="{1DF146B6-112E-FF4D-904D-D145768F2172}"/>
              </a:ext>
            </a:extLst>
          </p:cNvPr>
          <p:cNvSpPr/>
          <p:nvPr/>
        </p:nvSpPr>
        <p:spPr>
          <a:xfrm rot="16200000">
            <a:off x="4059658" y="1621949"/>
            <a:ext cx="487083" cy="5012174"/>
          </a:xfrm>
          <a:prstGeom prst="rightBrace">
            <a:avLst>
              <a:gd name="adj1" fmla="val 8333"/>
              <a:gd name="adj2" fmla="val 67602"/>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000"/>
          </a:p>
        </p:txBody>
      </p:sp>
      <p:sp>
        <p:nvSpPr>
          <p:cNvPr id="25" name="TextBox 24">
            <a:extLst>
              <a:ext uri="{FF2B5EF4-FFF2-40B4-BE49-F238E27FC236}">
                <a16:creationId xmlns:a16="http://schemas.microsoft.com/office/drawing/2014/main" id="{5215957F-3BF7-EB4E-AEA3-7877A4FC7822}"/>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6</a:t>
            </a:fld>
            <a:r>
              <a:rPr kumimoji="1" lang="en-US" altLang="zh-CN" dirty="0"/>
              <a:t>/44</a:t>
            </a:r>
            <a:endParaRPr kumimoji="1" lang="zh-CN" altLang="en-US" dirty="0"/>
          </a:p>
        </p:txBody>
      </p:sp>
      <p:sp>
        <p:nvSpPr>
          <p:cNvPr id="23" name="Rectangle 22">
            <a:extLst>
              <a:ext uri="{FF2B5EF4-FFF2-40B4-BE49-F238E27FC236}">
                <a16:creationId xmlns:a16="http://schemas.microsoft.com/office/drawing/2014/main" id="{EE0236A9-8835-4A4E-A8BC-FF7DC9BA8248}"/>
              </a:ext>
            </a:extLst>
          </p:cNvPr>
          <p:cNvSpPr/>
          <p:nvPr/>
        </p:nvSpPr>
        <p:spPr>
          <a:xfrm>
            <a:off x="7098368" y="3397998"/>
            <a:ext cx="1030871" cy="522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Oval 25">
            <a:extLst>
              <a:ext uri="{FF2B5EF4-FFF2-40B4-BE49-F238E27FC236}">
                <a16:creationId xmlns:a16="http://schemas.microsoft.com/office/drawing/2014/main" id="{7B1E918C-D7EC-A942-8A1C-C92BA2EA836B}"/>
              </a:ext>
            </a:extLst>
          </p:cNvPr>
          <p:cNvSpPr/>
          <p:nvPr/>
        </p:nvSpPr>
        <p:spPr>
          <a:xfrm>
            <a:off x="8118840" y="3186798"/>
            <a:ext cx="1622936" cy="5464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8" name="Straight Connector 27">
            <a:extLst>
              <a:ext uri="{FF2B5EF4-FFF2-40B4-BE49-F238E27FC236}">
                <a16:creationId xmlns:a16="http://schemas.microsoft.com/office/drawing/2014/main" id="{7C43C27A-5B94-494C-96F4-B9CE075391E0}"/>
              </a:ext>
            </a:extLst>
          </p:cNvPr>
          <p:cNvCxnSpPr>
            <a:cxnSpLocks/>
            <a:stCxn id="26" idx="2"/>
          </p:cNvCxnSpPr>
          <p:nvPr/>
        </p:nvCxnSpPr>
        <p:spPr>
          <a:xfrm flipH="1">
            <a:off x="7491003" y="3460003"/>
            <a:ext cx="627837" cy="7610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FA0B07-ED98-EE4A-9215-BB900D65EBC7}"/>
              </a:ext>
            </a:extLst>
          </p:cNvPr>
          <p:cNvCxnSpPr>
            <a:cxnSpLocks/>
            <a:stCxn id="26" idx="7"/>
          </p:cNvCxnSpPr>
          <p:nvPr/>
        </p:nvCxnSpPr>
        <p:spPr>
          <a:xfrm>
            <a:off x="9504103" y="3266818"/>
            <a:ext cx="1664640" cy="9008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77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5EF2B4B-60E8-0642-8092-8E373B8E29A8}"/>
              </a:ext>
            </a:extLst>
          </p:cNvPr>
          <p:cNvSpPr txBox="1"/>
          <p:nvPr/>
        </p:nvSpPr>
        <p:spPr>
          <a:xfrm>
            <a:off x="410303" y="2936333"/>
            <a:ext cx="6096000"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t>Sign</a:t>
            </a:r>
            <a:r>
              <a:rPr lang="zh-CN" altLang="en-US" sz="2400" dirty="0"/>
              <a:t> </a:t>
            </a:r>
            <a:r>
              <a:rPr lang="en-US" altLang="zh-CN" sz="2400" dirty="0"/>
              <a:t>problem</a:t>
            </a:r>
            <a:r>
              <a:rPr lang="zh-CN" altLang="en-US" sz="2400" dirty="0"/>
              <a:t> </a:t>
            </a:r>
            <a:r>
              <a:rPr lang="en-US" altLang="zh-CN" sz="2400" dirty="0"/>
              <a:t>in</a:t>
            </a:r>
            <a:r>
              <a:rPr lang="zh-CN" altLang="en-US" sz="2400" dirty="0"/>
              <a:t> </a:t>
            </a:r>
            <a:r>
              <a:rPr lang="en-US" altLang="zh-CN" sz="2400" dirty="0"/>
              <a:t>Monte-Carlo</a:t>
            </a:r>
            <a:r>
              <a:rPr lang="zh-CN" altLang="en-US" sz="2400" dirty="0"/>
              <a:t> </a:t>
            </a:r>
            <a:r>
              <a:rPr lang="en-US" altLang="zh-CN" sz="2400" dirty="0"/>
              <a:t>algorithm.</a:t>
            </a:r>
            <a:r>
              <a:rPr lang="zh-CN" altLang="en-US" sz="2400" dirty="0"/>
              <a:t> </a:t>
            </a:r>
            <a:endParaRPr lang="en-US" altLang="zh-CN" sz="2400" dirty="0"/>
          </a:p>
        </p:txBody>
      </p:sp>
      <p:sp>
        <p:nvSpPr>
          <p:cNvPr id="12" name="TextBox 11">
            <a:extLst>
              <a:ext uri="{FF2B5EF4-FFF2-40B4-BE49-F238E27FC236}">
                <a16:creationId xmlns:a16="http://schemas.microsoft.com/office/drawing/2014/main" id="{EAFE5E6B-C804-5F43-845D-7266D676AB75}"/>
              </a:ext>
            </a:extLst>
          </p:cNvPr>
          <p:cNvSpPr txBox="1"/>
          <p:nvPr/>
        </p:nvSpPr>
        <p:spPr>
          <a:xfrm>
            <a:off x="410303" y="1131754"/>
            <a:ext cx="6096000" cy="830997"/>
          </a:xfrm>
          <a:prstGeom prst="rect">
            <a:avLst/>
          </a:prstGeom>
          <a:noFill/>
        </p:spPr>
        <p:txBody>
          <a:bodyPr wrap="square">
            <a:spAutoFit/>
          </a:bodyPr>
          <a:lstStyle/>
          <a:p>
            <a:pPr marL="342900" indent="-342900">
              <a:buFont typeface="Arial" panose="020B0604020202020204" pitchFamily="34" charset="0"/>
              <a:buChar char="•"/>
            </a:pPr>
            <a:r>
              <a:rPr lang="en-US" altLang="zh-CN" sz="2400" dirty="0"/>
              <a:t>Monte-Carlo</a:t>
            </a:r>
            <a:r>
              <a:rPr lang="zh-CN" altLang="en-US" sz="2400" dirty="0"/>
              <a:t> </a:t>
            </a:r>
            <a:r>
              <a:rPr lang="en-US" altLang="zh-CN" sz="2400" dirty="0"/>
              <a:t>Alg.</a:t>
            </a:r>
            <a:r>
              <a:rPr lang="zh-CN" altLang="en-US" sz="2400" dirty="0"/>
              <a:t> </a:t>
            </a:r>
            <a:r>
              <a:rPr lang="en-US" altLang="zh-CN" sz="2400" dirty="0"/>
              <a:t>performs</a:t>
            </a:r>
            <a:r>
              <a:rPr lang="zh-CN" altLang="en-US" sz="2400" dirty="0"/>
              <a:t> </a:t>
            </a:r>
            <a:r>
              <a:rPr lang="en-US" altLang="zh-CN" sz="2400" dirty="0"/>
              <a:t>the</a:t>
            </a:r>
            <a:r>
              <a:rPr lang="zh-CN" altLang="en-US" sz="2400" dirty="0"/>
              <a:t> </a:t>
            </a:r>
            <a:r>
              <a:rPr lang="en-US" altLang="zh-CN" sz="2400" dirty="0"/>
              <a:t>integration</a:t>
            </a:r>
            <a:r>
              <a:rPr lang="zh-CN" altLang="en-US" sz="2400" dirty="0"/>
              <a:t> </a:t>
            </a:r>
            <a:r>
              <a:rPr lang="en-US" altLang="zh-CN" sz="2400" dirty="0"/>
              <a:t>by</a:t>
            </a:r>
            <a:r>
              <a:rPr lang="zh-CN" altLang="en-US" sz="2400" dirty="0"/>
              <a:t> </a:t>
            </a:r>
            <a:r>
              <a:rPr lang="en-US" altLang="zh-CN" sz="2400" dirty="0"/>
              <a:t>sampling:</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9C95D17-9F30-6843-BD9F-1CBC559DA39B}"/>
                  </a:ext>
                </a:extLst>
              </p:cNvPr>
              <p:cNvSpPr txBox="1"/>
              <p:nvPr/>
            </p:nvSpPr>
            <p:spPr>
              <a:xfrm>
                <a:off x="1797111" y="2024756"/>
                <a:ext cx="3482748" cy="7337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kumimoji="1" lang="zh-CN" altLang="en-US" i="1" smtClean="0">
                              <a:latin typeface="Cambria Math" panose="02040503050406030204" pitchFamily="18" charset="0"/>
                            </a:rPr>
                          </m:ctrlPr>
                        </m:naryPr>
                        <m:sub/>
                        <m:sup/>
                        <m:e>
                          <m:r>
                            <a:rPr kumimoji="1" lang="en-US" altLang="zh-CN" i="1" smtClean="0">
                              <a:latin typeface="Cambria Math" panose="02040503050406030204" pitchFamily="18" charset="0"/>
                              <a:ea typeface="Cambria Math" panose="02040503050406030204" pitchFamily="18" charset="0"/>
                            </a:rPr>
                            <m:t>𝒟</m:t>
                          </m:r>
                          <m:r>
                            <m:rPr>
                              <m:sty m:val="p"/>
                            </m:rPr>
                            <a:rPr kumimoji="1" lang="en-US" altLang="zh-CN" b="0" i="0" smtClean="0">
                              <a:latin typeface="Cambria Math" panose="02040503050406030204" pitchFamily="18" charset="0"/>
                              <a:ea typeface="Cambria Math" panose="02040503050406030204" pitchFamily="18" charset="0"/>
                            </a:rPr>
                            <m:t>Φ</m:t>
                          </m:r>
                          <m:r>
                            <a:rPr kumimoji="1" lang="zh-CN" altLang="en-US" b="0" i="1" smtClean="0">
                              <a:latin typeface="Cambria Math" panose="02040503050406030204" pitchFamily="18" charset="0"/>
                              <a:ea typeface="Cambria Math" panose="02040503050406030204" pitchFamily="18" charset="0"/>
                            </a:rPr>
                            <m:t> </m:t>
                          </m:r>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𝑆</m:t>
                                  </m:r>
                                </m:e>
                                <m:sub>
                                  <m:r>
                                    <a:rPr kumimoji="1" lang="en-US" altLang="zh-CN" b="0" i="1" smtClean="0">
                                      <a:latin typeface="Cambria Math" panose="02040503050406030204" pitchFamily="18" charset="0"/>
                                    </a:rPr>
                                    <m:t>𝐸</m:t>
                                  </m:r>
                                </m:sub>
                              </m:sSub>
                              <m:r>
                                <a:rPr kumimoji="1" lang="en-US" altLang="zh-CN" b="0" i="1" smtClean="0">
                                  <a:latin typeface="Cambria Math" panose="02040503050406030204" pitchFamily="18" charset="0"/>
                                </a:rPr>
                                <m:t>[</m:t>
                              </m:r>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up>
                          </m:sSup>
                        </m:e>
                      </m:nary>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𝑁</m:t>
                              </m:r>
                            </m:e>
                            <m:sub>
                              <m:r>
                                <m:rPr>
                                  <m:sty m:val="p"/>
                                </m:rPr>
                                <a:rPr kumimoji="1" lang="en-US" altLang="zh-CN" b="0" i="1" smtClean="0">
                                  <a:latin typeface="Cambria Math" panose="02040503050406030204" pitchFamily="18" charset="0"/>
                                </a:rPr>
                                <m:t>sample</m:t>
                              </m:r>
                            </m:sub>
                          </m:sSub>
                        </m:den>
                      </m:f>
                      <m:nary>
                        <m:naryPr>
                          <m:chr m:val="∑"/>
                          <m:supHide m:val="on"/>
                          <m:ctrlPr>
                            <a:rPr kumimoji="1" lang="en-US" altLang="zh-CN" b="0" i="1" smtClean="0">
                              <a:latin typeface="Cambria Math" panose="02040503050406030204" pitchFamily="18" charset="0"/>
                            </a:rPr>
                          </m:ctrlPr>
                        </m:naryPr>
                        <m:sub>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𝑒</m:t>
                              </m:r>
                            </m:e>
                            <m:sup>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𝑆</m:t>
                                  </m:r>
                                </m:e>
                                <m:sub>
                                  <m:r>
                                    <a:rPr kumimoji="1" lang="en-US" altLang="zh-CN" b="0" i="1" smtClean="0">
                                      <a:latin typeface="Cambria Math" panose="02040503050406030204" pitchFamily="18" charset="0"/>
                                    </a:rPr>
                                    <m:t>𝐸</m:t>
                                  </m:r>
                                </m:sub>
                              </m:sSub>
                              <m:r>
                                <a:rPr kumimoji="1" lang="en-US" altLang="zh-CN" b="0" i="1" smtClean="0">
                                  <a:latin typeface="Cambria Math" panose="02040503050406030204" pitchFamily="18" charset="0"/>
                                </a:rPr>
                                <m:t>[</m:t>
                              </m:r>
                              <m:r>
                                <m:rPr>
                                  <m:sty m:val="p"/>
                                </m:rPr>
                                <a:rPr kumimoji="1" lang="en-US" altLang="zh-CN" b="0" i="0" smtClean="0">
                                  <a:latin typeface="Cambria Math" panose="02040503050406030204" pitchFamily="18" charset="0"/>
                                </a:rPr>
                                <m:t>Φ</m:t>
                              </m:r>
                              <m:r>
                                <a:rPr kumimoji="1" lang="en-US" altLang="zh-CN" b="0" i="1" smtClean="0">
                                  <a:latin typeface="Cambria Math" panose="02040503050406030204" pitchFamily="18" charset="0"/>
                                </a:rPr>
                                <m:t>]</m:t>
                              </m:r>
                            </m:sup>
                          </m:sSup>
                        </m:sub>
                        <m:sup/>
                        <m:e>
                          <m:r>
                            <a:rPr kumimoji="1" lang="zh-CN" altLang="en-US" b="0" i="1" smtClean="0">
                              <a:latin typeface="Cambria Math" panose="02040503050406030204" pitchFamily="18" charset="0"/>
                            </a:rPr>
                            <m:t> </m:t>
                          </m:r>
                        </m:e>
                      </m:nary>
                    </m:oMath>
                  </m:oMathPara>
                </a14:m>
                <a:endParaRPr kumimoji="1" lang="zh-CN" altLang="en-US" dirty="0"/>
              </a:p>
            </p:txBody>
          </p:sp>
        </mc:Choice>
        <mc:Fallback xmlns="">
          <p:sp>
            <p:nvSpPr>
              <p:cNvPr id="8" name="TextBox 7">
                <a:extLst>
                  <a:ext uri="{FF2B5EF4-FFF2-40B4-BE49-F238E27FC236}">
                    <a16:creationId xmlns:a16="http://schemas.microsoft.com/office/drawing/2014/main" id="{39C95D17-9F30-6843-BD9F-1CBC559DA39B}"/>
                  </a:ext>
                </a:extLst>
              </p:cNvPr>
              <p:cNvSpPr txBox="1">
                <a:spLocks noRot="1" noChangeAspect="1" noMove="1" noResize="1" noEditPoints="1" noAdjustHandles="1" noChangeArrowheads="1" noChangeShapeType="1" noTextEdit="1"/>
              </p:cNvSpPr>
              <p:nvPr/>
            </p:nvSpPr>
            <p:spPr>
              <a:xfrm>
                <a:off x="1797111" y="2024756"/>
                <a:ext cx="3482748" cy="733791"/>
              </a:xfrm>
              <a:prstGeom prst="rect">
                <a:avLst/>
              </a:prstGeom>
              <a:blipFill>
                <a:blip r:embed="rId3"/>
                <a:stretch>
                  <a:fillRect l="-27273" t="-150847" r="-4364" b="-2135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FFB1D56-C3F6-F846-9256-07BBA1D87B1C}"/>
                  </a:ext>
                </a:extLst>
              </p:cNvPr>
              <p:cNvSpPr txBox="1"/>
              <p:nvPr/>
            </p:nvSpPr>
            <p:spPr>
              <a:xfrm>
                <a:off x="1649410" y="3460003"/>
                <a:ext cx="3968907" cy="4605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𝑒</m:t>
                          </m:r>
                        </m:e>
                        <m:sup>
                          <m:r>
                            <a:rPr kumimoji="1" lang="en-US" altLang="zh-CN" sz="2800" b="0" i="1" smtClean="0">
                              <a:latin typeface="Cambria Math" panose="02040503050406030204" pitchFamily="18" charset="0"/>
                            </a:rPr>
                            <m:t>−</m:t>
                          </m:r>
                          <m:sSub>
                            <m:sSubPr>
                              <m:ctrlPr>
                                <a:rPr kumimoji="1" lang="en-US" altLang="zh-CN" sz="2800" i="1">
                                  <a:latin typeface="Cambria Math" panose="02040503050406030204" pitchFamily="18" charset="0"/>
                                </a:rPr>
                              </m:ctrlPr>
                            </m:sSubPr>
                            <m:e>
                              <m:r>
                                <a:rPr kumimoji="1" lang="en-US" altLang="zh-CN" sz="2800" i="1">
                                  <a:latin typeface="Cambria Math" panose="02040503050406030204" pitchFamily="18" charset="0"/>
                                </a:rPr>
                                <m:t>𝑆</m:t>
                              </m:r>
                            </m:e>
                            <m:sub>
                              <m:r>
                                <a:rPr kumimoji="1" lang="en-US" altLang="zh-CN" sz="2800" i="1">
                                  <a:latin typeface="Cambria Math" panose="02040503050406030204" pitchFamily="18" charset="0"/>
                                </a:rPr>
                                <m:t>𝐸</m:t>
                              </m:r>
                            </m:sub>
                          </m:sSub>
                          <m:d>
                            <m:dPr>
                              <m:begChr m:val="["/>
                              <m:endChr m:val="]"/>
                              <m:ctrlPr>
                                <a:rPr kumimoji="1" lang="en-US" altLang="zh-CN" sz="2800" i="1">
                                  <a:latin typeface="Cambria Math" panose="02040503050406030204" pitchFamily="18" charset="0"/>
                                </a:rPr>
                              </m:ctrlPr>
                            </m:dPr>
                            <m:e>
                              <m:r>
                                <m:rPr>
                                  <m:sty m:val="p"/>
                                </m:rPr>
                                <a:rPr kumimoji="1" lang="en-US" altLang="zh-CN" sz="2800">
                                  <a:latin typeface="Cambria Math" panose="02040503050406030204" pitchFamily="18" charset="0"/>
                                </a:rPr>
                                <m:t>Φ</m:t>
                              </m:r>
                            </m:e>
                          </m:d>
                        </m:sup>
                      </m:sSup>
                      <m:r>
                        <a:rPr kumimoji="1" lang="en-US" altLang="zh-CN" sz="2800" b="0" i="1" smtClean="0">
                          <a:latin typeface="Cambria Math" panose="02040503050406030204" pitchFamily="18" charset="0"/>
                        </a:rPr>
                        <m:t>→</m:t>
                      </m:r>
                      <m:sSup>
                        <m:sSupPr>
                          <m:ctrlPr>
                            <a:rPr kumimoji="1" lang="en-US" altLang="zh-CN" sz="2800" b="0" i="1" smtClean="0">
                              <a:latin typeface="Cambria Math" panose="02040503050406030204" pitchFamily="18" charset="0"/>
                            </a:rPr>
                          </m:ctrlPr>
                        </m:sSupPr>
                        <m:e>
                          <m:r>
                            <a:rPr kumimoji="1" lang="en-US" altLang="zh-CN" sz="2800" b="0" i="1" smtClean="0">
                              <a:latin typeface="Cambria Math" panose="02040503050406030204" pitchFamily="18" charset="0"/>
                            </a:rPr>
                            <m:t>𝑒</m:t>
                          </m:r>
                        </m:e>
                        <m:sup>
                          <m:r>
                            <a:rPr kumimoji="1" lang="en-US" altLang="zh-CN" sz="2800" b="0" i="1" smtClean="0">
                              <a:latin typeface="Cambria Math" panose="02040503050406030204" pitchFamily="18" charset="0"/>
                            </a:rPr>
                            <m:t>−</m:t>
                          </m:r>
                          <m:sSub>
                            <m:sSubPr>
                              <m:ctrlPr>
                                <a:rPr kumimoji="1" lang="en-US" altLang="zh-CN" sz="2800" i="1">
                                  <a:latin typeface="Cambria Math" panose="02040503050406030204" pitchFamily="18" charset="0"/>
                                </a:rPr>
                              </m:ctrlPr>
                            </m:sSubPr>
                            <m:e>
                              <m:r>
                                <a:rPr kumimoji="1" lang="en-US" altLang="zh-CN" sz="2800" i="1">
                                  <a:latin typeface="Cambria Math" panose="02040503050406030204" pitchFamily="18" charset="0"/>
                                </a:rPr>
                                <m:t>𝑆</m:t>
                              </m:r>
                            </m:e>
                            <m:sub>
                              <m:r>
                                <a:rPr kumimoji="1" lang="en-US" altLang="zh-CN" sz="2800" i="1">
                                  <a:latin typeface="Cambria Math" panose="02040503050406030204" pitchFamily="18" charset="0"/>
                                </a:rPr>
                                <m:t>1</m:t>
                              </m:r>
                            </m:sub>
                          </m:sSub>
                          <m:d>
                            <m:dPr>
                              <m:begChr m:val="["/>
                              <m:endChr m:val="]"/>
                              <m:ctrlPr>
                                <a:rPr kumimoji="1" lang="en-US" altLang="zh-CN" sz="2800" i="1">
                                  <a:latin typeface="Cambria Math" panose="02040503050406030204" pitchFamily="18" charset="0"/>
                                </a:rPr>
                              </m:ctrlPr>
                            </m:dPr>
                            <m:e>
                              <m:r>
                                <m:rPr>
                                  <m:sty m:val="p"/>
                                </m:rPr>
                                <a:rPr kumimoji="1" lang="en-US" altLang="zh-CN" sz="2800">
                                  <a:latin typeface="Cambria Math" panose="02040503050406030204" pitchFamily="18" charset="0"/>
                                </a:rPr>
                                <m:t>Φ</m:t>
                              </m:r>
                            </m:e>
                          </m:d>
                        </m:sup>
                      </m:sSup>
                      <m:sSup>
                        <m:sSupPr>
                          <m:ctrlPr>
                            <a:rPr kumimoji="1" lang="en-US" altLang="zh-CN" sz="2800" b="0" i="1" smtClean="0">
                              <a:solidFill>
                                <a:srgbClr val="C00000"/>
                              </a:solidFill>
                              <a:latin typeface="Cambria Math" panose="02040503050406030204" pitchFamily="18" charset="0"/>
                            </a:rPr>
                          </m:ctrlPr>
                        </m:sSupPr>
                        <m:e>
                          <m:r>
                            <a:rPr kumimoji="1" lang="en-US" altLang="zh-CN" sz="2800" b="0" i="1" smtClean="0">
                              <a:solidFill>
                                <a:srgbClr val="C00000"/>
                              </a:solidFill>
                              <a:latin typeface="Cambria Math" panose="02040503050406030204" pitchFamily="18" charset="0"/>
                            </a:rPr>
                            <m:t>𝑒</m:t>
                          </m:r>
                        </m:e>
                        <m:sup>
                          <m:r>
                            <a:rPr kumimoji="1" lang="en-US" altLang="zh-CN" sz="2800" b="0" i="1" smtClean="0">
                              <a:solidFill>
                                <a:srgbClr val="C00000"/>
                              </a:solidFill>
                              <a:latin typeface="Cambria Math" panose="02040503050406030204" pitchFamily="18" charset="0"/>
                            </a:rPr>
                            <m:t>−</m:t>
                          </m:r>
                          <m:r>
                            <a:rPr kumimoji="1" lang="en-US" altLang="zh-CN" sz="2800" b="0" i="1" smtClean="0">
                              <a:solidFill>
                                <a:srgbClr val="C00000"/>
                              </a:solidFill>
                              <a:latin typeface="Cambria Math" panose="02040503050406030204" pitchFamily="18" charset="0"/>
                            </a:rPr>
                            <m:t>𝑖</m:t>
                          </m:r>
                          <m:sSub>
                            <m:sSubPr>
                              <m:ctrlPr>
                                <a:rPr kumimoji="1" lang="en-US" altLang="zh-CN" sz="2800" i="1">
                                  <a:solidFill>
                                    <a:srgbClr val="C00000"/>
                                  </a:solidFill>
                                  <a:latin typeface="Cambria Math" panose="02040503050406030204" pitchFamily="18" charset="0"/>
                                </a:rPr>
                              </m:ctrlPr>
                            </m:sSubPr>
                            <m:e>
                              <m:r>
                                <a:rPr kumimoji="1" lang="en-US" altLang="zh-CN" sz="2800" i="1">
                                  <a:solidFill>
                                    <a:srgbClr val="C00000"/>
                                  </a:solidFill>
                                  <a:latin typeface="Cambria Math" panose="02040503050406030204" pitchFamily="18" charset="0"/>
                                </a:rPr>
                                <m:t>𝑆</m:t>
                              </m:r>
                            </m:e>
                            <m:sub>
                              <m:r>
                                <a:rPr kumimoji="1" lang="en-US" altLang="zh-CN" sz="2800" i="1">
                                  <a:solidFill>
                                    <a:srgbClr val="C00000"/>
                                  </a:solidFill>
                                  <a:latin typeface="Cambria Math" panose="02040503050406030204" pitchFamily="18" charset="0"/>
                                </a:rPr>
                                <m:t>2</m:t>
                              </m:r>
                            </m:sub>
                          </m:sSub>
                          <m:r>
                            <a:rPr kumimoji="1" lang="en-US" altLang="zh-CN" sz="2800" i="1">
                              <a:solidFill>
                                <a:srgbClr val="C00000"/>
                              </a:solidFill>
                              <a:latin typeface="Cambria Math" panose="02040503050406030204" pitchFamily="18" charset="0"/>
                            </a:rPr>
                            <m:t>[</m:t>
                          </m:r>
                          <m:r>
                            <m:rPr>
                              <m:sty m:val="p"/>
                            </m:rPr>
                            <a:rPr kumimoji="1" lang="en-US" altLang="zh-CN" sz="2800">
                              <a:solidFill>
                                <a:srgbClr val="C00000"/>
                              </a:solidFill>
                              <a:latin typeface="Cambria Math" panose="02040503050406030204" pitchFamily="18" charset="0"/>
                            </a:rPr>
                            <m:t>Φ</m:t>
                          </m:r>
                          <m:r>
                            <a:rPr kumimoji="1" lang="en-US" altLang="zh-CN" sz="2800" i="1">
                              <a:solidFill>
                                <a:srgbClr val="C00000"/>
                              </a:solidFill>
                              <a:latin typeface="Cambria Math" panose="02040503050406030204" pitchFamily="18" charset="0"/>
                            </a:rPr>
                            <m:t>]</m:t>
                          </m:r>
                        </m:sup>
                      </m:sSup>
                    </m:oMath>
                  </m:oMathPara>
                </a14:m>
                <a:endParaRPr kumimoji="1" lang="zh-CN" altLang="en-US" sz="2800" dirty="0"/>
              </a:p>
            </p:txBody>
          </p:sp>
        </mc:Choice>
        <mc:Fallback xmlns="">
          <p:sp>
            <p:nvSpPr>
              <p:cNvPr id="15" name="TextBox 14">
                <a:extLst>
                  <a:ext uri="{FF2B5EF4-FFF2-40B4-BE49-F238E27FC236}">
                    <a16:creationId xmlns:a16="http://schemas.microsoft.com/office/drawing/2014/main" id="{2FFB1D56-C3F6-F846-9256-07BBA1D87B1C}"/>
                  </a:ext>
                </a:extLst>
              </p:cNvPr>
              <p:cNvSpPr txBox="1">
                <a:spLocks noRot="1" noChangeAspect="1" noMove="1" noResize="1" noEditPoints="1" noAdjustHandles="1" noChangeArrowheads="1" noChangeShapeType="1" noTextEdit="1"/>
              </p:cNvSpPr>
              <p:nvPr/>
            </p:nvSpPr>
            <p:spPr>
              <a:xfrm>
                <a:off x="1649410" y="3460003"/>
                <a:ext cx="3968907" cy="460575"/>
              </a:xfrm>
              <a:prstGeom prst="rect">
                <a:avLst/>
              </a:prstGeom>
              <a:blipFill>
                <a:blip r:embed="rId4"/>
                <a:stretch>
                  <a:fillRect l="-958" r="-1278"/>
                </a:stretch>
              </a:blipFill>
            </p:spPr>
            <p:txBody>
              <a:bodyPr/>
              <a:lstStyle/>
              <a:p>
                <a:r>
                  <a:rPr lang="zh-CN" altLang="en-US">
                    <a:noFill/>
                  </a:rPr>
                  <a:t> </a:t>
                </a:r>
              </a:p>
            </p:txBody>
          </p:sp>
        </mc:Fallback>
      </mc:AlternateContent>
      <p:sp>
        <p:nvSpPr>
          <p:cNvPr id="13" name="Title 1">
            <a:extLst>
              <a:ext uri="{FF2B5EF4-FFF2-40B4-BE49-F238E27FC236}">
                <a16:creationId xmlns:a16="http://schemas.microsoft.com/office/drawing/2014/main" id="{284A4476-239C-2D42-940B-5B09A1BA65A8}"/>
              </a:ext>
            </a:extLst>
          </p:cNvPr>
          <p:cNvSpPr txBox="1">
            <a:spLocks/>
          </p:cNvSpPr>
          <p:nvPr/>
        </p:nvSpPr>
        <p:spPr>
          <a:xfrm>
            <a:off x="0" y="0"/>
            <a:ext cx="12192000" cy="857250"/>
          </a:xfrm>
          <a:prstGeom prst="rect">
            <a:avLst/>
          </a:prstGeom>
          <a:solidFill>
            <a:srgbClr val="9DC3E6"/>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Why</a:t>
            </a:r>
            <a:r>
              <a:rPr kumimoji="1" lang="zh-CN" altLang="en-US" sz="4000" b="1" dirty="0"/>
              <a:t> </a:t>
            </a:r>
            <a:r>
              <a:rPr kumimoji="1" lang="en-US" altLang="zh-CN" sz="4000" b="1" dirty="0"/>
              <a:t>quantum</a:t>
            </a:r>
            <a:r>
              <a:rPr kumimoji="1" lang="zh-CN" altLang="en-US" sz="4000" b="1" dirty="0"/>
              <a:t> </a:t>
            </a:r>
            <a:r>
              <a:rPr kumimoji="1" lang="en-US" altLang="zh-CN" sz="4000" b="1" dirty="0"/>
              <a:t>computer?</a:t>
            </a:r>
            <a:endParaRPr kumimoji="1" lang="zh-CN" altLang="en-US" sz="4000" b="1" dirty="0"/>
          </a:p>
        </p:txBody>
      </p:sp>
      <p:sp>
        <p:nvSpPr>
          <p:cNvPr id="18" name="Right Brace 17">
            <a:extLst>
              <a:ext uri="{FF2B5EF4-FFF2-40B4-BE49-F238E27FC236}">
                <a16:creationId xmlns:a16="http://schemas.microsoft.com/office/drawing/2014/main" id="{49446056-38C3-5544-AA81-78D3CF131C7F}"/>
              </a:ext>
            </a:extLst>
          </p:cNvPr>
          <p:cNvSpPr/>
          <p:nvPr/>
        </p:nvSpPr>
        <p:spPr>
          <a:xfrm rot="16200000">
            <a:off x="4059658" y="1621949"/>
            <a:ext cx="487083" cy="5012174"/>
          </a:xfrm>
          <a:prstGeom prst="rightBrace">
            <a:avLst>
              <a:gd name="adj1" fmla="val 8333"/>
              <a:gd name="adj2" fmla="val 67602"/>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2000"/>
          </a:p>
        </p:txBody>
      </p:sp>
      <p:sp>
        <p:nvSpPr>
          <p:cNvPr id="21" name="TextBox 20">
            <a:extLst>
              <a:ext uri="{FF2B5EF4-FFF2-40B4-BE49-F238E27FC236}">
                <a16:creationId xmlns:a16="http://schemas.microsoft.com/office/drawing/2014/main" id="{3F9652AC-90E3-A842-B11A-A82E76A56B41}"/>
              </a:ext>
            </a:extLst>
          </p:cNvPr>
          <p:cNvSpPr txBox="1"/>
          <p:nvPr/>
        </p:nvSpPr>
        <p:spPr>
          <a:xfrm>
            <a:off x="1669318" y="4560375"/>
            <a:ext cx="5429050" cy="1711366"/>
          </a:xfrm>
          <a:prstGeom prst="rect">
            <a:avLst/>
          </a:prstGeom>
          <a:noFill/>
        </p:spPr>
        <p:txBody>
          <a:bodyPr wrap="none" rtlCol="0">
            <a:spAutoFit/>
          </a:bodyPr>
          <a:lstStyle/>
          <a:p>
            <a:pPr marL="285750" indent="-285750">
              <a:lnSpc>
                <a:spcPct val="150000"/>
              </a:lnSpc>
              <a:buClr>
                <a:schemeClr val="tx1"/>
              </a:buClr>
              <a:buFont typeface="Arial" panose="020B0604020202020204" pitchFamily="34" charset="0"/>
              <a:buChar char="•"/>
            </a:pPr>
            <a:r>
              <a:rPr kumimoji="1" lang="en-US" altLang="zh-CN" dirty="0"/>
              <a:t>Real-time</a:t>
            </a:r>
            <a:r>
              <a:rPr kumimoji="1" lang="zh-CN" altLang="en-US" dirty="0"/>
              <a:t> </a:t>
            </a:r>
            <a:r>
              <a:rPr kumimoji="1" lang="en-US" altLang="zh-CN" dirty="0"/>
              <a:t>dynamics</a:t>
            </a:r>
            <a:r>
              <a:rPr kumimoji="1" lang="zh-CN" altLang="en-US" dirty="0"/>
              <a:t> </a:t>
            </a:r>
            <a:r>
              <a:rPr kumimoji="1" lang="en-US" altLang="zh-CN" dirty="0"/>
              <a:t>for</a:t>
            </a:r>
            <a:r>
              <a:rPr kumimoji="1" lang="zh-CN" altLang="en-US" dirty="0"/>
              <a:t> </a:t>
            </a:r>
            <a:r>
              <a:rPr kumimoji="1" lang="en-US" altLang="zh-CN" dirty="0"/>
              <a:t>thermalization</a:t>
            </a:r>
            <a:r>
              <a:rPr kumimoji="1" lang="zh-CN" altLang="en-US" dirty="0"/>
              <a:t> </a:t>
            </a:r>
            <a:r>
              <a:rPr kumimoji="1" lang="en-US" altLang="zh-CN" dirty="0"/>
              <a:t>and</a:t>
            </a:r>
            <a:r>
              <a:rPr kumimoji="1" lang="zh-CN" altLang="en-US" dirty="0"/>
              <a:t> </a:t>
            </a:r>
            <a:r>
              <a:rPr kumimoji="1" lang="en-US" altLang="zh-CN" dirty="0"/>
              <a:t>scattering</a:t>
            </a:r>
          </a:p>
          <a:p>
            <a:pPr marL="285750" indent="-285750">
              <a:lnSpc>
                <a:spcPct val="150000"/>
              </a:lnSpc>
              <a:buClr>
                <a:schemeClr val="tx1"/>
              </a:buClr>
              <a:buFont typeface="Arial" panose="020B0604020202020204" pitchFamily="34" charset="0"/>
              <a:buChar char="•"/>
            </a:pPr>
            <a:r>
              <a:rPr kumimoji="1" lang="en-US" altLang="zh-CN" dirty="0"/>
              <a:t>QCD</a:t>
            </a:r>
            <a:r>
              <a:rPr kumimoji="1" lang="zh-CN" altLang="en-US" dirty="0"/>
              <a:t> </a:t>
            </a:r>
            <a:r>
              <a:rPr kumimoji="1" lang="en-US" altLang="zh-CN" dirty="0"/>
              <a:t>phase</a:t>
            </a:r>
            <a:r>
              <a:rPr kumimoji="1" lang="zh-CN" altLang="en-US" dirty="0"/>
              <a:t> </a:t>
            </a:r>
            <a:r>
              <a:rPr kumimoji="1" lang="en-US" altLang="zh-CN" dirty="0"/>
              <a:t>diagram</a:t>
            </a:r>
            <a:r>
              <a:rPr kumimoji="1" lang="zh-CN" altLang="en-US" dirty="0"/>
              <a:t> </a:t>
            </a:r>
            <a:r>
              <a:rPr kumimoji="1" lang="en-US" altLang="zh-CN" dirty="0"/>
              <a:t>and</a:t>
            </a:r>
            <a:r>
              <a:rPr kumimoji="1" lang="zh-CN" altLang="en-US" dirty="0"/>
              <a:t> </a:t>
            </a:r>
            <a:r>
              <a:rPr kumimoji="1" lang="en-US" altLang="zh-CN" dirty="0"/>
              <a:t>particle</a:t>
            </a:r>
            <a:r>
              <a:rPr kumimoji="1" lang="zh-CN" altLang="en-US" dirty="0"/>
              <a:t> </a:t>
            </a:r>
            <a:r>
              <a:rPr kumimoji="1" lang="en-US" altLang="zh-CN" dirty="0"/>
              <a:t>mass</a:t>
            </a:r>
          </a:p>
          <a:p>
            <a:pPr marL="285750" indent="-285750">
              <a:lnSpc>
                <a:spcPct val="150000"/>
              </a:lnSpc>
              <a:buClr>
                <a:schemeClr val="tx1"/>
              </a:buClr>
              <a:buFont typeface="Arial" panose="020B0604020202020204" pitchFamily="34" charset="0"/>
              <a:buChar char="•"/>
            </a:pPr>
            <a:r>
              <a:rPr kumimoji="1" lang="en-US" altLang="zh-CN" dirty="0"/>
              <a:t>Strong-correlated</a:t>
            </a:r>
            <a:r>
              <a:rPr kumimoji="1" lang="zh-CN" altLang="en-US" dirty="0"/>
              <a:t> </a:t>
            </a:r>
            <a:r>
              <a:rPr kumimoji="1" lang="en-US" altLang="zh-CN" dirty="0"/>
              <a:t>systems</a:t>
            </a:r>
            <a:r>
              <a:rPr kumimoji="1" lang="zh-CN" altLang="en-US" dirty="0"/>
              <a:t> </a:t>
            </a:r>
            <a:r>
              <a:rPr kumimoji="1" lang="en-US" altLang="zh-CN" dirty="0"/>
              <a:t>with</a:t>
            </a:r>
            <a:r>
              <a:rPr kumimoji="1" lang="zh-CN" altLang="en-US" dirty="0"/>
              <a:t> </a:t>
            </a:r>
            <a:r>
              <a:rPr kumimoji="1" lang="en-US" altLang="zh-CN" dirty="0"/>
              <a:t>e-e</a:t>
            </a:r>
            <a:r>
              <a:rPr kumimoji="1" lang="zh-CN" altLang="en-US" dirty="0"/>
              <a:t> </a:t>
            </a:r>
            <a:r>
              <a:rPr kumimoji="1" lang="en-US" altLang="zh-CN" dirty="0"/>
              <a:t>interaction</a:t>
            </a:r>
          </a:p>
          <a:p>
            <a:pPr marL="285750" indent="-285750">
              <a:lnSpc>
                <a:spcPct val="150000"/>
              </a:lnSpc>
              <a:buClr>
                <a:schemeClr val="tx1"/>
              </a:buClr>
              <a:buFont typeface="Arial" panose="020B0604020202020204" pitchFamily="34" charset="0"/>
              <a:buChar char="•"/>
            </a:pPr>
            <a:r>
              <a:rPr kumimoji="1" lang="en-US" altLang="zh-CN" dirty="0"/>
              <a:t>…</a:t>
            </a:r>
          </a:p>
        </p:txBody>
      </p:sp>
      <p:sp>
        <p:nvSpPr>
          <p:cNvPr id="23" name="TextBox 22">
            <a:extLst>
              <a:ext uri="{FF2B5EF4-FFF2-40B4-BE49-F238E27FC236}">
                <a16:creationId xmlns:a16="http://schemas.microsoft.com/office/drawing/2014/main" id="{7B0D06FE-8EB9-DE4F-9F92-C78DD60EF81D}"/>
              </a:ext>
            </a:extLst>
          </p:cNvPr>
          <p:cNvSpPr txBox="1"/>
          <p:nvPr/>
        </p:nvSpPr>
        <p:spPr>
          <a:xfrm>
            <a:off x="7594729" y="2996105"/>
            <a:ext cx="2031967" cy="461665"/>
          </a:xfrm>
          <a:prstGeom prst="rect">
            <a:avLst/>
          </a:prstGeom>
          <a:noFill/>
        </p:spPr>
        <p:txBody>
          <a:bodyPr wrap="none" rtlCol="0">
            <a:spAutoFit/>
          </a:bodyPr>
          <a:lstStyle/>
          <a:p>
            <a:r>
              <a:rPr kumimoji="1" lang="en-US" altLang="zh-CN" sz="2400" dirty="0"/>
              <a:t>classical</a:t>
            </a:r>
            <a:r>
              <a:rPr kumimoji="1" lang="zh-CN" altLang="en-US" sz="2400" dirty="0"/>
              <a:t> </a:t>
            </a:r>
            <a:r>
              <a:rPr kumimoji="1" lang="en-US" altLang="zh-CN" sz="2400" dirty="0"/>
              <a:t>action</a:t>
            </a:r>
            <a:endParaRPr kumimoji="1" lang="zh-CN" altLang="en-US" sz="2400" dirty="0"/>
          </a:p>
        </p:txBody>
      </p:sp>
      <p:sp>
        <p:nvSpPr>
          <p:cNvPr id="25" name="Right Arrow 24">
            <a:extLst>
              <a:ext uri="{FF2B5EF4-FFF2-40B4-BE49-F238E27FC236}">
                <a16:creationId xmlns:a16="http://schemas.microsoft.com/office/drawing/2014/main" id="{87D9486F-7CCA-D24F-AE3B-0B3C6FF5750C}"/>
              </a:ext>
            </a:extLst>
          </p:cNvPr>
          <p:cNvSpPr/>
          <p:nvPr/>
        </p:nvSpPr>
        <p:spPr>
          <a:xfrm>
            <a:off x="9567115" y="3042272"/>
            <a:ext cx="462455"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TextBox 25">
            <a:extLst>
              <a:ext uri="{FF2B5EF4-FFF2-40B4-BE49-F238E27FC236}">
                <a16:creationId xmlns:a16="http://schemas.microsoft.com/office/drawing/2014/main" id="{FB9AFFCC-D640-4441-9675-E0EFCAB84192}"/>
              </a:ext>
            </a:extLst>
          </p:cNvPr>
          <p:cNvSpPr txBox="1"/>
          <p:nvPr/>
        </p:nvSpPr>
        <p:spPr>
          <a:xfrm>
            <a:off x="10124311" y="2996104"/>
            <a:ext cx="1714124" cy="461665"/>
          </a:xfrm>
          <a:prstGeom prst="rect">
            <a:avLst/>
          </a:prstGeom>
          <a:noFill/>
        </p:spPr>
        <p:txBody>
          <a:bodyPr wrap="none" rtlCol="0">
            <a:spAutoFit/>
          </a:bodyPr>
          <a:lstStyle/>
          <a:p>
            <a:r>
              <a:rPr kumimoji="1" lang="en-US" altLang="zh-CN" sz="2400" dirty="0"/>
              <a:t>Hamiltonian</a:t>
            </a:r>
            <a:endParaRPr kumimoji="1" lang="zh-CN" altLang="en-US" sz="2400" dirty="0"/>
          </a:p>
        </p:txBody>
      </p:sp>
      <p:sp>
        <p:nvSpPr>
          <p:cNvPr id="28" name="TextBox 27">
            <a:extLst>
              <a:ext uri="{FF2B5EF4-FFF2-40B4-BE49-F238E27FC236}">
                <a16:creationId xmlns:a16="http://schemas.microsoft.com/office/drawing/2014/main" id="{4ED1C8EE-0DEB-1041-A33F-8EB5B6BD72DE}"/>
              </a:ext>
            </a:extLst>
          </p:cNvPr>
          <p:cNvSpPr txBox="1"/>
          <p:nvPr/>
        </p:nvSpPr>
        <p:spPr>
          <a:xfrm>
            <a:off x="7721393" y="3440452"/>
            <a:ext cx="2020105" cy="369332"/>
          </a:xfrm>
          <a:prstGeom prst="rect">
            <a:avLst/>
          </a:prstGeom>
          <a:noFill/>
        </p:spPr>
        <p:txBody>
          <a:bodyPr wrap="none" rtlCol="0">
            <a:spAutoFit/>
          </a:bodyPr>
          <a:lstStyle/>
          <a:p>
            <a:r>
              <a:rPr kumimoji="1" lang="zh-CN" altLang="en-US" dirty="0"/>
              <a:t>（</a:t>
            </a:r>
            <a:r>
              <a:rPr kumimoji="1" lang="en-US" altLang="zh-CN" dirty="0"/>
              <a:t>non-Hermitian</a:t>
            </a:r>
            <a:r>
              <a:rPr kumimoji="1" lang="zh-CN" altLang="en-US" dirty="0"/>
              <a:t>）</a:t>
            </a:r>
          </a:p>
        </p:txBody>
      </p:sp>
      <p:sp>
        <p:nvSpPr>
          <p:cNvPr id="32" name="TextBox 31">
            <a:extLst>
              <a:ext uri="{FF2B5EF4-FFF2-40B4-BE49-F238E27FC236}">
                <a16:creationId xmlns:a16="http://schemas.microsoft.com/office/drawing/2014/main" id="{43984E28-4E4D-F642-B8E5-FFEAC0CA4CC7}"/>
              </a:ext>
            </a:extLst>
          </p:cNvPr>
          <p:cNvSpPr txBox="1"/>
          <p:nvPr/>
        </p:nvSpPr>
        <p:spPr>
          <a:xfrm>
            <a:off x="10190316" y="3440452"/>
            <a:ext cx="1585690" cy="369332"/>
          </a:xfrm>
          <a:prstGeom prst="rect">
            <a:avLst/>
          </a:prstGeom>
          <a:noFill/>
        </p:spPr>
        <p:txBody>
          <a:bodyPr wrap="none" rtlCol="0">
            <a:spAutoFit/>
          </a:bodyPr>
          <a:lstStyle/>
          <a:p>
            <a:r>
              <a:rPr kumimoji="1" lang="zh-CN" altLang="en-US" dirty="0"/>
              <a:t>（</a:t>
            </a:r>
            <a:r>
              <a:rPr kumimoji="1" lang="en-US" altLang="zh-CN" dirty="0"/>
              <a:t>Hermitian</a:t>
            </a:r>
            <a:r>
              <a:rPr kumimoji="1" lang="zh-CN" altLang="en-US" dirty="0"/>
              <a:t>）</a:t>
            </a:r>
          </a:p>
        </p:txBody>
      </p:sp>
      <p:sp>
        <p:nvSpPr>
          <p:cNvPr id="33" name="TextBox 32">
            <a:extLst>
              <a:ext uri="{FF2B5EF4-FFF2-40B4-BE49-F238E27FC236}">
                <a16:creationId xmlns:a16="http://schemas.microsoft.com/office/drawing/2014/main" id="{D9BFCAE1-51E4-EA40-9509-4162448F5D5C}"/>
              </a:ext>
            </a:extLst>
          </p:cNvPr>
          <p:cNvSpPr txBox="1"/>
          <p:nvPr/>
        </p:nvSpPr>
        <p:spPr>
          <a:xfrm>
            <a:off x="7255647" y="4077003"/>
            <a:ext cx="3353803" cy="707886"/>
          </a:xfrm>
          <a:prstGeom prst="rect">
            <a:avLst/>
          </a:prstGeom>
          <a:noFill/>
        </p:spPr>
        <p:txBody>
          <a:bodyPr wrap="none" rtlCol="0">
            <a:spAutoFit/>
          </a:bodyPr>
          <a:lstStyle/>
          <a:p>
            <a:pPr marL="342900" indent="-342900">
              <a:buFont typeface="+mj-lt"/>
              <a:buAutoNum type="arabicPeriod" startAt="2"/>
            </a:pPr>
            <a:r>
              <a:rPr kumimoji="1" lang="en-US" altLang="zh-CN" sz="2000" dirty="0"/>
              <a:t>Natural</a:t>
            </a:r>
            <a:r>
              <a:rPr kumimoji="1" lang="zh-CN" altLang="en-US" sz="2000" dirty="0"/>
              <a:t> </a:t>
            </a:r>
            <a:r>
              <a:rPr kumimoji="1" lang="en-US" altLang="zh-CN" sz="2000" dirty="0"/>
              <a:t>real-time</a:t>
            </a:r>
            <a:r>
              <a:rPr kumimoji="1" lang="zh-CN" altLang="en-US" sz="2000" dirty="0"/>
              <a:t> </a:t>
            </a:r>
            <a:r>
              <a:rPr kumimoji="1" lang="en-US" altLang="zh-CN" sz="2000" dirty="0"/>
              <a:t>evolution</a:t>
            </a:r>
          </a:p>
          <a:p>
            <a:pPr marL="342900" indent="-342900">
              <a:buFont typeface="+mj-lt"/>
              <a:buAutoNum type="arabicPeriod" startAt="2"/>
            </a:pPr>
            <a:endParaRPr kumimoji="1" lang="zh-CN" altLang="en-US" sz="2000" dirty="0"/>
          </a:p>
        </p:txBody>
      </p:sp>
      <p:sp>
        <p:nvSpPr>
          <p:cNvPr id="34" name="TextBox 33">
            <a:extLst>
              <a:ext uri="{FF2B5EF4-FFF2-40B4-BE49-F238E27FC236}">
                <a16:creationId xmlns:a16="http://schemas.microsoft.com/office/drawing/2014/main" id="{56BD80FA-6FF4-AF4E-8691-B7BADC4A411D}"/>
              </a:ext>
            </a:extLst>
          </p:cNvPr>
          <p:cNvSpPr txBox="1"/>
          <p:nvPr/>
        </p:nvSpPr>
        <p:spPr>
          <a:xfrm>
            <a:off x="7255647" y="2090044"/>
            <a:ext cx="4466094" cy="400110"/>
          </a:xfrm>
          <a:prstGeom prst="rect">
            <a:avLst/>
          </a:prstGeom>
          <a:noFill/>
        </p:spPr>
        <p:txBody>
          <a:bodyPr wrap="none" rtlCol="0">
            <a:spAutoFit/>
          </a:bodyPr>
          <a:lstStyle/>
          <a:p>
            <a:pPr marL="342900" indent="-342900">
              <a:buFont typeface="+mj-lt"/>
              <a:buAutoNum type="arabicPeriod"/>
            </a:pPr>
            <a:r>
              <a:rPr kumimoji="1" lang="en-US" altLang="zh-CN" sz="2000" dirty="0"/>
              <a:t>QC</a:t>
            </a:r>
            <a:r>
              <a:rPr kumimoji="1" lang="zh-CN" altLang="en-US" sz="2000" dirty="0"/>
              <a:t> </a:t>
            </a:r>
            <a:r>
              <a:rPr kumimoji="1" lang="en-US" altLang="zh-CN" sz="2000" dirty="0"/>
              <a:t>use</a:t>
            </a:r>
            <a:r>
              <a:rPr kumimoji="1" lang="zh-CN" altLang="en-US" sz="2000" dirty="0"/>
              <a:t> </a:t>
            </a:r>
            <a:r>
              <a:rPr kumimoji="1" lang="en-US" altLang="zh-CN" sz="2000" dirty="0"/>
              <a:t>Hamiltonian,</a:t>
            </a:r>
            <a:r>
              <a:rPr kumimoji="1" lang="zh-CN" altLang="en-US" sz="2000" dirty="0"/>
              <a:t> </a:t>
            </a:r>
            <a:r>
              <a:rPr kumimoji="1" lang="en-US" altLang="zh-CN" sz="2000" dirty="0"/>
              <a:t>no</a:t>
            </a:r>
            <a:r>
              <a:rPr kumimoji="1" lang="zh-CN" altLang="en-US" sz="2000" dirty="0"/>
              <a:t> </a:t>
            </a:r>
            <a:r>
              <a:rPr kumimoji="1" lang="en-US" altLang="zh-CN" sz="2000" dirty="0"/>
              <a:t>sign</a:t>
            </a:r>
            <a:r>
              <a:rPr kumimoji="1" lang="zh-CN" altLang="en-US" sz="2000" dirty="0"/>
              <a:t> </a:t>
            </a:r>
            <a:r>
              <a:rPr kumimoji="1" lang="en-US" altLang="zh-CN" sz="2000" dirty="0"/>
              <a:t>problem.</a:t>
            </a:r>
            <a:endParaRPr kumimoji="1" lang="zh-CN" altLang="en-US" sz="2000" dirty="0"/>
          </a:p>
        </p:txBody>
      </p:sp>
      <p:sp>
        <p:nvSpPr>
          <p:cNvPr id="35" name="TextBox 34">
            <a:extLst>
              <a:ext uri="{FF2B5EF4-FFF2-40B4-BE49-F238E27FC236}">
                <a16:creationId xmlns:a16="http://schemas.microsoft.com/office/drawing/2014/main" id="{1A480280-0A93-E44A-84C8-EA2A1E8C3CE3}"/>
              </a:ext>
            </a:extLst>
          </p:cNvPr>
          <p:cNvSpPr txBox="1"/>
          <p:nvPr/>
        </p:nvSpPr>
        <p:spPr>
          <a:xfrm>
            <a:off x="6921061" y="1336014"/>
            <a:ext cx="5355022"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dirty="0"/>
              <a:t>Possibility</a:t>
            </a:r>
            <a:r>
              <a:rPr lang="zh-CN" altLang="en-US" sz="2400" dirty="0"/>
              <a:t> </a:t>
            </a:r>
            <a:r>
              <a:rPr lang="en-US" altLang="zh-CN" sz="2400" dirty="0"/>
              <a:t>from</a:t>
            </a:r>
            <a:r>
              <a:rPr lang="zh-CN" altLang="en-US" sz="2400" dirty="0"/>
              <a:t> </a:t>
            </a:r>
            <a:r>
              <a:rPr lang="en-US" altLang="zh-CN" sz="2400" dirty="0"/>
              <a:t>quantum</a:t>
            </a:r>
            <a:r>
              <a:rPr lang="zh-CN" altLang="en-US" sz="2400" dirty="0"/>
              <a:t> </a:t>
            </a:r>
            <a:r>
              <a:rPr lang="en-US" altLang="zh-CN" sz="2400" dirty="0"/>
              <a:t>computers</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D27B21E-B828-0A49-8F8C-A39F1821596E}"/>
                  </a:ext>
                </a:extLst>
              </p:cNvPr>
              <p:cNvSpPr txBox="1"/>
              <p:nvPr/>
            </p:nvSpPr>
            <p:spPr>
              <a:xfrm>
                <a:off x="8057144" y="2576261"/>
                <a:ext cx="1106909"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b="0" i="1" smtClean="0">
                              <a:latin typeface="Cambria Math" panose="02040503050406030204" pitchFamily="18" charset="0"/>
                            </a:rPr>
                          </m:ctrlPr>
                        </m:sSubPr>
                        <m:e>
                          <m:r>
                            <a:rPr kumimoji="1" lang="en-US" altLang="zh-CN" sz="2400" b="0" i="1" smtClean="0">
                              <a:latin typeface="Cambria Math" panose="02040503050406030204" pitchFamily="18" charset="0"/>
                            </a:rPr>
                            <m:t>𝑆</m:t>
                          </m:r>
                        </m:e>
                        <m:sub>
                          <m:r>
                            <a:rPr kumimoji="1" lang="en-US" altLang="zh-CN" sz="2400" b="0" i="1" smtClean="0">
                              <a:latin typeface="Cambria Math" panose="02040503050406030204" pitchFamily="18" charset="0"/>
                            </a:rPr>
                            <m:t>𝐸</m:t>
                          </m:r>
                        </m:sub>
                      </m:sSub>
                      <m:d>
                        <m:dPr>
                          <m:begChr m:val="["/>
                          <m:endChr m:val="]"/>
                          <m:ctrlPr>
                            <a:rPr kumimoji="1" lang="en-US" altLang="zh-CN" sz="2400" b="0" i="1" smtClean="0">
                              <a:latin typeface="Cambria Math" panose="02040503050406030204" pitchFamily="18" charset="0"/>
                            </a:rPr>
                          </m:ctrlPr>
                        </m:dPr>
                        <m:e>
                          <m:r>
                            <m:rPr>
                              <m:sty m:val="p"/>
                            </m:rPr>
                            <a:rPr kumimoji="1" lang="en-US" altLang="zh-CN" sz="2400" b="0" i="0" smtClean="0">
                              <a:latin typeface="Cambria Math" panose="02040503050406030204" pitchFamily="18" charset="0"/>
                            </a:rPr>
                            <m:t>Φ</m:t>
                          </m:r>
                        </m:e>
                      </m:d>
                    </m:oMath>
                  </m:oMathPara>
                </a14:m>
                <a:endParaRPr lang="zh-CN" altLang="en-US" sz="2400" dirty="0"/>
              </a:p>
            </p:txBody>
          </p:sp>
        </mc:Choice>
        <mc:Fallback xmlns="">
          <p:sp>
            <p:nvSpPr>
              <p:cNvPr id="36" name="TextBox 35">
                <a:extLst>
                  <a:ext uri="{FF2B5EF4-FFF2-40B4-BE49-F238E27FC236}">
                    <a16:creationId xmlns:a16="http://schemas.microsoft.com/office/drawing/2014/main" id="{FD27B21E-B828-0A49-8F8C-A39F1821596E}"/>
                  </a:ext>
                </a:extLst>
              </p:cNvPr>
              <p:cNvSpPr txBox="1">
                <a:spLocks noRot="1" noChangeAspect="1" noMove="1" noResize="1" noEditPoints="1" noAdjustHandles="1" noChangeArrowheads="1" noChangeShapeType="1" noTextEdit="1"/>
              </p:cNvSpPr>
              <p:nvPr/>
            </p:nvSpPr>
            <p:spPr>
              <a:xfrm>
                <a:off x="8057144" y="2576261"/>
                <a:ext cx="1106909" cy="461665"/>
              </a:xfrm>
              <a:prstGeom prst="rect">
                <a:avLst/>
              </a:prstGeom>
              <a:blipFill>
                <a:blip r:embed="rId5"/>
                <a:stretch>
                  <a:fillRect b="-27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2DEE043-96CA-EB44-A289-658C19DD7829}"/>
                  </a:ext>
                </a:extLst>
              </p:cNvPr>
              <p:cNvSpPr txBox="1"/>
              <p:nvPr/>
            </p:nvSpPr>
            <p:spPr>
              <a:xfrm>
                <a:off x="10394889" y="2576260"/>
                <a:ext cx="945931" cy="4715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zh-CN" sz="2400" i="1" smtClean="0">
                              <a:latin typeface="Cambria Math" panose="02040503050406030204" pitchFamily="18" charset="0"/>
                            </a:rPr>
                          </m:ctrlPr>
                        </m:accPr>
                        <m:e>
                          <m:r>
                            <a:rPr kumimoji="1" lang="en-US" altLang="zh-CN" sz="2400" b="0" i="1" smtClean="0">
                              <a:latin typeface="Cambria Math" panose="02040503050406030204" pitchFamily="18" charset="0"/>
                            </a:rPr>
                            <m:t>𝐻</m:t>
                          </m:r>
                        </m:e>
                      </m:acc>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𝑡</m:t>
                      </m:r>
                      <m:r>
                        <a:rPr kumimoji="1" lang="en-US" altLang="zh-CN" sz="2400" b="0" i="1" smtClean="0">
                          <a:latin typeface="Cambria Math" panose="02040503050406030204" pitchFamily="18" charset="0"/>
                        </a:rPr>
                        <m:t>)</m:t>
                      </m:r>
                    </m:oMath>
                  </m:oMathPara>
                </a14:m>
                <a:endParaRPr lang="zh-CN" altLang="en-US" sz="2400" dirty="0"/>
              </a:p>
            </p:txBody>
          </p:sp>
        </mc:Choice>
        <mc:Fallback xmlns="">
          <p:sp>
            <p:nvSpPr>
              <p:cNvPr id="37" name="TextBox 36">
                <a:extLst>
                  <a:ext uri="{FF2B5EF4-FFF2-40B4-BE49-F238E27FC236}">
                    <a16:creationId xmlns:a16="http://schemas.microsoft.com/office/drawing/2014/main" id="{E2DEE043-96CA-EB44-A289-658C19DD7829}"/>
                  </a:ext>
                </a:extLst>
              </p:cNvPr>
              <p:cNvSpPr txBox="1">
                <a:spLocks noRot="1" noChangeAspect="1" noMove="1" noResize="1" noEditPoints="1" noAdjustHandles="1" noChangeArrowheads="1" noChangeShapeType="1" noTextEdit="1"/>
              </p:cNvSpPr>
              <p:nvPr/>
            </p:nvSpPr>
            <p:spPr>
              <a:xfrm>
                <a:off x="10394889" y="2576260"/>
                <a:ext cx="945931" cy="471539"/>
              </a:xfrm>
              <a:prstGeom prst="rect">
                <a:avLst/>
              </a:prstGeom>
              <a:blipFill>
                <a:blip r:embed="rId6"/>
                <a:stretch>
                  <a:fillRect t="-13158" b="-131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DB0ACA9-3031-DA47-97ED-D9A0D919B574}"/>
                  </a:ext>
                </a:extLst>
              </p:cNvPr>
              <p:cNvSpPr txBox="1"/>
              <p:nvPr/>
            </p:nvSpPr>
            <p:spPr>
              <a:xfrm>
                <a:off x="8516117" y="4518344"/>
                <a:ext cx="1716303" cy="5266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𝑖</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𝜓</m:t>
                          </m:r>
                          <m:r>
                            <a:rPr kumimoji="1" lang="en-US" altLang="zh-CN" b="0" i="1" smtClean="0">
                              <a:latin typeface="Cambria Math" panose="02040503050406030204" pitchFamily="18" charset="0"/>
                            </a:rPr>
                            <m:t>⟩</m:t>
                          </m:r>
                        </m:num>
                        <m:den>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𝑡</m:t>
                          </m:r>
                        </m:den>
                      </m:f>
                      <m:r>
                        <a:rPr kumimoji="1" lang="en-US" altLang="zh-CN" b="0" i="1" smtClean="0">
                          <a:latin typeface="Cambria Math" panose="02040503050406030204" pitchFamily="18" charset="0"/>
                        </a:rPr>
                        <m:t>=</m:t>
                      </m:r>
                      <m:acc>
                        <m:accPr>
                          <m:chr m:val="̂"/>
                          <m:ctrlPr>
                            <a:rPr kumimoji="1" lang="en-US" altLang="zh-CN" b="0" i="1" smtClean="0">
                              <a:latin typeface="Cambria Math" panose="02040503050406030204" pitchFamily="18" charset="0"/>
                            </a:rPr>
                          </m:ctrlPr>
                        </m:accPr>
                        <m:e>
                          <m:r>
                            <a:rPr kumimoji="1" lang="en-US" altLang="zh-CN" b="0" i="1" smtClean="0">
                              <a:latin typeface="Cambria Math" panose="02040503050406030204" pitchFamily="18" charset="0"/>
                            </a:rPr>
                            <m:t>𝐻</m:t>
                          </m:r>
                        </m:e>
                      </m:acc>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𝑡</m:t>
                          </m:r>
                        </m:e>
                      </m:d>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𝜓</m:t>
                      </m:r>
                      <m:r>
                        <a:rPr kumimoji="1" lang="en-US" altLang="zh-CN" b="0" i="1" smtClean="0">
                          <a:latin typeface="Cambria Math" panose="02040503050406030204" pitchFamily="18" charset="0"/>
                        </a:rPr>
                        <m:t>⟩</m:t>
                      </m:r>
                    </m:oMath>
                  </m:oMathPara>
                </a14:m>
                <a:endParaRPr kumimoji="1" lang="zh-CN" altLang="en-US" dirty="0"/>
              </a:p>
            </p:txBody>
          </p:sp>
        </mc:Choice>
        <mc:Fallback xmlns="">
          <p:sp>
            <p:nvSpPr>
              <p:cNvPr id="38" name="TextBox 37">
                <a:extLst>
                  <a:ext uri="{FF2B5EF4-FFF2-40B4-BE49-F238E27FC236}">
                    <a16:creationId xmlns:a16="http://schemas.microsoft.com/office/drawing/2014/main" id="{2DB0ACA9-3031-DA47-97ED-D9A0D919B574}"/>
                  </a:ext>
                </a:extLst>
              </p:cNvPr>
              <p:cNvSpPr txBox="1">
                <a:spLocks noRot="1" noChangeAspect="1" noMove="1" noResize="1" noEditPoints="1" noAdjustHandles="1" noChangeArrowheads="1" noChangeShapeType="1" noTextEdit="1"/>
              </p:cNvSpPr>
              <p:nvPr/>
            </p:nvSpPr>
            <p:spPr>
              <a:xfrm>
                <a:off x="8516117" y="4518344"/>
                <a:ext cx="1716303" cy="526683"/>
              </a:xfrm>
              <a:prstGeom prst="rect">
                <a:avLst/>
              </a:prstGeom>
              <a:blipFill>
                <a:blip r:embed="rId7"/>
                <a:stretch>
                  <a:fillRect l="-2206" t="-4651" r="-4412" b="-13953"/>
                </a:stretch>
              </a:blipFill>
            </p:spPr>
            <p:txBody>
              <a:bodyPr/>
              <a:lstStyle/>
              <a:p>
                <a:r>
                  <a:rPr lang="zh-CN" altLang="en-US">
                    <a:noFill/>
                  </a:rPr>
                  <a:t> </a:t>
                </a:r>
              </a:p>
            </p:txBody>
          </p:sp>
        </mc:Fallback>
      </mc:AlternateContent>
      <p:sp>
        <p:nvSpPr>
          <p:cNvPr id="40" name="TextBox 39">
            <a:extLst>
              <a:ext uri="{FF2B5EF4-FFF2-40B4-BE49-F238E27FC236}">
                <a16:creationId xmlns:a16="http://schemas.microsoft.com/office/drawing/2014/main" id="{10ADEC49-1F02-6849-9E6D-4DEE723C2565}"/>
              </a:ext>
            </a:extLst>
          </p:cNvPr>
          <p:cNvSpPr txBox="1"/>
          <p:nvPr/>
        </p:nvSpPr>
        <p:spPr>
          <a:xfrm>
            <a:off x="7265827" y="5568127"/>
            <a:ext cx="2831224" cy="707886"/>
          </a:xfrm>
          <a:prstGeom prst="rect">
            <a:avLst/>
          </a:prstGeom>
          <a:noFill/>
        </p:spPr>
        <p:txBody>
          <a:bodyPr wrap="none" rtlCol="0">
            <a:spAutoFit/>
          </a:bodyPr>
          <a:lstStyle/>
          <a:p>
            <a:r>
              <a:rPr kumimoji="1" lang="en-US" altLang="zh-CN" sz="2000" dirty="0">
                <a:solidFill>
                  <a:srgbClr val="0070C0"/>
                </a:solidFill>
              </a:rPr>
              <a:t>How</a:t>
            </a:r>
            <a:r>
              <a:rPr kumimoji="1" lang="zh-CN" altLang="en-US" sz="2000" dirty="0">
                <a:solidFill>
                  <a:srgbClr val="0070C0"/>
                </a:solidFill>
              </a:rPr>
              <a:t> </a:t>
            </a:r>
            <a:r>
              <a:rPr kumimoji="1" lang="en-US" altLang="zh-CN" sz="2000" dirty="0">
                <a:solidFill>
                  <a:srgbClr val="0070C0"/>
                </a:solidFill>
              </a:rPr>
              <a:t>about</a:t>
            </a:r>
            <a:r>
              <a:rPr kumimoji="1" lang="zh-CN" altLang="en-US" sz="2000" dirty="0">
                <a:solidFill>
                  <a:srgbClr val="0070C0"/>
                </a:solidFill>
              </a:rPr>
              <a:t> </a:t>
            </a:r>
            <a:r>
              <a:rPr kumimoji="1" lang="en-US" altLang="zh-CN" sz="2000" dirty="0">
                <a:solidFill>
                  <a:srgbClr val="0070C0"/>
                </a:solidFill>
              </a:rPr>
              <a:t>this</a:t>
            </a:r>
            <a:r>
              <a:rPr kumimoji="1" lang="zh-CN" altLang="en-US" sz="2000" dirty="0">
                <a:solidFill>
                  <a:srgbClr val="0070C0"/>
                </a:solidFill>
              </a:rPr>
              <a:t> </a:t>
            </a:r>
            <a:r>
              <a:rPr kumimoji="1" lang="en-US" altLang="zh-CN" sz="2000" dirty="0">
                <a:solidFill>
                  <a:srgbClr val="0070C0"/>
                </a:solidFill>
              </a:rPr>
              <a:t>problem?</a:t>
            </a:r>
          </a:p>
          <a:p>
            <a:pPr marL="342900" indent="-342900">
              <a:buFont typeface="+mj-lt"/>
              <a:buAutoNum type="arabicPeriod" startAt="2"/>
            </a:pPr>
            <a:endParaRPr kumimoji="1" lang="zh-CN" altLang="en-US" sz="2000" dirty="0"/>
          </a:p>
        </p:txBody>
      </p:sp>
      <p:sp>
        <p:nvSpPr>
          <p:cNvPr id="41" name="Freeform 40">
            <a:extLst>
              <a:ext uri="{FF2B5EF4-FFF2-40B4-BE49-F238E27FC236}">
                <a16:creationId xmlns:a16="http://schemas.microsoft.com/office/drawing/2014/main" id="{1D0B25FF-BC95-014E-8601-45D9235CF384}"/>
              </a:ext>
            </a:extLst>
          </p:cNvPr>
          <p:cNvSpPr/>
          <p:nvPr/>
        </p:nvSpPr>
        <p:spPr>
          <a:xfrm>
            <a:off x="5665076" y="5224367"/>
            <a:ext cx="1587062" cy="613152"/>
          </a:xfrm>
          <a:custGeom>
            <a:avLst/>
            <a:gdLst>
              <a:gd name="connsiteX0" fmla="*/ 0 w 1587062"/>
              <a:gd name="connsiteY0" fmla="*/ 48545 h 613152"/>
              <a:gd name="connsiteX1" fmla="*/ 599090 w 1587062"/>
              <a:gd name="connsiteY1" fmla="*/ 48545 h 613152"/>
              <a:gd name="connsiteX2" fmla="*/ 1177158 w 1587062"/>
              <a:gd name="connsiteY2" fmla="*/ 553041 h 613152"/>
              <a:gd name="connsiteX3" fmla="*/ 1587062 w 1587062"/>
              <a:gd name="connsiteY3" fmla="*/ 584572 h 613152"/>
            </a:gdLst>
            <a:ahLst/>
            <a:cxnLst>
              <a:cxn ang="0">
                <a:pos x="connsiteX0" y="connsiteY0"/>
              </a:cxn>
              <a:cxn ang="0">
                <a:pos x="connsiteX1" y="connsiteY1"/>
              </a:cxn>
              <a:cxn ang="0">
                <a:pos x="connsiteX2" y="connsiteY2"/>
              </a:cxn>
              <a:cxn ang="0">
                <a:pos x="connsiteX3" y="connsiteY3"/>
              </a:cxn>
            </a:cxnLst>
            <a:rect l="l" t="t" r="r" b="b"/>
            <a:pathLst>
              <a:path w="1587062" h="613152">
                <a:moveTo>
                  <a:pt x="0" y="48545"/>
                </a:moveTo>
                <a:cubicBezTo>
                  <a:pt x="201448" y="6503"/>
                  <a:pt x="402897" y="-35538"/>
                  <a:pt x="599090" y="48545"/>
                </a:cubicBezTo>
                <a:cubicBezTo>
                  <a:pt x="795283" y="132628"/>
                  <a:pt x="1012496" y="463703"/>
                  <a:pt x="1177158" y="553041"/>
                </a:cubicBezTo>
                <a:cubicBezTo>
                  <a:pt x="1341820" y="642379"/>
                  <a:pt x="1464441" y="613475"/>
                  <a:pt x="1587062" y="584572"/>
                </a:cubicBezTo>
              </a:path>
            </a:pathLst>
          </a:custGeom>
          <a:noFill/>
          <a:ln w="2857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Rounded Rectangle 41">
            <a:extLst>
              <a:ext uri="{FF2B5EF4-FFF2-40B4-BE49-F238E27FC236}">
                <a16:creationId xmlns:a16="http://schemas.microsoft.com/office/drawing/2014/main" id="{831B46E1-8032-DE40-80BE-C4D7443B792F}"/>
              </a:ext>
            </a:extLst>
          </p:cNvPr>
          <p:cNvSpPr/>
          <p:nvPr/>
        </p:nvSpPr>
        <p:spPr>
          <a:xfrm>
            <a:off x="1959580" y="4620166"/>
            <a:ext cx="5071841" cy="42585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Rounded Rectangle 42">
            <a:extLst>
              <a:ext uri="{FF2B5EF4-FFF2-40B4-BE49-F238E27FC236}">
                <a16:creationId xmlns:a16="http://schemas.microsoft.com/office/drawing/2014/main" id="{34F3F609-843B-E54C-B8C3-D999011C8BBF}"/>
              </a:ext>
            </a:extLst>
          </p:cNvPr>
          <p:cNvSpPr/>
          <p:nvPr/>
        </p:nvSpPr>
        <p:spPr>
          <a:xfrm>
            <a:off x="1959580" y="5068286"/>
            <a:ext cx="3658737" cy="40131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5">
                  <a:lumMod val="75000"/>
                </a:schemeClr>
              </a:solidFill>
            </a:endParaRPr>
          </a:p>
        </p:txBody>
      </p:sp>
      <p:sp>
        <p:nvSpPr>
          <p:cNvPr id="7" name="TextBox 6">
            <a:extLst>
              <a:ext uri="{FF2B5EF4-FFF2-40B4-BE49-F238E27FC236}">
                <a16:creationId xmlns:a16="http://schemas.microsoft.com/office/drawing/2014/main" id="{FB392226-D1DD-D34E-ADDB-CD7711298049}"/>
              </a:ext>
            </a:extLst>
          </p:cNvPr>
          <p:cNvSpPr txBox="1"/>
          <p:nvPr/>
        </p:nvSpPr>
        <p:spPr>
          <a:xfrm>
            <a:off x="6809285" y="5122087"/>
            <a:ext cx="2932213" cy="369332"/>
          </a:xfrm>
          <a:prstGeom prst="rect">
            <a:avLst/>
          </a:prstGeom>
          <a:noFill/>
        </p:spPr>
        <p:txBody>
          <a:bodyPr wrap="none" rtlCol="0">
            <a:spAutoFit/>
          </a:bodyPr>
          <a:lstStyle/>
          <a:p>
            <a:r>
              <a:rPr kumimoji="1" lang="zh-CN" altLang="en-US" sz="1800" dirty="0"/>
              <a:t>✔️</a:t>
            </a:r>
            <a:r>
              <a:rPr kumimoji="1" lang="zh-CN" altLang="en-US" dirty="0">
                <a:solidFill>
                  <a:srgbClr val="C00000"/>
                </a:solidFill>
              </a:rPr>
              <a:t> </a:t>
            </a:r>
            <a:r>
              <a:rPr kumimoji="1" lang="en-US" altLang="zh-CN" dirty="0">
                <a:solidFill>
                  <a:srgbClr val="C00000"/>
                </a:solidFill>
              </a:rPr>
              <a:t>No</a:t>
            </a:r>
            <a:r>
              <a:rPr kumimoji="1" lang="zh-CN" altLang="en-US" dirty="0">
                <a:solidFill>
                  <a:srgbClr val="C00000"/>
                </a:solidFill>
              </a:rPr>
              <a:t> </a:t>
            </a:r>
            <a:r>
              <a:rPr kumimoji="1" lang="en-US" altLang="zh-CN" dirty="0">
                <a:solidFill>
                  <a:srgbClr val="C00000"/>
                </a:solidFill>
              </a:rPr>
              <a:t>theoretical</a:t>
            </a:r>
            <a:r>
              <a:rPr kumimoji="1" lang="zh-CN" altLang="en-US" dirty="0">
                <a:solidFill>
                  <a:srgbClr val="C00000"/>
                </a:solidFill>
              </a:rPr>
              <a:t> </a:t>
            </a:r>
            <a:r>
              <a:rPr kumimoji="1" lang="en-US" altLang="zh-CN" dirty="0">
                <a:solidFill>
                  <a:srgbClr val="C00000"/>
                </a:solidFill>
              </a:rPr>
              <a:t>difficulties</a:t>
            </a:r>
            <a:r>
              <a:rPr kumimoji="1" lang="zh-CN" altLang="en-US" dirty="0">
                <a:solidFill>
                  <a:srgbClr val="C00000"/>
                </a:solidFill>
              </a:rPr>
              <a:t> </a:t>
            </a:r>
          </a:p>
        </p:txBody>
      </p:sp>
      <p:cxnSp>
        <p:nvCxnSpPr>
          <p:cNvPr id="44" name="Straight Arrow Connector 43">
            <a:extLst>
              <a:ext uri="{FF2B5EF4-FFF2-40B4-BE49-F238E27FC236}">
                <a16:creationId xmlns:a16="http://schemas.microsoft.com/office/drawing/2014/main" id="{215F87AF-6FBC-C142-900B-31A9314061E2}"/>
              </a:ext>
            </a:extLst>
          </p:cNvPr>
          <p:cNvCxnSpPr>
            <a:cxnSpLocks/>
          </p:cNvCxnSpPr>
          <p:nvPr/>
        </p:nvCxnSpPr>
        <p:spPr>
          <a:xfrm flipH="1">
            <a:off x="7031421" y="4833095"/>
            <a:ext cx="133481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7EFDD89-36D8-8C45-AF24-95EEA8F565D1}"/>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7</a:t>
            </a:fld>
            <a:r>
              <a:rPr kumimoji="1" lang="en-US" altLang="zh-CN" dirty="0"/>
              <a:t>/44</a:t>
            </a:r>
            <a:endParaRPr kumimoji="1" lang="zh-CN" altLang="en-US" dirty="0"/>
          </a:p>
        </p:txBody>
      </p:sp>
    </p:spTree>
    <p:extLst>
      <p:ext uri="{BB962C8B-B14F-4D97-AF65-F5344CB8AC3E}">
        <p14:creationId xmlns:p14="http://schemas.microsoft.com/office/powerpoint/2010/main" val="3674672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C3CE21A-835C-C54A-89B4-0D4B202D0ECE}"/>
              </a:ext>
            </a:extLst>
          </p:cNvPr>
          <p:cNvSpPr>
            <a:spLocks noGrp="1"/>
          </p:cNvSpPr>
          <p:nvPr>
            <p:ph idx="1"/>
          </p:nvPr>
        </p:nvSpPr>
        <p:spPr>
          <a:xfrm>
            <a:off x="1161585" y="1571847"/>
            <a:ext cx="10746163" cy="5163252"/>
          </a:xfrm>
        </p:spPr>
        <p:txBody>
          <a:bodyPr>
            <a:normAutofit/>
          </a:bodyPr>
          <a:lstStyle/>
          <a:p>
            <a:pPr>
              <a:lnSpc>
                <a:spcPct val="150000"/>
              </a:lnSpc>
              <a:buClr>
                <a:srgbClr val="3182BD"/>
              </a:buClr>
              <a:buFont typeface="Wingdings" pitchFamily="2" charset="2"/>
              <a:buChar char="q"/>
            </a:pPr>
            <a:r>
              <a:rPr kumimoji="1" lang="en-US" altLang="zh-CN" sz="3200" dirty="0">
                <a:solidFill>
                  <a:schemeClr val="bg2">
                    <a:lumMod val="90000"/>
                  </a:schemeClr>
                </a:solidFill>
              </a:rPr>
              <a:t>Why</a:t>
            </a:r>
            <a:r>
              <a:rPr kumimoji="1" lang="zh-CN" altLang="en-US" sz="3200" dirty="0">
                <a:solidFill>
                  <a:schemeClr val="bg2">
                    <a:lumMod val="90000"/>
                  </a:schemeClr>
                </a:solidFill>
              </a:rPr>
              <a:t> </a:t>
            </a:r>
            <a:r>
              <a:rPr kumimoji="1" lang="en-US" altLang="zh-CN" sz="3200" dirty="0">
                <a:solidFill>
                  <a:schemeClr val="bg2">
                    <a:lumMod val="90000"/>
                  </a:schemeClr>
                </a:solidFill>
              </a:rPr>
              <a:t>quantum</a:t>
            </a:r>
            <a:r>
              <a:rPr kumimoji="1" lang="zh-CN" altLang="en-US" sz="3200" dirty="0">
                <a:solidFill>
                  <a:schemeClr val="bg2">
                    <a:lumMod val="90000"/>
                  </a:schemeClr>
                </a:solidFill>
              </a:rPr>
              <a:t> </a:t>
            </a:r>
            <a:r>
              <a:rPr kumimoji="1" lang="en-US" altLang="zh-CN" sz="3200" dirty="0">
                <a:solidFill>
                  <a:schemeClr val="bg2">
                    <a:lumMod val="90000"/>
                  </a:schemeClr>
                </a:solidFill>
              </a:rPr>
              <a:t>computer?</a:t>
            </a:r>
          </a:p>
          <a:p>
            <a:pPr>
              <a:lnSpc>
                <a:spcPct val="150000"/>
              </a:lnSpc>
              <a:buClr>
                <a:srgbClr val="3182BD"/>
              </a:buClr>
              <a:buFont typeface="Wingdings" pitchFamily="2" charset="2"/>
              <a:buChar char="q"/>
            </a:pPr>
            <a:r>
              <a:rPr kumimoji="1" lang="en-US" altLang="zh-CN" sz="3200" dirty="0"/>
              <a:t>Procedures</a:t>
            </a:r>
            <a:r>
              <a:rPr kumimoji="1" lang="zh-CN" altLang="en-US" sz="3200" dirty="0"/>
              <a:t> </a:t>
            </a:r>
            <a:r>
              <a:rPr kumimoji="1" lang="en-US" altLang="zh-CN" sz="3200" dirty="0"/>
              <a:t>of</a:t>
            </a:r>
            <a:r>
              <a:rPr kumimoji="1" lang="zh-CN" altLang="en-US" sz="3200" dirty="0"/>
              <a:t> </a:t>
            </a:r>
            <a:r>
              <a:rPr kumimoji="1" lang="en-US" altLang="zh-CN" sz="3200" dirty="0"/>
              <a:t>extracting</a:t>
            </a:r>
            <a:r>
              <a:rPr kumimoji="1" lang="zh-CN" altLang="en-US" sz="3200" dirty="0"/>
              <a:t> </a:t>
            </a:r>
            <a:r>
              <a:rPr kumimoji="1" lang="en-US" altLang="zh-CN" sz="3200" dirty="0"/>
              <a:t>particle</a:t>
            </a:r>
            <a:r>
              <a:rPr kumimoji="1" lang="zh-CN" altLang="en-US" sz="3200" dirty="0"/>
              <a:t> </a:t>
            </a:r>
            <a:r>
              <a:rPr kumimoji="1" lang="en-US" altLang="zh-CN" sz="3200" dirty="0"/>
              <a:t>mass</a:t>
            </a:r>
            <a:r>
              <a:rPr kumimoji="1" lang="zh-CN" altLang="en-US" sz="3200" dirty="0"/>
              <a:t> </a:t>
            </a:r>
            <a:endParaRPr kumimoji="1" lang="en-US" altLang="zh-CN" sz="3200" dirty="0"/>
          </a:p>
          <a:p>
            <a:pPr>
              <a:lnSpc>
                <a:spcPct val="150000"/>
              </a:lnSpc>
              <a:buClr>
                <a:srgbClr val="3182BD"/>
              </a:buClr>
              <a:buFont typeface="Wingdings" pitchFamily="2" charset="2"/>
              <a:buChar char="q"/>
            </a:pPr>
            <a:r>
              <a:rPr kumimoji="1" lang="en-US" altLang="zh-CN" sz="3200" dirty="0">
                <a:solidFill>
                  <a:schemeClr val="bg2">
                    <a:lumMod val="90000"/>
                  </a:schemeClr>
                </a:solidFill>
              </a:rPr>
              <a:t>Measurement</a:t>
            </a:r>
            <a:r>
              <a:rPr kumimoji="1" lang="zh-CN" altLang="en-US" sz="3200" dirty="0">
                <a:solidFill>
                  <a:schemeClr val="bg2">
                    <a:lumMod val="90000"/>
                  </a:schemeClr>
                </a:solidFill>
              </a:rPr>
              <a:t> </a:t>
            </a:r>
            <a:r>
              <a:rPr kumimoji="1" lang="en-US" altLang="zh-CN" sz="3200" dirty="0">
                <a:solidFill>
                  <a:schemeClr val="bg2">
                    <a:lumMod val="90000"/>
                  </a:schemeClr>
                </a:solidFill>
              </a:rPr>
              <a:t>without</a:t>
            </a:r>
            <a:r>
              <a:rPr kumimoji="1" lang="zh-CN" altLang="en-US" sz="3200" dirty="0">
                <a:solidFill>
                  <a:schemeClr val="bg2">
                    <a:lumMod val="90000"/>
                  </a:schemeClr>
                </a:solidFill>
              </a:rPr>
              <a:t> </a:t>
            </a:r>
            <a:r>
              <a:rPr kumimoji="1" lang="en-US" altLang="zh-CN" sz="3200" dirty="0">
                <a:solidFill>
                  <a:schemeClr val="bg2">
                    <a:lumMod val="90000"/>
                  </a:schemeClr>
                </a:solidFill>
              </a:rPr>
              <a:t>ancilla</a:t>
            </a:r>
            <a:r>
              <a:rPr kumimoji="1" lang="zh-CN" altLang="en-US" sz="3200" dirty="0">
                <a:solidFill>
                  <a:schemeClr val="bg2">
                    <a:lumMod val="90000"/>
                  </a:schemeClr>
                </a:solidFill>
              </a:rPr>
              <a:t> </a:t>
            </a:r>
            <a:r>
              <a:rPr kumimoji="1" lang="en-US" altLang="zh-CN" sz="3200" dirty="0">
                <a:solidFill>
                  <a:schemeClr val="bg2">
                    <a:lumMod val="90000"/>
                  </a:schemeClr>
                </a:solidFill>
              </a:rPr>
              <a:t>qubits</a:t>
            </a:r>
          </a:p>
          <a:p>
            <a:pPr>
              <a:lnSpc>
                <a:spcPct val="150000"/>
              </a:lnSpc>
              <a:buClr>
                <a:srgbClr val="3182BD"/>
              </a:buClr>
              <a:buFont typeface="Wingdings" pitchFamily="2" charset="2"/>
              <a:buChar char="q"/>
            </a:pPr>
            <a:r>
              <a:rPr kumimoji="1" lang="en-US" altLang="zh-CN" sz="3200" dirty="0">
                <a:solidFill>
                  <a:schemeClr val="bg2">
                    <a:lumMod val="90000"/>
                  </a:schemeClr>
                </a:solidFill>
              </a:rPr>
              <a:t>Performance</a:t>
            </a:r>
            <a:r>
              <a:rPr kumimoji="1" lang="zh-CN" altLang="en-US" sz="3200" dirty="0">
                <a:solidFill>
                  <a:schemeClr val="bg2">
                    <a:lumMod val="90000"/>
                  </a:schemeClr>
                </a:solidFill>
              </a:rPr>
              <a:t> </a:t>
            </a:r>
            <a:r>
              <a:rPr kumimoji="1" lang="en-US" altLang="zh-CN" sz="3200" dirty="0">
                <a:solidFill>
                  <a:schemeClr val="bg2">
                    <a:lumMod val="90000"/>
                  </a:schemeClr>
                </a:solidFill>
              </a:rPr>
              <a:t>guarantee</a:t>
            </a:r>
            <a:r>
              <a:rPr kumimoji="1" lang="zh-CN" altLang="en-US" sz="3200" dirty="0">
                <a:solidFill>
                  <a:schemeClr val="bg2">
                    <a:lumMod val="90000"/>
                  </a:schemeClr>
                </a:solidFill>
              </a:rPr>
              <a:t> </a:t>
            </a:r>
            <a:r>
              <a:rPr kumimoji="1" lang="en-US" altLang="zh-CN" sz="3200" dirty="0">
                <a:solidFill>
                  <a:schemeClr val="bg2">
                    <a:lumMod val="90000"/>
                  </a:schemeClr>
                </a:solidFill>
              </a:rPr>
              <a:t>of</a:t>
            </a:r>
            <a:r>
              <a:rPr kumimoji="1" lang="zh-CN" altLang="en-US" sz="3200" dirty="0">
                <a:solidFill>
                  <a:schemeClr val="bg2">
                    <a:lumMod val="90000"/>
                  </a:schemeClr>
                </a:solidFill>
              </a:rPr>
              <a:t> </a:t>
            </a:r>
            <a:r>
              <a:rPr kumimoji="1" lang="en-US" altLang="zh-CN" sz="3200" dirty="0">
                <a:solidFill>
                  <a:schemeClr val="bg2">
                    <a:lumMod val="90000"/>
                  </a:schemeClr>
                </a:solidFill>
              </a:rPr>
              <a:t>the</a:t>
            </a:r>
            <a:r>
              <a:rPr kumimoji="1" lang="zh-CN" altLang="en-US" sz="3200" dirty="0">
                <a:solidFill>
                  <a:schemeClr val="bg2">
                    <a:lumMod val="90000"/>
                  </a:schemeClr>
                </a:solidFill>
              </a:rPr>
              <a:t> </a:t>
            </a:r>
            <a:r>
              <a:rPr kumimoji="1" lang="en-US" altLang="zh-CN" sz="3200" dirty="0">
                <a:solidFill>
                  <a:schemeClr val="bg2">
                    <a:lumMod val="90000"/>
                  </a:schemeClr>
                </a:solidFill>
              </a:rPr>
              <a:t>state</a:t>
            </a:r>
            <a:r>
              <a:rPr kumimoji="1" lang="zh-CN" altLang="en-US" sz="3200" dirty="0">
                <a:solidFill>
                  <a:schemeClr val="bg2">
                    <a:lumMod val="90000"/>
                  </a:schemeClr>
                </a:solidFill>
              </a:rPr>
              <a:t> </a:t>
            </a:r>
            <a:r>
              <a:rPr kumimoji="1" lang="en-US" altLang="zh-CN" sz="3200" dirty="0">
                <a:solidFill>
                  <a:schemeClr val="bg2">
                    <a:lumMod val="90000"/>
                  </a:schemeClr>
                </a:solidFill>
              </a:rPr>
              <a:t>preparation</a:t>
            </a:r>
          </a:p>
          <a:p>
            <a:pPr>
              <a:lnSpc>
                <a:spcPct val="150000"/>
              </a:lnSpc>
              <a:buClr>
                <a:srgbClr val="3182BD"/>
              </a:buClr>
              <a:buFont typeface="Wingdings" pitchFamily="2" charset="2"/>
              <a:buChar char="q"/>
            </a:pPr>
            <a:r>
              <a:rPr kumimoji="1" lang="en-US" altLang="zh-CN" sz="3200" dirty="0">
                <a:solidFill>
                  <a:schemeClr val="bg2">
                    <a:lumMod val="90000"/>
                  </a:schemeClr>
                </a:solidFill>
              </a:rPr>
              <a:t>Conclusion</a:t>
            </a:r>
            <a:r>
              <a:rPr kumimoji="1" lang="zh-CN" altLang="en-US" sz="3200" dirty="0">
                <a:solidFill>
                  <a:schemeClr val="bg2">
                    <a:lumMod val="90000"/>
                  </a:schemeClr>
                </a:solidFill>
              </a:rPr>
              <a:t> </a:t>
            </a:r>
            <a:r>
              <a:rPr kumimoji="1" lang="en-US" altLang="zh-CN" sz="3200" dirty="0">
                <a:solidFill>
                  <a:schemeClr val="bg2">
                    <a:lumMod val="90000"/>
                  </a:schemeClr>
                </a:solidFill>
              </a:rPr>
              <a:t>and</a:t>
            </a:r>
            <a:r>
              <a:rPr kumimoji="1" lang="zh-CN" altLang="en-US" sz="3200" dirty="0">
                <a:solidFill>
                  <a:schemeClr val="bg2">
                    <a:lumMod val="90000"/>
                  </a:schemeClr>
                </a:solidFill>
              </a:rPr>
              <a:t> </a:t>
            </a:r>
            <a:r>
              <a:rPr kumimoji="1" lang="en-US" altLang="zh-CN" sz="3200" dirty="0">
                <a:solidFill>
                  <a:schemeClr val="bg2">
                    <a:lumMod val="90000"/>
                  </a:schemeClr>
                </a:solidFill>
              </a:rPr>
              <a:t>Outlook</a:t>
            </a:r>
          </a:p>
          <a:p>
            <a:pPr marL="0" indent="0">
              <a:lnSpc>
                <a:spcPct val="150000"/>
              </a:lnSpc>
              <a:buClr>
                <a:srgbClr val="3182BD"/>
              </a:buClr>
              <a:buNone/>
            </a:pPr>
            <a:endParaRPr kumimoji="1" lang="en-US" altLang="zh-CN" sz="3200" dirty="0">
              <a:solidFill>
                <a:schemeClr val="bg2">
                  <a:lumMod val="90000"/>
                </a:schemeClr>
              </a:solidFill>
            </a:endParaRPr>
          </a:p>
        </p:txBody>
      </p:sp>
      <p:sp>
        <p:nvSpPr>
          <p:cNvPr id="7" name="Title 1">
            <a:extLst>
              <a:ext uri="{FF2B5EF4-FFF2-40B4-BE49-F238E27FC236}">
                <a16:creationId xmlns:a16="http://schemas.microsoft.com/office/drawing/2014/main" id="{F3B21FB1-DD8C-BC44-964C-97FDB8DCD966}"/>
              </a:ext>
            </a:extLst>
          </p:cNvPr>
          <p:cNvSpPr txBox="1">
            <a:spLocks/>
          </p:cNvSpPr>
          <p:nvPr/>
        </p:nvSpPr>
        <p:spPr>
          <a:xfrm>
            <a:off x="838200" y="501650"/>
            <a:ext cx="3179323" cy="947771"/>
          </a:xfrm>
          <a:prstGeom prst="roundRect">
            <a:avLst/>
          </a:prstGeom>
          <a:solidFill>
            <a:srgbClr val="9DC3E6"/>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5400" dirty="0"/>
              <a:t>Main Content</a:t>
            </a:r>
            <a:endParaRPr kumimoji="1" lang="zh-CN" altLang="en-US" sz="5400" dirty="0"/>
          </a:p>
        </p:txBody>
      </p:sp>
    </p:spTree>
    <p:extLst>
      <p:ext uri="{BB962C8B-B14F-4D97-AF65-F5344CB8AC3E}">
        <p14:creationId xmlns:p14="http://schemas.microsoft.com/office/powerpoint/2010/main" val="1773431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39F5457-DF87-D84D-9308-9E916490AB1F}"/>
                  </a:ext>
                </a:extLst>
              </p:cNvPr>
              <p:cNvSpPr txBox="1"/>
              <p:nvPr/>
            </p:nvSpPr>
            <p:spPr>
              <a:xfrm>
                <a:off x="2150753" y="1181595"/>
                <a:ext cx="8009244" cy="766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en-US" altLang="zh-CN" sz="2000" b="0" i="1" smtClean="0">
                              <a:latin typeface="Cambria Math" panose="02040503050406030204" pitchFamily="18" charset="0"/>
                            </a:rPr>
                          </m:ctrlPr>
                        </m:naryPr>
                        <m:sub>
                          <m:r>
                            <m:rPr>
                              <m:brk m:alnAt="23"/>
                            </m:rP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m:t>
                          </m:r>
                        </m:sub>
                        <m:sup>
                          <m:r>
                            <a:rPr kumimoji="1" lang="en-US" altLang="zh-CN" sz="2000" b="0" i="1" smtClean="0">
                              <a:latin typeface="Cambria Math" panose="02040503050406030204" pitchFamily="18" charset="0"/>
                            </a:rPr>
                            <m:t>+∞</m:t>
                          </m:r>
                        </m:sup>
                        <m:e>
                          <m:r>
                            <m:rPr>
                              <m:sty m:val="p"/>
                            </m:rPr>
                            <a:rPr kumimoji="1" lang="en-US" altLang="zh-CN" sz="2000" b="0" i="1" smtClean="0">
                              <a:latin typeface="Cambria Math" panose="02040503050406030204" pitchFamily="18" charset="0"/>
                            </a:rPr>
                            <m:t>d</m:t>
                          </m:r>
                          <m:r>
                            <a:rPr kumimoji="1" lang="en-US" altLang="zh-CN" sz="2000" b="0" i="1" smtClean="0">
                              <a:latin typeface="Cambria Math" panose="02040503050406030204" pitchFamily="18" charset="0"/>
                            </a:rPr>
                            <m:t>𝑡</m:t>
                          </m:r>
                        </m:e>
                      </m:nary>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𝑡</m:t>
                          </m:r>
                        </m:sup>
                      </m:sSup>
                      <m:d>
                        <m:dPr>
                          <m:begChr m:val="⟨"/>
                          <m:endChr m:val="⟩"/>
                          <m:ctrlPr>
                            <a:rPr kumimoji="1" lang="en-US" altLang="zh-CN" sz="2000" b="0" i="1" smtClean="0">
                              <a:latin typeface="Cambria Math" panose="02040503050406030204" pitchFamily="18" charset="0"/>
                            </a:rPr>
                          </m:ctrlPr>
                        </m:dPr>
                        <m:e>
                          <m:r>
                            <m:rPr>
                              <m:sty m:val="p"/>
                            </m:rPr>
                            <a:rPr kumimoji="1" lang="en-US" altLang="zh-CN" sz="2000" b="0" i="0" smtClean="0">
                              <a:latin typeface="Cambria Math" panose="02040503050406030204" pitchFamily="18" charset="0"/>
                            </a:rPr>
                            <m:t>Ω</m:t>
                          </m:r>
                          <m:d>
                            <m:dPr>
                              <m:begChr m:val="|"/>
                              <m:endChr m:val="|"/>
                              <m:ctrlPr>
                                <a:rPr kumimoji="1" lang="en-US" altLang="zh-CN" sz="2000" b="0" i="1" smtClean="0">
                                  <a:latin typeface="Cambria Math" panose="02040503050406030204" pitchFamily="18" charset="0"/>
                                </a:rPr>
                              </m:ctrlPr>
                            </m:dPr>
                            <m:e>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𝑖𝐻𝑡</m:t>
                                  </m:r>
                                </m:sup>
                              </m:sSup>
                              <m:r>
                                <a:rPr kumimoji="1" lang="en-US" altLang="zh-CN" sz="2000" b="0" i="1" smtClean="0">
                                  <a:latin typeface="Cambria Math" panose="02040503050406030204" pitchFamily="18" charset="0"/>
                                </a:rPr>
                                <m:t>𝑂</m:t>
                              </m:r>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𝑒</m:t>
                                  </m:r>
                                </m:e>
                                <m: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𝑖𝐻𝑡</m:t>
                                  </m:r>
                                </m:sup>
                              </m:sSup>
                              <m:sSup>
                                <m:sSupPr>
                                  <m:ctrlPr>
                                    <a:rPr kumimoji="1" lang="en-US" altLang="zh-CN" sz="2000" b="0" i="1" smtClean="0">
                                      <a:latin typeface="Cambria Math" panose="02040503050406030204" pitchFamily="18" charset="0"/>
                                    </a:rPr>
                                  </m:ctrlPr>
                                </m:sSupPr>
                                <m:e>
                                  <m:r>
                                    <a:rPr kumimoji="1" lang="en-US" altLang="zh-CN" sz="2000" b="0" i="1" smtClean="0">
                                      <a:latin typeface="Cambria Math" panose="02040503050406030204" pitchFamily="18" charset="0"/>
                                    </a:rPr>
                                    <m:t>𝑂</m:t>
                                  </m:r>
                                </m:e>
                                <m:sup>
                                  <m:r>
                                    <a:rPr kumimoji="1" lang="en-US" altLang="zh-CN" sz="2000" b="0" i="1" smtClean="0">
                                      <a:latin typeface="Cambria Math" panose="02040503050406030204" pitchFamily="18" charset="0"/>
                                      <a:ea typeface="Cambria Math" panose="02040503050406030204" pitchFamily="18" charset="0"/>
                                    </a:rPr>
                                    <m:t>†</m:t>
                                  </m:r>
                                </m:sup>
                              </m:sSup>
                            </m:e>
                          </m:d>
                          <m:r>
                            <m:rPr>
                              <m:sty m:val="p"/>
                            </m:rPr>
                            <a:rPr kumimoji="1" lang="en-US" altLang="zh-CN" sz="2000" b="0" i="0" smtClean="0">
                              <a:latin typeface="Cambria Math" panose="02040503050406030204" pitchFamily="18" charset="0"/>
                            </a:rPr>
                            <m:t>Ω</m:t>
                          </m:r>
                        </m:e>
                      </m:d>
                      <m:r>
                        <a:rPr kumimoji="1" lang="en-US" altLang="zh-CN" sz="2000" b="0" i="1" smtClean="0">
                          <a:latin typeface="Cambria Math" panose="02040503050406030204" pitchFamily="18" charset="0"/>
                        </a:rPr>
                        <m:t>=</m:t>
                      </m:r>
                      <m:nary>
                        <m:naryPr>
                          <m:chr m:val="∑"/>
                          <m:supHide m:val="on"/>
                          <m:ctrlPr>
                            <a:rPr kumimoji="1" lang="en-US" altLang="zh-CN" sz="2000" b="0" i="1" smtClean="0">
                              <a:latin typeface="Cambria Math" panose="02040503050406030204" pitchFamily="18" charset="0"/>
                            </a:rPr>
                          </m:ctrlPr>
                        </m:naryPr>
                        <m:sub>
                          <m:r>
                            <m:rPr>
                              <m:brk m:alnAt="7"/>
                            </m:rPr>
                            <a:rPr kumimoji="1" lang="en-US" altLang="zh-CN" sz="2000" b="0" i="1" smtClean="0">
                              <a:latin typeface="Cambria Math" panose="02040503050406030204" pitchFamily="18" charset="0"/>
                            </a:rPr>
                            <m:t>𝑛</m:t>
                          </m:r>
                        </m:sub>
                        <m:sup/>
                        <m:e>
                          <m:sSup>
                            <m:sSupPr>
                              <m:ctrlPr>
                                <a:rPr kumimoji="1" lang="en-US" altLang="zh-CN" sz="2000" b="0" i="1" smtClean="0">
                                  <a:latin typeface="Cambria Math" panose="02040503050406030204" pitchFamily="18" charset="0"/>
                                </a:rPr>
                              </m:ctrlPr>
                            </m:sSupPr>
                            <m:e>
                              <m:d>
                                <m:dPr>
                                  <m:begChr m:val="|"/>
                                  <m:endChr m:val="|"/>
                                  <m:ctrlPr>
                                    <a:rPr kumimoji="1" lang="en-US" altLang="zh-CN" sz="2000" b="0" i="1" smtClean="0">
                                      <a:latin typeface="Cambria Math" panose="02040503050406030204" pitchFamily="18" charset="0"/>
                                    </a:rPr>
                                  </m:ctrlPr>
                                </m:dPr>
                                <m:e>
                                  <m:d>
                                    <m:dPr>
                                      <m:begChr m:val="⟨"/>
                                      <m:endChr m:val="⟩"/>
                                      <m:ctrlPr>
                                        <a:rPr kumimoji="1" lang="en-US" altLang="zh-CN" sz="2000" b="0" i="1" smtClean="0">
                                          <a:latin typeface="Cambria Math" panose="02040503050406030204" pitchFamily="18" charset="0"/>
                                        </a:rPr>
                                      </m:ctrlPr>
                                    </m:dPr>
                                    <m:e>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d>
                                        <m:dPr>
                                          <m:begChr m:val="|"/>
                                          <m:endChr m:val="|"/>
                                          <m:ctrlPr>
                                            <a:rPr kumimoji="1" lang="en-US" altLang="zh-CN" sz="2000" b="0" i="1" smtClean="0">
                                              <a:latin typeface="Cambria Math" panose="02040503050406030204" pitchFamily="18" charset="0"/>
                                            </a:rPr>
                                          </m:ctrlPr>
                                        </m:dPr>
                                        <m:e>
                                          <m:r>
                                            <a:rPr kumimoji="1" lang="en-US" altLang="zh-CN" sz="2000" b="0" i="1" smtClean="0">
                                              <a:latin typeface="Cambria Math" panose="02040503050406030204" pitchFamily="18" charset="0"/>
                                            </a:rPr>
                                            <m:t>𝑂</m:t>
                                          </m:r>
                                        </m:e>
                                      </m:d>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e>
                                  </m:d>
                                </m:e>
                              </m:d>
                            </m:e>
                            <m:sup>
                              <m:r>
                                <a:rPr kumimoji="1" lang="en-US" altLang="zh-CN" sz="2000" b="0" i="1" smtClean="0">
                                  <a:latin typeface="Cambria Math" panose="02040503050406030204" pitchFamily="18" charset="0"/>
                                </a:rPr>
                                <m:t>2</m:t>
                              </m:r>
                            </m:sup>
                          </m:sSup>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2</m:t>
                          </m:r>
                          <m:r>
                            <a:rPr kumimoji="1" lang="en-US" altLang="zh-CN" sz="2000" b="0" i="1" smtClean="0">
                              <a:latin typeface="Cambria Math" panose="02040503050406030204" pitchFamily="18" charset="0"/>
                            </a:rPr>
                            <m:t>𝜋</m:t>
                          </m:r>
                          <m:r>
                            <a:rPr kumimoji="1" lang="zh-CN" altLang="en-US" sz="2000" b="0" i="1" smtClean="0">
                              <a:latin typeface="Cambria Math" panose="02040503050406030204" pitchFamily="18" charset="0"/>
                            </a:rPr>
                            <m:t> </m:t>
                          </m:r>
                          <m:r>
                            <a:rPr kumimoji="1" lang="en-US" altLang="zh-CN" sz="2000" b="0" i="1" smtClean="0">
                              <a:latin typeface="Cambria Math" panose="02040503050406030204" pitchFamily="18" charset="0"/>
                            </a:rPr>
                            <m:t>𝛿</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𝜔</m:t>
                          </m:r>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𝑛</m:t>
                              </m:r>
                            </m:sub>
                          </m:sSub>
                          <m:r>
                            <a:rPr kumimoji="1" lang="en-US" altLang="zh-CN" sz="2000" b="0" i="1" smtClean="0">
                              <a:latin typeface="Cambria Math" panose="02040503050406030204" pitchFamily="18" charset="0"/>
                            </a:rPr>
                            <m:t>−</m:t>
                          </m:r>
                          <m:sSub>
                            <m:sSubPr>
                              <m:ctrlPr>
                                <a:rPr kumimoji="1" lang="en-US" altLang="zh-CN" sz="2000" b="0" i="1" smtClean="0">
                                  <a:latin typeface="Cambria Math" panose="02040503050406030204" pitchFamily="18" charset="0"/>
                                </a:rPr>
                              </m:ctrlPr>
                            </m:sSubPr>
                            <m:e>
                              <m:r>
                                <a:rPr kumimoji="1" lang="en-US" altLang="zh-CN" sz="2000" b="0" i="1" smtClean="0">
                                  <a:latin typeface="Cambria Math" panose="02040503050406030204" pitchFamily="18" charset="0"/>
                                </a:rPr>
                                <m:t>𝐸</m:t>
                              </m:r>
                            </m:e>
                            <m:sub>
                              <m:r>
                                <a:rPr kumimoji="1" lang="en-US" altLang="zh-CN" sz="2000" b="0" i="1" smtClean="0">
                                  <a:latin typeface="Cambria Math" panose="02040503050406030204" pitchFamily="18" charset="0"/>
                                </a:rPr>
                                <m:t>0</m:t>
                              </m:r>
                            </m:sub>
                          </m:sSub>
                          <m:r>
                            <a:rPr kumimoji="1" lang="en-US" altLang="zh-CN" sz="2000" b="0" i="1" smtClean="0">
                              <a:latin typeface="Cambria Math" panose="02040503050406030204" pitchFamily="18" charset="0"/>
                            </a:rPr>
                            <m:t>))</m:t>
                          </m:r>
                        </m:e>
                      </m:nary>
                    </m:oMath>
                  </m:oMathPara>
                </a14:m>
                <a:endParaRPr kumimoji="1" lang="zh-CN" altLang="en-US" sz="2000" dirty="0"/>
              </a:p>
            </p:txBody>
          </p:sp>
        </mc:Choice>
        <mc:Fallback xmlns="">
          <p:sp>
            <p:nvSpPr>
              <p:cNvPr id="45" name="TextBox 44">
                <a:extLst>
                  <a:ext uri="{FF2B5EF4-FFF2-40B4-BE49-F238E27FC236}">
                    <a16:creationId xmlns:a16="http://schemas.microsoft.com/office/drawing/2014/main" id="{E39F5457-DF87-D84D-9308-9E916490AB1F}"/>
                  </a:ext>
                </a:extLst>
              </p:cNvPr>
              <p:cNvSpPr txBox="1">
                <a:spLocks noRot="1" noChangeAspect="1" noMove="1" noResize="1" noEditPoints="1" noAdjustHandles="1" noChangeArrowheads="1" noChangeShapeType="1" noTextEdit="1"/>
              </p:cNvSpPr>
              <p:nvPr/>
            </p:nvSpPr>
            <p:spPr>
              <a:xfrm>
                <a:off x="2150753" y="1181595"/>
                <a:ext cx="8009244" cy="766235"/>
              </a:xfrm>
              <a:prstGeom prst="rect">
                <a:avLst/>
              </a:prstGeom>
              <a:blipFill>
                <a:blip r:embed="rId5"/>
                <a:stretch>
                  <a:fillRect l="-12025" t="-165574" b="-231148"/>
                </a:stretch>
              </a:blipFill>
            </p:spPr>
            <p:txBody>
              <a:bodyPr/>
              <a:lstStyle/>
              <a:p>
                <a:r>
                  <a:rPr lang="zh-CN" altLang="en-US">
                    <a:noFill/>
                  </a:rPr>
                  <a:t> </a:t>
                </a:r>
              </a:p>
            </p:txBody>
          </p:sp>
        </mc:Fallback>
      </mc:AlternateContent>
      <p:sp>
        <p:nvSpPr>
          <p:cNvPr id="49" name="Title 1">
            <a:extLst>
              <a:ext uri="{FF2B5EF4-FFF2-40B4-BE49-F238E27FC236}">
                <a16:creationId xmlns:a16="http://schemas.microsoft.com/office/drawing/2014/main" id="{0861F1DF-2EBA-FA4F-AAB2-BC0AEFEB8D5C}"/>
              </a:ext>
            </a:extLst>
          </p:cNvPr>
          <p:cNvSpPr txBox="1">
            <a:spLocks/>
          </p:cNvSpPr>
          <p:nvPr/>
        </p:nvSpPr>
        <p:spPr>
          <a:xfrm>
            <a:off x="0" y="0"/>
            <a:ext cx="12192000" cy="857250"/>
          </a:xfrm>
          <a:prstGeom prst="rect">
            <a:avLst/>
          </a:prstGeom>
          <a:solidFill>
            <a:srgbClr val="9DC3E6"/>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CN" sz="4000" b="1" dirty="0"/>
              <a:t>Extracting</a:t>
            </a:r>
            <a:r>
              <a:rPr kumimoji="1" lang="zh-CN" altLang="en-US" sz="4000" b="1" dirty="0"/>
              <a:t> </a:t>
            </a:r>
            <a:r>
              <a:rPr kumimoji="1" lang="en-US" altLang="zh-CN" sz="4000" b="1" dirty="0"/>
              <a:t>particle</a:t>
            </a:r>
            <a:r>
              <a:rPr kumimoji="1" lang="zh-CN" altLang="en-US" sz="4000" b="1" dirty="0"/>
              <a:t> </a:t>
            </a:r>
            <a:r>
              <a:rPr kumimoji="1" lang="en-US" altLang="zh-CN" sz="4000" b="1" dirty="0"/>
              <a:t>mass</a:t>
            </a:r>
            <a:r>
              <a:rPr kumimoji="1" lang="zh-CN" altLang="en-US" sz="4000" b="1" dirty="0"/>
              <a:t> </a:t>
            </a:r>
            <a:r>
              <a:rPr kumimoji="1" lang="en-US" altLang="zh-CN" sz="4000" b="1" dirty="0"/>
              <a:t>from</a:t>
            </a:r>
            <a:r>
              <a:rPr kumimoji="1" lang="zh-CN" altLang="en-US" sz="4000" b="1" dirty="0"/>
              <a:t> </a:t>
            </a:r>
            <a:r>
              <a:rPr kumimoji="1" lang="en-US" altLang="zh-CN" sz="4000" b="1" dirty="0"/>
              <a:t>correlation</a:t>
            </a:r>
            <a:r>
              <a:rPr kumimoji="1" lang="zh-CN" altLang="en-US" sz="4000" b="1" dirty="0"/>
              <a:t> </a:t>
            </a:r>
            <a:r>
              <a:rPr kumimoji="1" lang="en-US" altLang="zh-CN" sz="4000" b="1" dirty="0"/>
              <a:t>function</a:t>
            </a:r>
            <a:endParaRPr kumimoji="1" lang="zh-CN" altLang="en-US" sz="4000" b="1" dirty="0"/>
          </a:p>
        </p:txBody>
      </p:sp>
      <p:sp>
        <p:nvSpPr>
          <p:cNvPr id="2" name="Rounded Rectangle 1">
            <a:extLst>
              <a:ext uri="{FF2B5EF4-FFF2-40B4-BE49-F238E27FC236}">
                <a16:creationId xmlns:a16="http://schemas.microsoft.com/office/drawing/2014/main" id="{D27CF068-04A1-1A4C-AE0F-8F66703C57F5}"/>
              </a:ext>
            </a:extLst>
          </p:cNvPr>
          <p:cNvSpPr/>
          <p:nvPr/>
        </p:nvSpPr>
        <p:spPr>
          <a:xfrm>
            <a:off x="3503712" y="1268760"/>
            <a:ext cx="2232248"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 name="Straight Connector 3">
            <a:extLst>
              <a:ext uri="{FF2B5EF4-FFF2-40B4-BE49-F238E27FC236}">
                <a16:creationId xmlns:a16="http://schemas.microsoft.com/office/drawing/2014/main" id="{D33D3131-3AAF-0E43-AC18-3A2C9A388770}"/>
              </a:ext>
            </a:extLst>
          </p:cNvPr>
          <p:cNvCxnSpPr/>
          <p:nvPr/>
        </p:nvCxnSpPr>
        <p:spPr>
          <a:xfrm>
            <a:off x="8832304" y="1772816"/>
            <a:ext cx="10801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A113CB9-AE78-C643-B5AF-43EF79EDEAD6}"/>
              </a:ext>
            </a:extLst>
          </p:cNvPr>
          <p:cNvSpPr txBox="1"/>
          <p:nvPr/>
        </p:nvSpPr>
        <p:spPr>
          <a:xfrm>
            <a:off x="8457690" y="1902373"/>
            <a:ext cx="1829347" cy="461665"/>
          </a:xfrm>
          <a:prstGeom prst="rect">
            <a:avLst/>
          </a:prstGeom>
          <a:noFill/>
        </p:spPr>
        <p:txBody>
          <a:bodyPr wrap="none" rtlCol="0">
            <a:spAutoFit/>
          </a:bodyPr>
          <a:lstStyle/>
          <a:p>
            <a:r>
              <a:rPr kumimoji="1" lang="en-US" altLang="zh-CN" sz="2400" dirty="0">
                <a:solidFill>
                  <a:srgbClr val="FF0000"/>
                </a:solidFill>
              </a:rPr>
              <a:t>particle</a:t>
            </a:r>
            <a:r>
              <a:rPr kumimoji="1" lang="zh-CN" altLang="en-US" sz="2400" dirty="0">
                <a:solidFill>
                  <a:srgbClr val="FF0000"/>
                </a:solidFill>
              </a:rPr>
              <a:t> </a:t>
            </a:r>
            <a:r>
              <a:rPr kumimoji="1" lang="en-US" altLang="zh-CN" sz="2400" dirty="0">
                <a:solidFill>
                  <a:srgbClr val="FF0000"/>
                </a:solidFill>
              </a:rPr>
              <a:t>mass</a:t>
            </a:r>
            <a:endParaRPr kumimoji="1" lang="zh-CN" altLang="en-US" sz="2400" dirty="0">
              <a:solidFill>
                <a:srgbClr val="FF0000"/>
              </a:solidFill>
            </a:endParaRPr>
          </a:p>
        </p:txBody>
      </p:sp>
      <p:sp>
        <p:nvSpPr>
          <p:cNvPr id="19" name="TextBox 18">
            <a:extLst>
              <a:ext uri="{FF2B5EF4-FFF2-40B4-BE49-F238E27FC236}">
                <a16:creationId xmlns:a16="http://schemas.microsoft.com/office/drawing/2014/main" id="{15DA7BE0-9C48-9D46-BEA9-75A68254A977}"/>
              </a:ext>
            </a:extLst>
          </p:cNvPr>
          <p:cNvSpPr txBox="1"/>
          <p:nvPr/>
        </p:nvSpPr>
        <p:spPr>
          <a:xfrm>
            <a:off x="11168743" y="6291943"/>
            <a:ext cx="625492" cy="369332"/>
          </a:xfrm>
          <a:prstGeom prst="rect">
            <a:avLst/>
          </a:prstGeom>
          <a:noFill/>
        </p:spPr>
        <p:txBody>
          <a:bodyPr wrap="none" rtlCol="0">
            <a:spAutoFit/>
          </a:bodyPr>
          <a:lstStyle/>
          <a:p>
            <a:fld id="{7973B63A-8298-F84C-9D02-5676A0FAA2AE}" type="slidenum">
              <a:rPr kumimoji="1" lang="en-US" altLang="zh-CN" smtClean="0"/>
              <a:t>9</a:t>
            </a:fld>
            <a:r>
              <a:rPr kumimoji="1" lang="en-US" altLang="zh-CN" dirty="0"/>
              <a:t>/44</a:t>
            </a:r>
            <a:endParaRPr kumimoji="1" lang="zh-CN" altLang="en-US" dirty="0"/>
          </a:p>
        </p:txBody>
      </p:sp>
      <p:sp>
        <p:nvSpPr>
          <p:cNvPr id="8" name="TextBox 7">
            <a:extLst>
              <a:ext uri="{FF2B5EF4-FFF2-40B4-BE49-F238E27FC236}">
                <a16:creationId xmlns:a16="http://schemas.microsoft.com/office/drawing/2014/main" id="{C7810CFE-F198-7543-9D9A-A99766F3AEA8}"/>
              </a:ext>
            </a:extLst>
          </p:cNvPr>
          <p:cNvSpPr txBox="1"/>
          <p:nvPr/>
        </p:nvSpPr>
        <p:spPr>
          <a:xfrm>
            <a:off x="2911932" y="1902373"/>
            <a:ext cx="3415807" cy="461665"/>
          </a:xfrm>
          <a:prstGeom prst="rect">
            <a:avLst/>
          </a:prstGeom>
          <a:noFill/>
        </p:spPr>
        <p:txBody>
          <a:bodyPr wrap="none" rtlCol="0">
            <a:spAutoFit/>
          </a:bodyPr>
          <a:lstStyle/>
          <a:p>
            <a:r>
              <a:rPr kumimoji="1" lang="en-US" altLang="zh-CN" sz="2400" dirty="0">
                <a:solidFill>
                  <a:srgbClr val="FF0000"/>
                </a:solidFill>
              </a:rPr>
              <a:t>real-time</a:t>
            </a:r>
            <a:r>
              <a:rPr kumimoji="1" lang="zh-CN" altLang="en-US" sz="2400" dirty="0">
                <a:solidFill>
                  <a:srgbClr val="FF0000"/>
                </a:solidFill>
              </a:rPr>
              <a:t> </a:t>
            </a:r>
            <a:r>
              <a:rPr kumimoji="1" lang="en-US" altLang="zh-CN" sz="2400" dirty="0">
                <a:solidFill>
                  <a:srgbClr val="FF0000"/>
                </a:solidFill>
              </a:rPr>
              <a:t>2-point</a:t>
            </a:r>
            <a:r>
              <a:rPr kumimoji="1" lang="zh-CN" altLang="en-US" sz="2400" dirty="0">
                <a:solidFill>
                  <a:srgbClr val="FF0000"/>
                </a:solidFill>
              </a:rPr>
              <a:t> </a:t>
            </a:r>
            <a:r>
              <a:rPr kumimoji="1" lang="en-US" altLang="zh-CN" sz="2400" dirty="0">
                <a:solidFill>
                  <a:srgbClr val="FF0000"/>
                </a:solidFill>
              </a:rPr>
              <a:t>function</a:t>
            </a:r>
            <a:endParaRPr kumimoji="1" lang="zh-CN" altLang="en-US" sz="2400" dirty="0">
              <a:solidFill>
                <a:srgbClr val="FF0000"/>
              </a:solidFill>
            </a:endParaRPr>
          </a:p>
        </p:txBody>
      </p:sp>
    </p:spTree>
    <p:extLst>
      <p:ext uri="{BB962C8B-B14F-4D97-AF65-F5344CB8AC3E}">
        <p14:creationId xmlns:p14="http://schemas.microsoft.com/office/powerpoint/2010/main" val="3007265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2820</TotalTime>
  <Words>3247</Words>
  <Application>Microsoft Macintosh PowerPoint</Application>
  <PresentationFormat>Widescreen</PresentationFormat>
  <Paragraphs>734</Paragraphs>
  <Slides>48</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Graphik</vt:lpstr>
      <vt:lpstr>Graphik-Medium</vt:lpstr>
      <vt:lpstr>LMRoman10-Regular-Identity-H</vt:lpstr>
      <vt:lpstr>NimbusRomNo9L</vt:lpstr>
      <vt:lpstr>游ゴシック</vt:lpstr>
      <vt:lpstr>Arial</vt:lpstr>
      <vt:lpstr>Calibri</vt:lpstr>
      <vt:lpstr>Calibri Light</vt:lpstr>
      <vt:lpstr>Cambria Math</vt:lpstr>
      <vt:lpstr>Georgia</vt:lpstr>
      <vt:lpstr>Monaco</vt:lpstr>
      <vt:lpstr>Wingdings</vt:lpstr>
      <vt:lpstr>Office Theme</vt:lpstr>
      <vt:lpstr>Extracting particle mass on quantum computers: state preparation and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Extracting particle mass on quantum computers: state preparation and measurement</dc:title>
  <dc:creator>Xiaoyang Wang</dc:creator>
  <cp:lastModifiedBy>Xiaoyang Wang</cp:lastModifiedBy>
  <cp:revision>66</cp:revision>
  <dcterms:created xsi:type="dcterms:W3CDTF">2025-05-29T12:39:38Z</dcterms:created>
  <dcterms:modified xsi:type="dcterms:W3CDTF">2025-08-15T04:06:16Z</dcterms:modified>
</cp:coreProperties>
</file>