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1" r:id="rId1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4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A3BF2B-D384-82B0-11E2-34A1D983C9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B3DBD2C-FB24-FF11-57BE-3D3CEBF2A8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TW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D0D8049-777D-9843-1D36-A0ABFD3DA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50F08-9C28-4297-AE1A-AA0BCD8B9D4B}" type="datetimeFigureOut">
              <a:rPr lang="zh-TW" altLang="en-US" smtClean="0"/>
              <a:t>2025/8/9</a:t>
            </a:fld>
            <a:endParaRPr lang="zh-TW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11FEFA-5E7B-2BF2-5690-21D19D0F7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63B89AE-C1A5-9484-7475-4441D3D6F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4494C-5979-448D-BD77-C85FF71535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8487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D67FE3-C1F4-74F4-4218-048F0C39B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4F7B9FE-6707-16B2-CB4D-53F771E09B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TW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6302A1-2231-8B50-F775-9ECBD3010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50F08-9C28-4297-AE1A-AA0BCD8B9D4B}" type="datetimeFigureOut">
              <a:rPr lang="zh-TW" altLang="en-US" smtClean="0"/>
              <a:t>2025/8/9</a:t>
            </a:fld>
            <a:endParaRPr lang="zh-TW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7E4E4FC-C26C-1906-F12A-C074A0C32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01B884-EDAD-158E-9F31-B562A40D1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4494C-5979-448D-BD77-C85FF71535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1468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6F5FEA1-5A02-591B-7E59-777AAC4A39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89DA556-0E65-0E7C-6EB3-080E4328CB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TW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B0EDD8F-D261-3B8A-229E-5FE1D5666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50F08-9C28-4297-AE1A-AA0BCD8B9D4B}" type="datetimeFigureOut">
              <a:rPr lang="zh-TW" altLang="en-US" smtClean="0"/>
              <a:t>2025/8/9</a:t>
            </a:fld>
            <a:endParaRPr lang="zh-TW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8CA9A39-72BD-0FAE-0FB5-AD3425002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0BA5634-0AD8-F672-53BD-674E7439A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4494C-5979-448D-BD77-C85FF71535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4724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78BEED-16F3-E707-20BF-A83E5EEC3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547B4D-AC32-78B9-CE03-8DEFEBB20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TW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76EF2C-3550-3D8D-793A-5E105BE59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50F08-9C28-4297-AE1A-AA0BCD8B9D4B}" type="datetimeFigureOut">
              <a:rPr lang="zh-TW" altLang="en-US" smtClean="0"/>
              <a:t>2025/8/9</a:t>
            </a:fld>
            <a:endParaRPr lang="zh-TW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3EBB13A-2B85-9DBF-8983-05A280CE1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546CE4D-5F86-C181-E1AB-E41266908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4494C-5979-448D-BD77-C85FF71535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5188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CC7C84-B224-5ACE-0EA4-DA1B12EE3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923B1D8-533A-E06F-0C5B-F3929B0AB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34CFD7-A16F-A220-5C96-0D83A3300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50F08-9C28-4297-AE1A-AA0BCD8B9D4B}" type="datetimeFigureOut">
              <a:rPr lang="zh-TW" altLang="en-US" smtClean="0"/>
              <a:t>2025/8/9</a:t>
            </a:fld>
            <a:endParaRPr lang="zh-TW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DFF83A-E5AD-4B78-8CF4-C94A42407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E694B1-4FC2-47C8-7F08-96C699593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4494C-5979-448D-BD77-C85FF71535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1009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EC276D-8FAB-438F-C5D2-BAFDFA765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5B6DF5B-D6D8-EA0C-F424-2B3C957269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TW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5277C3E-2921-D42A-B6F5-9F7DB1125B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TW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09D7E74-7FDC-009F-5ABC-3B66A0846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50F08-9C28-4297-AE1A-AA0BCD8B9D4B}" type="datetimeFigureOut">
              <a:rPr lang="zh-TW" altLang="en-US" smtClean="0"/>
              <a:t>2025/8/9</a:t>
            </a:fld>
            <a:endParaRPr lang="zh-TW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5EC35AE-9FEC-D2E0-625A-AB31050A3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8DCF280-2F4A-80C6-0679-14D41082A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4494C-5979-448D-BD77-C85FF71535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9849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815581-BD1F-6D61-D86D-E720B21F1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958AA96-F58A-EEE4-9B28-A61F5E504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0E7C12F-9FB0-C3CB-CB23-4257B59ABB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TW" alt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40A8DDC-694E-E2B1-992B-8B84DDCA16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5031BF3-B417-C5B8-8126-1BB9AEC52D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TW" alt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605749D-DDF8-E788-8488-2E12DDD5C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50F08-9C28-4297-AE1A-AA0BCD8B9D4B}" type="datetimeFigureOut">
              <a:rPr lang="zh-TW" altLang="en-US" smtClean="0"/>
              <a:t>2025/8/9</a:t>
            </a:fld>
            <a:endParaRPr lang="zh-TW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255010F-7952-1059-B9C7-5F93D45DA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DEDA41D-4F5C-7A97-E68F-6FC5667DE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4494C-5979-448D-BD77-C85FF71535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9792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72A806-A9C5-A7FA-678A-3A5B52B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2AAF015-65E3-1B05-2D0F-B56B65C83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50F08-9C28-4297-AE1A-AA0BCD8B9D4B}" type="datetimeFigureOut">
              <a:rPr lang="zh-TW" altLang="en-US" smtClean="0"/>
              <a:t>2025/8/9</a:t>
            </a:fld>
            <a:endParaRPr lang="zh-TW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A36E75D-5633-857B-6B2E-63EF6134E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7C60669-19B3-8F64-F363-DC3A4ED07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4494C-5979-448D-BD77-C85FF71535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454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0FAA64-AC17-D933-BC03-D991354C5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50F08-9C28-4297-AE1A-AA0BCD8B9D4B}" type="datetimeFigureOut">
              <a:rPr lang="zh-TW" altLang="en-US" smtClean="0"/>
              <a:t>2025/8/9</a:t>
            </a:fld>
            <a:endParaRPr lang="zh-TW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7FD8D3A-3708-D63F-231C-C0DD8FD94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1F0E2AD-BCC9-3804-F891-86BD1F7F5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4494C-5979-448D-BD77-C85FF71535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2880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7B2883-8384-F938-7DBD-D183A5B9E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1098FF-0904-2EBA-6CBE-292DFDFFF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TW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8E06E1E-DE19-1BCC-4420-B827BB87F8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D67609D-04FB-A3E9-299A-CF96E4085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50F08-9C28-4297-AE1A-AA0BCD8B9D4B}" type="datetimeFigureOut">
              <a:rPr lang="zh-TW" altLang="en-US" smtClean="0"/>
              <a:t>2025/8/9</a:t>
            </a:fld>
            <a:endParaRPr lang="zh-TW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9761184-FF6B-EAF2-607E-5A7E2C4FF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0E0CA7D-AF43-635D-8601-91AE37441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4494C-5979-448D-BD77-C85FF71535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5727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D5ED71-12F1-25E4-1685-6A4CD8FC2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1C3D5F5-4249-451B-6CBB-9E9F086D53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B55CB09-2185-4387-BE14-11A2EA27FF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1F8F589-67C3-30B8-2093-DFC18497E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50F08-9C28-4297-AE1A-AA0BCD8B9D4B}" type="datetimeFigureOut">
              <a:rPr lang="zh-TW" altLang="en-US" smtClean="0"/>
              <a:t>2025/8/9</a:t>
            </a:fld>
            <a:endParaRPr lang="zh-TW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DBE089C-2951-8099-6470-C934FCDD0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1E86D39-AFB3-537D-F79A-8370ADF2E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4494C-5979-448D-BD77-C85FF71535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2401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FDDC451-12D6-47B2-8DFB-945AFBA27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6DDB4A0-972D-F41F-FE5E-34FA60361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TW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E104FA-4F75-D744-8644-0A55E201E6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50F08-9C28-4297-AE1A-AA0BCD8B9D4B}" type="datetimeFigureOut">
              <a:rPr lang="zh-TW" altLang="en-US" smtClean="0"/>
              <a:t>2025/8/9</a:t>
            </a:fld>
            <a:endParaRPr lang="zh-TW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114528-22ED-073E-22FD-42C94FC2F6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F135C8-1E73-DADA-8C24-8C0001EF80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4494C-5979-448D-BD77-C85FF71535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472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319186-69FD-DD02-0645-F445C2E036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Asteroid-mass soliton as the dark matter-baryon coincidence solution</a:t>
            </a:r>
            <a:endParaRPr lang="zh-TW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23245E4-E563-6891-138F-283B565B0F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arXiv:2504.08304v1</a:t>
            </a:r>
          </a:p>
          <a:p>
            <a:r>
              <a:rPr lang="en-US" altLang="zh-TW" dirty="0"/>
              <a:t>2025.08.14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73635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FDF659A-98AB-6E9A-9A51-9A804E022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567"/>
            <a:ext cx="7611335" cy="504775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E350370-9CD3-4ABF-535E-1F30D9E09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8976" y="970157"/>
            <a:ext cx="8572941" cy="572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222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436DF4-22B7-C3B7-2CB8-869294463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lang="zh-TW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0379E57-7556-E1BD-D661-DA7DEC302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Coincidence Problem:</a:t>
            </a:r>
          </a:p>
          <a:p>
            <a:endParaRPr lang="en-US" altLang="zh-TW" dirty="0"/>
          </a:p>
          <a:p>
            <a:r>
              <a:rPr lang="en-US" altLang="zh-TW" dirty="0"/>
              <a:t>Other Problems like: </a:t>
            </a:r>
            <a:r>
              <a:rPr lang="en-US" altLang="zh-CN" dirty="0"/>
              <a:t>Neutrino mass, first-order phase transition…</a:t>
            </a:r>
          </a:p>
          <a:p>
            <a:endParaRPr lang="zh-TW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7FF81AB-F74A-48A5-F383-1926AD5C6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988" y="1884831"/>
            <a:ext cx="2203017" cy="398024"/>
          </a:xfrm>
          <a:prstGeom prst="rect">
            <a:avLst/>
          </a:prstGeom>
        </p:spPr>
      </p:pic>
      <p:sp>
        <p:nvSpPr>
          <p:cNvPr id="6" name="箭头: 右 5">
            <a:extLst>
              <a:ext uri="{FF2B5EF4-FFF2-40B4-BE49-F238E27FC236}">
                <a16:creationId xmlns:a16="http://schemas.microsoft.com/office/drawing/2014/main" id="{B8C7F636-B202-7C93-11C1-F4520AADD4DA}"/>
              </a:ext>
            </a:extLst>
          </p:cNvPr>
          <p:cNvSpPr/>
          <p:nvPr/>
        </p:nvSpPr>
        <p:spPr>
          <a:xfrm rot="20429098">
            <a:off x="7392989" y="1513766"/>
            <a:ext cx="1144644" cy="3538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箭头: 右 6">
            <a:extLst>
              <a:ext uri="{FF2B5EF4-FFF2-40B4-BE49-F238E27FC236}">
                <a16:creationId xmlns:a16="http://schemas.microsoft.com/office/drawing/2014/main" id="{20785491-3EB4-D600-DD70-B342D83F9A46}"/>
              </a:ext>
            </a:extLst>
          </p:cNvPr>
          <p:cNvSpPr/>
          <p:nvPr/>
        </p:nvSpPr>
        <p:spPr>
          <a:xfrm rot="1799240">
            <a:off x="7440135" y="2341682"/>
            <a:ext cx="1144644" cy="3538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4F65C86-8A7F-C2CE-E5F8-411436860A06}"/>
              </a:ext>
            </a:extLst>
          </p:cNvPr>
          <p:cNvSpPr txBox="1"/>
          <p:nvPr/>
        </p:nvSpPr>
        <p:spPr>
          <a:xfrm>
            <a:off x="8769030" y="1456293"/>
            <a:ext cx="1827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Baryogenesis</a:t>
            </a:r>
            <a:endParaRPr lang="zh-TW" altLang="en-US" sz="24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3606560-D0C3-044F-C227-DACA7720DE4B}"/>
              </a:ext>
            </a:extLst>
          </p:cNvPr>
          <p:cNvSpPr txBox="1"/>
          <p:nvPr/>
        </p:nvSpPr>
        <p:spPr>
          <a:xfrm>
            <a:off x="8769029" y="2412524"/>
            <a:ext cx="1703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Dark Matter</a:t>
            </a:r>
            <a:endParaRPr lang="zh-TW" altLang="en-US" sz="2400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F66880F-E35C-9A2E-A7F3-5D4C69F7C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638" y="3461088"/>
            <a:ext cx="9170367" cy="326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479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BA8D38-52EF-E493-A2FE-DA7F2373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Coincident Fermi-ball DM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37B10B2-45D1-5890-4C10-92570B26B7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72997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dirty="0"/>
                  <a:t>Yukawa interaction: Lepton, Higgs doublet, the hidden sector</a:t>
                </a:r>
                <a:r>
                  <a:rPr lang="el-GR" altLang="zh-TW" dirty="0"/>
                  <a:t> χ</a:t>
                </a:r>
                <a:endParaRPr lang="en-US" altLang="zh-TW" dirty="0"/>
              </a:p>
              <a:p>
                <a:endParaRPr lang="en-US" altLang="zh-TW" dirty="0"/>
              </a:p>
              <a:p>
                <a:r>
                  <a:rPr lang="el-GR" altLang="zh-TW" dirty="0"/>
                  <a:t>χ </a:t>
                </a:r>
                <a:r>
                  <a:rPr lang="en-US" altLang="zh-TW" dirty="0"/>
                  <a:t>particles experience FOPT from some background scalar field ϕ and develop a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mass gap(&gt;&gt;T, </a:t>
                </a:r>
                <a:r>
                  <a:rPr lang="el-GR" altLang="zh-TW" dirty="0">
                    <a:solidFill>
                      <a:srgbClr val="FF0000"/>
                    </a:solidFill>
                  </a:rPr>
                  <a:t>χ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 can not penetrate the bubble walls)</a:t>
                </a:r>
              </a:p>
              <a:p>
                <a:endParaRPr lang="en-US" altLang="zh-TW" dirty="0"/>
              </a:p>
              <a:p>
                <a:r>
                  <a:rPr lang="en-US" altLang="zh-TW" dirty="0"/>
                  <a:t>Number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altLang="zh-TW" dirty="0"/>
                  <a:t> trapped in the false vacuum remnants</a:t>
                </a:r>
              </a:p>
              <a:p>
                <a:endParaRPr lang="en-US" altLang="zh-TW" dirty="0"/>
              </a:p>
              <a:p>
                <a:r>
                  <a:rPr lang="en-US" altLang="zh-TW" dirty="0"/>
                  <a:t>The remnants eventually shrink to a size much smaller than R∗ and form individual Fermi-balls</a:t>
                </a:r>
                <a:endParaRPr lang="zh-TW" altLang="en-US" dirty="0"/>
              </a:p>
              <a:p>
                <a:endParaRPr lang="zh-TW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37B10B2-45D1-5890-4C10-92570B26B7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72997"/>
                <a:ext cx="10515600" cy="4351338"/>
              </a:xfrm>
              <a:blipFill>
                <a:blip r:embed="rId2"/>
                <a:stretch>
                  <a:fillRect l="-1043" t="-2381" r="-522" b="-30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11058956-FA83-B818-C820-B1A0A5D42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9051" y="1731842"/>
            <a:ext cx="1285361" cy="509712"/>
          </a:xfrm>
          <a:prstGeom prst="rect">
            <a:avLst/>
          </a:prstGeom>
        </p:spPr>
      </p:pic>
      <p:sp>
        <p:nvSpPr>
          <p:cNvPr id="8" name="箭头: 下 7">
            <a:extLst>
              <a:ext uri="{FF2B5EF4-FFF2-40B4-BE49-F238E27FC236}">
                <a16:creationId xmlns:a16="http://schemas.microsoft.com/office/drawing/2014/main" id="{C4A697C8-4905-B8B8-171F-982CEEBFEB59}"/>
              </a:ext>
            </a:extLst>
          </p:cNvPr>
          <p:cNvSpPr/>
          <p:nvPr/>
        </p:nvSpPr>
        <p:spPr>
          <a:xfrm rot="10800000">
            <a:off x="10907015" y="740594"/>
            <a:ext cx="131569" cy="93413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3811CD3-88A0-1B52-9063-A306A2B03C2C}"/>
              </a:ext>
            </a:extLst>
          </p:cNvPr>
          <p:cNvSpPr txBox="1"/>
          <p:nvPr/>
        </p:nvSpPr>
        <p:spPr>
          <a:xfrm>
            <a:off x="6519211" y="262185"/>
            <a:ext cx="5596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A similar size of lepton </a:t>
            </a:r>
            <a:r>
              <a:rPr lang="en-US" altLang="zh-CN" sz="2000" dirty="0"/>
              <a:t>asymmetry and </a:t>
            </a:r>
            <a:r>
              <a:rPr lang="el-GR" altLang="zh-CN" sz="2000" dirty="0"/>
              <a:t>χ</a:t>
            </a:r>
            <a:r>
              <a:rPr lang="en-US" altLang="zh-CN" sz="2000" dirty="0"/>
              <a:t> asymmetry</a:t>
            </a:r>
            <a:endParaRPr lang="zh-TW" altLang="en-US" sz="2000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9C05572F-43BD-E9E5-8612-475FDD2BF4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8818" y="3252963"/>
            <a:ext cx="1643693" cy="63218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2BC8DF4-819D-6303-4F51-6574AB6942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5903" y="4102280"/>
            <a:ext cx="3706097" cy="49414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21E156F-C1ED-E8E5-6083-E73FF5EA17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8038" y="4756069"/>
            <a:ext cx="3873962" cy="56853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6A7FA9C-D8E8-1BC9-6282-DB22AC3967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95897" y="5681539"/>
            <a:ext cx="1475834" cy="39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797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159E6A-A249-9798-6B64-3CA8701BE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Coincident Fermi-ball DM</a:t>
            </a:r>
            <a:endParaRPr lang="zh-TW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1D5F02F-D6B3-BE3D-E31E-72CD8248C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Energy ratio</a:t>
            </a:r>
            <a:endParaRPr lang="en-US" altLang="zh-CN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8EC66E9-C7DD-3A9D-027D-96C4F659C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345" y="2608115"/>
            <a:ext cx="2178162" cy="30481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E2DDE26-E4D0-0C1D-0B91-EA4F92558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8981" y="2039061"/>
            <a:ext cx="2508379" cy="35561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89A0DEC2-9999-C08B-B8E0-97634854357B}"/>
                  </a:ext>
                </a:extLst>
              </p:cNvPr>
              <p:cNvSpPr txBox="1"/>
              <p:nvPr/>
            </p:nvSpPr>
            <p:spPr>
              <a:xfrm>
                <a:off x="5514359" y="2953372"/>
                <a:ext cx="608996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en-US" altLang="zh-TW" sz="1800" b="0" i="1" u="none" strike="noStrike" baseline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sz="1800" b="0" i="0" u="none" strike="noStrike" baseline="0" dirty="0"/>
                  <a:t> the free energy difference between the true and false </a:t>
                </a:r>
                <a:r>
                  <a:rPr lang="en-US" altLang="zh-TW" sz="1800" b="0" i="0" u="none" strike="noStrike" baseline="0" dirty="0" err="1"/>
                  <a:t>vacua</a:t>
                </a:r>
                <a:endParaRPr lang="zh-TW" altLang="en-US" dirty="0"/>
              </a:p>
            </p:txBody>
          </p:sp>
        </mc:Choice>
        <mc:Fallback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89A0DEC2-9999-C08B-B8E0-9763485435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359" y="2953372"/>
                <a:ext cx="6089969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图片 16">
            <a:extLst>
              <a:ext uri="{FF2B5EF4-FFF2-40B4-BE49-F238E27FC236}">
                <a16:creationId xmlns:a16="http://schemas.microsoft.com/office/drawing/2014/main" id="{5B399502-E70C-3634-8D46-F5445A5CE3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280" y="2394679"/>
            <a:ext cx="2369723" cy="942970"/>
          </a:xfrm>
          <a:prstGeom prst="rect">
            <a:avLst/>
          </a:prstGeom>
        </p:spPr>
      </p:pic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3CFD4331-1925-ED90-4254-84D7DC2B587A}"/>
              </a:ext>
            </a:extLst>
          </p:cNvPr>
          <p:cNvCxnSpPr/>
          <p:nvPr/>
        </p:nvCxnSpPr>
        <p:spPr>
          <a:xfrm>
            <a:off x="2980023" y="3322704"/>
            <a:ext cx="236823" cy="769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6AFF3DA1-A80E-6B46-E9ED-F4C7FBF3F5CE}"/>
              </a:ext>
            </a:extLst>
          </p:cNvPr>
          <p:cNvSpPr txBox="1"/>
          <p:nvPr/>
        </p:nvSpPr>
        <p:spPr>
          <a:xfrm>
            <a:off x="2980023" y="4091776"/>
            <a:ext cx="1347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Proton mass</a:t>
            </a:r>
            <a:endParaRPr lang="zh-TW" altLang="en-US" dirty="0"/>
          </a:p>
        </p:txBody>
      </p: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4B022C2B-D847-7DF7-D076-80E595971DC6}"/>
              </a:ext>
            </a:extLst>
          </p:cNvPr>
          <p:cNvCxnSpPr/>
          <p:nvPr/>
        </p:nvCxnSpPr>
        <p:spPr>
          <a:xfrm flipV="1">
            <a:off x="2980023" y="2039061"/>
            <a:ext cx="1347292" cy="434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772C2D59-43B0-FAA0-D13F-1F69B11B2179}"/>
              </a:ext>
            </a:extLst>
          </p:cNvPr>
          <p:cNvSpPr txBox="1"/>
          <p:nvPr/>
        </p:nvSpPr>
        <p:spPr>
          <a:xfrm>
            <a:off x="4498101" y="1854395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TW" dirty="0"/>
              <a:t>χ</a:t>
            </a:r>
            <a:r>
              <a:rPr lang="en-US" altLang="zh-TW" dirty="0"/>
              <a:t> mass</a:t>
            </a:r>
            <a:endParaRPr lang="zh-TW" altLang="en-US" dirty="0"/>
          </a:p>
        </p:txBody>
      </p: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92AA57A5-34B2-D41B-14FB-B216D6363216}"/>
              </a:ext>
            </a:extLst>
          </p:cNvPr>
          <p:cNvCxnSpPr/>
          <p:nvPr/>
        </p:nvCxnSpPr>
        <p:spPr>
          <a:xfrm flipH="1">
            <a:off x="2190613" y="3138038"/>
            <a:ext cx="144725" cy="776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1A5AC528-8E49-91EE-6FDA-E84888E519E9}"/>
              </a:ext>
            </a:extLst>
          </p:cNvPr>
          <p:cNvSpPr txBox="1"/>
          <p:nvPr/>
        </p:nvSpPr>
        <p:spPr>
          <a:xfrm>
            <a:off x="1190694" y="4099719"/>
            <a:ext cx="1633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O(1) coefficient</a:t>
            </a:r>
            <a:endParaRPr lang="zh-TW" altLang="en-US" dirty="0"/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4042E80A-8412-BF14-ED5F-D3EC7651A5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7315" y="2202133"/>
            <a:ext cx="1422473" cy="336567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FFB57323-672F-E7DB-DFC7-CD039221A0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2121" y="3457641"/>
            <a:ext cx="2705239" cy="292115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8962D86F-D8E1-AE3F-468C-77996345B8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6547" y="3881397"/>
            <a:ext cx="2540131" cy="361969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84086998-949A-0A24-63BB-643AA70DF7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32456" y="4563629"/>
            <a:ext cx="4337273" cy="781090"/>
          </a:xfrm>
          <a:prstGeom prst="rect">
            <a:avLst/>
          </a:prstGeom>
        </p:spPr>
      </p:pic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45FDC5EC-656F-C273-838B-A96F3BF1EC2F}"/>
              </a:ext>
            </a:extLst>
          </p:cNvPr>
          <p:cNvCxnSpPr/>
          <p:nvPr/>
        </p:nvCxnSpPr>
        <p:spPr>
          <a:xfrm flipH="1">
            <a:off x="7242837" y="5170636"/>
            <a:ext cx="46144" cy="394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>
            <a:extLst>
              <a:ext uri="{FF2B5EF4-FFF2-40B4-BE49-F238E27FC236}">
                <a16:creationId xmlns:a16="http://schemas.microsoft.com/office/drawing/2014/main" id="{EF988C49-6EE1-A77A-6BF3-994D947F946B}"/>
              </a:ext>
            </a:extLst>
          </p:cNvPr>
          <p:cNvSpPr txBox="1"/>
          <p:nvPr/>
        </p:nvSpPr>
        <p:spPr>
          <a:xfrm>
            <a:off x="6479741" y="5643186"/>
            <a:ext cx="2341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Degrees of freedom 80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80039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AB61890-23CB-DB40-4F95-4EF191DA4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385"/>
            <a:ext cx="11906862" cy="439442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70C246E-5E65-114F-9ED3-65F724479CC0}"/>
              </a:ext>
            </a:extLst>
          </p:cNvPr>
          <p:cNvSpPr txBox="1"/>
          <p:nvPr/>
        </p:nvSpPr>
        <p:spPr>
          <a:xfrm>
            <a:off x="934135" y="5495393"/>
            <a:ext cx="2723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ByProduct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GW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FOPT</a:t>
            </a:r>
            <a:endParaRPr lang="zh-TW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6BACE28-7E06-DCFD-EFA9-9367AAEBA4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535" y="5057986"/>
            <a:ext cx="5607338" cy="141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656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8B76B3-C31D-E717-9A88-9BDA80A6B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Lifetime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D50C08B-8BCB-7C4C-D705-C49A84DBA1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38782"/>
                <a:ext cx="10515600" cy="4351338"/>
              </a:xfrm>
            </p:spPr>
            <p:txBody>
              <a:bodyPr/>
              <a:lstStyle/>
              <a:p>
                <a:r>
                  <a:rPr lang="en-US" altLang="zh-TW" dirty="0"/>
                  <a:t>Stable against evaporating into free fermions if 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zh-TW" altLang="en-US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sub>
                    </m:sSub>
                  </m:oMath>
                </a14:m>
                <a:endParaRPr lang="en-US" altLang="zh-TW" dirty="0"/>
              </a:p>
              <a:p>
                <a:r>
                  <a:rPr lang="en-US" altLang="zh-TW" dirty="0"/>
                  <a:t>Stable against splitting into two smaller solitons if</a:t>
                </a:r>
              </a:p>
              <a:p>
                <a:r>
                  <a:rPr lang="en-US" altLang="zh-TW" dirty="0"/>
                  <a:t>Surface evaporation</a:t>
                </a:r>
              </a:p>
              <a:p>
                <a:endParaRPr lang="en-US" altLang="zh-TW" dirty="0"/>
              </a:p>
              <a:p>
                <a:endParaRPr lang="en-US" altLang="zh-TW" dirty="0"/>
              </a:p>
              <a:p>
                <a:endParaRPr lang="en-US" altLang="zh-TW" dirty="0"/>
              </a:p>
              <a:p>
                <a:r>
                  <a:rPr lang="en-US" altLang="zh-TW" dirty="0"/>
                  <a:t>Model </a:t>
                </a:r>
                <a:r>
                  <a:rPr lang="en-US" altLang="zh-CN" dirty="0"/>
                  <a:t>dependent but can easily be longer than the age of the Universe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sup>
                    </m:sSup>
                  </m:oMath>
                </a14:m>
                <a:r>
                  <a:rPr lang="en-US" altLang="zh-TW" dirty="0"/>
                  <a:t>s</a:t>
                </a:r>
                <a:endParaRPr lang="zh-TW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D50C08B-8BCB-7C4C-D705-C49A84DBA1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38782"/>
                <a:ext cx="10515600" cy="4351338"/>
              </a:xfrm>
              <a:blipFill>
                <a:blip r:embed="rId2"/>
                <a:stretch>
                  <a:fillRect l="-1043" t="-21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4955C680-BFC5-D057-1C73-CD40CBE4A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713" y="2415275"/>
            <a:ext cx="1953402" cy="39370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D98012D-F07C-F791-03EE-D63EAC852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2712" y="2919288"/>
            <a:ext cx="1285361" cy="50971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5ED8055-2321-3195-64E2-B7FF91E5A7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4506" y="2957078"/>
            <a:ext cx="3508716" cy="50971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26479CF-B7B6-A075-B264-A026F81FE0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7328" y="3805868"/>
            <a:ext cx="5050767" cy="114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212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571F96-936F-2BE0-27F7-784630F54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66" y="2450483"/>
            <a:ext cx="10515600" cy="1325563"/>
          </a:xfrm>
        </p:spPr>
        <p:txBody>
          <a:bodyPr/>
          <a:lstStyle/>
          <a:p>
            <a:r>
              <a:rPr lang="en-US" altLang="zh-TW" dirty="0"/>
              <a:t>Example: </a:t>
            </a:r>
            <a:br>
              <a:rPr lang="en-US" altLang="zh-TW" dirty="0"/>
            </a:br>
            <a:r>
              <a:rPr lang="en-US" altLang="zh-TW" dirty="0"/>
              <a:t>Neutrino Ball</a:t>
            </a:r>
            <a:endParaRPr lang="zh-TW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1AF75C4-2CAD-BF73-A76E-71527C321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3516" y="657843"/>
            <a:ext cx="8692126" cy="588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120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9E311D-43B4-FA96-F720-398035280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The domain-wall-catalyzed two Step FOPT</a:t>
            </a:r>
            <a:endParaRPr lang="zh-TW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1378B90-507F-766B-1FC9-119C4B578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11065"/>
            <a:ext cx="5762694" cy="405291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F809FF-D88F-6398-8A64-CEBA08968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636" y="2288684"/>
            <a:ext cx="6189901" cy="413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650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A11FF8-0E00-6CC8-281C-90EBB84EF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Conclusion</a:t>
            </a:r>
            <a:endParaRPr lang="zh-TW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ED17B1-7B09-6586-CC90-ED07AB378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solve the coincidence problem</a:t>
            </a:r>
          </a:p>
          <a:p>
            <a:r>
              <a:rPr lang="en-US" altLang="zh-TW" dirty="0"/>
              <a:t>GWs, Asteroid-mass DM</a:t>
            </a:r>
          </a:p>
          <a:p>
            <a:endParaRPr lang="en-US" altLang="zh-TW" dirty="0"/>
          </a:p>
          <a:p>
            <a:r>
              <a:rPr lang="en-US" altLang="zh-TW" dirty="0">
                <a:solidFill>
                  <a:srgbClr val="FF0000"/>
                </a:solidFill>
              </a:rPr>
              <a:t>Applicable: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Quark Nuggets, other </a:t>
            </a:r>
            <a:r>
              <a:rPr lang="en-US" altLang="zh-TW">
                <a:solidFill>
                  <a:srgbClr val="FF0000"/>
                </a:solidFill>
              </a:rPr>
              <a:t>fermion balls…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067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202</Words>
  <Application>Microsoft Office PowerPoint</Application>
  <PresentationFormat>宽屏</PresentationFormat>
  <Paragraphs>42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Office 主题​​</vt:lpstr>
      <vt:lpstr>Asteroid-mass soliton as the dark matter-baryon coincidence solution</vt:lpstr>
      <vt:lpstr>Motivation</vt:lpstr>
      <vt:lpstr>Coincident Fermi-ball DM</vt:lpstr>
      <vt:lpstr>Coincident Fermi-ball DM</vt:lpstr>
      <vt:lpstr>PowerPoint 演示文稿</vt:lpstr>
      <vt:lpstr>Lifetime</vt:lpstr>
      <vt:lpstr>Example:  Neutrino Ball</vt:lpstr>
      <vt:lpstr>The domain-wall-catalyzed two Step FOPT</vt:lpstr>
      <vt:lpstr>Conclusion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Shao Jingdong</dc:creator>
  <cp:lastModifiedBy>Shao Jingdong</cp:lastModifiedBy>
  <cp:revision>1</cp:revision>
  <dcterms:created xsi:type="dcterms:W3CDTF">2025-08-09T11:39:19Z</dcterms:created>
  <dcterms:modified xsi:type="dcterms:W3CDTF">2025-08-09T13:29:59Z</dcterms:modified>
</cp:coreProperties>
</file>