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0" r:id="rId2"/>
    <p:sldId id="362" r:id="rId3"/>
    <p:sldId id="366" r:id="rId4"/>
    <p:sldId id="367" r:id="rId5"/>
    <p:sldId id="368" r:id="rId6"/>
    <p:sldId id="369" r:id="rId7"/>
    <p:sldId id="370" r:id="rId8"/>
    <p:sldId id="372" r:id="rId9"/>
    <p:sldId id="374" r:id="rId10"/>
    <p:sldId id="375" r:id="rId11"/>
    <p:sldId id="376" r:id="rId12"/>
    <p:sldId id="377" r:id="rId13"/>
    <p:sldId id="37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91E"/>
    <a:srgbClr val="2E54A1"/>
    <a:srgbClr val="BD998C"/>
    <a:srgbClr val="D5D5D5"/>
    <a:srgbClr val="9C806D"/>
    <a:srgbClr val="32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DEB-786C-4CAE-9B6F-D8001167E3A0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DB7-A125-4D09-978F-6D07FB82154D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61C7-D219-4936-9AAA-8DB727FA0B9B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8F4-E5FC-4025-93B5-91ACB5F389B9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393D-0317-4DB5-A504-D80DB4DFAEFF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5E9-E105-44BE-AE54-1DA1EF99F6ED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FF8B-EDF3-4158-AAB3-32B3F4AEF9F8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E39A-24E7-46B6-9646-02F8E2DE6DB3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FF2A-384F-42B2-B55A-1C6AAA0A9DEF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24010" y="646303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306-B0AF-43E8-B518-B1CFC5C7161E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9BD-A465-4E62-ACB7-88BB8E12502F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B39B-6010-40FB-BC83-2ECE2ABBA2B0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3BEA513-D784-B77D-4A3E-8574A91FED17}"/>
              </a:ext>
            </a:extLst>
          </p:cNvPr>
          <p:cNvSpPr txBox="1"/>
          <p:nvPr/>
        </p:nvSpPr>
        <p:spPr>
          <a:xfrm>
            <a:off x="1094788" y="1647460"/>
            <a:ext cx="10002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Superheavy Dark Matter Production from Symmetry Restoration 1</a:t>
            </a:r>
            <a:r>
              <a:rPr lang="en-US" altLang="zh-CN" sz="3600" b="1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zh-CN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 During Inflation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29E859-8D10-FA2C-FEC3-99683B2CB388}"/>
              </a:ext>
            </a:extLst>
          </p:cNvPr>
          <p:cNvSpPr txBox="1"/>
          <p:nvPr/>
        </p:nvSpPr>
        <p:spPr>
          <a:xfrm>
            <a:off x="1929878" y="3463702"/>
            <a:ext cx="8332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He-Xu Zhang</a:t>
            </a:r>
          </a:p>
          <a:p>
            <a:pPr algn="ctr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arXiv:2208.14857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uthors: </a:t>
            </a:r>
            <a:r>
              <a:rPr lang="en-US" altLang="zh-CN" dirty="0" err="1"/>
              <a:t>Haipeng</a:t>
            </a:r>
            <a:r>
              <a:rPr lang="en-US" altLang="zh-CN" dirty="0"/>
              <a:t> An, Xi Tong, and Siyi Zhou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43BBDA-80CD-8FA7-1F96-40E7F0416CC6}"/>
              </a:ext>
            </a:extLst>
          </p:cNvPr>
          <p:cNvSpPr txBox="1"/>
          <p:nvPr/>
        </p:nvSpPr>
        <p:spPr>
          <a:xfrm>
            <a:off x="3047219" y="5745788"/>
            <a:ext cx="609755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Jul 31, 2025</a:t>
            </a:r>
            <a:endParaRPr kumimoji="1" lang="en-US" altLang="ja-JP" sz="1800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CCA24229-A24D-A746-8451-F38B7075CB6B}"/>
              </a:ext>
            </a:extLst>
          </p:cNvPr>
          <p:cNvSpPr txBox="1">
            <a:spLocks/>
          </p:cNvSpPr>
          <p:nvPr/>
        </p:nvSpPr>
        <p:spPr>
          <a:xfrm>
            <a:off x="9224010" y="64630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6FBA4D-F419-6E27-1903-956A90E6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114CBC-AD10-FF50-1895-928A10558040}"/>
              </a:ext>
            </a:extLst>
          </p:cNvPr>
          <p:cNvSpPr txBox="1"/>
          <p:nvPr/>
        </p:nvSpPr>
        <p:spPr>
          <a:xfrm>
            <a:off x="240407" y="122288"/>
            <a:ext cx="7933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Gravitational wave from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5C6431C-1BD5-E2AF-A64A-C8D92AB84E68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A8EA601-1978-6763-7BFD-E8F835DD5D6A}"/>
              </a:ext>
            </a:extLst>
          </p:cNvPr>
          <p:cNvSpPr txBox="1"/>
          <p:nvPr/>
        </p:nvSpPr>
        <p:spPr>
          <a:xfrm>
            <a:off x="240407" y="695492"/>
            <a:ext cx="11600140" cy="2997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Magnitude of the signal is controlled by the latent heat released during first order phase transition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 frequency of the GW is linked to the Hubble parameter during inflation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 slope of the gravitational wave spectrum is determined by the evolution history of the universe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FC48D2A-80D7-8DCC-4AC9-FC9A24EF4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45" y="3767841"/>
            <a:ext cx="9909110" cy="30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73A7DA-833F-C214-739C-007B822F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7C934F-8685-34E1-F18B-61CF7953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02" y="1133183"/>
            <a:ext cx="7840195" cy="569497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8A7D4E1-287F-E06A-1085-645A69846270}"/>
              </a:ext>
            </a:extLst>
          </p:cNvPr>
          <p:cNvSpPr txBox="1"/>
          <p:nvPr/>
        </p:nvSpPr>
        <p:spPr>
          <a:xfrm>
            <a:off x="240407" y="122288"/>
            <a:ext cx="7933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Gravitational wave from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0800AB4-90E1-F24E-327B-A643DB33B844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25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CCFB856-40FC-6EF8-81FC-77E524AD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453" y="2112950"/>
            <a:ext cx="6582036" cy="399384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80654C-3390-2438-1C5B-93C96DC7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DA2899-64A5-5C2B-60C5-D4FC86D42739}"/>
              </a:ext>
            </a:extLst>
          </p:cNvPr>
          <p:cNvSpPr txBox="1"/>
          <p:nvPr/>
        </p:nvSpPr>
        <p:spPr>
          <a:xfrm>
            <a:off x="240407" y="122288"/>
            <a:ext cx="3893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Primordial black hole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32160F7-C093-FB87-C179-435781109F15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1DD7348-FDC9-A4D0-86C8-A901264E22B8}"/>
              </a:ext>
            </a:extLst>
          </p:cNvPr>
          <p:cNvSpPr txBox="1"/>
          <p:nvPr/>
        </p:nvSpPr>
        <p:spPr>
          <a:xfrm>
            <a:off x="240406" y="938088"/>
            <a:ext cx="11796083" cy="2997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Large enhancement in the power spectrum 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  will produce primordial black hole</a:t>
            </a:r>
          </a:p>
          <a:p>
            <a:pPr>
              <a:lnSpc>
                <a:spcPct val="150000"/>
              </a:lnSpc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Phase transition happens at 25 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  e-folds before the end of inflation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40BBFD1-B6C2-5E92-4E97-6BC8F42AB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580" y="2363586"/>
            <a:ext cx="1293384" cy="21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5A878E-3A90-28B8-BF12-83468594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E1F62AB-58B9-1B9A-5D4A-F863DEF81C45}"/>
              </a:ext>
            </a:extLst>
          </p:cNvPr>
          <p:cNvSpPr txBox="1"/>
          <p:nvPr/>
        </p:nvSpPr>
        <p:spPr>
          <a:xfrm>
            <a:off x="240407" y="122288"/>
            <a:ext cx="4284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Conclusion and Outlook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71B9918-84E9-C70C-FB42-237580F67DD3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F95F4D2-80F4-61F7-F6E2-E56E6BFED46E}"/>
              </a:ext>
            </a:extLst>
          </p:cNvPr>
          <p:cNvSpPr txBox="1"/>
          <p:nvPr/>
        </p:nvSpPr>
        <p:spPr>
          <a:xfrm>
            <a:off x="240407" y="1143361"/>
            <a:ext cx="11796083" cy="48002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Dark matter can be heavy, the production rate is generically small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A mechanism to produce enough superheavy dark matter during inflation via symmetry restoration first order phase transition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Complementary gravitational wave signals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Large enhancement in the primordial power spectrum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Associated primordial black hole mass fraction</a:t>
            </a:r>
          </a:p>
        </p:txBody>
      </p:sp>
    </p:spTree>
    <p:extLst>
      <p:ext uri="{BB962C8B-B14F-4D97-AF65-F5344CB8AC3E}">
        <p14:creationId xmlns:p14="http://schemas.microsoft.com/office/powerpoint/2010/main" val="341956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0407" y="122288"/>
            <a:ext cx="7810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Symmetry Restoration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FBF9E80-630F-0263-214F-9CC1F313FAD4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9AEB614-AA56-AF2E-CFB4-9C5C0DAFA779}"/>
              </a:ext>
            </a:extLst>
          </p:cNvPr>
          <p:cNvSpPr txBox="1"/>
          <p:nvPr/>
        </p:nvSpPr>
        <p:spPr>
          <a:xfrm>
            <a:off x="240407" y="1059002"/>
            <a:ext cx="10383601" cy="18727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During inflation, the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inflaton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field typically travels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 change in the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inflaton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field value will induce the change in the effective potential in the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𝜎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15684F3-1A5B-3B77-3FAE-2BEA8A039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28" y="1264908"/>
            <a:ext cx="1962150" cy="4286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B4DBE98-BC21-AB0F-2F5F-B770DBDA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3" y="3239532"/>
            <a:ext cx="11268173" cy="2709103"/>
          </a:xfrm>
          <a:prstGeom prst="rect">
            <a:avLst/>
          </a:prstGeom>
        </p:spPr>
      </p:pic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FAD51BBA-A51F-467F-D6D2-1C872798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39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0C1504F-0F2C-E61A-BF64-89272BA80459}"/>
              </a:ext>
            </a:extLst>
          </p:cNvPr>
          <p:cNvSpPr txBox="1"/>
          <p:nvPr/>
        </p:nvSpPr>
        <p:spPr>
          <a:xfrm>
            <a:off x="240407" y="122288"/>
            <a:ext cx="7810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Symmetry Restoration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60F6CD5-DACC-817B-5064-547EEA86EE81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B47FF1F-D7DF-8926-14BE-33048AE06014}"/>
              </a:ext>
            </a:extLst>
          </p:cNvPr>
          <p:cNvSpPr txBox="1"/>
          <p:nvPr/>
        </p:nvSpPr>
        <p:spPr>
          <a:xfrm>
            <a:off x="240407" y="883479"/>
            <a:ext cx="11241440" cy="2367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Inflation begins Symmetry broken phase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Symmetry restoration first order phase transition happens GW generated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Inflation ends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Symmetry restoration phase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DAA4251-0F11-015B-58FF-10E2CE8D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2987764"/>
            <a:ext cx="6595822" cy="3487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75AB18-1176-8E9F-73D6-66C8AC4C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2" y="3382967"/>
            <a:ext cx="4523835" cy="3092242"/>
          </a:xfrm>
          <a:prstGeom prst="rect">
            <a:avLst/>
          </a:prstGeom>
        </p:spPr>
      </p:pic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4C226868-22D2-F9BF-01D4-EB978163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9E0872-E24D-B21E-1EC4-96A0CEE98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992" y="5674828"/>
            <a:ext cx="3315380" cy="9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C7661E0-FB98-14AC-41A6-8535145D1870}"/>
              </a:ext>
            </a:extLst>
          </p:cNvPr>
          <p:cNvSpPr txBox="1"/>
          <p:nvPr/>
        </p:nvSpPr>
        <p:spPr>
          <a:xfrm>
            <a:off x="240407" y="122288"/>
            <a:ext cx="7810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Symmetry Restoration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079AB2B-396F-CC35-1AF4-1F7F913633E9}"/>
              </a:ext>
            </a:extLst>
          </p:cNvPr>
          <p:cNvCxnSpPr>
            <a:cxnSpLocks/>
          </p:cNvCxnSpPr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C3868275-371F-879A-DB09-F372898F9B71}"/>
              </a:ext>
            </a:extLst>
          </p:cNvPr>
          <p:cNvSpPr txBox="1"/>
          <p:nvPr/>
        </p:nvSpPr>
        <p:spPr>
          <a:xfrm>
            <a:off x="240407" y="883479"/>
            <a:ext cx="11241440" cy="5685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Typical mass scale of the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𝜎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particle is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𝑚</a:t>
            </a:r>
            <a:r>
              <a:rPr lang="zh-CN" alt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𝜎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 bubble nucleation rate per physical volume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𝑆</a:t>
            </a:r>
            <a:r>
              <a:rPr lang="en-US" altLang="zh-CN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is the classical action of the bounce 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Bubble nucleate at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𝑡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′, the comoving radius at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𝑡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 fraction of the space that remains at the false vacuum at time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𝑡</a:t>
            </a: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238B43-B1D8-ACED-0FC7-126C13A0D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901" y="2013606"/>
            <a:ext cx="2876550" cy="8953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CDFB47-A228-A039-14F0-F5593CCC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97" y="3949044"/>
            <a:ext cx="3448050" cy="685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6FC276-AACB-F98B-2AFD-1484CE6D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810" y="5485545"/>
            <a:ext cx="7924800" cy="723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D37F3C-A522-1C44-9792-F1290FAAA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683" y="1076922"/>
            <a:ext cx="3227300" cy="3366030"/>
          </a:xfrm>
          <a:prstGeom prst="rect">
            <a:avLst/>
          </a:prstGeom>
        </p:spPr>
      </p:pic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9AD007A-F680-BF20-5E21-545EE49D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0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86E4CE-70F3-CA06-E7B9-96382DF6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32EC1E-C19A-AA5D-E1BB-904D34FE94B2}"/>
              </a:ext>
            </a:extLst>
          </p:cNvPr>
          <p:cNvSpPr txBox="1"/>
          <p:nvPr/>
        </p:nvSpPr>
        <p:spPr>
          <a:xfrm>
            <a:off x="240407" y="122288"/>
            <a:ext cx="7810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Symmetry Restoration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BB799D3-CCA6-2906-22E0-A7ED4493E4C2}"/>
              </a:ext>
            </a:extLst>
          </p:cNvPr>
          <p:cNvCxnSpPr>
            <a:cxnSpLocks/>
          </p:cNvCxnSpPr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5BCE91D-FE50-8F08-F3AE-2BD097F63360}"/>
              </a:ext>
            </a:extLst>
          </p:cNvPr>
          <p:cNvSpPr txBox="1"/>
          <p:nvPr/>
        </p:nvSpPr>
        <p:spPr>
          <a:xfrm>
            <a:off x="240407" y="1262931"/>
            <a:ext cx="7242744" cy="4332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Conditions on the parameter space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  - Phase transition is strong first order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 energy density of the spectator sector 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    is subdominant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323E79-A393-7FF0-0CF9-CC80F866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294" y="1570248"/>
            <a:ext cx="3858938" cy="40248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B0E286-92A1-93A5-77D7-106EC6A4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61" y="2015607"/>
            <a:ext cx="819150" cy="4381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407AFEB-2953-86B9-026F-9460FD63C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88" y="2600560"/>
            <a:ext cx="1143000" cy="4000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39EAFE-F80F-A15E-C3DB-2091A9B35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386" y="4523684"/>
            <a:ext cx="41433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1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D32EC1E-C19A-AA5D-E1BB-904D34FE94B2}"/>
              </a:ext>
            </a:extLst>
          </p:cNvPr>
          <p:cNvSpPr txBox="1"/>
          <p:nvPr/>
        </p:nvSpPr>
        <p:spPr>
          <a:xfrm>
            <a:off x="240407" y="122288"/>
            <a:ext cx="7810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Symmetry Restoration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BB799D3-CCA6-2906-22E0-A7ED4493E4C2}"/>
              </a:ext>
            </a:extLst>
          </p:cNvPr>
          <p:cNvCxnSpPr>
            <a:cxnSpLocks/>
          </p:cNvCxnSpPr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80FA0B5D-D6D1-6E70-1652-3B0A8BB2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43"/>
          <a:stretch/>
        </p:blipFill>
        <p:spPr>
          <a:xfrm>
            <a:off x="3787791" y="1473294"/>
            <a:ext cx="2771629" cy="7253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455E56D-9839-BDA2-7971-54F2533B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31" y="4824881"/>
            <a:ext cx="2705100" cy="5334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59D6A8E-CF74-0529-75BA-8BAB3EA10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446" y="1183539"/>
            <a:ext cx="4486275" cy="50482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CCCCBC9-138B-E9F1-2957-F51E854FB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" y="4078237"/>
            <a:ext cx="8610600" cy="26574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5BCE91D-FE50-8F08-F3AE-2BD097F63360}"/>
              </a:ext>
            </a:extLst>
          </p:cNvPr>
          <p:cNvSpPr txBox="1"/>
          <p:nvPr/>
        </p:nvSpPr>
        <p:spPr>
          <a:xfrm>
            <a:off x="240407" y="826125"/>
            <a:ext cx="7671952" cy="24115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𝛽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describes how fast the phase transition</a:t>
            </a:r>
          </a:p>
          <a:p>
            <a:pPr>
              <a:lnSpc>
                <a:spcPct val="150000"/>
              </a:lnSpc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𝛽 ≫ 𝐻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phase transition completes during inflation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𝛽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also determines the bubble radius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991515A-6B96-7CF2-75D5-07CF601A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503" y="3351491"/>
            <a:ext cx="2705100" cy="533400"/>
          </a:xfrm>
          <a:prstGeom prst="rect">
            <a:avLst/>
          </a:prstGeom>
        </p:spPr>
      </p:pic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3DAE0790-ED5F-A1D4-96C1-9536F3C1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75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ACA06B-EB41-DB38-5145-13115AC8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4E38FD-DC28-5812-43B2-3454ACF3A1BB}"/>
              </a:ext>
            </a:extLst>
          </p:cNvPr>
          <p:cNvSpPr txBox="1"/>
          <p:nvPr/>
        </p:nvSpPr>
        <p:spPr>
          <a:xfrm>
            <a:off x="240407" y="122288"/>
            <a:ext cx="7810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Symmetry Restoration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932FC9A-CB0D-E70B-4CEB-EB231BFD0D40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5D8DD3D-9E2F-4A47-B001-3A9EA9CF25F9}"/>
              </a:ext>
            </a:extLst>
          </p:cNvPr>
          <p:cNvSpPr txBox="1"/>
          <p:nvPr/>
        </p:nvSpPr>
        <p:spPr>
          <a:xfrm>
            <a:off x="240407" y="1072392"/>
            <a:ext cx="11241440" cy="5069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After the phase transition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𝜎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particles are formed in the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𝑍</a:t>
            </a:r>
            <a:r>
              <a:rPr lang="en-US" altLang="zh-CN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symmetric phase generated</a:t>
            </a: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𝜎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particles are stable and can be the dark matter candidate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Dark matter relic abundance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 energy density of dark matter today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DC6DE4-F86A-BC67-A7CF-9EE09F39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69" y="3687469"/>
            <a:ext cx="7965233" cy="7292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6AF3E8-3519-52FD-9CDC-90A185D3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99" y="5445528"/>
            <a:ext cx="8860971" cy="6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5F3124-3C1A-2C06-9A27-D7F0DBC7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F01A76-A561-E27F-CDB5-4B040B25FE70}"/>
              </a:ext>
            </a:extLst>
          </p:cNvPr>
          <p:cNvSpPr txBox="1"/>
          <p:nvPr/>
        </p:nvSpPr>
        <p:spPr>
          <a:xfrm>
            <a:off x="240407" y="122288"/>
            <a:ext cx="4555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Dark Matter Decay Rate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FF5A9AB-E1C7-0DEA-10AA-E8B270AFB1B6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6E78E7B1-69CD-D674-61ED-C6074EE3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7" y="2257822"/>
            <a:ext cx="10281001" cy="43877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4BA58F-5BBF-7F16-54A0-363203B1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58" y="1066124"/>
            <a:ext cx="4342235" cy="10526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87CD291-EFDB-3F23-62EA-8A9E91587C8D}"/>
              </a:ext>
            </a:extLst>
          </p:cNvPr>
          <p:cNvSpPr txBox="1"/>
          <p:nvPr/>
        </p:nvSpPr>
        <p:spPr>
          <a:xfrm>
            <a:off x="240407" y="826125"/>
            <a:ext cx="6328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inflaton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field can be decomposed into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D62F003-2DDA-198A-41F1-E574799B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171" y="1489032"/>
            <a:ext cx="2428875" cy="514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EBDA770-7555-E6EB-BCC1-C43C7FECE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210" y="5536263"/>
            <a:ext cx="5181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EB9F97-5204-D404-C597-C39CF258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6EDD43-39EC-84B6-7DF9-645102B33DDB}"/>
              </a:ext>
            </a:extLst>
          </p:cNvPr>
          <p:cNvSpPr txBox="1"/>
          <p:nvPr/>
        </p:nvSpPr>
        <p:spPr>
          <a:xfrm>
            <a:off x="240407" y="122288"/>
            <a:ext cx="7933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Gravitational wave from 1</a:t>
            </a:r>
            <a:r>
              <a:rPr kumimoji="0" lang="en-US" altLang="zh-CN" sz="3000" i="0" u="none" strike="noStrike" kern="1200" cap="none" spc="0" normalizeH="0" baseline="3000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st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  <a:sym typeface="+mn-ea"/>
              </a:rPr>
              <a:t> PT during inflation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122793-2413-CB11-85C4-57CCF96E99CD}"/>
              </a:ext>
            </a:extLst>
          </p:cNvPr>
          <p:cNvSpPr txBox="1"/>
          <p:nvPr/>
        </p:nvSpPr>
        <p:spPr>
          <a:xfrm>
            <a:off x="240407" y="776270"/>
            <a:ext cx="11241440" cy="5685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Final spectrum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GW spectrum in flat 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GW 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Due to the distortion from inflation, highest peak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𝜎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particles constitute all the dark matter today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57A17D4-00ED-7ADA-83C6-E316FF5F2003}"/>
              </a:ext>
            </a:extLst>
          </p:cNvPr>
          <p:cNvCxnSpPr/>
          <p:nvPr/>
        </p:nvCxnSpPr>
        <p:spPr>
          <a:xfrm>
            <a:off x="0" y="751205"/>
            <a:ext cx="12192000" cy="0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DF4A3212-A1C2-F925-6DBB-885EA4B3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99" y="1294234"/>
            <a:ext cx="8039100" cy="723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1A8E57-D63C-BE37-97A3-EBA69031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049" y="2559154"/>
            <a:ext cx="8686800" cy="7715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4778CDD-2308-BDAF-3880-2A3BD4F5C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182" y="3742108"/>
            <a:ext cx="6405076" cy="12161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911FCD-F674-BA9D-BAB9-38D2DE718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809" y="5083941"/>
            <a:ext cx="1533525" cy="5715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2BCBC81-82BF-2FD1-3DB7-0804CB895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425" y="6074083"/>
            <a:ext cx="4312590" cy="7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16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E1YWMxZGU1MWUwM2EyZDY4N2RjZDRkODFhZDAxMmE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7060</TotalTime>
  <Words>448</Words>
  <Application>Microsoft Office PowerPoint</Application>
  <PresentationFormat>宽屏</PresentationFormat>
  <Paragraphs>87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Hexu Zhang</cp:lastModifiedBy>
  <cp:revision>586</cp:revision>
  <dcterms:created xsi:type="dcterms:W3CDTF">2023-10-21T15:15:00Z</dcterms:created>
  <dcterms:modified xsi:type="dcterms:W3CDTF">2025-07-31T00:53:01Z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C5DB8A96D15A4448BCC868FC891470C4_12</vt:lpwstr>
  </property>
  <property fmtid="{D5CDD505-2E9C-101B-9397-08002B2CF9AE}" pid="3" name="KSOProductBuildVer">
    <vt:lpwstr>2052-11.8.2.12089</vt:lpwstr>
  </property>
</Properties>
</file>