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60615-94BE-4D0D-1994-D67B0A287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0AEEC9-EFDA-ADF4-BD1F-47E8D21E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07FBB1-4097-BD8A-21BF-6F1A8FEA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5AE1BE-987B-3152-B516-0C1EE031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F8B48-9C15-12D4-F80B-AC410BF3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7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9488D-A8CE-351B-73D8-93EAD904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904A79-E263-4AB8-EA6A-CA255A28A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4B7344-BA9F-F235-249A-02EBCDBA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70DDF9-408B-35F5-5DC3-1553DC55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820005-8D26-8CCF-6895-D3C0E030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65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6CEC2A-CD5D-8E79-9D3A-4C8EBC68F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5FBC86-1444-993E-6783-C52DBA18D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DB1BB-A3D8-B960-D979-7CCAC2D9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99728B-9EFD-7453-7911-82E9A126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AC559-4F70-E2F9-4DF2-23AEAB4F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8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E9067-B354-5369-676B-B50A7595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989B25-BC83-8DD4-F63F-3656B3E5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F4D18-684F-EEF6-C59B-76DB4753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26609B-C3C6-8D88-790E-5EF28CD8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9D8EE3-1883-700B-5150-476E9AE8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9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D2F98-2231-EF12-822D-E5005AA4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47283-B2D0-C565-6AB4-5718B7A59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90A62-02B8-0CD8-476A-474A20C0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292A2A-29D6-5AC3-139D-901E0FC9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0F2AF-57AE-0353-18BE-1D3ADBDF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83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1E58A-E213-11AD-F400-3131081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C6DB18-862D-4E36-E858-27FDDF63D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42707D-DB15-81E0-0510-C23E2134B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72CE8D-AE31-CF61-FCAD-DA138DEA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A4FEDB-0EE5-D24C-918C-3EFF99ED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1E260B-35C1-93C5-294E-85ABC0EF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70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1D6B6-4DF0-B387-773D-179C00F8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E9296D-0E0B-A325-4BF4-3A5FD03B7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2E9399-05D3-3466-C3FB-BCD6621ED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9D57A-D8FA-72FD-A0CF-281E09BAE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99202DF-1693-5775-A40E-9DA7AF7F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6C970E-2DBF-C123-C8CE-1BA71BD1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0050B1-FD19-60B0-A29F-93CB3A5D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CD5375-84E0-2342-3A86-D5E2ED64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1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E5E63-7B5C-5137-C3B4-5B50444E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6E89FD7-3D21-288C-12B0-BB94CFBC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EC8E67-6174-32D0-74BB-C6BADC90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53A7BD-687A-E2DE-F32D-693789C3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14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930C9A-3DA0-8FB4-FDF2-561387FB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5728E5-D002-3819-13DA-CDE19084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57C1F-0489-3278-9FB3-9245706F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9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00995A-0B07-73FB-ECFD-3701C0DB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9F87A4-A08B-F33F-B4BC-35C1F55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AA125A-F0F6-A338-E53A-340544DB1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A930FC-CE68-0FB8-7156-241EDBA3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9081B9-9DBC-FEC1-0CC6-56D22463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3DCD26-B028-4DE3-8AAB-1E0324CC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0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745C6-CAEB-594C-E1BA-2DE115C7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2F79C0-455E-9A23-508C-D8CFD0070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4B0BBB-EB8D-3530-73F6-8707C788E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D15893-4612-EB01-0A1B-6782B715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B2B891-FC89-064D-CA85-D51C35BB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2EC3A-32F5-7B21-FA00-B7CF3CDF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68EE69-C74A-FAA9-5F75-8CFA92E6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9325D1-4279-72F3-E1F2-884C5B87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652325-6323-DC8C-F487-35F3B1626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5134-3C37-4366-898E-D6242E76382F}" type="datetimeFigureOut">
              <a:rPr lang="zh-CN" altLang="en-US" smtClean="0"/>
              <a:t>2025/8/18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8AEA28-179F-AE06-CC36-84B75EDE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B5DDB7-3B6E-FB3E-2FAA-900983166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D61C-AF65-4A69-BF6E-3B47BC555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8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A3316-DA5A-97B7-6C6B-7717BF5CF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关于</a:t>
            </a:r>
            <a:r>
              <a:rPr lang="en-US" altLang="zh-CN" b="1" dirty="0"/>
              <a:t>ITK</a:t>
            </a:r>
            <a:r>
              <a:rPr lang="zh-CN" altLang="en-US" b="1" dirty="0"/>
              <a:t>碳纤维三角桁架结构制作工艺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29C263-D271-9911-549C-610D9D5CF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钱小辉</a:t>
            </a:r>
            <a:endParaRPr lang="en-US" altLang="zh-CN" dirty="0"/>
          </a:p>
          <a:p>
            <a:r>
              <a:rPr lang="en-US" altLang="zh-CN" dirty="0"/>
              <a:t>20250818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705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6ADB0-0D7F-A2A9-67C8-8D6A5C8E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EF4D4E2-BBA2-4054-E403-E6897A752172}"/>
              </a:ext>
            </a:extLst>
          </p:cNvPr>
          <p:cNvSpPr txBox="1"/>
          <p:nvPr/>
        </p:nvSpPr>
        <p:spPr>
          <a:xfrm>
            <a:off x="148281" y="15651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碳纤维构件制作工艺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650D88-376F-2E37-7ECE-6049E8CF14B6}"/>
              </a:ext>
            </a:extLst>
          </p:cNvPr>
          <p:cNvSpPr txBox="1"/>
          <p:nvPr/>
        </p:nvSpPr>
        <p:spPr>
          <a:xfrm>
            <a:off x="100628" y="767727"/>
            <a:ext cx="734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碳纤维丝（</a:t>
            </a:r>
            <a:r>
              <a:rPr lang="en-US" altLang="zh-CN" b="1" dirty="0"/>
              <a:t>5-10</a:t>
            </a:r>
            <a:r>
              <a:rPr lang="zh-CN" altLang="en-US" b="1" dirty="0"/>
              <a:t>微米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粘接料：大多数结构应用，</a:t>
            </a:r>
            <a:r>
              <a:rPr lang="zh-CN" altLang="en-US" b="1" dirty="0"/>
              <a:t>环氧树脂胶粘剂</a:t>
            </a:r>
            <a:r>
              <a:rPr lang="zh-CN" altLang="en-US" dirty="0"/>
              <a:t>是粘接碳纤维的首选。在需要快速固化或韧性要求高的场合，可选用</a:t>
            </a:r>
            <a:r>
              <a:rPr lang="zh-CN" altLang="en-US" b="1" dirty="0"/>
              <a:t>改性丙烯酸胶</a:t>
            </a:r>
            <a:r>
              <a:rPr lang="zh-CN" altLang="en-US" dirty="0"/>
              <a:t>或</a:t>
            </a:r>
            <a:r>
              <a:rPr lang="zh-CN" altLang="en-US" b="1" dirty="0"/>
              <a:t>聚氨酯胶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碳纤维丝可以根据需求，编制成布状产品</a:t>
            </a:r>
            <a:r>
              <a:rPr lang="en-US" altLang="zh-CN" dirty="0"/>
              <a:t>——</a:t>
            </a:r>
            <a:r>
              <a:rPr lang="zh-CN" altLang="en-US" dirty="0"/>
              <a:t>厚度、纹理方向差别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碳纤维布浸入粘接料</a:t>
            </a:r>
            <a:r>
              <a:rPr lang="en-US" altLang="zh-CN" dirty="0"/>
              <a:t>——</a:t>
            </a:r>
            <a:r>
              <a:rPr lang="zh-CN" altLang="en-US" dirty="0"/>
              <a:t>预浸料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F929966-4640-7FA6-88AA-FA699E78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09" y="2598389"/>
            <a:ext cx="4286655" cy="18953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92F2EE4-012E-51B5-4374-2154492C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439" y="296908"/>
            <a:ext cx="2235625" cy="222514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01AB7FC-DFE8-8CDB-76F3-F6259C3086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00" r="41797"/>
          <a:stretch>
            <a:fillRect/>
          </a:stretch>
        </p:blipFill>
        <p:spPr>
          <a:xfrm>
            <a:off x="7620001" y="313042"/>
            <a:ext cx="2055757" cy="1710287"/>
          </a:xfrm>
          <a:prstGeom prst="rect">
            <a:avLst/>
          </a:prstGeom>
        </p:spPr>
      </p:pic>
      <p:sp>
        <p:nvSpPr>
          <p:cNvPr id="27" name="Rectangle 1">
            <a:extLst>
              <a:ext uri="{FF2B5EF4-FFF2-40B4-BE49-F238E27FC236}">
                <a16:creationId xmlns:a16="http://schemas.microsoft.com/office/drawing/2014/main" id="{8609AA1C-EC48-CFCF-0357-B110745D5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833" y="1906451"/>
            <a:ext cx="235560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 panose="020B0604020202020204" pitchFamily="34" charset="-122"/>
                <a:ea typeface="inherit"/>
              </a:rPr>
              <a:t>6.9um。碳纤维丝是扁的，宽度大概：3K 1MM, 6K 2MM, 12K 8MM, 24K 10MM 左右。</a:t>
            </a:r>
            <a:r>
              <a:rPr kumimoji="0" lang="zh-CN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D7FC0137-E7D9-3D41-8925-628E71CF8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11548"/>
              </p:ext>
            </p:extLst>
          </p:nvPr>
        </p:nvGraphicFramePr>
        <p:xfrm>
          <a:off x="100627" y="2885823"/>
          <a:ext cx="7519374" cy="3707782"/>
        </p:xfrm>
        <a:graphic>
          <a:graphicData uri="http://schemas.openxmlformats.org/drawingml/2006/table">
            <a:tbl>
              <a:tblPr/>
              <a:tblGrid>
                <a:gridCol w="1499830">
                  <a:extLst>
                    <a:ext uri="{9D8B030D-6E8A-4147-A177-3AD203B41FA5}">
                      <a16:colId xmlns:a16="http://schemas.microsoft.com/office/drawing/2014/main" val="1846430226"/>
                    </a:ext>
                  </a:extLst>
                </a:gridCol>
                <a:gridCol w="2338732">
                  <a:extLst>
                    <a:ext uri="{9D8B030D-6E8A-4147-A177-3AD203B41FA5}">
                      <a16:colId xmlns:a16="http://schemas.microsoft.com/office/drawing/2014/main" val="1095105519"/>
                    </a:ext>
                  </a:extLst>
                </a:gridCol>
                <a:gridCol w="1840406">
                  <a:extLst>
                    <a:ext uri="{9D8B030D-6E8A-4147-A177-3AD203B41FA5}">
                      <a16:colId xmlns:a16="http://schemas.microsoft.com/office/drawing/2014/main" val="1167931586"/>
                    </a:ext>
                  </a:extLst>
                </a:gridCol>
                <a:gridCol w="1840406">
                  <a:extLst>
                    <a:ext uri="{9D8B030D-6E8A-4147-A177-3AD203B41FA5}">
                      <a16:colId xmlns:a16="http://schemas.microsoft.com/office/drawing/2014/main" val="1758505170"/>
                    </a:ext>
                  </a:extLst>
                </a:gridCol>
              </a:tblGrid>
              <a:tr h="28999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 dirty="0">
                          <a:solidFill>
                            <a:srgbClr val="404040"/>
                          </a:solidFill>
                          <a:effectLst/>
                        </a:rPr>
                        <a:t>制造方法</a:t>
                      </a: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effectLst/>
                        </a:rPr>
                        <a:t>核心条件（温度、压力、时间等）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effectLst/>
                        </a:rPr>
                        <a:t>主要特点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effectLst/>
                        </a:rPr>
                        <a:t>典型应用领域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43184"/>
                  </a:ext>
                </a:extLst>
              </a:tr>
              <a:tr h="850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effectLst/>
                        </a:rPr>
                        <a:t>热压成型（模压）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温度：</a:t>
                      </a:r>
                      <a:r>
                        <a:rPr lang="en-US" altLang="zh-CN" sz="1200" dirty="0">
                          <a:effectLst/>
                        </a:rPr>
                        <a:t>120-180°C</a:t>
                      </a:r>
                      <a:r>
                        <a:rPr lang="en-US" altLang="zh-CN" sz="1200" b="0" dirty="0">
                          <a:solidFill>
                            <a:srgbClr val="404040"/>
                          </a:solidFill>
                          <a:effectLst/>
                        </a:rPr>
                        <a:t>4</a:t>
                      </a:r>
                      <a:r>
                        <a:rPr lang="zh-CN" altLang="en-US" sz="1200" dirty="0">
                          <a:effectLst/>
                        </a:rPr>
                        <a:t> 或 根据树脂体系确定（如环氧树脂）</a:t>
                      </a:r>
                      <a:br>
                        <a:rPr lang="zh-CN" altLang="en-US" sz="1200" dirty="0">
                          <a:effectLst/>
                        </a:rPr>
                      </a:br>
                      <a:r>
                        <a:rPr lang="zh-CN" altLang="en-US" sz="1200" dirty="0">
                          <a:effectLst/>
                        </a:rPr>
                        <a:t>压力：</a:t>
                      </a:r>
                      <a:r>
                        <a:rPr lang="en-US" altLang="zh-CN" sz="1200" dirty="0">
                          <a:effectLst/>
                        </a:rPr>
                        <a:t>5-20MPa</a:t>
                      </a:r>
                      <a:r>
                        <a:rPr lang="zh-CN" altLang="en-US" sz="1200" dirty="0">
                          <a:effectLst/>
                        </a:rPr>
                        <a:t> 或 </a:t>
                      </a:r>
                      <a:r>
                        <a:rPr lang="en-US" altLang="zh-CN" sz="1200" dirty="0">
                          <a:effectLst/>
                        </a:rPr>
                        <a:t>20-100MPa</a:t>
                      </a:r>
                      <a:br>
                        <a:rPr lang="zh-CN" altLang="en-US" sz="1200" dirty="0">
                          <a:effectLst/>
                        </a:rPr>
                      </a:br>
                      <a:r>
                        <a:rPr lang="zh-CN" altLang="en-US" sz="1200" dirty="0">
                          <a:effectLst/>
                        </a:rPr>
                        <a:t>时间：需保证充分固化和降温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effectLst/>
                        </a:rPr>
                        <a:t>三要素</a:t>
                      </a:r>
                      <a:r>
                        <a:rPr lang="zh-CN" altLang="en-US" sz="1200" dirty="0">
                          <a:effectLst/>
                        </a:rPr>
                        <a:t>（温度、压力、时间）需</a:t>
                      </a:r>
                      <a:r>
                        <a:rPr lang="zh-CN" altLang="en-US" sz="1200" b="1" dirty="0">
                          <a:effectLst/>
                        </a:rPr>
                        <a:t>精确协同控制，</a:t>
                      </a:r>
                      <a:r>
                        <a:rPr lang="zh-CN" altLang="en-US" sz="1200" dirty="0">
                          <a:effectLst/>
                        </a:rPr>
                        <a:t>孔隙率可控制在＜</a:t>
                      </a:r>
                      <a:r>
                        <a:rPr lang="en-US" altLang="zh-CN" sz="1200" dirty="0">
                          <a:effectLst/>
                        </a:rPr>
                        <a:t>2%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手机后盖、无人机部件、汽车内饰件、体育器材等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23937"/>
                  </a:ext>
                </a:extLst>
              </a:tr>
              <a:tr h="6631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effectLst/>
                        </a:rPr>
                        <a:t>真空袋热压法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需要抽真空（真空度≤</a:t>
                      </a:r>
                      <a:r>
                        <a:rPr lang="en-US" altLang="zh-CN" sz="1200" dirty="0">
                          <a:effectLst/>
                        </a:rPr>
                        <a:t>0.1</a:t>
                      </a:r>
                      <a:r>
                        <a:rPr lang="en-US" sz="1200" dirty="0">
                          <a:effectLst/>
                        </a:rPr>
                        <a:t>MPa）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借助真空负压和外界压力（如热压罐）固化，能较好地排除气泡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航空航天结构件、高性能体育用品等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631420"/>
                  </a:ext>
                </a:extLst>
              </a:tr>
              <a:tr h="475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effectLst/>
                        </a:rPr>
                        <a:t>缠绕成型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树脂粘度、纤维张力、缠绕角度需精确控制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特别适用于制造圆柱体和空心容器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高压气瓶、管道、火箭发动机壳体等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32973"/>
                  </a:ext>
                </a:extLst>
              </a:tr>
              <a:tr h="6631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effectLst/>
                        </a:rPr>
                        <a:t>手糊层压法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手工操作，环境条件（温度、湿度）有要求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设备投入低，适合小批量、原型制作，但质量一致性相对较难保证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船艇、雕塑、建筑装饰件等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62103"/>
                  </a:ext>
                </a:extLst>
              </a:tr>
              <a:tr h="2899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effectLst/>
                        </a:rPr>
                        <a:t>挤压成型法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需控制挤压力和固化条件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适合制造型材（如杆、管）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各种碳纤维型材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31439"/>
                  </a:ext>
                </a:extLst>
              </a:tr>
              <a:tr h="4753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effectLst/>
                        </a:rPr>
                        <a:t>3D</a:t>
                      </a:r>
                      <a:r>
                        <a:rPr lang="zh-CN" altLang="en-US" sz="1200" b="1" dirty="0">
                          <a:effectLst/>
                        </a:rPr>
                        <a:t>编织</a:t>
                      </a:r>
                      <a:endParaRPr lang="zh-CN" altLang="en-US" sz="1200" dirty="0">
                        <a:effectLst/>
                      </a:endParaRPr>
                    </a:p>
                  </a:txBody>
                  <a:tcPr marL="58277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纤维取向和交织规律需精密设计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>
                          <a:effectLst/>
                        </a:rPr>
                        <a:t>可实现复杂三维结构，整体性好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>
                          <a:effectLst/>
                        </a:rPr>
                        <a:t>航空发动机部件、高级医疗植入体等</a:t>
                      </a:r>
                    </a:p>
                  </a:txBody>
                  <a:tcPr marL="48564" marR="48564" marT="48564" marB="48564" anchor="ctr">
                    <a:lnL>
                      <a:noFill/>
                    </a:lnL>
                    <a:lnR>
                      <a:noFill/>
                    </a:lnR>
                    <a:lnT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75072"/>
                  </a:ext>
                </a:extLst>
              </a:tr>
            </a:tbl>
          </a:graphicData>
        </a:graphic>
      </p:graphicFrame>
      <p:pic>
        <p:nvPicPr>
          <p:cNvPr id="1027" name="Picture 3">
            <a:extLst>
              <a:ext uri="{FF2B5EF4-FFF2-40B4-BE49-F238E27FC236}">
                <a16:creationId xmlns:a16="http://schemas.microsoft.com/office/drawing/2014/main" id="{2CDBA35F-891A-9A53-5758-2A7B4848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47" y="4570025"/>
            <a:ext cx="4104977" cy="20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4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59C33-4D5A-03D4-442F-20D102AA5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C007455-E412-64A1-877F-65630F01EC5E}"/>
              </a:ext>
            </a:extLst>
          </p:cNvPr>
          <p:cNvSpPr txBox="1"/>
          <p:nvPr/>
        </p:nvSpPr>
        <p:spPr>
          <a:xfrm>
            <a:off x="148281" y="15651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碳纤维构件制作工艺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1F8BF5-D0E7-16B0-6A46-6F301088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450" b="66020"/>
          <a:stretch>
            <a:fillRect/>
          </a:stretch>
        </p:blipFill>
        <p:spPr>
          <a:xfrm>
            <a:off x="381572" y="618733"/>
            <a:ext cx="5195329" cy="10037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E71309-898F-4CD3-FBF7-A3B7ECD014E0}"/>
              </a:ext>
            </a:extLst>
          </p:cNvPr>
          <p:cNvSpPr txBox="1"/>
          <p:nvPr/>
        </p:nvSpPr>
        <p:spPr>
          <a:xfrm>
            <a:off x="812472" y="5257228"/>
            <a:ext cx="748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主梁：预浸料（布），厚度</a:t>
            </a:r>
            <a:r>
              <a:rPr lang="en-US" altLang="zh-CN" dirty="0"/>
              <a:t>0.25mm</a:t>
            </a:r>
          </a:p>
          <a:p>
            <a:r>
              <a:rPr lang="zh-CN" altLang="en-US" dirty="0"/>
              <a:t>腹杆：</a:t>
            </a:r>
            <a:r>
              <a:rPr lang="en-US" altLang="zh-CN" dirty="0"/>
              <a:t>1K</a:t>
            </a:r>
            <a:r>
              <a:rPr lang="zh-CN" altLang="en-US" dirty="0"/>
              <a:t>或</a:t>
            </a:r>
            <a:r>
              <a:rPr lang="en-US" altLang="zh-CN" dirty="0"/>
              <a:t>3K</a:t>
            </a:r>
            <a:r>
              <a:rPr lang="zh-CN" altLang="en-US" dirty="0"/>
              <a:t>丝，或者预浸料（布）裁切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8AC9A75-0455-00D6-A327-B88DABC936F1}"/>
              </a:ext>
            </a:extLst>
          </p:cNvPr>
          <p:cNvSpPr/>
          <p:nvPr/>
        </p:nvSpPr>
        <p:spPr>
          <a:xfrm>
            <a:off x="6969760" y="2265680"/>
            <a:ext cx="4836160" cy="171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8CFD01A-04AB-BBCE-FFAB-26DDF323AEA1}"/>
              </a:ext>
            </a:extLst>
          </p:cNvPr>
          <p:cNvSpPr/>
          <p:nvPr/>
        </p:nvSpPr>
        <p:spPr>
          <a:xfrm>
            <a:off x="386080" y="2431733"/>
            <a:ext cx="5303519" cy="99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EF57B7-3DCA-3FED-CA6A-266BEB77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1" y="2082800"/>
            <a:ext cx="8798560" cy="25878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C4F693-4D93-E218-F87E-0B3A2EDD38B3}"/>
              </a:ext>
            </a:extLst>
          </p:cNvPr>
          <p:cNvSpPr txBox="1"/>
          <p:nvPr/>
        </p:nvSpPr>
        <p:spPr>
          <a:xfrm>
            <a:off x="5576901" y="4234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主梁宽度3</a:t>
            </a:r>
            <a:r>
              <a:rPr lang="en-US" altLang="zh-CN" dirty="0"/>
              <a:t>X2</a:t>
            </a:r>
            <a:r>
              <a:rPr lang="zh-CN" altLang="en-US" dirty="0"/>
              <a:t>mm，腹杆1mm，厚度0.5mm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120AE5-2118-0E7C-7F8D-9FDAA2EC1CAE}"/>
              </a:ext>
            </a:extLst>
          </p:cNvPr>
          <p:cNvSpPr txBox="1"/>
          <p:nvPr/>
        </p:nvSpPr>
        <p:spPr>
          <a:xfrm>
            <a:off x="8178800" y="6305509"/>
            <a:ext cx="36271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单向丝可能会有问题，无法成型</a:t>
            </a:r>
          </a:p>
        </p:txBody>
      </p:sp>
    </p:spTree>
    <p:extLst>
      <p:ext uri="{BB962C8B-B14F-4D97-AF65-F5344CB8AC3E}">
        <p14:creationId xmlns:p14="http://schemas.microsoft.com/office/powerpoint/2010/main" val="42195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4744-38AF-B3F0-A778-C0FD410A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A9B7409-61DB-600E-94D4-1A34B93D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1" y="550519"/>
            <a:ext cx="2630673" cy="12282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1A99672-8C0E-ED57-8685-3C41DB69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78" y="348012"/>
            <a:ext cx="1866135" cy="15732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6708AE-0CA8-D426-9EE9-4660BFDFD879}"/>
              </a:ext>
            </a:extLst>
          </p:cNvPr>
          <p:cNvSpPr txBox="1"/>
          <p:nvPr/>
        </p:nvSpPr>
        <p:spPr>
          <a:xfrm>
            <a:off x="592682" y="2960913"/>
            <a:ext cx="102210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采用不锈钢金属阳模，尺寸</a:t>
            </a:r>
            <a:r>
              <a:rPr lang="en-US" altLang="zh-CN" dirty="0"/>
              <a:t>30mm</a:t>
            </a:r>
            <a:r>
              <a:rPr lang="zh-CN" altLang="en-US" dirty="0"/>
              <a:t>等边三角形结构，划分如图所示，包括</a:t>
            </a:r>
            <a:r>
              <a:rPr lang="en-US" altLang="zh-CN" dirty="0"/>
              <a:t>D17</a:t>
            </a:r>
            <a:r>
              <a:rPr lang="zh-CN" altLang="en-US" dirty="0"/>
              <a:t>金属棒材和三个角块。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工艺方案（真空袋热压法）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阳模组装，金属棒表面涂抹润滑油，阳模表面包裹隔离膜（脱模），（或脱模脂）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桁架三角结构（事先制作好）放置在模具三个角上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手工缠绕腹杆（预浸料）；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包裹隔离膜或缠绕收缩带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组装模具放入真空袋内抽真空；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组装结构放入高压管内加气压（根据情况是否需要）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放烘箱升温固化；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抽出阳模模芯，并顺次拆除其余阳模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表面打磨等后处理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165B20E-0C3D-4342-1393-97AF35DB6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605" y="72662"/>
            <a:ext cx="5071621" cy="17060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F6330CC-A6FD-60CB-A67B-6AEADAA86A43}"/>
              </a:ext>
            </a:extLst>
          </p:cNvPr>
          <p:cNvSpPr txBox="1"/>
          <p:nvPr/>
        </p:nvSpPr>
        <p:spPr>
          <a:xfrm>
            <a:off x="8248455" y="17365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高压管内加压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47B6D5B-8E7F-E147-DC39-2EDE69F6AD33}"/>
              </a:ext>
            </a:extLst>
          </p:cNvPr>
          <p:cNvSpPr txBox="1"/>
          <p:nvPr/>
        </p:nvSpPr>
        <p:spPr>
          <a:xfrm>
            <a:off x="2677213" y="19346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阳模模具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04CE6E-1BA3-5787-2558-8BFBDFA8FCA2}"/>
              </a:ext>
            </a:extLst>
          </p:cNvPr>
          <p:cNvSpPr txBox="1"/>
          <p:nvPr/>
        </p:nvSpPr>
        <p:spPr>
          <a:xfrm>
            <a:off x="148281" y="156519"/>
            <a:ext cx="440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关于</a:t>
            </a:r>
            <a:r>
              <a:rPr lang="en-US" altLang="zh-CN" sz="2000" b="1" dirty="0"/>
              <a:t>ITK</a:t>
            </a:r>
            <a:r>
              <a:rPr lang="zh-CN" altLang="en-US" sz="2000" b="1" dirty="0"/>
              <a:t>碳纤维三角桁架结构制作工艺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735BAEA-63B7-EDEB-36BB-5409CFE3117C}"/>
              </a:ext>
            </a:extLst>
          </p:cNvPr>
          <p:cNvSpPr txBox="1"/>
          <p:nvPr/>
        </p:nvSpPr>
        <p:spPr>
          <a:xfrm>
            <a:off x="5740924" y="4807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芯轴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8DFC5C6-E8BC-C17A-8245-5170AEAEDFE0}"/>
              </a:ext>
            </a:extLst>
          </p:cNvPr>
          <p:cNvCxnSpPr/>
          <p:nvPr/>
        </p:nvCxnSpPr>
        <p:spPr>
          <a:xfrm flipV="1">
            <a:off x="5250730" y="678730"/>
            <a:ext cx="452486" cy="56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2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3DE1C-AC67-6DD8-3FE5-18020573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C83C3783-1D8A-8EF7-F66D-9B3AECDA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60" y="2819919"/>
            <a:ext cx="4007386" cy="283021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C3A490D-8BF1-E42A-DD47-0C9AB3DBA82E}"/>
              </a:ext>
            </a:extLst>
          </p:cNvPr>
          <p:cNvSpPr txBox="1"/>
          <p:nvPr/>
        </p:nvSpPr>
        <p:spPr>
          <a:xfrm>
            <a:off x="148281" y="156519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方案二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阴阳模方案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D43021-F236-2E77-B1B1-F8233934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87" y="328679"/>
            <a:ext cx="3946258" cy="20863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DA7FA10-9971-207E-0094-687B41EA5FED}"/>
              </a:ext>
            </a:extLst>
          </p:cNvPr>
          <p:cNvSpPr txBox="1"/>
          <p:nvPr/>
        </p:nvSpPr>
        <p:spPr>
          <a:xfrm>
            <a:off x="148281" y="702908"/>
            <a:ext cx="7704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工艺方案</a:t>
            </a:r>
            <a:r>
              <a:rPr lang="zh-CN" altLang="en-US" dirty="0"/>
              <a:t>：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阳模组装，金属棒表面涂抹润滑油，包裹隔离膜（脱模），（或脱模脂）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桁架三角结构（事先制作好）放置在模具三个角上</a:t>
            </a:r>
            <a:r>
              <a:rPr lang="zh-CN" altLang="en-US" b="1" dirty="0">
                <a:solidFill>
                  <a:srgbClr val="FF0000"/>
                </a:solidFill>
              </a:rPr>
              <a:t>（可一体成型）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手工缠绕腹杆（预浸料）；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包裹隔离膜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下阴模放</a:t>
            </a:r>
            <a:r>
              <a:rPr lang="en-US" altLang="zh-CN" dirty="0"/>
              <a:t>1mm</a:t>
            </a:r>
            <a:r>
              <a:rPr lang="zh-CN" altLang="en-US" dirty="0"/>
              <a:t>硅胶垫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阳模组装结构件放入阴模；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上阴模和硅胶垫组装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阴模螺栓锁紧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放烘箱升温固化；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拆除阴模，抽出阳模模芯，并顺次拆除其余阳模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表面打磨等后处理</a:t>
            </a:r>
            <a:endParaRPr lang="en-US" altLang="zh-CN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11BEFD7-E999-64D2-65F0-08E35FDC3C80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8044232" y="3719967"/>
            <a:ext cx="1731364" cy="379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9324698-973B-DC4B-059D-2C0FB8FC8081}"/>
              </a:ext>
            </a:extLst>
          </p:cNvPr>
          <p:cNvSpPr txBox="1"/>
          <p:nvPr/>
        </p:nvSpPr>
        <p:spPr>
          <a:xfrm>
            <a:off x="6925015" y="35353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PTFE</a:t>
            </a:r>
            <a:r>
              <a:rPr lang="zh-CN" altLang="en-US" dirty="0"/>
              <a:t>芯轴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68EBAA4-E0AB-7E53-A909-E970046FE3C4}"/>
              </a:ext>
            </a:extLst>
          </p:cNvPr>
          <p:cNvSpPr txBox="1"/>
          <p:nvPr/>
        </p:nvSpPr>
        <p:spPr>
          <a:xfrm>
            <a:off x="6754968" y="4534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不锈钢阳模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5BC801F-103E-CF9F-C415-53C311390EA8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8093796" y="4718758"/>
            <a:ext cx="2014438" cy="6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AAB2320-0CF2-D3FD-C7AA-C8A5DA980A5B}"/>
              </a:ext>
            </a:extLst>
          </p:cNvPr>
          <p:cNvSpPr txBox="1"/>
          <p:nvPr/>
        </p:nvSpPr>
        <p:spPr>
          <a:xfrm>
            <a:off x="6705404" y="50500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铝合金阴膜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0626D94-0BB5-C68A-F18E-2D259AC40B24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8044232" y="5234697"/>
            <a:ext cx="524101" cy="7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85BE72D-81C6-86DA-2D3B-2E62BCAF20C0}"/>
              </a:ext>
            </a:extLst>
          </p:cNvPr>
          <p:cNvCxnSpPr>
            <a:cxnSpLocks/>
            <a:endCxn id="33" idx="3"/>
          </p:cNvCxnSpPr>
          <p:nvPr/>
        </p:nvCxnSpPr>
        <p:spPr>
          <a:xfrm flipH="1" flipV="1">
            <a:off x="8093796" y="4235578"/>
            <a:ext cx="1681800" cy="29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B666C9AF-7F1F-931B-4B34-D4739FA3F24E}"/>
              </a:ext>
            </a:extLst>
          </p:cNvPr>
          <p:cNvSpPr txBox="1"/>
          <p:nvPr/>
        </p:nvSpPr>
        <p:spPr>
          <a:xfrm>
            <a:off x="6655582" y="405091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1mm</a:t>
            </a:r>
            <a:r>
              <a:rPr lang="zh-CN" altLang="en-US" dirty="0"/>
              <a:t>硅胶垫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EDAA359-BE76-8586-3C53-4B5B65129167}"/>
              </a:ext>
            </a:extLst>
          </p:cNvPr>
          <p:cNvSpPr txBox="1"/>
          <p:nvPr/>
        </p:nvSpPr>
        <p:spPr>
          <a:xfrm flipH="1">
            <a:off x="9449736" y="6132637"/>
            <a:ext cx="262580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方案二工艺更为简单</a:t>
            </a:r>
            <a:endParaRPr lang="en-US" altLang="zh-CN" dirty="0"/>
          </a:p>
          <a:p>
            <a:r>
              <a:rPr lang="zh-CN" altLang="en-US" dirty="0"/>
              <a:t>但需要增加阴模加工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CF8F1A4-CF51-A798-23B1-191B2DEC3EA5}"/>
              </a:ext>
            </a:extLst>
          </p:cNvPr>
          <p:cNvSpPr txBox="1"/>
          <p:nvPr/>
        </p:nvSpPr>
        <p:spPr>
          <a:xfrm>
            <a:off x="3761682" y="5763933"/>
            <a:ext cx="2743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在表面上做出凹坑（图中红色），则需要合理分割阳模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822E0D2B-B92D-2E1E-F577-4496DC5C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4" y="4119228"/>
            <a:ext cx="3720428" cy="2627552"/>
          </a:xfrm>
          <a:prstGeom prst="rect">
            <a:avLst/>
          </a:prstGeom>
        </p:spPr>
      </p:pic>
      <p:sp>
        <p:nvSpPr>
          <p:cNvPr id="45" name="椭圆 44">
            <a:extLst>
              <a:ext uri="{FF2B5EF4-FFF2-40B4-BE49-F238E27FC236}">
                <a16:creationId xmlns:a16="http://schemas.microsoft.com/office/drawing/2014/main" id="{D32D7B50-99AE-1ED5-B953-9A40617A802B}"/>
              </a:ext>
            </a:extLst>
          </p:cNvPr>
          <p:cNvSpPr/>
          <p:nvPr/>
        </p:nvSpPr>
        <p:spPr>
          <a:xfrm>
            <a:off x="1375500" y="4791313"/>
            <a:ext cx="166776" cy="1766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43A5D9D-EE7A-861E-6756-0CEC0DD2B8D3}"/>
              </a:ext>
            </a:extLst>
          </p:cNvPr>
          <p:cNvSpPr/>
          <p:nvPr/>
        </p:nvSpPr>
        <p:spPr>
          <a:xfrm>
            <a:off x="2307203" y="4792204"/>
            <a:ext cx="166776" cy="1766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81F5B4D-1F5E-85DF-BF46-D3325DFB8DC6}"/>
              </a:ext>
            </a:extLst>
          </p:cNvPr>
          <p:cNvCxnSpPr>
            <a:cxnSpLocks/>
          </p:cNvCxnSpPr>
          <p:nvPr/>
        </p:nvCxnSpPr>
        <p:spPr>
          <a:xfrm flipV="1">
            <a:off x="2329815" y="4837970"/>
            <a:ext cx="405765" cy="235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6D1DC4A-A700-8841-3875-3976C6776DBA}"/>
              </a:ext>
            </a:extLst>
          </p:cNvPr>
          <p:cNvCxnSpPr>
            <a:cxnSpLocks/>
          </p:cNvCxnSpPr>
          <p:nvPr/>
        </p:nvCxnSpPr>
        <p:spPr>
          <a:xfrm>
            <a:off x="1910993" y="5786660"/>
            <a:ext cx="0" cy="4724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C288C0E7-39F0-2429-07E1-4B1F9FB11144}"/>
              </a:ext>
            </a:extLst>
          </p:cNvPr>
          <p:cNvCxnSpPr>
            <a:cxnSpLocks/>
          </p:cNvCxnSpPr>
          <p:nvPr/>
        </p:nvCxnSpPr>
        <p:spPr>
          <a:xfrm flipH="1" flipV="1">
            <a:off x="1085850" y="4837970"/>
            <a:ext cx="415013" cy="2350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05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B3BD5-37CF-92E0-FFC5-96B2CF7C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637C478A-FF88-46D6-BA98-D9E17F490EDA}"/>
              </a:ext>
            </a:extLst>
          </p:cNvPr>
          <p:cNvSpPr txBox="1"/>
          <p:nvPr/>
        </p:nvSpPr>
        <p:spPr>
          <a:xfrm>
            <a:off x="148281" y="156519"/>
            <a:ext cx="440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关于</a:t>
            </a:r>
            <a:r>
              <a:rPr lang="en-US" altLang="zh-CN" sz="2000" b="1" dirty="0"/>
              <a:t>ITK</a:t>
            </a:r>
            <a:r>
              <a:rPr lang="zh-CN" altLang="en-US" sz="2000" b="1" dirty="0"/>
              <a:t>碳纤维三角桁架结构制作工艺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23F45C6-5C02-918E-F941-9AD58AD97C51}"/>
              </a:ext>
            </a:extLst>
          </p:cNvPr>
          <p:cNvSpPr txBox="1"/>
          <p:nvPr/>
        </p:nvSpPr>
        <p:spPr>
          <a:xfrm>
            <a:off x="471340" y="952108"/>
            <a:ext cx="11387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模具加工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芯轴（不锈钢或者</a:t>
            </a:r>
            <a:r>
              <a:rPr lang="en-US" altLang="zh-CN" dirty="0"/>
              <a:t>PTFE</a:t>
            </a:r>
            <a:r>
              <a:rPr lang="zh-CN" altLang="en-US" dirty="0"/>
              <a:t>）：</a:t>
            </a:r>
            <a:r>
              <a:rPr lang="en-US" altLang="zh-CN" dirty="0"/>
              <a:t>D17</a:t>
            </a:r>
            <a:r>
              <a:rPr lang="zh-CN" altLang="en-US" dirty="0"/>
              <a:t>，长度</a:t>
            </a:r>
            <a:r>
              <a:rPr lang="en-US" altLang="zh-CN" dirty="0"/>
              <a:t>1m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根</a:t>
            </a:r>
            <a:r>
              <a:rPr lang="en-US" altLang="zh-CN" dirty="0"/>
              <a:t>——2X60 </a:t>
            </a:r>
            <a:r>
              <a:rPr lang="zh-CN" altLang="en-US" dirty="0"/>
              <a:t>元</a:t>
            </a:r>
            <a:r>
              <a:rPr lang="en-US" altLang="zh-CN" dirty="0"/>
              <a:t>=120</a:t>
            </a:r>
            <a:r>
              <a:rPr lang="zh-CN" altLang="en-US" dirty="0"/>
              <a:t>元；</a:t>
            </a:r>
            <a:endParaRPr lang="en-US" altLang="zh-CN" dirty="0"/>
          </a:p>
          <a:p>
            <a:r>
              <a:rPr lang="zh-CN" altLang="en-US" dirty="0"/>
              <a:t>其余加工：</a:t>
            </a:r>
            <a:r>
              <a:rPr lang="en-US" altLang="zh-CN" dirty="0"/>
              <a:t>5000</a:t>
            </a:r>
            <a:r>
              <a:rPr lang="zh-CN" altLang="en-US" dirty="0"/>
              <a:t>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加压桶</a:t>
            </a:r>
            <a:r>
              <a:rPr lang="zh-CN" altLang="en-US" dirty="0"/>
              <a:t>：</a:t>
            </a:r>
            <a:r>
              <a:rPr lang="en-US" altLang="zh-CN" dirty="0"/>
              <a:t>1500</a:t>
            </a:r>
            <a:r>
              <a:rPr lang="zh-CN" altLang="en-US" dirty="0"/>
              <a:t>元？</a:t>
            </a:r>
            <a:r>
              <a:rPr lang="zh-CN" altLang="en-US" b="1" dirty="0"/>
              <a:t>或者阴模：</a:t>
            </a:r>
            <a:r>
              <a:rPr lang="en-US" altLang="zh-CN" b="1" dirty="0"/>
              <a:t>2000</a:t>
            </a:r>
            <a:r>
              <a:rPr lang="zh-CN" altLang="en-US" b="1" dirty="0"/>
              <a:t>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碳纤维预浸料</a:t>
            </a:r>
            <a:r>
              <a:rPr lang="zh-CN" altLang="en-US" dirty="0"/>
              <a:t>：平纹、斜纹各</a:t>
            </a:r>
            <a:r>
              <a:rPr lang="en-US" altLang="zh-CN" dirty="0"/>
              <a:t>4</a:t>
            </a:r>
            <a:r>
              <a:rPr lang="zh-CN" altLang="en-US" dirty="0"/>
              <a:t>平米（</a:t>
            </a:r>
            <a:r>
              <a:rPr lang="en-US" altLang="zh-CN" dirty="0"/>
              <a:t>T300</a:t>
            </a:r>
            <a:r>
              <a:rPr lang="zh-CN" altLang="en-US" dirty="0"/>
              <a:t>进口碳纤维，根据结构采购不同厚度）</a:t>
            </a:r>
            <a:r>
              <a:rPr lang="en-US" altLang="zh-CN" dirty="0"/>
              <a:t>——200X2X2=800</a:t>
            </a:r>
            <a:r>
              <a:rPr lang="zh-CN" altLang="en-US" dirty="0"/>
              <a:t>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其余辅料</a:t>
            </a:r>
            <a:r>
              <a:rPr lang="zh-CN" altLang="en-US" dirty="0"/>
              <a:t>：（润滑脂、真空膜、隔离膜、砂纸、喷漆</a:t>
            </a:r>
            <a:r>
              <a:rPr lang="en-US" altLang="zh-CN" dirty="0"/>
              <a:t>)</a:t>
            </a:r>
            <a:r>
              <a:rPr lang="zh-CN" altLang="en-US" dirty="0"/>
              <a:t>：</a:t>
            </a:r>
            <a:r>
              <a:rPr lang="en-US" altLang="zh-CN" dirty="0"/>
              <a:t>1500</a:t>
            </a:r>
            <a:r>
              <a:rPr lang="zh-CN" altLang="en-US" dirty="0"/>
              <a:t>元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合计：</a:t>
            </a:r>
            <a:r>
              <a:rPr lang="en-US" altLang="zh-CN" dirty="0"/>
              <a:t>120+5000+1500+800+1500= 8920</a:t>
            </a:r>
            <a:r>
              <a:rPr lang="zh-CN" altLang="en-US" dirty="0"/>
              <a:t>元</a:t>
            </a:r>
            <a:r>
              <a:rPr lang="en-US" altLang="zh-CN" dirty="0"/>
              <a:t>+500</a:t>
            </a:r>
            <a:r>
              <a:rPr lang="zh-CN" altLang="en-US" dirty="0"/>
              <a:t>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EE4D48-1F8B-838B-8793-36A8CF7FBB83}"/>
              </a:ext>
            </a:extLst>
          </p:cNvPr>
          <p:cNvSpPr txBox="1"/>
          <p:nvPr/>
        </p:nvSpPr>
        <p:spPr>
          <a:xfrm>
            <a:off x="471340" y="4399804"/>
            <a:ext cx="558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烘箱：</a:t>
            </a:r>
            <a:r>
              <a:rPr lang="en-US" altLang="zh-CN" dirty="0"/>
              <a:t>50X30X30cm</a:t>
            </a:r>
            <a:r>
              <a:rPr lang="zh-CN" altLang="en-US" dirty="0"/>
              <a:t>，方案二备选：加热带（</a:t>
            </a:r>
            <a:r>
              <a:rPr lang="en-US" altLang="zh-CN" dirty="0"/>
              <a:t>500</a:t>
            </a:r>
            <a:r>
              <a:rPr lang="zh-CN" altLang="en-US" dirty="0"/>
              <a:t>元）</a:t>
            </a:r>
            <a:endParaRPr lang="en-US" altLang="zh-CN" dirty="0"/>
          </a:p>
          <a:p>
            <a:r>
              <a:rPr lang="zh-CN" altLang="en-US" dirty="0"/>
              <a:t>真空泵：</a:t>
            </a:r>
            <a:endParaRPr lang="en-US" altLang="zh-CN" dirty="0"/>
          </a:p>
          <a:p>
            <a:r>
              <a:rPr lang="zh-CN" altLang="en-US" dirty="0"/>
              <a:t>加压泵：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F6186B-B01A-9D85-A6CF-A6C08EE2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9" y="4165600"/>
            <a:ext cx="3707849" cy="24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850</Words>
  <Application>Microsoft Office PowerPoint</Application>
  <PresentationFormat>宽屏</PresentationFormat>
  <Paragraphs>94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Arial Unicode MS</vt:lpstr>
      <vt:lpstr>等线</vt:lpstr>
      <vt:lpstr>等线 Light</vt:lpstr>
      <vt:lpstr>Arial</vt:lpstr>
      <vt:lpstr>Wingdings</vt:lpstr>
      <vt:lpstr>Office 主题​​</vt:lpstr>
      <vt:lpstr>关于ITK碳纤维三角桁架结构制作工艺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xiaohui</dc:creator>
  <cp:lastModifiedBy>qian xiaohui</cp:lastModifiedBy>
  <cp:revision>19</cp:revision>
  <dcterms:created xsi:type="dcterms:W3CDTF">2025-08-18T06:10:00Z</dcterms:created>
  <dcterms:modified xsi:type="dcterms:W3CDTF">2025-08-20T02:40:07Z</dcterms:modified>
</cp:coreProperties>
</file>