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7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tags" Target="../tags/tag33.xml"/><Relationship Id="rId4" Type="http://schemas.openxmlformats.org/officeDocument/2006/relationships/image" Target="../media/image15.png"/><Relationship Id="rId3" Type="http://schemas.openxmlformats.org/officeDocument/2006/relationships/tags" Target="../tags/tag32.xml"/><Relationship Id="rId2" Type="http://schemas.openxmlformats.org/officeDocument/2006/relationships/image" Target="../media/image31.png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image" Target="../media/image38.png"/><Relationship Id="rId7" Type="http://schemas.openxmlformats.org/officeDocument/2006/relationships/tags" Target="../tags/tag39.xml"/><Relationship Id="rId6" Type="http://schemas.openxmlformats.org/officeDocument/2006/relationships/image" Target="../media/image37.png"/><Relationship Id="rId5" Type="http://schemas.openxmlformats.org/officeDocument/2006/relationships/tags" Target="../tags/tag38.xml"/><Relationship Id="rId4" Type="http://schemas.openxmlformats.org/officeDocument/2006/relationships/image" Target="../media/image36.png"/><Relationship Id="rId3" Type="http://schemas.openxmlformats.org/officeDocument/2006/relationships/tags" Target="../tags/tag37.xml"/><Relationship Id="rId2" Type="http://schemas.openxmlformats.org/officeDocument/2006/relationships/image" Target="../media/image3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1" Type="http://schemas.openxmlformats.org/officeDocument/2006/relationships/tags" Target="../tags/tag3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43.png"/><Relationship Id="rId7" Type="http://schemas.openxmlformats.org/officeDocument/2006/relationships/tags" Target="../tags/tag44.xml"/><Relationship Id="rId6" Type="http://schemas.openxmlformats.org/officeDocument/2006/relationships/image" Target="../media/image42.png"/><Relationship Id="rId5" Type="http://schemas.openxmlformats.org/officeDocument/2006/relationships/tags" Target="../tags/tag43.xml"/><Relationship Id="rId4" Type="http://schemas.openxmlformats.org/officeDocument/2006/relationships/image" Target="../media/image41.png"/><Relationship Id="rId3" Type="http://schemas.openxmlformats.org/officeDocument/2006/relationships/tags" Target="../tags/tag42.xml"/><Relationship Id="rId2" Type="http://schemas.openxmlformats.org/officeDocument/2006/relationships/image" Target="../media/image40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5.png"/><Relationship Id="rId11" Type="http://schemas.openxmlformats.org/officeDocument/2006/relationships/tags" Target="../tags/tag46.xml"/><Relationship Id="rId10" Type="http://schemas.openxmlformats.org/officeDocument/2006/relationships/image" Target="../media/image44.png"/><Relationship Id="rId1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3" Type="http://schemas.openxmlformats.org/officeDocument/2006/relationships/tags" Target="../tags/tag48.xml"/><Relationship Id="rId2" Type="http://schemas.openxmlformats.org/officeDocument/2006/relationships/image" Target="../media/image46.png"/><Relationship Id="rId1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tags" Target="../tags/tag51.xml"/><Relationship Id="rId4" Type="http://schemas.openxmlformats.org/officeDocument/2006/relationships/image" Target="../media/image49.png"/><Relationship Id="rId3" Type="http://schemas.openxmlformats.org/officeDocument/2006/relationships/tags" Target="../tags/tag50.xml"/><Relationship Id="rId2" Type="http://schemas.openxmlformats.org/officeDocument/2006/relationships/image" Target="../media/image48.png"/><Relationship Id="rId1" Type="http://schemas.openxmlformats.org/officeDocument/2006/relationships/tags" Target="../tags/tag4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4.png"/><Relationship Id="rId7" Type="http://schemas.openxmlformats.org/officeDocument/2006/relationships/tags" Target="../tags/tag55.xml"/><Relationship Id="rId6" Type="http://schemas.openxmlformats.org/officeDocument/2006/relationships/image" Target="../media/image53.png"/><Relationship Id="rId5" Type="http://schemas.openxmlformats.org/officeDocument/2006/relationships/tags" Target="../tags/tag54.xml"/><Relationship Id="rId4" Type="http://schemas.openxmlformats.org/officeDocument/2006/relationships/image" Target="../media/image52.png"/><Relationship Id="rId3" Type="http://schemas.openxmlformats.org/officeDocument/2006/relationships/tags" Target="../tags/tag53.xml"/><Relationship Id="rId2" Type="http://schemas.openxmlformats.org/officeDocument/2006/relationships/image" Target="../media/image51.png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image" Target="../media/image58.png"/><Relationship Id="rId7" Type="http://schemas.openxmlformats.org/officeDocument/2006/relationships/tags" Target="../tags/tag59.xml"/><Relationship Id="rId6" Type="http://schemas.openxmlformats.org/officeDocument/2006/relationships/image" Target="../media/image57.png"/><Relationship Id="rId5" Type="http://schemas.openxmlformats.org/officeDocument/2006/relationships/tags" Target="../tags/tag58.xml"/><Relationship Id="rId4" Type="http://schemas.openxmlformats.org/officeDocument/2006/relationships/image" Target="../media/image56.png"/><Relationship Id="rId3" Type="http://schemas.openxmlformats.org/officeDocument/2006/relationships/tags" Target="../tags/tag57.xml"/><Relationship Id="rId2" Type="http://schemas.openxmlformats.org/officeDocument/2006/relationships/image" Target="../media/image55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60.png"/><Relationship Id="rId11" Type="http://schemas.openxmlformats.org/officeDocument/2006/relationships/tags" Target="../tags/tag61.xml"/><Relationship Id="rId10" Type="http://schemas.openxmlformats.org/officeDocument/2006/relationships/image" Target="../media/image59.png"/><Relationship Id="rId1" Type="http://schemas.openxmlformats.org/officeDocument/2006/relationships/tags" Target="../tags/tag5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image" Target="../media/image64.png"/><Relationship Id="rId7" Type="http://schemas.openxmlformats.org/officeDocument/2006/relationships/tags" Target="../tags/tag65.xml"/><Relationship Id="rId6" Type="http://schemas.openxmlformats.org/officeDocument/2006/relationships/image" Target="../media/image63.png"/><Relationship Id="rId5" Type="http://schemas.openxmlformats.org/officeDocument/2006/relationships/tags" Target="../tags/tag64.xml"/><Relationship Id="rId4" Type="http://schemas.openxmlformats.org/officeDocument/2006/relationships/image" Target="../media/image62.png"/><Relationship Id="rId3" Type="http://schemas.openxmlformats.org/officeDocument/2006/relationships/tags" Target="../tags/tag63.xml"/><Relationship Id="rId2" Type="http://schemas.openxmlformats.org/officeDocument/2006/relationships/image" Target="../media/image61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69.png"/><Relationship Id="rId17" Type="http://schemas.openxmlformats.org/officeDocument/2006/relationships/tags" Target="../tags/tag70.xml"/><Relationship Id="rId16" Type="http://schemas.openxmlformats.org/officeDocument/2006/relationships/image" Target="../media/image68.png"/><Relationship Id="rId15" Type="http://schemas.openxmlformats.org/officeDocument/2006/relationships/tags" Target="../tags/tag69.xml"/><Relationship Id="rId14" Type="http://schemas.openxmlformats.org/officeDocument/2006/relationships/image" Target="../media/image67.png"/><Relationship Id="rId13" Type="http://schemas.openxmlformats.org/officeDocument/2006/relationships/tags" Target="../tags/tag68.xml"/><Relationship Id="rId12" Type="http://schemas.openxmlformats.org/officeDocument/2006/relationships/image" Target="../media/image66.png"/><Relationship Id="rId11" Type="http://schemas.openxmlformats.org/officeDocument/2006/relationships/tags" Target="../tags/tag67.xml"/><Relationship Id="rId10" Type="http://schemas.openxmlformats.org/officeDocument/2006/relationships/image" Target="../media/image65.png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7.png"/><Relationship Id="rId7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tags" Target="../tags/tag6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tags" Target="../tags/tag11.xml"/><Relationship Id="rId4" Type="http://schemas.openxmlformats.org/officeDocument/2006/relationships/image" Target="../media/image10.png"/><Relationship Id="rId3" Type="http://schemas.openxmlformats.org/officeDocument/2006/relationships/tags" Target="../tags/tag10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16.png"/><Relationship Id="rId7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tags" Target="../tags/tag15.xml"/><Relationship Id="rId4" Type="http://schemas.openxmlformats.org/officeDocument/2006/relationships/image" Target="../media/image14.png"/><Relationship Id="rId3" Type="http://schemas.openxmlformats.org/officeDocument/2006/relationships/tags" Target="../tags/tag14.xml"/><Relationship Id="rId2" Type="http://schemas.openxmlformats.org/officeDocument/2006/relationships/image" Target="../media/image13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5" Type="http://schemas.openxmlformats.org/officeDocument/2006/relationships/tags" Target="../tags/tag20.xml"/><Relationship Id="rId14" Type="http://schemas.openxmlformats.org/officeDocument/2006/relationships/image" Target="../media/image19.png"/><Relationship Id="rId13" Type="http://schemas.openxmlformats.org/officeDocument/2006/relationships/tags" Target="../tags/tag19.xml"/><Relationship Id="rId12" Type="http://schemas.openxmlformats.org/officeDocument/2006/relationships/image" Target="../media/image18.png"/><Relationship Id="rId11" Type="http://schemas.openxmlformats.org/officeDocument/2006/relationships/tags" Target="../tags/tag18.xml"/><Relationship Id="rId10" Type="http://schemas.openxmlformats.org/officeDocument/2006/relationships/image" Target="../media/image17.pn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tags" Target="../tags/tag23.xml"/><Relationship Id="rId4" Type="http://schemas.openxmlformats.org/officeDocument/2006/relationships/image" Target="../media/image22.png"/><Relationship Id="rId3" Type="http://schemas.openxmlformats.org/officeDocument/2006/relationships/tags" Target="../tags/tag22.xml"/><Relationship Id="rId2" Type="http://schemas.openxmlformats.org/officeDocument/2006/relationships/image" Target="../media/image21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image" Target="../media/image27.png"/><Relationship Id="rId7" Type="http://schemas.openxmlformats.org/officeDocument/2006/relationships/tags" Target="../tags/tag27.xml"/><Relationship Id="rId6" Type="http://schemas.openxmlformats.org/officeDocument/2006/relationships/image" Target="../media/image26.png"/><Relationship Id="rId5" Type="http://schemas.openxmlformats.org/officeDocument/2006/relationships/tags" Target="../tags/tag26.xml"/><Relationship Id="rId4" Type="http://schemas.openxmlformats.org/officeDocument/2006/relationships/image" Target="../media/image25.png"/><Relationship Id="rId3" Type="http://schemas.openxmlformats.org/officeDocument/2006/relationships/tags" Target="../tags/tag25.xml"/><Relationship Id="rId2" Type="http://schemas.openxmlformats.org/officeDocument/2006/relationships/image" Target="../media/image24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0.png"/><Relationship Id="rId13" Type="http://schemas.openxmlformats.org/officeDocument/2006/relationships/tags" Target="../tags/tag30.xml"/><Relationship Id="rId12" Type="http://schemas.openxmlformats.org/officeDocument/2006/relationships/image" Target="../media/image29.png"/><Relationship Id="rId11" Type="http://schemas.openxmlformats.org/officeDocument/2006/relationships/tags" Target="../tags/tag29.xml"/><Relationship Id="rId10" Type="http://schemas.openxmlformats.org/officeDocument/2006/relationships/image" Target="../media/image28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2798445"/>
          </a:xfrm>
        </p:spPr>
        <p:txBody>
          <a:bodyPr>
            <a:normAutofit/>
          </a:bodyPr>
          <a:p>
            <a:r>
              <a:rPr lang="zh-CN" altLang="en-US"/>
              <a:t>Completing the framework of AdS/QCD:</a:t>
            </a:r>
            <a:r>
              <a:rPr lang="en-US" altLang="zh-CN"/>
              <a:t> b</a:t>
            </a:r>
            <a:r>
              <a:rPr lang="en-US" altLang="zh-CN" baseline="-25000"/>
              <a:t>1</a:t>
            </a:r>
            <a:r>
              <a:rPr lang="en-US" altLang="zh-CN"/>
              <a:t> mesons 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546600"/>
            <a:ext cx="9144000" cy="711200"/>
          </a:xfrm>
        </p:spPr>
        <p:txBody>
          <a:bodyPr/>
          <a:p>
            <a:pPr algn="r"/>
            <a:r>
              <a:rPr lang="en-US" altLang="zh-CN"/>
              <a:t>2025.7.24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84850" y="2956560"/>
            <a:ext cx="3540760" cy="6959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/>
              <a:t>How can the specific form and coupling constant of the terms related to </a:t>
            </a:r>
            <a:r>
              <a:rPr lang="en-US" altLang="zh-CN"/>
              <a:t>B</a:t>
            </a:r>
            <a:r>
              <a:rPr lang="zh-CN" altLang="en-US"/>
              <a:t> be determined?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1. Boundary value should satisfy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2. B</a:t>
            </a:r>
            <a:r>
              <a:rPr lang="en-US" altLang="zh-CN" baseline="-25000"/>
              <a:t>+</a:t>
            </a:r>
            <a:r>
              <a:rPr lang="en-US" altLang="zh-CN"/>
              <a:t> field and the V field are coupled.</a:t>
            </a:r>
            <a:endParaRPr lang="en-US" altLang="zh-CN"/>
          </a:p>
          <a:p>
            <a:endParaRPr lang="zh-CN" altLang="en-US"/>
          </a:p>
          <a:p>
            <a:r>
              <a:rPr lang="en-US" altLang="zh-CN"/>
              <a:t>3. Match the holographic </a:t>
            </a:r>
            <a:r>
              <a:rPr lang="en-US" altLang="zh-CN">
                <a:sym typeface="+mn-ea"/>
              </a:rPr>
              <a:t>correlation function</a:t>
            </a:r>
            <a:r>
              <a:rPr lang="en-US" altLang="zh-CN"/>
              <a:t> with the OPE of QCD.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09125" y="3105785"/>
            <a:ext cx="2105025" cy="397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86550" y="3893820"/>
            <a:ext cx="4254500" cy="685800"/>
          </a:xfrm>
          <a:prstGeom prst="rect">
            <a:avLst/>
          </a:prstGeom>
        </p:spPr>
      </p:pic>
      <p:sp>
        <p:nvSpPr>
          <p:cNvPr id="6" name="左箭头 5"/>
          <p:cNvSpPr/>
          <p:nvPr/>
        </p:nvSpPr>
        <p:spPr>
          <a:xfrm>
            <a:off x="9265285" y="3250565"/>
            <a:ext cx="192405" cy="13335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>
                <a:sym typeface="+mn-ea"/>
              </a:rPr>
              <a:t>2. B</a:t>
            </a:r>
            <a:r>
              <a:rPr lang="en-US" altLang="zh-CN" baseline="-25000">
                <a:sym typeface="+mn-ea"/>
              </a:rPr>
              <a:t>+</a:t>
            </a:r>
            <a:r>
              <a:rPr lang="en-US" altLang="zh-CN">
                <a:sym typeface="+mn-ea"/>
              </a:rPr>
              <a:t> field and the V field are coupled</a:t>
            </a:r>
            <a:endParaRPr lang="en-US" altLang="zh-CN">
              <a:sym typeface="+mn-ea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The term determines how chiral symmetry breaking</a:t>
            </a:r>
            <a:r>
              <a:rPr lang="en-US" altLang="zh-CN"/>
              <a:t> </a:t>
            </a:r>
            <a:r>
              <a:rPr lang="zh-CN" altLang="en-US"/>
              <a:t>affects to the isospin triplet 1</a:t>
            </a:r>
            <a:r>
              <a:rPr lang="en-US" altLang="zh-CN" baseline="30000"/>
              <a:t>--</a:t>
            </a:r>
            <a:r>
              <a:rPr lang="zh-CN" altLang="en-US"/>
              <a:t> vector mesons.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71040" y="2503805"/>
            <a:ext cx="3947795" cy="15982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65910"/>
            <a:ext cx="10515600" cy="4818380"/>
          </a:xfrm>
        </p:spPr>
        <p:txBody>
          <a:bodyPr>
            <a:normAutofit lnSpcReduction="10000"/>
          </a:bodyPr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1. Satisfying the constraint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The action of the complex B field should be first order, and to be a Chern–Simons action with a mass term</a:t>
            </a:r>
            <a:endParaRPr lang="en-US" altLang="zh-CN"/>
          </a:p>
          <a:p>
            <a:pPr>
              <a:lnSpc>
                <a:spcPct val="110000"/>
              </a:lnSpc>
            </a:pPr>
            <a:endParaRPr lang="en-US" altLang="zh-CN"/>
          </a:p>
          <a:p>
            <a:pPr>
              <a:lnSpc>
                <a:spcPct val="110000"/>
              </a:lnSpc>
            </a:pPr>
            <a:endParaRPr lang="en-US" altLang="zh-CN"/>
          </a:p>
          <a:p>
            <a:pPr>
              <a:lnSpc>
                <a:spcPct val="110000"/>
              </a:lnSpc>
            </a:pPr>
            <a:endParaRPr lang="en-US" altLang="zh-CN"/>
          </a:p>
          <a:p>
            <a:pPr>
              <a:lnSpc>
                <a:spcPct val="110000"/>
              </a:lnSpc>
            </a:pP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The duality condition follows from the equations of motion.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1935" y="3429000"/>
            <a:ext cx="5290820" cy="15468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>
                <a:sym typeface="+mn-ea"/>
              </a:rPr>
              <a:t>1. Satisfying the constraint</a:t>
            </a:r>
            <a:endParaRPr lang="zh-CN" altLang="en-US"/>
          </a:p>
          <a:p>
            <a:r>
              <a:rPr lang="en-US" altLang="zh-CN"/>
              <a:t>EoM with λ=0 (after tedious calculation)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36950" y="2992755"/>
            <a:ext cx="5244465" cy="1555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3750" y="5328920"/>
            <a:ext cx="2863850" cy="495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63540" y="4824730"/>
            <a:ext cx="4178300" cy="1092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65880" y="5161915"/>
            <a:ext cx="787400" cy="26670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3729990" y="5502275"/>
            <a:ext cx="1059180" cy="20701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521960" y="5850255"/>
            <a:ext cx="2895600" cy="635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11115" y="5133975"/>
            <a:ext cx="548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(1).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(2).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76045"/>
            <a:ext cx="10515600" cy="4781550"/>
          </a:xfrm>
        </p:spPr>
        <p:txBody>
          <a:bodyPr/>
          <a:p>
            <a:pPr marL="0" indent="0">
              <a:buNone/>
            </a:pPr>
            <a:r>
              <a:rPr lang="en-US" altLang="zh-CN"/>
              <a:t>EoMs when </a:t>
            </a:r>
            <a:r>
              <a:rPr lang="en-US" altLang="zh-CN">
                <a:sym typeface="+mn-ea"/>
              </a:rPr>
              <a:t>λ</a:t>
            </a:r>
            <a:r>
              <a:rPr lang="zh-CN" altLang="en-US">
                <a:sym typeface="+mn-ea"/>
              </a:rPr>
              <a:t>≠0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/>
          </a:p>
          <a:p>
            <a:r>
              <a:rPr lang="en-US" altLang="zh-CN"/>
              <a:t>V: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A:                                                       B</a:t>
            </a:r>
            <a:r>
              <a:rPr lang="en-US" altLang="zh-CN" baseline="30000"/>
              <a:t>μν</a:t>
            </a:r>
            <a:r>
              <a:rPr lang="en-US" altLang="zh-CN"/>
              <a:t>: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B</a:t>
            </a:r>
            <a:r>
              <a:rPr lang="en-US" altLang="zh-CN" baseline="30000"/>
              <a:t>μz</a:t>
            </a:r>
            <a:r>
              <a:rPr lang="en-US" altLang="zh-CN"/>
              <a:t>: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27530" y="4347845"/>
            <a:ext cx="3397250" cy="2076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87795" y="3430905"/>
            <a:ext cx="4476750" cy="3086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92580" y="2290445"/>
            <a:ext cx="4264660" cy="716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92580" y="3347720"/>
            <a:ext cx="3511550" cy="615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10020" y="1376045"/>
            <a:ext cx="38442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</a:t>
            </a:r>
            <a:r>
              <a:rPr lang="zh-CN" altLang="en-US"/>
              <a:t>our decoupled sets: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</a:t>
            </a:r>
            <a:endParaRPr lang="en-US" altLang="zh-CN"/>
          </a:p>
          <a:p>
            <a:r>
              <a:rPr lang="en-US" altLang="zh-CN"/>
              <a:t> 1</a:t>
            </a:r>
            <a:r>
              <a:rPr lang="en-US" altLang="zh-CN" baseline="30000"/>
              <a:t>++</a:t>
            </a:r>
            <a:r>
              <a:rPr lang="en-US" altLang="zh-CN"/>
              <a:t>                           1</a:t>
            </a:r>
            <a:r>
              <a:rPr lang="en-US" altLang="zh-CN" baseline="30000"/>
              <a:t>--</a:t>
            </a:r>
            <a:r>
              <a:rPr lang="en-US" altLang="zh-CN"/>
              <a:t>       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510020" y="1791335"/>
            <a:ext cx="3790950" cy="368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b="10092"/>
          <a:stretch>
            <a:fillRect/>
          </a:stretch>
        </p:blipFill>
        <p:spPr>
          <a:xfrm>
            <a:off x="6563360" y="2639695"/>
            <a:ext cx="3321050" cy="3111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984105" y="2639060"/>
            <a:ext cx="50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en-US" altLang="zh-CN" baseline="30000"/>
              <a:t>+-</a:t>
            </a:r>
            <a:endParaRPr lang="en-US" altLang="zh-CN" baseline="30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33855"/>
            <a:ext cx="10515600" cy="454342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/>
              <a:t>Specify λ and g</a:t>
            </a:r>
            <a:r>
              <a:rPr lang="en-US" altLang="zh-CN" baseline="-25000"/>
              <a:t>B</a:t>
            </a:r>
            <a:endParaRPr lang="en-US" altLang="zh-CN" baseline="-25000"/>
          </a:p>
          <a:p>
            <a:r>
              <a:rPr lang="en-US" altLang="zh-CN"/>
              <a:t>On-Shell action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It is necessary to remove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some divergent terms as z → 0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through holographic renormalization.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57580" y="2752725"/>
            <a:ext cx="5138420" cy="1448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14770" y="1057275"/>
            <a:ext cx="5086350" cy="5276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Meson Spectrum</a:t>
            </a:r>
            <a:endParaRPr lang="en-US" altLang="zh-CN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1.  1</a:t>
            </a:r>
            <a:r>
              <a:rPr lang="en-US" altLang="zh-CN" baseline="30000"/>
              <a:t>+-</a:t>
            </a:r>
            <a:r>
              <a:rPr lang="en-US" altLang="zh-CN"/>
              <a:t> meson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 Fix the scale z</a:t>
            </a:r>
            <a:r>
              <a:rPr lang="en-US" altLang="zh-CN" baseline="-25000"/>
              <a:t>m</a:t>
            </a:r>
            <a:r>
              <a:rPr lang="en-US" altLang="zh-CN"/>
              <a:t> using the physical value of the pion mass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22040" y="1918335"/>
            <a:ext cx="3721100" cy="3473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61820" y="2633345"/>
            <a:ext cx="2349500" cy="628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89825" y="2753995"/>
            <a:ext cx="1882140" cy="4521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14220" y="3354070"/>
            <a:ext cx="4847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Neumann boundary conditions</a:t>
            </a:r>
            <a:r>
              <a:rPr lang="en-US" altLang="zh-CN"/>
              <a:t> at the cutoff.</a:t>
            </a:r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Meson Spectrum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2. 1</a:t>
            </a:r>
            <a:r>
              <a:rPr lang="en-US" altLang="zh-CN" baseline="30000"/>
              <a:t>++ </a:t>
            </a:r>
            <a:r>
              <a:rPr lang="en-US" altLang="zh-CN"/>
              <a:t>meson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3. 1</a:t>
            </a:r>
            <a:r>
              <a:rPr lang="en-US" altLang="zh-CN" baseline="30000"/>
              <a:t>-- </a:t>
            </a:r>
            <a:r>
              <a:rPr lang="en-US" altLang="zh-CN"/>
              <a:t>meson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48155" y="2447925"/>
            <a:ext cx="3644900" cy="654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24990" y="4248785"/>
            <a:ext cx="3905250" cy="596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23440" y="5166995"/>
            <a:ext cx="3397250" cy="1333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99530" y="3337560"/>
            <a:ext cx="4436745" cy="3379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/>
              <a:t>These equations </a:t>
            </a:r>
            <a:r>
              <a:rPr lang="zh-CN" altLang="en-US" sz="2000"/>
              <a:t>have an additional</a:t>
            </a:r>
            <a:r>
              <a:rPr lang="en-US" altLang="zh-CN" sz="2000"/>
              <a:t> </a:t>
            </a:r>
            <a:r>
              <a:rPr lang="zh-CN" altLang="en-US" sz="2000"/>
              <a:t>singular point at z</a:t>
            </a:r>
            <a:r>
              <a:rPr lang="en-US" altLang="zh-CN" sz="2000"/>
              <a:t>* </a:t>
            </a:r>
            <a:r>
              <a:rPr lang="zh-CN" altLang="en-US" sz="2000"/>
              <a:t>such that g</a:t>
            </a:r>
            <a:r>
              <a:rPr lang="en-US" altLang="zh-CN" sz="2000"/>
              <a:t>(z*)=</a:t>
            </a:r>
            <a:r>
              <a:rPr lang="zh-CN" altLang="en-US" sz="2000"/>
              <a:t>1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1.C</a:t>
            </a:r>
            <a:r>
              <a:rPr lang="zh-CN" altLang="en-US" sz="2000"/>
              <a:t>onstrain values of the quark mass and the condensate</a:t>
            </a:r>
            <a:r>
              <a:rPr lang="en-US" altLang="zh-CN" sz="2000"/>
              <a:t> to </a:t>
            </a:r>
            <a:r>
              <a:rPr lang="zh-CN" altLang="en-US" sz="2000"/>
              <a:t>eliminate the</a:t>
            </a:r>
            <a:r>
              <a:rPr lang="en-US" altLang="zh-CN" sz="2000"/>
              <a:t> </a:t>
            </a:r>
            <a:r>
              <a:rPr lang="zh-CN" altLang="en-US" sz="2000"/>
              <a:t>appearance of the singularity</a:t>
            </a:r>
            <a:r>
              <a:rPr lang="en-US" altLang="zh-CN" sz="2000"/>
              <a:t>.</a:t>
            </a:r>
            <a:endParaRPr lang="en-US" altLang="zh-CN" sz="2000"/>
          </a:p>
          <a:p>
            <a:endParaRPr lang="en-US" altLang="zh-CN" sz="2000"/>
          </a:p>
          <a:p>
            <a:r>
              <a:rPr lang="en-US" altLang="zh-CN" sz="2000">
                <a:solidFill>
                  <a:srgbClr val="FF0000"/>
                </a:solidFill>
              </a:rPr>
              <a:t>2. Impose suitable boundary conditions at the singular point</a:t>
            </a:r>
            <a:endParaRPr lang="en-US" altLang="zh-CN" sz="200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501890" y="4157980"/>
            <a:ext cx="16764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Meson Spectrum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3140"/>
          </a:xfrm>
        </p:spPr>
        <p:txBody>
          <a:bodyPr>
            <a:normAutofit lnSpcReduction="20000"/>
          </a:bodyPr>
          <a:p>
            <a:r>
              <a:rPr lang="en-US" altLang="zh-CN">
                <a:sym typeface="+mn-ea"/>
              </a:rPr>
              <a:t>3. 1</a:t>
            </a:r>
            <a:r>
              <a:rPr lang="en-US" altLang="zh-CN" baseline="30000">
                <a:sym typeface="+mn-ea"/>
              </a:rPr>
              <a:t>-- </a:t>
            </a:r>
            <a:r>
              <a:rPr lang="en-US" altLang="zh-CN">
                <a:sym typeface="+mn-ea"/>
              </a:rPr>
              <a:t>meson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B</a:t>
            </a:r>
            <a:r>
              <a:rPr lang="zh-CN" altLang="en-US"/>
              <a:t>ehaviors of solutions close to</a:t>
            </a:r>
            <a:r>
              <a:rPr lang="en-US" altLang="zh-CN"/>
              <a:t> </a:t>
            </a:r>
            <a:r>
              <a:rPr lang="zh-CN" altLang="en-US"/>
              <a:t>the singular point</a:t>
            </a:r>
            <a:r>
              <a:rPr lang="en-US" altLang="zh-CN"/>
              <a:t>: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The lightest vector meson 1</a:t>
            </a:r>
            <a:r>
              <a:rPr lang="en-US" altLang="zh-CN" baseline="30000"/>
              <a:t>−−</a:t>
            </a:r>
            <a:r>
              <a:rPr lang="en-US" altLang="zh-CN"/>
              <a:t> is always heavier than both parity even mesons 1</a:t>
            </a:r>
            <a:r>
              <a:rPr lang="en-US" altLang="zh-CN" baseline="30000"/>
              <a:t>++</a:t>
            </a:r>
            <a:r>
              <a:rPr lang="en-US" altLang="zh-CN"/>
              <a:t>, 1</a:t>
            </a:r>
            <a:r>
              <a:rPr lang="en-US" altLang="zh-CN" baseline="30000"/>
              <a:t>+−  </a:t>
            </a:r>
            <a:r>
              <a:rPr lang="en-US" altLang="zh-CN"/>
              <a:t>when</a:t>
            </a:r>
            <a:endParaRPr lang="en-US" altLang="zh-CN"/>
          </a:p>
          <a:p>
            <a:pPr marL="0" indent="0">
              <a:lnSpc>
                <a:spcPct val="110000"/>
              </a:lnSpc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55620" y="3039745"/>
            <a:ext cx="1807845" cy="382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8405" y="3034665"/>
            <a:ext cx="516255" cy="387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95010" y="3039745"/>
            <a:ext cx="476885" cy="3892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17920" y="3040380"/>
            <a:ext cx="2208530" cy="3886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2175" y="3584575"/>
            <a:ext cx="8911590" cy="3517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24325" y="4844415"/>
            <a:ext cx="4795520" cy="3670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Meson Spectrum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When z*&lt;z</a:t>
            </a:r>
            <a:r>
              <a:rPr lang="en-US" altLang="zh-CN" baseline="-25000"/>
              <a:t>m</a:t>
            </a:r>
            <a:r>
              <a:rPr lang="en-US" altLang="zh-CN"/>
              <a:t>, the ‘‘box’’ is smaller and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the spectrum is lifted to higher values.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When z*&gt;z</a:t>
            </a:r>
            <a:r>
              <a:rPr lang="en-US" altLang="zh-CN" baseline="-25000"/>
              <a:t>m</a:t>
            </a:r>
            <a:r>
              <a:rPr lang="en-US" altLang="zh-CN"/>
              <a:t>, we can impose boundary conditions for the vector mesons at the singularity instead of introducing the cutoff.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For 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76675" y="5315585"/>
            <a:ext cx="2359660" cy="330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35420" y="5306695"/>
            <a:ext cx="2254885" cy="339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34795" y="5359400"/>
            <a:ext cx="1969135" cy="3321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71650" y="4836160"/>
            <a:ext cx="3571240" cy="333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87815" y="5306695"/>
            <a:ext cx="1526540" cy="32512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174230" y="1395095"/>
            <a:ext cx="3162300" cy="1501775"/>
            <a:chOff x="10772" y="659"/>
            <a:chExt cx="4980" cy="2365"/>
          </a:xfrm>
        </p:grpSpPr>
        <p:grpSp>
          <p:nvGrpSpPr>
            <p:cNvPr id="14" name="组合 13"/>
            <p:cNvGrpSpPr/>
            <p:nvPr/>
          </p:nvGrpSpPr>
          <p:grpSpPr>
            <a:xfrm>
              <a:off x="10772" y="659"/>
              <a:ext cx="4980" cy="2000"/>
              <a:chOff x="10772" y="659"/>
              <a:chExt cx="4980" cy="20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0772" y="659"/>
                <a:ext cx="4980" cy="1570"/>
                <a:chOff x="10772" y="982"/>
                <a:chExt cx="4980" cy="1570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772" y="982"/>
                  <a:ext cx="4980" cy="1090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41" y="2072"/>
                  <a:ext cx="4470" cy="480"/>
                </a:xfrm>
                <a:prstGeom prst="rect">
                  <a:avLst/>
                </a:prstGeom>
              </p:spPr>
            </p:pic>
          </p:grpSp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6"/>
              <a:stretch>
                <a:fillRect/>
              </a:stretch>
            </p:blipFill>
            <p:spPr>
              <a:xfrm>
                <a:off x="10841" y="2229"/>
                <a:ext cx="4210" cy="430"/>
              </a:xfrm>
              <a:prstGeom prst="rect">
                <a:avLst/>
              </a:prstGeom>
            </p:spPr>
          </p:pic>
        </p:grpSp>
        <p:pic>
          <p:nvPicPr>
            <p:cNvPr id="15" name="图片 14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10841" y="2574"/>
              <a:ext cx="4240" cy="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Reference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1. Alvares, Raul, Carlos Hoyos, and Andreas Karch. "Improved model of vector mesons in holographic QCD." PRD 84.9 (2011): 095020.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arxiv: 1108.1191</a:t>
            </a:r>
            <a:endParaRPr lang="en-US" altLang="zh-CN"/>
          </a:p>
          <a:p>
            <a:r>
              <a:rPr lang="en-US" altLang="zh-CN"/>
              <a:t>2. Domokos, Sophia K., Jeffrey A. Harvey, and Andrew B. Royston. "Completing the framework of AdS/QCD: h</a:t>
            </a:r>
            <a:r>
              <a:rPr lang="en-US" altLang="zh-CN" baseline="-25000"/>
              <a:t>1</a:t>
            </a:r>
            <a:r>
              <a:rPr lang="en-US" altLang="zh-CN"/>
              <a:t>/b</a:t>
            </a:r>
            <a:r>
              <a:rPr lang="en-US" altLang="zh-CN" baseline="-25000"/>
              <a:t>1</a:t>
            </a:r>
            <a:r>
              <a:rPr lang="en-US" altLang="zh-CN"/>
              <a:t> mesons and excited ω/ρ’s." JHEP 2011.5 (2011): 1-36.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arxiv: 1101.3315</a:t>
            </a:r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62773"/>
            <a:ext cx="9144000" cy="2387600"/>
          </a:xfrm>
        </p:spPr>
        <p:txBody>
          <a:bodyPr/>
          <a:p>
            <a:r>
              <a:rPr lang="en-US" altLang="zh-CN" sz="8800"/>
              <a:t>Thanks</a:t>
            </a:r>
            <a:endParaRPr lang="en-US" altLang="zh-CN" sz="8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Introduction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2645"/>
          </a:xfrm>
        </p:spPr>
        <p:txBody>
          <a:bodyPr>
            <a:normAutofit lnSpcReduction="20000"/>
          </a:bodyPr>
          <a:p>
            <a:pPr>
              <a:lnSpc>
                <a:spcPct val="110000"/>
              </a:lnSpc>
            </a:pPr>
            <a:r>
              <a:rPr lang="en-US" altLang="zh-CN"/>
              <a:t>The hard wall model contains five dimensional (5d) fields A</a:t>
            </a:r>
            <a:r>
              <a:rPr lang="en-US" altLang="zh-CN" baseline="-25000"/>
              <a:t>R</a:t>
            </a:r>
            <a:r>
              <a:rPr lang="en-US" altLang="zh-CN"/>
              <a:t>, A</a:t>
            </a:r>
            <a:r>
              <a:rPr lang="en-US" altLang="zh-CN" baseline="-25000"/>
              <a:t>L</a:t>
            </a:r>
            <a:r>
              <a:rPr lang="en-US" altLang="zh-CN"/>
              <a:t>, X dual to the operators                                  and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There are two additional dimension 3 operators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should be included for self-consistency of the model.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>
              <a:lnSpc>
                <a:spcPct val="120000"/>
              </a:lnSpc>
            </a:pPr>
            <a:r>
              <a:rPr lang="en-US" altLang="zh-CN"/>
              <a:t> An immediate benefit resulting from the inclusion of this extra field is that one will obtain masses for isospin triplet vector mesons with</a:t>
            </a:r>
            <a:endParaRPr lang="en-US" altLang="zh-CN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   J</a:t>
            </a:r>
            <a:r>
              <a:rPr lang="en-US" altLang="zh-CN" baseline="30000"/>
              <a:t>PC</a:t>
            </a:r>
            <a:r>
              <a:rPr lang="en-US" altLang="zh-CN"/>
              <a:t>=1</a:t>
            </a:r>
            <a:r>
              <a:rPr lang="en-US" altLang="zh-CN" baseline="30000"/>
              <a:t>+-</a:t>
            </a:r>
            <a:r>
              <a:rPr lang="en-US" altLang="zh-CN"/>
              <a:t>.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65465" y="3094990"/>
            <a:ext cx="3188335" cy="4044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15460" y="2176145"/>
            <a:ext cx="2602230" cy="5505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39355" y="2224405"/>
            <a:ext cx="796925" cy="4546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 Operators and two-point functions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en-US" altLang="zh-CN"/>
              <a:t>The operator                                     is odd under C but contains both parity even and odd parts. Thus it has a non-zero amplitude to create both 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24835" y="1928495"/>
            <a:ext cx="2787015" cy="3562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789035" y="3001010"/>
            <a:ext cx="2387600" cy="2218690"/>
            <a:chOff x="2902" y="5215"/>
            <a:chExt cx="3760" cy="3494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222" y="5215"/>
              <a:ext cx="2440" cy="334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902" y="5331"/>
              <a:ext cx="1350" cy="3379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80285" y="3556635"/>
            <a:ext cx="6229350" cy="1162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73250" y="2741295"/>
            <a:ext cx="4449445" cy="4845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5950" y="3650615"/>
            <a:ext cx="18059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Transverse part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Longitudinal part: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Operators and two-point functions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T</a:t>
            </a:r>
            <a:r>
              <a:rPr lang="zh-CN" altLang="en-US"/>
              <a:t>he relevant two-point functions</a:t>
            </a:r>
            <a:r>
              <a:rPr lang="en-US" altLang="zh-CN"/>
              <a:t> are</a:t>
            </a:r>
            <a:endParaRPr lang="en-US" altLang="zh-CN"/>
          </a:p>
        </p:txBody>
      </p:sp>
      <p:grpSp>
        <p:nvGrpSpPr>
          <p:cNvPr id="6" name="组合 5"/>
          <p:cNvGrpSpPr/>
          <p:nvPr/>
        </p:nvGrpSpPr>
        <p:grpSpPr>
          <a:xfrm>
            <a:off x="1579245" y="2419985"/>
            <a:ext cx="9576435" cy="2018030"/>
            <a:chOff x="3041" y="3963"/>
            <a:chExt cx="15081" cy="3178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8624" y="3963"/>
              <a:ext cx="9498" cy="317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r="6391"/>
            <a:stretch>
              <a:fillRect/>
            </a:stretch>
          </p:blipFill>
          <p:spPr>
            <a:xfrm>
              <a:off x="3041" y="3963"/>
              <a:ext cx="7704" cy="317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423035" y="4594225"/>
            <a:ext cx="7959090" cy="1035050"/>
            <a:chOff x="1802" y="7229"/>
            <a:chExt cx="12534" cy="1630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802" y="7229"/>
              <a:ext cx="7950" cy="163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592" y="7407"/>
              <a:ext cx="474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These are  longitudinal/transverse projection operators</a:t>
              </a:r>
              <a:endParaRPr lang="en-US" altLang="zh-CN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Operators and two-point functions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en-US" altLang="zh-CN"/>
              <a:t>P</a:t>
            </a:r>
            <a:r>
              <a:rPr lang="zh-CN" altLang="en-US"/>
              <a:t>oles</a:t>
            </a:r>
            <a:r>
              <a:rPr lang="en-US" altLang="zh-CN"/>
              <a:t> of the </a:t>
            </a:r>
            <a:r>
              <a:rPr lang="zh-CN" altLang="en-US"/>
              <a:t>two-point function </a:t>
            </a:r>
            <a:r>
              <a:rPr lang="en-US" altLang="zh-CN"/>
              <a:t>in momentum-space </a:t>
            </a:r>
            <a:r>
              <a:rPr lang="zh-CN" altLang="en-US"/>
              <a:t>mark the masses of excitations, while</a:t>
            </a:r>
            <a:r>
              <a:rPr lang="en-US" altLang="zh-CN"/>
              <a:t> </a:t>
            </a:r>
            <a:r>
              <a:rPr lang="zh-CN" altLang="en-US"/>
              <a:t>the residues at the poles provide the decay constants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43050" y="3540760"/>
            <a:ext cx="7772400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Operators and two-point functions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There are another important properties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it is convenient to decompose the tensor into</a:t>
            </a:r>
            <a:r>
              <a:rPr lang="en-US" altLang="zh-CN"/>
              <a:t> </a:t>
            </a:r>
            <a:r>
              <a:rPr lang="zh-CN" altLang="en-US"/>
              <a:t>self-dual and anti-self-dual parts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2115" y="3905885"/>
            <a:ext cx="2723515" cy="617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79925" y="3843655"/>
            <a:ext cx="2792095" cy="741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76830" y="2336165"/>
            <a:ext cx="2785110" cy="5257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49400" y="4872355"/>
            <a:ext cx="2083435" cy="5181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08120" y="4872355"/>
            <a:ext cx="2235200" cy="514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405630" y="5520055"/>
            <a:ext cx="1149350" cy="381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63115" y="5520055"/>
            <a:ext cx="939800" cy="381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673215" y="4872355"/>
            <a:ext cx="23114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Holographic Model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Considering a complex two-index antisymmetric field B</a:t>
            </a:r>
            <a:r>
              <a:rPr lang="en-US" altLang="zh-CN" baseline="-25000"/>
              <a:t>μν</a:t>
            </a:r>
            <a:r>
              <a:rPr lang="en-US" altLang="zh-CN"/>
              <a:t>.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8645"/>
          <a:stretch>
            <a:fillRect/>
          </a:stretch>
        </p:blipFill>
        <p:spPr>
          <a:xfrm>
            <a:off x="1051560" y="2769235"/>
            <a:ext cx="3377565" cy="1800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12194"/>
          <a:stretch>
            <a:fillRect/>
          </a:stretch>
        </p:blipFill>
        <p:spPr>
          <a:xfrm>
            <a:off x="5480685" y="2620010"/>
            <a:ext cx="4325620" cy="2393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01165" y="5184140"/>
            <a:ext cx="2085975" cy="439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a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1603375"/>
            <a:ext cx="6172200" cy="2095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-169" t="-13433" r="169" b="13930"/>
          <a:stretch>
            <a:fillRect/>
          </a:stretch>
        </p:blipFill>
        <p:spPr>
          <a:xfrm>
            <a:off x="1253490" y="5424170"/>
            <a:ext cx="4514850" cy="381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53490" y="4680585"/>
            <a:ext cx="3331845" cy="4356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8200" y="3767455"/>
            <a:ext cx="5067300" cy="844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010400" y="4789805"/>
            <a:ext cx="1320800" cy="749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864600" y="4866005"/>
            <a:ext cx="1149350" cy="673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817360" y="3837305"/>
            <a:ext cx="3968750" cy="7048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commondata" val="eyJoZGlkIjoiMDQ5MTI5MmU4YjI1MmZlYzA2ZDNlNzVmOTRlMjgzYzU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3348</Words>
  <Application>WPS 演示</Application>
  <PresentationFormat>宽屏</PresentationFormat>
  <Paragraphs>169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Completing the framework of AdS/QCD: b1 mesons </vt:lpstr>
      <vt:lpstr>Reference</vt:lpstr>
      <vt:lpstr>Introduction</vt:lpstr>
      <vt:lpstr> Operators and two-point functions</vt:lpstr>
      <vt:lpstr>Operators and two-point functions</vt:lpstr>
      <vt:lpstr>Operators and two-point functions</vt:lpstr>
      <vt:lpstr>Operators and two-point functions</vt:lpstr>
      <vt:lpstr>Holographic Model</vt:lpstr>
      <vt:lpstr>Holographic Model</vt:lpstr>
      <vt:lpstr>Holographic Model</vt:lpstr>
      <vt:lpstr>Holographic Model</vt:lpstr>
      <vt:lpstr>Holographic Model</vt:lpstr>
      <vt:lpstr>Holographic Model</vt:lpstr>
      <vt:lpstr>Holographic Model</vt:lpstr>
      <vt:lpstr>Holographic Model</vt:lpstr>
      <vt:lpstr>Meson Spectrum</vt:lpstr>
      <vt:lpstr>Meson Spectrum</vt:lpstr>
      <vt:lpstr>Meson Spectrum</vt:lpstr>
      <vt:lpstr>Meson Spectrum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</dc:creator>
  <cp:lastModifiedBy>WPS_1700451824</cp:lastModifiedBy>
  <cp:revision>28</cp:revision>
  <dcterms:created xsi:type="dcterms:W3CDTF">2023-08-09T12:44:00Z</dcterms:created>
  <dcterms:modified xsi:type="dcterms:W3CDTF">2025-07-23T04:54:45Z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2052-12.1.0.16120</vt:lpwstr>
  </property>
</Properties>
</file>