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953" r:id="rId2"/>
    <p:sldId id="288" r:id="rId3"/>
    <p:sldId id="1099" r:id="rId4"/>
    <p:sldId id="289" r:id="rId5"/>
    <p:sldId id="290" r:id="rId6"/>
    <p:sldId id="1063" r:id="rId7"/>
    <p:sldId id="1100" r:id="rId8"/>
    <p:sldId id="1064" r:id="rId9"/>
    <p:sldId id="291" r:id="rId10"/>
    <p:sldId id="1065" r:id="rId11"/>
    <p:sldId id="1096" r:id="rId12"/>
    <p:sldId id="1097" r:id="rId13"/>
    <p:sldId id="1098" r:id="rId14"/>
    <p:sldId id="103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26" autoAdjust="0"/>
    <p:restoredTop sz="96173" autoAdjust="0"/>
  </p:normalViewPr>
  <p:slideViewPr>
    <p:cSldViewPr snapToGrid="0">
      <p:cViewPr varScale="1">
        <p:scale>
          <a:sx n="93" d="100"/>
          <a:sy n="93" d="100"/>
        </p:scale>
        <p:origin x="33" y="309"/>
      </p:cViewPr>
      <p:guideLst/>
    </p:cSldViewPr>
  </p:slideViewPr>
  <p:outlineViewPr>
    <p:cViewPr>
      <p:scale>
        <a:sx n="33" d="100"/>
        <a:sy n="33" d="100"/>
      </p:scale>
      <p:origin x="0" y="-87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63CE-490F-47E4-AAB4-BEEE1E3E39C8}" type="datetimeFigureOut">
              <a:rPr lang="zh-CN" altLang="en-US" smtClean="0"/>
              <a:t>2025/8/19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AE8C5-9FA8-468B-B33F-A58E8D69A43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A1DF17-A28C-4D46-829F-D8D110C09314}"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14" name="日期占位符 3"/>
          <p:cNvSpPr>
            <a:spLocks noGrp="1"/>
          </p:cNvSpPr>
          <p:nvPr>
            <p:ph type="dt" sz="half" idx="10"/>
          </p:nvPr>
        </p:nvSpPr>
        <p:spPr>
          <a:xfrm>
            <a:off x="609600" y="6356351"/>
            <a:ext cx="2844800" cy="365125"/>
          </a:xfrm>
        </p:spPr>
        <p:txBody>
          <a:bodyPr/>
          <a:lstStyle/>
          <a:p>
            <a:fld id="{862A364D-C919-45E7-A57D-C4BE4049E83B}" type="datetime1">
              <a:rPr lang="zh-CN" altLang="en-US" smtClean="0"/>
              <a:t>2025/8/19</a:t>
            </a:fld>
            <a:endParaRPr lang="zh-CN" altLang="en-US"/>
          </a:p>
        </p:txBody>
      </p:sp>
      <p:sp>
        <p:nvSpPr>
          <p:cNvPr id="15" name="灯片编号占位符 5"/>
          <p:cNvSpPr>
            <a:spLocks noGrp="1"/>
          </p:cNvSpPr>
          <p:nvPr>
            <p:ph type="sldNum" sz="quarter" idx="12"/>
          </p:nvPr>
        </p:nvSpPr>
        <p:spPr>
          <a:xfrm>
            <a:off x="8737600" y="6356351"/>
            <a:ext cx="2844800" cy="365125"/>
          </a:xfrm>
        </p:spPr>
        <p:txBody>
          <a:bodyPr/>
          <a:lstStyle/>
          <a:p>
            <a:fld id="{F15E9139-A00B-4B2A-98A6-095DC08F1345}" type="slidenum">
              <a:rPr lang="zh-CN" altLang="en-US" smtClean="0"/>
              <a:t>‹#›</a:t>
            </a:fld>
            <a:endParaRPr lang="zh-CN" altLang="en-US"/>
          </a:p>
        </p:txBody>
      </p:sp>
      <p:sp>
        <p:nvSpPr>
          <p:cNvPr id="16"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BBEA02FA-3565-479D-BDE5-3B4BF0B05CFF}" type="datetimeFigureOut">
              <a:rPr lang="zh-CN" altLang="en-US" smtClean="0"/>
              <a:t>2025/8/19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701C47-8FDE-4777-807B-5B569B5E3EFE}" type="slidenum">
              <a:rPr lang="zh-CN" altLang="en-US" smtClean="0"/>
              <a:t>‹#›</a:t>
            </a:fld>
            <a:endParaRPr lang="zh-CN" altLang="en-US"/>
          </a:p>
        </p:txBody>
      </p:sp>
      <p:sp>
        <p:nvSpPr>
          <p:cNvPr id="7"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标题 1"/>
          <p:cNvSpPr>
            <a:spLocks noGrp="1"/>
          </p:cNvSpPr>
          <p:nvPr>
            <p:ph type="title"/>
          </p:nvPr>
        </p:nvSpPr>
        <p:spPr>
          <a:xfrm>
            <a:off x="666712" y="142852"/>
            <a:ext cx="10763325" cy="725470"/>
          </a:xfrm>
        </p:spPr>
        <p:txBody>
          <a:bodyPr>
            <a:normAutofit/>
          </a:bodyPr>
          <a:lstStyle>
            <a:lvl1pPr algn="l">
              <a:defRPr sz="4000" b="1" baseline="0">
                <a:solidFill>
                  <a:srgbClr val="C00000"/>
                </a:solidFill>
                <a:effectLst/>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1" name="内容占位符 2"/>
          <p:cNvSpPr>
            <a:spLocks noGrp="1"/>
          </p:cNvSpPr>
          <p:nvPr>
            <p:ph idx="13"/>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defRPr sz="2400" baseline="0">
                <a:latin typeface="Arial" panose="020B0604020202020204" pitchFamily="34" charset="0"/>
                <a:ea typeface="微软雅黑" panose="020B0503020204020204"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日期占位符 3"/>
          <p:cNvSpPr txBox="1"/>
          <p:nvPr userDrawn="1"/>
        </p:nvSpPr>
        <p:spPr>
          <a:xfrm>
            <a:off x="609600" y="6356351"/>
            <a:ext cx="2844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3ED583-47F1-4C9E-913E-9C8F8159BAED}" type="datetime1">
              <a:rPr lang="zh-CN" altLang="en-US" smtClean="0"/>
              <a:t>2025/8/19</a:t>
            </a:fld>
            <a:endParaRPr lang="zh-CN" altLang="en-US"/>
          </a:p>
        </p:txBody>
      </p:sp>
      <p:sp>
        <p:nvSpPr>
          <p:cNvPr id="13"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页脚占位符 4"/>
          <p:cNvSpPr txBox="1"/>
          <p:nvPr userDrawn="1"/>
        </p:nvSpPr>
        <p:spPr>
          <a:xfrm>
            <a:off x="3586586" y="6386391"/>
            <a:ext cx="5040560" cy="354977"/>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CEPC Detector Ref-TDR Review</a:t>
            </a:r>
            <a:endParaRPr lang="zh-CN" altLang="en-US" dirty="0"/>
          </a:p>
        </p:txBody>
      </p:sp>
      <p:sp>
        <p:nvSpPr>
          <p:cNvPr id="16" name="灯片编号占位符 5"/>
          <p:cNvSpPr txBox="1"/>
          <p:nvPr userDrawn="1"/>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7E5C1474-FB53-481B-9A68-D9081559E308}" type="datetime1">
              <a:rPr lang="zh-CN" altLang="en-US" smtClean="0"/>
              <a:t>2025/8/19</a:t>
            </a:fld>
            <a:endParaRPr lang="zh-CN" altLang="en-US"/>
          </a:p>
        </p:txBody>
      </p:sp>
      <p:sp>
        <p:nvSpPr>
          <p:cNvPr id="5" name="Footer Placeholder 4"/>
          <p:cNvSpPr>
            <a:spLocks noGrp="1"/>
          </p:cNvSpPr>
          <p:nvPr>
            <p:ph type="ftr" sz="quarter" idx="11"/>
          </p:nvPr>
        </p:nvSpPr>
        <p:spPr/>
        <p:txBody>
          <a:bodyPr/>
          <a:lstStyle/>
          <a:p>
            <a:r>
              <a:rPr lang="en-US" altLang="zh-CN"/>
              <a:t>CEPC Detector Ref-TDR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Title and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EE2761E-5B05-425D-A558-51461DC85CB5}" type="slidenum">
              <a:rPr/>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00000"/>
              </a:lnSpc>
              <a:spcBef>
                <a:spcPts val="600"/>
              </a:spcBef>
              <a:spcAft>
                <a:spcPts val="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lnSpc>
                <a:spcPct val="100000"/>
              </a:lnSpc>
              <a:spcBef>
                <a:spcPts val="0"/>
              </a:spcBef>
              <a:spcAft>
                <a:spcPts val="0"/>
              </a:spcAft>
              <a:defRPr sz="2400" baseline="0">
                <a:latin typeface="Arial" panose="020B0604020202020204" pitchFamily="34" charset="0"/>
                <a:ea typeface="微软雅黑" panose="020B0503020204020204" pitchFamily="34" charset="-122"/>
              </a:defRPr>
            </a:lvl2pPr>
            <a:lvl3pPr>
              <a:lnSpc>
                <a:spcPct val="100000"/>
              </a:lnSpc>
              <a:spcBef>
                <a:spcPts val="0"/>
              </a:spcBef>
              <a:spcAft>
                <a:spcPts val="0"/>
              </a:spcAft>
              <a:defRPr baseline="0"/>
            </a:lvl3pPr>
            <a:lvl4pPr>
              <a:lnSpc>
                <a:spcPct val="100000"/>
              </a:lnSpc>
              <a:spcBef>
                <a:spcPts val="0"/>
              </a:spcBef>
              <a:spcAft>
                <a:spcPts val="0"/>
              </a:spcAft>
              <a:defRPr baseline="0"/>
            </a:lvl4pPr>
            <a:lvl5pPr>
              <a:lnSpc>
                <a:spcPct val="100000"/>
              </a:lnSpc>
              <a:spcBef>
                <a:spcPts val="0"/>
              </a:spcBef>
              <a:spcAft>
                <a:spcPts val="0"/>
              </a:spcAft>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09EFE4CE-822E-4099-B8CD-26951DA03B7D}" type="datetime1">
              <a:rPr lang="zh-CN" altLang="en-US" smtClean="0"/>
              <a:t>2025/8/19</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ctr">
              <a:defRPr sz="4000" b="1" baseline="0">
                <a:solidFill>
                  <a:srgbClr val="C00000"/>
                </a:solidFill>
                <a:effectLst/>
                <a:latin typeface="Arial Black" panose="020B0A04020102020204" pitchFamily="34" charset="0"/>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Detector Ref-TDR Review</a:t>
            </a:r>
            <a:endParaRPr lang="zh-CN" altLang="en-US" dirty="0"/>
          </a:p>
        </p:txBody>
      </p:sp>
      <p:sp>
        <p:nvSpPr>
          <p:cNvPr id="6" name="灯片编号占位符 5"/>
          <p:cNvSpPr>
            <a:spLocks noGrp="1"/>
          </p:cNvSpPr>
          <p:nvPr>
            <p:ph type="sldNum" sz="quarter" idx="12"/>
          </p:nvPr>
        </p:nvSpPr>
        <p:spPr/>
        <p:txBody>
          <a:bodyPr/>
          <a:lstStyle>
            <a:lvl1pPr>
              <a:defRPr sz="1400" b="1"/>
            </a:lvl1pPr>
          </a:lstStyle>
          <a:p>
            <a:fld id="{F15E9139-A00B-4B2A-98A6-095DC08F1345}"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02FA-3565-479D-BDE5-3B4BF0B05CFF}" type="datetimeFigureOut">
              <a:rPr lang="zh-CN" altLang="en-US" smtClean="0"/>
              <a:t>2025/8/19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01C47-8FDE-4777-807B-5B569B5E3E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a:fillRect/>
          </a:stretch>
        </p:blipFill>
        <p:spPr>
          <a:xfrm>
            <a:off x="635" y="0"/>
            <a:ext cx="12191365" cy="2118283"/>
          </a:xfrm>
          <a:prstGeom prst="rect">
            <a:avLst/>
          </a:prstGeom>
        </p:spPr>
      </p:pic>
      <p:sp>
        <p:nvSpPr>
          <p:cNvPr id="6" name="标题 3"/>
          <p:cNvSpPr txBox="1"/>
          <p:nvPr/>
        </p:nvSpPr>
        <p:spPr>
          <a:xfrm>
            <a:off x="1023399" y="2571789"/>
            <a:ext cx="10145201" cy="1326319"/>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latin typeface="微软雅黑" panose="020B0503020204020204" pitchFamily="34" charset="-122"/>
                <a:ea typeface="微软雅黑" panose="020B0503020204020204" pitchFamily="34" charset="-122"/>
              </a:rPr>
              <a:t>Feedback of 2025 IDRC Review Report</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653143" y="1277888"/>
            <a:ext cx="10700657" cy="4899075"/>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Develop a detailed plan for the construction and testing of a superconducting model coil, including demonstrations of cooling and excitation. Achieving this milestone is essential for progressing toward full-scale magnet construction. </a:t>
            </a:r>
          </a:p>
          <a:p>
            <a:pPr marL="0" marR="0" lvl="0" indent="0" algn="just" defTabSz="914400" rtl="0" eaLnBrk="1" fontAlgn="auto" latinLnBrk="0" hangingPunct="1">
              <a:lnSpc>
                <a:spcPct val="120000"/>
              </a:lnSpc>
              <a:spcBef>
                <a:spcPts val="60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Establishing a scaled model coil is really a necessary step before the processing of the detector magnet, and we will take this important process into consideration in our subsequent planning.</a:t>
            </a:r>
            <a:endParaRPr lang="en-US" altLang="zh-CN" sz="1600" dirty="0">
              <a:solidFill>
                <a:srgbClr val="0000FF"/>
              </a:solidFill>
              <a:latin typeface="Arial" panose="020B0604020202020204" pitchFamily="34" charset="0"/>
              <a:ea typeface="宋体" pitchFamily="2" charset="-122"/>
            </a:endParaRP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Finalize the cooling system design based on the thermosiphon concept, with particular attention to the reliability and quality assurance of aluminum-pipe welding procedures during construction</a:t>
            </a:r>
          </a:p>
          <a:p>
            <a:pPr marL="0" indent="0" algn="just">
              <a:lnSpc>
                <a:spcPct val="130000"/>
              </a:lnSpc>
              <a:spcBef>
                <a:spcPts val="600"/>
              </a:spcBef>
              <a:buNone/>
            </a:pPr>
            <a:r>
              <a:rPr lang="en-US" altLang="zh-CN" sz="1600" b="0" i="0" dirty="0">
                <a:effectLst/>
                <a:latin typeface="Times New Roman" panose="02020603050405020304" pitchFamily="18" charset="0"/>
                <a:cs typeface="Times New Roman" panose="02020603050405020304" pitchFamily="18" charset="0"/>
              </a:rPr>
              <a:t>We will optimize the design of the cooling system. While we have experience in welding small model coils, we have not yet tackled the welding of such a large number of pipes in a large-scale cooling structure. We plan to conduct verification experiments in the near future to ensure reliability and quality assurance.</a:t>
            </a:r>
            <a:endParaRPr lang="zh-CN" altLang="zh-CN" sz="1600" dirty="0">
              <a:solidFill>
                <a:srgbClr val="0000FF"/>
              </a:solidFill>
              <a:latin typeface="Times New Roman" panose="02020603050405020304" pitchFamily="18" charset="0"/>
              <a:ea typeface="宋体" pitchFamily="2" charset="-122"/>
              <a:cs typeface="Times New Roman" panose="02020603050405020304" pitchFamily="18" charset="0"/>
            </a:endParaRP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Finding and comments on Draft v0.4.1</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fontScale="92500" lnSpcReduction="20000"/>
          </a:bodyPr>
          <a:lstStyle/>
          <a:p>
            <a:pPr marL="342900" lvl="0" indent="-342900" algn="just">
              <a:lnSpc>
                <a:spcPct val="115000"/>
              </a:lnSpc>
              <a:buFont typeface="Symbol" panose="05050102010706020507" pitchFamily="18" charset="2"/>
              <a:buChar char=""/>
            </a:pPr>
            <a:r>
              <a:rPr lang="en-GB" altLang="zh-CN" sz="1800" dirty="0">
                <a:effectLst/>
                <a:latin typeface="Times New Roman" panose="02020603050405020304" pitchFamily="18" charset="0"/>
                <a:ea typeface="Times New Roman" panose="02020603050405020304" pitchFamily="18" charset="0"/>
              </a:rPr>
              <a:t>The superconducting (SC) solenoid design for the CEPC Reference Detector Technical Design Report (Ref-TDR) has significantly progressed. Congratulations! </a:t>
            </a:r>
            <a:endParaRPr lang="zh-CN" altLang="zh-C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altLang="zh-CN" sz="1800" dirty="0">
                <a:effectLst/>
                <a:latin typeface="Times New Roman" panose="02020603050405020304" pitchFamily="18" charset="0"/>
                <a:ea typeface="Times New Roman" panose="02020603050405020304" pitchFamily="18" charset="0"/>
              </a:rPr>
              <a:t>The solenoid provides a central magnetic field of 3T (for </a:t>
            </a:r>
            <a:r>
              <a:rPr lang="en-GB" altLang="zh-CN" sz="1800" dirty="0" err="1">
                <a:effectLst/>
                <a:latin typeface="Times New Roman" panose="02020603050405020304" pitchFamily="18" charset="0"/>
                <a:ea typeface="Times New Roman" panose="02020603050405020304" pitchFamily="18" charset="0"/>
              </a:rPr>
              <a:t>tt</a:t>
            </a:r>
            <a:r>
              <a:rPr lang="en-GB" altLang="zh-CN" sz="1800" dirty="0">
                <a:effectLst/>
                <a:latin typeface="Times New Roman" panose="02020603050405020304" pitchFamily="18" charset="0"/>
                <a:ea typeface="Times New Roman" panose="02020603050405020304" pitchFamily="18" charset="0"/>
              </a:rPr>
              <a:t>̄, Higgs, and W runs) and 2–3T (for Z runs), within an inner bore diameter of 7.07 m and a cryostat/yoke length of 9.06 m.  As a fundamental number, the SC magnet stored energy (E) is 1.5 GJ with the coil mass (M) of 145 tons with E/M = ~ 10 kJ/kg. It is assembled with an iron yoke, helically assembled, also with muon detectors. The profile and uniformity of the solenoid magnetic field in the central tracker (TPC) region is expected to be approximately 7%. It would be OK, if the TPC may accept this field variation. </a:t>
            </a:r>
            <a:endParaRPr lang="zh-CN" altLang="zh-C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altLang="zh-CN" sz="1800" dirty="0">
                <a:effectLst/>
                <a:latin typeface="Times New Roman" panose="02020603050405020304" pitchFamily="18" charset="0"/>
                <a:ea typeface="Times New Roman" panose="02020603050405020304" pitchFamily="18" charset="0"/>
              </a:rPr>
              <a:t>The solenoid coil is composed with four layers coils wound with Al-stabilized superconductor, supported by an outer support cylinder made of Al-alloy and cooled by using a two-phase helium natural convection flow with a thermo-siphon scheme. This design concept has been well experienced and established with previous collider detector programs, such as the CERN-LHC CMS detector and others.</a:t>
            </a:r>
            <a:endParaRPr lang="zh-CN" altLang="zh-C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altLang="zh-CN" sz="1800" dirty="0">
                <a:effectLst/>
                <a:latin typeface="Times New Roman" panose="02020603050405020304" pitchFamily="18" charset="0"/>
                <a:ea typeface="Times New Roman" panose="02020603050405020304" pitchFamily="18" charset="0"/>
              </a:rPr>
              <a:t>The ‘box-type Al-stabilized superconductor’ with two step co-extrusion has been uniquely proposed, and the development is in progress. It is expected to successfully demonstrate the full-scale box-type conductor within 2025. It shall be a very important milestone and strongly encouraged. However, it is also important to keep backup solutions to be prepared for the box-type conductor development not to be successful. </a:t>
            </a:r>
          </a:p>
          <a:p>
            <a:pPr marL="0" lvl="0" indent="0" algn="just">
              <a:lnSpc>
                <a:spcPct val="115000"/>
              </a:lnSpc>
              <a:buNone/>
            </a:pPr>
            <a:r>
              <a:rPr lang="en-US" altLang="zh-CN" sz="1700" b="0" i="0" dirty="0">
                <a:solidFill>
                  <a:schemeClr val="tx1"/>
                </a:solidFill>
                <a:effectLst/>
                <a:latin typeface="Arial" panose="020B0604020202020204" pitchFamily="34" charset="0"/>
                <a:cs typeface="Arial" panose="020B0604020202020204" pitchFamily="34" charset="0"/>
              </a:rPr>
              <a:t>This aligns with our development roadmap: the box-type conductor remains the primary focus, with parallel R&amp;D on backup solutions.</a:t>
            </a:r>
            <a:endParaRPr lang="zh-CN" altLang="zh-CN"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214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Finding and comments on Draft v0.4.1</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a:xfrm>
            <a:off x="609600" y="1285861"/>
            <a:ext cx="10972800" cy="5086364"/>
          </a:xfrm>
        </p:spPr>
        <p:txBody>
          <a:bodyPr vert="horz" lIns="91440" tIns="45720" rIns="91440" bIns="45720" rtlCol="0">
            <a:normAutofit fontScale="85000" lnSpcReduction="20000"/>
          </a:bodyPr>
          <a:lstStyle/>
          <a:p>
            <a:pPr marL="342900" indent="-342900" algn="just">
              <a:lnSpc>
                <a:spcPct val="115000"/>
              </a:lnSpc>
              <a:buFont typeface="Symbol" panose="05050102010706020507" pitchFamily="18" charset="2"/>
              <a:buChar char=""/>
            </a:pPr>
            <a:r>
              <a:rPr lang="en-GB" altLang="zh-CN" sz="1800" dirty="0">
                <a:latin typeface="Times New Roman" panose="02020603050405020304" pitchFamily="18" charset="0"/>
              </a:rPr>
              <a:t>The mechanical stress analysis is advanced.  However, the results have not been clear enough and the mechanical safety design has not been clearly described. It would be very important to determine necessary mechanical strength of the Al-stabilized superconductor with the box-type design and to be consistent with the performance test results from the conductor development. It must be critically evaluated.  </a:t>
            </a:r>
          </a:p>
          <a:p>
            <a:pPr marL="0" indent="0" algn="just">
              <a:lnSpc>
                <a:spcPct val="115000"/>
              </a:lnSpc>
              <a:buNone/>
            </a:pPr>
            <a:r>
              <a:rPr lang="en-US" altLang="zh-CN" sz="1800" dirty="0">
                <a:solidFill>
                  <a:schemeClr val="tx1"/>
                </a:solidFill>
                <a:latin typeface="Times New Roman" panose="02020603050405020304" pitchFamily="18" charset="0"/>
              </a:rPr>
              <a:t>We have updated the coil stress-analysis results and added the average stresses for every component within the cable. The peak stresses in all cable parts are now under control, each carrying a one-third safety margin. Mechanical safety: A full-scale conductor mechanical test campaign is underway; results will update the FEA model and be documented in 2025.</a:t>
            </a:r>
            <a:endParaRPr lang="zh-CN" altLang="zh-CN" sz="1800" dirty="0">
              <a:solidFill>
                <a:schemeClr val="tx1"/>
              </a:solidFill>
              <a:latin typeface="Times New Roman" panose="02020603050405020304" pitchFamily="18" charset="0"/>
            </a:endParaRPr>
          </a:p>
          <a:p>
            <a:pPr marL="342900" indent="-342900" algn="just">
              <a:lnSpc>
                <a:spcPct val="115000"/>
              </a:lnSpc>
              <a:buFont typeface="Symbol" panose="05050102010706020507" pitchFamily="18" charset="2"/>
              <a:buChar char=""/>
            </a:pPr>
            <a:r>
              <a:rPr lang="en-GB" altLang="zh-CN" sz="1800" dirty="0">
                <a:latin typeface="Times New Roman" panose="02020603050405020304" pitchFamily="18" charset="0"/>
              </a:rPr>
              <a:t>The SC coil winding design with a four-layer coil is to be wound by using an ‘inner coil winding technology’, and it sounds reasonable and promising. The demonstration by using a dummy conductor has been successfully made in cooperation with industry. It needs to be recognized as a preparation step for a SC model coil to be developed and SC performance to be demonstrated.</a:t>
            </a:r>
          </a:p>
          <a:p>
            <a:pPr marL="0" indent="0" algn="just">
              <a:lnSpc>
                <a:spcPct val="115000"/>
              </a:lnSpc>
              <a:buNone/>
            </a:pPr>
            <a:r>
              <a:rPr lang="en-US" altLang="zh-CN" sz="1800" dirty="0">
                <a:solidFill>
                  <a:schemeClr val="tx1"/>
                </a:solidFill>
                <a:latin typeface="Times New Roman" panose="02020603050405020304" pitchFamily="18" charset="0"/>
              </a:rPr>
              <a:t>Establishing a scaled model coil is really a necessary step before the processing of the detector magnet, and we will take this important process into consideration in our subsequent planning using 100 m full-scale conductor.</a:t>
            </a:r>
            <a:endParaRPr lang="zh-CN" altLang="zh-CN" sz="1800" dirty="0">
              <a:solidFill>
                <a:schemeClr val="tx1"/>
              </a:solidFill>
              <a:latin typeface="Times New Roman" panose="02020603050405020304" pitchFamily="18" charset="0"/>
            </a:endParaRPr>
          </a:p>
          <a:p>
            <a:pPr marL="342900" indent="-342900" algn="just">
              <a:lnSpc>
                <a:spcPct val="115000"/>
              </a:lnSpc>
              <a:buFont typeface="Symbol" panose="05050102010706020507" pitchFamily="18" charset="2"/>
              <a:buChar char=""/>
            </a:pPr>
            <a:r>
              <a:rPr lang="en-GB" altLang="zh-CN" sz="1800" dirty="0">
                <a:latin typeface="Times New Roman" panose="02020603050405020304" pitchFamily="18" charset="0"/>
              </a:rPr>
              <a:t>The quench protection and safety design is based on two technologies of ‘partial energy extraction’ by using an external dump resister and ‘quench back’ inductively induced by the external support cylinder, functioning a single-turn secondary circuit.  On the other hand, an expected energy extraction fraction of  &gt; 80% may need to be confirmed or updated.  If the coil temperature would be increased to ~ 60 K on average after switching off the circuit, a half of the stored energy might be already dumped in the coil. The energy extraction ration would be more reasonable with a level of ~ 50%. The quench protection study may be further improved. </a:t>
            </a:r>
          </a:p>
          <a:p>
            <a:pPr marL="0" indent="0" algn="just">
              <a:lnSpc>
                <a:spcPct val="115000"/>
              </a:lnSpc>
              <a:buNone/>
            </a:pPr>
            <a:r>
              <a:rPr lang="en-US" altLang="zh-CN" sz="1800" dirty="0">
                <a:solidFill>
                  <a:schemeClr val="tx1"/>
                </a:solidFill>
                <a:latin typeface="Times New Roman" panose="02020603050405020304" pitchFamily="18" charset="0"/>
              </a:rPr>
              <a:t>We will optimize the quench-protection system and refine the simulation process to confirm the reliability of the results. At the same time, we will adjust the quench protection in line with the progress of conductor development.</a:t>
            </a:r>
            <a:endParaRPr lang="zh-CN" altLang="zh-CN" sz="18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9049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B3EE74-1B01-4B55-BD69-7463EB98BE51}"/>
              </a:ext>
            </a:extLst>
          </p:cNvPr>
          <p:cNvSpPr>
            <a:spLocks noGrp="1"/>
          </p:cNvSpPr>
          <p:nvPr>
            <p:ph type="title"/>
          </p:nvPr>
        </p:nvSpPr>
        <p:spPr/>
        <p:txBody>
          <a:bodyPr/>
          <a:lstStyle/>
          <a:p>
            <a:r>
              <a:rPr lang="en-US" altLang="zh-CN" dirty="0">
                <a:solidFill>
                  <a:schemeClr val="accent3">
                    <a:lumMod val="75000"/>
                  </a:schemeClr>
                </a:solidFill>
              </a:rPr>
              <a:t>Recommendation on Draft v0.4.1</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3E9BE222-F4BF-4CD7-AD5C-64BBB7BB94A5}"/>
              </a:ext>
            </a:extLst>
          </p:cNvPr>
          <p:cNvSpPr>
            <a:spLocks noGrp="1"/>
          </p:cNvSpPr>
          <p:nvPr>
            <p:ph idx="13"/>
          </p:nvPr>
        </p:nvSpPr>
        <p:spPr/>
        <p:txBody>
          <a:bodyPr>
            <a:normAutofit/>
          </a:bodyPr>
          <a:lstStyle/>
          <a:p>
            <a:pPr marL="342900" lvl="0" indent="-342900" algn="just">
              <a:lnSpc>
                <a:spcPct val="115000"/>
              </a:lnSpc>
              <a:buFont typeface="Symbol" panose="05050102010706020507" pitchFamily="18" charset="2"/>
              <a:buChar char=""/>
            </a:pPr>
            <a:r>
              <a:rPr lang="en-GB" altLang="zh-CN" sz="1800" dirty="0">
                <a:effectLst/>
                <a:latin typeface="Times New Roman" panose="02020603050405020304" pitchFamily="18" charset="0"/>
                <a:ea typeface="Times New Roman" panose="02020603050405020304" pitchFamily="18" charset="0"/>
              </a:rPr>
              <a:t>Proceed the ‘box-type’ Al-stabilized superconductor as the highest priority, aiming to demonstrate full-scale conductor fabrication, and to verify the superconducting and mechanical performance that meets the required safety margins. It will be important to demonstrate a sufficiently continuous length, at least, enabling to realize a superconducting model coil to be fabricated and the superconducting magnet performance demonstration. In parallel, backup solutions shall be continued to prepare for the case of the ‘box-type’ not to be practical.</a:t>
            </a:r>
          </a:p>
          <a:p>
            <a:pPr marL="0" indent="0" algn="just">
              <a:lnSpc>
                <a:spcPct val="115000"/>
              </a:lnSpc>
              <a:buNone/>
            </a:pPr>
            <a:r>
              <a:rPr lang="en-US" altLang="zh-CN" sz="1800" b="0" i="0" dirty="0">
                <a:solidFill>
                  <a:schemeClr val="tx1"/>
                </a:solidFill>
                <a:effectLst/>
                <a:latin typeface="Arial" panose="020B0604020202020204" pitchFamily="34" charset="0"/>
                <a:cs typeface="Arial" panose="020B0604020202020204" pitchFamily="34" charset="0"/>
              </a:rPr>
              <a:t>This aligns with our development roadmap: the box-type conductor remains the primary focus, with parallel R&amp;D on backup solutions.</a:t>
            </a:r>
            <a:endParaRPr lang="zh-CN" altLang="zh-CN"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altLang="zh-CN" sz="1800" dirty="0">
                <a:effectLst/>
                <a:latin typeface="Times New Roman" panose="02020603050405020304" pitchFamily="18" charset="0"/>
                <a:ea typeface="Times New Roman" panose="02020603050405020304" pitchFamily="18" charset="0"/>
              </a:rPr>
              <a:t>Advance/improve the quench protection and safety study that reach a reasonable estimate for a balance of the coil temperature rise after the quench and the energy extraction ratio. It is a fundamental balance to be well understood. </a:t>
            </a:r>
          </a:p>
          <a:p>
            <a:pPr marL="0" indent="0" algn="just">
              <a:lnSpc>
                <a:spcPct val="115000"/>
              </a:lnSpc>
              <a:buNone/>
            </a:pPr>
            <a:r>
              <a:rPr lang="en-US" altLang="zh-CN" sz="1800" dirty="0">
                <a:solidFill>
                  <a:schemeClr val="tx1"/>
                </a:solidFill>
                <a:latin typeface="Times New Roman" panose="02020603050405020304" pitchFamily="18" charset="0"/>
              </a:rPr>
              <a:t>We will optimize the quench-protection system and refine the simulation process to confirm the reliability of the results. At the same time, we will adjust the quench protection in line with the progress of conductor development.</a:t>
            </a:r>
            <a:endParaRPr lang="zh-CN" altLang="zh-CN" sz="1800" dirty="0">
              <a:solidFill>
                <a:schemeClr val="tx1"/>
              </a:solidFill>
              <a:latin typeface="Times New Roman" panose="02020603050405020304" pitchFamily="18" charset="0"/>
            </a:endParaRPr>
          </a:p>
          <a:p>
            <a:pPr marL="0" lvl="0" indent="0" algn="just">
              <a:lnSpc>
                <a:spcPct val="115000"/>
              </a:lnSpc>
              <a:buNone/>
            </a:pPr>
            <a:endParaRPr lang="zh-CN" altLang="zh-C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954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15E9139-A00B-4B2A-98A6-095DC08F1345}" type="slidenum">
              <a:rPr lang="zh-CN" altLang="en-US" smtClean="0"/>
              <a:t>14</a:t>
            </a:fld>
            <a:endParaRPr lang="zh-CN" altLang="en-US" dirty="0"/>
          </a:p>
        </p:txBody>
      </p:sp>
      <p:sp>
        <p:nvSpPr>
          <p:cNvPr id="3" name="标题 2"/>
          <p:cNvSpPr>
            <a:spLocks noGrp="1"/>
          </p:cNvSpPr>
          <p:nvPr>
            <p:ph type="title"/>
          </p:nvPr>
        </p:nvSpPr>
        <p:spPr/>
        <p:txBody>
          <a:bodyPr/>
          <a:lstStyle/>
          <a:p>
            <a:r>
              <a:rPr lang="en-US" altLang="zh-CN" dirty="0"/>
              <a:t>Magnet Cost Comparison</a:t>
            </a:r>
            <a:endParaRPr lang="zh-CN" altLang="en-US" dirty="0"/>
          </a:p>
        </p:txBody>
      </p:sp>
      <p:sp>
        <p:nvSpPr>
          <p:cNvPr id="2" name="内容占位符 1"/>
          <p:cNvSpPr>
            <a:spLocks noGrp="1"/>
          </p:cNvSpPr>
          <p:nvPr>
            <p:ph idx="13"/>
          </p:nvPr>
        </p:nvSpPr>
        <p:spPr/>
        <p:txBody>
          <a:bodyPr/>
          <a:lstStyle/>
          <a:p>
            <a:r>
              <a:rPr lang="en-US" altLang="zh-CN" dirty="0"/>
              <a:t>The TDR quotes a magnet cost of about 22 MCHF, compared to around 130 MCHF for the more complex ILD system (which includes the yoke). A cross-check should be performed to understand and justify the difference between these two estimates.</a:t>
            </a:r>
          </a:p>
          <a:p>
            <a:r>
              <a:rPr lang="en-US" altLang="zh-CN" dirty="0">
                <a:solidFill>
                  <a:schemeClr val="tx1"/>
                </a:solidFill>
              </a:rPr>
              <a:t>An internal review of the magnet design was organized on May 16. A detailed comparison with ILD will be done afterwards and a dedicated internal cost review is foreseen.</a:t>
            </a:r>
            <a:endParaRPr lang="zh-CN" alt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dirty="0"/>
              <a:t>Detector Magnet</a:t>
            </a:r>
            <a:endParaRPr lang="en-US" altLang="zh-CN" b="0" i="0" u="none" strike="noStrike" baseline="0" dirty="0">
              <a:latin typeface="Arial" panose="020B0604020202020204" pitchFamily="34" charset="0"/>
              <a:ea typeface="等线"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1B29747-379A-4557-B429-7828888594D1}"/>
              </a:ext>
            </a:extLst>
          </p:cNvPr>
          <p:cNvSpPr>
            <a:spLocks noGrp="1"/>
          </p:cNvSpPr>
          <p:nvPr>
            <p:ph type="title"/>
          </p:nvPr>
        </p:nvSpPr>
        <p:spPr/>
        <p:txBody>
          <a:bodyPr/>
          <a:lstStyle/>
          <a:p>
            <a:r>
              <a:rPr lang="en-US" altLang="zh-CN" dirty="0"/>
              <a:t>Draft</a:t>
            </a:r>
            <a:r>
              <a:rPr lang="en-US" altLang="zh-CN" dirty="0">
                <a:solidFill>
                  <a:schemeClr val="accent3">
                    <a:lumMod val="75000"/>
                  </a:schemeClr>
                </a:solidFill>
              </a:rPr>
              <a:t> </a:t>
            </a:r>
            <a:r>
              <a:rPr lang="en-US" altLang="zh-CN" dirty="0"/>
              <a:t>V0.6.1</a:t>
            </a:r>
            <a:endParaRPr lang="zh-CN" altLang="en-US" dirty="0"/>
          </a:p>
        </p:txBody>
      </p:sp>
      <p:sp>
        <p:nvSpPr>
          <p:cNvPr id="4" name="内容占位符 3">
            <a:extLst>
              <a:ext uri="{FF2B5EF4-FFF2-40B4-BE49-F238E27FC236}">
                <a16:creationId xmlns:a16="http://schemas.microsoft.com/office/drawing/2014/main" id="{5D14CEDC-E2EC-4D08-B2B5-BDFE85E12A28}"/>
              </a:ext>
            </a:extLst>
          </p:cNvPr>
          <p:cNvSpPr>
            <a:spLocks noGrp="1"/>
          </p:cNvSpPr>
          <p:nvPr>
            <p:ph idx="13"/>
          </p:nvPr>
        </p:nvSpPr>
        <p:spPr>
          <a:xfrm>
            <a:off x="552488" y="1287422"/>
            <a:ext cx="10972800" cy="5037178"/>
          </a:xfrm>
        </p:spPr>
        <p:txBody>
          <a:bodyPr>
            <a:normAutofit fontScale="92500" lnSpcReduction="20000"/>
          </a:bodyPr>
          <a:lstStyle/>
          <a:p>
            <a:r>
              <a:rPr lang="en-US" altLang="zh-CN" sz="1600" b="0" i="0" dirty="0">
                <a:solidFill>
                  <a:schemeClr val="tx1"/>
                </a:solidFill>
                <a:effectLst/>
                <a:latin typeface="Arial" panose="020B0604020202020204" pitchFamily="34" charset="0"/>
              </a:rPr>
              <a:t>Dear Daniela</a:t>
            </a:r>
            <a:br>
              <a:rPr lang="en-US" altLang="zh-CN" sz="1600" dirty="0">
                <a:solidFill>
                  <a:schemeClr val="tx1"/>
                </a:solidFill>
              </a:rPr>
            </a:br>
            <a:br>
              <a:rPr lang="en-US" altLang="zh-CN" sz="1600" dirty="0">
                <a:solidFill>
                  <a:schemeClr val="tx1"/>
                </a:solidFill>
              </a:rPr>
            </a:br>
            <a:r>
              <a:rPr lang="en-US" altLang="zh-CN" sz="1600" b="0" i="0" dirty="0">
                <a:solidFill>
                  <a:schemeClr val="tx1"/>
                </a:solidFill>
                <a:effectLst/>
                <a:latin typeface="Arial" panose="020B0604020202020204" pitchFamily="34" charset="0"/>
              </a:rPr>
              <a:t>Thanks for sending us the CEPC Reference Detector TDR updated.</a:t>
            </a:r>
            <a:br>
              <a:rPr lang="en-US" altLang="zh-CN" sz="1600" dirty="0">
                <a:solidFill>
                  <a:schemeClr val="tx1"/>
                </a:solidFill>
              </a:rPr>
            </a:br>
            <a:br>
              <a:rPr lang="en-US" altLang="zh-CN" sz="1600" dirty="0">
                <a:solidFill>
                  <a:schemeClr val="tx1"/>
                </a:solidFill>
              </a:rPr>
            </a:br>
            <a:r>
              <a:rPr lang="en-US" altLang="zh-CN" sz="1600" b="0" i="0" dirty="0">
                <a:solidFill>
                  <a:schemeClr val="tx1"/>
                </a:solidFill>
                <a:effectLst/>
                <a:latin typeface="Arial" panose="020B0604020202020204" pitchFamily="34" charset="0"/>
              </a:rPr>
              <a:t>I have quickly read the magnet section.</a:t>
            </a:r>
            <a:br>
              <a:rPr lang="en-US" altLang="zh-CN" sz="1600" dirty="0">
                <a:solidFill>
                  <a:schemeClr val="tx1"/>
                </a:solidFill>
              </a:rPr>
            </a:br>
            <a:br>
              <a:rPr lang="en-US" altLang="zh-CN" sz="1600" dirty="0">
                <a:solidFill>
                  <a:schemeClr val="tx1"/>
                </a:solidFill>
              </a:rPr>
            </a:br>
            <a:r>
              <a:rPr lang="en-US" altLang="zh-CN" sz="1600" b="0" i="0" dirty="0">
                <a:solidFill>
                  <a:schemeClr val="tx1"/>
                </a:solidFill>
                <a:effectLst/>
                <a:latin typeface="Arial" panose="020B0604020202020204" pitchFamily="34" charset="0"/>
              </a:rPr>
              <a:t>I am pleased to see the solenoid section much advancing and reflecting our advice.  I would evaluate that the SC solenoid magnet design would be generally appropriate for the reference TDR.   Congratulations.</a:t>
            </a:r>
            <a:br>
              <a:rPr lang="en-US" altLang="zh-CN" sz="1600" dirty="0">
                <a:solidFill>
                  <a:schemeClr val="tx1"/>
                </a:solidFill>
              </a:rPr>
            </a:br>
            <a:br>
              <a:rPr lang="en-US" altLang="zh-CN" sz="1600" dirty="0">
                <a:solidFill>
                  <a:schemeClr val="tx1"/>
                </a:solidFill>
              </a:rPr>
            </a:br>
            <a:r>
              <a:rPr lang="en-US" altLang="zh-CN" sz="1600" b="0" i="0" dirty="0">
                <a:solidFill>
                  <a:schemeClr val="tx1"/>
                </a:solidFill>
                <a:effectLst/>
                <a:latin typeface="Arial" panose="020B0604020202020204" pitchFamily="34" charset="0"/>
              </a:rPr>
              <a:t>Particularly, the mechanical stress analysis has been much advanced and we can be more confident with the design to be reasonably reliable.</a:t>
            </a:r>
            <a:br>
              <a:rPr lang="en-US" altLang="zh-CN" sz="1600" dirty="0">
                <a:solidFill>
                  <a:schemeClr val="tx1"/>
                </a:solidFill>
              </a:rPr>
            </a:br>
            <a:br>
              <a:rPr lang="en-US" altLang="zh-CN" sz="1600" dirty="0">
                <a:solidFill>
                  <a:schemeClr val="tx1"/>
                </a:solidFill>
              </a:rPr>
            </a:br>
            <a:r>
              <a:rPr lang="en-US" altLang="zh-CN" sz="1600" b="0" i="0" dirty="0">
                <a:solidFill>
                  <a:schemeClr val="tx1"/>
                </a:solidFill>
                <a:effectLst/>
                <a:latin typeface="Arial" panose="020B0604020202020204" pitchFamily="34" charset="0"/>
              </a:rPr>
              <a:t>A few points would still need to be carefully discussed in particular:</a:t>
            </a:r>
            <a:br>
              <a:rPr lang="en-US" altLang="zh-CN" sz="1600" dirty="0">
                <a:solidFill>
                  <a:schemeClr val="tx1"/>
                </a:solidFill>
              </a:rPr>
            </a:br>
            <a:r>
              <a:rPr lang="en-US" altLang="zh-CN" sz="2100" b="0" i="0" dirty="0">
                <a:solidFill>
                  <a:srgbClr val="FF0000"/>
                </a:solidFill>
                <a:effectLst/>
                <a:latin typeface="Arial" panose="020B0604020202020204" pitchFamily="34" charset="0"/>
              </a:rPr>
              <a:t>- SC development,</a:t>
            </a:r>
            <a:br>
              <a:rPr lang="en-US" altLang="zh-CN" sz="2100" dirty="0">
                <a:solidFill>
                  <a:srgbClr val="FF0000"/>
                </a:solidFill>
              </a:rPr>
            </a:br>
            <a:r>
              <a:rPr lang="en-US" altLang="zh-CN" sz="2100" b="0" i="0" dirty="0">
                <a:solidFill>
                  <a:srgbClr val="FF0000"/>
                </a:solidFill>
                <a:effectLst/>
                <a:latin typeface="Arial" panose="020B0604020202020204" pitchFamily="34" charset="0"/>
              </a:rPr>
              <a:t>- quench protection,</a:t>
            </a:r>
            <a:br>
              <a:rPr lang="en-US" altLang="zh-CN" sz="2100" dirty="0">
                <a:solidFill>
                  <a:srgbClr val="FF0000"/>
                </a:solidFill>
              </a:rPr>
            </a:br>
            <a:r>
              <a:rPr lang="en-US" altLang="zh-CN" sz="2100" b="0" i="0" dirty="0">
                <a:solidFill>
                  <a:srgbClr val="FF0000"/>
                </a:solidFill>
                <a:effectLst/>
                <a:latin typeface="Arial" panose="020B0604020202020204" pitchFamily="34" charset="0"/>
              </a:rPr>
              <a:t>- Temperature distribution with 2-phase and thermo-syphon cooling enabling to be much uniform.</a:t>
            </a:r>
            <a:br>
              <a:rPr lang="en-US" altLang="zh-CN" sz="2100" dirty="0">
                <a:solidFill>
                  <a:srgbClr val="FF0000"/>
                </a:solidFill>
              </a:rPr>
            </a:br>
            <a:r>
              <a:rPr lang="en-US" altLang="zh-CN" sz="2100" b="0" i="0" dirty="0">
                <a:solidFill>
                  <a:srgbClr val="FF0000"/>
                </a:solidFill>
                <a:effectLst/>
                <a:latin typeface="Arial" panose="020B0604020202020204" pitchFamily="34" charset="0"/>
              </a:rPr>
              <a:t>- R&amp;D for HTS based superconducting coil.</a:t>
            </a:r>
            <a:br>
              <a:rPr lang="en-US" altLang="zh-CN" sz="1600" dirty="0">
                <a:solidFill>
                  <a:schemeClr val="tx1"/>
                </a:solidFill>
              </a:rPr>
            </a:br>
            <a:br>
              <a:rPr lang="en-US" altLang="zh-CN" sz="1600" dirty="0">
                <a:solidFill>
                  <a:schemeClr val="tx1"/>
                </a:solidFill>
              </a:rPr>
            </a:br>
            <a:r>
              <a:rPr lang="en-US" altLang="zh-CN" sz="1600" b="0" i="0" dirty="0">
                <a:solidFill>
                  <a:schemeClr val="tx1"/>
                </a:solidFill>
                <a:effectLst/>
                <a:latin typeface="Arial" panose="020B0604020202020204" pitchFamily="34" charset="0"/>
              </a:rPr>
              <a:t>I will be pleased to discuss more in the next step/meeting.</a:t>
            </a:r>
            <a:br>
              <a:rPr lang="en-US" altLang="zh-CN" sz="1600" dirty="0">
                <a:solidFill>
                  <a:schemeClr val="tx1"/>
                </a:solidFill>
              </a:rPr>
            </a:br>
            <a:br>
              <a:rPr lang="en-US" altLang="zh-CN" sz="1600" dirty="0">
                <a:solidFill>
                  <a:schemeClr val="tx1"/>
                </a:solidFill>
              </a:rPr>
            </a:br>
            <a:r>
              <a:rPr lang="en-US" altLang="zh-CN" sz="1600" b="0" i="0" dirty="0">
                <a:solidFill>
                  <a:schemeClr val="tx1"/>
                </a:solidFill>
                <a:effectLst/>
                <a:latin typeface="Arial" panose="020B0604020202020204" pitchFamily="34" charset="0"/>
              </a:rPr>
              <a:t>With my best regards,</a:t>
            </a:r>
            <a:br>
              <a:rPr lang="en-US" altLang="zh-CN" sz="1600" dirty="0">
                <a:solidFill>
                  <a:schemeClr val="tx1"/>
                </a:solidFill>
              </a:rPr>
            </a:br>
            <a:r>
              <a:rPr lang="en-US" altLang="zh-CN" sz="1600" b="0" i="0" dirty="0">
                <a:solidFill>
                  <a:schemeClr val="tx1"/>
                </a:solidFill>
                <a:effectLst/>
                <a:latin typeface="Arial" panose="020B0604020202020204" pitchFamily="34" charset="0"/>
              </a:rPr>
              <a:t>Akira</a:t>
            </a:r>
            <a:endParaRPr lang="zh-CN" altLang="en-US" sz="1600" dirty="0">
              <a:solidFill>
                <a:schemeClr val="tx1"/>
              </a:solidFill>
            </a:endParaRPr>
          </a:p>
        </p:txBody>
      </p:sp>
    </p:spTree>
    <p:extLst>
      <p:ext uri="{BB962C8B-B14F-4D97-AF65-F5344CB8AC3E}">
        <p14:creationId xmlns:p14="http://schemas.microsoft.com/office/powerpoint/2010/main" val="86035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Findings</a:t>
            </a:r>
          </a:p>
        </p:txBody>
      </p:sp>
      <p:sp>
        <p:nvSpPr>
          <p:cNvPr id="3" name="Text Placeholder 2"/>
          <p:cNvSpPr>
            <a:spLocks noGrp="1"/>
          </p:cNvSpPr>
          <p:nvPr>
            <p:ph type="body" idx="1"/>
          </p:nvPr>
        </p:nvSpPr>
        <p:spPr>
          <a:xfrm>
            <a:off x="838200" y="1170520"/>
            <a:ext cx="10515600" cy="5006443"/>
          </a:xfrm>
        </p:spPr>
        <p:txBody>
          <a:bodyPr>
            <a:normAutofit fontScale="85000" lnSpcReduction="20000"/>
          </a:bodyPr>
          <a:lstStyle/>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CEPC Ref-TDR superconducting solenoid design has made significant progress. The solenoid provides a central magnetic field of 3T (for </a:t>
            </a:r>
            <a:r>
              <a:rPr lang="en-US" altLang="zh-CN" sz="1600" dirty="0" err="1">
                <a:solidFill>
                  <a:srgbClr val="0000FF"/>
                </a:solidFill>
                <a:latin typeface="Arial" panose="020B0604020202020204" pitchFamily="34" charset="0"/>
                <a:ea typeface="宋体" pitchFamily="2" charset="-122"/>
              </a:rPr>
              <a:t>tt</a:t>
            </a:r>
            <a:r>
              <a:rPr lang="en-US" altLang="zh-CN" sz="1600" dirty="0">
                <a:solidFill>
                  <a:srgbClr val="0000FF"/>
                </a:solidFill>
                <a:latin typeface="Arial" panose="020B0604020202020204" pitchFamily="34" charset="0"/>
                <a:ea typeface="宋体" pitchFamily="2" charset="-122"/>
              </a:rPr>
              <a:t> ̄, Higgs, and W runs) and 2–3T (for Z runs), with an inner bore diameter of 7.07 m and a cryostat/yoke half-length of 4.53 m. It is enclosed within an iron yoke </a:t>
            </a:r>
            <a:r>
              <a:rPr lang="en-US" altLang="zh-CN" sz="1600">
                <a:solidFill>
                  <a:srgbClr val="0000FF"/>
                </a:solidFill>
                <a:latin typeface="Arial" panose="020B0604020202020204" pitchFamily="34" charset="0"/>
                <a:ea typeface="宋体" pitchFamily="2" charset="-122"/>
              </a:rPr>
              <a:t>that also houses </a:t>
            </a:r>
            <a:r>
              <a:rPr lang="en-US" altLang="zh-CN" sz="1600" dirty="0">
                <a:solidFill>
                  <a:srgbClr val="0000FF"/>
                </a:solidFill>
                <a:latin typeface="Arial" panose="020B0604020202020204" pitchFamily="34" charset="0"/>
                <a:ea typeface="宋体" pitchFamily="2" charset="-122"/>
              </a:rPr>
              <a:t>the muon detector. The variation of the solenoid magnetic field in the central tracker (TPC) region is currently </a:t>
            </a:r>
            <a:r>
              <a:rPr lang="en-US" altLang="zh-CN" sz="1600">
                <a:solidFill>
                  <a:srgbClr val="0000FF"/>
                </a:solidFill>
                <a:latin typeface="Arial" panose="020B0604020202020204" pitchFamily="34" charset="0"/>
                <a:ea typeface="宋体" pitchFamily="2" charset="-122"/>
              </a:rPr>
              <a:t>calculated to be </a:t>
            </a:r>
            <a:r>
              <a:rPr lang="en-US" altLang="zh-CN" sz="1600" dirty="0">
                <a:solidFill>
                  <a:srgbClr val="0000FF"/>
                </a:solidFill>
                <a:latin typeface="Arial" panose="020B0604020202020204" pitchFamily="34" charset="0"/>
                <a:ea typeface="宋体" pitchFamily="2" charset="-122"/>
              </a:rPr>
              <a:t>approximately 10%.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solenoid coil design is based on four layers of Al-stabilized superconductor, supported by an aluminum-alloy outer support cylinder and cooled using a two-phase helium thermosiphon system. This general design concept is well established, drawing on the reliable design experience of the CERN-LHC CMS detector.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A key technology development effort focuses on Al-stabilized superconductors, </a:t>
            </a:r>
            <a:r>
              <a:rPr lang="en-US" altLang="zh-CN" sz="1600">
                <a:solidFill>
                  <a:srgbClr val="0000FF"/>
                </a:solidFill>
                <a:latin typeface="Arial" panose="020B0604020202020204" pitchFamily="34" charset="0"/>
                <a:ea typeface="宋体" pitchFamily="2" charset="-122"/>
              </a:rPr>
              <a:t>with two approaches to mechanical </a:t>
            </a:r>
            <a:r>
              <a:rPr lang="en-US" altLang="zh-CN" sz="1600" dirty="0">
                <a:solidFill>
                  <a:srgbClr val="0000FF"/>
                </a:solidFill>
                <a:latin typeface="Arial" panose="020B0604020202020204" pitchFamily="34" charset="0"/>
                <a:ea typeface="宋体" pitchFamily="2" charset="-122"/>
              </a:rPr>
              <a:t>reinforcement: </a:t>
            </a:r>
          </a:p>
          <a:p>
            <a:pPr lvl="1" algn="just">
              <a:lnSpc>
                <a:spcPct val="140000"/>
              </a:lnSpc>
              <a:spcBef>
                <a:spcPts val="600"/>
              </a:spcBef>
            </a:pPr>
            <a:r>
              <a:rPr lang="en-US" altLang="zh-CN" sz="1200" dirty="0">
                <a:solidFill>
                  <a:srgbClr val="0000FF"/>
                </a:solidFill>
                <a:latin typeface="Arial" panose="020B0604020202020204" pitchFamily="34" charset="0"/>
                <a:ea typeface="宋体" pitchFamily="2" charset="-122"/>
              </a:rPr>
              <a:t>Option A: Double-layered, two-step co-extrusion process. </a:t>
            </a:r>
          </a:p>
          <a:p>
            <a:pPr lvl="1" algn="just">
              <a:lnSpc>
                <a:spcPct val="140000"/>
              </a:lnSpc>
              <a:spcBef>
                <a:spcPts val="600"/>
              </a:spcBef>
            </a:pPr>
            <a:r>
              <a:rPr lang="en-US" altLang="zh-CN" sz="1200" dirty="0">
                <a:solidFill>
                  <a:srgbClr val="0000FF"/>
                </a:solidFill>
                <a:latin typeface="Arial" panose="020B0604020202020204" pitchFamily="34" charset="0"/>
                <a:ea typeface="宋体" pitchFamily="2" charset="-122"/>
              </a:rPr>
              <a:t>Option B: Single extrusion with micro-alloying for reinforcement, followed by a cold-work process.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Further R&amp;D is planned for 2025.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The maximum von Mises stress on the Al-stabilizer during magnet excitation is evaluated at 96 MPa, which is </a:t>
            </a:r>
            <a:r>
              <a:rPr lang="en-US" altLang="zh-CN" sz="1600">
                <a:solidFill>
                  <a:srgbClr val="0000FF"/>
                </a:solidFill>
                <a:latin typeface="Arial" panose="020B0604020202020204" pitchFamily="34" charset="0"/>
                <a:ea typeface="宋体" pitchFamily="2" charset="-122"/>
              </a:rPr>
              <a:t>close to the </a:t>
            </a:r>
            <a:r>
              <a:rPr lang="en-US" altLang="zh-CN" sz="1600" dirty="0">
                <a:solidFill>
                  <a:srgbClr val="0000FF"/>
                </a:solidFill>
                <a:latin typeface="Arial" panose="020B0604020202020204" pitchFamily="34" charset="0"/>
                <a:ea typeface="宋体" pitchFamily="2" charset="-122"/>
              </a:rPr>
              <a:t>current yield strength of the Al-stabilizer material (105 MPa). Further mechanical evaluation is </a:t>
            </a:r>
            <a:r>
              <a:rPr lang="en-US" altLang="zh-CN" sz="1600">
                <a:solidFill>
                  <a:srgbClr val="0000FF"/>
                </a:solidFill>
                <a:latin typeface="Arial" panose="020B0604020202020204" pitchFamily="34" charset="0"/>
                <a:ea typeface="宋体" pitchFamily="2" charset="-122"/>
              </a:rPr>
              <a:t>necessary to ensure </a:t>
            </a:r>
            <a:r>
              <a:rPr lang="en-US" altLang="zh-CN" sz="1600" dirty="0">
                <a:solidFill>
                  <a:srgbClr val="0000FF"/>
                </a:solidFill>
                <a:latin typeface="Arial" panose="020B0604020202020204" pitchFamily="34" charset="0"/>
                <a:ea typeface="宋体" pitchFamily="2" charset="-122"/>
              </a:rPr>
              <a:t>an adequate safety margin, including the mechanical integrity of the </a:t>
            </a:r>
            <a:r>
              <a:rPr lang="en-US" altLang="zh-CN" sz="1600" dirty="0" err="1">
                <a:solidFill>
                  <a:srgbClr val="0000FF"/>
                </a:solidFill>
                <a:latin typeface="Arial" panose="020B0604020202020204" pitchFamily="34" charset="0"/>
                <a:ea typeface="宋体" pitchFamily="2" charset="-122"/>
              </a:rPr>
              <a:t>NbTi</a:t>
            </a:r>
            <a:r>
              <a:rPr lang="en-US" altLang="zh-CN" sz="1600" dirty="0">
                <a:solidFill>
                  <a:srgbClr val="0000FF"/>
                </a:solidFill>
                <a:latin typeface="Arial" panose="020B0604020202020204" pitchFamily="34" charset="0"/>
                <a:ea typeface="宋体" pitchFamily="2" charset="-122"/>
              </a:rPr>
              <a:t>/Cu superconductor itself. </a:t>
            </a:r>
          </a:p>
          <a:p>
            <a:pPr algn="just">
              <a:lnSpc>
                <a:spcPct val="140000"/>
              </a:lnSpc>
              <a:spcBef>
                <a:spcPts val="600"/>
              </a:spcBef>
            </a:pPr>
            <a:r>
              <a:rPr lang="en-US" altLang="zh-CN" sz="1600" dirty="0">
                <a:solidFill>
                  <a:srgbClr val="0000FF"/>
                </a:solidFill>
                <a:latin typeface="Arial" panose="020B0604020202020204" pitchFamily="34" charset="0"/>
                <a:ea typeface="宋体" pitchFamily="2" charset="-122"/>
              </a:rPr>
              <a:t>Remaining technical challenges primarily concern the production of large-scale, high-strength </a:t>
            </a:r>
            <a:r>
              <a:rPr lang="en-US" altLang="zh-CN" sz="1600" dirty="0" err="1">
                <a:solidFill>
                  <a:srgbClr val="0000FF"/>
                </a:solidFill>
                <a:latin typeface="Arial" panose="020B0604020202020204" pitchFamily="34" charset="0"/>
                <a:ea typeface="宋体" pitchFamily="2" charset="-122"/>
              </a:rPr>
              <a:t>Alstabilized</a:t>
            </a:r>
            <a:r>
              <a:rPr lang="en-US" altLang="zh-CN" sz="1600" dirty="0">
                <a:solidFill>
                  <a:srgbClr val="0000FF"/>
                </a:solidFill>
                <a:latin typeface="Arial" panose="020B0604020202020204" pitchFamily="34" charset="0"/>
                <a:ea typeface="宋体" pitchFamily="2" charset="-122"/>
              </a:rPr>
              <a:t> superconductors, as well as ensuring the reliability of the numerous aluminum-pipe welds required in the thermosiphon cooling system</a:t>
            </a:r>
            <a:endParaRPr lang="zh-CN" altLang="zh-CN" sz="1600" dirty="0">
              <a:solidFill>
                <a:srgbClr val="0000FF"/>
              </a:solidFill>
              <a:latin typeface="Arial" panose="020B0604020202020204" pitchFamily="34" charset="0"/>
              <a:ea typeface="宋体" pitchFamily="2" charset="-122"/>
            </a:endParaRPr>
          </a:p>
        </p:txBody>
      </p:sp>
      <p:sp>
        <p:nvSpPr>
          <p:cNvPr id="5" name="TextBox 4"/>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73493" y="1078030"/>
            <a:ext cx="10915323" cy="1078030"/>
          </a:xfrm>
        </p:spPr>
        <p:txBody>
          <a:bodyPr>
            <a:normAutofit fontScale="70000" lnSpcReduction="20000"/>
          </a:bodyPr>
          <a:lstStyle/>
          <a:p>
            <a:pPr algn="just">
              <a:lnSpc>
                <a:spcPct val="120000"/>
              </a:lnSpc>
              <a:spcBef>
                <a:spcPts val="600"/>
              </a:spcBef>
            </a:pPr>
            <a:r>
              <a:rPr lang="en-US" altLang="zh-CN" sz="2200" dirty="0">
                <a:solidFill>
                  <a:srgbClr val="0000FF"/>
                </a:solidFill>
                <a:latin typeface="Arial" panose="020B0604020202020204" pitchFamily="34" charset="0"/>
                <a:ea typeface="宋体" pitchFamily="2" charset="-122"/>
              </a:rPr>
              <a:t>Field uniformity in the TPC region is a fundamental boundary condition for detector performance. The current 10% field variation must be carefully assessed to ensure it is acceptable for the required TPC performance. It is important to note that the ALICE detector has a different configuration, and that the ALICE magnet is much larger resulting in significantly better field quality in its TPC region compared to CEPC. </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
        <p:nvSpPr>
          <p:cNvPr id="6" name="文本框 5"/>
          <p:cNvSpPr txBox="1"/>
          <p:nvPr/>
        </p:nvSpPr>
        <p:spPr>
          <a:xfrm>
            <a:off x="404122" y="1978388"/>
            <a:ext cx="11454063" cy="4692951"/>
          </a:xfrm>
          <a:prstGeom prst="rect">
            <a:avLst/>
          </a:prstGeom>
          <a:noFill/>
        </p:spPr>
        <p:txBody>
          <a:bodyPr wrap="square">
            <a:spAutoFit/>
          </a:bodyPr>
          <a:lstStyle/>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defRPr/>
            </a:pPr>
            <a:r>
              <a:rPr kumimoji="0" lang="en-US"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Impact on tracking:</a:t>
            </a:r>
            <a:endParaRPr kumimoji="0" lang="zh-CN" altLang="zh-CN" sz="16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It is impossible to achieve a uniform magnetic field in the experiment. Fortunately, the impact of non-uniform magnetic field on the momentum measurement can be minimized if the track fitting algorithm (i.e. Kalman filter) can deal with the non-uniform magnetic field with the measured magnetic field map.</a:t>
            </a:r>
          </a:p>
          <a:p>
            <a:pPr marL="0" marR="0" lvl="0" indent="0" algn="just" defTabSz="914400" rtl="0" eaLnBrk="1" fontAlgn="auto" latinLnBrk="0" hangingPunct="1">
              <a:lnSpc>
                <a:spcPts val="2000"/>
              </a:lnSpc>
              <a:spcAft>
                <a:spcPts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key issue is whether we use a right field map in software. Two requirements</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Measurement precision of the magnetic field map is good enough.</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Gradient of the field small enough (The map is smooth, without big fluctuation within small area)</a:t>
            </a:r>
          </a:p>
          <a:p>
            <a:pPr marL="0" marR="0" lvl="0" indent="0" algn="just" defTabSz="914400" rtl="0" eaLnBrk="1" fontAlgn="auto" latinLnBrk="0" hangingPunct="1">
              <a:lnSpc>
                <a:spcPts val="2000"/>
              </a:lnSpc>
              <a:spcAft>
                <a:spcPts val="0"/>
              </a:spcAft>
              <a:buClrTx/>
              <a:buSzTx/>
              <a:buFont typeface="Arial" panose="020B0604020202020204" pitchFamily="34" charset="0"/>
              <a:buNone/>
              <a:tabLst>
                <a:tab pos="228600" algn="l"/>
                <a:tab pos="457200" algn="l"/>
              </a:tabLst>
              <a:defRPr/>
            </a:pPr>
            <a:endPar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000"/>
              </a:lnSpc>
              <a:spcAft>
                <a:spcPts val="0"/>
              </a:spcAft>
              <a:buClrTx/>
              <a:buSzTx/>
              <a:buFont typeface="Arial" panose="020B0604020202020204" pitchFamily="34" charset="0"/>
              <a:buNone/>
              <a:tabLst>
                <a:tab pos="228600" algn="l"/>
                <a:tab pos="457200" algn="l"/>
              </a:tabLst>
              <a:defRPr/>
            </a:pPr>
            <a:r>
              <a:rPr lang="en-US" altLang="zh-CN" sz="1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CEPC</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magnetic field</a:t>
            </a:r>
            <a:r>
              <a:rPr lang="en-US" altLang="zh-CN" sz="1600"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g</a:t>
            </a:r>
            <a:r>
              <a:rPr kumimoji="0" lang="en-US" altLang="zh-CN" sz="1600" b="0" i="0" u="none" strike="noStrike" kern="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radient</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of the TPC region:</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1" indent="0" algn="just" defTabSz="914400" rtl="0" eaLnBrk="1" fontAlgn="auto" latinLnBrk="0" hangingPunct="1">
              <a:lnSpc>
                <a:spcPts val="2000"/>
              </a:lnSpc>
              <a:spcBef>
                <a:spcPts val="500"/>
              </a:spcBef>
              <a:spcAft>
                <a:spcPts val="0"/>
              </a:spcAft>
              <a:buClrTx/>
              <a:buSzTx/>
              <a:buFont typeface="Arial" panose="020B0604020202020204" pitchFamily="34" charset="0"/>
              <a:buNone/>
              <a:tabLst>
                <a:tab pos="685800" algn="l"/>
                <a:tab pos="9144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gradient of TPC region is around 5.4*10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T/mm, which is small enough and meets the requirement</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R="0" lvl="0" algn="just" defTabSz="914400" rtl="0" eaLnBrk="1" fontAlgn="auto" latinLnBrk="0" hangingPunct="1">
              <a:lnSpc>
                <a:spcPts val="2000"/>
              </a:lnSpc>
              <a:spcAft>
                <a:spcPts val="0"/>
              </a:spcAft>
              <a:buClrTx/>
              <a:buSzTx/>
              <a:tabLst>
                <a:tab pos="228600" algn="l"/>
                <a:tab pos="4572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Measurement precision:</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457200" marR="0" lvl="1" indent="0" algn="just" defTabSz="914400" rtl="0" eaLnBrk="1" fontAlgn="auto" latinLnBrk="0" hangingPunct="1">
              <a:lnSpc>
                <a:spcPts val="2000"/>
              </a:lnSpc>
              <a:spcBef>
                <a:spcPts val="500"/>
              </a:spcBef>
              <a:spcAft>
                <a:spcPts val="0"/>
              </a:spcAft>
              <a:buClrTx/>
              <a:buSzTx/>
              <a:buFont typeface="Arial" panose="020B0604020202020204" pitchFamily="34" charset="0"/>
              <a:buNone/>
              <a:tabLst>
                <a:tab pos="685800" algn="l"/>
                <a:tab pos="9144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If the measurement precision is 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(i.e., position error during measurement is around 1mm), the deviation of B is around 5.4*10</a:t>
            </a:r>
            <a:r>
              <a:rPr kumimoji="0" lang="en-US" altLang="zh-CN" sz="1600" b="0" i="0" u="none" strike="noStrike" kern="0" cap="none" spc="0" normalizeH="0" baseline="3000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-5</a:t>
            </a: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 according the gradient, which meets the requirement of momentum resolution (~0.1%)</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ts val="2000"/>
              </a:lnSpc>
              <a:spcBef>
                <a:spcPts val="1000"/>
              </a:spcBef>
              <a:spcAft>
                <a:spcPts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An example of BESIII</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2286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NUMF in BESIII is 5%, and measurement error of B is around 0.3%</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342900" marR="0" lvl="0" indent="-342900" algn="just" defTabSz="914400" rtl="0" eaLnBrk="1" fontAlgn="auto" latinLnBrk="0" hangingPunct="1">
              <a:lnSpc>
                <a:spcPts val="2000"/>
              </a:lnSpc>
              <a:spcAft>
                <a:spcPts val="0"/>
              </a:spcAft>
              <a:buClrTx/>
              <a:buSzTx/>
              <a:buFont typeface="Arial" panose="020B0604020202020204" pitchFamily="34" charset="0"/>
              <a:buChar char="•"/>
              <a:tabLst>
                <a:tab pos="228600" algn="l"/>
              </a:tabLst>
              <a:defRPr/>
            </a:pPr>
            <a:r>
              <a:rPr kumimoji="0" lang="en-US"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momentum resolution is good as the expected after the track fit with Kalman filter and track-based calibration. No significant impact from NUMF is observed.</a:t>
            </a:r>
            <a:endParaRPr kumimoji="0" lang="zh-CN" altLang="zh-CN" sz="16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E04A04C0-1AA6-410C-A5C7-DE761040DBDE}"/>
              </a:ext>
            </a:extLst>
          </p:cNvPr>
          <p:cNvSpPr txBox="1"/>
          <p:nvPr/>
        </p:nvSpPr>
        <p:spPr>
          <a:xfrm>
            <a:off x="9220200" y="3721202"/>
            <a:ext cx="2715808" cy="461665"/>
          </a:xfrm>
          <a:prstGeom prst="rect">
            <a:avLst/>
          </a:prstGeom>
          <a:noFill/>
        </p:spPr>
        <p:txBody>
          <a:bodyPr wrap="none" rtlCol="0">
            <a:spAutoFit/>
          </a:bodyPr>
          <a:lstStyle/>
          <a:p>
            <a:r>
              <a:rPr lang="en-US" altLang="zh-CN" sz="2400" b="1" dirty="0">
                <a:solidFill>
                  <a:srgbClr val="00B050"/>
                </a:solidFill>
              </a:rPr>
              <a:t>Ref TDR: 349~352</a:t>
            </a:r>
            <a:endParaRPr lang="zh-CN" altLang="en-US" sz="2400" b="1" dirty="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83119" y="1118237"/>
            <a:ext cx="10515600" cy="1977370"/>
          </a:xfrm>
        </p:spPr>
        <p:txBody>
          <a:bodyPr>
            <a:normAutofit/>
          </a:bodyPr>
          <a:lstStyle/>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The committee recognizes the remarkable progress achieved in developing Al-stabilized superconductors, achieving a yield strength of 105 MPa at 4.2 K using micro-alloying (Ni + Be). However, further R&amp;D is required to demonstrate the full mechanical performance of the conductor and the successful fabrication of full-scale Al-stabilized superconductor segments. </a:t>
            </a: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It is critical to demonstrate that the full conductor (</a:t>
            </a:r>
            <a:r>
              <a:rPr lang="en-US" altLang="zh-CN" sz="1400" dirty="0" err="1">
                <a:solidFill>
                  <a:srgbClr val="0000FF"/>
                </a:solidFill>
                <a:latin typeface="Arial" panose="020B0604020202020204" pitchFamily="34" charset="0"/>
                <a:ea typeface="宋体" pitchFamily="2" charset="-122"/>
              </a:rPr>
              <a:t>NbTi</a:t>
            </a:r>
            <a:r>
              <a:rPr lang="en-US" altLang="zh-CN" sz="1400" dirty="0">
                <a:solidFill>
                  <a:srgbClr val="0000FF"/>
                </a:solidFill>
                <a:latin typeface="Arial" panose="020B0604020202020204" pitchFamily="34" charset="0"/>
                <a:ea typeface="宋体" pitchFamily="2" charset="-122"/>
              </a:rPr>
              <a:t>/Cu + Al-stabilizer) can withstand mechanical stress up to 135 MPa. This threshold is about 50% higher than the maximum von Mises stress (~90 MPa) expected during operation at 3T. If achieving this mechanical strength proves difficult, increasing the thickness of the support cylinder could be considered, although this would be undesirable. As a last resort, if necessary, a reduction in the operating field strength may need to be discussed.</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pic>
        <p:nvPicPr>
          <p:cNvPr id="5" name="图片 4"/>
          <p:cNvPicPr>
            <a:picLocks noChangeAspect="1"/>
          </p:cNvPicPr>
          <p:nvPr/>
        </p:nvPicPr>
        <p:blipFill>
          <a:blip r:embed="rId2"/>
          <a:stretch>
            <a:fillRect/>
          </a:stretch>
        </p:blipFill>
        <p:spPr>
          <a:xfrm>
            <a:off x="356231" y="4699549"/>
            <a:ext cx="5584688" cy="1784651"/>
          </a:xfrm>
          <a:prstGeom prst="rect">
            <a:avLst/>
          </a:prstGeom>
        </p:spPr>
      </p:pic>
      <p:sp>
        <p:nvSpPr>
          <p:cNvPr id="7" name="文本框 6"/>
          <p:cNvSpPr txBox="1"/>
          <p:nvPr/>
        </p:nvSpPr>
        <p:spPr>
          <a:xfrm>
            <a:off x="518158" y="3095607"/>
            <a:ext cx="11155681" cy="1569660"/>
          </a:xfrm>
          <a:prstGeom prst="rect">
            <a:avLst/>
          </a:prstGeom>
          <a:noFill/>
        </p:spPr>
        <p:txBody>
          <a:bodyPr wrap="square">
            <a:spAutoFit/>
          </a:bodyPr>
          <a:lstStyle/>
          <a:p>
            <a:pPr>
              <a:spcBef>
                <a:spcPts val="1200"/>
              </a:spcBef>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The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stress </a:t>
            </a: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issue can be addressed by either increasing the cross-sectional area of the aluminum stabilizer or enhancing the yield strength of its material. However, due to the current limitations in the size of the aluminum coating equipment and the overall design dimensions of the detector, it is relatively difficult to increase the cross-sectional area of the aluminum stabilizer. We made certain progress in the development of Box type conductor, which has a better mechanical performance. </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We will continue to do the R&amp;D of high strength and RRR value aluminum  stabilizer.</a:t>
            </a:r>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r>
              <a:rPr lang="it-IT" altLang="zh-CN" sz="1600" dirty="0">
                <a:latin typeface="Calibri" panose="020F0502020204030204" pitchFamily="34" charset="0"/>
                <a:ea typeface="Calibri" panose="020F0502020204030204" pitchFamily="34" charset="0"/>
                <a:cs typeface="Calibri" panose="020F0502020204030204" pitchFamily="34" charset="0"/>
              </a:rPr>
              <a:t>Secondary co-extrusion </a:t>
            </a:r>
            <a:r>
              <a:rPr lang="it-IT" altLang="zh-CN" sz="1600" b="1" dirty="0">
                <a:latin typeface="Calibri" panose="020F0502020204030204" pitchFamily="34" charset="0"/>
                <a:ea typeface="Calibri" panose="020F0502020204030204" pitchFamily="34" charset="0"/>
                <a:cs typeface="Calibri" panose="020F0502020204030204" pitchFamily="34" charset="0"/>
              </a:rPr>
              <a:t>Box type </a:t>
            </a:r>
            <a:r>
              <a:rPr lang="en-US" altLang="zh-CN" sz="1600" dirty="0">
                <a:latin typeface="Calibri" panose="020F0502020204030204" pitchFamily="34" charset="0"/>
                <a:ea typeface="Calibri" panose="020F0502020204030204" pitchFamily="34" charset="0"/>
                <a:cs typeface="Calibri" panose="020F0502020204030204" pitchFamily="34" charset="0"/>
              </a:rPr>
              <a:t>Cable size and structure: </a:t>
            </a:r>
            <a:r>
              <a:rPr lang="it-IT" altLang="zh-CN" sz="1600" b="1" dirty="0">
                <a:latin typeface="Calibri" panose="020F0502020204030204" pitchFamily="34" charset="0"/>
                <a:ea typeface="Calibri" panose="020F0502020204030204" pitchFamily="34" charset="0"/>
                <a:cs typeface="Calibri" panose="020F0502020204030204" pitchFamily="34" charset="0"/>
              </a:rPr>
              <a:t>56</a:t>
            </a:r>
            <a:r>
              <a:rPr lang="en-US" altLang="zh-CN" sz="1600" b="1" dirty="0">
                <a:latin typeface="Calibri" panose="020F0502020204030204" pitchFamily="34" charset="0"/>
                <a:ea typeface="Calibri" panose="020F0502020204030204" pitchFamily="34" charset="0"/>
                <a:cs typeface="Calibri" panose="020F0502020204030204" pitchFamily="34" charset="0"/>
              </a:rPr>
              <a:t>mm</a:t>
            </a:r>
            <a:r>
              <a:rPr lang="it-IT" altLang="zh-CN" sz="1600" b="1" dirty="0">
                <a:latin typeface="Calibri" panose="020F0502020204030204" pitchFamily="34" charset="0"/>
                <a:ea typeface="Calibri" panose="020F0502020204030204" pitchFamily="34" charset="0"/>
                <a:cs typeface="Calibri" panose="020F0502020204030204" pitchFamily="34" charset="0"/>
              </a:rPr>
              <a:t>*22</a:t>
            </a:r>
            <a:r>
              <a:rPr lang="en-US" altLang="zh-CN" sz="1600" b="1" dirty="0">
                <a:latin typeface="Calibri" panose="020F0502020204030204" pitchFamily="34" charset="0"/>
                <a:ea typeface="Calibri" panose="020F0502020204030204" pitchFamily="34" charset="0"/>
                <a:cs typeface="Calibri" panose="020F0502020204030204" pitchFamily="34" charset="0"/>
              </a:rPr>
              <a:t>mm </a:t>
            </a:r>
            <a:r>
              <a:rPr lang="it-IT" altLang="zh-CN" sz="1600" b="1" dirty="0">
                <a:latin typeface="Calibri" panose="020F0502020204030204" pitchFamily="34" charset="0"/>
                <a:ea typeface="Calibri" panose="020F0502020204030204" pitchFamily="34" charset="0"/>
                <a:cs typeface="Calibri" panose="020F0502020204030204" pitchFamily="34" charset="0"/>
              </a:rPr>
              <a:t>(Box </a:t>
            </a:r>
            <a:r>
              <a:rPr lang="en-US" altLang="zh-CN" sz="1600" b="1" dirty="0">
                <a:latin typeface="Calibri" panose="020F0502020204030204" pitchFamily="34" charset="0"/>
                <a:ea typeface="Calibri" panose="020F0502020204030204" pitchFamily="34" charset="0"/>
                <a:cs typeface="Calibri" panose="020F0502020204030204" pitchFamily="34" charset="0"/>
              </a:rPr>
              <a:t>type</a:t>
            </a:r>
            <a:r>
              <a:rPr lang="it-IT" altLang="zh-CN" sz="1600" b="1" dirty="0">
                <a:latin typeface="Calibri" panose="020F0502020204030204" pitchFamily="34" charset="0"/>
                <a:ea typeface="Calibri" panose="020F0502020204030204" pitchFamily="34" charset="0"/>
                <a:cs typeface="Calibri" panose="020F0502020204030204" pitchFamily="34" charset="0"/>
              </a:rPr>
              <a:t>)</a:t>
            </a:r>
          </a:p>
        </p:txBody>
      </p:sp>
      <p:pic>
        <p:nvPicPr>
          <p:cNvPr id="10" name="图片 9"/>
          <p:cNvPicPr>
            <a:picLocks noChangeAspect="1"/>
          </p:cNvPicPr>
          <p:nvPr/>
        </p:nvPicPr>
        <p:blipFill>
          <a:blip r:embed="rId3"/>
          <a:stretch>
            <a:fillRect/>
          </a:stretch>
        </p:blipFill>
        <p:spPr>
          <a:xfrm>
            <a:off x="6503470" y="4588917"/>
            <a:ext cx="4180571" cy="1895284"/>
          </a:xfrm>
          <a:prstGeom prst="rect">
            <a:avLst/>
          </a:prstGeom>
        </p:spPr>
      </p:pic>
      <p:sp>
        <p:nvSpPr>
          <p:cNvPr id="8" name="文本框 7">
            <a:extLst>
              <a:ext uri="{FF2B5EF4-FFF2-40B4-BE49-F238E27FC236}">
                <a16:creationId xmlns:a16="http://schemas.microsoft.com/office/drawing/2014/main" id="{4FF44302-98AA-4751-B7F5-8BC104D394FC}"/>
              </a:ext>
            </a:extLst>
          </p:cNvPr>
          <p:cNvSpPr txBox="1"/>
          <p:nvPr/>
        </p:nvSpPr>
        <p:spPr>
          <a:xfrm>
            <a:off x="8593755" y="4127252"/>
            <a:ext cx="2715808" cy="461665"/>
          </a:xfrm>
          <a:prstGeom prst="rect">
            <a:avLst/>
          </a:prstGeom>
          <a:noFill/>
        </p:spPr>
        <p:txBody>
          <a:bodyPr wrap="none" rtlCol="0">
            <a:spAutoFit/>
          </a:bodyPr>
          <a:lstStyle/>
          <a:p>
            <a:r>
              <a:rPr lang="en-US" altLang="zh-CN" sz="2400" b="1" dirty="0">
                <a:solidFill>
                  <a:srgbClr val="00B050"/>
                </a:solidFill>
              </a:rPr>
              <a:t>Ref TDR: 352~353</a:t>
            </a:r>
            <a:endParaRPr lang="zh-CN" altLang="en-US" sz="2400" b="1"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80EFDB8-0648-4927-A898-72C69AC0D6CD}"/>
              </a:ext>
            </a:extLst>
          </p:cNvPr>
          <p:cNvSpPr>
            <a:spLocks noGrp="1"/>
          </p:cNvSpPr>
          <p:nvPr>
            <p:ph type="title"/>
          </p:nvPr>
        </p:nvSpPr>
        <p:spPr/>
        <p:txBody>
          <a:bodyPr/>
          <a:lstStyle/>
          <a:p>
            <a:r>
              <a:rPr lang="en-US" altLang="zh-CN" b="0" i="0" u="none" strike="noStrike" baseline="0" dirty="0">
                <a:latin typeface="Arial" panose="020B0604020202020204" pitchFamily="34" charset="0"/>
                <a:ea typeface="等线" panose="02010600030101010101" pitchFamily="2" charset="-122"/>
              </a:rPr>
              <a:t>Comments</a:t>
            </a:r>
            <a:endParaRPr lang="zh-CN" altLang="en-US" dirty="0"/>
          </a:p>
        </p:txBody>
      </p:sp>
      <p:pic>
        <p:nvPicPr>
          <p:cNvPr id="6" name="内容占位符 5">
            <a:extLst>
              <a:ext uri="{FF2B5EF4-FFF2-40B4-BE49-F238E27FC236}">
                <a16:creationId xmlns:a16="http://schemas.microsoft.com/office/drawing/2014/main" id="{8C2C862C-D037-416D-95DB-8946210D421A}"/>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877103" y="1173424"/>
            <a:ext cx="6162809" cy="3067050"/>
          </a:xfrm>
        </p:spPr>
      </p:pic>
      <p:sp>
        <p:nvSpPr>
          <p:cNvPr id="8" name="文本框 7">
            <a:extLst>
              <a:ext uri="{FF2B5EF4-FFF2-40B4-BE49-F238E27FC236}">
                <a16:creationId xmlns:a16="http://schemas.microsoft.com/office/drawing/2014/main" id="{4C2357FA-1232-4056-BABD-F2C8E8D23455}"/>
              </a:ext>
            </a:extLst>
          </p:cNvPr>
          <p:cNvSpPr txBox="1"/>
          <p:nvPr/>
        </p:nvSpPr>
        <p:spPr>
          <a:xfrm>
            <a:off x="247515" y="1731762"/>
            <a:ext cx="5634466" cy="2031325"/>
          </a:xfrm>
          <a:prstGeom prst="rect">
            <a:avLst/>
          </a:prstGeom>
          <a:noFill/>
        </p:spPr>
        <p:txBody>
          <a:bodyPr wrap="square">
            <a:spAutoFit/>
          </a:bodyPr>
          <a:lstStyle/>
          <a:p>
            <a:pPr algn="l"/>
            <a:r>
              <a:rPr lang="en-US" altLang="zh-CN" sz="1800" b="0" i="0" u="none" strike="noStrike" baseline="0" dirty="0">
                <a:latin typeface="TeXGyreTermesX-Regular"/>
              </a:rPr>
              <a:t>The </a:t>
            </a:r>
            <a:r>
              <a:rPr lang="en-US" altLang="zh-CN" sz="1800" b="0" i="0" u="none" strike="noStrike" baseline="0" dirty="0">
                <a:solidFill>
                  <a:srgbClr val="FF0000"/>
                </a:solidFill>
                <a:latin typeface="TeXGyreTermesX-Regular"/>
              </a:rPr>
              <a:t>maximum stress</a:t>
            </a:r>
            <a:r>
              <a:rPr lang="en-US" altLang="zh-CN" sz="1800" b="0" i="0" u="none" strike="noStrike" baseline="0" dirty="0">
                <a:latin typeface="TeXGyreTermesX-Regular"/>
              </a:rPr>
              <a:t> on the coil is 246 MPa, located in the </a:t>
            </a:r>
            <a:r>
              <a:rPr lang="en-US" altLang="zh-CN" sz="1800" b="0" i="0" u="none" strike="noStrike" baseline="0" dirty="0" err="1">
                <a:latin typeface="TeXGyreTermesX-Regular"/>
              </a:rPr>
              <a:t>NbTi</a:t>
            </a:r>
            <a:r>
              <a:rPr lang="en-US" altLang="zh-CN" sz="1800" b="0" i="0" u="none" strike="noStrike" baseline="0" dirty="0">
                <a:latin typeface="TeXGyreTermesX-Regular"/>
              </a:rPr>
              <a:t>/Cu cable. The high-purity aluminum stabilizer experiences a maximum stress of 22.5 MPa, while the aluminum alloy and aluminum alloy support reach maximum stresses of 137 MPa and 127 MPa, respectively. The maximum shear stress in the epoxy glass fiber is 10.6 MPa.</a:t>
            </a:r>
            <a:endParaRPr lang="zh-CN" altLang="en-US" dirty="0"/>
          </a:p>
        </p:txBody>
      </p:sp>
      <p:sp>
        <p:nvSpPr>
          <p:cNvPr id="10" name="文本框 9">
            <a:extLst>
              <a:ext uri="{FF2B5EF4-FFF2-40B4-BE49-F238E27FC236}">
                <a16:creationId xmlns:a16="http://schemas.microsoft.com/office/drawing/2014/main" id="{65C55E6E-921F-4BBD-BBEA-4D984C10C7EA}"/>
              </a:ext>
            </a:extLst>
          </p:cNvPr>
          <p:cNvSpPr txBox="1"/>
          <p:nvPr/>
        </p:nvSpPr>
        <p:spPr>
          <a:xfrm>
            <a:off x="242637" y="3914630"/>
            <a:ext cx="5634466" cy="923330"/>
          </a:xfrm>
          <a:prstGeom prst="rect">
            <a:avLst/>
          </a:prstGeom>
          <a:noFill/>
        </p:spPr>
        <p:txBody>
          <a:bodyPr wrap="square">
            <a:spAutoFit/>
          </a:bodyPr>
          <a:lstStyle/>
          <a:p>
            <a:pPr algn="l"/>
            <a:r>
              <a:rPr lang="en-US" altLang="zh-CN" sz="1800" b="0" i="0" u="none" strike="noStrike" baseline="0" dirty="0">
                <a:latin typeface="TeXGyreTermesX-Regular"/>
              </a:rPr>
              <a:t>The </a:t>
            </a:r>
            <a:r>
              <a:rPr lang="en-US" altLang="zh-CN" sz="1800" b="0" i="0" u="none" strike="noStrike" baseline="0" dirty="0">
                <a:solidFill>
                  <a:srgbClr val="FF0000"/>
                </a:solidFill>
                <a:latin typeface="TeXGyreTermesX-Regular"/>
              </a:rPr>
              <a:t>average </a:t>
            </a:r>
            <a:r>
              <a:rPr lang="en-US" altLang="zh-CN" sz="800" b="0" i="0" u="none" strike="noStrike" baseline="0" dirty="0">
                <a:solidFill>
                  <a:srgbClr val="FF0000"/>
                </a:solidFill>
                <a:latin typeface="NimbusSanL-Regu"/>
              </a:rPr>
              <a:t> </a:t>
            </a:r>
            <a:r>
              <a:rPr lang="en-US" altLang="zh-CN" sz="1800" b="0" i="0" u="none" strike="noStrike" baseline="0" dirty="0">
                <a:solidFill>
                  <a:srgbClr val="FF0000"/>
                </a:solidFill>
                <a:latin typeface="TeXGyreTermesX-Regular"/>
              </a:rPr>
              <a:t>Von Mises stresses </a:t>
            </a:r>
            <a:r>
              <a:rPr lang="en-US" altLang="zh-CN" sz="1800" b="0" i="0" u="none" strike="noStrike" baseline="0" dirty="0">
                <a:latin typeface="TeXGyreTermesX-Regular"/>
              </a:rPr>
              <a:t>in this turn are 132 MPa for </a:t>
            </a:r>
            <a:r>
              <a:rPr lang="en-US" altLang="zh-CN" sz="1800" b="0" i="0" u="none" strike="noStrike" baseline="0" dirty="0" err="1">
                <a:latin typeface="TeXGyreTermesX-Regular"/>
              </a:rPr>
              <a:t>NbTi</a:t>
            </a:r>
            <a:r>
              <a:rPr lang="en-US" altLang="zh-CN" sz="1800" b="0" i="0" u="none" strike="noStrike" baseline="0" dirty="0">
                <a:latin typeface="TeXGyreTermesX-Regular"/>
              </a:rPr>
              <a:t>/Cu, 16.6 MPa for the aluminum stabilizer, and 65.9 MPa for the reinforcement.</a:t>
            </a:r>
            <a:endParaRPr lang="zh-CN" altLang="en-US" dirty="0"/>
          </a:p>
        </p:txBody>
      </p:sp>
      <p:graphicFrame>
        <p:nvGraphicFramePr>
          <p:cNvPr id="11" name="表格 10">
            <a:extLst>
              <a:ext uri="{FF2B5EF4-FFF2-40B4-BE49-F238E27FC236}">
                <a16:creationId xmlns:a16="http://schemas.microsoft.com/office/drawing/2014/main" id="{E08AF1A9-BC36-4EAC-8C09-E11CA8176035}"/>
              </a:ext>
            </a:extLst>
          </p:cNvPr>
          <p:cNvGraphicFramePr>
            <a:graphicFrameLocks noGrp="1"/>
          </p:cNvGraphicFramePr>
          <p:nvPr>
            <p:extLst>
              <p:ext uri="{D42A27DB-BD31-4B8C-83A1-F6EECF244321}">
                <p14:modId xmlns:p14="http://schemas.microsoft.com/office/powerpoint/2010/main" val="2062750605"/>
              </p:ext>
            </p:extLst>
          </p:nvPr>
        </p:nvGraphicFramePr>
        <p:xfrm>
          <a:off x="5972529" y="4528677"/>
          <a:ext cx="5624318" cy="1748295"/>
        </p:xfrm>
        <a:graphic>
          <a:graphicData uri="http://schemas.openxmlformats.org/drawingml/2006/table">
            <a:tbl>
              <a:tblPr firstRow="1" firstCol="1" bandRow="1"/>
              <a:tblGrid>
                <a:gridCol w="1742600">
                  <a:extLst>
                    <a:ext uri="{9D8B030D-6E8A-4147-A177-3AD203B41FA5}">
                      <a16:colId xmlns:a16="http://schemas.microsoft.com/office/drawing/2014/main" val="1583152011"/>
                    </a:ext>
                  </a:extLst>
                </a:gridCol>
                <a:gridCol w="1293906">
                  <a:extLst>
                    <a:ext uri="{9D8B030D-6E8A-4147-A177-3AD203B41FA5}">
                      <a16:colId xmlns:a16="http://schemas.microsoft.com/office/drawing/2014/main" val="158882403"/>
                    </a:ext>
                  </a:extLst>
                </a:gridCol>
                <a:gridCol w="1293906">
                  <a:extLst>
                    <a:ext uri="{9D8B030D-6E8A-4147-A177-3AD203B41FA5}">
                      <a16:colId xmlns:a16="http://schemas.microsoft.com/office/drawing/2014/main" val="1469503889"/>
                    </a:ext>
                  </a:extLst>
                </a:gridCol>
                <a:gridCol w="1293906">
                  <a:extLst>
                    <a:ext uri="{9D8B030D-6E8A-4147-A177-3AD203B41FA5}">
                      <a16:colId xmlns:a16="http://schemas.microsoft.com/office/drawing/2014/main" val="2849839883"/>
                    </a:ext>
                  </a:extLst>
                </a:gridCol>
              </a:tblGrid>
              <a:tr h="613989">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Materials</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a:buNone/>
                      </a:pPr>
                      <a:r>
                        <a:rPr lang="en-US" altLang="zh-CN"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Peak stress</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/MPa</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Rp0.2@4.2 K/MPa</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0" algn="ctr">
                        <a:buNone/>
                      </a:pPr>
                      <a:r>
                        <a:rPr lang="en-US" sz="1800" kern="100" dirty="0">
                          <a:solidFill>
                            <a:srgbClr val="0066FF"/>
                          </a:solidFill>
                          <a:effectLst/>
                          <a:latin typeface="Calibri" panose="020F0502020204030204" pitchFamily="34" charset="0"/>
                          <a:ea typeface="Calibri" panose="020F0502020204030204" pitchFamily="34" charset="0"/>
                          <a:cs typeface="Calibri" panose="020F0502020204030204" pitchFamily="34" charset="0"/>
                        </a:rPr>
                        <a:t>Safety margin</a:t>
                      </a:r>
                      <a:endParaRPr lang="zh-CN" sz="1800" kern="100" dirty="0">
                        <a:solidFill>
                          <a:srgbClr val="0066F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1521385"/>
                  </a:ext>
                </a:extLst>
              </a:tr>
              <a:tr h="362490">
                <a:tc>
                  <a:txBody>
                    <a:bodyPr/>
                    <a:lstStyle/>
                    <a:p>
                      <a:pPr indent="306070" algn="ctr">
                        <a:buNone/>
                      </a:pPr>
                      <a:r>
                        <a:rPr lang="en-US" sz="18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NbTi</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246</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&gt;800</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indent="306070" algn="ctr">
                        <a:buNone/>
                      </a:pPr>
                      <a:r>
                        <a:rPr lang="en-US" sz="1800" b="1" kern="100" dirty="0">
                          <a:solidFill>
                            <a:srgbClr val="0066FF"/>
                          </a:solidFill>
                          <a:effectLst/>
                          <a:latin typeface="Calibri" panose="020F0502020204030204" pitchFamily="34" charset="0"/>
                          <a:ea typeface="Calibri" panose="020F0502020204030204" pitchFamily="34" charset="0"/>
                          <a:cs typeface="Calibri" panose="020F0502020204030204" pitchFamily="34" charset="0"/>
                        </a:rPr>
                        <a:t>69%</a:t>
                      </a:r>
                      <a:endParaRPr lang="zh-CN" sz="1800" b="1" kern="100" dirty="0">
                        <a:solidFill>
                          <a:srgbClr val="0066F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5345097"/>
                  </a:ext>
                </a:extLst>
              </a:tr>
              <a:tr h="362490">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4N8 Al</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22.5</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indent="306070" algn="ctr">
                        <a:buNone/>
                      </a:pPr>
                      <a:r>
                        <a:rPr lang="en-US" sz="1800" b="1" kern="100" dirty="0">
                          <a:solidFill>
                            <a:srgbClr val="0066FF"/>
                          </a:solidFill>
                          <a:effectLst/>
                          <a:latin typeface="Calibri" panose="020F0502020204030204" pitchFamily="34" charset="0"/>
                          <a:ea typeface="Calibri" panose="020F0502020204030204" pitchFamily="34" charset="0"/>
                          <a:cs typeface="Calibri" panose="020F0502020204030204" pitchFamily="34" charset="0"/>
                        </a:rPr>
                        <a:t>33.8%</a:t>
                      </a:r>
                      <a:endParaRPr lang="zh-CN" sz="1800" b="1" kern="100" dirty="0">
                        <a:solidFill>
                          <a:srgbClr val="0066F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4105293425"/>
                  </a:ext>
                </a:extLst>
              </a:tr>
              <a:tr h="409326">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5083 Al alloy</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137</a:t>
                      </a:r>
                      <a:endParaRPr lang="zh-CN"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indent="306070" algn="ctr">
                        <a:buNone/>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&gt;500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indent="306070" algn="ctr">
                        <a:buNone/>
                      </a:pPr>
                      <a:r>
                        <a:rPr lang="en-US" sz="1800" b="1" kern="100" dirty="0">
                          <a:solidFill>
                            <a:srgbClr val="0066FF"/>
                          </a:solidFill>
                          <a:effectLst/>
                          <a:latin typeface="Calibri" panose="020F0502020204030204" pitchFamily="34" charset="0"/>
                          <a:ea typeface="Calibri" panose="020F0502020204030204" pitchFamily="34" charset="0"/>
                          <a:cs typeface="Calibri" panose="020F0502020204030204" pitchFamily="34" charset="0"/>
                        </a:rPr>
                        <a:t>72.6%</a:t>
                      </a:r>
                      <a:endParaRPr lang="zh-CN" sz="1800" b="1" kern="100" dirty="0">
                        <a:solidFill>
                          <a:srgbClr val="0066FF"/>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369250"/>
                  </a:ext>
                </a:extLst>
              </a:tr>
            </a:tbl>
          </a:graphicData>
        </a:graphic>
      </p:graphicFrame>
      <p:sp>
        <p:nvSpPr>
          <p:cNvPr id="15" name="文本框 14">
            <a:extLst>
              <a:ext uri="{FF2B5EF4-FFF2-40B4-BE49-F238E27FC236}">
                <a16:creationId xmlns:a16="http://schemas.microsoft.com/office/drawing/2014/main" id="{E59540A0-C3D2-4CA6-9281-962B910B8721}"/>
              </a:ext>
            </a:extLst>
          </p:cNvPr>
          <p:cNvSpPr txBox="1"/>
          <p:nvPr/>
        </p:nvSpPr>
        <p:spPr>
          <a:xfrm>
            <a:off x="242637" y="4958059"/>
            <a:ext cx="5634466" cy="923330"/>
          </a:xfrm>
          <a:prstGeom prst="rect">
            <a:avLst/>
          </a:prstGeom>
          <a:noFill/>
        </p:spPr>
        <p:txBody>
          <a:bodyPr wrap="square">
            <a:spAutoFit/>
          </a:bodyPr>
          <a:lstStyle/>
          <a:p>
            <a:pPr algn="l"/>
            <a:r>
              <a:rPr lang="en-US" altLang="zh-CN" sz="1800" b="0" i="0" u="none" strike="noStrike" baseline="0" dirty="0">
                <a:latin typeface="TeXGyreTermesX-Regular"/>
              </a:rPr>
              <a:t>Maximum stresses in all coil materials remain within allowable limits, providing </a:t>
            </a:r>
            <a:r>
              <a:rPr lang="en-US" altLang="zh-CN" sz="1800" b="0" i="0" u="none" strike="noStrike" baseline="0" dirty="0">
                <a:solidFill>
                  <a:srgbClr val="FF0000"/>
                </a:solidFill>
                <a:latin typeface="TeXGyreTermesX-Regular"/>
              </a:rPr>
              <a:t>sufficient safety margins </a:t>
            </a:r>
            <a:r>
              <a:rPr lang="en-US" altLang="zh-CN" sz="1800" b="0" i="0" u="none" strike="noStrike" baseline="0" dirty="0">
                <a:latin typeface="TeXGyreTermesX-Regular"/>
              </a:rPr>
              <a:t>for stable coil operation.</a:t>
            </a:r>
            <a:endParaRPr lang="zh-CN" altLang="en-US" dirty="0"/>
          </a:p>
        </p:txBody>
      </p:sp>
      <p:sp>
        <p:nvSpPr>
          <p:cNvPr id="16" name="文本框 15">
            <a:extLst>
              <a:ext uri="{FF2B5EF4-FFF2-40B4-BE49-F238E27FC236}">
                <a16:creationId xmlns:a16="http://schemas.microsoft.com/office/drawing/2014/main" id="{A812437E-383D-4B77-B077-4AC0375B28BA}"/>
              </a:ext>
            </a:extLst>
          </p:cNvPr>
          <p:cNvSpPr txBox="1"/>
          <p:nvPr/>
        </p:nvSpPr>
        <p:spPr>
          <a:xfrm>
            <a:off x="2659680" y="1118554"/>
            <a:ext cx="2715808" cy="461665"/>
          </a:xfrm>
          <a:prstGeom prst="rect">
            <a:avLst/>
          </a:prstGeom>
          <a:noFill/>
        </p:spPr>
        <p:txBody>
          <a:bodyPr wrap="none" rtlCol="0">
            <a:spAutoFit/>
          </a:bodyPr>
          <a:lstStyle/>
          <a:p>
            <a:r>
              <a:rPr lang="en-US" altLang="zh-CN" sz="2400" b="1" dirty="0">
                <a:solidFill>
                  <a:srgbClr val="00B050"/>
                </a:solidFill>
              </a:rPr>
              <a:t>Ref TDR: 352~353</a:t>
            </a:r>
            <a:endParaRPr lang="zh-CN" altLang="en-US" sz="2400" b="1" dirty="0">
              <a:solidFill>
                <a:srgbClr val="00B050"/>
              </a:solidFill>
            </a:endParaRPr>
          </a:p>
        </p:txBody>
      </p:sp>
    </p:spTree>
    <p:extLst>
      <p:ext uri="{BB962C8B-B14F-4D97-AF65-F5344CB8AC3E}">
        <p14:creationId xmlns:p14="http://schemas.microsoft.com/office/powerpoint/2010/main" val="383978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Comments</a:t>
            </a:r>
          </a:p>
        </p:txBody>
      </p:sp>
      <p:sp>
        <p:nvSpPr>
          <p:cNvPr id="3" name="Text Placeholder 2"/>
          <p:cNvSpPr>
            <a:spLocks noGrp="1"/>
          </p:cNvSpPr>
          <p:nvPr>
            <p:ph type="body" idx="1"/>
          </p:nvPr>
        </p:nvSpPr>
        <p:spPr>
          <a:xfrm>
            <a:off x="673494" y="1314470"/>
            <a:ext cx="10515600" cy="5035792"/>
          </a:xfrm>
        </p:spPr>
        <p:txBody>
          <a:bodyPr>
            <a:normAutofit/>
          </a:bodyPr>
          <a:lstStyle/>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Developing a scaled model coil, including full cooling and excitation tests, will be an important step. Without such a demonstrator, confidence in the readiness of the solenoid technology for CEPC will be limited. </a:t>
            </a:r>
          </a:p>
          <a:p>
            <a:pPr marL="0" indent="0" algn="just">
              <a:lnSpc>
                <a:spcPct val="120000"/>
              </a:lnSpc>
              <a:spcBef>
                <a:spcPts val="600"/>
              </a:spcBef>
              <a:buNone/>
            </a:pPr>
            <a:r>
              <a:rPr lang="en-US" altLang="zh-CN" sz="1600" b="0" i="0" dirty="0">
                <a:effectLst/>
                <a:latin typeface="Times New Roman" panose="02020603050405020304" pitchFamily="18" charset="0"/>
                <a:cs typeface="Times New Roman" panose="02020603050405020304" pitchFamily="18" charset="0"/>
              </a:rPr>
              <a:t>Establishing a scaled model coil is really a necessary step before the processing of the detector magnet, and we will take this important process into consideration in our subsequent planning.</a:t>
            </a:r>
          </a:p>
          <a:p>
            <a:pPr marL="0" indent="0" algn="just">
              <a:lnSpc>
                <a:spcPct val="120000"/>
              </a:lnSpc>
              <a:spcBef>
                <a:spcPts val="600"/>
              </a:spcBef>
              <a:buNone/>
            </a:pPr>
            <a:endParaRPr lang="en-US" altLang="zh-CN" sz="1400" dirty="0">
              <a:solidFill>
                <a:srgbClr val="0000FF"/>
              </a:solidFill>
              <a:latin typeface="Times New Roman" panose="02020603050405020304" pitchFamily="18" charset="0"/>
              <a:ea typeface="宋体" pitchFamily="2" charset="-122"/>
              <a:cs typeface="Times New Roman" panose="02020603050405020304" pitchFamily="18" charset="0"/>
            </a:endParaRP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Two cooling channel designs are under consideration: </a:t>
            </a:r>
          </a:p>
          <a:p>
            <a:pPr lvl="1"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Vertical Al-pipe channels, as used in CMS. </a:t>
            </a:r>
          </a:p>
          <a:p>
            <a:pPr lvl="1"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Sloped or tilted serpentine channels, which may reduce the number of welds and save cryostat space. </a:t>
            </a:r>
          </a:p>
          <a:p>
            <a:pPr algn="just">
              <a:lnSpc>
                <a:spcPct val="120000"/>
              </a:lnSpc>
              <a:spcBef>
                <a:spcPts val="600"/>
              </a:spcBef>
            </a:pPr>
            <a:r>
              <a:rPr lang="en-US" altLang="zh-CN" sz="1400" dirty="0">
                <a:solidFill>
                  <a:srgbClr val="0000FF"/>
                </a:solidFill>
                <a:latin typeface="Arial" panose="020B0604020202020204" pitchFamily="34" charset="0"/>
                <a:ea typeface="宋体" pitchFamily="2" charset="-122"/>
              </a:rPr>
              <a:t>The latter option could be advantageous for construction reliability</a:t>
            </a:r>
          </a:p>
          <a:p>
            <a:pPr marL="0" indent="0" algn="just">
              <a:buNone/>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Thank you very much for your excellent suggestions. We will optimize the cooling system from two aspects: Design and Welding Technology</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arenBoth"/>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We will consider doing the design of the sloped serpentine cooling path, on one hand, meets the requirements of temperature distribution, and on the other hand, reduces the number of welds.</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arenBoth"/>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Regarding the welding of aluminum tubes, we had experience in welding small model coils, but we have not yet had experience in welding such a large number of pipes in a large-scale cooling structure. We will conduct verification experiments in the near future.</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lnSpc>
                <a:spcPct val="120000"/>
              </a:lnSpc>
              <a:spcBef>
                <a:spcPts val="600"/>
              </a:spcBef>
              <a:buNone/>
            </a:pPr>
            <a:endParaRPr lang="zh-CN" altLang="zh-CN" sz="1400" dirty="0">
              <a:solidFill>
                <a:srgbClr val="0000FF"/>
              </a:solidFill>
              <a:latin typeface="Arial" panose="020B0604020202020204" pitchFamily="34" charset="0"/>
              <a:ea typeface="宋体" pitchFamily="2" charset="-122"/>
            </a:endParaRP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
        <p:nvSpPr>
          <p:cNvPr id="5" name="文本框 4">
            <a:extLst>
              <a:ext uri="{FF2B5EF4-FFF2-40B4-BE49-F238E27FC236}">
                <a16:creationId xmlns:a16="http://schemas.microsoft.com/office/drawing/2014/main" id="{C33FC0F0-18A1-4DBD-B45B-967117EF9AE1}"/>
              </a:ext>
            </a:extLst>
          </p:cNvPr>
          <p:cNvSpPr txBox="1"/>
          <p:nvPr/>
        </p:nvSpPr>
        <p:spPr>
          <a:xfrm>
            <a:off x="8917605" y="3050927"/>
            <a:ext cx="2715808" cy="461665"/>
          </a:xfrm>
          <a:prstGeom prst="rect">
            <a:avLst/>
          </a:prstGeom>
          <a:noFill/>
        </p:spPr>
        <p:txBody>
          <a:bodyPr wrap="none" rtlCol="0">
            <a:spAutoFit/>
          </a:bodyPr>
          <a:lstStyle/>
          <a:p>
            <a:r>
              <a:rPr lang="en-US" altLang="zh-CN" sz="2400" b="1" dirty="0">
                <a:solidFill>
                  <a:srgbClr val="00B050"/>
                </a:solidFill>
              </a:rPr>
              <a:t>Ref TDR: 364~366</a:t>
            </a:r>
            <a:endParaRPr lang="zh-CN" altLang="en-US" sz="2400" b="1"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panose="020B06040202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653143" y="1277888"/>
            <a:ext cx="10700657" cy="4899075"/>
          </a:xfrm>
        </p:spPr>
        <p:txBody>
          <a:bodyPr>
            <a:normAutofit/>
          </a:bodyPr>
          <a:lstStyle/>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Carefully verify that the magnetic field uniformity of the CEPC Ref-TDR solenoid meets the TPC performance requirements without introducing unacceptable distortions to particle drift paths. If the current configuration proves insufficient, consider alternative design modifications—such as the addition of compensation windings in the forward and backward regions, as explored in ILD studies, or adjustments to the shape and configuration of the magnetic iron poles. </a:t>
            </a:r>
          </a:p>
          <a:p>
            <a:pPr marL="0" indent="0" algn="just">
              <a:lnSpc>
                <a:spcPct val="130000"/>
              </a:lnSpc>
              <a:spcBef>
                <a:spcPts val="600"/>
              </a:spcBef>
              <a:buNone/>
            </a:pPr>
            <a:r>
              <a:rPr lang="en-US" altLang="zh-CN" sz="1600" dirty="0">
                <a:latin typeface="Arial" panose="020B0604020202020204" pitchFamily="34" charset="0"/>
                <a:ea typeface="宋体" pitchFamily="2" charset="-122"/>
              </a:rPr>
              <a:t>Based on analysis and simulations by our TPC colleagues, the current magnetic field non-uniformity meets the performance requirements.</a:t>
            </a:r>
          </a:p>
          <a:p>
            <a:pPr algn="just">
              <a:lnSpc>
                <a:spcPct val="130000"/>
              </a:lnSpc>
              <a:spcBef>
                <a:spcPts val="600"/>
              </a:spcBef>
            </a:pPr>
            <a:r>
              <a:rPr lang="en-US" altLang="zh-CN" sz="1600" dirty="0">
                <a:solidFill>
                  <a:srgbClr val="0000FF"/>
                </a:solidFill>
                <a:latin typeface="Arial" panose="020B0604020202020204" pitchFamily="34" charset="0"/>
                <a:ea typeface="宋体" pitchFamily="2" charset="-122"/>
              </a:rPr>
              <a:t>Maintain the highest priority for the R&amp;D of the Al-stabilized superconductor, aiming to demonstrate full-scale conductor fabrication, production of sufficient lengths, and mechanical performance that meets the required safety margins. </a:t>
            </a:r>
          </a:p>
          <a:p>
            <a:pPr marL="0" indent="0" algn="just">
              <a:lnSpc>
                <a:spcPct val="130000"/>
              </a:lnSpc>
              <a:spcBef>
                <a:spcPts val="600"/>
              </a:spcBef>
              <a:buNone/>
            </a:pPr>
            <a:r>
              <a:rPr lang="en-US" altLang="zh-CN" sz="1600" dirty="0">
                <a:latin typeface="Arial" panose="020B0604020202020204" pitchFamily="34" charset="0"/>
                <a:ea typeface="宋体" pitchFamily="2" charset="-122"/>
              </a:rPr>
              <a:t>The full-scale conductor is very important. We will develop the full-scale conductor with sufficient length (100 m) in the year 2025 which meets the requirements of CEPC.</a:t>
            </a:r>
          </a:p>
        </p:txBody>
      </p:sp>
      <p:sp>
        <p:nvSpPr>
          <p:cNvPr id="4" name="TextBox 3"/>
          <p:cNvSpPr txBox="1"/>
          <p:nvPr/>
        </p:nvSpPr>
        <p:spPr>
          <a:xfrm>
            <a:off x="9324975"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SYSTEM MAGNET</a:t>
            </a:r>
            <a:endParaRPr lang="zh-CN" altLang="en-US" dirty="0"/>
          </a:p>
        </p:txBody>
      </p:sp>
      <p:sp>
        <p:nvSpPr>
          <p:cNvPr id="5" name="文本框 7">
            <a:extLst>
              <a:ext uri="{FF2B5EF4-FFF2-40B4-BE49-F238E27FC236}">
                <a16:creationId xmlns:a16="http://schemas.microsoft.com/office/drawing/2014/main" id="{4FF44302-98AA-4751-B7F5-8BC104D394FC}"/>
              </a:ext>
            </a:extLst>
          </p:cNvPr>
          <p:cNvSpPr txBox="1"/>
          <p:nvPr/>
        </p:nvSpPr>
        <p:spPr>
          <a:xfrm>
            <a:off x="8637991" y="5188893"/>
            <a:ext cx="1988045"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0B050"/>
                </a:solidFill>
              </a:rPr>
              <a:t>Ref TDR: 374</a:t>
            </a:r>
            <a:endParaRPr lang="zh-CN" altLang="en-US" sz="2400" b="1" dirty="0">
              <a:solidFill>
                <a:srgbClr val="00B050"/>
              </a:solidFill>
            </a:endParaRPr>
          </a:p>
        </p:txBody>
      </p:sp>
      <p:sp>
        <p:nvSpPr>
          <p:cNvPr id="6" name="文本框 5">
            <a:extLst>
              <a:ext uri="{FF2B5EF4-FFF2-40B4-BE49-F238E27FC236}">
                <a16:creationId xmlns:a16="http://schemas.microsoft.com/office/drawing/2014/main" id="{D76570E4-ADE0-4713-B483-D8344ED40D72}"/>
              </a:ext>
            </a:extLst>
          </p:cNvPr>
          <p:cNvSpPr txBox="1"/>
          <p:nvPr/>
        </p:nvSpPr>
        <p:spPr>
          <a:xfrm>
            <a:off x="8637991" y="2540893"/>
            <a:ext cx="2715808" cy="461665"/>
          </a:xfrm>
          <a:prstGeom prst="rect">
            <a:avLst/>
          </a:prstGeom>
          <a:noFill/>
        </p:spPr>
        <p:txBody>
          <a:bodyPr wrap="none" rtlCol="0">
            <a:spAutoFit/>
          </a:bodyPr>
          <a:lstStyle/>
          <a:p>
            <a:r>
              <a:rPr lang="en-US" altLang="zh-CN" sz="2400" b="1" dirty="0">
                <a:solidFill>
                  <a:srgbClr val="00B050"/>
                </a:solidFill>
              </a:rPr>
              <a:t>Ref TDR: 349~352</a:t>
            </a:r>
            <a:endParaRPr lang="zh-CN" altLang="en-US" sz="2400" b="1" dirty="0">
              <a:solidFill>
                <a:srgbClr val="00B050"/>
              </a:solidFill>
            </a:endParaRPr>
          </a:p>
        </p:txBody>
      </p:sp>
    </p:spTree>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2733</Words>
  <Application>Microsoft Office PowerPoint</Application>
  <PresentationFormat>宽屏</PresentationFormat>
  <Paragraphs>110</Paragraphs>
  <Slides>14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NimbusSanL-Regu</vt:lpstr>
      <vt:lpstr>TeXGyreTermesX-Regular</vt:lpstr>
      <vt:lpstr>等线</vt:lpstr>
      <vt:lpstr>微软雅黑</vt:lpstr>
      <vt:lpstr>Arial</vt:lpstr>
      <vt:lpstr>Arial Black</vt:lpstr>
      <vt:lpstr>Calibri</vt:lpstr>
      <vt:lpstr>Symbol</vt:lpstr>
      <vt:lpstr>Times New Roman</vt:lpstr>
      <vt:lpstr>Wingdings</vt:lpstr>
      <vt:lpstr>Office Theme</vt:lpstr>
      <vt:lpstr>PowerPoint 演示文稿</vt:lpstr>
      <vt:lpstr>Detector Magnet</vt:lpstr>
      <vt:lpstr>Draft V0.6.1</vt:lpstr>
      <vt:lpstr>Findings</vt:lpstr>
      <vt:lpstr>Comments</vt:lpstr>
      <vt:lpstr>Comments</vt:lpstr>
      <vt:lpstr>Comments</vt:lpstr>
      <vt:lpstr>Comments</vt:lpstr>
      <vt:lpstr>Recommendations</vt:lpstr>
      <vt:lpstr>Recommendations</vt:lpstr>
      <vt:lpstr>Finding and comments on Draft v0.4.1</vt:lpstr>
      <vt:lpstr>Finding and comments on Draft v0.4.1</vt:lpstr>
      <vt:lpstr>Recommendation on Draft v0.4.1</vt:lpstr>
      <vt:lpstr>Magnet Cost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Detector Interface</dc:title>
  <dc:creator>Zhaoru Zhang</dc:creator>
  <cp:lastModifiedBy>Feipeng Ning</cp:lastModifiedBy>
  <cp:revision>49</cp:revision>
  <dcterms:created xsi:type="dcterms:W3CDTF">2025-07-18T05:11:27Z</dcterms:created>
  <dcterms:modified xsi:type="dcterms:W3CDTF">2025-08-19T01:42:04Z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