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08" r:id="rId2"/>
    <p:sldId id="309" r:id="rId3"/>
    <p:sldId id="960" r:id="rId4"/>
    <p:sldId id="311" r:id="rId5"/>
    <p:sldId id="39038" r:id="rId6"/>
    <p:sldId id="39039" r:id="rId7"/>
    <p:sldId id="39040" r:id="rId8"/>
    <p:sldId id="965" r:id="rId9"/>
    <p:sldId id="39041" r:id="rId10"/>
    <p:sldId id="966" r:id="rId11"/>
    <p:sldId id="39042" r:id="rId12"/>
    <p:sldId id="967" r:id="rId13"/>
    <p:sldId id="38998" r:id="rId14"/>
    <p:sldId id="38999" r:id="rId15"/>
    <p:sldId id="39037" r:id="rId16"/>
    <p:sldId id="39031" r:id="rId17"/>
    <p:sldId id="3903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1" autoAdjust="0"/>
    <p:restoredTop sz="95374" autoAdjust="0"/>
  </p:normalViewPr>
  <p:slideViewPr>
    <p:cSldViewPr snapToGrid="0">
      <p:cViewPr varScale="1">
        <p:scale>
          <a:sx n="122" d="100"/>
          <a:sy n="122" d="100"/>
        </p:scale>
        <p:origin x="392" y="192"/>
      </p:cViewPr>
      <p:guideLst/>
    </p:cSldViewPr>
  </p:slideViewPr>
  <p:outlineViewPr>
    <p:cViewPr>
      <p:scale>
        <a:sx n="33" d="100"/>
        <a:sy n="33" d="100"/>
      </p:scale>
      <p:origin x="0" y="-878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63CE-490F-47E4-AAB4-BEEE1E3E39C8}" type="datetimeFigureOut">
              <a:rPr lang="zh-CN" altLang="en-US" smtClean="0"/>
              <a:t>2025/8/19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AE8C5-9FA8-468B-B33F-A58E8D69A43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dirty="0"/>
              <a:t>Click to edit Master title style</a:t>
            </a:r>
            <a:endParaRPr lang="zh-CN" altLang="en-US" dirty="0"/>
          </a:p>
        </p:txBody>
      </p:sp>
      <p:sp>
        <p:nvSpPr>
          <p:cNvPr id="14" name="日期占位符 3"/>
          <p:cNvSpPr>
            <a:spLocks noGrp="1"/>
          </p:cNvSpPr>
          <p:nvPr>
            <p:ph type="dt" sz="half" idx="10"/>
          </p:nvPr>
        </p:nvSpPr>
        <p:spPr>
          <a:xfrm>
            <a:off x="609600" y="6356351"/>
            <a:ext cx="2844800" cy="365125"/>
          </a:xfrm>
        </p:spPr>
        <p:txBody>
          <a:bodyPr/>
          <a:lstStyle/>
          <a:p>
            <a:fld id="{862A364D-C919-45E7-A57D-C4BE4049E83B}" type="datetime1">
              <a:rPr lang="zh-CN" altLang="en-US" smtClean="0"/>
              <a:t>2025/8/19</a:t>
            </a:fld>
            <a:endParaRPr lang="zh-CN" altLang="en-US"/>
          </a:p>
        </p:txBody>
      </p:sp>
      <p:sp>
        <p:nvSpPr>
          <p:cNvPr id="15" name="灯片编号占位符 5"/>
          <p:cNvSpPr>
            <a:spLocks noGrp="1"/>
          </p:cNvSpPr>
          <p:nvPr>
            <p:ph type="sldNum" sz="quarter" idx="12"/>
          </p:nvPr>
        </p:nvSpPr>
        <p:spPr>
          <a:xfrm>
            <a:off x="8737600" y="6356351"/>
            <a:ext cx="2844800" cy="365125"/>
          </a:xfrm>
        </p:spPr>
        <p:txBody>
          <a:bodyPr/>
          <a:lstStyle/>
          <a:p>
            <a:fld id="{F15E9139-A00B-4B2A-98A6-095DC08F1345}" type="slidenum">
              <a:rPr lang="zh-CN" altLang="en-US" smtClean="0"/>
              <a:t>‹#›</a:t>
            </a:fld>
            <a:endParaRPr lang="zh-CN" altLang="en-US"/>
          </a:p>
        </p:txBody>
      </p:sp>
      <p:sp>
        <p:nvSpPr>
          <p:cNvPr id="16"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Detector Ref-TDR Review</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10"/>
          </p:nvPr>
        </p:nvSpPr>
        <p:spPr/>
        <p:txBody>
          <a:bodyPr/>
          <a:lstStyle/>
          <a:p>
            <a:fld id="{BBEA02FA-3565-479D-BDE5-3B4BF0B05CFF}" type="datetimeFigureOut">
              <a:rPr lang="zh-CN" altLang="en-US" smtClean="0"/>
              <a:t>2025/8/19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701C47-8FDE-4777-807B-5B569B5E3EFE}" type="slidenum">
              <a:rPr lang="zh-CN" altLang="en-US" smtClean="0"/>
              <a:t>‹#›</a:t>
            </a:fld>
            <a:endParaRPr lang="zh-CN" altLang="en-US"/>
          </a:p>
        </p:txBody>
      </p:sp>
      <p:sp>
        <p:nvSpPr>
          <p:cNvPr id="7"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标题 1"/>
          <p:cNvSpPr>
            <a:spLocks noGrp="1"/>
          </p:cNvSpPr>
          <p:nvPr>
            <p:ph type="title"/>
          </p:nvPr>
        </p:nvSpPr>
        <p:spPr>
          <a:xfrm>
            <a:off x="666712" y="142852"/>
            <a:ext cx="10763325" cy="725470"/>
          </a:xfrm>
        </p:spPr>
        <p:txBody>
          <a:bodyPr>
            <a:normAutofit/>
          </a:bodyPr>
          <a:lstStyle>
            <a:lvl1pPr algn="l">
              <a:defRPr sz="4000" b="1" baseline="0">
                <a:solidFill>
                  <a:srgbClr val="C00000"/>
                </a:solidFill>
                <a:effectLst/>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11" name="内容占位符 2"/>
          <p:cNvSpPr>
            <a:spLocks noGrp="1"/>
          </p:cNvSpPr>
          <p:nvPr>
            <p:ph idx="13"/>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anose="05000000000000000000" pitchFamily="2" charset="2"/>
              <a:buChar char="n"/>
              <a:defRPr sz="2800" b="0" baseline="0">
                <a:solidFill>
                  <a:srgbClr val="0000FF"/>
                </a:solidFill>
                <a:latin typeface="+mn-lt"/>
                <a:ea typeface="微软雅黑" panose="020B0503020204020204" pitchFamily="34" charset="-122"/>
              </a:defRPr>
            </a:lvl1pPr>
            <a:lvl2pPr>
              <a:defRPr sz="2400" baseline="0">
                <a:latin typeface="Arial" panose="020B0604020202020204" pitchFamily="34" charset="0"/>
                <a:ea typeface="微软雅黑" panose="020B0503020204020204"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日期占位符 3"/>
          <p:cNvSpPr txBox="1"/>
          <p:nvPr userDrawn="1"/>
        </p:nvSpPr>
        <p:spPr>
          <a:xfrm>
            <a:off x="609600" y="6356351"/>
            <a:ext cx="28448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3ED583-47F1-4C9E-913E-9C8F8159BAED}" type="datetime1">
              <a:rPr lang="zh-CN" altLang="en-US" smtClean="0"/>
              <a:t>2025/8/19</a:t>
            </a:fld>
            <a:endParaRPr lang="zh-CN" altLang="en-US"/>
          </a:p>
        </p:txBody>
      </p:sp>
      <p:sp>
        <p:nvSpPr>
          <p:cNvPr id="13"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页脚占位符 4"/>
          <p:cNvSpPr txBox="1"/>
          <p:nvPr userDrawn="1"/>
        </p:nvSpPr>
        <p:spPr>
          <a:xfrm>
            <a:off x="3586586" y="63863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t>CEPC Detector Ref-TDR Review</a:t>
            </a:r>
            <a:endParaRPr lang="zh-CN" altLang="en-US" dirty="0"/>
          </a:p>
        </p:txBody>
      </p:sp>
      <p:sp>
        <p:nvSpPr>
          <p:cNvPr id="16" name="灯片编号占位符 5"/>
          <p:cNvSpPr txBox="1"/>
          <p:nvPr userDrawn="1"/>
        </p:nvSpPr>
        <p:spPr>
          <a:xfrm>
            <a:off x="8737600" y="6356351"/>
            <a:ext cx="28448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5E9139-A00B-4B2A-98A6-095DC08F134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Title and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EE2761E-5B05-425D-A558-51461DC85CB5}" type="slidenum">
              <a:rPr/>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02FA-3565-479D-BDE5-3B4BF0B05CFF}" type="datetimeFigureOut">
              <a:rPr lang="zh-CN" altLang="en-US" smtClean="0"/>
              <a:t>2025/8/19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01C47-8FDE-4777-807B-5B569B5E3E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b="1"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altLang="zh-CN" b="0" i="0" u="none" strike="noStrike" baseline="0" dirty="0">
                <a:latin typeface="Arial Black" panose="020B0A04020102020204" pitchFamily="34" charset="0"/>
                <a:ea typeface="等线" panose="02010600030101010101" pitchFamily="2" charset="-122"/>
              </a:rPr>
              <a:t>DETECTOR PEREORMANCE</a:t>
            </a:r>
          </a:p>
        </p:txBody>
      </p:sp>
      <p:sp>
        <p:nvSpPr>
          <p:cNvPr id="4" name="Text Placeholder 3"/>
          <p:cNvSpPr>
            <a:spLocks noGrp="1"/>
          </p:cNvSpPr>
          <p:nvPr>
            <p:ph type="body" idx="4294967295"/>
          </p:nvPr>
        </p:nvSpPr>
        <p:spPr>
          <a:xfrm>
            <a:off x="831850" y="4589463"/>
            <a:ext cx="10515600" cy="1500187"/>
          </a:xfrm>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1653888" cy="5587632"/>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description of jet flavor identification needs to be streamlined. Currently, information is dispersed across sections (vertexing, tracking, PFA). A concise but complete description should be provided in one place   </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Now it’s all in Section 15.1.8 </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A brief overview of standard Jet </a:t>
            </a:r>
            <a:r>
              <a:rPr lang="en-US" altLang="zh-CN" sz="1800" dirty="0" err="1">
                <a:solidFill>
                  <a:srgbClr val="0000FF"/>
                </a:solidFill>
                <a:latin typeface="Arial" panose="020B0604020202020204" pitchFamily="34" charset="0"/>
                <a:ea typeface="宋体" pitchFamily="2" charset="-122"/>
              </a:rPr>
              <a:t>Flavour</a:t>
            </a:r>
            <a:r>
              <a:rPr lang="en-US" altLang="zh-CN" sz="1800" dirty="0">
                <a:solidFill>
                  <a:srgbClr val="0000FF"/>
                </a:solidFill>
                <a:latin typeface="Arial" panose="020B0604020202020204" pitchFamily="34" charset="0"/>
                <a:ea typeface="宋体" pitchFamily="2" charset="-122"/>
              </a:rPr>
              <a:t> Tagging (JFT) is given in Section15.2.6, while Jet Origin Identification (JOI) is discussed in 15.2.7. However, it is unclear what performance gains are achieved by moving from JFT to JOI. </a:t>
            </a:r>
            <a:br>
              <a:rPr lang="en-US" altLang="zh-CN" sz="1800" dirty="0">
                <a:solidFill>
                  <a:srgbClr val="0000FF"/>
                </a:solidFill>
                <a:latin typeface="Arial" panose="020B0604020202020204" pitchFamily="34" charset="0"/>
                <a:ea typeface="宋体" pitchFamily="2" charset="-122"/>
              </a:rPr>
            </a:br>
            <a:r>
              <a:rPr lang="en-US" altLang="zh-CN" sz="1800" dirty="0">
                <a:solidFill>
                  <a:srgbClr val="0000FF"/>
                </a:solidFill>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Figure 15.17 shows the improvement from standard JFT to JOI: 1-2 orders of magnitude lower mis-ID rate</a:t>
            </a:r>
            <a:endParaRPr lang="en-US" altLang="zh-CN" sz="1800" dirty="0">
              <a:solidFill>
                <a:srgbClr val="0000FF"/>
              </a:solidFill>
              <a:latin typeface="Arial" panose="020B0604020202020204" pitchFamily="34" charset="0"/>
              <a:ea typeface="宋体" pitchFamily="2" charset="-122"/>
            </a:endParaRPr>
          </a:p>
          <a:p>
            <a:pPr lvl="1">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lvl="1">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lvl="1">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lvl="1">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marL="457200" lvl="1" indent="0">
              <a:lnSpc>
                <a:spcPct val="100000"/>
              </a:lnSpc>
              <a:spcBef>
                <a:spcPts val="600"/>
              </a:spcBef>
              <a:buNone/>
            </a:pPr>
            <a:endParaRPr lang="en-US" altLang="zh-CN" sz="1800" dirty="0">
              <a:solidFill>
                <a:srgbClr val="0000FF"/>
              </a:solidFill>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Benchmark comparisons (b/c-tagging efficiency versus misidentification rates at Z-pole and ZH 240</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should be provided to evaluate performance systematically.</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When JOI model trained with Higgs sample, and</a:t>
            </a:r>
            <a:br>
              <a:rPr lang="en-US" altLang="zh-CN" sz="1800" i="1" dirty="0">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performance evaluated at ZH and Z-pole,</a:t>
            </a:r>
            <a:br>
              <a:rPr lang="en-US" altLang="zh-CN" sz="1800" i="1" dirty="0">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no significant difference seen.</a:t>
            </a:r>
            <a:endParaRPr lang="zh-CN" altLang="zh-CN" sz="1800" dirty="0">
              <a:solidFill>
                <a:srgbClr val="0000FF"/>
              </a:solidFill>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pic>
        <p:nvPicPr>
          <p:cNvPr id="6" name="图片 5">
            <a:extLst>
              <a:ext uri="{FF2B5EF4-FFF2-40B4-BE49-F238E27FC236}">
                <a16:creationId xmlns:a16="http://schemas.microsoft.com/office/drawing/2014/main" id="{F111C552-7C3D-6FF2-9433-868D91D000CF}"/>
              </a:ext>
            </a:extLst>
          </p:cNvPr>
          <p:cNvPicPr>
            <a:picLocks noChangeAspect="1"/>
          </p:cNvPicPr>
          <p:nvPr/>
        </p:nvPicPr>
        <p:blipFill>
          <a:blip r:embed="rId2"/>
          <a:stretch>
            <a:fillRect/>
          </a:stretch>
        </p:blipFill>
        <p:spPr>
          <a:xfrm>
            <a:off x="497662" y="3275721"/>
            <a:ext cx="4514682" cy="1792655"/>
          </a:xfrm>
          <a:prstGeom prst="rect">
            <a:avLst/>
          </a:prstGeom>
        </p:spPr>
      </p:pic>
      <p:pic>
        <p:nvPicPr>
          <p:cNvPr id="7" name="图片 6">
            <a:extLst>
              <a:ext uri="{FF2B5EF4-FFF2-40B4-BE49-F238E27FC236}">
                <a16:creationId xmlns:a16="http://schemas.microsoft.com/office/drawing/2014/main" id="{C1341CA5-F9B6-424C-65F0-D96A5829E90E}"/>
              </a:ext>
            </a:extLst>
          </p:cNvPr>
          <p:cNvPicPr>
            <a:picLocks noChangeAspect="1"/>
          </p:cNvPicPr>
          <p:nvPr/>
        </p:nvPicPr>
        <p:blipFill>
          <a:blip r:embed="rId3"/>
          <a:stretch>
            <a:fillRect/>
          </a:stretch>
        </p:blipFill>
        <p:spPr>
          <a:xfrm>
            <a:off x="5165470" y="3461978"/>
            <a:ext cx="6623285" cy="1037852"/>
          </a:xfrm>
          <a:prstGeom prst="rect">
            <a:avLst/>
          </a:prstGeom>
        </p:spPr>
      </p:pic>
      <p:pic>
        <p:nvPicPr>
          <p:cNvPr id="8" name="图片 7">
            <a:extLst>
              <a:ext uri="{FF2B5EF4-FFF2-40B4-BE49-F238E27FC236}">
                <a16:creationId xmlns:a16="http://schemas.microsoft.com/office/drawing/2014/main" id="{D74A47DE-1A84-6E36-A6B6-04F101BA2F2A}"/>
              </a:ext>
            </a:extLst>
          </p:cNvPr>
          <p:cNvPicPr>
            <a:picLocks noChangeAspect="1"/>
          </p:cNvPicPr>
          <p:nvPr/>
        </p:nvPicPr>
        <p:blipFill>
          <a:blip r:embed="rId4"/>
          <a:stretch>
            <a:fillRect/>
          </a:stretch>
        </p:blipFill>
        <p:spPr>
          <a:xfrm>
            <a:off x="7279930" y="5503604"/>
            <a:ext cx="4777203" cy="10848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offline software environment is evolving rapidly. Performance studies should be conducted with synchronized and version-controlled frameworks, especially as </a:t>
            </a:r>
            <a:r>
              <a:rPr lang="en-US" altLang="zh-CN" sz="1800" dirty="0" err="1">
                <a:solidFill>
                  <a:srgbClr val="0000FF"/>
                </a:solidFill>
                <a:latin typeface="Arial" panose="020B0604020202020204" pitchFamily="34" charset="0"/>
                <a:ea typeface="宋体" pitchFamily="2" charset="-122"/>
              </a:rPr>
              <a:t>CyberPFA</a:t>
            </a:r>
            <a:r>
              <a:rPr lang="en-US" altLang="zh-CN" sz="1800" dirty="0">
                <a:solidFill>
                  <a:srgbClr val="0000FF"/>
                </a:solidFill>
                <a:latin typeface="Arial" panose="020B0604020202020204" pitchFamily="34" charset="0"/>
                <a:ea typeface="宋体" pitchFamily="2" charset="-122"/>
              </a:rPr>
              <a:t> depends critically on tracking, particle ID, calibration, and alignment inputs. </a:t>
            </a:r>
          </a:p>
          <a:p>
            <a:pPr marL="0" indent="0">
              <a:lnSpc>
                <a:spcPct val="100000"/>
              </a:lnSpc>
              <a:spcBef>
                <a:spcPts val="600"/>
              </a:spcBef>
              <a:buNone/>
            </a:pPr>
            <a:r>
              <a:rPr lang="en-US" altLang="zh-CN" sz="1800" b="1" i="1" dirty="0">
                <a:solidFill>
                  <a:srgbClr val="FF0000"/>
                </a:solidFill>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yes, all performance shown have been obtained with CEPCSW-25.3.7 </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 centralized database tracking the produced samples and their statistics should be maintained and updated (extending Table 15.4). Technical samples (e.g., single electrons, muons, decaying kaons for PFA studies) should be included and documented similarly for use in detector performance validation.</a:t>
            </a:r>
            <a:endParaRPr lang="zh-CN" altLang="zh-CN" sz="1800" dirty="0">
              <a:solidFill>
                <a:srgbClr val="0000FF"/>
              </a:solidFill>
              <a:latin typeface="Arial" panose="020B0604020202020204" pitchFamily="34" charset="0"/>
              <a:ea typeface="宋体" pitchFamily="2" charset="-122"/>
            </a:endParaRPr>
          </a:p>
          <a:p>
            <a:pPr marL="0" indent="0" algn="just">
              <a:buNone/>
            </a:pPr>
            <a:r>
              <a:rPr lang="en-US" altLang="zh-CN" sz="1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a centralized database created and maintained with IHEP </a:t>
            </a:r>
            <a:r>
              <a:rPr lang="en-US" altLang="zh-CN" sz="1800" i="1" kern="100" dirty="0" err="1">
                <a:effectLst/>
                <a:latin typeface="Arial" panose="020B0604020202020204" pitchFamily="34" charset="0"/>
                <a:ea typeface="等线" panose="02010600030101010101" pitchFamily="2" charset="-122"/>
                <a:cs typeface="Arial" panose="020B0604020202020204" pitchFamily="34" charset="0"/>
              </a:rPr>
              <a:t>gitlab</a:t>
            </a:r>
            <a:r>
              <a:rPr lang="en-US" altLang="zh-CN" sz="1800" i="1" kern="100" dirty="0">
                <a:effectLst/>
                <a:latin typeface="Arial" panose="020B0604020202020204" pitchFamily="34" charset="0"/>
                <a:ea typeface="等线" panose="02010600030101010101" pitchFamily="2" charset="-122"/>
                <a:cs typeface="Arial" panose="020B0604020202020204" pitchFamily="34" charset="0"/>
              </a:rPr>
              <a:t> service (in CEPCSW code repository)</a:t>
            </a:r>
            <a:endParaRPr lang="zh-CN" altLang="zh-CN" sz="1800" i="1" kern="100" dirty="0">
              <a:effectLst/>
              <a:latin typeface="Arial" panose="020B0604020202020204" pitchFamily="34" charset="0"/>
              <a:ea typeface="等线" panose="02010600030101010101" pitchFamily="2" charset="-122"/>
              <a:cs typeface="Arial" panose="020B0604020202020204" pitchFamily="34" charset="0"/>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extLst>
      <p:ext uri="{BB962C8B-B14F-4D97-AF65-F5344CB8AC3E}">
        <p14:creationId xmlns:p14="http://schemas.microsoft.com/office/powerpoint/2010/main" val="171717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0950555" cy="5006443"/>
          </a:xfrm>
        </p:spPr>
        <p:txBody>
          <a:bodyPr>
            <a:normAutofit/>
          </a:bodyPr>
          <a:lstStyle/>
          <a:p>
            <a:pPr>
              <a:spcBef>
                <a:spcPts val="600"/>
              </a:spcBef>
            </a:pPr>
            <a:r>
              <a:rPr lang="en-US" altLang="zh-CN" sz="1700" dirty="0">
                <a:solidFill>
                  <a:srgbClr val="0000FF"/>
                </a:solidFill>
                <a:latin typeface="Arial" panose="020B0604020202020204" pitchFamily="34" charset="0"/>
                <a:ea typeface="宋体" pitchFamily="2" charset="-122"/>
              </a:rPr>
              <a:t>Longer-Term Considerations (for </a:t>
            </a:r>
            <a:r>
              <a:rPr lang="en-US" altLang="zh-CN" sz="1700" dirty="0">
                <a:solidFill>
                  <a:srgbClr val="FF0000"/>
                </a:solidFill>
                <a:latin typeface="Arial" panose="020B0604020202020204" pitchFamily="34" charset="0"/>
                <a:ea typeface="宋体" pitchFamily="2" charset="-122"/>
              </a:rPr>
              <a:t>post-TDR development</a:t>
            </a:r>
            <a:r>
              <a:rPr lang="en-US" altLang="zh-CN" sz="1700" dirty="0">
                <a:solidFill>
                  <a:srgbClr val="0000FF"/>
                </a:solidFill>
                <a:latin typeface="Arial" panose="020B0604020202020204" pitchFamily="34" charset="0"/>
                <a:ea typeface="宋体" pitchFamily="2" charset="-122"/>
              </a:rPr>
              <a:t>)</a:t>
            </a:r>
            <a:endParaRPr lang="zh-CN" altLang="zh-CN" sz="1700" dirty="0">
              <a:solidFill>
                <a:srgbClr val="0000FF"/>
              </a:solidFill>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Consider a dedicated chapter for jet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 tagging, especially given the comprehensive nature of JOI (which involves many sub-detectors). Comparative studies between "ideal" and "compromised" performance would also help derive systematic uncertainties in the AI-based approach.</a:t>
            </a:r>
          </a:p>
          <a:p>
            <a:pPr lvl="2">
              <a:spcBef>
                <a:spcPts val="600"/>
              </a:spcBef>
            </a:pPr>
            <a:r>
              <a:rPr lang="en-US" altLang="zh-CN" sz="1600" i="1" dirty="0">
                <a:latin typeface="Arial" panose="020B0604020202020204" pitchFamily="34" charset="0"/>
                <a:ea typeface="宋体" pitchFamily="2" charset="-122"/>
              </a:rPr>
              <a:t>Section 15.1.8 now focuses on JOI, and also show the comparative studies in Figure 15.16	</a:t>
            </a:r>
            <a:endParaRPr lang="zh-CN" altLang="zh-CN" sz="1600" i="1" dirty="0">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The confusion matrix (Fig. 15.22) suggests JOI could distinguish quarks from antiquarks. If validated, this could significantly improve </a:t>
            </a:r>
            <a:r>
              <a:rPr lang="en-US" altLang="zh-CN" sz="1700" dirty="0" err="1">
                <a:solidFill>
                  <a:srgbClr val="0000FF"/>
                </a:solidFill>
                <a:latin typeface="Arial" panose="020B0604020202020204" pitchFamily="34" charset="0"/>
                <a:ea typeface="宋体" pitchFamily="2" charset="-122"/>
              </a:rPr>
              <a:t>flavour</a:t>
            </a:r>
            <a:r>
              <a:rPr lang="en-US" altLang="zh-CN" sz="1700" dirty="0">
                <a:solidFill>
                  <a:srgbClr val="0000FF"/>
                </a:solidFill>
                <a:latin typeface="Arial" panose="020B0604020202020204" pitchFamily="34" charset="0"/>
                <a:ea typeface="宋体" pitchFamily="2" charset="-122"/>
              </a:rPr>
              <a:t>-specific AFB measurements. Physics benchmarks involving b/c-quark AFB (or even strange quarks) should be added if feasible.</a:t>
            </a:r>
          </a:p>
          <a:p>
            <a:pPr lvl="2">
              <a:spcBef>
                <a:spcPts val="600"/>
              </a:spcBef>
            </a:pPr>
            <a:r>
              <a:rPr lang="en-US" altLang="zh-CN" sz="1600" i="1" dirty="0">
                <a:latin typeface="Arial" panose="020B0604020202020204" pitchFamily="34" charset="0"/>
                <a:ea typeface="宋体" pitchFamily="2" charset="-122"/>
              </a:rPr>
              <a:t>Study already ongoing, but not mature yet, no plan to include it in TDR</a:t>
            </a:r>
            <a:endParaRPr lang="zh-CN" altLang="zh-CN" sz="1600" i="1" dirty="0">
              <a:latin typeface="Arial" panose="020B0604020202020204" pitchFamily="34" charset="0"/>
              <a:ea typeface="宋体" pitchFamily="2" charset="-122"/>
            </a:endParaRPr>
          </a:p>
          <a:p>
            <a:pPr lvl="1">
              <a:spcBef>
                <a:spcPts val="600"/>
              </a:spcBef>
            </a:pPr>
            <a:r>
              <a:rPr lang="en-US" altLang="zh-CN" sz="1700" dirty="0">
                <a:solidFill>
                  <a:srgbClr val="0000FF"/>
                </a:solidFill>
                <a:latin typeface="Arial" panose="020B0604020202020204" pitchFamily="34" charset="0"/>
                <a:ea typeface="宋体" pitchFamily="2" charset="-122"/>
              </a:rPr>
              <a:t>Organizing "data challenges," as mentioned in the "Offline Software and Computing" section, could be valuable. These would serve both as benchmarks for detector performance and stress tests for computing models (through massive production, analysis, and quality checks) </a:t>
            </a:r>
          </a:p>
          <a:p>
            <a:pPr lvl="2">
              <a:spcBef>
                <a:spcPts val="600"/>
              </a:spcBef>
            </a:pPr>
            <a:r>
              <a:rPr lang="en-US" altLang="zh-CN" sz="1600" i="1" dirty="0">
                <a:latin typeface="Arial" panose="020B0604020202020204" pitchFamily="34" charset="0"/>
                <a:ea typeface="宋体" pitchFamily="2" charset="-122"/>
              </a:rPr>
              <a:t>From the experience of March exercise, it will</a:t>
            </a:r>
            <a:r>
              <a:rPr lang="zh-CN" altLang="en-US" sz="1600" i="1" dirty="0">
                <a:latin typeface="Arial" panose="020B0604020202020204" pitchFamily="34" charset="0"/>
                <a:ea typeface="宋体" pitchFamily="2" charset="-122"/>
              </a:rPr>
              <a:t> </a:t>
            </a:r>
            <a:r>
              <a:rPr lang="en-US" altLang="zh-CN" sz="1600" i="1" dirty="0">
                <a:latin typeface="Arial" panose="020B0604020202020204" pitchFamily="34" charset="0"/>
                <a:ea typeface="宋体" pitchFamily="2" charset="-122"/>
              </a:rPr>
              <a:t>take</a:t>
            </a:r>
            <a:r>
              <a:rPr lang="zh-CN" altLang="en-US" sz="1600" i="1" dirty="0">
                <a:latin typeface="Arial" panose="020B0604020202020204" pitchFamily="34" charset="0"/>
                <a:ea typeface="宋体" pitchFamily="2" charset="-122"/>
              </a:rPr>
              <a:t> </a:t>
            </a:r>
            <a:r>
              <a:rPr lang="en-US" altLang="zh-CN" sz="1600" i="1" dirty="0">
                <a:latin typeface="Arial" panose="020B0604020202020204" pitchFamily="34" charset="0"/>
                <a:ea typeface="宋体" pitchFamily="2" charset="-122"/>
              </a:rPr>
              <a:t>~2 months for full sample production and another 1-2 months for updating all results. We will organize such data challenges</a:t>
            </a:r>
            <a:r>
              <a:rPr lang="zh-CN" altLang="en-US" sz="1600" i="1" dirty="0">
                <a:latin typeface="Arial" panose="020B0604020202020204" pitchFamily="34" charset="0"/>
                <a:ea typeface="宋体" pitchFamily="2" charset="-122"/>
              </a:rPr>
              <a:t> </a:t>
            </a:r>
            <a:r>
              <a:rPr lang="en-US" altLang="zh-CN" sz="1600" i="1" dirty="0">
                <a:latin typeface="Arial" panose="020B0604020202020204" pitchFamily="34" charset="0"/>
                <a:ea typeface="宋体" pitchFamily="2" charset="-122"/>
              </a:rPr>
              <a:t>post-TDR</a:t>
            </a: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68F81-CD57-4E58-BCD8-2A75883F134D}"/>
              </a:ext>
            </a:extLst>
          </p:cNvPr>
          <p:cNvSpPr>
            <a:spLocks noGrp="1"/>
          </p:cNvSpPr>
          <p:nvPr>
            <p:ph type="title"/>
          </p:nvPr>
        </p:nvSpPr>
        <p:spPr/>
        <p:txBody>
          <a:bodyPr/>
          <a:lstStyle/>
          <a:p>
            <a:r>
              <a:rPr lang="en-US" altLang="zh-CN" dirty="0">
                <a:solidFill>
                  <a:schemeClr val="accent3">
                    <a:lumMod val="75000"/>
                  </a:schemeClr>
                </a:solidFill>
              </a:rPr>
              <a:t>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A3D80C97-35E7-4424-8575-B22F410F9432}"/>
              </a:ext>
            </a:extLst>
          </p:cNvPr>
          <p:cNvSpPr>
            <a:spLocks noGrp="1"/>
          </p:cNvSpPr>
          <p:nvPr>
            <p:ph idx="13"/>
          </p:nvPr>
        </p:nvSpPr>
        <p:spPr/>
        <p:txBody>
          <a:bodyPr>
            <a:normAutofit/>
          </a:bodyPr>
          <a:lstStyle/>
          <a:p>
            <a:pPr lvl="1">
              <a:spcBef>
                <a:spcPts val="600"/>
              </a:spcBef>
            </a:pPr>
            <a:r>
              <a:rPr lang="en-US" altLang="zh-CN" sz="1700" dirty="0">
                <a:solidFill>
                  <a:srgbClr val="0000FF"/>
                </a:solidFill>
                <a:ea typeface="宋体" pitchFamily="2" charset="-122"/>
              </a:rPr>
              <a:t>The particle ID section 15.1  are now readable and well structured It would be nice if the section 15.1 ends up with a conclusion summarizing the salient performance features observed in these studies. I suggest a table of this type.</a:t>
            </a:r>
          </a:p>
          <a:p>
            <a:pPr marL="0" indent="0">
              <a:buNone/>
            </a:pPr>
            <a:r>
              <a:rPr lang="en-US" altLang="zh-CN" dirty="0"/>
              <a:t>	</a:t>
            </a:r>
          </a:p>
          <a:p>
            <a:endParaRPr lang="zh-CN" altLang="en-US" dirty="0"/>
          </a:p>
        </p:txBody>
      </p:sp>
      <p:pic>
        <p:nvPicPr>
          <p:cNvPr id="5" name="图片 4">
            <a:extLst>
              <a:ext uri="{FF2B5EF4-FFF2-40B4-BE49-F238E27FC236}">
                <a16:creationId xmlns:a16="http://schemas.microsoft.com/office/drawing/2014/main" id="{B5E5E125-6FFD-E4B8-0CD9-AE148E58B04A}"/>
              </a:ext>
            </a:extLst>
          </p:cNvPr>
          <p:cNvPicPr>
            <a:picLocks noChangeAspect="1"/>
          </p:cNvPicPr>
          <p:nvPr/>
        </p:nvPicPr>
        <p:blipFill>
          <a:blip r:embed="rId2"/>
          <a:stretch>
            <a:fillRect/>
          </a:stretch>
        </p:blipFill>
        <p:spPr>
          <a:xfrm>
            <a:off x="2663310" y="2998957"/>
            <a:ext cx="6770128" cy="3452130"/>
          </a:xfrm>
          <a:prstGeom prst="rect">
            <a:avLst/>
          </a:prstGeom>
        </p:spPr>
      </p:pic>
      <p:sp>
        <p:nvSpPr>
          <p:cNvPr id="10" name="文本框 9">
            <a:extLst>
              <a:ext uri="{FF2B5EF4-FFF2-40B4-BE49-F238E27FC236}">
                <a16:creationId xmlns:a16="http://schemas.microsoft.com/office/drawing/2014/main" id="{8D94D81D-3B3A-94F6-19F4-CBE31743D59C}"/>
              </a:ext>
            </a:extLst>
          </p:cNvPr>
          <p:cNvSpPr txBox="1"/>
          <p:nvPr/>
        </p:nvSpPr>
        <p:spPr>
          <a:xfrm>
            <a:off x="1213275" y="2340609"/>
            <a:ext cx="10064734" cy="584775"/>
          </a:xfrm>
          <a:prstGeom prst="rect">
            <a:avLst/>
          </a:prstGeom>
          <a:noFill/>
        </p:spPr>
        <p:txBody>
          <a:bodyPr wrap="square">
            <a:spAutoFit/>
          </a:bodyPr>
          <a:lstStyle/>
          <a:p>
            <a:r>
              <a:rPr lang="en-US" altLang="zh-CN" sz="1600" i="1" dirty="0">
                <a:latin typeface="Arial" panose="020B0604020202020204" pitchFamily="34" charset="0"/>
                <a:cs typeface="Arial" panose="020B0604020202020204" pitchFamily="34" charset="0"/>
              </a:rPr>
              <a:t>Section 15.1.10 is added to summarize the performance with a table with objects ordered consistently with the subsection structure.</a:t>
            </a:r>
            <a:endParaRPr lang="zh-CN" alt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1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168F81-CD57-4E58-BCD8-2A75883F134D}"/>
              </a:ext>
            </a:extLst>
          </p:cNvPr>
          <p:cNvSpPr>
            <a:spLocks noGrp="1"/>
          </p:cNvSpPr>
          <p:nvPr>
            <p:ph type="title"/>
          </p:nvPr>
        </p:nvSpPr>
        <p:spPr/>
        <p:txBody>
          <a:bodyPr/>
          <a:lstStyle/>
          <a:p>
            <a:r>
              <a:rPr lang="en-US" altLang="zh-CN" dirty="0">
                <a:solidFill>
                  <a:schemeClr val="accent3">
                    <a:lumMod val="75000"/>
                  </a:schemeClr>
                </a:solidFill>
              </a:rPr>
              <a:t>Comments on Draft v0.4.1</a:t>
            </a:r>
            <a:endParaRPr lang="zh-CN" altLang="en-US" dirty="0">
              <a:solidFill>
                <a:schemeClr val="accent3">
                  <a:lumMod val="75000"/>
                </a:schemeClr>
              </a:solidFill>
            </a:endParaRPr>
          </a:p>
        </p:txBody>
      </p:sp>
      <p:pic>
        <p:nvPicPr>
          <p:cNvPr id="7" name="图片 6">
            <a:extLst>
              <a:ext uri="{FF2B5EF4-FFF2-40B4-BE49-F238E27FC236}">
                <a16:creationId xmlns:a16="http://schemas.microsoft.com/office/drawing/2014/main" id="{E5E62845-0EB6-B2F2-62C3-3920587E0146}"/>
              </a:ext>
            </a:extLst>
          </p:cNvPr>
          <p:cNvPicPr>
            <a:picLocks noChangeAspect="1"/>
          </p:cNvPicPr>
          <p:nvPr/>
        </p:nvPicPr>
        <p:blipFill>
          <a:blip r:embed="rId2"/>
          <a:stretch>
            <a:fillRect/>
          </a:stretch>
        </p:blipFill>
        <p:spPr>
          <a:xfrm>
            <a:off x="6311729" y="3870086"/>
            <a:ext cx="5017687" cy="2461005"/>
          </a:xfrm>
          <a:prstGeom prst="rect">
            <a:avLst/>
          </a:prstGeom>
        </p:spPr>
      </p:pic>
      <p:pic>
        <p:nvPicPr>
          <p:cNvPr id="8" name="图片 7">
            <a:extLst>
              <a:ext uri="{FF2B5EF4-FFF2-40B4-BE49-F238E27FC236}">
                <a16:creationId xmlns:a16="http://schemas.microsoft.com/office/drawing/2014/main" id="{1EA89496-760E-C406-1138-881AEBD9E277}"/>
              </a:ext>
            </a:extLst>
          </p:cNvPr>
          <p:cNvPicPr>
            <a:picLocks noChangeAspect="1"/>
          </p:cNvPicPr>
          <p:nvPr/>
        </p:nvPicPr>
        <p:blipFill>
          <a:blip r:embed="rId3"/>
          <a:stretch>
            <a:fillRect/>
          </a:stretch>
        </p:blipFill>
        <p:spPr>
          <a:xfrm>
            <a:off x="609600" y="4107634"/>
            <a:ext cx="5779793" cy="2223457"/>
          </a:xfrm>
          <a:prstGeom prst="rect">
            <a:avLst/>
          </a:prstGeom>
        </p:spPr>
      </p:pic>
      <p:sp>
        <p:nvSpPr>
          <p:cNvPr id="9" name="左大括号 8">
            <a:extLst>
              <a:ext uri="{FF2B5EF4-FFF2-40B4-BE49-F238E27FC236}">
                <a16:creationId xmlns:a16="http://schemas.microsoft.com/office/drawing/2014/main" id="{905A5282-015F-F93C-622B-81FEB324CD01}"/>
              </a:ext>
            </a:extLst>
          </p:cNvPr>
          <p:cNvSpPr/>
          <p:nvPr/>
        </p:nvSpPr>
        <p:spPr>
          <a:xfrm>
            <a:off x="6524994" y="4261104"/>
            <a:ext cx="190182" cy="214313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Content Placeholder 3">
            <a:extLst>
              <a:ext uri="{FF2B5EF4-FFF2-40B4-BE49-F238E27FC236}">
                <a16:creationId xmlns:a16="http://schemas.microsoft.com/office/drawing/2014/main" id="{25264452-B412-4C31-0172-5FF18EC93E0A}"/>
              </a:ext>
            </a:extLst>
          </p:cNvPr>
          <p:cNvSpPr>
            <a:spLocks noGrp="1"/>
          </p:cNvSpPr>
          <p:nvPr>
            <p:ph idx="13"/>
          </p:nvPr>
        </p:nvSpPr>
        <p:spPr>
          <a:xfrm>
            <a:off x="609600" y="1271016"/>
            <a:ext cx="10972800" cy="2665813"/>
          </a:xfrm>
        </p:spPr>
        <p:txBody>
          <a:bodyPr>
            <a:noAutofit/>
          </a:bodyPr>
          <a:lstStyle/>
          <a:p>
            <a:pPr>
              <a:lnSpc>
                <a:spcPct val="100000"/>
              </a:lnSpc>
            </a:pPr>
            <a:r>
              <a:rPr lang="zh-CN" altLang="zh-CN" sz="1800" dirty="0">
                <a:effectLst/>
                <a:latin typeface="Arial" panose="020B0604020202020204" pitchFamily="34" charset="0"/>
                <a:ea typeface="等线" panose="02010600030101010101" pitchFamily="2" charset="-122"/>
                <a:cs typeface="Arial" panose="020B0604020202020204" pitchFamily="34" charset="0"/>
              </a:rPr>
              <a:t>The</a:t>
            </a:r>
            <a:r>
              <a:rPr lang="zh-CN" altLang="zh-CN" sz="1800" dirty="0">
                <a:effectLst/>
                <a:latin typeface="Arial" panose="020B0604020202020204" pitchFamily="34" charset="0"/>
                <a:ea typeface="Helvetica" panose="020B0604020202020204" pitchFamily="34" charset="0"/>
                <a:cs typeface="Arial" panose="020B0604020202020204" pitchFamily="34" charset="0"/>
              </a:rPr>
              <a:t> physics benchmarks </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in section 15.2 should be</a:t>
            </a:r>
            <a:r>
              <a:rPr lang="zh-CN" altLang="zh-CN" sz="1800" dirty="0">
                <a:effectLst/>
                <a:latin typeface="Arial" panose="020B0604020202020204" pitchFamily="34" charset="0"/>
                <a:ea typeface="Helvetica" panose="020B0604020202020204" pitchFamily="34" charset="0"/>
                <a:cs typeface="Arial" panose="020B0604020202020204" pitchFamily="34" charset="0"/>
              </a:rPr>
              <a:t> listed </a:t>
            </a:r>
            <a:r>
              <a:rPr lang="en-US" altLang="zh-CN" sz="1800" dirty="0">
                <a:effectLst/>
                <a:latin typeface="Arial" panose="020B0604020202020204" pitchFamily="34" charset="0"/>
                <a:ea typeface="Helvetica" panose="020B0604020202020204" pitchFamily="34" charset="0"/>
                <a:cs typeface="Arial" panose="020B0604020202020204" pitchFamily="34" charset="0"/>
              </a:rPr>
              <a:t>by physics domain and in the same order as introduced in table 15.3 </a:t>
            </a:r>
          </a:p>
          <a:p>
            <a:pPr lvl="1">
              <a:lnSpc>
                <a:spcPct val="100000"/>
              </a:lnSpc>
            </a:pPr>
            <a:r>
              <a:rPr lang="en-US" altLang="zh-CN" sz="1800" dirty="0"/>
              <a:t>We have updated the table based on the physics domain and center-of-mass energies. The subsections are ordered consistently now.</a:t>
            </a:r>
            <a:endParaRPr lang="zh-CN" altLang="zh-CN"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en-US" altLang="zh-CN" sz="1800" dirty="0">
                <a:latin typeface="Arial" panose="020B0604020202020204" pitchFamily="34" charset="0"/>
                <a:ea typeface="Times New Roman" panose="02020603050405020304" pitchFamily="18" charset="0"/>
                <a:cs typeface="Arial" panose="020B0604020202020204" pitchFamily="34" charset="0"/>
              </a:rPr>
              <a:t> </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in table 15.3 W fusion appears out of order (the domain is “Higgs”).  Maybe move it up together with “Higgs”.</a:t>
            </a:r>
            <a:r>
              <a:rPr lang="en-US" altLang="zh-CN" sz="1800" dirty="0"/>
              <a:t> </a:t>
            </a:r>
          </a:p>
          <a:p>
            <a:pPr lvl="1">
              <a:lnSpc>
                <a:spcPct val="100000"/>
              </a:lnSpc>
            </a:pPr>
            <a:r>
              <a:rPr lang="en-US" altLang="zh-CN" sz="1800" dirty="0">
                <a:cs typeface="Arial" panose="020B0604020202020204" pitchFamily="34" charset="0"/>
              </a:rPr>
              <a:t>We have decided to remove the W fusion, as the analysis did not converge on time &amp; is unlikely to do so in a short time scale</a:t>
            </a:r>
            <a:r>
              <a:rPr lang="en-US" altLang="zh-CN" sz="1800" dirty="0">
                <a:solidFill>
                  <a:schemeClr val="tx1"/>
                </a:solidFill>
                <a:latin typeface="Arial" panose="020B0604020202020204" pitchFamily="34" charset="0"/>
                <a:cs typeface="Arial" panose="020B0604020202020204" pitchFamily="34" charset="0"/>
              </a:rPr>
              <a:t>.</a:t>
            </a:r>
            <a:endParaRPr lang="zh-CN" altLang="zh-CN"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382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EA89-E6A2-5F91-56E0-FE06B4470F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398B53-CB0E-C38E-87FF-B484A4305E7B}"/>
              </a:ext>
            </a:extLst>
          </p:cNvPr>
          <p:cNvSpPr>
            <a:spLocks noGrp="1"/>
          </p:cNvSpPr>
          <p:nvPr>
            <p:ph type="title"/>
          </p:nvPr>
        </p:nvSpPr>
        <p:spPr/>
        <p:txBody>
          <a:bodyPr/>
          <a:lstStyle/>
          <a:p>
            <a:r>
              <a:rPr lang="en-US" altLang="zh-CN" dirty="0">
                <a:solidFill>
                  <a:schemeClr val="accent3">
                    <a:lumMod val="75000"/>
                  </a:schemeClr>
                </a:solidFill>
              </a:rPr>
              <a:t>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FE8A8059-0BFE-328D-1C44-45AD06EB5C1F}"/>
              </a:ext>
            </a:extLst>
          </p:cNvPr>
          <p:cNvSpPr>
            <a:spLocks noGrp="1"/>
          </p:cNvSpPr>
          <p:nvPr>
            <p:ph idx="13"/>
          </p:nvPr>
        </p:nvSpPr>
        <p:spPr>
          <a:xfrm>
            <a:off x="609600" y="1285861"/>
            <a:ext cx="10972800" cy="3231679"/>
          </a:xfrm>
        </p:spPr>
        <p:txBody>
          <a:bodyPr>
            <a:noAutofit/>
          </a:bodyPr>
          <a:lstStyle/>
          <a:p>
            <a:pPr>
              <a:lnSpc>
                <a:spcPct val="100000"/>
              </a:lnSpc>
            </a:pPr>
            <a:r>
              <a:rPr lang="en-US" altLang="zh-CN" sz="1800" dirty="0">
                <a:latin typeface="Arial" panose="020B0604020202020204" pitchFamily="34" charset="0"/>
                <a:ea typeface="Times New Roman" panose="02020603050405020304" pitchFamily="18" charset="0"/>
                <a:cs typeface="Arial" panose="020B0604020202020204" pitchFamily="34" charset="0"/>
              </a:rPr>
              <a:t>1</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5.2 please make sure that each analysis presented have 1-2 phrases at the end to compare with a reference analysis (for instance present state of the art, limits from LHC or previous LEP results </a:t>
            </a:r>
            <a:r>
              <a:rPr lang="en-US" altLang="zh-CN" sz="1800" dirty="0" err="1">
                <a:effectLst/>
                <a:latin typeface="Arial" panose="020B0604020202020204" pitchFamily="34" charset="0"/>
                <a:ea typeface="Times New Roman" panose="02020603050405020304" pitchFamily="18" charset="0"/>
                <a:cs typeface="Arial" panose="020B0604020202020204" pitchFamily="34" charset="0"/>
              </a:rPr>
              <a:t>etc</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This exists in some places but not everywhere.  </a:t>
            </a:r>
          </a:p>
          <a:p>
            <a:pPr lvl="1">
              <a:lnSpc>
                <a:spcPct val="100000"/>
              </a:lnSpc>
            </a:pP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Sen</a:t>
            </a:r>
            <a:r>
              <a:rPr lang="en-US" altLang="zh-CN" sz="1800" dirty="0">
                <a:ea typeface="Times New Roman" panose="02020603050405020304" pitchFamily="18" charset="0"/>
                <a:cs typeface="Arial" panose="020B0604020202020204" pitchFamily="34" charset="0"/>
              </a:rPr>
              <a:t>tences are added at the end of each </a:t>
            </a:r>
          </a:p>
          <a:p>
            <a:pPr marL="457200" lvl="1" indent="0">
              <a:lnSpc>
                <a:spcPct val="100000"/>
              </a:lnSpc>
              <a:buNone/>
            </a:pPr>
            <a:r>
              <a:rPr lang="en-US" altLang="zh-CN" sz="1800" dirty="0">
                <a:ea typeface="Times New Roman" panose="02020603050405020304" pitchFamily="18" charset="0"/>
                <a:cs typeface="Arial" panose="020B0604020202020204" pitchFamily="34" charset="0"/>
              </a:rPr>
              <a:t>    analysis subsections. </a:t>
            </a:r>
            <a:endParaRPr lang="en-US" altLang="zh-CN" sz="18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00000"/>
              </a:lnSpc>
            </a:pPr>
            <a:endParaRPr lang="zh-CN" altLang="zh-CN"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0000"/>
              </a:lnSpc>
            </a:pP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-This is not necessarily for this document, but on a few benchmarks items (</a:t>
            </a:r>
            <a:r>
              <a:rPr lang="en-US" altLang="zh-CN" sz="1800" dirty="0" err="1">
                <a:effectLst/>
                <a:latin typeface="Arial" panose="020B0604020202020204" pitchFamily="34" charset="0"/>
                <a:ea typeface="Times New Roman" panose="02020603050405020304" pitchFamily="18" charset="0"/>
                <a:cs typeface="Arial" panose="020B0604020202020204" pitchFamily="34" charset="0"/>
              </a:rPr>
              <a:t>MHiggs</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a:t>
            </a:r>
            <a:r>
              <a:rPr lang="en-US" altLang="zh-CN" sz="1800" dirty="0" err="1">
                <a:effectLst/>
                <a:latin typeface="Arial" panose="020B0604020202020204" pitchFamily="34" charset="0"/>
                <a:ea typeface="Times New Roman" panose="02020603050405020304" pitchFamily="18" charset="0"/>
                <a:cs typeface="Arial" panose="020B0604020202020204" pitchFamily="34" charset="0"/>
              </a:rPr>
              <a:t>MTop</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etc.) it would be good to have a direct comparison with </a:t>
            </a:r>
            <a:r>
              <a:rPr lang="en-US" altLang="zh-CN" sz="1800" dirty="0" err="1">
                <a:effectLst/>
                <a:latin typeface="Arial" panose="020B0604020202020204" pitchFamily="34" charset="0"/>
                <a:ea typeface="Times New Roman" panose="02020603050405020304" pitchFamily="18" charset="0"/>
                <a:cs typeface="Arial" panose="020B0604020202020204" pitchFamily="34" charset="0"/>
              </a:rPr>
              <a:t>FCCee</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studies. (and good answers if significant differences are observed) </a:t>
            </a:r>
            <a:r>
              <a:rPr lang="en-US" altLang="zh-CN"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altLang="zh-CN" sz="1800" dirty="0">
                <a:solidFill>
                  <a:schemeClr val="tx1"/>
                </a:solidFill>
                <a:latin typeface="Arial" panose="020B0604020202020204" pitchFamily="34" charset="0"/>
                <a:ea typeface="Times New Roman" panose="02020603050405020304" pitchFamily="18" charset="0"/>
                <a:cs typeface="Arial" panose="020B0604020202020204" pitchFamily="34" charset="0"/>
              </a:rPr>
              <a:t>We don’t include in the document, but a direct comparison to </a:t>
            </a:r>
            <a:r>
              <a:rPr lang="en-US" altLang="zh-CN" sz="1800" dirty="0" err="1">
                <a:solidFill>
                  <a:schemeClr val="tx1"/>
                </a:solidFill>
                <a:latin typeface="Arial" panose="020B0604020202020204" pitchFamily="34" charset="0"/>
                <a:ea typeface="Times New Roman" panose="02020603050405020304" pitchFamily="18" charset="0"/>
                <a:cs typeface="Arial" panose="020B0604020202020204" pitchFamily="34" charset="0"/>
              </a:rPr>
              <a:t>FCCee</a:t>
            </a:r>
            <a:r>
              <a:rPr lang="en-US" altLang="zh-CN"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are provided in the final review talk</a:t>
            </a:r>
            <a:endParaRPr lang="zh-CN" altLang="zh-CN"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图片 10">
            <a:extLst>
              <a:ext uri="{FF2B5EF4-FFF2-40B4-BE49-F238E27FC236}">
                <a16:creationId xmlns:a16="http://schemas.microsoft.com/office/drawing/2014/main" id="{DCEB6233-6CC7-655A-5F49-DD25EE1BE59D}"/>
              </a:ext>
            </a:extLst>
          </p:cNvPr>
          <p:cNvPicPr>
            <a:picLocks noChangeAspect="1"/>
          </p:cNvPicPr>
          <p:nvPr/>
        </p:nvPicPr>
        <p:blipFill>
          <a:blip r:embed="rId2"/>
          <a:stretch>
            <a:fillRect/>
          </a:stretch>
        </p:blipFill>
        <p:spPr>
          <a:xfrm>
            <a:off x="6686972" y="4459508"/>
            <a:ext cx="4553711" cy="2015500"/>
          </a:xfrm>
          <a:prstGeom prst="rect">
            <a:avLst/>
          </a:prstGeom>
        </p:spPr>
      </p:pic>
      <p:pic>
        <p:nvPicPr>
          <p:cNvPr id="15" name="图片 14">
            <a:extLst>
              <a:ext uri="{FF2B5EF4-FFF2-40B4-BE49-F238E27FC236}">
                <a16:creationId xmlns:a16="http://schemas.microsoft.com/office/drawing/2014/main" id="{4EB040C9-CAEE-2D97-4BAF-BDB2808BA6C0}"/>
              </a:ext>
            </a:extLst>
          </p:cNvPr>
          <p:cNvPicPr>
            <a:picLocks noChangeAspect="1"/>
          </p:cNvPicPr>
          <p:nvPr/>
        </p:nvPicPr>
        <p:blipFill>
          <a:blip r:embed="rId3"/>
          <a:stretch>
            <a:fillRect/>
          </a:stretch>
        </p:blipFill>
        <p:spPr>
          <a:xfrm>
            <a:off x="911714" y="4623779"/>
            <a:ext cx="5201530" cy="388496"/>
          </a:xfrm>
          <a:prstGeom prst="rect">
            <a:avLst/>
          </a:prstGeom>
        </p:spPr>
      </p:pic>
      <p:pic>
        <p:nvPicPr>
          <p:cNvPr id="18" name="图片 17">
            <a:extLst>
              <a:ext uri="{FF2B5EF4-FFF2-40B4-BE49-F238E27FC236}">
                <a16:creationId xmlns:a16="http://schemas.microsoft.com/office/drawing/2014/main" id="{51B47074-1976-C0CD-322E-18A6C755C57D}"/>
              </a:ext>
            </a:extLst>
          </p:cNvPr>
          <p:cNvPicPr>
            <a:picLocks noChangeAspect="1"/>
          </p:cNvPicPr>
          <p:nvPr/>
        </p:nvPicPr>
        <p:blipFill>
          <a:blip r:embed="rId4"/>
          <a:stretch>
            <a:fillRect/>
          </a:stretch>
        </p:blipFill>
        <p:spPr>
          <a:xfrm>
            <a:off x="951317" y="5037755"/>
            <a:ext cx="5208691" cy="1437253"/>
          </a:xfrm>
          <a:prstGeom prst="rect">
            <a:avLst/>
          </a:prstGeom>
        </p:spPr>
      </p:pic>
      <p:sp>
        <p:nvSpPr>
          <p:cNvPr id="19" name="文本框 18">
            <a:extLst>
              <a:ext uri="{FF2B5EF4-FFF2-40B4-BE49-F238E27FC236}">
                <a16:creationId xmlns:a16="http://schemas.microsoft.com/office/drawing/2014/main" id="{777F972F-1683-189D-8AD6-E77AC81609C6}"/>
              </a:ext>
            </a:extLst>
          </p:cNvPr>
          <p:cNvSpPr txBox="1"/>
          <p:nvPr/>
        </p:nvSpPr>
        <p:spPr>
          <a:xfrm>
            <a:off x="3387876" y="4254447"/>
            <a:ext cx="1335024" cy="369332"/>
          </a:xfrm>
          <a:prstGeom prst="rect">
            <a:avLst/>
          </a:prstGeom>
          <a:noFill/>
        </p:spPr>
        <p:txBody>
          <a:bodyPr wrap="square" rtlCol="0">
            <a:spAutoFit/>
          </a:bodyPr>
          <a:lstStyle/>
          <a:p>
            <a:r>
              <a:rPr lang="en-US" altLang="zh-CN" b="1" dirty="0" err="1">
                <a:solidFill>
                  <a:srgbClr val="FF0000"/>
                </a:solidFill>
                <a:latin typeface="Arial" panose="020B0604020202020204" pitchFamily="34" charset="0"/>
                <a:cs typeface="Arial" panose="020B0604020202020204" pitchFamily="34" charset="0"/>
              </a:rPr>
              <a:t>Mhiggs</a:t>
            </a:r>
            <a:endParaRPr lang="zh-CN" altLang="en-US" b="1" dirty="0">
              <a:solidFill>
                <a:srgbClr val="FF0000"/>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BB1F7178-595B-1832-506A-A52DEB46218C}"/>
              </a:ext>
            </a:extLst>
          </p:cNvPr>
          <p:cNvSpPr txBox="1"/>
          <p:nvPr/>
        </p:nvSpPr>
        <p:spPr>
          <a:xfrm>
            <a:off x="6612290" y="4148208"/>
            <a:ext cx="1335024" cy="369332"/>
          </a:xfrm>
          <a:prstGeom prst="rect">
            <a:avLst/>
          </a:prstGeom>
          <a:noFill/>
        </p:spPr>
        <p:txBody>
          <a:bodyPr wrap="square" rtlCol="0">
            <a:spAutoFit/>
          </a:bodyPr>
          <a:lstStyle/>
          <a:p>
            <a:r>
              <a:rPr lang="en-US" altLang="zh-CN" b="1" dirty="0" err="1">
                <a:solidFill>
                  <a:srgbClr val="FF0000"/>
                </a:solidFill>
                <a:latin typeface="Arial" panose="020B0604020202020204" pitchFamily="34" charset="0"/>
                <a:cs typeface="Arial" panose="020B0604020202020204" pitchFamily="34" charset="0"/>
              </a:rPr>
              <a:t>MTop</a:t>
            </a:r>
            <a:endParaRPr lang="zh-CN" altLang="en-US" b="1" dirty="0">
              <a:solidFill>
                <a:srgbClr val="FF0000"/>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660DE1AD-2C07-03F9-6847-82C54158CDDF}"/>
              </a:ext>
            </a:extLst>
          </p:cNvPr>
          <p:cNvPicPr>
            <a:picLocks noChangeAspect="1"/>
          </p:cNvPicPr>
          <p:nvPr/>
        </p:nvPicPr>
        <p:blipFill>
          <a:blip r:embed="rId5"/>
          <a:stretch>
            <a:fillRect/>
          </a:stretch>
        </p:blipFill>
        <p:spPr>
          <a:xfrm>
            <a:off x="5704713" y="2190740"/>
            <a:ext cx="5877687" cy="924853"/>
          </a:xfrm>
          <a:prstGeom prst="rect">
            <a:avLst/>
          </a:prstGeom>
        </p:spPr>
      </p:pic>
    </p:spTree>
    <p:extLst>
      <p:ext uri="{BB962C8B-B14F-4D97-AF65-F5344CB8AC3E}">
        <p14:creationId xmlns:p14="http://schemas.microsoft.com/office/powerpoint/2010/main" val="411194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DA03-9600-5FEF-543C-6EAD6FFFF3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9763B3-AC5D-618E-C8EF-D5180D249EC3}"/>
              </a:ext>
            </a:extLst>
          </p:cNvPr>
          <p:cNvSpPr>
            <a:spLocks noGrp="1"/>
          </p:cNvSpPr>
          <p:nvPr>
            <p:ph type="title"/>
          </p:nvPr>
        </p:nvSpPr>
        <p:spPr/>
        <p:txBody>
          <a:bodyPr/>
          <a:lstStyle/>
          <a:p>
            <a:r>
              <a:rPr lang="en-US" altLang="zh-CN" dirty="0">
                <a:solidFill>
                  <a:schemeClr val="accent3">
                    <a:lumMod val="75000"/>
                  </a:schemeClr>
                </a:solidFill>
              </a:rPr>
              <a:t>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EAD09955-8B4D-00CD-BE60-259237B0FC74}"/>
              </a:ext>
            </a:extLst>
          </p:cNvPr>
          <p:cNvSpPr>
            <a:spLocks noGrp="1"/>
          </p:cNvSpPr>
          <p:nvPr>
            <p:ph idx="13"/>
          </p:nvPr>
        </p:nvSpPr>
        <p:spPr>
          <a:xfrm>
            <a:off x="609600" y="1139557"/>
            <a:ext cx="10972800" cy="5334395"/>
          </a:xfrm>
        </p:spPr>
        <p:txBody>
          <a:bodyPr>
            <a:noAutofit/>
          </a:bodyPr>
          <a:lstStyle/>
          <a:p>
            <a:r>
              <a:rPr lang="en-US" altLang="zh-CN" sz="1800" dirty="0">
                <a:effectLst/>
                <a:latin typeface="Arial" panose="020B0604020202020204" pitchFamily="34" charset="0"/>
                <a:ea typeface="Times New Roman" panose="02020603050405020304" pitchFamily="18" charset="0"/>
                <a:cs typeface="Arial" panose="020B0604020202020204" pitchFamily="34" charset="0"/>
              </a:rPr>
              <a:t>Table 15.18: maybe having the cell limits would help readability?</a:t>
            </a:r>
          </a:p>
          <a:p>
            <a:pPr lvl="1"/>
            <a:r>
              <a:rPr lang="en-US" altLang="zh-CN" sz="1800" dirty="0">
                <a:ea typeface="Times New Roman" panose="02020603050405020304" pitchFamily="18" charset="0"/>
                <a:cs typeface="Arial" panose="020B0604020202020204" pitchFamily="34" charset="0"/>
              </a:rPr>
              <a:t>Added</a:t>
            </a:r>
            <a:r>
              <a:rPr lang="zh-CN" altLang="en-US" sz="1800" dirty="0">
                <a:ea typeface="Times New Roman" panose="02020603050405020304" pitchFamily="18" charset="0"/>
                <a:cs typeface="Arial" panose="020B0604020202020204" pitchFamily="34" charset="0"/>
              </a:rPr>
              <a:t> </a:t>
            </a:r>
            <a:r>
              <a:rPr lang="en-US" altLang="zh-CN" sz="1800" dirty="0">
                <a:ea typeface="Times New Roman" panose="02020603050405020304" pitchFamily="18" charset="0"/>
                <a:cs typeface="Arial" panose="020B0604020202020204" pitchFamily="34" charset="0"/>
              </a:rPr>
              <a:t>a vertical line and made a few minor cosmetic changes (e.g. avoided merging cells)</a:t>
            </a:r>
          </a:p>
          <a:p>
            <a:pPr lvl="1"/>
            <a:endParaRPr lang="en-US" altLang="zh-CN" sz="1800" dirty="0">
              <a:effectLst/>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zh-CN" altLang="zh-CN" sz="1800" dirty="0">
              <a:effectLst/>
              <a:ea typeface="Times New Roman" panose="02020603050405020304" pitchFamily="18" charset="0"/>
              <a:cs typeface="Arial" panose="020B0604020202020204" pitchFamily="34" charset="0"/>
            </a:endParaRPr>
          </a:p>
          <a:p>
            <a:r>
              <a:rPr lang="en-US" altLang="zh-CN" sz="1800" dirty="0">
                <a:effectLst/>
                <a:latin typeface="Arial" panose="020B0604020202020204" pitchFamily="34" charset="0"/>
                <a:ea typeface="Times New Roman" panose="02020603050405020304" pitchFamily="18" charset="0"/>
                <a:cs typeface="Arial" panose="020B0604020202020204" pitchFamily="34" charset="0"/>
              </a:rPr>
              <a:t>-Figure 15.33 : are the contours right? They seem to be confined at the right of the figure and are not readable. </a:t>
            </a:r>
          </a:p>
          <a:p>
            <a:pPr lvl="1"/>
            <a:r>
              <a:rPr lang="en-US" altLang="zh-CN" sz="1800" dirty="0">
                <a:ea typeface="Times New Roman" panose="02020603050405020304" pitchFamily="18" charset="0"/>
                <a:cs typeface="Arial" panose="020B0604020202020204" pitchFamily="34" charset="0"/>
              </a:rPr>
              <a:t>The contours are correct, but indeed were </a:t>
            </a:r>
          </a:p>
          <a:p>
            <a:pPr marL="457200" lvl="1" indent="0">
              <a:buNone/>
            </a:pPr>
            <a:r>
              <a:rPr lang="en-US" altLang="zh-CN" sz="1800" dirty="0">
                <a:ea typeface="Times New Roman" panose="02020603050405020304" pitchFamily="18" charset="0"/>
                <a:cs typeface="Arial" panose="020B0604020202020204" pitchFamily="34" charset="0"/>
              </a:rPr>
              <a:t>   not readable. We zoomed in the figure. </a:t>
            </a:r>
          </a:p>
          <a:p>
            <a:pPr marL="457200" lvl="1" indent="0">
              <a:buNone/>
            </a:pPr>
            <a:r>
              <a:rPr lang="en-US" altLang="zh-CN" sz="1800" dirty="0">
                <a:ea typeface="Times New Roman" panose="02020603050405020304" pitchFamily="18" charset="0"/>
                <a:cs typeface="Arial" panose="020B0604020202020204" pitchFamily="34" charset="0"/>
              </a:rPr>
              <a:t>   The left side of the contours are fully </a:t>
            </a:r>
          </a:p>
          <a:p>
            <a:pPr marL="457200" lvl="1" indent="0">
              <a:buNone/>
            </a:pPr>
            <a:r>
              <a:rPr lang="en-US" altLang="zh-CN" sz="1800" dirty="0">
                <a:ea typeface="Times New Roman" panose="02020603050405020304" pitchFamily="18" charset="0"/>
                <a:cs typeface="Arial" panose="020B0604020202020204" pitchFamily="34" charset="0"/>
              </a:rPr>
              <a:t>   excluded.</a:t>
            </a:r>
            <a:endParaRPr lang="zh-CN" altLang="zh-CN" sz="1800" dirty="0">
              <a:effectLst/>
              <a:ea typeface="Times New Roman" panose="02020603050405020304" pitchFamily="18" charset="0"/>
              <a:cs typeface="Arial" panose="020B0604020202020204" pitchFamily="34" charset="0"/>
            </a:endParaRPr>
          </a:p>
          <a:p>
            <a:endParaRPr lang="zh-CN" altLang="zh-CN" sz="1800" dirty="0">
              <a:effectLst/>
              <a:ea typeface="Times New Roman" panose="02020603050405020304" pitchFamily="18" charset="0"/>
              <a:cs typeface="Arial" panose="020B0604020202020204" pitchFamily="34" charset="0"/>
            </a:endParaRPr>
          </a:p>
        </p:txBody>
      </p:sp>
      <p:pic>
        <p:nvPicPr>
          <p:cNvPr id="5" name="图片 4">
            <a:extLst>
              <a:ext uri="{FF2B5EF4-FFF2-40B4-BE49-F238E27FC236}">
                <a16:creationId xmlns:a16="http://schemas.microsoft.com/office/drawing/2014/main" id="{7636C46D-C521-53CA-E93B-E6C23C27AC22}"/>
              </a:ext>
            </a:extLst>
          </p:cNvPr>
          <p:cNvPicPr>
            <a:picLocks noChangeAspect="1"/>
          </p:cNvPicPr>
          <p:nvPr/>
        </p:nvPicPr>
        <p:blipFill>
          <a:blip r:embed="rId2"/>
          <a:stretch>
            <a:fillRect/>
          </a:stretch>
        </p:blipFill>
        <p:spPr>
          <a:xfrm>
            <a:off x="6025896" y="2242575"/>
            <a:ext cx="5102389" cy="1793018"/>
          </a:xfrm>
          <a:prstGeom prst="rect">
            <a:avLst/>
          </a:prstGeom>
        </p:spPr>
      </p:pic>
      <p:pic>
        <p:nvPicPr>
          <p:cNvPr id="7" name="图片 6">
            <a:extLst>
              <a:ext uri="{FF2B5EF4-FFF2-40B4-BE49-F238E27FC236}">
                <a16:creationId xmlns:a16="http://schemas.microsoft.com/office/drawing/2014/main" id="{34E94884-97C2-BED9-25A1-D5C79173AF87}"/>
              </a:ext>
            </a:extLst>
          </p:cNvPr>
          <p:cNvPicPr>
            <a:picLocks noChangeAspect="1"/>
          </p:cNvPicPr>
          <p:nvPr/>
        </p:nvPicPr>
        <p:blipFill>
          <a:blip r:embed="rId3"/>
          <a:stretch>
            <a:fillRect/>
          </a:stretch>
        </p:blipFill>
        <p:spPr>
          <a:xfrm>
            <a:off x="1063715" y="2596498"/>
            <a:ext cx="4842563" cy="1793019"/>
          </a:xfrm>
          <a:prstGeom prst="rect">
            <a:avLst/>
          </a:prstGeom>
        </p:spPr>
      </p:pic>
      <p:sp>
        <p:nvSpPr>
          <p:cNvPr id="8" name="文本框 7">
            <a:extLst>
              <a:ext uri="{FF2B5EF4-FFF2-40B4-BE49-F238E27FC236}">
                <a16:creationId xmlns:a16="http://schemas.microsoft.com/office/drawing/2014/main" id="{581D406E-636B-E827-AF04-A0516B6B51E5}"/>
              </a:ext>
            </a:extLst>
          </p:cNvPr>
          <p:cNvSpPr txBox="1"/>
          <p:nvPr/>
        </p:nvSpPr>
        <p:spPr>
          <a:xfrm>
            <a:off x="1068324" y="2242575"/>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V0.4.1</a:t>
            </a:r>
            <a:endParaRPr lang="zh-CN" altLang="en-US" b="1" dirty="0">
              <a:solidFill>
                <a:srgbClr val="FF0000"/>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2F028BB3-4159-D321-C1E5-451EE89AE55F}"/>
              </a:ext>
            </a:extLst>
          </p:cNvPr>
          <p:cNvSpPr txBox="1"/>
          <p:nvPr/>
        </p:nvSpPr>
        <p:spPr>
          <a:xfrm>
            <a:off x="5980176" y="1955539"/>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New</a:t>
            </a:r>
            <a:endParaRPr lang="zh-CN" altLang="en-US" b="1" dirty="0">
              <a:solidFill>
                <a:srgbClr val="FF0000"/>
              </a:solidFill>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750849D3-FF17-3BDD-3C52-C6875FAEE5AB}"/>
              </a:ext>
            </a:extLst>
          </p:cNvPr>
          <p:cNvPicPr>
            <a:picLocks noChangeAspect="1"/>
          </p:cNvPicPr>
          <p:nvPr/>
        </p:nvPicPr>
        <p:blipFill>
          <a:blip r:embed="rId4"/>
          <a:stretch>
            <a:fillRect/>
          </a:stretch>
        </p:blipFill>
        <p:spPr>
          <a:xfrm>
            <a:off x="5906278" y="4994531"/>
            <a:ext cx="2270760" cy="1703070"/>
          </a:xfrm>
          <a:prstGeom prst="rect">
            <a:avLst/>
          </a:prstGeom>
        </p:spPr>
      </p:pic>
      <p:sp>
        <p:nvSpPr>
          <p:cNvPr id="12" name="文本框 11">
            <a:extLst>
              <a:ext uri="{FF2B5EF4-FFF2-40B4-BE49-F238E27FC236}">
                <a16:creationId xmlns:a16="http://schemas.microsoft.com/office/drawing/2014/main" id="{490643D6-D1B8-B79A-BA74-F9A53008041E}"/>
              </a:ext>
            </a:extLst>
          </p:cNvPr>
          <p:cNvSpPr txBox="1"/>
          <p:nvPr/>
        </p:nvSpPr>
        <p:spPr>
          <a:xfrm>
            <a:off x="5815202" y="4660752"/>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V0.4.1</a:t>
            </a:r>
            <a:endParaRPr lang="zh-CN" altLang="en-US" b="1" dirty="0">
              <a:solidFill>
                <a:srgbClr val="FF0000"/>
              </a:solidFill>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BBA483D6-FDA0-E5EB-5254-246B1CD618A2}"/>
              </a:ext>
            </a:extLst>
          </p:cNvPr>
          <p:cNvPicPr>
            <a:picLocks noChangeAspect="1"/>
          </p:cNvPicPr>
          <p:nvPr/>
        </p:nvPicPr>
        <p:blipFill>
          <a:blip r:embed="rId5"/>
          <a:stretch>
            <a:fillRect/>
          </a:stretch>
        </p:blipFill>
        <p:spPr>
          <a:xfrm>
            <a:off x="8494776" y="4845418"/>
            <a:ext cx="2545175" cy="1843806"/>
          </a:xfrm>
          <a:prstGeom prst="rect">
            <a:avLst/>
          </a:prstGeom>
        </p:spPr>
      </p:pic>
      <p:sp>
        <p:nvSpPr>
          <p:cNvPr id="15" name="文本框 14">
            <a:extLst>
              <a:ext uri="{FF2B5EF4-FFF2-40B4-BE49-F238E27FC236}">
                <a16:creationId xmlns:a16="http://schemas.microsoft.com/office/drawing/2014/main" id="{BCEE887A-8484-8379-E3B5-98429A3A6B71}"/>
              </a:ext>
            </a:extLst>
          </p:cNvPr>
          <p:cNvSpPr txBox="1"/>
          <p:nvPr/>
        </p:nvSpPr>
        <p:spPr>
          <a:xfrm>
            <a:off x="8628888" y="4625199"/>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New</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6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DA03-9600-5FEF-543C-6EAD6FFFF3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9763B3-AC5D-618E-C8EF-D5180D249EC3}"/>
              </a:ext>
            </a:extLst>
          </p:cNvPr>
          <p:cNvSpPr>
            <a:spLocks noGrp="1"/>
          </p:cNvSpPr>
          <p:nvPr>
            <p:ph type="title"/>
          </p:nvPr>
        </p:nvSpPr>
        <p:spPr/>
        <p:txBody>
          <a:bodyPr/>
          <a:lstStyle/>
          <a:p>
            <a:r>
              <a:rPr lang="en-US" altLang="zh-CN" dirty="0">
                <a:solidFill>
                  <a:schemeClr val="accent3">
                    <a:lumMod val="75000"/>
                  </a:schemeClr>
                </a:solidFill>
              </a:rPr>
              <a:t>Comments on Draft v0.4.1</a:t>
            </a:r>
            <a:endParaRPr lang="zh-CN" altLang="en-US" dirty="0">
              <a:solidFill>
                <a:schemeClr val="accent3">
                  <a:lumMod val="75000"/>
                </a:schemeClr>
              </a:solidFill>
            </a:endParaRPr>
          </a:p>
        </p:txBody>
      </p:sp>
      <p:sp>
        <p:nvSpPr>
          <p:cNvPr id="4" name="Content Placeholder 3">
            <a:extLst>
              <a:ext uri="{FF2B5EF4-FFF2-40B4-BE49-F238E27FC236}">
                <a16:creationId xmlns:a16="http://schemas.microsoft.com/office/drawing/2014/main" id="{EAD09955-8B4D-00CD-BE60-259237B0FC74}"/>
              </a:ext>
            </a:extLst>
          </p:cNvPr>
          <p:cNvSpPr>
            <a:spLocks noGrp="1"/>
          </p:cNvSpPr>
          <p:nvPr>
            <p:ph idx="13"/>
          </p:nvPr>
        </p:nvSpPr>
        <p:spPr/>
        <p:txBody>
          <a:bodyPr>
            <a:noAutofit/>
          </a:bodyPr>
          <a:lstStyle/>
          <a:p>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The section 15.3 : I suggest to move the subsection 15.3.4 as a part of the final section, to be renamed as “Summary and future plans”. </a:t>
            </a:r>
          </a:p>
          <a:p>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I suggest to rename the section 15.3 as: “Further performance aspects”</a:t>
            </a:r>
          </a:p>
          <a:p>
            <a:pPr lvl="1"/>
            <a:r>
              <a:rPr lang="en-US" altLang="zh-CN" sz="1800" dirty="0">
                <a:ea typeface="Times New Roman" panose="02020603050405020304" pitchFamily="18" charset="0"/>
                <a:cs typeface="Arial" panose="020B0604020202020204" pitchFamily="34" charset="0"/>
              </a:rPr>
              <a:t>The</a:t>
            </a:r>
            <a:r>
              <a:rPr lang="zh-CN" altLang="en-US" sz="1800" dirty="0">
                <a:ea typeface="Times New Roman" panose="02020603050405020304" pitchFamily="18" charset="0"/>
                <a:cs typeface="Arial" panose="020B0604020202020204" pitchFamily="34" charset="0"/>
              </a:rPr>
              <a:t> </a:t>
            </a:r>
            <a:r>
              <a:rPr lang="en-US" altLang="zh-CN" sz="1800" dirty="0">
                <a:ea typeface="Times New Roman" panose="02020603050405020304" pitchFamily="18" charset="0"/>
                <a:cs typeface="Arial" panose="020B0604020202020204" pitchFamily="34" charset="0"/>
              </a:rPr>
              <a:t>new</a:t>
            </a:r>
            <a:r>
              <a:rPr lang="zh-CN" altLang="en-US" sz="1800" dirty="0">
                <a:ea typeface="Times New Roman" panose="02020603050405020304" pitchFamily="18" charset="0"/>
                <a:cs typeface="Arial" panose="020B0604020202020204" pitchFamily="34" charset="0"/>
              </a:rPr>
              <a:t> </a:t>
            </a:r>
            <a:r>
              <a:rPr lang="en-US" altLang="zh-CN" sz="1800" dirty="0">
                <a:ea typeface="Times New Roman" panose="02020603050405020304" pitchFamily="18" charset="0"/>
                <a:cs typeface="Arial" panose="020B0604020202020204" pitchFamily="34" charset="0"/>
              </a:rPr>
              <a:t>structure is as below.</a:t>
            </a: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en-US" altLang="zh-CN" sz="1800" dirty="0">
              <a:effectLst/>
              <a:ea typeface="Times New Roman" panose="02020603050405020304" pitchFamily="18" charset="0"/>
              <a:cs typeface="Arial" panose="020B0604020202020204" pitchFamily="34" charset="0"/>
            </a:endParaRPr>
          </a:p>
          <a:p>
            <a:pPr lvl="1"/>
            <a:endParaRPr lang="en-US" altLang="zh-CN" sz="1800" dirty="0">
              <a:effectLst/>
              <a:ea typeface="Times New Roman" panose="02020603050405020304" pitchFamily="18" charset="0"/>
              <a:cs typeface="Arial" panose="020B0604020202020204" pitchFamily="34" charset="0"/>
            </a:endParaRPr>
          </a:p>
          <a:p>
            <a:pPr lvl="1"/>
            <a:endParaRPr lang="en-US" altLang="zh-CN" sz="1800" dirty="0">
              <a:ea typeface="Times New Roman" panose="02020603050405020304" pitchFamily="18" charset="0"/>
              <a:cs typeface="Arial" panose="020B0604020202020204" pitchFamily="34" charset="0"/>
            </a:endParaRPr>
          </a:p>
          <a:p>
            <a:pPr lvl="1"/>
            <a:endParaRPr lang="zh-CN" altLang="zh-CN" sz="1800" dirty="0">
              <a:effectLst/>
              <a:ea typeface="Times New Roman" panose="02020603050405020304" pitchFamily="18" charset="0"/>
              <a:cs typeface="Arial" panose="020B0604020202020204" pitchFamily="34" charset="0"/>
            </a:endParaRPr>
          </a:p>
          <a:p>
            <a:r>
              <a:rPr lang="zh-CN" altLang="zh-CN" sz="1800" dirty="0">
                <a:effectLst/>
                <a:latin typeface="Arial" panose="020B0604020202020204" pitchFamily="34" charset="0"/>
                <a:ea typeface="Helvetica" panose="020B0604020202020204" pitchFamily="34" charset="0"/>
                <a:cs typeface="Arial" panose="020B0604020202020204" pitchFamily="34" charset="0"/>
              </a:rPr>
              <a:t>-I suggest a proof reading, there are a few editorial minute errors left</a:t>
            </a:r>
            <a:r>
              <a:rPr lang="en-US" altLang="zh-CN" sz="1800" dirty="0">
                <a:effectLst/>
                <a:latin typeface="Arial" panose="020B0604020202020204" pitchFamily="34" charset="0"/>
                <a:ea typeface="Times New Roman" panose="02020603050405020304" pitchFamily="18" charset="0"/>
                <a:cs typeface="Arial" panose="020B0604020202020204" pitchFamily="34" charset="0"/>
              </a:rPr>
              <a:t> in the text. (make the references uniform etc.) But in general the text is OK. </a:t>
            </a:r>
          </a:p>
          <a:p>
            <a:pPr lvl="1"/>
            <a:r>
              <a:rPr lang="en-US" altLang="zh-CN" sz="1800" dirty="0">
                <a:ea typeface="Times New Roman" panose="02020603050405020304" pitchFamily="18" charset="0"/>
                <a:cs typeface="Arial" panose="020B0604020202020204" pitchFamily="34" charset="0"/>
              </a:rPr>
              <a:t>We went through the chapter again and made detailed updates to improve readability.</a:t>
            </a:r>
            <a:endParaRPr lang="zh-CN" altLang="zh-CN" sz="1800" dirty="0">
              <a:effectLst/>
              <a:ea typeface="Times New Roman" panose="02020603050405020304" pitchFamily="18" charset="0"/>
              <a:cs typeface="Arial" panose="020B0604020202020204" pitchFamily="34" charset="0"/>
            </a:endParaRPr>
          </a:p>
        </p:txBody>
      </p:sp>
      <p:pic>
        <p:nvPicPr>
          <p:cNvPr id="6" name="图片 5">
            <a:extLst>
              <a:ext uri="{FF2B5EF4-FFF2-40B4-BE49-F238E27FC236}">
                <a16:creationId xmlns:a16="http://schemas.microsoft.com/office/drawing/2014/main" id="{7585141F-739B-E666-D190-CD0F3E1F6BE5}"/>
              </a:ext>
            </a:extLst>
          </p:cNvPr>
          <p:cNvPicPr>
            <a:picLocks noChangeAspect="1"/>
          </p:cNvPicPr>
          <p:nvPr/>
        </p:nvPicPr>
        <p:blipFill>
          <a:blip r:embed="rId2"/>
          <a:stretch>
            <a:fillRect/>
          </a:stretch>
        </p:blipFill>
        <p:spPr>
          <a:xfrm>
            <a:off x="822160" y="3199627"/>
            <a:ext cx="5173771" cy="1359773"/>
          </a:xfrm>
          <a:prstGeom prst="rect">
            <a:avLst/>
          </a:prstGeom>
        </p:spPr>
      </p:pic>
      <p:pic>
        <p:nvPicPr>
          <p:cNvPr id="8" name="图片 7">
            <a:extLst>
              <a:ext uri="{FF2B5EF4-FFF2-40B4-BE49-F238E27FC236}">
                <a16:creationId xmlns:a16="http://schemas.microsoft.com/office/drawing/2014/main" id="{99CBE539-147C-E25F-9DA9-7B378A978A03}"/>
              </a:ext>
            </a:extLst>
          </p:cNvPr>
          <p:cNvPicPr>
            <a:picLocks noChangeAspect="1"/>
          </p:cNvPicPr>
          <p:nvPr/>
        </p:nvPicPr>
        <p:blipFill>
          <a:blip r:embed="rId3"/>
          <a:stretch>
            <a:fillRect/>
          </a:stretch>
        </p:blipFill>
        <p:spPr>
          <a:xfrm>
            <a:off x="822160" y="4551759"/>
            <a:ext cx="5173771" cy="247944"/>
          </a:xfrm>
          <a:prstGeom prst="rect">
            <a:avLst/>
          </a:prstGeom>
        </p:spPr>
      </p:pic>
      <p:pic>
        <p:nvPicPr>
          <p:cNvPr id="10" name="图片 9">
            <a:extLst>
              <a:ext uri="{FF2B5EF4-FFF2-40B4-BE49-F238E27FC236}">
                <a16:creationId xmlns:a16="http://schemas.microsoft.com/office/drawing/2014/main" id="{3BE7C4CB-C564-DFFC-CFA9-5AC1107EB51B}"/>
              </a:ext>
            </a:extLst>
          </p:cNvPr>
          <p:cNvPicPr>
            <a:picLocks noChangeAspect="1"/>
          </p:cNvPicPr>
          <p:nvPr/>
        </p:nvPicPr>
        <p:blipFill>
          <a:blip r:embed="rId4"/>
          <a:stretch>
            <a:fillRect/>
          </a:stretch>
        </p:blipFill>
        <p:spPr>
          <a:xfrm>
            <a:off x="6196071" y="3199627"/>
            <a:ext cx="4978146" cy="1288274"/>
          </a:xfrm>
          <a:prstGeom prst="rect">
            <a:avLst/>
          </a:prstGeom>
        </p:spPr>
      </p:pic>
      <p:sp>
        <p:nvSpPr>
          <p:cNvPr id="11" name="文本框 10">
            <a:extLst>
              <a:ext uri="{FF2B5EF4-FFF2-40B4-BE49-F238E27FC236}">
                <a16:creationId xmlns:a16="http://schemas.microsoft.com/office/drawing/2014/main" id="{0C3F847E-0950-88D0-373D-48DABD78D339}"/>
              </a:ext>
            </a:extLst>
          </p:cNvPr>
          <p:cNvSpPr txBox="1"/>
          <p:nvPr/>
        </p:nvSpPr>
        <p:spPr>
          <a:xfrm>
            <a:off x="822160" y="2855966"/>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V0.4.1</a:t>
            </a:r>
            <a:endParaRPr lang="zh-CN" altLang="en-US" b="1" dirty="0">
              <a:solidFill>
                <a:srgbClr val="FF000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4F83DB05-4DDD-D908-5B49-9E137A3B6D6F}"/>
              </a:ext>
            </a:extLst>
          </p:cNvPr>
          <p:cNvSpPr txBox="1"/>
          <p:nvPr/>
        </p:nvSpPr>
        <p:spPr>
          <a:xfrm>
            <a:off x="6196071" y="2855966"/>
            <a:ext cx="1380744" cy="369332"/>
          </a:xfrm>
          <a:prstGeom prst="rect">
            <a:avLst/>
          </a:prstGeom>
          <a:noFill/>
        </p:spPr>
        <p:txBody>
          <a:bodyPr wrap="square" rtlCol="0">
            <a:spAutoFit/>
          </a:bodyPr>
          <a:lstStyle/>
          <a:p>
            <a:r>
              <a:rPr lang="en-US" altLang="zh-CN" b="1" dirty="0">
                <a:solidFill>
                  <a:srgbClr val="FF0000"/>
                </a:solidFill>
                <a:latin typeface="Arial" panose="020B0604020202020204" pitchFamily="34" charset="0"/>
                <a:cs typeface="Arial" panose="020B0604020202020204" pitchFamily="34" charset="0"/>
              </a:rPr>
              <a:t>New</a:t>
            </a:r>
            <a:endParaRPr lang="zh-CN"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6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Findings</a:t>
            </a:r>
          </a:p>
        </p:txBody>
      </p:sp>
      <p:sp>
        <p:nvSpPr>
          <p:cNvPr id="3" name="Text Placeholder 2"/>
          <p:cNvSpPr>
            <a:spLocks noGrp="1"/>
          </p:cNvSpPr>
          <p:nvPr>
            <p:ph type="body" idx="1"/>
          </p:nvPr>
        </p:nvSpPr>
        <p:spPr>
          <a:xfrm>
            <a:off x="460040" y="1300606"/>
            <a:ext cx="10893760" cy="4876357"/>
          </a:xfrm>
        </p:spPr>
        <p:txBody>
          <a:bodyPr>
            <a:normAutofit/>
          </a:bodyPr>
          <a:lstStyle/>
          <a:p>
            <a:pPr marL="0" indent="0" algn="just">
              <a:lnSpc>
                <a:spcPct val="120000"/>
              </a:lnSpc>
              <a:spcBef>
                <a:spcPts val="1200"/>
              </a:spcBef>
              <a:spcAft>
                <a:spcPts val="1200"/>
              </a:spcAft>
              <a:buNone/>
            </a:pPr>
            <a:r>
              <a:rPr lang="en-US" altLang="zh-CN" sz="1800" dirty="0">
                <a:solidFill>
                  <a:srgbClr val="0000FF"/>
                </a:solidFill>
                <a:latin typeface="Arial" panose="020B0604020202020204" pitchFamily="34" charset="0"/>
                <a:ea typeface="宋体" pitchFamily="2" charset="-122"/>
              </a:rPr>
              <a:t>Although further improvements are possible and recommended, the collaboration’s </a:t>
            </a:r>
            <a:r>
              <a:rPr lang="en-US" altLang="zh-CN" sz="1800">
                <a:solidFill>
                  <a:srgbClr val="0000FF"/>
                </a:solidFill>
                <a:latin typeface="Arial" panose="020B0604020202020204" pitchFamily="34" charset="0"/>
                <a:ea typeface="宋体" pitchFamily="2" charset="-122"/>
              </a:rPr>
              <a:t>response to the </a:t>
            </a:r>
            <a:r>
              <a:rPr lang="en-US" altLang="zh-CN" sz="1800" dirty="0">
                <a:solidFill>
                  <a:srgbClr val="0000FF"/>
                </a:solidFill>
                <a:latin typeface="Arial" panose="020B0604020202020204" pitchFamily="34" charset="0"/>
                <a:ea typeface="宋体" pitchFamily="2" charset="-122"/>
              </a:rPr>
              <a:t>previous evaluation has been excellent and deserves recognition. The detector software, particularly the simulation component, now enables comprehensive studies of detector performance and physics benchmarks. Several design decisions have been made based on both detector and physics performance criteria. This progress has allowed the definition of a baseline detector concept. While still perfectible and requiring further detailed investigation, this is a significant and commendable step forward. The scope of physics performance studies has broadened considerably since the last assessment. The range of channels explored and the methodologies employed respond </a:t>
            </a:r>
            <a:r>
              <a:rPr lang="en-US" altLang="zh-CN" sz="1800">
                <a:solidFill>
                  <a:srgbClr val="0000FF"/>
                </a:solidFill>
                <a:latin typeface="Arial" panose="020B0604020202020204" pitchFamily="34" charset="0"/>
                <a:ea typeface="宋体" pitchFamily="2" charset="-122"/>
              </a:rPr>
              <a:t>well to previous </a:t>
            </a:r>
            <a:r>
              <a:rPr lang="en-US" altLang="zh-CN" sz="1800" dirty="0">
                <a:solidFill>
                  <a:srgbClr val="0000FF"/>
                </a:solidFill>
                <a:latin typeface="Arial" panose="020B0604020202020204" pitchFamily="34" charset="0"/>
                <a:ea typeface="宋体" pitchFamily="2" charset="-122"/>
              </a:rPr>
              <a:t>recommendations and collectively address key detector areas and primary physics topics.</a:t>
            </a:r>
            <a:endParaRPr lang="zh-CN" altLang="zh-CN" sz="1800" dirty="0">
              <a:solidFill>
                <a:srgbClr val="0000FF"/>
              </a:solidFill>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Comments</a:t>
            </a:r>
          </a:p>
        </p:txBody>
      </p:sp>
      <p:sp>
        <p:nvSpPr>
          <p:cNvPr id="3" name="Text Placeholder 2"/>
          <p:cNvSpPr>
            <a:spLocks noGrp="1"/>
          </p:cNvSpPr>
          <p:nvPr>
            <p:ph type="body" idx="1"/>
          </p:nvPr>
        </p:nvSpPr>
        <p:spPr>
          <a:xfrm>
            <a:off x="838200" y="1170520"/>
            <a:ext cx="10515600" cy="5179742"/>
          </a:xfrm>
        </p:spPr>
        <p:txBody>
          <a:bodyPr/>
          <a:lstStyle/>
          <a:p>
            <a:pPr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The Ref-TDR text could be improved and shortened by presenting certain aspects (e.g., particle identification, jet studies) more concisely, while still ensuring that the algorithms are described clearly and transparently.  </a:t>
            </a:r>
          </a:p>
          <a:p>
            <a:pPr algn="just">
              <a:lnSpc>
                <a:spcPct val="100000"/>
              </a:lnSpc>
              <a:spcBef>
                <a:spcPts val="600"/>
              </a:spcBef>
            </a:pPr>
            <a:r>
              <a:rPr lang="en-US" altLang="zh-CN" sz="1800" i="1" dirty="0">
                <a:latin typeface="Arial" panose="020B0604020202020204" pitchFamily="34" charset="0"/>
                <a:ea typeface="宋体" pitchFamily="2" charset="-122"/>
              </a:rPr>
              <a:t>Shortened and restructured: PID inputs and algorithms mainly described in Sec. 15.1.2,  with properly reference to TPC chapter;  Jets studies rewritten in Sec. 15.1.7 and 15.1.8, the JOI flavor tagging now chosen as default, and text on the BDT method reduced.</a:t>
            </a:r>
          </a:p>
          <a:p>
            <a:pPr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Many additional physics analyses are planned. Their presentation and motivation should be aligned with the main purpose of this document: demonstrating the feasibility and physics potential of the reference detector. </a:t>
            </a:r>
          </a:p>
          <a:p>
            <a:pPr algn="just">
              <a:lnSpc>
                <a:spcPct val="100000"/>
              </a:lnSpc>
              <a:spcBef>
                <a:spcPts val="600"/>
              </a:spcBef>
            </a:pPr>
            <a:r>
              <a:rPr lang="en-US" altLang="zh-CN" sz="1800" i="1" dirty="0">
                <a:latin typeface="Arial" panose="020B0604020202020204" pitchFamily="34" charset="0"/>
                <a:ea typeface="宋体" pitchFamily="2" charset="-122"/>
              </a:rPr>
              <a:t>10 analyses conducted and documented in Sec. 15.2</a:t>
            </a:r>
          </a:p>
          <a:p>
            <a:pPr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Algorithms for particle identification, jet tagging, etc., are mentioned in multiple places and are still evolving. A systematic approach should be adopted to define and refer to these algorithms consistently across the document. </a:t>
            </a:r>
          </a:p>
          <a:p>
            <a:pPr algn="just">
              <a:lnSpc>
                <a:spcPct val="100000"/>
              </a:lnSpc>
              <a:spcBef>
                <a:spcPts val="600"/>
              </a:spcBef>
            </a:pPr>
            <a:r>
              <a:rPr lang="en-US" altLang="zh-CN" sz="1800" i="1" dirty="0">
                <a:latin typeface="Arial" panose="020B0604020202020204" pitchFamily="34" charset="0"/>
                <a:ea typeface="宋体" pitchFamily="2" charset="-122"/>
              </a:rPr>
              <a:t>Restructured: </a:t>
            </a:r>
            <a:r>
              <a:rPr lang="en-US" altLang="zh-CN" sz="1800" i="1" dirty="0" err="1">
                <a:latin typeface="Arial" panose="020B0604020202020204" pitchFamily="34" charset="0"/>
                <a:ea typeface="宋体" pitchFamily="2" charset="-122"/>
              </a:rPr>
              <a:t>XGBoost</a:t>
            </a:r>
            <a:r>
              <a:rPr lang="en-US" altLang="zh-CN" sz="1800" i="1" dirty="0">
                <a:latin typeface="Arial" panose="020B0604020202020204" pitchFamily="34" charset="0"/>
                <a:ea typeface="宋体" pitchFamily="2" charset="-122"/>
              </a:rPr>
              <a:t> BDT approach is adopted for all PIDs, JOI chosen as default jet tagging method.</a:t>
            </a:r>
            <a:endParaRPr lang="zh-CN" altLang="zh-CN" sz="1400" i="1" dirty="0">
              <a:latin typeface="Arial" panose="020B0604020202020204" pitchFamily="34" charset="0"/>
              <a:ea typeface="宋体" pitchFamily="2" charset="-122"/>
            </a:endParaRPr>
          </a:p>
        </p:txBody>
      </p:sp>
      <p:sp>
        <p:nvSpPr>
          <p:cNvPr id="5" name="TextBox 4"/>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4" y="1089240"/>
            <a:ext cx="11575396" cy="5443640"/>
          </a:xfrm>
        </p:spPr>
        <p:txBody>
          <a:bodyPr>
            <a:normAutofit/>
          </a:bodyPr>
          <a:lstStyle/>
          <a:p>
            <a:pPr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The studies encompass both physics benchmarks and detector performance metrics. A clearer distinction between these two aspects would be beneficial. The editorial team is encouraged to organize the content into: </a:t>
            </a:r>
            <a:endParaRPr lang="zh-CN" altLang="zh-CN" sz="1800" dirty="0">
              <a:solidFill>
                <a:srgbClr val="0000FF"/>
              </a:solidFill>
              <a:latin typeface="Arial" panose="020B0604020202020204" pitchFamily="34" charset="0"/>
              <a:ea typeface="宋体" pitchFamily="2" charset="-122"/>
            </a:endParaRPr>
          </a:p>
          <a:p>
            <a:pPr marL="685800" lvl="2"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Sub-detector technical performance — technical performance figures (used for sub-detector configuration decisions) should be placed in the relevant sub-detector chapters.</a:t>
            </a:r>
          </a:p>
          <a:p>
            <a:pPr marL="1143000" lvl="3" algn="just">
              <a:lnSpc>
                <a:spcPct val="100000"/>
              </a:lnSpc>
              <a:spcBef>
                <a:spcPts val="600"/>
              </a:spcBef>
            </a:pPr>
            <a:r>
              <a:rPr lang="en-US" altLang="zh-CN" i="1" dirty="0">
                <a:latin typeface="Arial" panose="020B0604020202020204" pitchFamily="34" charset="0"/>
                <a:ea typeface="宋体" pitchFamily="2" charset="-122"/>
              </a:rPr>
              <a:t>Single photon reconstruction efficiency and resolutions now only shown in</a:t>
            </a:r>
            <a:r>
              <a:rPr lang="en-US" altLang="zh-CN" sz="2000" dirty="0">
                <a:effectLst/>
                <a:latin typeface="TeXGyreTermesX"/>
              </a:rPr>
              <a:t> Section 7.3.4</a:t>
            </a:r>
            <a:r>
              <a:rPr lang="en-US" altLang="zh-CN" i="1" dirty="0">
                <a:latin typeface="Arial" panose="020B0604020202020204" pitchFamily="34" charset="0"/>
                <a:ea typeface="宋体" pitchFamily="2" charset="-122"/>
              </a:rPr>
              <a:t> (ECAL chapter)</a:t>
            </a:r>
          </a:p>
          <a:p>
            <a:pPr marL="1143000" lvl="3" algn="just">
              <a:lnSpc>
                <a:spcPct val="100000"/>
              </a:lnSpc>
              <a:spcBef>
                <a:spcPts val="600"/>
              </a:spcBef>
            </a:pPr>
            <a:r>
              <a:rPr lang="en-US" altLang="zh-CN" i="1" dirty="0">
                <a:latin typeface="Arial" panose="020B0604020202020204" pitchFamily="34" charset="0"/>
                <a:ea typeface="宋体" pitchFamily="2" charset="-122"/>
              </a:rPr>
              <a:t>Track impact parameters now appear only in Section 4.7 (Vertex chapter )</a:t>
            </a:r>
          </a:p>
          <a:p>
            <a:pPr marL="1143000" lvl="3" algn="just">
              <a:lnSpc>
                <a:spcPct val="100000"/>
              </a:lnSpc>
              <a:spcBef>
                <a:spcPts val="600"/>
              </a:spcBef>
            </a:pPr>
            <a:r>
              <a:rPr lang="en-US" altLang="zh-CN" i="1" dirty="0">
                <a:latin typeface="Arial" panose="020B0604020202020204" pitchFamily="34" charset="0"/>
                <a:ea typeface="宋体" pitchFamily="2" charset="-122"/>
              </a:rPr>
              <a:t>Plots for separation power of </a:t>
            </a:r>
            <a:r>
              <a:rPr lang="en-US" altLang="zh-CN" i="1" dirty="0" err="1">
                <a:latin typeface="Arial" panose="020B0604020202020204" pitchFamily="34" charset="0"/>
                <a:ea typeface="宋体" pitchFamily="2" charset="-122"/>
              </a:rPr>
              <a:t>tof</a:t>
            </a:r>
            <a:r>
              <a:rPr lang="en-US" altLang="zh-CN" i="1" dirty="0">
                <a:latin typeface="Arial" panose="020B0604020202020204" pitchFamily="34" charset="0"/>
                <a:ea typeface="宋体" pitchFamily="2" charset="-122"/>
              </a:rPr>
              <a:t> and </a:t>
            </a:r>
            <a:r>
              <a:rPr lang="en-US" altLang="zh-CN" i="1" dirty="0" err="1">
                <a:latin typeface="Arial" panose="020B0604020202020204" pitchFamily="34" charset="0"/>
                <a:ea typeface="宋体" pitchFamily="2" charset="-122"/>
              </a:rPr>
              <a:t>dn</a:t>
            </a:r>
            <a:r>
              <a:rPr lang="en-US" altLang="zh-CN" i="1" dirty="0">
                <a:latin typeface="Arial" panose="020B0604020202020204" pitchFamily="34" charset="0"/>
                <a:ea typeface="宋体" pitchFamily="2" charset="-122"/>
              </a:rPr>
              <a:t>/dx moved to  Section 4.5 (Silicon Tracker chapter) and Section 6.4 (TPC chapter)</a:t>
            </a:r>
            <a:endParaRPr lang="zh-CN" altLang="zh-CN" i="1" dirty="0">
              <a:latin typeface="Arial" panose="020B0604020202020204" pitchFamily="34" charset="0"/>
              <a:ea typeface="宋体" pitchFamily="2" charset="-122"/>
            </a:endParaRPr>
          </a:p>
          <a:p>
            <a:pPr marL="685800" lvl="2"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Physics-related performance — to demonstrate baseline detector capabilities for physics analyses (e.g., particle identification, global variables like </a:t>
            </a:r>
            <a:r>
              <a:rPr lang="en-US" altLang="zh-CN" sz="1800" dirty="0" err="1">
                <a:solidFill>
                  <a:srgbClr val="0000FF"/>
                </a:solidFill>
                <a:latin typeface="Arial" panose="020B0604020202020204" pitchFamily="34" charset="0"/>
                <a:ea typeface="宋体" pitchFamily="2" charset="-122"/>
              </a:rPr>
              <a:t>ETmiss</a:t>
            </a:r>
            <a:r>
              <a:rPr lang="en-US" altLang="zh-CN" sz="1800" dirty="0">
                <a:solidFill>
                  <a:srgbClr val="0000FF"/>
                </a:solidFill>
                <a:latin typeface="Arial" panose="020B0604020202020204" pitchFamily="34" charset="0"/>
                <a:ea typeface="宋体" pitchFamily="2" charset="-122"/>
              </a:rPr>
              <a:t>), and to present the physics analyses themselves. This should be the main focus of the performance chapter.</a:t>
            </a:r>
          </a:p>
          <a:p>
            <a:pPr marL="1143000" lvl="3" algn="just">
              <a:lnSpc>
                <a:spcPct val="100000"/>
              </a:lnSpc>
              <a:spcBef>
                <a:spcPts val="600"/>
              </a:spcBef>
            </a:pPr>
            <a:r>
              <a:rPr lang="en-US" altLang="zh-CN" i="1" dirty="0">
                <a:latin typeface="Arial" panose="020B0604020202020204" pitchFamily="34" charset="0"/>
                <a:ea typeface="宋体" pitchFamily="2" charset="-122"/>
              </a:rPr>
              <a:t>Sec 15.1</a:t>
            </a:r>
            <a:r>
              <a:rPr lang="zh-CN" altLang="en-US" i="1" dirty="0">
                <a:latin typeface="Arial" panose="020B0604020202020204" pitchFamily="34" charset="0"/>
                <a:ea typeface="宋体" pitchFamily="2" charset="-122"/>
              </a:rPr>
              <a:t> </a:t>
            </a:r>
            <a:r>
              <a:rPr lang="en-US" altLang="zh-CN" i="1" dirty="0">
                <a:latin typeface="Arial" panose="020B0604020202020204" pitchFamily="34" charset="0"/>
                <a:ea typeface="宋体" pitchFamily="2" charset="-122"/>
              </a:rPr>
              <a:t>restructured to focus on physics-related performance</a:t>
            </a:r>
          </a:p>
          <a:p>
            <a:pPr marL="1143000" lvl="3" algn="just">
              <a:lnSpc>
                <a:spcPct val="100000"/>
              </a:lnSpc>
              <a:spcBef>
                <a:spcPts val="600"/>
              </a:spcBef>
            </a:pPr>
            <a:r>
              <a:rPr lang="en-US" altLang="zh-CN" i="1" dirty="0">
                <a:latin typeface="Arial" panose="020B0604020202020204" pitchFamily="34" charset="0"/>
                <a:ea typeface="宋体" pitchFamily="2" charset="-122"/>
              </a:rPr>
              <a:t>Now Tau leptons (15.1.5) and Missing E/p/m (15.1.9) also included. </a:t>
            </a: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4" y="1089240"/>
            <a:ext cx="11575396" cy="5261022"/>
          </a:xfrm>
        </p:spPr>
        <p:txBody>
          <a:bodyPr>
            <a:normAutofit/>
          </a:bodyPr>
          <a:lstStyle/>
          <a:p>
            <a:pPr algn="just">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physics benchmarks listed in Table 15.3 are intended to demonstrate the performance of the reference detector. Each listed study should be discussed explicitly, explaining the role of the detector performance in achieving the result. Currently, only a subset (e.g., Higgs recoil mass, Higgs branching ratios, weak mixing angle from </a:t>
            </a:r>
            <a:r>
              <a:rPr lang="en-US" altLang="zh-CN" sz="1800" dirty="0" err="1">
                <a:solidFill>
                  <a:srgbClr val="0000FF"/>
                </a:solidFill>
                <a:latin typeface="Arial" panose="020B0604020202020204" pitchFamily="34" charset="0"/>
                <a:ea typeface="宋体" pitchFamily="2" charset="-122"/>
              </a:rPr>
              <a:t>Z→μμ</a:t>
            </a:r>
            <a:r>
              <a:rPr lang="en-US" altLang="zh-CN" sz="1800" dirty="0">
                <a:solidFill>
                  <a:srgbClr val="0000FF"/>
                </a:solidFill>
                <a:latin typeface="Arial" panose="020B0604020202020204" pitchFamily="34" charset="0"/>
                <a:ea typeface="宋体" pitchFamily="2" charset="-122"/>
              </a:rPr>
              <a:t>) are covered. Other channels (exotic Higgs decays, LLPs, CVP in D-meson decays) should also be summarized, possibly in a summary table. </a:t>
            </a:r>
          </a:p>
          <a:p>
            <a:pPr algn="just">
              <a:lnSpc>
                <a:spcPct val="100000"/>
              </a:lnSpc>
              <a:spcBef>
                <a:spcPts val="600"/>
              </a:spcBef>
            </a:pPr>
            <a:r>
              <a:rPr lang="en-US" altLang="zh-CN" sz="1800" i="1" dirty="0">
                <a:latin typeface="Arial" panose="020B0604020202020204" pitchFamily="34" charset="0"/>
                <a:ea typeface="宋体" pitchFamily="2" charset="-122"/>
              </a:rPr>
              <a:t>Sections</a:t>
            </a:r>
            <a:r>
              <a:rPr lang="zh-CN" altLang="en-US" sz="1800" i="1" dirty="0">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15.2.2</a:t>
            </a:r>
            <a:r>
              <a:rPr lang="zh-CN" altLang="en-US" sz="1800" i="1" dirty="0">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a:t>
            </a:r>
            <a:r>
              <a:rPr lang="zh-CN" altLang="en-US" sz="1800" i="1" dirty="0">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15.2.11</a:t>
            </a:r>
            <a:r>
              <a:rPr lang="zh-CN" altLang="en-US" sz="1800" i="1" dirty="0">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discuss and cover 10 analyses listed in the Table 15.3, and Table 15.20 summarizes the achieved sensitivities for all those channels. </a:t>
            </a:r>
          </a:p>
          <a:p>
            <a:pPr algn="just">
              <a:lnSpc>
                <a:spcPct val="100000"/>
              </a:lnSpc>
              <a:spcBef>
                <a:spcPts val="600"/>
              </a:spcBef>
            </a:pPr>
            <a:endParaRPr lang="zh-CN" altLang="zh-CN" sz="1800" i="1" dirty="0">
              <a:latin typeface="Arial" panose="020B0604020202020204" pitchFamily="34" charset="0"/>
              <a:ea typeface="宋体" pitchFamily="2" charset="-122"/>
            </a:endParaRPr>
          </a:p>
          <a:p>
            <a:pPr algn="just">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algn="just">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algn="just">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algn="just">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a:p>
            <a:pPr algn="just">
              <a:lnSpc>
                <a:spcPct val="100000"/>
              </a:lnSpc>
              <a:spcBef>
                <a:spcPts val="600"/>
              </a:spcBef>
            </a:pPr>
            <a:endParaRPr lang="en-US" altLang="zh-CN" sz="1800" dirty="0">
              <a:solidFill>
                <a:srgbClr val="0000FF"/>
              </a:solidFill>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pic>
        <p:nvPicPr>
          <p:cNvPr id="5" name="图片 4">
            <a:extLst>
              <a:ext uri="{FF2B5EF4-FFF2-40B4-BE49-F238E27FC236}">
                <a16:creationId xmlns:a16="http://schemas.microsoft.com/office/drawing/2014/main" id="{FB78A73A-9BFC-ADFF-FC87-BF056A676A4D}"/>
              </a:ext>
            </a:extLst>
          </p:cNvPr>
          <p:cNvPicPr>
            <a:picLocks noChangeAspect="1"/>
          </p:cNvPicPr>
          <p:nvPr/>
        </p:nvPicPr>
        <p:blipFill>
          <a:blip r:embed="rId2"/>
          <a:stretch>
            <a:fillRect/>
          </a:stretch>
        </p:blipFill>
        <p:spPr>
          <a:xfrm>
            <a:off x="2019355" y="3429000"/>
            <a:ext cx="7547782" cy="2696394"/>
          </a:xfrm>
          <a:prstGeom prst="rect">
            <a:avLst/>
          </a:prstGeom>
        </p:spPr>
      </p:pic>
    </p:spTree>
    <p:extLst>
      <p:ext uri="{BB962C8B-B14F-4D97-AF65-F5344CB8AC3E}">
        <p14:creationId xmlns:p14="http://schemas.microsoft.com/office/powerpoint/2010/main" val="164258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203547" y="1095914"/>
            <a:ext cx="11589152" cy="3934303"/>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technical improvements planned for more detailed simulation (noise, event overlap, misalignments, calibration effects) should be pursued, and their impact on physics performance carefully demonstrated.</a:t>
            </a:r>
          </a:p>
          <a:p>
            <a:pPr lvl="1">
              <a:lnSpc>
                <a:spcPct val="100000"/>
              </a:lnSpc>
              <a:spcBef>
                <a:spcPts val="600"/>
              </a:spcBef>
            </a:pPr>
            <a:r>
              <a:rPr lang="en-US" altLang="zh-CN" sz="1600" i="1" dirty="0">
                <a:latin typeface="Arial" panose="020B0604020202020204" pitchFamily="34" charset="0"/>
                <a:ea typeface="宋体" pitchFamily="2" charset="-122"/>
              </a:rPr>
              <a:t>Noise are included by default. </a:t>
            </a:r>
          </a:p>
          <a:p>
            <a:pPr lvl="1">
              <a:lnSpc>
                <a:spcPct val="100000"/>
              </a:lnSpc>
              <a:spcBef>
                <a:spcPts val="600"/>
              </a:spcBef>
            </a:pPr>
            <a:r>
              <a:rPr lang="en-US" altLang="zh-CN" sz="1600" i="1" dirty="0">
                <a:latin typeface="Arial" panose="020B0604020202020204" pitchFamily="34" charset="0"/>
                <a:ea typeface="宋体" pitchFamily="2" charset="-122"/>
              </a:rPr>
              <a:t>Preliminary studies on beam induced background through event overlap, including incoherent pairs creation (dominant)</a:t>
            </a:r>
          </a:p>
          <a:p>
            <a:pPr lvl="2">
              <a:lnSpc>
                <a:spcPct val="100000"/>
              </a:lnSpc>
              <a:spcBef>
                <a:spcPts val="600"/>
              </a:spcBef>
            </a:pPr>
            <a:r>
              <a:rPr lang="en-US" altLang="zh-CN" sz="1400" i="1" dirty="0">
                <a:latin typeface="Arial" panose="020B0604020202020204" pitchFamily="34" charset="0"/>
                <a:ea typeface="宋体" pitchFamily="2" charset="-122"/>
              </a:rPr>
              <a:t>No significant impact on tracking efficiency </a:t>
            </a:r>
          </a:p>
          <a:p>
            <a:pPr lvl="2">
              <a:lnSpc>
                <a:spcPct val="100000"/>
              </a:lnSpc>
              <a:spcBef>
                <a:spcPts val="600"/>
              </a:spcBef>
            </a:pPr>
            <a:r>
              <a:rPr lang="en-US" altLang="zh-CN" sz="1400" i="1" dirty="0">
                <a:latin typeface="Arial" panose="020B0604020202020204" pitchFamily="34" charset="0"/>
                <a:ea typeface="宋体" pitchFamily="2" charset="-122"/>
              </a:rPr>
              <a:t>5% worse resolution – negligible impact </a:t>
            </a:r>
          </a:p>
          <a:p>
            <a:pPr lvl="2">
              <a:lnSpc>
                <a:spcPct val="100000"/>
              </a:lnSpc>
              <a:spcBef>
                <a:spcPts val="600"/>
              </a:spcBef>
            </a:pPr>
            <a:r>
              <a:rPr lang="en-US" altLang="zh-CN" sz="1400" i="1" dirty="0">
                <a:latin typeface="Arial" panose="020B0604020202020204" pitchFamily="34" charset="0"/>
                <a:ea typeface="宋体" pitchFamily="2" charset="-122"/>
              </a:rPr>
              <a:t>Significant impact on missing energy/mass documented in 15.1.9, </a:t>
            </a:r>
            <a:br>
              <a:rPr lang="en-US" altLang="zh-CN" sz="1400" i="1" dirty="0">
                <a:latin typeface="Arial" panose="020B0604020202020204" pitchFamily="34" charset="0"/>
                <a:ea typeface="宋体" pitchFamily="2" charset="-122"/>
              </a:rPr>
            </a:br>
            <a:r>
              <a:rPr lang="en-US" altLang="zh-CN" sz="1400" i="1" dirty="0">
                <a:latin typeface="Arial" panose="020B0604020202020204" pitchFamily="34" charset="0"/>
                <a:ea typeface="宋体" pitchFamily="2" charset="-122"/>
              </a:rPr>
              <a:t>which can be mitigated by a requirement of |</a:t>
            </a:r>
            <a:r>
              <a:rPr lang="en-US" altLang="zh-CN" sz="1400" i="1" dirty="0" err="1">
                <a:latin typeface="Arial" panose="020B0604020202020204" pitchFamily="34" charset="0"/>
                <a:ea typeface="宋体" pitchFamily="2" charset="-122"/>
              </a:rPr>
              <a:t>cosθ</a:t>
            </a:r>
            <a:r>
              <a:rPr lang="en-US" altLang="zh-CN" sz="1400" i="1" dirty="0">
                <a:latin typeface="Arial" panose="020B0604020202020204" pitchFamily="34" charset="0"/>
                <a:ea typeface="宋体" pitchFamily="2" charset="-122"/>
              </a:rPr>
              <a:t>|&lt;0.98 for neutral objects</a:t>
            </a:r>
          </a:p>
          <a:p>
            <a:pPr lvl="2">
              <a:lnSpc>
                <a:spcPct val="100000"/>
              </a:lnSpc>
              <a:spcBef>
                <a:spcPts val="600"/>
              </a:spcBef>
            </a:pPr>
            <a:endParaRPr lang="en-US" altLang="zh-CN" sz="1200" i="1" dirty="0">
              <a:solidFill>
                <a:srgbClr val="FF0000"/>
              </a:solidFill>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
        <p:nvSpPr>
          <p:cNvPr id="7" name="文本框 6">
            <a:extLst>
              <a:ext uri="{FF2B5EF4-FFF2-40B4-BE49-F238E27FC236}">
                <a16:creationId xmlns:a16="http://schemas.microsoft.com/office/drawing/2014/main" id="{A917B861-E93F-D916-6ABB-2770C8664772}"/>
              </a:ext>
            </a:extLst>
          </p:cNvPr>
          <p:cNvSpPr txBox="1"/>
          <p:nvPr/>
        </p:nvSpPr>
        <p:spPr>
          <a:xfrm>
            <a:off x="623324" y="5030217"/>
            <a:ext cx="10749597" cy="158504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altLang="zh-CN" sz="1600" i="1" dirty="0">
                <a:latin typeface="Calibri" panose="020F0502020204030204" pitchFamily="34" charset="0"/>
                <a:ea typeface="宋体" pitchFamily="2" charset="-122"/>
                <a:cs typeface="Calibri" panose="020F0502020204030204" pitchFamily="34" charset="0"/>
              </a:rPr>
              <a:t>With alignment precision expected</a:t>
            </a:r>
            <a:r>
              <a:rPr lang="zh-CN" altLang="en-US" sz="1600" i="1" dirty="0">
                <a:latin typeface="Calibri" panose="020F0502020204030204" pitchFamily="34" charset="0"/>
                <a:ea typeface="宋体" pitchFamily="2" charset="-122"/>
                <a:cs typeface="Calibri" panose="020F0502020204030204" pitchFamily="34" charset="0"/>
              </a:rPr>
              <a:t> </a:t>
            </a:r>
            <a:r>
              <a:rPr lang="en-US" altLang="zh-CN" sz="1600" i="1" dirty="0">
                <a:latin typeface="Calibri" panose="020F0502020204030204" pitchFamily="34" charset="0"/>
                <a:ea typeface="宋体" pitchFamily="2" charset="-122"/>
                <a:cs typeface="Calibri" panose="020F0502020204030204" pitchFamily="34" charset="0"/>
              </a:rPr>
              <a:t>(1 </a:t>
            </a:r>
            <a:r>
              <a:rPr lang="en-US" altLang="zh-CN" sz="1600" dirty="0">
                <a:latin typeface="Calibri" panose="020F0502020204030204" pitchFamily="34" charset="0"/>
                <a:ea typeface="宋体" pitchFamily="2" charset="-122"/>
                <a:cs typeface="Calibri" panose="020F0502020204030204" pitchFamily="34" charset="0"/>
              </a:rPr>
              <a:t>𝝁m</a:t>
            </a:r>
            <a:r>
              <a:rPr lang="en-US" altLang="zh-CN" sz="1600" i="1" dirty="0">
                <a:latin typeface="Calibri" panose="020F0502020204030204" pitchFamily="34" charset="0"/>
                <a:ea typeface="宋体" pitchFamily="2" charset="-122"/>
                <a:cs typeface="Calibri" panose="020F0502020204030204" pitchFamily="34" charset="0"/>
              </a:rPr>
              <a:t>), no significant misalignment effects expected on tracking </a:t>
            </a:r>
          </a:p>
          <a:p>
            <a:pPr marL="742950" lvl="1" indent="-285750">
              <a:spcBef>
                <a:spcPts val="600"/>
              </a:spcBef>
              <a:buFont typeface="Arial" panose="020B0604020202020204" pitchFamily="34" charset="0"/>
              <a:buChar char="•"/>
            </a:pPr>
            <a:r>
              <a:rPr lang="en-US" altLang="zh-CN" sz="1600" i="1" dirty="0">
                <a:effectLst/>
                <a:latin typeface="Calibri" panose="020F0502020204030204" pitchFamily="34" charset="0"/>
                <a:ea typeface="DengXian" panose="02010600030101010101" pitchFamily="2" charset="-122"/>
                <a:cs typeface="Calibri" panose="020F0502020204030204" pitchFamily="34" charset="0"/>
              </a:rPr>
              <a:t>the effect can be further reduced by correcting the bias according to angle (post-TDR development)</a:t>
            </a:r>
            <a:endParaRPr lang="en-US" altLang="zh-CN" sz="1600" i="1" dirty="0">
              <a:latin typeface="Calibri" panose="020F0502020204030204" pitchFamily="34" charset="0"/>
              <a:ea typeface="宋体" pitchFamily="2" charset="-122"/>
              <a:cs typeface="Calibri" panose="020F0502020204030204" pitchFamily="34" charset="0"/>
            </a:endParaRPr>
          </a:p>
          <a:p>
            <a:pPr marL="285750" indent="-285750">
              <a:spcBef>
                <a:spcPts val="600"/>
              </a:spcBef>
              <a:buFont typeface="Arial" panose="020B0604020202020204" pitchFamily="34" charset="0"/>
              <a:buChar char="•"/>
            </a:pPr>
            <a:r>
              <a:rPr lang="en-US" altLang="zh-CN" sz="1600" i="1" dirty="0">
                <a:latin typeface="Calibri" panose="020F0502020204030204" pitchFamily="34" charset="0"/>
                <a:ea typeface="宋体" pitchFamily="2" charset="-122"/>
                <a:cs typeface="Calibri" panose="020F0502020204030204" pitchFamily="34" charset="0"/>
              </a:rPr>
              <a:t>Calibration: PFA reconstruction includes preliminary simple calibration on ECAL/HCAL clusters</a:t>
            </a:r>
          </a:p>
          <a:p>
            <a:pPr marL="742950" lvl="1" indent="-285750">
              <a:spcBef>
                <a:spcPts val="600"/>
              </a:spcBef>
              <a:buFont typeface="Arial" panose="020B0604020202020204" pitchFamily="34" charset="0"/>
              <a:buChar char="•"/>
            </a:pPr>
            <a:r>
              <a:rPr lang="en-US" altLang="zh-CN" sz="1600" i="1" dirty="0">
                <a:latin typeface="Calibri" panose="020F0502020204030204" pitchFamily="34" charset="0"/>
                <a:ea typeface="宋体" pitchFamily="2" charset="-122"/>
                <a:cs typeface="Calibri" panose="020F0502020204030204" pitchFamily="34" charset="0"/>
              </a:rPr>
              <a:t>Figure 7.18 shows </a:t>
            </a:r>
            <a:r>
              <a:rPr lang="en-US" altLang="zh-CN" sz="1600" i="1" dirty="0">
                <a:solidFill>
                  <a:srgbClr val="000000"/>
                </a:solidFill>
                <a:effectLst/>
                <a:latin typeface="Calibri" panose="020F0502020204030204" pitchFamily="34" charset="0"/>
                <a:cs typeface="Calibri" panose="020F0502020204030204" pitchFamily="34" charset="0"/>
              </a:rPr>
              <a:t>the ECAL energy resolution for 5 different calibration precision ranging from 1 % to 10 %, indicates that the calibration precision of 1 % yields around a 0.3 % degradation on the constant term</a:t>
            </a:r>
            <a:endParaRPr lang="en-US" altLang="zh-CN" sz="1600" i="1" dirty="0">
              <a:latin typeface="Calibri" panose="020F0502020204030204" pitchFamily="34" charset="0"/>
              <a:ea typeface="宋体" pitchFamily="2" charset="-122"/>
              <a:cs typeface="Calibri" panose="020F0502020204030204" pitchFamily="34" charset="0"/>
            </a:endParaRPr>
          </a:p>
        </p:txBody>
      </p:sp>
      <p:pic>
        <p:nvPicPr>
          <p:cNvPr id="5" name="图片 4">
            <a:extLst>
              <a:ext uri="{FF2B5EF4-FFF2-40B4-BE49-F238E27FC236}">
                <a16:creationId xmlns:a16="http://schemas.microsoft.com/office/drawing/2014/main" id="{C3B124AC-FFE4-FD94-DE68-1FB5BE767D10}"/>
              </a:ext>
            </a:extLst>
          </p:cNvPr>
          <p:cNvPicPr>
            <a:picLocks noChangeAspect="1"/>
          </p:cNvPicPr>
          <p:nvPr/>
        </p:nvPicPr>
        <p:blipFill rotWithShape="1">
          <a:blip r:embed="rId2"/>
          <a:srcRect l="52498" t="11461" r="2569" b="4505"/>
          <a:stretch/>
        </p:blipFill>
        <p:spPr>
          <a:xfrm>
            <a:off x="9290740" y="2476118"/>
            <a:ext cx="2697713" cy="2896383"/>
          </a:xfrm>
          <a:prstGeom prst="rect">
            <a:avLst/>
          </a:prstGeom>
        </p:spPr>
      </p:pic>
      <p:sp>
        <p:nvSpPr>
          <p:cNvPr id="8" name="圆角右箭头 7">
            <a:extLst>
              <a:ext uri="{FF2B5EF4-FFF2-40B4-BE49-F238E27FC236}">
                <a16:creationId xmlns:a16="http://schemas.microsoft.com/office/drawing/2014/main" id="{9AB8CD11-4AB6-23AA-8164-316CD96B473E}"/>
              </a:ext>
            </a:extLst>
          </p:cNvPr>
          <p:cNvSpPr/>
          <p:nvPr/>
        </p:nvSpPr>
        <p:spPr>
          <a:xfrm>
            <a:off x="8639503" y="4269253"/>
            <a:ext cx="1019504" cy="8387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图片 8">
            <a:extLst>
              <a:ext uri="{FF2B5EF4-FFF2-40B4-BE49-F238E27FC236}">
                <a16:creationId xmlns:a16="http://schemas.microsoft.com/office/drawing/2014/main" id="{F5E3A230-C4F3-DD57-50C3-A5CFE75B0F74}"/>
              </a:ext>
            </a:extLst>
          </p:cNvPr>
          <p:cNvPicPr>
            <a:picLocks noChangeAspect="1"/>
          </p:cNvPicPr>
          <p:nvPr/>
        </p:nvPicPr>
        <p:blipFill>
          <a:blip r:embed="rId3"/>
          <a:stretch>
            <a:fillRect/>
          </a:stretch>
        </p:blipFill>
        <p:spPr>
          <a:xfrm>
            <a:off x="1352889" y="3483798"/>
            <a:ext cx="6277304" cy="989207"/>
          </a:xfrm>
          <a:prstGeom prst="rect">
            <a:avLst/>
          </a:prstGeom>
        </p:spPr>
      </p:pic>
      <p:pic>
        <p:nvPicPr>
          <p:cNvPr id="10" name="图片 9">
            <a:extLst>
              <a:ext uri="{FF2B5EF4-FFF2-40B4-BE49-F238E27FC236}">
                <a16:creationId xmlns:a16="http://schemas.microsoft.com/office/drawing/2014/main" id="{35EC9A62-DAE7-272D-438B-F16BB057899C}"/>
              </a:ext>
            </a:extLst>
          </p:cNvPr>
          <p:cNvPicPr>
            <a:picLocks noChangeAspect="1"/>
          </p:cNvPicPr>
          <p:nvPr/>
        </p:nvPicPr>
        <p:blipFill>
          <a:blip r:embed="rId4"/>
          <a:stretch>
            <a:fillRect/>
          </a:stretch>
        </p:blipFill>
        <p:spPr>
          <a:xfrm>
            <a:off x="1333769" y="4391553"/>
            <a:ext cx="6277304" cy="711859"/>
          </a:xfrm>
          <a:prstGeom prst="rect">
            <a:avLst/>
          </a:prstGeom>
        </p:spPr>
      </p:pic>
    </p:spTree>
    <p:extLst>
      <p:ext uri="{BB962C8B-B14F-4D97-AF65-F5344CB8AC3E}">
        <p14:creationId xmlns:p14="http://schemas.microsoft.com/office/powerpoint/2010/main" val="10145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1219795" cy="5006443"/>
          </a:xfrm>
        </p:spPr>
        <p:txBody>
          <a:bodyPr>
            <a:normAutofit/>
          </a:bodyPr>
          <a:lstStyle/>
          <a:p>
            <a:pPr marL="0" indent="0" algn="just">
              <a:buNone/>
            </a:pPr>
            <a:r>
              <a:rPr lang="en-US" altLang="zh-CN" sz="1800" dirty="0">
                <a:solidFill>
                  <a:srgbClr val="0000FF"/>
                </a:solidFill>
                <a:latin typeface="Arial" panose="020B0604020202020204" pitchFamily="34" charset="0"/>
                <a:ea typeface="宋体" pitchFamily="2" charset="-122"/>
              </a:rPr>
              <a:t>Several specific technical issues should be clarified and potentially improved:  </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The photon efficiency </a:t>
            </a:r>
            <a:r>
              <a:rPr lang="en-US" altLang="zh-CN" sz="1800" dirty="0" err="1">
                <a:solidFill>
                  <a:srgbClr val="0000FF"/>
                </a:solidFill>
                <a:latin typeface="Arial" panose="020B0604020202020204" pitchFamily="34" charset="0"/>
                <a:ea typeface="宋体" pitchFamily="2" charset="-122"/>
              </a:rPr>
              <a:t>behaviour</a:t>
            </a:r>
            <a:r>
              <a:rPr lang="en-US" altLang="zh-CN" sz="1800" dirty="0">
                <a:solidFill>
                  <a:srgbClr val="0000FF"/>
                </a:solidFill>
                <a:latin typeface="Arial" panose="020B0604020202020204" pitchFamily="34" charset="0"/>
                <a:ea typeface="宋体" pitchFamily="2" charset="-122"/>
              </a:rPr>
              <a:t> around E = 1</a:t>
            </a:r>
            <a:r>
              <a:rPr lang="zh-CN" altLang="zh-CN" sz="1800" dirty="0">
                <a:solidFill>
                  <a:srgbClr val="0000FF"/>
                </a:solidFill>
                <a:latin typeface="Arial" panose="020B0604020202020204" pitchFamily="34" charset="0"/>
                <a:ea typeface="宋体" pitchFamily="2" charset="-122"/>
              </a:rPr>
              <a:t> </a:t>
            </a:r>
            <a:r>
              <a:rPr lang="en-US" altLang="zh-CN" sz="1800" dirty="0">
                <a:solidFill>
                  <a:srgbClr val="0000FF"/>
                </a:solidFill>
                <a:latin typeface="Arial" panose="020B0604020202020204" pitchFamily="34" charset="0"/>
                <a:ea typeface="宋体" pitchFamily="2" charset="-122"/>
              </a:rPr>
              <a:t>GeV appears unusual and should be either justified or corrected, as it could impact EM/hadronic separation in PFA and influence missing energy and mass resolution.  </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corrected and shown in ECAL chapter, Figure 7.21(a). </a:t>
            </a:r>
            <a:endParaRPr lang="zh-CN" altLang="zh-CN" sz="1800" i="1" dirty="0">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pic>
        <p:nvPicPr>
          <p:cNvPr id="5" name="图片 4">
            <a:extLst>
              <a:ext uri="{FF2B5EF4-FFF2-40B4-BE49-F238E27FC236}">
                <a16:creationId xmlns:a16="http://schemas.microsoft.com/office/drawing/2014/main" id="{1C36FAFC-AC9E-2599-EFBD-C6DF418C7D04}"/>
              </a:ext>
            </a:extLst>
          </p:cNvPr>
          <p:cNvPicPr>
            <a:picLocks noChangeAspect="1"/>
          </p:cNvPicPr>
          <p:nvPr/>
        </p:nvPicPr>
        <p:blipFill>
          <a:blip r:embed="rId2"/>
          <a:stretch>
            <a:fillRect/>
          </a:stretch>
        </p:blipFill>
        <p:spPr>
          <a:xfrm>
            <a:off x="6184409" y="2818261"/>
            <a:ext cx="5080670" cy="3795676"/>
          </a:xfrm>
          <a:prstGeom prst="rect">
            <a:avLst/>
          </a:prstGeom>
        </p:spPr>
      </p:pic>
      <p:pic>
        <p:nvPicPr>
          <p:cNvPr id="7" name="图片 6">
            <a:extLst>
              <a:ext uri="{FF2B5EF4-FFF2-40B4-BE49-F238E27FC236}">
                <a16:creationId xmlns:a16="http://schemas.microsoft.com/office/drawing/2014/main" id="{D98DA5AE-88AD-DEB6-EA47-4758E7F5C455}"/>
              </a:ext>
            </a:extLst>
          </p:cNvPr>
          <p:cNvPicPr>
            <a:picLocks noChangeAspect="1"/>
          </p:cNvPicPr>
          <p:nvPr/>
        </p:nvPicPr>
        <p:blipFill>
          <a:blip r:embed="rId3"/>
          <a:stretch>
            <a:fillRect/>
          </a:stretch>
        </p:blipFill>
        <p:spPr>
          <a:xfrm>
            <a:off x="674156" y="3030974"/>
            <a:ext cx="3841199" cy="2902891"/>
          </a:xfrm>
          <a:prstGeom prst="rect">
            <a:avLst/>
          </a:prstGeom>
        </p:spPr>
      </p:pic>
      <p:sp>
        <p:nvSpPr>
          <p:cNvPr id="8" name="右箭头 7">
            <a:extLst>
              <a:ext uri="{FF2B5EF4-FFF2-40B4-BE49-F238E27FC236}">
                <a16:creationId xmlns:a16="http://schemas.microsoft.com/office/drawing/2014/main" id="{16FD8655-E7AC-C638-C3E1-DB189C32C6AF}"/>
              </a:ext>
            </a:extLst>
          </p:cNvPr>
          <p:cNvSpPr/>
          <p:nvPr/>
        </p:nvSpPr>
        <p:spPr>
          <a:xfrm>
            <a:off x="4875900" y="4033520"/>
            <a:ext cx="976259" cy="6825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DCB53A07-2A66-01AA-2051-D38146296376}"/>
              </a:ext>
            </a:extLst>
          </p:cNvPr>
          <p:cNvSpPr txBox="1"/>
          <p:nvPr/>
        </p:nvSpPr>
        <p:spPr>
          <a:xfrm>
            <a:off x="4786266" y="4716099"/>
            <a:ext cx="1127232" cy="369332"/>
          </a:xfrm>
          <a:prstGeom prst="rect">
            <a:avLst/>
          </a:prstGeom>
          <a:noFill/>
        </p:spPr>
        <p:txBody>
          <a:bodyPr wrap="none" rtlCol="0">
            <a:spAutoFit/>
          </a:bodyPr>
          <a:lstStyle/>
          <a:p>
            <a:r>
              <a:rPr lang="en-US" dirty="0"/>
              <a:t>corrected</a:t>
            </a:r>
          </a:p>
        </p:txBody>
      </p:sp>
      <p:sp>
        <p:nvSpPr>
          <p:cNvPr id="10" name="文本框 9">
            <a:extLst>
              <a:ext uri="{FF2B5EF4-FFF2-40B4-BE49-F238E27FC236}">
                <a16:creationId xmlns:a16="http://schemas.microsoft.com/office/drawing/2014/main" id="{ACAA8C21-41A4-4FA0-E90C-DB56C7777205}"/>
              </a:ext>
            </a:extLst>
          </p:cNvPr>
          <p:cNvSpPr txBox="1"/>
          <p:nvPr/>
        </p:nvSpPr>
        <p:spPr>
          <a:xfrm>
            <a:off x="8059083" y="3792769"/>
            <a:ext cx="3205996" cy="923330"/>
          </a:xfrm>
          <a:prstGeom prst="rect">
            <a:avLst/>
          </a:prstGeom>
          <a:noFill/>
        </p:spPr>
        <p:txBody>
          <a:bodyPr wrap="square" rtlCol="0">
            <a:spAutoFit/>
          </a:bodyPr>
          <a:lstStyle/>
          <a:p>
            <a:r>
              <a:rPr lang="en-US" b="1" i="1" dirty="0">
                <a:solidFill>
                  <a:srgbClr val="00B050"/>
                </a:solidFill>
              </a:rPr>
              <a:t>No unusual behavior in the chosen configuration </a:t>
            </a:r>
            <a:r>
              <a:rPr lang="zh-CN" altLang="en-US" b="1" i="1" dirty="0">
                <a:solidFill>
                  <a:srgbClr val="00B050"/>
                </a:solidFill>
              </a:rPr>
              <a:t>（</a:t>
            </a:r>
            <a:r>
              <a:rPr lang="en-US" b="1" i="1" dirty="0">
                <a:solidFill>
                  <a:srgbClr val="00B050"/>
                </a:solidFill>
              </a:rPr>
              <a:t>15mmX15mm</a:t>
            </a:r>
            <a:r>
              <a:rPr lang="zh-CN" altLang="en-US" b="1" i="1" dirty="0">
                <a:solidFill>
                  <a:srgbClr val="00B050"/>
                </a:solidFill>
              </a:rPr>
              <a:t>）</a:t>
            </a:r>
            <a:endParaRPr lang="en-US" b="1" i="1" dirty="0">
              <a:solidFill>
                <a:srgbClr val="00B050"/>
              </a:solidFill>
            </a:endParaRPr>
          </a:p>
        </p:txBody>
      </p:sp>
    </p:spTree>
    <p:extLst>
      <p:ext uri="{BB962C8B-B14F-4D97-AF65-F5344CB8AC3E}">
        <p14:creationId xmlns:p14="http://schemas.microsoft.com/office/powerpoint/2010/main" val="423720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1"/>
            <a:ext cx="11492047" cy="783062"/>
          </a:xfrm>
        </p:spPr>
        <p:txBody>
          <a:bodyPr>
            <a:normAutofit/>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Jet energy resolution for light quarks should be studied more systematically and used as a benchmark metric. </a:t>
            </a:r>
          </a:p>
          <a:p>
            <a:pPr marL="0" indent="0">
              <a:lnSpc>
                <a:spcPct val="100000"/>
              </a:lnSpc>
              <a:spcBef>
                <a:spcPts val="600"/>
              </a:spcBef>
              <a:buNone/>
            </a:pPr>
            <a:r>
              <a:rPr lang="en-US" altLang="zh-CN" sz="1800" i="1" dirty="0">
                <a:latin typeface="Arial" panose="020B0604020202020204" pitchFamily="34" charset="0"/>
                <a:ea typeface="宋体" pitchFamily="2" charset="-122"/>
              </a:rPr>
              <a:t>JER now made with u/d light quarks, similar performance seen</a:t>
            </a:r>
            <a:r>
              <a:rPr lang="zh-CN" altLang="en-US" sz="1800" i="1" dirty="0">
                <a:latin typeface="Arial" panose="020B0604020202020204" pitchFamily="34" charset="0"/>
                <a:ea typeface="宋体" pitchFamily="2" charset="-122"/>
              </a:rPr>
              <a:t> </a:t>
            </a:r>
            <a:r>
              <a:rPr lang="en-US" altLang="zh-CN" sz="1800" i="1" dirty="0">
                <a:latin typeface="Arial" panose="020B0604020202020204" pitchFamily="34" charset="0"/>
                <a:ea typeface="宋体" pitchFamily="2" charset="-122"/>
              </a:rPr>
              <a:t>as previous with b quarks</a:t>
            </a: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pic>
        <p:nvPicPr>
          <p:cNvPr id="5" name="图片 4">
            <a:extLst>
              <a:ext uri="{FF2B5EF4-FFF2-40B4-BE49-F238E27FC236}">
                <a16:creationId xmlns:a16="http://schemas.microsoft.com/office/drawing/2014/main" id="{B1CD6915-B8C3-7FC8-543B-D62999E1B135}"/>
              </a:ext>
            </a:extLst>
          </p:cNvPr>
          <p:cNvPicPr>
            <a:picLocks noChangeAspect="1"/>
          </p:cNvPicPr>
          <p:nvPr/>
        </p:nvPicPr>
        <p:blipFill>
          <a:blip r:embed="rId2"/>
          <a:stretch>
            <a:fillRect/>
          </a:stretch>
        </p:blipFill>
        <p:spPr>
          <a:xfrm>
            <a:off x="1153139" y="2247034"/>
            <a:ext cx="10024626" cy="42233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5043"/>
            <a:ext cx="10515600" cy="1325563"/>
          </a:xfrm>
        </p:spPr>
        <p:txBody>
          <a:bodyPr/>
          <a:lstStyle/>
          <a:p>
            <a:pPr marR="0" rtl="0"/>
            <a:r>
              <a:rPr lang="en-US" altLang="zh-CN" b="0" i="0" u="none" strike="noStrike" baseline="0" dirty="0">
                <a:latin typeface="Arial Black" panose="020B0A04020102020204" pitchFamily="34" charset="0"/>
                <a:ea typeface="等线" panose="02010600030101010101" pitchFamily="2" charset="-122"/>
              </a:rPr>
              <a:t>Recommendations</a:t>
            </a:r>
          </a:p>
        </p:txBody>
      </p:sp>
      <p:sp>
        <p:nvSpPr>
          <p:cNvPr id="3" name="Text Placeholder 2"/>
          <p:cNvSpPr>
            <a:spLocks noGrp="1"/>
          </p:cNvSpPr>
          <p:nvPr>
            <p:ph type="body" idx="1"/>
          </p:nvPr>
        </p:nvSpPr>
        <p:spPr>
          <a:xfrm>
            <a:off x="403245" y="1170520"/>
            <a:ext cx="11219795" cy="5456857"/>
          </a:xfrm>
        </p:spPr>
        <p:txBody>
          <a:bodyPr>
            <a:normAutofit lnSpcReduction="10000"/>
          </a:bodyPr>
          <a:lstStyle/>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Missing energy reconstruction should be further investigated, particularly in b- and c-jet events with tagged leptons and in BSM channels with large </a:t>
            </a:r>
            <a:r>
              <a:rPr lang="en-US" altLang="zh-CN" sz="1800" dirty="0" err="1">
                <a:solidFill>
                  <a:srgbClr val="0000FF"/>
                </a:solidFill>
                <a:latin typeface="Arial" panose="020B0604020202020204" pitchFamily="34" charset="0"/>
                <a:ea typeface="宋体" pitchFamily="2" charset="-122"/>
              </a:rPr>
              <a:t>ETmiss</a:t>
            </a:r>
            <a:r>
              <a:rPr lang="en-US" altLang="zh-CN" sz="1800" i="1" dirty="0">
                <a:latin typeface="Arial" panose="020B0604020202020204" pitchFamily="34" charset="0"/>
                <a:ea typeface="宋体" pitchFamily="2" charset="-122"/>
              </a:rPr>
              <a:t>.  </a:t>
            </a:r>
            <a:br>
              <a:rPr lang="en-US" altLang="zh-CN" sz="1800" i="1" dirty="0">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New section 15.1.9 shows performance on ” Missing energy, momentum, mass”</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Section 15.2.5 documents studies of the H-&gt;invisible channel</a:t>
            </a: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a:t>
            </a:r>
            <a:r>
              <a:rPr lang="en-US" altLang="zh-CN" sz="1800" dirty="0">
                <a:solidFill>
                  <a:srgbClr val="FF0000"/>
                </a:solidFill>
                <a:latin typeface="Arial" panose="020B0604020202020204" pitchFamily="34" charset="0"/>
                <a:ea typeface="宋体" pitchFamily="2" charset="-122"/>
              </a:rPr>
              <a:t>Longer term</a:t>
            </a:r>
            <a:r>
              <a:rPr lang="en-US" altLang="zh-CN" sz="1800" dirty="0">
                <a:solidFill>
                  <a:srgbClr val="0000FF"/>
                </a:solidFill>
                <a:latin typeface="Arial" panose="020B0604020202020204" pitchFamily="34" charset="0"/>
                <a:ea typeface="宋体" pitchFamily="2" charset="-122"/>
              </a:rPr>
              <a:t>) Tracking performance should be tested in exotic scenarios, such as long-lived particles.</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Currently Section 15.2.6 shows studies on long-lived particles.  </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(If possible) Include photon conversions in tracking studies as a material probe and describe their treatment in PFA.  </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Figure 15.5 shows material budget and conversion rate vs. cos(theta). </a:t>
            </a:r>
            <a:br>
              <a:rPr lang="en-US" altLang="zh-CN" sz="1800" i="1" dirty="0">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Currently converted photon treated as two charged tracks in PFA, further improvement planed in post-TDR development. </a:t>
            </a:r>
            <a:endParaRPr lang="zh-CN" altLang="zh-CN" sz="1800" i="1" dirty="0">
              <a:latin typeface="Arial" panose="020B0604020202020204" pitchFamily="34" charset="0"/>
              <a:ea typeface="宋体" pitchFamily="2" charset="-122"/>
            </a:endParaRPr>
          </a:p>
          <a:p>
            <a:pPr>
              <a:lnSpc>
                <a:spcPct val="100000"/>
              </a:lnSpc>
              <a:spcBef>
                <a:spcPts val="600"/>
              </a:spcBef>
            </a:pPr>
            <a:r>
              <a:rPr lang="en-US" altLang="zh-CN" sz="1800" dirty="0">
                <a:solidFill>
                  <a:srgbClr val="0000FF"/>
                </a:solidFill>
                <a:latin typeface="Arial" panose="020B0604020202020204" pitchFamily="34" charset="0"/>
                <a:ea typeface="宋体" pitchFamily="2" charset="-122"/>
              </a:rPr>
              <a:t>Particle identification needs further organization and development:</a:t>
            </a:r>
            <a:endParaRPr lang="zh-CN" altLang="zh-CN" sz="1800" dirty="0">
              <a:solidFill>
                <a:srgbClr val="0000FF"/>
              </a:solidFill>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Currently, simple cuts are applied; more sophisticated algorithms (including ML-based methods) should be considered, balancing the ambition against available time and resources. A simpler multivariate approach could serve as an intermediate step. </a:t>
            </a:r>
            <a:br>
              <a:rPr lang="en-US" altLang="zh-CN" sz="1800" dirty="0">
                <a:solidFill>
                  <a:srgbClr val="0000FF"/>
                </a:solidFill>
                <a:latin typeface="Arial" panose="020B0604020202020204" pitchFamily="34" charset="0"/>
                <a:ea typeface="宋体" pitchFamily="2" charset="-122"/>
              </a:rPr>
            </a:br>
            <a:r>
              <a:rPr lang="en-US" altLang="zh-CN" sz="1800" i="1" dirty="0" err="1">
                <a:latin typeface="Arial" panose="020B0604020202020204" pitchFamily="34" charset="0"/>
                <a:ea typeface="宋体" pitchFamily="2" charset="-122"/>
              </a:rPr>
              <a:t>XGBoost</a:t>
            </a:r>
            <a:r>
              <a:rPr lang="en-US" altLang="zh-CN" sz="1800" i="1" dirty="0">
                <a:latin typeface="Arial" panose="020B0604020202020204" pitchFamily="34" charset="0"/>
                <a:ea typeface="宋体" pitchFamily="2" charset="-122"/>
              </a:rPr>
              <a:t> is default now</a:t>
            </a:r>
            <a:endParaRPr lang="zh-CN" altLang="zh-CN" sz="1800" i="1" dirty="0">
              <a:latin typeface="Arial" panose="020B0604020202020204" pitchFamily="34" charset="0"/>
              <a:ea typeface="宋体" pitchFamily="2" charset="-122"/>
            </a:endParaRPr>
          </a:p>
          <a:p>
            <a:pPr lvl="1">
              <a:lnSpc>
                <a:spcPct val="100000"/>
              </a:lnSpc>
              <a:spcBef>
                <a:spcPts val="600"/>
              </a:spcBef>
            </a:pPr>
            <a:r>
              <a:rPr lang="en-US" altLang="zh-CN" sz="1800" dirty="0">
                <a:solidFill>
                  <a:srgbClr val="0000FF"/>
                </a:solidFill>
                <a:latin typeface="Arial" panose="020B0604020202020204" pitchFamily="34" charset="0"/>
                <a:ea typeface="宋体" pitchFamily="2" charset="-122"/>
              </a:rPr>
              <a:t>Different working points ("tight" for high purity, "loose" for high efficiency) should be defined and used consistently across analyses (e.g., Figure 15.7, where a 90% WP for muon/electron ID is mentioned). Coherence with PFA must be ensured (avoiding double-counting residual energy, etc.)  </a:t>
            </a:r>
            <a:br>
              <a:rPr lang="en-US" altLang="zh-CN" sz="1800" dirty="0">
                <a:solidFill>
                  <a:srgbClr val="0000FF"/>
                </a:solidFill>
                <a:latin typeface="Arial" panose="020B0604020202020204" pitchFamily="34" charset="0"/>
                <a:ea typeface="宋体" pitchFamily="2" charset="-122"/>
              </a:rPr>
            </a:br>
            <a:r>
              <a:rPr lang="en-US" altLang="zh-CN" sz="1800" i="1" dirty="0">
                <a:latin typeface="Arial" panose="020B0604020202020204" pitchFamily="34" charset="0"/>
                <a:ea typeface="宋体" pitchFamily="2" charset="-122"/>
              </a:rPr>
              <a:t>BEST WP are now used consistently across analyses.  </a:t>
            </a:r>
            <a:endParaRPr lang="zh-CN" altLang="zh-CN" sz="1800" i="1" dirty="0">
              <a:latin typeface="Arial" panose="020B0604020202020204" pitchFamily="34" charset="0"/>
              <a:ea typeface="宋体" pitchFamily="2" charset="-122"/>
            </a:endParaRPr>
          </a:p>
        </p:txBody>
      </p:sp>
      <p:sp>
        <p:nvSpPr>
          <p:cNvPr id="4" name="TextBox 3"/>
          <p:cNvSpPr txBox="1"/>
          <p:nvPr/>
        </p:nvSpPr>
        <p:spPr>
          <a:xfrm>
            <a:off x="8305799" y="507738"/>
            <a:ext cx="6096000" cy="369332"/>
          </a:xfrm>
          <a:prstGeom prst="rect">
            <a:avLst/>
          </a:prstGeom>
          <a:noFill/>
        </p:spPr>
        <p:txBody>
          <a:bodyPr wrap="square">
            <a:spAutoFit/>
          </a:bodyPr>
          <a:lstStyle/>
          <a:p>
            <a:r>
              <a:rPr lang="en-US" altLang="zh-CN" b="0" i="0" u="none" strike="noStrike" baseline="0" dirty="0">
                <a:latin typeface="Arial" panose="020B0604020202020204" pitchFamily="34" charset="0"/>
                <a:ea typeface="等线" panose="02010600030101010101" pitchFamily="2" charset="-122"/>
              </a:rPr>
              <a:t>DETECTOR PEREORMANCE</a:t>
            </a:r>
            <a:endParaRPr lang="zh-CN" altLang="en-US" dirty="0"/>
          </a:p>
        </p:txBody>
      </p:sp>
    </p:spTree>
    <p:extLst>
      <p:ext uri="{BB962C8B-B14F-4D97-AF65-F5344CB8AC3E}">
        <p14:creationId xmlns:p14="http://schemas.microsoft.com/office/powerpoint/2010/main" val="3459133079"/>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2171</Words>
  <Application>Microsoft Macintosh PowerPoint</Application>
  <PresentationFormat>宽屏</PresentationFormat>
  <Paragraphs>137</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微软雅黑</vt:lpstr>
      <vt:lpstr>TeXGyreTermesX</vt:lpstr>
      <vt:lpstr>Arial</vt:lpstr>
      <vt:lpstr>Arial Black</vt:lpstr>
      <vt:lpstr>Calibri</vt:lpstr>
      <vt:lpstr>Wingdings</vt:lpstr>
      <vt:lpstr>Office Theme</vt:lpstr>
      <vt:lpstr>DETECTOR PEREORMANCE</vt:lpstr>
      <vt:lpstr>Findings</vt:lpstr>
      <vt:lpstr>Comments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Comments on Draft v0.4.1</vt:lpstr>
      <vt:lpstr>Comments on Draft v0.4.1</vt:lpstr>
      <vt:lpstr>Comments on Draft v0.4.1</vt:lpstr>
      <vt:lpstr>Comments on Draft v0.4.1</vt:lpstr>
      <vt:lpstr>Comments on Draft v0.4.1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Detector Interface</dc:title>
  <dc:creator>Zhaoru Zhang</dc:creator>
  <cp:lastModifiedBy>C C</cp:lastModifiedBy>
  <cp:revision>99</cp:revision>
  <dcterms:created xsi:type="dcterms:W3CDTF">2025-07-18T05:11:27Z</dcterms:created>
  <dcterms:modified xsi:type="dcterms:W3CDTF">2025-08-19T04:14:54Z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2052-0.0.0.0</vt:lpwstr>
  </property>
</Properties>
</file>