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xml" ContentType="application/inkml+xml"/>
  <Override PartName="/ppt/ink/ink2.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6"/>
  </p:notesMasterIdLst>
  <p:handoutMasterIdLst>
    <p:handoutMasterId r:id="rId127"/>
  </p:handoutMasterIdLst>
  <p:sldIdLst>
    <p:sldId id="2347" r:id="rId2"/>
    <p:sldId id="2668" r:id="rId3"/>
    <p:sldId id="793" r:id="rId4"/>
    <p:sldId id="794" r:id="rId5"/>
    <p:sldId id="795" r:id="rId6"/>
    <p:sldId id="796" r:id="rId7"/>
    <p:sldId id="1074" r:id="rId8"/>
    <p:sldId id="1100" r:id="rId9"/>
    <p:sldId id="1092" r:id="rId10"/>
    <p:sldId id="391" r:id="rId11"/>
    <p:sldId id="392" r:id="rId12"/>
    <p:sldId id="393" r:id="rId13"/>
    <p:sldId id="394" r:id="rId14"/>
    <p:sldId id="449" r:id="rId15"/>
    <p:sldId id="450" r:id="rId16"/>
    <p:sldId id="451" r:id="rId17"/>
    <p:sldId id="1076" r:id="rId18"/>
    <p:sldId id="537" r:id="rId19"/>
    <p:sldId id="493" r:id="rId20"/>
    <p:sldId id="401" r:id="rId21"/>
    <p:sldId id="402" r:id="rId22"/>
    <p:sldId id="403" r:id="rId23"/>
    <p:sldId id="404" r:id="rId24"/>
    <p:sldId id="405" r:id="rId25"/>
    <p:sldId id="406" r:id="rId26"/>
    <p:sldId id="443" r:id="rId27"/>
    <p:sldId id="408" r:id="rId28"/>
    <p:sldId id="1077" r:id="rId29"/>
    <p:sldId id="1093" r:id="rId30"/>
    <p:sldId id="1096" r:id="rId31"/>
    <p:sldId id="1097" r:id="rId32"/>
    <p:sldId id="1098" r:id="rId33"/>
    <p:sldId id="1099" r:id="rId34"/>
    <p:sldId id="1080" r:id="rId35"/>
    <p:sldId id="2866" r:id="rId36"/>
    <p:sldId id="1766" r:id="rId37"/>
    <p:sldId id="1767" r:id="rId38"/>
    <p:sldId id="1762" r:id="rId39"/>
    <p:sldId id="1768" r:id="rId40"/>
    <p:sldId id="2867" r:id="rId41"/>
    <p:sldId id="1466" r:id="rId42"/>
    <p:sldId id="1770" r:id="rId43"/>
    <p:sldId id="812" r:id="rId44"/>
    <p:sldId id="2869" r:id="rId45"/>
    <p:sldId id="2670" r:id="rId46"/>
    <p:sldId id="2658" r:id="rId47"/>
    <p:sldId id="2659" r:id="rId48"/>
    <p:sldId id="2661" r:id="rId49"/>
    <p:sldId id="2660" r:id="rId50"/>
    <p:sldId id="2598" r:id="rId51"/>
    <p:sldId id="2644" r:id="rId52"/>
    <p:sldId id="2822" r:id="rId53"/>
    <p:sldId id="2627" r:id="rId54"/>
    <p:sldId id="2662" r:id="rId55"/>
    <p:sldId id="2672" r:id="rId56"/>
    <p:sldId id="1168" r:id="rId57"/>
    <p:sldId id="1169" r:id="rId58"/>
    <p:sldId id="2823" r:id="rId59"/>
    <p:sldId id="2824" r:id="rId60"/>
    <p:sldId id="2825" r:id="rId61"/>
    <p:sldId id="2826" r:id="rId62"/>
    <p:sldId id="2827" r:id="rId63"/>
    <p:sldId id="2828" r:id="rId64"/>
    <p:sldId id="2829" r:id="rId65"/>
    <p:sldId id="2830" r:id="rId66"/>
    <p:sldId id="2831" r:id="rId67"/>
    <p:sldId id="2832" r:id="rId68"/>
    <p:sldId id="2833" r:id="rId69"/>
    <p:sldId id="2834" r:id="rId70"/>
    <p:sldId id="2865" r:id="rId71"/>
    <p:sldId id="2277" r:id="rId72"/>
    <p:sldId id="2339" r:id="rId73"/>
    <p:sldId id="2625" r:id="rId74"/>
    <p:sldId id="1101" r:id="rId75"/>
    <p:sldId id="2169" r:id="rId76"/>
    <p:sldId id="2626" r:id="rId77"/>
    <p:sldId id="2197" r:id="rId78"/>
    <p:sldId id="2284" r:id="rId79"/>
    <p:sldId id="2328" r:id="rId80"/>
    <p:sldId id="2671" r:id="rId81"/>
    <p:sldId id="2655" r:id="rId82"/>
    <p:sldId id="2246" r:id="rId83"/>
    <p:sldId id="2330" r:id="rId84"/>
    <p:sldId id="2182" r:id="rId85"/>
    <p:sldId id="2331" r:id="rId86"/>
    <p:sldId id="2332" r:id="rId87"/>
    <p:sldId id="2334" r:id="rId88"/>
    <p:sldId id="2335" r:id="rId89"/>
    <p:sldId id="2336" r:id="rId90"/>
    <p:sldId id="2337" r:id="rId91"/>
    <p:sldId id="2572" r:id="rId92"/>
    <p:sldId id="2587" r:id="rId93"/>
    <p:sldId id="2554" r:id="rId94"/>
    <p:sldId id="2588" r:id="rId95"/>
    <p:sldId id="2589" r:id="rId96"/>
    <p:sldId id="2590" r:id="rId97"/>
    <p:sldId id="2591" r:id="rId98"/>
    <p:sldId id="2592" r:id="rId99"/>
    <p:sldId id="2593" r:id="rId100"/>
    <p:sldId id="2755" r:id="rId101"/>
    <p:sldId id="2835" r:id="rId102"/>
    <p:sldId id="2848" r:id="rId103"/>
    <p:sldId id="2849" r:id="rId104"/>
    <p:sldId id="2850" r:id="rId105"/>
    <p:sldId id="2851" r:id="rId106"/>
    <p:sldId id="2852" r:id="rId107"/>
    <p:sldId id="2853" r:id="rId108"/>
    <p:sldId id="2854" r:id="rId109"/>
    <p:sldId id="2855" r:id="rId110"/>
    <p:sldId id="2856" r:id="rId111"/>
    <p:sldId id="2857" r:id="rId112"/>
    <p:sldId id="2858" r:id="rId113"/>
    <p:sldId id="2859" r:id="rId114"/>
    <p:sldId id="2863" r:id="rId115"/>
    <p:sldId id="2860" r:id="rId116"/>
    <p:sldId id="2862" r:id="rId117"/>
    <p:sldId id="2838" r:id="rId118"/>
    <p:sldId id="2839" r:id="rId119"/>
    <p:sldId id="2840" r:id="rId120"/>
    <p:sldId id="2841" r:id="rId121"/>
    <p:sldId id="2842" r:id="rId122"/>
    <p:sldId id="2843" r:id="rId123"/>
    <p:sldId id="2864" r:id="rId124"/>
    <p:sldId id="2722" r:id="rId125"/>
  </p:sldIdLst>
  <p:sldSz cx="12192000" cy="6858000"/>
  <p:notesSz cx="7315200" cy="9601200"/>
  <p:custDataLst>
    <p:tags r:id="rId1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CC9900"/>
    <a:srgbClr val="FFFF99"/>
    <a:srgbClr val="FFFFCC"/>
    <a:srgbClr val="00FFFF"/>
    <a:srgbClr val="FFFF66"/>
    <a:srgbClr val="009900"/>
    <a:srgbClr val="0000FF"/>
    <a:srgbClr val="FFA52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4" autoAdjust="0"/>
    <p:restoredTop sz="94974" autoAdjust="0"/>
  </p:normalViewPr>
  <p:slideViewPr>
    <p:cSldViewPr>
      <p:cViewPr varScale="1">
        <p:scale>
          <a:sx n="115" d="100"/>
          <a:sy n="115" d="100"/>
        </p:scale>
        <p:origin x="101" y="8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28819"/>
    </p:cViewPr>
  </p:sorterViewPr>
  <p:notesViewPr>
    <p:cSldViewPr>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gs" Target="tags/tag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slide footer_blue_646.jpg"/>
          <p:cNvPicPr>
            <a:picLocks noChangeAspect="1"/>
          </p:cNvPicPr>
          <p:nvPr/>
        </p:nvPicPr>
        <p:blipFill>
          <a:blip r:embed="rId2" cstate="print"/>
          <a:srcRect/>
          <a:stretch>
            <a:fillRect/>
          </a:stretch>
        </p:blipFill>
        <p:spPr bwMode="auto">
          <a:xfrm>
            <a:off x="0" y="9044464"/>
            <a:ext cx="9753600" cy="556736"/>
          </a:xfrm>
          <a:prstGeom prst="rect">
            <a:avLst/>
          </a:prstGeom>
          <a:noFill/>
          <a:ln w="9525">
            <a:noFill/>
            <a:miter lim="800000"/>
            <a:headEnd/>
            <a:tailEnd/>
          </a:ln>
        </p:spPr>
      </p:pic>
      <p:pic>
        <p:nvPicPr>
          <p:cNvPr id="6" name="Picture 7" descr="slide header_646.jpg"/>
          <p:cNvPicPr>
            <a:picLocks noChangeAspect="1"/>
          </p:cNvPicPr>
          <p:nvPr/>
        </p:nvPicPr>
        <p:blipFill>
          <a:blip r:embed="rId3" cstate="print"/>
          <a:srcRect/>
          <a:stretch>
            <a:fillRect/>
          </a:stretch>
        </p:blipFill>
        <p:spPr bwMode="auto">
          <a:xfrm>
            <a:off x="-2438400" y="0"/>
            <a:ext cx="9753600" cy="163354"/>
          </a:xfrm>
          <a:prstGeom prst="rect">
            <a:avLst/>
          </a:prstGeom>
          <a:noFill/>
          <a:ln w="9525">
            <a:noFill/>
            <a:miter lim="800000"/>
            <a:headEnd/>
            <a:tailEnd/>
          </a:ln>
        </p:spPr>
      </p:pic>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sz="quarter" idx="1"/>
          </p:nvPr>
        </p:nvSpPr>
        <p:spPr>
          <a:xfrm>
            <a:off x="5283201" y="160020"/>
            <a:ext cx="2030307" cy="320040"/>
          </a:xfrm>
          <a:prstGeom prst="rect">
            <a:avLst/>
          </a:prstGeom>
        </p:spPr>
        <p:txBody>
          <a:bodyPr vert="horz" lIns="95747" tIns="47873" rIns="95747" bIns="47873" rtlCol="0"/>
          <a:lstStyle>
            <a:lvl1pPr algn="r">
              <a:defRPr sz="1300"/>
            </a:lvl1pPr>
          </a:lstStyle>
          <a:p>
            <a:fld id="{80B18B65-4CBA-DB46-9D73-AD0C58E7BE22}" type="datetime1">
              <a:rPr lang="en-US" smtClean="0"/>
              <a:pPr/>
              <a:t>10/14/2025</a:t>
            </a:fld>
            <a:endParaRPr lang="en-US"/>
          </a:p>
        </p:txBody>
      </p:sp>
      <p:sp>
        <p:nvSpPr>
          <p:cNvPr id="4" name="Footer Placeholder 3"/>
          <p:cNvSpPr>
            <a:spLocks noGrp="1"/>
          </p:cNvSpPr>
          <p:nvPr>
            <p:ph type="ftr" sz="quarter" idx="2"/>
          </p:nvPr>
        </p:nvSpPr>
        <p:spPr>
          <a:xfrm>
            <a:off x="812800" y="9041131"/>
            <a:ext cx="5852160" cy="24003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endParaRPr lang="en-US" dirty="0"/>
          </a:p>
        </p:txBody>
      </p:sp>
      <p:sp>
        <p:nvSpPr>
          <p:cNvPr id="5" name="Slide Number Placeholder 4"/>
          <p:cNvSpPr>
            <a:spLocks noGrp="1"/>
          </p:cNvSpPr>
          <p:nvPr>
            <p:ph type="sldNum" sz="quarter" idx="3"/>
          </p:nvPr>
        </p:nvSpPr>
        <p:spPr>
          <a:xfrm>
            <a:off x="6746241" y="9119474"/>
            <a:ext cx="567267" cy="480060"/>
          </a:xfrm>
          <a:prstGeom prst="rect">
            <a:avLst/>
          </a:prstGeom>
        </p:spPr>
        <p:txBody>
          <a:bodyPr vert="horz" lIns="95747" tIns="47873" rIns="95747" bIns="47873" rtlCol="0" anchor="b"/>
          <a:lstStyle>
            <a:lvl1pPr algn="r">
              <a:defRPr sz="1300"/>
            </a:lvl1pPr>
          </a:lstStyle>
          <a:p>
            <a:fld id="{9CA05E24-A365-DF40-BF27-0C4D1E380F5C}" type="slidenum">
              <a:rPr lang="en-US" smtClean="0"/>
              <a:pPr/>
              <a:t>‹#›</a:t>
            </a:fld>
            <a:endParaRPr lang="en-US" dirty="0"/>
          </a:p>
        </p:txBody>
      </p:sp>
    </p:spTree>
    <p:extLst>
      <p:ext uri="{BB962C8B-B14F-4D97-AF65-F5344CB8AC3E}">
        <p14:creationId xmlns:p14="http://schemas.microsoft.com/office/powerpoint/2010/main" val="895863581"/>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3T03:38:47.888"/>
    </inkml:context>
    <inkml:brush xml:id="br0">
      <inkml:brushProperty name="width" value="0.35" units="cm"/>
      <inkml:brushProperty name="height" value="0.35" units="cm"/>
      <inkml:brushProperty name="color" value="#E71224"/>
    </inkml:brush>
  </inkml:definitions>
  <inkml:trace contextRef="#ctx0" brushRef="#br0">0 1 24575,'7'0'0,"0"0"0,0 1 0,-1 0 0,1-1 0,8 4 0,11 2 0,246 56 36,169 34-236,587 85-2725,-279-52 767,-6 21 676,-512-93 1233,-4 11-1,361 158 0,398 280 272,-969-497 142,335 187 650,10-27 1236,-20-43 302,25 11-276,-294-105-2076,-1 4 0,-1 3 0,-2 3 0,-2 3 0,120 105 0,-162-126 0,0 2 0,-3 1 0,33 49 0,46 96 0,-41-67 0,-29-53 0,164 301 0,-163-292 0,69 98 0,-96-152-80,-1-2 0,1 2-1,1-2 1,0 1 0,-1-1-1,2 0 1,-1 0 0,1-1-1,-1 0 1,1 1 0,1-2 0,-1 0-1,0 0 1,0 0 0,1-1-1,14 3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03T03:38:47.889"/>
    </inkml:context>
    <inkml:brush xml:id="br0">
      <inkml:brushProperty name="width" value="0.35" units="cm"/>
      <inkml:brushProperty name="height" value="0.35" units="cm"/>
      <inkml:brushProperty name="color" value="#E71224"/>
    </inkml:brush>
  </inkml:definitions>
  <inkml:trace contextRef="#ctx0" brushRef="#br0">0 3838 24575,'4'0'0,"0"0"0,0 0 0,0-1 0,0 1 0,0-1 0,0 0 0,4-1 0,13-5 0,395-142-238,-8-35-476,-395 178 683,794-400-1335,-15-34 491,-150 93 468,6 22-88,-543 273 481,76-33 14,207-67 0,436-174 164,-375 101 1840,35-19-32,-265 143-1972,224-120 0,-59-17 0,-213 148 0,-17 11 0,-4-18 0,-74 56 0,-71 38-136,1 0-1,0 1 1,-1 0-1,1 0 1,0 0-1,0 1 1,0 0-1,0 0 0,13 0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4C269693-4B73-3F4B-BE08-27CE2957F7EB}" type="datetime1">
              <a:rPr lang="en-US" smtClean="0"/>
              <a:pPr/>
              <a:t>10/14/2025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r>
              <a:rPr lang="en-US"/>
              <a:t>Go to ”Insert (View) | Header and Footer" to add your organization, sponsor, meeting name here; then, click "Apply to All"</a:t>
            </a:r>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BB1A7F71-A600-874B-8C52-75C3F91F2DFD}" type="slidenum">
              <a:rPr lang="en-US" smtClean="0"/>
              <a:pPr/>
              <a:t>‹#›</a:t>
            </a:fld>
            <a:endParaRPr lang="en-US"/>
          </a:p>
        </p:txBody>
      </p:sp>
    </p:spTree>
    <p:extLst>
      <p:ext uri="{BB962C8B-B14F-4D97-AF65-F5344CB8AC3E}">
        <p14:creationId xmlns:p14="http://schemas.microsoft.com/office/powerpoint/2010/main" val="25999009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1</a:t>
            </a:fld>
            <a:endParaRPr lang="en-US"/>
          </a:p>
        </p:txBody>
      </p:sp>
    </p:spTree>
    <p:extLst>
      <p:ext uri="{BB962C8B-B14F-4D97-AF65-F5344CB8AC3E}">
        <p14:creationId xmlns:p14="http://schemas.microsoft.com/office/powerpoint/2010/main" val="3174583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20</a:t>
            </a:fld>
            <a:endParaRPr lang="en-US"/>
          </a:p>
        </p:txBody>
      </p:sp>
    </p:spTree>
    <p:extLst>
      <p:ext uri="{BB962C8B-B14F-4D97-AF65-F5344CB8AC3E}">
        <p14:creationId xmlns:p14="http://schemas.microsoft.com/office/powerpoint/2010/main" val="86876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21</a:t>
            </a:fld>
            <a:endParaRPr lang="en-US"/>
          </a:p>
        </p:txBody>
      </p:sp>
    </p:spTree>
    <p:extLst>
      <p:ext uri="{BB962C8B-B14F-4D97-AF65-F5344CB8AC3E}">
        <p14:creationId xmlns:p14="http://schemas.microsoft.com/office/powerpoint/2010/main" val="2755649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22</a:t>
            </a:fld>
            <a:endParaRPr lang="en-US"/>
          </a:p>
        </p:txBody>
      </p:sp>
    </p:spTree>
    <p:extLst>
      <p:ext uri="{BB962C8B-B14F-4D97-AF65-F5344CB8AC3E}">
        <p14:creationId xmlns:p14="http://schemas.microsoft.com/office/powerpoint/2010/main" val="3969303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23</a:t>
            </a:fld>
            <a:endParaRPr lang="en-US"/>
          </a:p>
        </p:txBody>
      </p:sp>
    </p:spTree>
    <p:extLst>
      <p:ext uri="{BB962C8B-B14F-4D97-AF65-F5344CB8AC3E}">
        <p14:creationId xmlns:p14="http://schemas.microsoft.com/office/powerpoint/2010/main" val="3743262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24</a:t>
            </a:fld>
            <a:endParaRPr lang="en-US"/>
          </a:p>
        </p:txBody>
      </p:sp>
    </p:spTree>
    <p:extLst>
      <p:ext uri="{BB962C8B-B14F-4D97-AF65-F5344CB8AC3E}">
        <p14:creationId xmlns:p14="http://schemas.microsoft.com/office/powerpoint/2010/main" val="1632094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25</a:t>
            </a:fld>
            <a:endParaRPr lang="en-US"/>
          </a:p>
        </p:txBody>
      </p:sp>
    </p:spTree>
    <p:extLst>
      <p:ext uri="{BB962C8B-B14F-4D97-AF65-F5344CB8AC3E}">
        <p14:creationId xmlns:p14="http://schemas.microsoft.com/office/powerpoint/2010/main" val="3307545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27</a:t>
            </a:fld>
            <a:endParaRPr lang="en-US"/>
          </a:p>
        </p:txBody>
      </p:sp>
    </p:spTree>
    <p:extLst>
      <p:ext uri="{BB962C8B-B14F-4D97-AF65-F5344CB8AC3E}">
        <p14:creationId xmlns:p14="http://schemas.microsoft.com/office/powerpoint/2010/main" val="2553695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38</a:t>
            </a:fld>
            <a:endParaRPr lang="en-US"/>
          </a:p>
        </p:txBody>
      </p:sp>
    </p:spTree>
    <p:extLst>
      <p:ext uri="{BB962C8B-B14F-4D97-AF65-F5344CB8AC3E}">
        <p14:creationId xmlns:p14="http://schemas.microsoft.com/office/powerpoint/2010/main" val="2934907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10"/>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11"/>
          </p:nvPr>
        </p:nvSpPr>
        <p:spPr/>
        <p:txBody>
          <a:bodyPr/>
          <a:lstStyle/>
          <a:p>
            <a:fld id="{BB1A7F71-A600-874B-8C52-75C3F91F2DFD}" type="slidenum">
              <a:rPr lang="en-US" smtClean="0"/>
              <a:pPr/>
              <a:t>42</a:t>
            </a:fld>
            <a:endParaRPr lang="en-US"/>
          </a:p>
        </p:txBody>
      </p:sp>
    </p:spTree>
    <p:extLst>
      <p:ext uri="{BB962C8B-B14F-4D97-AF65-F5344CB8AC3E}">
        <p14:creationId xmlns:p14="http://schemas.microsoft.com/office/powerpoint/2010/main" val="303835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20+5</a:t>
            </a:r>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52</a:t>
            </a:fld>
            <a:endParaRPr lang="en-US"/>
          </a:p>
        </p:txBody>
      </p:sp>
    </p:spTree>
    <p:extLst>
      <p:ext uri="{BB962C8B-B14F-4D97-AF65-F5344CB8AC3E}">
        <p14:creationId xmlns:p14="http://schemas.microsoft.com/office/powerpoint/2010/main" val="1327956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95</a:t>
            </a:fld>
            <a:endParaRPr lang="en-US"/>
          </a:p>
        </p:txBody>
      </p:sp>
    </p:spTree>
    <p:extLst>
      <p:ext uri="{BB962C8B-B14F-4D97-AF65-F5344CB8AC3E}">
        <p14:creationId xmlns:p14="http://schemas.microsoft.com/office/powerpoint/2010/main" val="1949526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Footer Placeholder 3"/>
          <p:cNvSpPr>
            <a:spLocks noGrp="1"/>
          </p:cNvSpPr>
          <p:nvPr>
            <p:ph type="ftr" sz="quarter" idx="4"/>
          </p:nvPr>
        </p:nvSpPr>
        <p:spPr/>
        <p:txBody>
          <a:bodyPr/>
          <a:lstStyle/>
          <a:p>
            <a:r>
              <a:rPr lang="en-US"/>
              <a:t>Go to ”Insert (View) | Header and Footer" to add your organization, sponsor, meeting name here; then, click "Apply to All"</a:t>
            </a:r>
          </a:p>
        </p:txBody>
      </p:sp>
      <p:sp>
        <p:nvSpPr>
          <p:cNvPr id="5" name="Slide Number Placeholder 4"/>
          <p:cNvSpPr>
            <a:spLocks noGrp="1"/>
          </p:cNvSpPr>
          <p:nvPr>
            <p:ph type="sldNum" sz="quarter" idx="5"/>
          </p:nvPr>
        </p:nvSpPr>
        <p:spPr/>
        <p:txBody>
          <a:bodyPr/>
          <a:lstStyle/>
          <a:p>
            <a:fld id="{BB1A7F71-A600-874B-8C52-75C3F91F2DFD}" type="slidenum">
              <a:rPr lang="en-US" smtClean="0"/>
              <a:pPr/>
              <a:t>98</a:t>
            </a:fld>
            <a:endParaRPr lang="en-US"/>
          </a:p>
        </p:txBody>
      </p:sp>
    </p:spTree>
    <p:extLst>
      <p:ext uri="{BB962C8B-B14F-4D97-AF65-F5344CB8AC3E}">
        <p14:creationId xmlns:p14="http://schemas.microsoft.com/office/powerpoint/2010/main" val="2079588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(8)</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(10)</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(23)</a:t>
            </a:r>
          </a:p>
        </p:txBody>
      </p:sp>
      <p:sp>
        <p:nvSpPr>
          <p:cNvPr id="4" name="Slide Number Placeholder 3"/>
          <p:cNvSpPr>
            <a:spLocks noGrp="1"/>
          </p:cNvSpPr>
          <p:nvPr>
            <p:ph type="sldNum" sz="quarter" idx="10"/>
          </p:nvPr>
        </p:nvSpPr>
        <p:spPr/>
        <p:txBody>
          <a:bodyPr/>
          <a:lstStyle/>
          <a:p>
            <a:fld id="{3C8E5681-5281-41D3-9614-EAA39F94F638}"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042416"/>
          </a:xfrm>
          <a:prstGeom prst="rect">
            <a:avLst/>
          </a:prstGeom>
        </p:spPr>
      </p:pic>
      <p:pic>
        <p:nvPicPr>
          <p:cNvPr id="11" name="图片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60" y="-1278447"/>
            <a:ext cx="12192000" cy="1042416"/>
          </a:xfrm>
          <a:prstGeom prst="rect">
            <a:avLst/>
          </a:prstGeom>
        </p:spPr>
      </p:pic>
      <p:sp>
        <p:nvSpPr>
          <p:cNvPr id="3074" name="Rectangle 2"/>
          <p:cNvSpPr>
            <a:spLocks noGrp="1" noChangeArrowheads="1"/>
          </p:cNvSpPr>
          <p:nvPr>
            <p:ph type="ctrTitle"/>
          </p:nvPr>
        </p:nvSpPr>
        <p:spPr>
          <a:xfrm>
            <a:off x="1314451" y="1671639"/>
            <a:ext cx="10261600" cy="1069975"/>
          </a:xfrm>
        </p:spPr>
        <p:txBody>
          <a:bodyPr/>
          <a:lstStyle>
            <a:lvl1pPr>
              <a:defRPr sz="3000"/>
            </a:lvl1pPr>
          </a:lstStyle>
          <a:p>
            <a:r>
              <a:rPr lang="en-US"/>
              <a:t>Click to edit Master title style</a:t>
            </a:r>
            <a:endParaRPr lang="en-US" dirty="0"/>
          </a:p>
        </p:txBody>
      </p:sp>
      <p:sp>
        <p:nvSpPr>
          <p:cNvPr id="3075" name="Rectangle 3"/>
          <p:cNvSpPr>
            <a:spLocks noGrp="1" noChangeArrowheads="1"/>
          </p:cNvSpPr>
          <p:nvPr>
            <p:ph type="subTitle" idx="1"/>
          </p:nvPr>
        </p:nvSpPr>
        <p:spPr>
          <a:xfrm>
            <a:off x="1314451" y="3125788"/>
            <a:ext cx="8534400" cy="1752600"/>
          </a:xfrm>
        </p:spPr>
        <p:txBody>
          <a:bodyPr/>
          <a:lstStyle>
            <a:lvl1pPr marL="0" indent="0">
              <a:buFont typeface="Wingdings" pitchFamily="2" charset="2"/>
              <a:buNone/>
              <a:defRPr/>
            </a:lvl1pPr>
          </a:lstStyle>
          <a:p>
            <a:r>
              <a:rPr lang="en-US"/>
              <a:t>Click to edit Master subtitle style</a:t>
            </a:r>
            <a:endParaRPr lang="en-US" dirty="0"/>
          </a:p>
        </p:txBody>
      </p:sp>
      <p:pic>
        <p:nvPicPr>
          <p:cNvPr id="9" name="Picture 8" descr="title footer_Blue_646.jpg"/>
          <p:cNvPicPr>
            <a:picLocks noChangeAspect="1"/>
          </p:cNvPicPr>
          <p:nvPr userDrawn="1"/>
        </p:nvPicPr>
        <p:blipFill>
          <a:blip r:embed="rId4" cstate="print">
            <a:duotone>
              <a:schemeClr val="accent3">
                <a:shade val="45000"/>
                <a:satMod val="135000"/>
              </a:schemeClr>
              <a:prstClr val="white"/>
            </a:duotone>
          </a:blip>
          <a:srcRect/>
          <a:stretch>
            <a:fillRect/>
          </a:stretch>
        </p:blipFill>
        <p:spPr bwMode="auto">
          <a:xfrm>
            <a:off x="0" y="6794500"/>
            <a:ext cx="12192000" cy="63500"/>
          </a:xfrm>
          <a:prstGeom prst="rect">
            <a:avLst/>
          </a:prstGeom>
          <a:gradFill flip="none" rotWithShape="0">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9525">
            <a:noFill/>
            <a:miter lim="800000"/>
            <a:headEnd/>
            <a:tailEnd/>
          </a:ln>
        </p:spPr>
      </p:pic>
      <p:pic>
        <p:nvPicPr>
          <p:cNvPr id="12" name="图片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52600" y="0"/>
            <a:ext cx="1067274" cy="1066800"/>
          </a:xfrm>
          <a:prstGeom prst="rect">
            <a:avLst/>
          </a:prstGeom>
        </p:spPr>
      </p:pic>
      <p:sp>
        <p:nvSpPr>
          <p:cNvPr id="3" name="文本框 2"/>
          <p:cNvSpPr txBox="1"/>
          <p:nvPr userDrawn="1"/>
        </p:nvSpPr>
        <p:spPr>
          <a:xfrm>
            <a:off x="153964" y="228600"/>
            <a:ext cx="1370036" cy="369332"/>
          </a:xfrm>
          <a:prstGeom prst="rect">
            <a:avLst/>
          </a:prstGeom>
          <a:noFill/>
        </p:spPr>
        <p:txBody>
          <a:bodyPr wrap="square" rtlCol="0">
            <a:spAutoFit/>
          </a:bodyPr>
          <a:lstStyle/>
          <a:p>
            <a:r>
              <a:rPr kumimoji="1" lang="en-US" altLang="zh-CN" sz="1800" b="1" dirty="0">
                <a:solidFill>
                  <a:schemeClr val="accent1">
                    <a:lumMod val="50000"/>
                  </a:schemeClr>
                </a:solidFill>
                <a:latin typeface="Adobe Hebrew" charset="0"/>
                <a:ea typeface="Adobe Hebrew" charset="0"/>
                <a:cs typeface="Adobe Hebrew" charset="0"/>
              </a:rPr>
              <a:t>NANJING</a:t>
            </a:r>
            <a:r>
              <a:rPr kumimoji="1" lang="zh-CN" altLang="en-US" sz="1800" b="1" dirty="0">
                <a:solidFill>
                  <a:schemeClr val="accent1">
                    <a:lumMod val="50000"/>
                  </a:schemeClr>
                </a:solidFill>
                <a:latin typeface="Adobe Hebrew" charset="0"/>
                <a:ea typeface="Adobe Hebrew" charset="0"/>
                <a:cs typeface="Adobe Hebrew" charset="0"/>
              </a:rPr>
              <a:t> </a:t>
            </a:r>
          </a:p>
        </p:txBody>
      </p:sp>
      <p:sp>
        <p:nvSpPr>
          <p:cNvPr id="4" name="文本框 3"/>
          <p:cNvSpPr txBox="1"/>
          <p:nvPr userDrawn="1"/>
        </p:nvSpPr>
        <p:spPr>
          <a:xfrm>
            <a:off x="240506" y="515035"/>
            <a:ext cx="1816894" cy="369332"/>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b="1" dirty="0">
                <a:solidFill>
                  <a:schemeClr val="accent1">
                    <a:lumMod val="50000"/>
                  </a:schemeClr>
                </a:solidFill>
                <a:latin typeface="Adobe Hebrew" charset="0"/>
                <a:ea typeface="Adobe Hebrew" charset="0"/>
                <a:cs typeface="Adobe Hebrew" charset="0"/>
              </a:rPr>
              <a:t>UNIVERSITY</a:t>
            </a:r>
            <a:endParaRPr kumimoji="1" lang="zh-CN" altLang="en-US" b="1" dirty="0">
              <a:solidFill>
                <a:schemeClr val="accent1">
                  <a:lumMod val="50000"/>
                </a:schemeClr>
              </a:solidFill>
              <a:latin typeface="Adobe Hebrew" charset="0"/>
              <a:ea typeface="Adobe Hebrew" charset="0"/>
              <a:cs typeface="Adobe Hebrew"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                    2025 October 15: NJU INP IWSHSSI 2025                                          (122)</a:t>
            </a:r>
          </a:p>
        </p:txBody>
      </p:sp>
      <p:sp>
        <p:nvSpPr>
          <p:cNvPr id="5" name="Footer Placeholder 4"/>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sz="26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a:t>.                    2025 October 15: NJU INP IWSHSSI 2025                                          (122)</a:t>
            </a:r>
          </a:p>
        </p:txBody>
      </p:sp>
      <p:sp>
        <p:nvSpPr>
          <p:cNvPr id="5" name="Footer Placeholder 4"/>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sz="2200">
                <a:solidFill>
                  <a:schemeClr val="tx2">
                    <a:lumMod val="75000"/>
                  </a:schemeClr>
                </a:solidFill>
              </a:defRPr>
            </a:lvl1pPr>
            <a:lvl2pPr>
              <a:defRPr sz="2000">
                <a:solidFill>
                  <a:schemeClr val="tx2">
                    <a:lumMod val="75000"/>
                  </a:schemeClr>
                </a:solidFill>
              </a:defRPr>
            </a:lvl2pPr>
            <a:lvl3pPr>
              <a:defRPr sz="1600">
                <a:solidFill>
                  <a:schemeClr val="tx2">
                    <a:lumMod val="75000"/>
                  </a:schemeClr>
                </a:solidFill>
              </a:defRPr>
            </a:lvl3pPr>
            <a:lvl4pPr>
              <a:defRPr sz="1600">
                <a:solidFill>
                  <a:schemeClr val="tx2">
                    <a:lumMod val="75000"/>
                  </a:schemeClr>
                </a:solidFill>
              </a:defRPr>
            </a:lvl4pPr>
            <a:lvl5pPr>
              <a:defRPr sz="16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68684" y="6611938"/>
            <a:ext cx="4523316" cy="255011"/>
          </a:xfrm>
        </p:spPr>
        <p:txBody>
          <a:bodyPr/>
          <a:lstStyle>
            <a:lvl1pPr>
              <a:defRPr>
                <a:solidFill>
                  <a:schemeClr val="accent1">
                    <a:lumMod val="50000"/>
                  </a:schemeClr>
                </a:solidFill>
              </a:defRPr>
            </a:lvl1p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lvl1pPr>
              <a:defRPr i="1">
                <a:solidFill>
                  <a:schemeClr val="accent1">
                    <a:lumMod val="50000"/>
                  </a:schemeClr>
                </a:solidFill>
              </a:defRPr>
            </a:lvl1pPr>
          </a:lstStyle>
          <a:p>
            <a:r>
              <a:rPr lang="en-US"/>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lstStyle>
            <a:lvl1pPr algn="l">
              <a:defRPr sz="3000" b="1" cap="none" baseline="0"/>
            </a:lvl1pPr>
          </a:lstStyle>
          <a:p>
            <a:r>
              <a:rPr lang="en-US" dirty="0"/>
              <a:t>Click to Edit Master Text Styles</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7645400" y="6629400"/>
            <a:ext cx="4704744" cy="381000"/>
          </a:xfrm>
        </p:spPr>
        <p:txBody>
          <a:bodyPr/>
          <a:lstStyle>
            <a:lvl1pPr>
              <a:defRPr/>
            </a:lvl1p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6" name="Slide Number Placeholder 5"/>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lvl1pPr>
              <a:defRPr sz="2600"/>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1800"/>
            </a:lvl1pPr>
            <a:lvl2pPr>
              <a:defRPr sz="1600"/>
            </a:lvl2pPr>
            <a:lvl3pPr>
              <a:defRPr sz="1400"/>
            </a:lvl3pPr>
            <a:lvl4pPr>
              <a:defRPr sz="1400"/>
            </a:lvl4pPr>
            <a:lvl5pPr>
              <a:defRPr sz="1400" u="none"/>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688358" y="6629400"/>
            <a:ext cx="4394201" cy="228600"/>
          </a:xfrm>
        </p:spPr>
        <p:txBody>
          <a:bodyPr/>
          <a:lstStyle>
            <a:lvl1pPr>
              <a:defRPr/>
            </a:lvl1pPr>
          </a:lstStyle>
          <a:p>
            <a:r>
              <a:rPr lang="en-US"/>
              <a:t>.                    2025 October 15: NJU INP IWSHSSI 2025                                          (122)</a:t>
            </a:r>
          </a:p>
        </p:txBody>
      </p:sp>
      <p:sp>
        <p:nvSpPr>
          <p:cNvPr id="6" name="Footer Placeholder 5"/>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18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a:t>.                    2025 October 15: NJU INP IWSHSSI 2025                                          (122)</a:t>
            </a:r>
          </a:p>
        </p:txBody>
      </p:sp>
      <p:sp>
        <p:nvSpPr>
          <p:cNvPr id="8" name="Footer Placeholder 7"/>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9" name="Slide Number Placeholder 8"/>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60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i="1">
                <a:solidFill>
                  <a:schemeClr val="tx2">
                    <a:lumMod val="75000"/>
                  </a:schemeClr>
                </a:solidFill>
              </a:defRPr>
            </a:lvl1pPr>
          </a:lstStyle>
          <a:p>
            <a:r>
              <a:rPr lang="en-US"/>
              <a:t>.                    2025 October 15: NJU INP IWSHSSI 2025                                          (122)</a:t>
            </a:r>
            <a:endParaRPr lang="en-US" dirty="0"/>
          </a:p>
        </p:txBody>
      </p:sp>
      <p:sp>
        <p:nvSpPr>
          <p:cNvPr id="4" name="Footer Placeholder 3"/>
          <p:cNvSpPr>
            <a:spLocks noGrp="1"/>
          </p:cNvSpPr>
          <p:nvPr>
            <p:ph type="ftr" sz="quarter" idx="11"/>
          </p:nvPr>
        </p:nvSpPr>
        <p:spPr/>
        <p:txBody>
          <a:bodyPr/>
          <a:lstStyle>
            <a:lvl1pPr>
              <a:defRPr i="1">
                <a:solidFill>
                  <a:schemeClr val="tx2">
                    <a:lumMod val="75000"/>
                  </a:schemeClr>
                </a:solidFill>
              </a:defRPr>
            </a:lvl1pPr>
          </a:lstStyle>
          <a:p>
            <a:r>
              <a:rPr lang="en-US"/>
              <a:t>Craig Roberts cdroberts@nju.edu.cn  472  3/4 Emergent Hadron Mass: Origins and Consequences</a:t>
            </a:r>
            <a:endParaRPr lang="en-US" dirty="0"/>
          </a:p>
        </p:txBody>
      </p:sp>
      <p:sp>
        <p:nvSpPr>
          <p:cNvPr id="5" name="Slide Number Placeholder 4"/>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                    2025 October 15: NJU INP IWSHSSI 2025                                          (122)</a:t>
            </a:r>
          </a:p>
        </p:txBody>
      </p:sp>
      <p:sp>
        <p:nvSpPr>
          <p:cNvPr id="3" name="Footer Placeholder 2"/>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4" name="Slide Number Placeholder 3"/>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479550"/>
          </a:xfrm>
        </p:spPr>
        <p:txBody>
          <a:bodyPr anchor="t"/>
          <a:lstStyle>
            <a:lvl1pPr algn="l">
              <a:defRPr sz="26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lstStyle>
            <a:lvl1pPr>
              <a:defRPr sz="1800"/>
            </a:lvl1pPr>
            <a:lvl2pPr>
              <a:defRPr sz="16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1752601"/>
            <a:ext cx="4011084" cy="4419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13357" y="6596148"/>
            <a:ext cx="4868025" cy="228600"/>
          </a:xfrm>
        </p:spPr>
        <p:txBody>
          <a:bodyPr/>
          <a:lstStyle>
            <a:lvl1pPr>
              <a:defRPr/>
            </a:lvl1pPr>
          </a:lstStyle>
          <a:p>
            <a:r>
              <a:rPr lang="en-US"/>
              <a:t>.                    2025 October 15: NJU INP IWSHSSI 2025                                          (122)</a:t>
            </a:r>
          </a:p>
        </p:txBody>
      </p:sp>
      <p:sp>
        <p:nvSpPr>
          <p:cNvPr id="6" name="Footer Placeholder 5"/>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6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                    2025 October 15: NJU INP IWSHSSI 2025                                          (122)</a:t>
            </a:r>
          </a:p>
        </p:txBody>
      </p:sp>
      <p:sp>
        <p:nvSpPr>
          <p:cNvPr id="6" name="Footer Placeholder 5"/>
          <p:cNvSpPr>
            <a:spLocks noGrp="1"/>
          </p:cNvSpPr>
          <p:nvPr>
            <p:ph type="ftr" sz="quarter" idx="11"/>
          </p:nvPr>
        </p:nvSpPr>
        <p:spPr/>
        <p:txBody>
          <a:bodyPr/>
          <a:lstStyle>
            <a:lvl1pPr>
              <a:defRPr/>
            </a:lvl1pPr>
          </a:lstStyle>
          <a:p>
            <a:r>
              <a:rPr lang="en-US"/>
              <a:t>Craig Roberts cdroberts@nju.edu.cn  472  3/4 Emergent Hadron Mass: Origins and Consequences</a:t>
            </a:r>
          </a:p>
        </p:txBody>
      </p:sp>
      <p:sp>
        <p:nvSpPr>
          <p:cNvPr id="7" name="Slide Number Placeholder 6"/>
          <p:cNvSpPr>
            <a:spLocks noGrp="1"/>
          </p:cNvSpPr>
          <p:nvPr>
            <p:ph type="sldNum" sz="quarter" idx="12"/>
          </p:nvPr>
        </p:nvSpPr>
        <p:spPr/>
        <p:txBody>
          <a:bodyPr/>
          <a:lstStyle>
            <a:lvl1pPr>
              <a:defRPr/>
            </a:lvl1pPr>
          </a:lstStyle>
          <a:p>
            <a:fld id="{87034D8C-3CB4-402A-BC46-2AB14C0FE90A}"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354699"/>
            <a:ext cx="12192000" cy="530352"/>
          </a:xfrm>
          <a:prstGeom prst="rect">
            <a:avLst/>
          </a:prstGeom>
        </p:spPr>
      </p:pic>
      <p:sp>
        <p:nvSpPr>
          <p:cNvPr id="1026" name="Rectangle 2"/>
          <p:cNvSpPr>
            <a:spLocks noGrp="1" noChangeArrowheads="1"/>
          </p:cNvSpPr>
          <p:nvPr>
            <p:ph type="title"/>
          </p:nvPr>
        </p:nvSpPr>
        <p:spPr bwMode="auto">
          <a:xfrm>
            <a:off x="539631" y="1018446"/>
            <a:ext cx="109728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9387110" y="6505575"/>
            <a:ext cx="2796116"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i="1">
                <a:solidFill>
                  <a:schemeClr val="tx2">
                    <a:lumMod val="75000"/>
                  </a:schemeClr>
                </a:solidFill>
              </a:defRPr>
            </a:lvl1pPr>
          </a:lstStyle>
          <a:p>
            <a:r>
              <a:rPr lang="en-US"/>
              <a:t>.                    2025 October 15: NJU INP IWSHSSI 2025                                          (122)</a:t>
            </a:r>
            <a:endParaRPr lang="en-US" dirty="0"/>
          </a:p>
        </p:txBody>
      </p:sp>
      <p:sp>
        <p:nvSpPr>
          <p:cNvPr id="1029" name="Rectangle 5"/>
          <p:cNvSpPr>
            <a:spLocks noGrp="1" noChangeArrowheads="1"/>
          </p:cNvSpPr>
          <p:nvPr>
            <p:ph type="ftr" sz="quarter" idx="3"/>
          </p:nvPr>
        </p:nvSpPr>
        <p:spPr bwMode="auto">
          <a:xfrm>
            <a:off x="876301" y="6307138"/>
            <a:ext cx="7922684"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i="1">
                <a:solidFill>
                  <a:schemeClr val="tx2">
                    <a:lumMod val="75000"/>
                  </a:schemeClr>
                </a:solidFill>
              </a:defRPr>
            </a:lvl1pPr>
          </a:lstStyle>
          <a:p>
            <a:r>
              <a:rPr lang="en-US"/>
              <a:t>Craig Roberts cdroberts@nju.edu.cn  472  3/4 Emergent Hadron Mass: Origins and Consequences</a:t>
            </a:r>
            <a:endParaRPr lang="en-US" dirty="0"/>
          </a:p>
        </p:txBody>
      </p:sp>
      <p:sp>
        <p:nvSpPr>
          <p:cNvPr id="1030" name="Rectangle 6"/>
          <p:cNvSpPr>
            <a:spLocks noGrp="1" noChangeArrowheads="1"/>
          </p:cNvSpPr>
          <p:nvPr>
            <p:ph type="sldNum" sz="quarter" idx="4"/>
          </p:nvPr>
        </p:nvSpPr>
        <p:spPr bwMode="auto">
          <a:xfrm>
            <a:off x="11480801" y="6489701"/>
            <a:ext cx="512233" cy="365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lvl1pPr>
          </a:lstStyle>
          <a:p>
            <a:fld id="{87034D8C-3CB4-402A-BC46-2AB14C0FE90A}" type="slidenum">
              <a:rPr lang="en-US" smtClean="0"/>
              <a:pPr/>
              <a:t>‹#›</a:t>
            </a:fld>
            <a:endParaRPr lang="en-US"/>
          </a:p>
        </p:txBody>
      </p:sp>
      <p:pic>
        <p:nvPicPr>
          <p:cNvPr id="4" name="图片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158496"/>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rtl="0" eaLnBrk="1" fontAlgn="base" hangingPunct="1">
        <a:spcBef>
          <a:spcPct val="0"/>
        </a:spcBef>
        <a:spcAft>
          <a:spcPct val="0"/>
        </a:spcAft>
        <a:defRPr sz="2600" b="1">
          <a:solidFill>
            <a:schemeClr val="tx2"/>
          </a:solidFill>
          <a:latin typeface="+mj-lt"/>
          <a:ea typeface="+mj-ea"/>
          <a:cs typeface="+mj-cs"/>
        </a:defRPr>
      </a:lvl1pPr>
      <a:lvl2pPr algn="l" rtl="0" eaLnBrk="1" fontAlgn="base" hangingPunct="1">
        <a:spcBef>
          <a:spcPct val="0"/>
        </a:spcBef>
        <a:spcAft>
          <a:spcPct val="0"/>
        </a:spcAft>
        <a:defRPr sz="2600" b="1">
          <a:solidFill>
            <a:schemeClr val="tx2"/>
          </a:solidFill>
          <a:latin typeface="Trebuchet MS" pitchFamily="34" charset="0"/>
        </a:defRPr>
      </a:lvl2pPr>
      <a:lvl3pPr algn="l" rtl="0" eaLnBrk="1" fontAlgn="base" hangingPunct="1">
        <a:spcBef>
          <a:spcPct val="0"/>
        </a:spcBef>
        <a:spcAft>
          <a:spcPct val="0"/>
        </a:spcAft>
        <a:defRPr sz="2600" b="1">
          <a:solidFill>
            <a:schemeClr val="tx2"/>
          </a:solidFill>
          <a:latin typeface="Trebuchet MS" pitchFamily="34" charset="0"/>
        </a:defRPr>
      </a:lvl3pPr>
      <a:lvl4pPr algn="l" rtl="0" eaLnBrk="1" fontAlgn="base" hangingPunct="1">
        <a:spcBef>
          <a:spcPct val="0"/>
        </a:spcBef>
        <a:spcAft>
          <a:spcPct val="0"/>
        </a:spcAft>
        <a:defRPr sz="2600" b="1">
          <a:solidFill>
            <a:schemeClr val="tx2"/>
          </a:solidFill>
          <a:latin typeface="Trebuchet MS" pitchFamily="34" charset="0"/>
        </a:defRPr>
      </a:lvl4pPr>
      <a:lvl5pPr algn="l" rtl="0" eaLnBrk="1" fontAlgn="base" hangingPunct="1">
        <a:spcBef>
          <a:spcPct val="0"/>
        </a:spcBef>
        <a:spcAft>
          <a:spcPct val="0"/>
        </a:spcAft>
        <a:defRPr sz="2600" b="1">
          <a:solidFill>
            <a:schemeClr val="tx2"/>
          </a:solidFill>
          <a:latin typeface="Trebuchet MS" pitchFamily="34" charset="0"/>
        </a:defRPr>
      </a:lvl5pPr>
      <a:lvl6pPr marL="457200" algn="l" rtl="0" eaLnBrk="1" fontAlgn="base" hangingPunct="1">
        <a:spcBef>
          <a:spcPct val="0"/>
        </a:spcBef>
        <a:spcAft>
          <a:spcPct val="0"/>
        </a:spcAft>
        <a:defRPr sz="2600" b="1">
          <a:solidFill>
            <a:schemeClr val="tx2"/>
          </a:solidFill>
          <a:latin typeface="Trebuchet MS" pitchFamily="34" charset="0"/>
        </a:defRPr>
      </a:lvl6pPr>
      <a:lvl7pPr marL="914400" algn="l" rtl="0" eaLnBrk="1" fontAlgn="base" hangingPunct="1">
        <a:spcBef>
          <a:spcPct val="0"/>
        </a:spcBef>
        <a:spcAft>
          <a:spcPct val="0"/>
        </a:spcAft>
        <a:defRPr sz="2600" b="1">
          <a:solidFill>
            <a:schemeClr val="tx2"/>
          </a:solidFill>
          <a:latin typeface="Trebuchet MS" pitchFamily="34" charset="0"/>
        </a:defRPr>
      </a:lvl7pPr>
      <a:lvl8pPr marL="1371600" algn="l" rtl="0" eaLnBrk="1" fontAlgn="base" hangingPunct="1">
        <a:spcBef>
          <a:spcPct val="0"/>
        </a:spcBef>
        <a:spcAft>
          <a:spcPct val="0"/>
        </a:spcAft>
        <a:defRPr sz="2600" b="1">
          <a:solidFill>
            <a:schemeClr val="tx2"/>
          </a:solidFill>
          <a:latin typeface="Trebuchet MS" pitchFamily="34" charset="0"/>
        </a:defRPr>
      </a:lvl8pPr>
      <a:lvl9pPr marL="1828800" algn="l" rtl="0" eaLnBrk="1" fontAlgn="base" hangingPunct="1">
        <a:spcBef>
          <a:spcPct val="0"/>
        </a:spcBef>
        <a:spcAft>
          <a:spcPct val="0"/>
        </a:spcAft>
        <a:defRPr sz="2600" b="1">
          <a:solidFill>
            <a:schemeClr val="tx2"/>
          </a:solidFill>
          <a:latin typeface="Trebuchet MS" pitchFamily="34" charset="0"/>
        </a:defRPr>
      </a:lvl9pPr>
    </p:titleStyle>
    <p:bodyStyle>
      <a:lvl1pPr marL="342900" indent="-342900" algn="l" rtl="0" eaLnBrk="1" fontAlgn="base" hangingPunct="1">
        <a:spcBef>
          <a:spcPct val="20000"/>
        </a:spcBef>
        <a:spcAft>
          <a:spcPct val="0"/>
        </a:spcAft>
        <a:buClr>
          <a:srgbClr val="1F497D"/>
        </a:buClr>
        <a:buFont typeface="Wingdings" pitchFamily="2" charset="2"/>
        <a:buChar char="§"/>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hyperlink" Target="http://inp.nj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4010.png"/></Relationships>
</file>

<file path=ppt/slides/_rels/slide102.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362.png"/></Relationships>
</file>

<file path=ppt/slides/_rels/slide103.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4000.png"/><Relationship Id="rId4" Type="http://schemas.openxmlformats.org/officeDocument/2006/relationships/image" Target="../media/image3900.png"/></Relationships>
</file>

<file path=ppt/slides/_rels/slide104.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451.png"/><Relationship Id="rId1" Type="http://schemas.openxmlformats.org/officeDocument/2006/relationships/slideLayout" Target="../slideLayouts/slideLayout2.xml"/><Relationship Id="rId5" Type="http://schemas.openxmlformats.org/officeDocument/2006/relationships/image" Target="../media/image130.jpg"/><Relationship Id="rId4" Type="http://schemas.openxmlformats.org/officeDocument/2006/relationships/image" Target="../media/image4700.png"/></Relationships>
</file>

<file path=ppt/slides/_rels/slide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25.jpeg"/><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800.png"/><Relationship Id="rId2"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32.png"/></Relationships>
</file>

<file path=ppt/slides/_rels/slide112.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580.png"/><Relationship Id="rId5" Type="http://schemas.openxmlformats.org/officeDocument/2006/relationships/image" Target="../media/image970.png"/><Relationship Id="rId4" Type="http://schemas.openxmlformats.org/officeDocument/2006/relationships/image" Target="../media/image133.png"/></Relationships>
</file>

<file path=ppt/slides/_rels/slide11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56.png"/><Relationship Id="rId7"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630.png"/><Relationship Id="rId4" Type="http://schemas.openxmlformats.org/officeDocument/2006/relationships/image" Target="../media/image620.png"/><Relationship Id="rId9" Type="http://schemas.openxmlformats.org/officeDocument/2006/relationships/image" Target="../media/image611.png"/></Relationships>
</file>

<file path=ppt/slides/_rels/slide11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030.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11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3.jpeg"/></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72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image" Target="../media/image791.png"/><Relationship Id="rId5" Type="http://schemas.openxmlformats.org/officeDocument/2006/relationships/image" Target="../media/image142.png"/><Relationship Id="rId4" Type="http://schemas.openxmlformats.org/officeDocument/2006/relationships/image" Target="../media/image141.png"/></Relationships>
</file>

<file path=ppt/slides/_rels/slide12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4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hyperlink" Target="http://linkinghub.elsevier.com/retrieve/pii/0550321380903041" TargetMode="External"/><Relationship Id="rId7"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linkinghub.elsevier.com/retrieve/pii/0370269380907893" TargetMode="External"/><Relationship Id="rId5" Type="http://schemas.openxmlformats.org/officeDocument/2006/relationships/hyperlink" Target="http://link.aps.org/doi/10.1103/PhysRevD.21.2425" TargetMode="External"/><Relationship Id="rId4" Type="http://schemas.openxmlformats.org/officeDocument/2006/relationships/hyperlink" Target="http://linkinghub.elsevier.com/retrieve/pii/055032138090389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en.wikipedia.org/wiki/QCD_vacuu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wmf"/><Relationship Id="rId4" Type="http://schemas.openxmlformats.org/officeDocument/2006/relationships/oleObject" Target="../embeddings/oleObject4.bin"/></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9.jpeg"/><Relationship Id="rId4" Type="http://schemas.openxmlformats.org/officeDocument/2006/relationships/image" Target="../media/image42.wmf"/></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w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inspirebeta.net/record/927474?ln=en" TargetMode="External"/><Relationship Id="rId2" Type="http://schemas.openxmlformats.org/officeDocument/2006/relationships/hyperlink" Target="http://inspirehep.net/record/52773?ln=en" TargetMode="External"/><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hyperlink" Target="http://prc.aps.org/abstract/PRC/v85/i1/e01220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nspirebeta.net/record/445150?ln=en" TargetMode="External"/><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inspirebeta.net/record/927474?ln=en" TargetMode="External"/><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hyperlink" Target="http://prc.aps.org/abstract/PRC/v85/i1/e012201"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www.newscientist.com/article/mg19325911.700-dark-energy-seeking-the-heart-of-darkness.html" TargetMode="External"/><Relationship Id="rId1" Type="http://schemas.openxmlformats.org/officeDocument/2006/relationships/slideLayout" Target="../slideLayouts/slideLayout2.xml"/><Relationship Id="rId5" Type="http://schemas.openxmlformats.org/officeDocument/2006/relationships/image" Target="../media/image49.wmf"/><Relationship Id="rId4" Type="http://schemas.openxmlformats.org/officeDocument/2006/relationships/oleObject" Target="../embeddings/oleObject7.bin"/></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hyperlink" Target="http://inspirebeta.net/record/445150?ln=en" TargetMode="External"/><Relationship Id="rId4" Type="http://schemas.openxmlformats.org/officeDocument/2006/relationships/image" Target="../media/image14.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2.gif"/><Relationship Id="rId1" Type="http://schemas.openxmlformats.org/officeDocument/2006/relationships/slideLayout" Target="../slideLayouts/slideLayout2.xml"/><Relationship Id="rId4" Type="http://schemas.openxmlformats.org/officeDocument/2006/relationships/hyperlink" Target="http://inspirebeta.net/record/445150?ln=en"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5.gif"/><Relationship Id="rId1" Type="http://schemas.openxmlformats.org/officeDocument/2006/relationships/slideLayout" Target="../slideLayouts/slideLayout2.xml"/><Relationship Id="rId5" Type="http://schemas.openxmlformats.org/officeDocument/2006/relationships/hyperlink" Target="http://inspirebeta.net/record/445150?ln=en" TargetMode="External"/><Relationship Id="rId4" Type="http://schemas.openxmlformats.org/officeDocument/2006/relationships/image" Target="../media/image16.gif"/></Relationships>
</file>

<file path=ppt/slides/_rels/slide5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2300.png"/><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10" Type="http://schemas.openxmlformats.org/officeDocument/2006/relationships/image" Target="../media/image72.jpg"/><Relationship Id="rId4" Type="http://schemas.openxmlformats.org/officeDocument/2006/relationships/image" Target="../media/image66.jpeg"/><Relationship Id="rId9"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19.pn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hyperlink" Target="http://inspirebeta.net/record/445150?ln=en" TargetMode="Externa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g"/></Relationships>
</file>

<file path=ppt/slides/_rels/slide6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2.xml"/><Relationship Id="rId5" Type="http://schemas.openxmlformats.org/officeDocument/2006/relationships/image" Target="../media/image86.jpg"/><Relationship Id="rId4" Type="http://schemas.openxmlformats.org/officeDocument/2006/relationships/image" Target="../media/image84.jpg"/></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22.pn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30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www.google.com/url?q=https%3A%2F%2Finspirehep.net%2Fliterature%2F1844559&amp;sa=D&amp;sntz=1&amp;usg=AFQjCNFJw7F_vW8UdQ7CIDmvdhZVnOUo-A" TargetMode="External"/><Relationship Id="rId2" Type="http://schemas.openxmlformats.org/officeDocument/2006/relationships/image" Target="../media/image750.png"/><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770.png"/></Relationships>
</file>

<file path=ppt/slides/_rels/slide74.xml.rels><?xml version="1.0" encoding="UTF-8" standalone="yes"?>
<Relationships xmlns="http://schemas.openxmlformats.org/package/2006/relationships"><Relationship Id="rId3" Type="http://schemas.openxmlformats.org/officeDocument/2006/relationships/hyperlink" Target="http://inspirehep.net/record/1209281?ln=en" TargetMode="External"/><Relationship Id="rId2" Type="http://schemas.openxmlformats.org/officeDocument/2006/relationships/image" Target="../media/image94.gif"/><Relationship Id="rId1" Type="http://schemas.openxmlformats.org/officeDocument/2006/relationships/slideLayout" Target="../slideLayouts/slideLayout2.xml"/><Relationship Id="rId4" Type="http://schemas.openxmlformats.org/officeDocument/2006/relationships/hyperlink" Target="http://prl.aps.org/abstract/PRL/v110/i13/e132001"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6.xml.rels><?xml version="1.0" encoding="UTF-8" standalone="yes"?>
<Relationships xmlns="http://schemas.openxmlformats.org/package/2006/relationships"><Relationship Id="rId8" Type="http://schemas.openxmlformats.org/officeDocument/2006/relationships/image" Target="../media/image440.png"/><Relationship Id="rId3" Type="http://schemas.openxmlformats.org/officeDocument/2006/relationships/image" Target="../media/image401.png"/><Relationship Id="rId7" Type="http://schemas.openxmlformats.org/officeDocument/2006/relationships/hyperlink" Target="http://inspirehep.net/record/1517490?ln=en" TargetMode="External"/><Relationship Id="rId2" Type="http://schemas.openxmlformats.org/officeDocument/2006/relationships/image" Target="../media/image98.jpg"/><Relationship Id="rId1" Type="http://schemas.openxmlformats.org/officeDocument/2006/relationships/slideLayout" Target="../slideLayouts/slideLayout2.xml"/><Relationship Id="rId6" Type="http://schemas.openxmlformats.org/officeDocument/2006/relationships/image" Target="../media/image431.png"/><Relationship Id="rId5" Type="http://schemas.openxmlformats.org/officeDocument/2006/relationships/image" Target="../media/image99.jpg"/><Relationship Id="rId4" Type="http://schemas.openxmlformats.org/officeDocument/2006/relationships/image" Target="../media/image41.png"/></Relationships>
</file>

<file path=ppt/slides/_rels/slide77.xml.rels><?xml version="1.0" encoding="UTF-8" standalone="yes"?>
<Relationships xmlns="http://schemas.openxmlformats.org/package/2006/relationships"><Relationship Id="rId3" Type="http://schemas.openxmlformats.org/officeDocument/2006/relationships/image" Target="../media/image710.png"/><Relationship Id="rId2" Type="http://schemas.openxmlformats.org/officeDocument/2006/relationships/image" Target="../media/image100.jpg"/><Relationship Id="rId1" Type="http://schemas.openxmlformats.org/officeDocument/2006/relationships/slideLayout" Target="../slideLayouts/slideLayout8.xml"/><Relationship Id="rId5" Type="http://schemas.openxmlformats.org/officeDocument/2006/relationships/image" Target="../media/image101.jpg"/><Relationship Id="rId4" Type="http://schemas.openxmlformats.org/officeDocument/2006/relationships/image" Target="../media/image720.png"/></Relationships>
</file>

<file path=ppt/slides/_rels/slide78.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hyperlink" Target="https://iopscience.iop.org/article/10.1088/1361-6471/abf5c3" TargetMode="External"/><Relationship Id="rId4" Type="http://schemas.openxmlformats.org/officeDocument/2006/relationships/hyperlink" Target="https://inspirehep.net/literature/1848000"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600.pn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2" Type="http://schemas.openxmlformats.org/officeDocument/2006/relationships/hyperlink" Target="https://www.google.com/url?q=https%3A%2F%2Finspirehep.net%2Fliterature%2F1844559&amp;sa=D&amp;sntz=1&amp;usg=AFQjCNFJw7F_vW8UdQ7CIDmvdhZVnOUo-A"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inspirehep.net/literature/1858017" TargetMode="External"/><Relationship Id="rId7" Type="http://schemas.openxmlformats.org/officeDocument/2006/relationships/hyperlink" Target="http://www.google.com/url?q=http%3A%2F%2Fcpl.iphy.ac.cn%2F10.1088%2F0256-307X%2F38%2F8%2F081101%231&amp;sa=D&amp;sntz=1&amp;usg=AFQjCNHh_6YPFRVScU85DRy-hOUBKni0pA" TargetMode="External"/><Relationship Id="rId2" Type="http://schemas.openxmlformats.org/officeDocument/2006/relationships/hyperlink" Target="https://www.google.com/url?q=https%3A%2F%2Flink.springer.com%2Farticle%2F10.1140%2Fepjc%2Fs10052-020-08578-4%3Fwt_mc%3DInternal.Event.1.SEM.ArticleAuthorIncrementalIssue%26utm_source%3DArticleAuthorIncrementalIssue%26utm_medium%3Demail%26utm_content%3DAA_en_06082018%26ArticleAuthorIncrementalIssue_20201121&amp;sa=D&amp;sntz=1&amp;usg=AFQjCNHUfLi4spLiXaFxr8RAZu4_EXc3ag" TargetMode="External"/><Relationship Id="rId1" Type="http://schemas.openxmlformats.org/officeDocument/2006/relationships/slideLayout" Target="../slideLayouts/slideLayout5.xml"/><Relationship Id="rId6" Type="http://schemas.openxmlformats.org/officeDocument/2006/relationships/hyperlink" Target="https://www.google.com/url?q=https%3A%2F%2Finspirehep.net%2Fliterature%2F1868801&amp;sa=D&amp;sntz=1&amp;usg=AFQjCNFQ1z6JQUVtB-53SJp8ddxJJJ1UwA" TargetMode="External"/><Relationship Id="rId5" Type="http://schemas.openxmlformats.org/officeDocument/2006/relationships/image" Target="../media/image111.jpeg"/><Relationship Id="rId4" Type="http://schemas.openxmlformats.org/officeDocument/2006/relationships/image" Target="../media/image470.png"/></Relationships>
</file>

<file path=ppt/slides/_rels/slide89.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hyperlink" Target="https://www.google.com/url?q=https%3A%2F%2Flink.springer.com%2Farticle%2F10.1140%2Fepjc%2Fs10052-020-08578-4%3Fwt_mc%3DInternal.Event.1.SEM.ArticleAuthorIncrementalIssue%26utm_source%3DArticleAuthorIncrementalIssue%26utm_medium%3Demail%26utm_content%3DAA_en_06082018%26ArticleAuthorIncrementalIssue_20201121&amp;sa=D&amp;sntz=1&amp;usg=AFQjCNHUfLi4spLiXaFxr8RAZu4_EXc3ag" TargetMode="External"/><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92.xml.rels><?xml version="1.0" encoding="UTF-8" standalone="yes"?>
<Relationships xmlns="http://schemas.openxmlformats.org/package/2006/relationships"><Relationship Id="rId3" Type="http://schemas.openxmlformats.org/officeDocument/2006/relationships/image" Target="../media/image840.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115.jpg"/><Relationship Id="rId4" Type="http://schemas.openxmlformats.org/officeDocument/2006/relationships/image" Target="../media/image114.jpg"/></Relationships>
</file>

<file path=ppt/slides/_rels/slide93.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460.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7.jpg"/><Relationship Id="rId7" Type="http://schemas.openxmlformats.org/officeDocument/2006/relationships/hyperlink" Target="https://inspirehep.net/literature/1928647"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s://inp.nju.edu.cn/Publications/Bytime/20210922/i206237.html" TargetMode="External"/><Relationship Id="rId5" Type="http://schemas.openxmlformats.org/officeDocument/2006/relationships/hyperlink" Target="https://arxiv.org/search/hep-ph?searchtype=author&amp;query=Raya%2C+K" TargetMode="External"/><Relationship Id="rId4" Type="http://schemas.openxmlformats.org/officeDocument/2006/relationships/image" Target="../media/image480.png"/></Relationships>
</file>

<file path=ppt/slides/_rels/slide96.xml.rels><?xml version="1.0" encoding="UTF-8" standalone="yes"?>
<Relationships xmlns="http://schemas.openxmlformats.org/package/2006/relationships"><Relationship Id="rId3" Type="http://schemas.openxmlformats.org/officeDocument/2006/relationships/image" Target="../media/image3400.png"/><Relationship Id="rId2" Type="http://schemas.openxmlformats.org/officeDocument/2006/relationships/image" Target="../media/image118.jpg"/><Relationship Id="rId1" Type="http://schemas.openxmlformats.org/officeDocument/2006/relationships/slideLayout" Target="../slideLayouts/slideLayout2.xml"/><Relationship Id="rId5" Type="http://schemas.openxmlformats.org/officeDocument/2006/relationships/hyperlink" Target="https://inspirehep.net/literature/1844559" TargetMode="External"/><Relationship Id="rId4" Type="http://schemas.openxmlformats.org/officeDocument/2006/relationships/image" Target="../media/image119.jpg"/></Relationships>
</file>

<file path=ppt/slides/_rels/slide97.xml.rels><?xml version="1.0" encoding="UTF-8" standalone="yes"?>
<Relationships xmlns="http://schemas.openxmlformats.org/package/2006/relationships"><Relationship Id="rId3" Type="http://schemas.openxmlformats.org/officeDocument/2006/relationships/image" Target="../media/image500.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120.jpg"/><Relationship Id="rId5" Type="http://schemas.openxmlformats.org/officeDocument/2006/relationships/image" Target="../media/image114.jpg"/><Relationship Id="rId4" Type="http://schemas.openxmlformats.org/officeDocument/2006/relationships/image" Target="../media/image115.jpg"/></Relationships>
</file>

<file path=ppt/slides/_rels/slide98.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2.jpg"/><Relationship Id="rId5" Type="http://schemas.openxmlformats.org/officeDocument/2006/relationships/image" Target="../media/image491.png"/><Relationship Id="rId4" Type="http://schemas.openxmlformats.org/officeDocument/2006/relationships/image" Target="../media/image6100.png"/></Relationships>
</file>

<file path=ppt/slides/_rels/slide99.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image" Target="../media/image650.png"/><Relationship Id="rId1" Type="http://schemas.openxmlformats.org/officeDocument/2006/relationships/slideLayout" Target="../slideLayouts/slideLayout2.xml"/><Relationship Id="rId4" Type="http://schemas.openxmlformats.org/officeDocument/2006/relationships/image" Target="../media/image9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ity skyline with a body of water and the sun&#10;&#10;AI-generated content may be incorrect.">
            <a:extLst>
              <a:ext uri="{FF2B5EF4-FFF2-40B4-BE49-F238E27FC236}">
                <a16:creationId xmlns:a16="http://schemas.microsoft.com/office/drawing/2014/main" id="{B2AB359A-13AC-1C63-9CAC-B2F7AE530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90601"/>
            <a:ext cx="12192000" cy="5867400"/>
          </a:xfrm>
          <a:prstGeom prst="rect">
            <a:avLst/>
          </a:prstGeom>
        </p:spPr>
      </p:pic>
      <p:sp>
        <p:nvSpPr>
          <p:cNvPr id="14" name="Rectangle 13"/>
          <p:cNvSpPr/>
          <p:nvPr/>
        </p:nvSpPr>
        <p:spPr>
          <a:xfrm>
            <a:off x="152400" y="1737192"/>
            <a:ext cx="12202082" cy="969496"/>
          </a:xfrm>
          <a:prstGeom prst="rect">
            <a:avLst/>
          </a:prstGeom>
          <a:noFill/>
        </p:spPr>
        <p:txBody>
          <a:bodyPr wrap="square" lIns="91440" tIns="45720" rIns="91440" bIns="45720">
            <a:spAutoFit/>
          </a:bodyPr>
          <a:lstStyle/>
          <a:p>
            <a:pPr algn="ctr"/>
            <a:endParaRPr lang="en-US" sz="5700" i="1" dirty="0">
              <a:ln w="0">
                <a:solidFill>
                  <a:schemeClr val="tx2">
                    <a:lumMod val="50000"/>
                  </a:schemeClr>
                </a:solidFill>
              </a:ln>
              <a:solidFill>
                <a:schemeClr val="accent1">
                  <a:lumMod val="75000"/>
                </a:schemeClr>
              </a:solidFill>
              <a:effectLst>
                <a:outerShdw blurRad="38100" dist="25400" dir="5400000" algn="ctr" rotWithShape="0">
                  <a:srgbClr val="6E747A">
                    <a:alpha val="43000"/>
                  </a:srgbClr>
                </a:outerShdw>
              </a:effectLst>
              <a:latin typeface="Lucida Handwriting" panose="03010101010101010101" pitchFamily="66" charset="0"/>
            </a:endParaRPr>
          </a:p>
        </p:txBody>
      </p:sp>
      <p:sp>
        <p:nvSpPr>
          <p:cNvPr id="15" name="Title 14"/>
          <p:cNvSpPr>
            <a:spLocks noGrp="1"/>
          </p:cNvSpPr>
          <p:nvPr>
            <p:ph type="ctrTitle"/>
          </p:nvPr>
        </p:nvSpPr>
        <p:spPr>
          <a:xfrm>
            <a:off x="2509838" y="1447801"/>
            <a:ext cx="7696200" cy="1069975"/>
          </a:xfrm>
        </p:spPr>
        <p:txBody>
          <a:bodyPr/>
          <a:lstStyle/>
          <a:p>
            <a:r>
              <a:rPr lang="en-US" dirty="0"/>
              <a:t> </a:t>
            </a:r>
          </a:p>
        </p:txBody>
      </p:sp>
      <p:sp>
        <p:nvSpPr>
          <p:cNvPr id="2" name="Subtitle 1"/>
          <p:cNvSpPr>
            <a:spLocks noGrp="1"/>
          </p:cNvSpPr>
          <p:nvPr>
            <p:ph type="subTitle" idx="1"/>
          </p:nvPr>
        </p:nvSpPr>
        <p:spPr>
          <a:xfrm>
            <a:off x="2509838" y="2895600"/>
            <a:ext cx="6400800" cy="1752600"/>
          </a:xfrm>
        </p:spPr>
        <p:txBody>
          <a:bodyPr/>
          <a:lstStyle/>
          <a:p>
            <a:endParaRPr lang="en-GB" dirty="0"/>
          </a:p>
        </p:txBody>
      </p:sp>
      <p:sp>
        <p:nvSpPr>
          <p:cNvPr id="9" name="Subtitle 7"/>
          <p:cNvSpPr txBox="1">
            <a:spLocks/>
          </p:cNvSpPr>
          <p:nvPr/>
        </p:nvSpPr>
        <p:spPr bwMode="auto">
          <a:xfrm>
            <a:off x="6172200" y="4916"/>
            <a:ext cx="60198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2000" kern="0" dirty="0">
                <a:solidFill>
                  <a:schemeClr val="bg1"/>
                </a:solidFill>
              </a:rPr>
              <a:t>Craig Roberts … </a:t>
            </a:r>
            <a:r>
              <a:rPr lang="en-US" sz="2000" dirty="0">
                <a:solidFill>
                  <a:schemeClr val="bg1"/>
                </a:solidFill>
                <a:hlinkClick r:id="rId4">
                  <a:extLst>
                    <a:ext uri="{A12FA001-AC4F-418D-AE19-62706E023703}">
                      <ahyp:hlinkClr xmlns:ahyp="http://schemas.microsoft.com/office/drawing/2018/hyperlinkcolor" val="tx"/>
                    </a:ext>
                  </a:extLst>
                </a:hlinkClick>
              </a:rPr>
              <a:t>http://inp.nju.edu.cn/</a:t>
            </a:r>
            <a:endParaRPr lang="en-US" sz="2000" kern="0" dirty="0">
              <a:solidFill>
                <a:schemeClr val="bg1"/>
              </a:solidFill>
            </a:endParaRPr>
          </a:p>
        </p:txBody>
      </p:sp>
      <p:sp>
        <p:nvSpPr>
          <p:cNvPr id="10" name="Subtitle 1">
            <a:extLst>
              <a:ext uri="{FF2B5EF4-FFF2-40B4-BE49-F238E27FC236}">
                <a16:creationId xmlns:a16="http://schemas.microsoft.com/office/drawing/2014/main" id="{0CD000EE-0D0D-4F96-8253-6D55DF13EF80}"/>
              </a:ext>
            </a:extLst>
          </p:cNvPr>
          <p:cNvSpPr txBox="1">
            <a:spLocks/>
          </p:cNvSpPr>
          <p:nvPr/>
        </p:nvSpPr>
        <p:spPr bwMode="auto">
          <a:xfrm>
            <a:off x="1449589" y="845702"/>
            <a:ext cx="11656811" cy="15633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1F497D"/>
              </a:buClr>
              <a:buFont typeface="Wingdings" pitchFamily="2" charset="2"/>
              <a:buNone/>
              <a:defRPr>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sz="8000" b="1" dirty="0">
                <a:solidFill>
                  <a:schemeClr val="bg1"/>
                </a:solidFill>
                <a:latin typeface="Freestyle Script" panose="030804020302050B0404" pitchFamily="66" charset="0"/>
              </a:rPr>
              <a:t>Emergent Hadron Mass: </a:t>
            </a:r>
          </a:p>
          <a:p>
            <a:pPr>
              <a:spcBef>
                <a:spcPts val="0"/>
              </a:spcBef>
            </a:pPr>
            <a:r>
              <a:rPr lang="en-US" sz="8000" b="1" dirty="0">
                <a:solidFill>
                  <a:schemeClr val="bg1"/>
                </a:solidFill>
                <a:latin typeface="Freestyle Script" panose="030804020302050B0404" pitchFamily="66" charset="0"/>
              </a:rPr>
              <a:t>Origins and Consequences III</a:t>
            </a:r>
            <a:endParaRPr lang="en-GB" sz="8000" kern="0" dirty="0">
              <a:solidFill>
                <a:schemeClr val="bg1"/>
              </a:solidFill>
              <a:latin typeface="Freestyle Script" panose="030804020302050B0404" pitchFamily="66" charset="0"/>
            </a:endParaRPr>
          </a:p>
        </p:txBody>
      </p:sp>
      <p:pic>
        <p:nvPicPr>
          <p:cNvPr id="6" name="Picture 5" descr="A picture containing shape&#10;&#10;Description automatically generated">
            <a:extLst>
              <a:ext uri="{FF2B5EF4-FFF2-40B4-BE49-F238E27FC236}">
                <a16:creationId xmlns:a16="http://schemas.microsoft.com/office/drawing/2014/main" id="{BF3B9A35-E7A2-D47E-12A6-6C96EEEEE9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0650" y="5671"/>
            <a:ext cx="1908200" cy="1034025"/>
          </a:xfrm>
          <a:prstGeom prst="rect">
            <a:avLst/>
          </a:prstGeom>
        </p:spPr>
      </p:pic>
      <p:sp>
        <p:nvSpPr>
          <p:cNvPr id="7" name="TextBox 6">
            <a:extLst>
              <a:ext uri="{FF2B5EF4-FFF2-40B4-BE49-F238E27FC236}">
                <a16:creationId xmlns:a16="http://schemas.microsoft.com/office/drawing/2014/main" id="{321BFD09-B637-983A-0BC7-270DAEBCC407}"/>
              </a:ext>
            </a:extLst>
          </p:cNvPr>
          <p:cNvSpPr txBox="1"/>
          <p:nvPr/>
        </p:nvSpPr>
        <p:spPr>
          <a:xfrm>
            <a:off x="10293350" y="0"/>
            <a:ext cx="1892299" cy="307777"/>
          </a:xfrm>
          <a:prstGeom prst="rect">
            <a:avLst/>
          </a:prstGeom>
          <a:noFill/>
        </p:spPr>
        <p:txBody>
          <a:bodyPr wrap="square" rtlCol="0">
            <a:spAutoFit/>
          </a:bodyPr>
          <a:lstStyle/>
          <a:p>
            <a:r>
              <a:rPr lang="en-US" sz="1400" dirty="0">
                <a:ln w="0"/>
                <a:solidFill>
                  <a:schemeClr val="accent6">
                    <a:lumMod val="50000"/>
                  </a:schemeClr>
                </a:solidFill>
                <a:effectLst>
                  <a:outerShdw blurRad="38100" dist="25400" dir="5400000" algn="ctr" rotWithShape="0">
                    <a:srgbClr val="6E747A">
                      <a:alpha val="43000"/>
                    </a:srgbClr>
                  </a:outerShdw>
                </a:effectLst>
              </a:rPr>
              <a:t>Grant no. 12135007</a:t>
            </a:r>
          </a:p>
        </p:txBody>
      </p:sp>
    </p:spTree>
    <p:extLst>
      <p:ext uri="{BB962C8B-B14F-4D97-AF65-F5344CB8AC3E}">
        <p14:creationId xmlns:p14="http://schemas.microsoft.com/office/powerpoint/2010/main" val="408579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aningoflife.jpg"/>
          <p:cNvPicPr>
            <a:picLocks noChangeAspect="1"/>
          </p:cNvPicPr>
          <p:nvPr/>
        </p:nvPicPr>
        <p:blipFill>
          <a:blip r:embed="rId3" cstate="print"/>
          <a:stretch>
            <a:fillRect/>
          </a:stretch>
        </p:blipFill>
        <p:spPr>
          <a:xfrm>
            <a:off x="0" y="0"/>
            <a:ext cx="1752600" cy="1752600"/>
          </a:xfrm>
          <a:prstGeom prst="rect">
            <a:avLst/>
          </a:prstGeom>
        </p:spPr>
      </p:pic>
      <p:sp>
        <p:nvSpPr>
          <p:cNvPr id="2" name="Title 1"/>
          <p:cNvSpPr>
            <a:spLocks noGrp="1"/>
          </p:cNvSpPr>
          <p:nvPr>
            <p:ph type="title"/>
          </p:nvPr>
        </p:nvSpPr>
        <p:spPr/>
        <p:txBody>
          <a:bodyPr/>
          <a:lstStyle/>
          <a:p>
            <a:pPr algn="r"/>
            <a:r>
              <a:rPr lang="en-US" sz="3600" dirty="0"/>
              <a:t>Gell-Mann – Oakes – Renner</a:t>
            </a:r>
            <a:br>
              <a:rPr lang="en-US" sz="3600" dirty="0"/>
            </a:br>
            <a:r>
              <a:rPr lang="en-US" sz="3600" dirty="0"/>
              <a:t>Relation</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10</a:t>
            </a:fld>
            <a:endParaRPr lang="en-US">
              <a:solidFill>
                <a:srgbClr val="404040"/>
              </a:solidFill>
            </a:endParaRPr>
          </a:p>
        </p:txBody>
      </p:sp>
      <p:sp>
        <p:nvSpPr>
          <p:cNvPr id="8" name="Content Placeholder 7"/>
          <p:cNvSpPr>
            <a:spLocks noGrp="1"/>
          </p:cNvSpPr>
          <p:nvPr>
            <p:ph idx="1"/>
          </p:nvPr>
        </p:nvSpPr>
        <p:spPr>
          <a:xfrm>
            <a:off x="609600" y="1752600"/>
            <a:ext cx="10972800" cy="4495800"/>
          </a:xfrm>
        </p:spPr>
        <p:txBody>
          <a:bodyPr/>
          <a:lstStyle/>
          <a:p>
            <a:pPr>
              <a:buFont typeface="Wingdings" pitchFamily="2" charset="2"/>
              <a:buChar char="Ø"/>
            </a:pPr>
            <a:r>
              <a:rPr lang="en-US" sz="2400" dirty="0"/>
              <a:t>This paper derives a relation between </a:t>
            </a:r>
          </a:p>
          <a:p>
            <a:pPr>
              <a:buNone/>
            </a:pPr>
            <a:r>
              <a:rPr lang="en-US" sz="2400" dirty="0"/>
              <a:t>		m</a:t>
            </a:r>
            <a:r>
              <a:rPr lang="el-GR" sz="2400" baseline="-25000" dirty="0"/>
              <a:t>π</a:t>
            </a:r>
            <a:r>
              <a:rPr lang="en-US" sz="2400" baseline="30000" dirty="0"/>
              <a:t>2</a:t>
            </a:r>
            <a:r>
              <a:rPr lang="en-US" sz="2400" dirty="0"/>
              <a:t> and the expectation-value </a:t>
            </a:r>
            <a:r>
              <a:rPr lang="en-US" sz="2400" i="1" dirty="0"/>
              <a:t>&lt; π|u</a:t>
            </a:r>
            <a:r>
              <a:rPr lang="en-US" sz="2400" i="1" baseline="-25000" dirty="0"/>
              <a:t>0</a:t>
            </a:r>
            <a:r>
              <a:rPr lang="en-US" sz="2400" i="1" dirty="0"/>
              <a:t>|π&gt;, </a:t>
            </a:r>
          </a:p>
          <a:p>
            <a:pPr>
              <a:buNone/>
            </a:pPr>
            <a:r>
              <a:rPr lang="en-US" sz="2400" i="1" dirty="0"/>
              <a:t>	</a:t>
            </a:r>
            <a:r>
              <a:rPr lang="en-US" sz="2400" dirty="0"/>
              <a:t>where </a:t>
            </a:r>
            <a:r>
              <a:rPr lang="en-US" sz="2400" i="1" dirty="0" err="1"/>
              <a:t>u</a:t>
            </a:r>
            <a:r>
              <a:rPr lang="en-US" sz="2400" i="1" baseline="-25000" dirty="0" err="1"/>
              <a:t>o</a:t>
            </a:r>
            <a:r>
              <a:rPr lang="el-GR" sz="2400" i="1" baseline="-25000" dirty="0"/>
              <a:t> </a:t>
            </a:r>
            <a:r>
              <a:rPr lang="en-US" sz="2400" dirty="0"/>
              <a:t>is an operator that is linear in the putative Hamiltonian’s explicit </a:t>
            </a:r>
            <a:r>
              <a:rPr lang="en-US" sz="2400" dirty="0" err="1"/>
              <a:t>chiral</a:t>
            </a:r>
            <a:r>
              <a:rPr lang="en-US" sz="2400" dirty="0"/>
              <a:t>-symmetry breaking term</a:t>
            </a:r>
          </a:p>
          <a:p>
            <a:pPr lvl="1">
              <a:buFont typeface="Wingdings" pitchFamily="2" charset="2"/>
              <a:buChar char="Ø"/>
            </a:pPr>
            <a:r>
              <a:rPr lang="en-US" sz="2200" dirty="0"/>
              <a:t>NB. QCD’s current-quarks were not yet invented, so </a:t>
            </a:r>
            <a:r>
              <a:rPr lang="en-US" i="1" dirty="0"/>
              <a:t>u</a:t>
            </a:r>
            <a:r>
              <a:rPr lang="en-US" i="1" baseline="-25000" dirty="0"/>
              <a:t>0</a:t>
            </a:r>
            <a:r>
              <a:rPr lang="en-US" sz="2200" dirty="0"/>
              <a:t> was not expressed in terms of current-quark fields</a:t>
            </a:r>
          </a:p>
          <a:p>
            <a:pPr marL="342900" lvl="1" indent="-342900">
              <a:buFont typeface="Wingdings" pitchFamily="2" charset="2"/>
              <a:buChar char="Ø"/>
            </a:pPr>
            <a:r>
              <a:rPr lang="en-US" sz="2200" dirty="0"/>
              <a:t>PCAC-hypothesis (partial conservation of axial current) is used in the derivation</a:t>
            </a:r>
          </a:p>
          <a:p>
            <a:pPr>
              <a:buFont typeface="Wingdings" pitchFamily="2" charset="2"/>
              <a:buChar char="Ø"/>
            </a:pPr>
            <a:r>
              <a:rPr lang="en-US" sz="2400" dirty="0"/>
              <a:t>Subsequently, the concepts of soft-</a:t>
            </a:r>
            <a:r>
              <a:rPr lang="en-US" sz="2400" dirty="0" err="1"/>
              <a:t>pion</a:t>
            </a:r>
            <a:r>
              <a:rPr lang="en-US" sz="2400" dirty="0"/>
              <a:t> theory</a:t>
            </a:r>
          </a:p>
          <a:p>
            <a:pPr lvl="1">
              <a:buFont typeface="Wingdings" pitchFamily="2" charset="2"/>
              <a:buChar char="Ø"/>
            </a:pPr>
            <a:r>
              <a:rPr lang="en-US" sz="2200" dirty="0"/>
              <a:t>Operator expectation values do not change as </a:t>
            </a:r>
            <a:r>
              <a:rPr lang="en-US" sz="2200" i="1" dirty="0"/>
              <a:t>t=m</a:t>
            </a:r>
            <a:r>
              <a:rPr lang="el-GR" sz="2200" i="1" baseline="-25000" dirty="0"/>
              <a:t>π</a:t>
            </a:r>
            <a:r>
              <a:rPr lang="en-US" sz="2200" i="1" baseline="30000" dirty="0"/>
              <a:t>2</a:t>
            </a:r>
            <a:r>
              <a:rPr lang="en-US" sz="2200" baseline="30000" dirty="0"/>
              <a:t> </a:t>
            </a:r>
            <a:r>
              <a:rPr lang="en-US" sz="2200" dirty="0"/>
              <a:t>→ </a:t>
            </a:r>
            <a:r>
              <a:rPr lang="en-US" sz="2200" i="1" dirty="0"/>
              <a:t>t=0</a:t>
            </a:r>
            <a:endParaRPr lang="en-US" dirty="0"/>
          </a:p>
          <a:p>
            <a:pPr lvl="1">
              <a:buNone/>
            </a:pPr>
            <a:r>
              <a:rPr lang="en-US" sz="2400" dirty="0"/>
              <a:t>to take </a:t>
            </a:r>
            <a:r>
              <a:rPr lang="en-US" sz="2400" i="1" dirty="0"/>
              <a:t>&lt; π|u</a:t>
            </a:r>
            <a:r>
              <a:rPr lang="en-US" sz="2400" i="1" baseline="-25000" dirty="0"/>
              <a:t>0</a:t>
            </a:r>
            <a:r>
              <a:rPr lang="en-US" sz="2400" i="1" dirty="0"/>
              <a:t>|π&gt;</a:t>
            </a:r>
            <a:r>
              <a:rPr lang="en-US" sz="2400" dirty="0"/>
              <a:t> →</a:t>
            </a:r>
            <a:r>
              <a:rPr lang="en-US" sz="2400" i="1" dirty="0"/>
              <a:t> &lt; 0|u</a:t>
            </a:r>
            <a:r>
              <a:rPr lang="en-US" sz="2400" i="1" baseline="-25000" dirty="0"/>
              <a:t>0</a:t>
            </a:r>
            <a:r>
              <a:rPr lang="en-US" sz="2400" i="1" dirty="0"/>
              <a:t>|0&gt; … </a:t>
            </a:r>
            <a:r>
              <a:rPr lang="en-US" sz="2400" i="1" dirty="0">
                <a:solidFill>
                  <a:srgbClr val="C00000"/>
                </a:solidFill>
              </a:rPr>
              <a:t>in-</a:t>
            </a:r>
            <a:r>
              <a:rPr lang="en-US" sz="2400" i="1" dirty="0" err="1">
                <a:solidFill>
                  <a:srgbClr val="C00000"/>
                </a:solidFill>
              </a:rPr>
              <a:t>pion</a:t>
            </a:r>
            <a:r>
              <a:rPr lang="en-US" sz="2400" i="1" dirty="0">
                <a:solidFill>
                  <a:srgbClr val="C00000"/>
                </a:solidFill>
              </a:rPr>
              <a:t> → in-vacuum</a:t>
            </a:r>
          </a:p>
          <a:p>
            <a:pPr lvl="1">
              <a:buFont typeface="Wingdings" pitchFamily="2" charset="2"/>
              <a:buChar char="Ø"/>
            </a:pPr>
            <a:endParaRPr lang="en-US" sz="2400" dirty="0"/>
          </a:p>
        </p:txBody>
      </p:sp>
      <p:sp>
        <p:nvSpPr>
          <p:cNvPr id="11" name="Date Placeholder 10"/>
          <p:cNvSpPr>
            <a:spLocks noGrp="1"/>
          </p:cNvSpPr>
          <p:nvPr>
            <p:ph type="dt" sz="half" idx="10"/>
          </p:nvPr>
        </p:nvSpPr>
        <p:spPr/>
        <p:txBody>
          <a:bodyPr/>
          <a:lstStyle/>
          <a:p>
            <a:r>
              <a:rPr lang="en-US">
                <a:solidFill>
                  <a:srgbClr val="404040"/>
                </a:solidFill>
              </a:rPr>
              <a:t>.                    2025 October 15: NJU INP IWSHSSI 2025                                          (122)</a:t>
            </a:r>
          </a:p>
        </p:txBody>
      </p:sp>
      <p:sp>
        <p:nvSpPr>
          <p:cNvPr id="12" name="TextBox 11"/>
          <p:cNvSpPr txBox="1"/>
          <p:nvPr/>
        </p:nvSpPr>
        <p:spPr>
          <a:xfrm>
            <a:off x="3621454" y="914401"/>
            <a:ext cx="4531946" cy="830997"/>
          </a:xfrm>
          <a:prstGeom prst="rect">
            <a:avLst/>
          </a:prstGeom>
          <a:noFill/>
        </p:spPr>
        <p:txBody>
          <a:bodyPr wrap="none" rtlCol="0">
            <a:spAutoFit/>
          </a:bodyPr>
          <a:lstStyle/>
          <a:p>
            <a:r>
              <a:rPr lang="en-US" sz="1600" i="1" dirty="0">
                <a:solidFill>
                  <a:schemeClr val="tx2"/>
                </a:solidFill>
              </a:rPr>
              <a:t>Behavior of current divergences under SU(3) x SU(3)</a:t>
            </a:r>
            <a:r>
              <a:rPr lang="en-US" sz="1600" dirty="0">
                <a:solidFill>
                  <a:schemeClr val="tx2"/>
                </a:solidFill>
              </a:rPr>
              <a:t>.</a:t>
            </a:r>
          </a:p>
          <a:p>
            <a:r>
              <a:rPr lang="en-US" sz="1600" dirty="0">
                <a:solidFill>
                  <a:schemeClr val="tx2"/>
                </a:solidFill>
              </a:rPr>
              <a:t>Murray Gell-Mann, R.J. Oakes , B. Renner </a:t>
            </a:r>
          </a:p>
          <a:p>
            <a:r>
              <a:rPr lang="en-US" sz="1600" dirty="0" err="1">
                <a:solidFill>
                  <a:schemeClr val="tx2"/>
                </a:solidFill>
              </a:rPr>
              <a:t>Phys.Rev</a:t>
            </a:r>
            <a:r>
              <a:rPr lang="en-US" sz="1600" dirty="0">
                <a:solidFill>
                  <a:schemeClr val="tx2"/>
                </a:solidFill>
              </a:rPr>
              <a:t>. 175 (1968) 2195-2199</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Effect transition="in" filter="blinds(horizontal)">
                                      <p:cBhvr>
                                        <p:cTn id="7" dur="1000"/>
                                        <p:tgtEl>
                                          <p:spTgt spid="8">
                                            <p:txEl>
                                              <p:pRg st="4" end="4"/>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blinds(horizontal)">
                                      <p:cBhvr>
                                        <p:cTn id="10" dur="1000"/>
                                        <p:tgtEl>
                                          <p:spTgt spid="8">
                                            <p:txEl>
                                              <p:pRg st="5" end="5"/>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6" end="6"/>
                                            </p:txEl>
                                          </p:spTgt>
                                        </p:tgtEl>
                                        <p:attrNameLst>
                                          <p:attrName>style.visibility</p:attrName>
                                        </p:attrNameLst>
                                      </p:cBhvr>
                                      <p:to>
                                        <p:strVal val="visible"/>
                                      </p:to>
                                    </p:set>
                                    <p:animEffect transition="in" filter="blinds(horizontal)">
                                      <p:cBhvr>
                                        <p:cTn id="13" dur="1000"/>
                                        <p:tgtEl>
                                          <p:spTgt spid="8">
                                            <p:txEl>
                                              <p:pRg st="6" end="6"/>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7" end="7"/>
                                            </p:txEl>
                                          </p:spTgt>
                                        </p:tgtEl>
                                        <p:attrNameLst>
                                          <p:attrName>style.visibility</p:attrName>
                                        </p:attrNameLst>
                                      </p:cBhvr>
                                      <p:to>
                                        <p:strVal val="visible"/>
                                      </p:to>
                                    </p:set>
                                    <p:animEffect transition="in" filter="blinds(horizontal)">
                                      <p:cBhvr>
                                        <p:cTn id="16" dur="1000"/>
                                        <p:tgtEl>
                                          <p:spTgt spid="8">
                                            <p:txEl>
                                              <p:pRg st="7" end="7"/>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p:cTn id="19"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8">
                                            <p:txEl>
                                              <p:pRg st="4" end="4"/>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 calcmode="lin" valueType="num">
                                      <p:cBhvr>
                                        <p:cTn id="24" dur="1000" fill="hold"/>
                                        <p:tgtEl>
                                          <p:spTgt spid="8">
                                            <p:txEl>
                                              <p:pRg st="5" end="5"/>
                                            </p:txEl>
                                          </p:spTgt>
                                        </p:tgtEl>
                                        <p:attrNameLst>
                                          <p:attrName>ppt_w</p:attrName>
                                        </p:attrNameLst>
                                      </p:cBhvr>
                                      <p:tavLst>
                                        <p:tav tm="0">
                                          <p:val>
                                            <p:strVal val="#ppt_w*0.70"/>
                                          </p:val>
                                        </p:tav>
                                        <p:tav tm="100000">
                                          <p:val>
                                            <p:strVal val="#ppt_w"/>
                                          </p:val>
                                        </p:tav>
                                      </p:tavLst>
                                    </p:anim>
                                    <p:anim calcmode="lin" valueType="num">
                                      <p:cBhvr>
                                        <p:cTn id="25" dur="1000" fill="hold"/>
                                        <p:tgtEl>
                                          <p:spTgt spid="8">
                                            <p:txEl>
                                              <p:pRg st="5" end="5"/>
                                            </p:txEl>
                                          </p:spTgt>
                                        </p:tgtEl>
                                        <p:attrNameLst>
                                          <p:attrName>ppt_h</p:attrName>
                                        </p:attrNameLst>
                                      </p:cBhvr>
                                      <p:tavLst>
                                        <p:tav tm="0">
                                          <p:val>
                                            <p:strVal val="#ppt_h"/>
                                          </p:val>
                                        </p:tav>
                                        <p:tav tm="100000">
                                          <p:val>
                                            <p:strVal val="#ppt_h"/>
                                          </p:val>
                                        </p:tav>
                                      </p:tavLst>
                                    </p:anim>
                                    <p:animEffect transition="in" filter="fade">
                                      <p:cBhvr>
                                        <p:cTn id="26" dur="1000"/>
                                        <p:tgtEl>
                                          <p:spTgt spid="8">
                                            <p:txEl>
                                              <p:pRg st="5" end="5"/>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 calcmode="lin" valueType="num">
                                      <p:cBhvr>
                                        <p:cTn id="29"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30"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31" dur="1000"/>
                                        <p:tgtEl>
                                          <p:spTgt spid="8">
                                            <p:txEl>
                                              <p:pRg st="6" end="6"/>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 calcmode="lin" valueType="num">
                                      <p:cBhvr>
                                        <p:cTn id="34" dur="1000" fill="hold"/>
                                        <p:tgtEl>
                                          <p:spTgt spid="8">
                                            <p:txEl>
                                              <p:pRg st="7" end="7"/>
                                            </p:txEl>
                                          </p:spTgt>
                                        </p:tgtEl>
                                        <p:attrNameLst>
                                          <p:attrName>ppt_w</p:attrName>
                                        </p:attrNameLst>
                                      </p:cBhvr>
                                      <p:tavLst>
                                        <p:tav tm="0">
                                          <p:val>
                                            <p:strVal val="#ppt_w*0.70"/>
                                          </p:val>
                                        </p:tav>
                                        <p:tav tm="100000">
                                          <p:val>
                                            <p:strVal val="#ppt_w"/>
                                          </p:val>
                                        </p:tav>
                                      </p:tavLst>
                                    </p:anim>
                                    <p:anim calcmode="lin" valueType="num">
                                      <p:cBhvr>
                                        <p:cTn id="35" dur="1000" fill="hold"/>
                                        <p:tgtEl>
                                          <p:spTgt spid="8">
                                            <p:txEl>
                                              <p:pRg st="7" end="7"/>
                                            </p:txEl>
                                          </p:spTgt>
                                        </p:tgtEl>
                                        <p:attrNameLst>
                                          <p:attrName>ppt_h</p:attrName>
                                        </p:attrNameLst>
                                      </p:cBhvr>
                                      <p:tavLst>
                                        <p:tav tm="0">
                                          <p:val>
                                            <p:strVal val="#ppt_h"/>
                                          </p:val>
                                        </p:tav>
                                        <p:tav tm="100000">
                                          <p:val>
                                            <p:strVal val="#ppt_h"/>
                                          </p:val>
                                        </p:tav>
                                      </p:tavLst>
                                    </p:anim>
                                    <p:animEffect transition="in" filter="fade">
                                      <p:cBhvr>
                                        <p:cTn id="36" dur="1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A1A2B-28F2-A93D-93CF-2071ECF6799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4E9E7842-7E3E-C510-2275-1BE300DC13F1}"/>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27843816-F054-9889-FEF1-67CE9FD99252}"/>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A6FD4A85-F5A4-7115-3B7F-DFD39BD49E0A}"/>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DA58C34B-2402-E825-917C-60861AB7BE59}"/>
              </a:ext>
            </a:extLst>
          </p:cNvPr>
          <p:cNvSpPr>
            <a:spLocks noGrp="1"/>
          </p:cNvSpPr>
          <p:nvPr>
            <p:ph type="sldNum" sz="quarter" idx="12"/>
          </p:nvPr>
        </p:nvSpPr>
        <p:spPr/>
        <p:txBody>
          <a:bodyPr/>
          <a:lstStyle/>
          <a:p>
            <a:fld id="{87034D8C-3CB4-402A-BC46-2AB14C0FE90A}" type="slidenum">
              <a:rPr lang="en-US" smtClean="0"/>
              <a:pPr/>
              <a:t>100</a:t>
            </a:fld>
            <a:endParaRPr lang="en-US"/>
          </a:p>
        </p:txBody>
      </p:sp>
      <p:pic>
        <p:nvPicPr>
          <p:cNvPr id="9" name="Picture 8">
            <a:extLst>
              <a:ext uri="{FF2B5EF4-FFF2-40B4-BE49-F238E27FC236}">
                <a16:creationId xmlns:a16="http://schemas.microsoft.com/office/drawing/2014/main" id="{A02AC8B0-276B-98E4-921B-EF3B918341D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436FD370-DC4E-205B-AD0F-9A2A0C65DB43}"/>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158255825"/>
      </p:ext>
    </p:extLst>
  </p:cSld>
  <p:clrMapOvr>
    <a:masterClrMapping/>
  </p:clrMapOvr>
  <p:transition spd="slow">
    <p:cove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77CBBE9-8302-25BA-09B8-4070CD7131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395F25B-AF3F-E6D7-1205-027B7DE385C8}"/>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2395F25B-AF3F-E6D7-1205-027B7DE385C8}"/>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AEE3C865-05F3-AD70-3D4D-45EF5F145D00}"/>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0970DC6D-D362-1020-D633-65938F1A5547}"/>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0D2AEB2-C690-739D-682F-7F566AB33FC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0A917E34-C5F7-AA5D-D11D-D725BF955B77}"/>
              </a:ext>
            </a:extLst>
          </p:cNvPr>
          <p:cNvSpPr>
            <a:spLocks noGrp="1"/>
          </p:cNvSpPr>
          <p:nvPr>
            <p:ph type="sldNum" sz="quarter" idx="12"/>
          </p:nvPr>
        </p:nvSpPr>
        <p:spPr/>
        <p:txBody>
          <a:bodyPr/>
          <a:lstStyle/>
          <a:p>
            <a:fld id="{87034D8C-3CB4-402A-BC46-2AB14C0FE90A}" type="slidenum">
              <a:rPr lang="en-US" smtClean="0"/>
              <a:pPr/>
              <a:t>101</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5443BB1-335C-916E-EFA0-345CBCDC4498}"/>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Uncertain foundation for fitting</a:t>
                </a:r>
              </a:p>
            </p:txBody>
          </p:sp>
        </mc:Choice>
        <mc:Fallback xmlns="">
          <p:sp>
            <p:nvSpPr>
              <p:cNvPr id="7" name="TextBox 6">
                <a:extLst>
                  <a:ext uri="{FF2B5EF4-FFF2-40B4-BE49-F238E27FC236}">
                    <a16:creationId xmlns:a16="http://schemas.microsoft.com/office/drawing/2014/main" id="{E5443BB1-335C-916E-EFA0-345CBCDC4498}"/>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FE33694A-7C35-BFB4-5269-60A4905FC8E8}"/>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82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6"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4A541-7804-B461-CF9F-F5C5E01E47CF}"/>
            </a:ext>
          </a:extLst>
        </p:cNvPr>
        <p:cNvGrpSpPr/>
        <p:nvPr/>
      </p:nvGrpSpPr>
      <p:grpSpPr>
        <a:xfrm>
          <a:off x="0" y="0"/>
          <a:ext cx="0" cy="0"/>
          <a:chOff x="0" y="0"/>
          <a:chExt cx="0" cy="0"/>
        </a:xfrm>
      </p:grpSpPr>
      <p:pic>
        <p:nvPicPr>
          <p:cNvPr id="8" name="Picture 7" descr="A diagram of a blue circle with arrows&#10;&#10;AI-generated content may be incorrect.">
            <a:extLst>
              <a:ext uri="{FF2B5EF4-FFF2-40B4-BE49-F238E27FC236}">
                <a16:creationId xmlns:a16="http://schemas.microsoft.com/office/drawing/2014/main" id="{F500EE73-56EA-6367-37B2-C95FF3E76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496826"/>
            <a:ext cx="8305800" cy="1789174"/>
          </a:xfrm>
          <a:prstGeom prst="rect">
            <a:avLst/>
          </a:prstGeom>
        </p:spPr>
      </p:pic>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763BE0-EAA5-3E1D-BE5A-8294FD7AB8C3}"/>
                  </a:ext>
                </a:extLst>
              </p:cNvPr>
              <p:cNvSpPr>
                <a:spLocks noGrp="1"/>
              </p:cNvSpPr>
              <p:nvPr>
                <p:ph idx="1"/>
              </p:nvPr>
            </p:nvSpPr>
            <p:spPr>
              <a:xfrm>
                <a:off x="457200" y="2057400"/>
                <a:ext cx="10972800" cy="4525963"/>
              </a:xfrm>
            </p:spPr>
            <p:txBody>
              <a:bodyPr/>
              <a:lstStyle/>
              <a:p>
                <a:pPr>
                  <a:spcBef>
                    <a:spcPts val="600"/>
                  </a:spcBef>
                  <a:spcAft>
                    <a:spcPts val="600"/>
                  </a:spcAft>
                </a:pPr>
                <a:r>
                  <a:rPr lang="en-US" b="0" i="0" dirty="0">
                    <a:solidFill>
                      <a:schemeClr val="accent1">
                        <a:lumMod val="50000"/>
                      </a:schemeClr>
                    </a:solidFill>
                    <a:effectLst/>
                  </a:rPr>
                  <a:t>Fragmentation Function </a:t>
                </a:r>
                <a14:m>
                  <m:oMath xmlns:m="http://schemas.openxmlformats.org/officeDocument/2006/math">
                    <m:sSubSup>
                      <m:sSubSupPr>
                        <m:ctrlPr>
                          <a:rPr lang="en-AU" b="0" i="1" smtClean="0">
                            <a:solidFill>
                              <a:schemeClr val="accent1">
                                <a:lumMod val="50000"/>
                              </a:schemeClr>
                            </a:solidFill>
                            <a:effectLst/>
                            <a:latin typeface="Cambria Math" panose="02040503050406030204" pitchFamily="18" charset="0"/>
                          </a:rPr>
                        </m:ctrlPr>
                      </m:sSubSupPr>
                      <m:e>
                        <m:r>
                          <a:rPr lang="en-AU" b="0" i="1" smtClean="0">
                            <a:solidFill>
                              <a:schemeClr val="accent1">
                                <a:lumMod val="50000"/>
                              </a:schemeClr>
                            </a:solidFill>
                            <a:effectLst/>
                            <a:latin typeface="Cambria Math" panose="02040503050406030204" pitchFamily="18" charset="0"/>
                          </a:rPr>
                          <m:t>𝐷</m:t>
                        </m:r>
                      </m:e>
                      <m:sub>
                        <m:r>
                          <a:rPr lang="en-AU" b="0" i="1" smtClean="0">
                            <a:solidFill>
                              <a:schemeClr val="accent1">
                                <a:lumMod val="50000"/>
                              </a:schemeClr>
                            </a:solidFill>
                            <a:effectLst/>
                            <a:latin typeface="Cambria Math" panose="02040503050406030204" pitchFamily="18" charset="0"/>
                          </a:rPr>
                          <m:t>1</m:t>
                        </m:r>
                      </m:sub>
                      <m:sup>
                        <m:r>
                          <a:rPr lang="en-AU" b="0" i="1" smtClean="0">
                            <a:solidFill>
                              <a:schemeClr val="accent1">
                                <a:lumMod val="50000"/>
                              </a:schemeClr>
                            </a:solidFill>
                            <a:effectLst/>
                            <a:latin typeface="Cambria Math" panose="02040503050406030204" pitchFamily="18" charset="0"/>
                          </a:rPr>
                          <m:t>h</m:t>
                        </m:r>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𝑖</m:t>
                        </m:r>
                      </m:sup>
                    </m:sSubSup>
                    <m:r>
                      <a:rPr lang="en-AU" b="0" i="1" smtClean="0">
                        <a:solidFill>
                          <a:schemeClr val="accent1">
                            <a:lumMod val="50000"/>
                          </a:schemeClr>
                        </a:solidFill>
                        <a:effectLst/>
                        <a:latin typeface="Cambria Math" panose="02040503050406030204" pitchFamily="18" charset="0"/>
                      </a:rPr>
                      <m:t>(</m:t>
                    </m:r>
                    <m:r>
                      <a:rPr lang="en-AU" b="0" i="1" smtClean="0">
                        <a:solidFill>
                          <a:schemeClr val="accent1">
                            <a:lumMod val="50000"/>
                          </a:schemeClr>
                        </a:solidFill>
                        <a:effectLst/>
                        <a:latin typeface="Cambria Math" panose="02040503050406030204" pitchFamily="18" charset="0"/>
                      </a:rPr>
                      <m:t>𝑧</m:t>
                    </m:r>
                    <m:r>
                      <a:rPr lang="en-AU" b="0" i="1"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is the number of hadrons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h</m:t>
                    </m:r>
                  </m:oMath>
                </a14:m>
                <a:r>
                  <a:rPr lang="en-US" b="0" i="0" dirty="0">
                    <a:solidFill>
                      <a:schemeClr val="accent1">
                        <a:lumMod val="50000"/>
                      </a:schemeClr>
                    </a:solidFill>
                    <a:effectLst/>
                  </a:rPr>
                  <a:t> inside parton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𝑖</m:t>
                    </m:r>
                  </m:oMath>
                </a14:m>
                <a:r>
                  <a:rPr lang="en-US" b="0" i="0" dirty="0">
                    <a:solidFill>
                      <a:schemeClr val="accent1">
                        <a:lumMod val="50000"/>
                      </a:schemeClr>
                    </a:solidFill>
                    <a:effectLst/>
                  </a:rPr>
                  <a:t> in the ligh</a:t>
                </a:r>
                <a:r>
                  <a:rPr lang="en-US" dirty="0">
                    <a:solidFill>
                      <a:schemeClr val="accent1">
                        <a:lumMod val="50000"/>
                      </a:schemeClr>
                    </a:solidFill>
                  </a:rPr>
                  <a:t>t-front </a:t>
                </a:r>
                <a:r>
                  <a:rPr lang="en-US" b="0" i="0" dirty="0">
                    <a:solidFill>
                      <a:schemeClr val="accent1">
                        <a:lumMod val="50000"/>
                      </a:schemeClr>
                    </a:solidFill>
                    <a:effectLst/>
                  </a:rPr>
                  <a:t>momentum-fraction range </a:t>
                </a:r>
                <a14:m>
                  <m:oMath xmlns:m="http://schemas.openxmlformats.org/officeDocument/2006/math">
                    <m:r>
                      <a:rPr lang="en-US" b="0" i="1" dirty="0"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𝑧</m:t>
                    </m:r>
                    <m:r>
                      <a:rPr lang="en-US" b="0" i="1" dirty="0" err="1" smtClean="0">
                        <a:solidFill>
                          <a:schemeClr val="accent1">
                            <a:lumMod val="50000"/>
                          </a:schemeClr>
                        </a:solidFill>
                        <a:effectLst/>
                        <a:latin typeface="Cambria Math" panose="02040503050406030204" pitchFamily="18" charset="0"/>
                      </a:rPr>
                      <m:t>+</m:t>
                    </m:r>
                    <m:r>
                      <a:rPr lang="en-US" b="0" i="1" dirty="0" err="1" smtClean="0">
                        <a:solidFill>
                          <a:schemeClr val="accent1">
                            <a:lumMod val="50000"/>
                          </a:schemeClr>
                        </a:solidFill>
                        <a:effectLst/>
                        <a:latin typeface="Cambria Math" panose="02040503050406030204" pitchFamily="18" charset="0"/>
                      </a:rPr>
                      <m:t>𝑑𝑧</m:t>
                    </m:r>
                    <m:r>
                      <a:rPr lang="en-US" b="0" i="1" dirty="0" smtClean="0">
                        <a:solidFill>
                          <a:schemeClr val="accent1">
                            <a:lumMod val="50000"/>
                          </a:schemeClr>
                        </a:solidFill>
                        <a:effectLst/>
                        <a:latin typeface="Cambria Math" panose="02040503050406030204" pitchFamily="18" charset="0"/>
                      </a:rPr>
                      <m:t>]</m:t>
                    </m:r>
                  </m:oMath>
                </a14:m>
                <a:r>
                  <a:rPr lang="en-US" b="0" i="0" dirty="0">
                    <a:solidFill>
                      <a:schemeClr val="accent1">
                        <a:lumMod val="50000"/>
                      </a:schemeClr>
                    </a:solidFill>
                    <a:effectLst/>
                  </a:rPr>
                  <a:t> </a:t>
                </a:r>
              </a:p>
              <a:p>
                <a:pPr algn="l">
                  <a:spcBef>
                    <a:spcPts val="600"/>
                  </a:spcBef>
                  <a:spcAft>
                    <a:spcPts val="600"/>
                  </a:spcAft>
                </a:pPr>
                <a:r>
                  <a:rPr lang="en-AU" b="0" i="0" dirty="0">
                    <a:solidFill>
                      <a:schemeClr val="accent1">
                        <a:lumMod val="50000"/>
                      </a:schemeClr>
                    </a:solidFill>
                    <a:effectLst/>
                  </a:rPr>
                  <a:t>Following processes play a crucial role in studies/inferences of FFs</a:t>
                </a:r>
              </a:p>
              <a:p>
                <a:pPr marL="914400" lvl="1" indent="-457200">
                  <a:spcBef>
                    <a:spcPts val="0"/>
                  </a:spcBef>
                  <a:spcAft>
                    <a:spcPts val="0"/>
                  </a:spcAft>
                  <a:buFont typeface="+mj-lt"/>
                  <a:buAutoNum type="alphaLcParenR"/>
                </a:pPr>
                <a:r>
                  <a:rPr lang="en-AU" sz="2200" b="0" i="0" dirty="0">
                    <a:solidFill>
                      <a:schemeClr val="accent1">
                        <a:lumMod val="50000"/>
                      </a:schemeClr>
                    </a:solidFill>
                    <a:effectLst/>
                  </a:rPr>
                  <a:t>Single-inclusive hadron production in electron-positron annihilation,</a:t>
                </a:r>
              </a:p>
              <a:p>
                <a:pPr marL="457200" lvl="1" indent="0">
                  <a:spcBef>
                    <a:spcPts val="0"/>
                  </a:spcBef>
                  <a:spcAft>
                    <a:spcPts val="0"/>
                  </a:spcAft>
                  <a:buNone/>
                </a:pPr>
                <a:r>
                  <a:rPr lang="en-AU" sz="2200" b="0" dirty="0">
                    <a:solidFill>
                      <a:schemeClr val="accent1">
                        <a:lumMod val="50000"/>
                      </a:schemeClr>
                    </a:solidFill>
                    <a:effectLst/>
                  </a:rPr>
                  <a:t>              </a:t>
                </a:r>
                <a14:m>
                  <m:oMath xmlns:m="http://schemas.openxmlformats.org/officeDocument/2006/math">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sSup>
                      <m:sSupPr>
                        <m:ctrlPr>
                          <a:rPr lang="en-AU" sz="2200" b="0" i="1" smtClean="0">
                            <a:solidFill>
                              <a:schemeClr val="accent1">
                                <a:lumMod val="50000"/>
                              </a:schemeClr>
                            </a:solidFill>
                            <a:effectLst/>
                            <a:latin typeface="Cambria Math" panose="02040503050406030204" pitchFamily="18" charset="0"/>
                          </a:rPr>
                        </m:ctrlPr>
                      </m:sSupPr>
                      <m:e>
                        <m:r>
                          <a:rPr lang="en-AU" sz="2200" b="0" i="1" smtClean="0">
                            <a:solidFill>
                              <a:schemeClr val="accent1">
                                <a:lumMod val="50000"/>
                              </a:schemeClr>
                            </a:solidFill>
                            <a:effectLst/>
                            <a:latin typeface="Cambria Math" panose="02040503050406030204" pitchFamily="18" charset="0"/>
                          </a:rPr>
                          <m:t>𝑒</m:t>
                        </m:r>
                      </m:e>
                      <m:sup>
                        <m:r>
                          <a:rPr lang="en-AU" sz="2200" b="0" i="1" smtClean="0">
                            <a:solidFill>
                              <a:schemeClr val="accent1">
                                <a:lumMod val="50000"/>
                              </a:schemeClr>
                            </a:solidFill>
                            <a:effectLst/>
                            <a:latin typeface="Cambria Math" panose="02040503050406030204" pitchFamily="18" charset="0"/>
                          </a:rPr>
                          <m:t>−</m:t>
                        </m:r>
                      </m:sup>
                    </m:sSup>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(single-inclusive annihilation = SIA): </a:t>
                </a:r>
              </a:p>
              <a:p>
                <a:pPr marL="457200" lvl="1" indent="0">
                  <a:spcBef>
                    <a:spcPts val="0"/>
                  </a:spcBef>
                  <a:spcAft>
                    <a:spcPts val="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 </a:t>
                </a:r>
                <a14:m>
                  <m:oMath xmlns:m="http://schemas.openxmlformats.org/officeDocument/2006/math">
                    <m:acc>
                      <m:accPr>
                        <m:chr m:val="̂"/>
                        <m:ctrlPr>
                          <a:rPr lang="en-AU" sz="2200" b="0" i="1" smtClean="0">
                            <a:solidFill>
                              <a:schemeClr val="accent1">
                                <a:lumMod val="50000"/>
                              </a:schemeClr>
                            </a:solidFill>
                            <a:latin typeface="Cambria Math" panose="02040503050406030204" pitchFamily="18" charset="0"/>
                          </a:rPr>
                        </m:ctrlPr>
                      </m:accPr>
                      <m:e>
                        <m:r>
                          <a:rPr lang="en-AU" sz="2200" i="1">
                            <a:solidFill>
                              <a:schemeClr val="accent1">
                                <a:lumMod val="50000"/>
                              </a:schemeClr>
                            </a:solidFill>
                            <a:latin typeface="Cambria Math" panose="02040503050406030204" pitchFamily="18" charset="0"/>
                          </a:rPr>
                          <m:t>𝜎</m:t>
                        </m:r>
                      </m:e>
                    </m:acc>
                  </m:oMath>
                </a14:m>
                <a:r>
                  <a:rPr lang="en-AU" sz="2200" b="0" i="0" dirty="0">
                    <a:solidFill>
                      <a:schemeClr val="accent1">
                        <a:lumMod val="50000"/>
                      </a:schemeClr>
                    </a:solidFill>
                    <a:effectLst/>
                  </a:rPr>
                  <a:t> </a:t>
                </a:r>
                <a:r>
                  <a:rPr lang="en-AU" sz="2200" b="0" i="0" dirty="0" err="1">
                    <a:solidFill>
                      <a:schemeClr val="accent1">
                        <a:lumMod val="50000"/>
                      </a:schemeClr>
                    </a:solidFill>
                    <a:effectLst/>
                  </a:rPr>
                  <a:t>pQCD</a:t>
                </a:r>
                <a:r>
                  <a:rPr lang="en-AU" sz="2200" b="0" i="0" dirty="0">
                    <a:solidFill>
                      <a:schemeClr val="accent1">
                        <a:lumMod val="50000"/>
                      </a:schemeClr>
                    </a:solidFill>
                    <a:effectLst/>
                  </a:rPr>
                  <a:t> hard cross-section</a:t>
                </a:r>
              </a:p>
              <a:p>
                <a:pPr marL="457200" lvl="1" indent="0">
                  <a:spcBef>
                    <a:spcPts val="0"/>
                  </a:spcBef>
                  <a:spcAft>
                    <a:spcPts val="600"/>
                  </a:spcAft>
                  <a:buNone/>
                </a:pPr>
                <a:r>
                  <a:rPr lang="en-AU" sz="2200" dirty="0">
                    <a:solidFill>
                      <a:schemeClr val="accent1">
                        <a:lumMod val="50000"/>
                      </a:schemeClr>
                    </a:solidFill>
                  </a:rPr>
                  <a:t>                                                    </a:t>
                </a:r>
                <a:r>
                  <a:rPr lang="en-AU" sz="2200" b="0" i="0" dirty="0">
                    <a:solidFill>
                      <a:schemeClr val="accent1">
                        <a:lumMod val="50000"/>
                      </a:schemeClr>
                    </a:solidFill>
                    <a:effectLst/>
                  </a:rPr>
                  <a:t> (reaction model)</a:t>
                </a:r>
              </a:p>
              <a:p>
                <a:pPr marL="914400" lvl="1" indent="-457200">
                  <a:spcBef>
                    <a:spcPts val="0"/>
                  </a:spcBef>
                  <a:spcAft>
                    <a:spcPts val="600"/>
                  </a:spcAft>
                  <a:buFont typeface="+mj-lt"/>
                  <a:buAutoNum type="alphaLcParenR" startAt="2"/>
                </a:pPr>
                <a:r>
                  <a:rPr lang="en-AU" sz="2200" b="0" i="0" dirty="0">
                    <a:solidFill>
                      <a:schemeClr val="accent1">
                        <a:lumMod val="50000"/>
                      </a:schemeClr>
                    </a:solidFill>
                    <a:effectLst/>
                  </a:rPr>
                  <a:t>Semi-inclusive deep-inelastic lepton-nucleon scattering (SIDIS),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𝑁</m:t>
                    </m:r>
                    <m:r>
                      <a:rPr lang="en-AU" sz="2200" b="0" i="1" smtClean="0">
                        <a:solidFill>
                          <a:schemeClr val="accent1">
                            <a:lumMod val="50000"/>
                          </a:schemeClr>
                        </a:solidFill>
                        <a:effectLst/>
                        <a:latin typeface="Cambria Math" panose="02040503050406030204" pitchFamily="18" charset="0"/>
                      </a:rPr>
                      <m:t>→ℓ+</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endParaRPr lang="en-AU" sz="2200" b="0" i="0" dirty="0">
                  <a:solidFill>
                    <a:schemeClr val="accent1">
                      <a:lumMod val="50000"/>
                    </a:schemeClr>
                  </a:solidFill>
                  <a:effectLst/>
                </a:endParaRPr>
              </a:p>
              <a:p>
                <a:pPr marL="914400" lvl="1" indent="-457200">
                  <a:spcBef>
                    <a:spcPts val="600"/>
                  </a:spcBef>
                  <a:spcAft>
                    <a:spcPts val="0"/>
                  </a:spcAft>
                  <a:buFont typeface="+mj-lt"/>
                  <a:buAutoNum type="alphaLcParenR" startAt="2"/>
                </a:pPr>
                <a:r>
                  <a:rPr lang="en-AU" sz="2200" b="0" i="0" dirty="0">
                    <a:solidFill>
                      <a:schemeClr val="accent1">
                        <a:lumMod val="50000"/>
                      </a:schemeClr>
                    </a:solidFill>
                    <a:effectLst/>
                  </a:rPr>
                  <a:t>Single-inclusive hadron production in proton-proton collisions,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𝑝</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h</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𝑋</m:t>
                    </m:r>
                  </m:oMath>
                </a14:m>
                <a:r>
                  <a:rPr lang="en-AU" sz="2200" b="0" i="0" dirty="0">
                    <a:solidFill>
                      <a:schemeClr val="accent1">
                        <a:lumMod val="50000"/>
                      </a:schemeClr>
                    </a:solidFill>
                    <a:effectLst/>
                  </a:rPr>
                  <a:t>:</a:t>
                </a:r>
              </a:p>
              <a:p>
                <a:pPr marL="457200" lvl="1" indent="0">
                  <a:spcBef>
                    <a:spcPts val="0"/>
                  </a:spcBef>
                  <a:spcAft>
                    <a:spcPts val="600"/>
                  </a:spcAft>
                  <a:buNone/>
                </a:pPr>
                <a:r>
                  <a:rPr lang="en-AU" sz="2200" dirty="0">
                    <a:solidFill>
                      <a:schemeClr val="accent1">
                        <a:lumMod val="50000"/>
                      </a:schemeClr>
                    </a:solidFill>
                  </a:rPr>
                  <a:t>		</a:t>
                </a:r>
                <a14:m>
                  <m:oMath xmlns:m="http://schemas.openxmlformats.org/officeDocument/2006/math">
                    <m:r>
                      <a:rPr lang="en-AU" sz="2200" b="0" i="1" smtClean="0">
                        <a:solidFill>
                          <a:schemeClr val="accent1">
                            <a:lumMod val="50000"/>
                          </a:schemeClr>
                        </a:solidFill>
                        <a:effectLst/>
                        <a:latin typeface="Cambria Math" panose="02040503050406030204" pitchFamily="18" charset="0"/>
                      </a:rPr>
                      <m:t>𝜎</m:t>
                    </m:r>
                    <m:r>
                      <a:rPr lang="en-AU" sz="2200" b="0" i="1" smtClean="0">
                        <a:solidFill>
                          <a:schemeClr val="accent1">
                            <a:lumMod val="50000"/>
                          </a:schemeClr>
                        </a:solidFill>
                        <a:effectLst/>
                        <a:latin typeface="Cambria Math" panose="02040503050406030204" pitchFamily="18" charset="0"/>
                      </a:rPr>
                      <m:t>∼</m:t>
                    </m:r>
                    <m:acc>
                      <m:accPr>
                        <m:chr m:val="̂"/>
                        <m:ctrlPr>
                          <a:rPr lang="en-AU" sz="2200" b="0" i="1" smtClean="0">
                            <a:solidFill>
                              <a:schemeClr val="accent1">
                                <a:lumMod val="50000"/>
                              </a:schemeClr>
                            </a:solidFill>
                            <a:effectLst/>
                            <a:latin typeface="Cambria Math" panose="02040503050406030204" pitchFamily="18" charset="0"/>
                          </a:rPr>
                        </m:ctrlPr>
                      </m:accPr>
                      <m:e>
                        <m:r>
                          <a:rPr lang="en-AU" sz="2200" b="0" i="1" smtClean="0">
                            <a:solidFill>
                              <a:schemeClr val="accent1">
                                <a:lumMod val="50000"/>
                              </a:schemeClr>
                            </a:solidFill>
                            <a:effectLst/>
                            <a:latin typeface="Cambria Math" panose="02040503050406030204" pitchFamily="18" charset="0"/>
                          </a:rPr>
                          <m:t>𝜎</m:t>
                        </m:r>
                      </m:e>
                    </m:acc>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𝑃𝐷𝐹</m:t>
                    </m:r>
                    <m:r>
                      <a:rPr lang="en-AU" sz="2200" b="0" i="1" smtClean="0">
                        <a:solidFill>
                          <a:schemeClr val="accent1">
                            <a:lumMod val="50000"/>
                          </a:schemeClr>
                        </a:solidFill>
                        <a:effectLst/>
                        <a:latin typeface="Cambria Math" panose="02040503050406030204" pitchFamily="18" charset="0"/>
                      </a:rPr>
                      <m:t>⊗</m:t>
                    </m:r>
                    <m:r>
                      <a:rPr lang="en-AU" sz="2200" b="0" i="1" smtClean="0">
                        <a:solidFill>
                          <a:schemeClr val="accent1">
                            <a:lumMod val="50000"/>
                          </a:schemeClr>
                        </a:solidFill>
                        <a:effectLst/>
                        <a:latin typeface="Cambria Math" panose="02040503050406030204" pitchFamily="18" charset="0"/>
                      </a:rPr>
                      <m:t>𝐹𝐹</m:t>
                    </m:r>
                  </m:oMath>
                </a14:m>
                <a:r>
                  <a:rPr lang="en-AU" sz="2200" b="0" i="0" dirty="0">
                    <a:solidFill>
                      <a:schemeClr val="accent1">
                        <a:lumMod val="50000"/>
                      </a:schemeClr>
                    </a:solidFill>
                    <a:effectLst/>
                  </a:rPr>
                  <a:t> </a:t>
                </a:r>
              </a:p>
              <a:p>
                <a:pPr lvl="1">
                  <a:spcBef>
                    <a:spcPts val="600"/>
                  </a:spcBef>
                  <a:spcAft>
                    <a:spcPts val="600"/>
                  </a:spcAft>
                  <a:buFont typeface="Wingdings" panose="05000000000000000000" pitchFamily="2" charset="2"/>
                  <a:buChar char="ü"/>
                </a:pPr>
                <a:endParaRPr lang="en-AU" sz="2200" b="0" i="0" dirty="0">
                  <a:solidFill>
                    <a:schemeClr val="accent1">
                      <a:lumMod val="50000"/>
                    </a:schemeClr>
                  </a:solidFill>
                  <a:effectLst/>
                </a:endParaRPr>
              </a:p>
              <a:p>
                <a:endParaRPr lang="en-AU" dirty="0"/>
              </a:p>
            </p:txBody>
          </p:sp>
        </mc:Choice>
        <mc:Fallback xmlns="">
          <p:sp>
            <p:nvSpPr>
              <p:cNvPr id="3" name="Content Placeholder 2">
                <a:extLst>
                  <a:ext uri="{FF2B5EF4-FFF2-40B4-BE49-F238E27FC236}">
                    <a16:creationId xmlns:a16="http://schemas.microsoft.com/office/drawing/2014/main" id="{00763BE0-EAA5-3E1D-BE5A-8294FD7AB8C3}"/>
                  </a:ext>
                </a:extLst>
              </p:cNvPr>
              <p:cNvSpPr>
                <a:spLocks noGrp="1" noRot="1" noChangeAspect="1" noMove="1" noResize="1" noEditPoints="1" noAdjustHandles="1" noChangeArrowheads="1" noChangeShapeType="1" noTextEdit="1"/>
              </p:cNvSpPr>
              <p:nvPr>
                <p:ph idx="1"/>
              </p:nvPr>
            </p:nvSpPr>
            <p:spPr>
              <a:xfrm>
                <a:off x="457200" y="2057400"/>
                <a:ext cx="10972800" cy="4525963"/>
              </a:xfrm>
              <a:blipFill>
                <a:blip r:embed="rId3"/>
                <a:stretch>
                  <a:fillRect l="-611"/>
                </a:stretch>
              </a:blipFill>
            </p:spPr>
            <p:txBody>
              <a:bodyPr/>
              <a:lstStyle/>
              <a:p>
                <a:r>
                  <a:rPr lang="en-AU">
                    <a:noFill/>
                  </a:rPr>
                  <a:t> </a:t>
                </a:r>
              </a:p>
            </p:txBody>
          </p:sp>
        </mc:Fallback>
      </mc:AlternateContent>
      <p:sp>
        <p:nvSpPr>
          <p:cNvPr id="2" name="Title 1">
            <a:extLst>
              <a:ext uri="{FF2B5EF4-FFF2-40B4-BE49-F238E27FC236}">
                <a16:creationId xmlns:a16="http://schemas.microsoft.com/office/drawing/2014/main" id="{51CD132A-EA4A-DA7C-E976-A6AB5BE74D0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a:t>
            </a:r>
          </a:p>
        </p:txBody>
      </p:sp>
      <p:sp>
        <p:nvSpPr>
          <p:cNvPr id="4" name="Date Placeholder 3">
            <a:extLst>
              <a:ext uri="{FF2B5EF4-FFF2-40B4-BE49-F238E27FC236}">
                <a16:creationId xmlns:a16="http://schemas.microsoft.com/office/drawing/2014/main" id="{D6E94E67-1A4A-5352-0B2A-11EE4B92AFD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9188BF50-73DD-9588-DECE-29ADAFEC3594}"/>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1EC224F8-7FBA-A293-CBA4-7BA687E2FAD1}"/>
              </a:ext>
            </a:extLst>
          </p:cNvPr>
          <p:cNvSpPr>
            <a:spLocks noGrp="1"/>
          </p:cNvSpPr>
          <p:nvPr>
            <p:ph type="sldNum" sz="quarter" idx="12"/>
          </p:nvPr>
        </p:nvSpPr>
        <p:spPr/>
        <p:txBody>
          <a:bodyPr/>
          <a:lstStyle/>
          <a:p>
            <a:fld id="{87034D8C-3CB4-402A-BC46-2AB14C0FE90A}" type="slidenum">
              <a:rPr lang="en-US" smtClean="0"/>
              <a:pPr/>
              <a:t>102</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7EDC191-2B7D-0AAD-762D-7DDFF5BD3D5A}"/>
                  </a:ext>
                </a:extLst>
              </p:cNvPr>
              <p:cNvSpPr txBox="1"/>
              <p:nvPr/>
            </p:nvSpPr>
            <p:spPr>
              <a:xfrm>
                <a:off x="9296400" y="3114606"/>
                <a:ext cx="2743200" cy="1754326"/>
              </a:xfrm>
              <a:prstGeom prst="rect">
                <a:avLst/>
              </a:prstGeom>
              <a:noFill/>
            </p:spPr>
            <p:txBody>
              <a:bodyPr wrap="square" rtlCol="0">
                <a:spAutoFit/>
              </a:bodyPr>
              <a:lstStyle/>
              <a:p>
                <a:r>
                  <a:rPr lang="en-AU" i="1" dirty="0">
                    <a:ln w="0"/>
                    <a:solidFill>
                      <a:srgbClr val="FF0000"/>
                    </a:solidFill>
                    <a:effectLst>
                      <a:outerShdw blurRad="38100" dist="25400" dir="5400000" algn="ctr" rotWithShape="0">
                        <a:srgbClr val="6E747A">
                          <a:alpha val="43000"/>
                        </a:srgbClr>
                      </a:outerShdw>
                    </a:effectLst>
                  </a:rPr>
                  <a:t>Typically adds terms in </a:t>
                </a:r>
                <a14:m>
                  <m:oMath xmlns:m="http://schemas.openxmlformats.org/officeDocument/2006/math">
                    <m:sSub>
                      <m:sSubPr>
                        <m:ctrlP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𝛼</m:t>
                        </m:r>
                      </m:e>
                      <m:sub>
                        <m:r>
                          <a:rPr lang="en-AU" i="1"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𝑠</m:t>
                        </m:r>
                      </m:sub>
                    </m:sSub>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Soft-gluon re-summation ignored … crucial at large </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Continuity means all-</a:t>
                </a:r>
                <a14:m>
                  <m:oMath xmlns:m="http://schemas.openxmlformats.org/officeDocument/2006/math">
                    <m:r>
                      <a:rPr lang="en-AU" i="1" dirty="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𝑧</m:t>
                    </m:r>
                  </m:oMath>
                </a14:m>
                <a:endParaRPr lang="en-AU" i="1" dirty="0">
                  <a:ln w="0"/>
                  <a:solidFill>
                    <a:srgbClr val="FF0000"/>
                  </a:solidFill>
                  <a:effectLst>
                    <a:outerShdw blurRad="38100" dist="25400" dir="5400000" algn="ctr" rotWithShape="0">
                      <a:srgbClr val="6E747A">
                        <a:alpha val="43000"/>
                      </a:srgbClr>
                    </a:outerShdw>
                  </a:effectLst>
                </a:endParaRPr>
              </a:p>
              <a:p>
                <a:r>
                  <a:rPr lang="en-AU" i="1" dirty="0">
                    <a:ln w="0"/>
                    <a:solidFill>
                      <a:srgbClr val="FF0000"/>
                    </a:solidFill>
                    <a:effectLst>
                      <a:outerShdw blurRad="38100" dist="25400" dir="5400000" algn="ctr" rotWithShape="0">
                        <a:srgbClr val="6E747A">
                          <a:alpha val="43000"/>
                        </a:srgbClr>
                      </a:outerShdw>
                    </a:effectLst>
                  </a:rPr>
                  <a:t>Unreliable foundation for fitting</a:t>
                </a:r>
              </a:p>
            </p:txBody>
          </p:sp>
        </mc:Choice>
        <mc:Fallback xmlns="">
          <p:sp>
            <p:nvSpPr>
              <p:cNvPr id="7" name="TextBox 6">
                <a:extLst>
                  <a:ext uri="{FF2B5EF4-FFF2-40B4-BE49-F238E27FC236}">
                    <a16:creationId xmlns:a16="http://schemas.microsoft.com/office/drawing/2014/main" id="{C7EDC191-2B7D-0AAD-762D-7DDFF5BD3D5A}"/>
                  </a:ext>
                </a:extLst>
              </p:cNvPr>
              <p:cNvSpPr txBox="1">
                <a:spLocks noRot="1" noChangeAspect="1" noMove="1" noResize="1" noEditPoints="1" noAdjustHandles="1" noChangeArrowheads="1" noChangeShapeType="1" noTextEdit="1"/>
              </p:cNvSpPr>
              <p:nvPr/>
            </p:nvSpPr>
            <p:spPr>
              <a:xfrm>
                <a:off x="9296400" y="3114606"/>
                <a:ext cx="2743200" cy="1754326"/>
              </a:xfrm>
              <a:prstGeom prst="rect">
                <a:avLst/>
              </a:prstGeom>
              <a:blipFill>
                <a:blip r:embed="rId4"/>
                <a:stretch>
                  <a:fillRect l="-2444" t="-2083" b="-5903"/>
                </a:stretch>
              </a:blipFill>
            </p:spPr>
            <p:txBody>
              <a:bodyPr/>
              <a:lstStyle/>
              <a:p>
                <a:r>
                  <a:rPr lang="en-AU">
                    <a:noFill/>
                  </a:rPr>
                  <a:t> </a:t>
                </a:r>
              </a:p>
            </p:txBody>
          </p:sp>
        </mc:Fallback>
      </mc:AlternateContent>
      <p:cxnSp>
        <p:nvCxnSpPr>
          <p:cNvPr id="10" name="Straight Arrow Connector 9">
            <a:extLst>
              <a:ext uri="{FF2B5EF4-FFF2-40B4-BE49-F238E27FC236}">
                <a16:creationId xmlns:a16="http://schemas.microsoft.com/office/drawing/2014/main" id="{4FC5D896-FC07-ADFE-1831-7EFA67F08867}"/>
              </a:ext>
            </a:extLst>
          </p:cNvPr>
          <p:cNvCxnSpPr>
            <a:cxnSpLocks/>
          </p:cNvCxnSpPr>
          <p:nvPr/>
        </p:nvCxnSpPr>
        <p:spPr bwMode="auto">
          <a:xfrm flipH="1">
            <a:off x="6390214" y="3886200"/>
            <a:ext cx="2855385" cy="689114"/>
          </a:xfrm>
          <a:prstGeom prst="straightConnector1">
            <a:avLst/>
          </a:prstGeom>
          <a:ln w="19050">
            <a:solidFill>
              <a:srgbClr val="FF0000"/>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A4C9941-ED85-02F7-5349-330B93E3A26B}"/>
              </a:ext>
            </a:extLst>
          </p:cNvPr>
          <p:cNvSpPr txBox="1"/>
          <p:nvPr/>
        </p:nvSpPr>
        <p:spPr>
          <a:xfrm>
            <a:off x="6858000" y="2114530"/>
            <a:ext cx="5029200" cy="1384995"/>
          </a:xfrm>
          <a:prstGeom prst="rect">
            <a:avLst/>
          </a:prstGeom>
          <a:solidFill>
            <a:srgbClr val="FFFF66"/>
          </a:solidFill>
        </p:spPr>
        <p:txBody>
          <a:bodyPr wrap="square" rtlCol="0">
            <a:spAutoFit/>
          </a:bodyPr>
          <a:lstStyle/>
          <a:p>
            <a:r>
              <a:rPr lang="en-AU" sz="2800" dirty="0">
                <a:ln w="0"/>
                <a:solidFill>
                  <a:srgbClr val="FF0000"/>
                </a:solidFill>
                <a:effectLst>
                  <a:outerShdw blurRad="38100" dist="25400" dir="5400000" algn="ctr" rotWithShape="0">
                    <a:srgbClr val="6E747A">
                      <a:alpha val="43000"/>
                    </a:srgbClr>
                  </a:outerShdw>
                </a:effectLst>
              </a:rPr>
              <a:t>Can’t extract information about </a:t>
            </a:r>
          </a:p>
          <a:p>
            <a:r>
              <a:rPr lang="en-AU" sz="2800" dirty="0">
                <a:ln w="0"/>
                <a:solidFill>
                  <a:srgbClr val="FF0000"/>
                </a:solidFill>
                <a:effectLst>
                  <a:outerShdw blurRad="38100" dist="25400" dir="5400000" algn="ctr" rotWithShape="0">
                    <a:srgbClr val="6E747A">
                      <a:alpha val="43000"/>
                    </a:srgbClr>
                  </a:outerShdw>
                </a:effectLst>
              </a:rPr>
              <a:t>PDFs from such processes </a:t>
            </a:r>
          </a:p>
          <a:p>
            <a:r>
              <a:rPr lang="en-AU" sz="2800" dirty="0">
                <a:ln w="0"/>
                <a:solidFill>
                  <a:srgbClr val="FF0000"/>
                </a:solidFill>
                <a:effectLst>
                  <a:outerShdw blurRad="38100" dist="25400" dir="5400000" algn="ctr" rotWithShape="0">
                    <a:srgbClr val="6E747A">
                      <a:alpha val="43000"/>
                    </a:srgbClr>
                  </a:outerShdw>
                </a:effectLst>
              </a:rPr>
              <a:t>unless FFs are known</a:t>
            </a:r>
          </a:p>
        </p:txBody>
      </p:sp>
    </p:spTree>
    <p:extLst>
      <p:ext uri="{BB962C8B-B14F-4D97-AF65-F5344CB8AC3E}">
        <p14:creationId xmlns:p14="http://schemas.microsoft.com/office/powerpoint/2010/main" val="2122803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graphs showing different types of graphs&#10;&#10;AI-generated content may be incorrect.">
            <a:extLst>
              <a:ext uri="{FF2B5EF4-FFF2-40B4-BE49-F238E27FC236}">
                <a16:creationId xmlns:a16="http://schemas.microsoft.com/office/drawing/2014/main" id="{CEA1A91F-078A-B4C6-8B7F-779A422AF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4610" y="2133600"/>
            <a:ext cx="7963590" cy="3787468"/>
          </a:xfrm>
          <a:prstGeom prst="rect">
            <a:avLst/>
          </a:prstGeom>
        </p:spPr>
      </p:pic>
      <p:sp>
        <p:nvSpPr>
          <p:cNvPr id="2" name="Title 1">
            <a:extLst>
              <a:ext uri="{FF2B5EF4-FFF2-40B4-BE49-F238E27FC236}">
                <a16:creationId xmlns:a16="http://schemas.microsoft.com/office/drawing/2014/main" id="{95CB74E8-17A1-F7D9-5EBE-22BAD4C8C94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Unpolarised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08C884-2A0C-05F1-CE29-1093102A4D7C}"/>
                  </a:ext>
                </a:extLst>
              </p:cNvPr>
              <p:cNvSpPr>
                <a:spLocks noGrp="1"/>
              </p:cNvSpPr>
              <p:nvPr>
                <p:ph idx="1"/>
              </p:nvPr>
            </p:nvSpPr>
            <p:spPr>
              <a:xfrm>
                <a:off x="457200" y="990600"/>
                <a:ext cx="4038600" cy="4525963"/>
              </a:xfrm>
            </p:spPr>
            <p:txBody>
              <a:bodyPr/>
              <a:lstStyle/>
              <a:p>
                <a:r>
                  <a:rPr lang="en-AU" dirty="0"/>
                  <a:t>What is known about FFs?</a:t>
                </a:r>
              </a:p>
              <a:p>
                <a:r>
                  <a:rPr lang="en-AU" dirty="0"/>
                  <a:t>Practically nothing</a:t>
                </a:r>
              </a:p>
              <a:p>
                <a:r>
                  <a:rPr lang="en-AU" dirty="0"/>
                  <a:t>Around 6 different fitting groups</a:t>
                </a:r>
              </a:p>
              <a:p>
                <a:r>
                  <a:rPr lang="en-AU" dirty="0"/>
                  <a:t>Inferred FFs are mutually inconsistent</a:t>
                </a:r>
              </a:p>
              <a:p>
                <a:pPr lvl="1"/>
                <a:r>
                  <a:rPr lang="en-AU" sz="2200" dirty="0"/>
                  <a:t>Example, compare blue (MAPFF) with brown (JAM)</a:t>
                </a:r>
              </a:p>
              <a:p>
                <a:r>
                  <a:rPr lang="en-AU" dirty="0"/>
                  <a:t>Results are </a:t>
                </a:r>
              </a:p>
              <a:p>
                <a:pPr marL="0" indent="0">
                  <a:spcBef>
                    <a:spcPts val="0"/>
                  </a:spcBef>
                  <a:buNone/>
                </a:pPr>
                <a:r>
                  <a:rPr lang="en-AU" dirty="0"/>
                  <a:t>        practitioner dependent</a:t>
                </a:r>
              </a:p>
              <a:p>
                <a:r>
                  <a:rPr lang="en-AU" dirty="0"/>
                  <a:t>Uncertain information in </a:t>
                </a:r>
              </a:p>
              <a:p>
                <a:pPr marL="0" indent="0">
                  <a:spcBef>
                    <a:spcPts val="0"/>
                  </a:spcBef>
                  <a:buNone/>
                </a:pPr>
                <a:r>
                  <a:rPr lang="en-AU" dirty="0"/>
                  <a:t>     </a:t>
                </a:r>
                <a14:m>
                  <m:oMath xmlns:m="http://schemas.openxmlformats.org/officeDocument/2006/math">
                    <m:r>
                      <a:rPr lang="en-AU" b="0" i="1" dirty="0" smtClean="0">
                        <a:latin typeface="Cambria Math" panose="02040503050406030204" pitchFamily="18" charset="0"/>
                      </a:rPr>
                      <m:t>⇒</m:t>
                    </m:r>
                  </m:oMath>
                </a14:m>
                <a:r>
                  <a:rPr lang="en-AU" dirty="0"/>
                  <a:t> uncertain information out</a:t>
                </a:r>
              </a:p>
              <a:p>
                <a:r>
                  <a:rPr lang="en-AU" dirty="0"/>
                  <a:t>Difficult to learn anything about DFs</a:t>
                </a:r>
              </a:p>
            </p:txBody>
          </p:sp>
        </mc:Choice>
        <mc:Fallback xmlns="">
          <p:sp>
            <p:nvSpPr>
              <p:cNvPr id="3" name="Content Placeholder 2">
                <a:extLst>
                  <a:ext uri="{FF2B5EF4-FFF2-40B4-BE49-F238E27FC236}">
                    <a16:creationId xmlns:a16="http://schemas.microsoft.com/office/drawing/2014/main" id="{CF08C884-2A0C-05F1-CE29-1093102A4D7C}"/>
                  </a:ext>
                </a:extLst>
              </p:cNvPr>
              <p:cNvSpPr>
                <a:spLocks noGrp="1" noRot="1" noChangeAspect="1" noMove="1" noResize="1" noEditPoints="1" noAdjustHandles="1" noChangeArrowheads="1" noChangeShapeType="1" noTextEdit="1"/>
              </p:cNvSpPr>
              <p:nvPr>
                <p:ph idx="1"/>
              </p:nvPr>
            </p:nvSpPr>
            <p:spPr>
              <a:xfrm>
                <a:off x="457200" y="990600"/>
                <a:ext cx="4038600" cy="4525963"/>
              </a:xfrm>
              <a:blipFill>
                <a:blip r:embed="rId3"/>
                <a:stretch>
                  <a:fillRect l="-1659" t="-943" r="-754" b="-1886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9E61B83-7538-8567-3355-F821D445C846}"/>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2CBB43CE-AE61-CB61-48A5-693223BE7F8F}"/>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6357AD2-AEA3-E261-FA5D-9E23829FA304}"/>
              </a:ext>
            </a:extLst>
          </p:cNvPr>
          <p:cNvSpPr>
            <a:spLocks noGrp="1"/>
          </p:cNvSpPr>
          <p:nvPr>
            <p:ph type="sldNum" sz="quarter" idx="12"/>
          </p:nvPr>
        </p:nvSpPr>
        <p:spPr/>
        <p:txBody>
          <a:bodyPr/>
          <a:lstStyle/>
          <a:p>
            <a:fld id="{87034D8C-3CB4-402A-BC46-2AB14C0FE90A}" type="slidenum">
              <a:rPr lang="en-US" smtClean="0"/>
              <a:pPr/>
              <a:t>103</a:t>
            </a:fld>
            <a:endParaRPr lang="en-US"/>
          </a:p>
        </p:txBody>
      </p:sp>
      <p:sp>
        <p:nvSpPr>
          <p:cNvPr id="9" name="TextBox 8">
            <a:extLst>
              <a:ext uri="{FF2B5EF4-FFF2-40B4-BE49-F238E27FC236}">
                <a16:creationId xmlns:a16="http://schemas.microsoft.com/office/drawing/2014/main" id="{61FA5D0E-C03B-F9C9-9562-ECBB98B87B08}"/>
              </a:ext>
            </a:extLst>
          </p:cNvPr>
          <p:cNvSpPr txBox="1"/>
          <p:nvPr/>
        </p:nvSpPr>
        <p:spPr>
          <a:xfrm>
            <a:off x="5314605" y="1078338"/>
            <a:ext cx="5638800" cy="830997"/>
          </a:xfrm>
          <a:prstGeom prst="rect">
            <a:avLst/>
          </a:prstGeom>
          <a:solidFill>
            <a:srgbClr val="FFFF66"/>
          </a:solidFill>
        </p:spPr>
        <p:txBody>
          <a:bodyPr wrap="square" rtlCol="0">
            <a:spAutoFit/>
          </a:bodyPr>
          <a:lstStyle/>
          <a:p>
            <a:r>
              <a:rPr lang="en-AU" sz="2400" i="1" dirty="0">
                <a:ln w="0"/>
                <a:solidFill>
                  <a:srgbClr val="FF0000"/>
                </a:solidFill>
                <a:effectLst>
                  <a:outerShdw blurRad="38100" dist="25400" dir="5400000" algn="ctr" rotWithShape="0">
                    <a:srgbClr val="6E747A">
                      <a:alpha val="43000"/>
                    </a:srgbClr>
                  </a:outerShdw>
                </a:effectLst>
              </a:rPr>
              <a:t>Serious impediment to interpretation of data from modern and anticipated facilities</a:t>
            </a:r>
          </a:p>
        </p:txBody>
      </p:sp>
      <p:sp>
        <p:nvSpPr>
          <p:cNvPr id="7" name="TextBox 6">
            <a:extLst>
              <a:ext uri="{FF2B5EF4-FFF2-40B4-BE49-F238E27FC236}">
                <a16:creationId xmlns:a16="http://schemas.microsoft.com/office/drawing/2014/main" id="{925CCAA7-E2AF-A5D1-7E4A-BB9E8B71D691}"/>
              </a:ext>
            </a:extLst>
          </p:cNvPr>
          <p:cNvSpPr txBox="1"/>
          <p:nvPr/>
        </p:nvSpPr>
        <p:spPr>
          <a:xfrm>
            <a:off x="7932385" y="5836663"/>
            <a:ext cx="4107215" cy="584775"/>
          </a:xfrm>
          <a:prstGeom prst="rect">
            <a:avLst/>
          </a:prstGeom>
          <a:noFill/>
        </p:spPr>
        <p:txBody>
          <a:bodyPr wrap="none" rtlCol="0">
            <a:spAutoFit/>
          </a:bodyPr>
          <a:lstStyle/>
          <a:p>
            <a:r>
              <a:rPr lang="en-AU" sz="1600" dirty="0">
                <a:ln w="0"/>
                <a:solidFill>
                  <a:schemeClr val="accent1">
                    <a:lumMod val="75000"/>
                  </a:schemeClr>
                </a:solidFill>
                <a:effectLst>
                  <a:outerShdw blurRad="38100" dist="25400" dir="5400000" algn="ctr" rotWithShape="0">
                    <a:srgbClr val="6E747A">
                      <a:alpha val="43000"/>
                    </a:srgbClr>
                  </a:outerShdw>
                </a:effectLst>
              </a:rPr>
              <a:t>Purple dashed: elementary FF</a:t>
            </a:r>
          </a:p>
          <a:p>
            <a:r>
              <a:rPr lang="en-AU" sz="1600" dirty="0">
                <a:ln w="0"/>
                <a:solidFill>
                  <a:schemeClr val="accent1">
                    <a:lumMod val="75000"/>
                  </a:schemeClr>
                </a:solidFill>
                <a:effectLst>
                  <a:outerShdw blurRad="38100" dist="25400" dir="5400000" algn="ctr" rotWithShape="0">
                    <a:srgbClr val="6E747A">
                      <a:alpha val="43000"/>
                    </a:srgbClr>
                  </a:outerShdw>
                </a:effectLst>
              </a:rPr>
              <a:t>Purple solid: FF after solving cascade equations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59FE267-2F83-2606-1318-4CA654DD7B96}"/>
                  </a:ext>
                </a:extLst>
              </p:cNvPr>
              <p:cNvSpPr txBox="1"/>
              <p:nvPr/>
            </p:nvSpPr>
            <p:spPr>
              <a:xfrm>
                <a:off x="5410200" y="2514600"/>
                <a:ext cx="1232837"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𝑁</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0" name="TextBox 9">
                <a:extLst>
                  <a:ext uri="{FF2B5EF4-FFF2-40B4-BE49-F238E27FC236}">
                    <a16:creationId xmlns:a16="http://schemas.microsoft.com/office/drawing/2014/main" id="{859FE267-2F83-2606-1318-4CA654DD7B96}"/>
                  </a:ext>
                </a:extLst>
              </p:cNvPr>
              <p:cNvSpPr txBox="1">
                <a:spLocks noRot="1" noChangeAspect="1" noMove="1" noResize="1" noEditPoints="1" noAdjustHandles="1" noChangeArrowheads="1" noChangeShapeType="1" noTextEdit="1"/>
              </p:cNvSpPr>
              <p:nvPr/>
            </p:nvSpPr>
            <p:spPr>
              <a:xfrm>
                <a:off x="5410200" y="2514600"/>
                <a:ext cx="1232837" cy="338554"/>
              </a:xfrm>
              <a:prstGeom prst="rect">
                <a:avLst/>
              </a:prstGeom>
              <a:blipFill>
                <a:blip r:embed="rId4"/>
                <a:stretch>
                  <a:fillRect/>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ECB2403-D685-8C8F-4D0F-4709012C177E}"/>
                  </a:ext>
                </a:extLst>
              </p:cNvPr>
              <p:cNvSpPr txBox="1"/>
              <p:nvPr/>
            </p:nvSpPr>
            <p:spPr>
              <a:xfrm>
                <a:off x="8077200" y="2530633"/>
                <a:ext cx="119019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sz="1600" b="0" i="1" smtClean="0">
                          <a:latin typeface="Cambria Math" panose="02040503050406030204" pitchFamily="18" charset="0"/>
                        </a:rPr>
                        <m:t>𝑆</m:t>
                      </m:r>
                      <m:r>
                        <a:rPr lang="en-AU" sz="1600" b="0" i="1" smtClean="0">
                          <a:latin typeface="Cambria Math" panose="02040503050406030204" pitchFamily="18" charset="0"/>
                        </a:rPr>
                        <m:t> … </m:t>
                      </m:r>
                      <m:r>
                        <a:rPr lang="en-AU" sz="1600" b="0" i="1" smtClean="0">
                          <a:latin typeface="Cambria Math" panose="02040503050406030204" pitchFamily="18" charset="0"/>
                        </a:rPr>
                        <m:t>𝑢</m:t>
                      </m:r>
                      <m:r>
                        <a:rPr lang="en-AU" sz="1600" b="0" i="1" smtClean="0">
                          <a:latin typeface="Cambria Math" panose="02040503050406030204" pitchFamily="18" charset="0"/>
                        </a:rPr>
                        <m:t>→</m:t>
                      </m:r>
                      <m:r>
                        <a:rPr lang="en-AU" sz="1600" b="0" i="1" smtClean="0">
                          <a:latin typeface="Cambria Math" panose="02040503050406030204" pitchFamily="18" charset="0"/>
                        </a:rPr>
                        <m:t>𝜋</m:t>
                      </m:r>
                    </m:oMath>
                  </m:oMathPara>
                </a14:m>
                <a:endParaRPr lang="en-AU" sz="1600" dirty="0"/>
              </a:p>
            </p:txBody>
          </p:sp>
        </mc:Choice>
        <mc:Fallback xmlns="">
          <p:sp>
            <p:nvSpPr>
              <p:cNvPr id="11" name="TextBox 10">
                <a:extLst>
                  <a:ext uri="{FF2B5EF4-FFF2-40B4-BE49-F238E27FC236}">
                    <a16:creationId xmlns:a16="http://schemas.microsoft.com/office/drawing/2014/main" id="{EECB2403-D685-8C8F-4D0F-4709012C177E}"/>
                  </a:ext>
                </a:extLst>
              </p:cNvPr>
              <p:cNvSpPr txBox="1">
                <a:spLocks noRot="1" noChangeAspect="1" noMove="1" noResize="1" noEditPoints="1" noAdjustHandles="1" noChangeArrowheads="1" noChangeShapeType="1" noTextEdit="1"/>
              </p:cNvSpPr>
              <p:nvPr/>
            </p:nvSpPr>
            <p:spPr>
              <a:xfrm>
                <a:off x="8077200" y="2530633"/>
                <a:ext cx="1190198" cy="338554"/>
              </a:xfrm>
              <a:prstGeom prst="rect">
                <a:avLst/>
              </a:prstGeom>
              <a:blipFill>
                <a:blip r:embed="rId5"/>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18887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6" presetClass="entr" presetSubtype="16"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randombar(horizontal)">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P spid="10" grpId="0"/>
      <p:bldP spid="11"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186DE-BBB0-F396-4443-5F1C78E2B70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Polarised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6A171BC-0B6C-22A6-0054-0653186A4045}"/>
                  </a:ext>
                </a:extLst>
              </p:cNvPr>
              <p:cNvSpPr>
                <a:spLocks noGrp="1"/>
              </p:cNvSpPr>
              <p:nvPr>
                <p:ph idx="1"/>
              </p:nvPr>
            </p:nvSpPr>
            <p:spPr>
              <a:xfrm>
                <a:off x="609600" y="914400"/>
                <a:ext cx="10972800" cy="4525963"/>
              </a:xfrm>
            </p:spPr>
            <p:txBody>
              <a:bodyPr/>
              <a:lstStyle/>
              <a:p>
                <a:r>
                  <a:rPr lang="en-US" dirty="0"/>
                  <a:t>Today, for most polarized FFs, there is no information</a:t>
                </a:r>
              </a:p>
              <a:p>
                <a:pPr marL="0" indent="0">
                  <a:spcBef>
                    <a:spcPts val="0"/>
                  </a:spcBef>
                  <a:buNone/>
                </a:pPr>
                <a:r>
                  <a:rPr lang="en-US" dirty="0"/>
                  <a:t>      … not from experiment and not from theory. </a:t>
                </a:r>
              </a:p>
              <a:p>
                <a:r>
                  <a:rPr lang="en-US" dirty="0"/>
                  <a:t>Majority of cases where experimental data exist, it’s for fragmentation into </a:t>
                </a:r>
                <a14:m>
                  <m:oMath xmlns:m="http://schemas.openxmlformats.org/officeDocument/2006/math">
                    <m:r>
                      <m:rPr>
                        <m:sty m:val="p"/>
                      </m:rPr>
                      <a:rPr lang="en-AU" b="0" i="0" smtClean="0">
                        <a:latin typeface="Cambria Math" panose="02040503050406030204" pitchFamily="18" charset="0"/>
                      </a:rPr>
                      <m:t>Λ</m:t>
                    </m:r>
                  </m:oMath>
                </a14:m>
                <a:r>
                  <a:rPr lang="en-US" dirty="0"/>
                  <a:t> and/or </a:t>
                </a:r>
                <a14:m>
                  <m:oMath xmlns:m="http://schemas.openxmlformats.org/officeDocument/2006/math">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Λ</m:t>
                        </m:r>
                      </m:e>
                      <m:sup>
                        <m:r>
                          <a:rPr lang="en-AU" b="0" i="1" smtClean="0">
                            <a:latin typeface="Cambria Math" panose="02040503050406030204" pitchFamily="18" charset="0"/>
                          </a:rPr>
                          <m:t>−</m:t>
                        </m:r>
                      </m:sup>
                    </m:sSup>
                  </m:oMath>
                </a14:m>
                <a:r>
                  <a:rPr lang="en-US" dirty="0"/>
                  <a:t> hyperons, which are self-analyzing, </a:t>
                </a:r>
                <a:r>
                  <a:rPr lang="en-US" i="1" dirty="0"/>
                  <a:t>i.e.</a:t>
                </a:r>
                <a:r>
                  <a:rPr lang="en-US" dirty="0"/>
                  <a:t>, they reveal their polarization through the angular dependence of the decay products. </a:t>
                </a:r>
              </a:p>
              <a:p>
                <a:r>
                  <a:rPr lang="en-US" dirty="0"/>
                  <a:t>The analysis of such experiments is difficult, since a large fraction of the produced </a:t>
                </a:r>
                <a14:m>
                  <m:oMath xmlns:m="http://schemas.openxmlformats.org/officeDocument/2006/math">
                    <m:r>
                      <m:rPr>
                        <m:sty m:val="p"/>
                      </m:rPr>
                      <a:rPr lang="en-AU" b="0" i="0" smtClean="0">
                        <a:latin typeface="Cambria Math" panose="02040503050406030204" pitchFamily="18" charset="0"/>
                      </a:rPr>
                      <m:t>Λ</m:t>
                    </m:r>
                  </m:oMath>
                </a14:m>
                <a:r>
                  <a:rPr lang="en-US" dirty="0"/>
                  <a:t> particles comes from the decay of heavier hyperons rather than direct production.</a:t>
                </a:r>
                <a:endParaRPr lang="en-AU" dirty="0"/>
              </a:p>
            </p:txBody>
          </p:sp>
        </mc:Choice>
        <mc:Fallback xmlns="">
          <p:sp>
            <p:nvSpPr>
              <p:cNvPr id="3" name="Content Placeholder 2">
                <a:extLst>
                  <a:ext uri="{FF2B5EF4-FFF2-40B4-BE49-F238E27FC236}">
                    <a16:creationId xmlns:a16="http://schemas.microsoft.com/office/drawing/2014/main" id="{E6A171BC-0B6C-22A6-0054-0653186A4045}"/>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611"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D8549DD-7856-8C10-3921-2BAF77FD0F86}"/>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EA5FF6ED-CB5E-8365-81EB-4B652F022F69}"/>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DD4BA7D-C6D5-B2B9-0903-897273CBAB6E}"/>
              </a:ext>
            </a:extLst>
          </p:cNvPr>
          <p:cNvSpPr>
            <a:spLocks noGrp="1"/>
          </p:cNvSpPr>
          <p:nvPr>
            <p:ph type="sldNum" sz="quarter" idx="12"/>
          </p:nvPr>
        </p:nvSpPr>
        <p:spPr/>
        <p:txBody>
          <a:bodyPr/>
          <a:lstStyle/>
          <a:p>
            <a:fld id="{87034D8C-3CB4-402A-BC46-2AB14C0FE90A}" type="slidenum">
              <a:rPr lang="en-US" smtClean="0"/>
              <a:pPr/>
              <a:t>104</a:t>
            </a:fld>
            <a:endParaRPr lang="en-US"/>
          </a:p>
        </p:txBody>
      </p:sp>
      <p:sp>
        <p:nvSpPr>
          <p:cNvPr id="7" name="TextBox 6">
            <a:extLst>
              <a:ext uri="{FF2B5EF4-FFF2-40B4-BE49-F238E27FC236}">
                <a16:creationId xmlns:a16="http://schemas.microsoft.com/office/drawing/2014/main" id="{2E4B6BF9-7DCA-1514-4D34-83D24A2DFF66}"/>
              </a:ext>
            </a:extLst>
          </p:cNvPr>
          <p:cNvSpPr txBox="1"/>
          <p:nvPr/>
        </p:nvSpPr>
        <p:spPr>
          <a:xfrm>
            <a:off x="2057929" y="3460750"/>
            <a:ext cx="8076142" cy="2800767"/>
          </a:xfrm>
          <a:prstGeom prst="rect">
            <a:avLst/>
          </a:prstGeom>
          <a:solidFill>
            <a:srgbClr val="FFFF66"/>
          </a:solidFill>
        </p:spPr>
        <p:txBody>
          <a:bodyPr wrap="square" rtlCol="0">
            <a:spAutoFit/>
          </a:bodyPr>
          <a:lstStyle/>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physics </a:t>
            </a:r>
            <a:r>
              <a:rPr lang="en-US" sz="2200" i="1" dirty="0" err="1">
                <a:ln w="0"/>
                <a:solidFill>
                  <a:srgbClr val="FF0000"/>
                </a:solidFill>
                <a:effectLst>
                  <a:outerShdw blurRad="38100" dist="25400" dir="5400000" algn="ctr" rotWithShape="0">
                    <a:srgbClr val="6E747A">
                      <a:alpha val="43000"/>
                    </a:srgbClr>
                  </a:outerShdw>
                </a:effectLst>
              </a:rPr>
              <a:t>programmes</a:t>
            </a:r>
            <a:r>
              <a:rPr lang="en-US" sz="2200" i="1" dirty="0">
                <a:ln w="0"/>
                <a:solidFill>
                  <a:srgbClr val="FF0000"/>
                </a:solidFill>
                <a:effectLst>
                  <a:outerShdw blurRad="38100" dist="25400" dir="5400000" algn="ctr" rotWithShape="0">
                    <a:srgbClr val="6E747A">
                      <a:alpha val="43000"/>
                    </a:srgbClr>
                  </a:outerShdw>
                </a:effectLst>
              </a:rPr>
              <a:t> at modern and anticipated facilities: </a:t>
            </a:r>
          </a:p>
          <a:p>
            <a:r>
              <a:rPr lang="en-US" sz="2200" i="1" dirty="0">
                <a:ln w="0"/>
                <a:solidFill>
                  <a:srgbClr val="FF0000"/>
                </a:solidFill>
                <a:effectLst>
                  <a:outerShdw blurRad="38100" dist="25400" dir="5400000" algn="ctr" rotWithShape="0">
                    <a:srgbClr val="6E747A">
                      <a:alpha val="43000"/>
                    </a:srgbClr>
                  </a:outerShdw>
                </a:effectLst>
              </a:rPr>
              <a:t>            JLab-12, EIC, </a:t>
            </a:r>
            <a:r>
              <a:rPr lang="en-US" sz="2200" i="1" dirty="0" err="1">
                <a:ln w="0"/>
                <a:solidFill>
                  <a:srgbClr val="FF0000"/>
                </a:solidFill>
                <a:effectLst>
                  <a:outerShdw blurRad="38100" dist="25400" dir="5400000" algn="ctr" rotWithShape="0">
                    <a:srgbClr val="6E747A">
                      <a:alpha val="43000"/>
                    </a:srgbClr>
                  </a:outerShdw>
                </a:effectLst>
              </a:rPr>
              <a:t>EicC</a:t>
            </a:r>
            <a:r>
              <a:rPr lang="en-US" sz="2200" i="1" dirty="0">
                <a:ln w="0"/>
                <a:solidFill>
                  <a:srgbClr val="FF0000"/>
                </a:solidFill>
                <a:effectLst>
                  <a:outerShdw blurRad="38100" dist="25400" dir="5400000" algn="ctr" rotWithShape="0">
                    <a:srgbClr val="6E747A">
                      <a:alpha val="43000"/>
                    </a:srgbClr>
                  </a:outerShdw>
                </a:effectLst>
              </a:rPr>
              <a:t>, precise knowledge of FFs will be crucial.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Especially true for international TMD program. </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Input from Belle II, at the next generation B-factory, </a:t>
            </a:r>
            <a:r>
              <a:rPr lang="en-US" sz="2200" i="1" dirty="0" err="1">
                <a:ln w="0"/>
                <a:solidFill>
                  <a:srgbClr val="FF0000"/>
                </a:solidFill>
                <a:effectLst>
                  <a:outerShdw blurRad="38100" dist="25400" dir="5400000" algn="ctr" rotWithShape="0">
                    <a:srgbClr val="6E747A">
                      <a:alpha val="43000"/>
                    </a:srgbClr>
                  </a:outerShdw>
                </a:effectLst>
              </a:rPr>
              <a:t>SuperKEKB</a:t>
            </a:r>
            <a:r>
              <a:rPr lang="en-US" sz="2200" i="1" dirty="0">
                <a:ln w="0"/>
                <a:solidFill>
                  <a:srgbClr val="FF0000"/>
                </a:solidFill>
                <a:effectLst>
                  <a:outerShdw blurRad="38100" dist="25400" dir="5400000" algn="ctr" rotWithShape="0">
                    <a:srgbClr val="6E747A">
                      <a:alpha val="43000"/>
                    </a:srgbClr>
                  </a:outerShdw>
                </a:effectLst>
              </a:rPr>
              <a:t>, will be important to provide multi-differential observables for identified light quark FFs.</a:t>
            </a:r>
          </a:p>
          <a:p>
            <a:pPr marL="285750" indent="-285750">
              <a:buFont typeface="Courier New" panose="02070309020205020404" pitchFamily="49" charset="0"/>
              <a:buChar char="o"/>
            </a:pPr>
            <a:r>
              <a:rPr lang="en-US" sz="2200" i="1" dirty="0">
                <a:ln w="0"/>
                <a:solidFill>
                  <a:srgbClr val="FF0000"/>
                </a:solidFill>
                <a:effectLst>
                  <a:outerShdw blurRad="38100" dist="25400" dir="5400000" algn="ctr" rotWithShape="0">
                    <a:srgbClr val="6E747A">
                      <a:alpha val="43000"/>
                    </a:srgbClr>
                  </a:outerShdw>
                </a:effectLst>
              </a:rPr>
              <a:t>For progress, for assisting phenomenology, </a:t>
            </a:r>
          </a:p>
          <a:p>
            <a:r>
              <a:rPr lang="en-US" sz="2200" i="1" dirty="0">
                <a:ln w="0"/>
                <a:solidFill>
                  <a:srgbClr val="FF0000"/>
                </a:solidFill>
                <a:effectLst>
                  <a:outerShdw blurRad="38100" dist="25400" dir="5400000" algn="ctr" rotWithShape="0">
                    <a:srgbClr val="6E747A">
                      <a:alpha val="43000"/>
                    </a:srgbClr>
                  </a:outerShdw>
                </a:effectLst>
              </a:rPr>
              <a:t>           Theory predictions instead of fits are essential</a:t>
            </a:r>
            <a:endParaRPr lang="en-AU" sz="2200"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30211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BB9F9-2057-59E2-B3A6-769DAF9D7D1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0623C04-5E99-6F3B-EF6E-F6D5C0A1BB2E}"/>
                  </a:ext>
                </a:extLst>
              </p:cNvPr>
              <p:cNvSpPr>
                <a:spLocks noGrp="1"/>
              </p:cNvSpPr>
              <p:nvPr>
                <p:ph idx="1"/>
              </p:nvPr>
            </p:nvSpPr>
            <p:spPr>
              <a:xfrm>
                <a:off x="609600" y="685800"/>
                <a:ext cx="10972800" cy="4525963"/>
              </a:xfrm>
            </p:spPr>
            <p:txBody>
              <a:bodyPr/>
              <a:lstStyle/>
              <a:p>
                <a:pPr marL="0" indent="0">
                  <a:buNone/>
                </a:pPr>
                <a:r>
                  <a:rPr lang="en-AU" sz="2400" u="sng" dirty="0"/>
                  <a:t>Issues</a:t>
                </a:r>
              </a:p>
              <a:p>
                <a:r>
                  <a:rPr lang="en-AU" dirty="0"/>
                  <a:t>Probability density for confined quark or gluon to produce an on-shell hadron</a:t>
                </a:r>
              </a:p>
              <a:p>
                <a:pPr lvl="1"/>
                <a:r>
                  <a:rPr lang="en-AU" sz="2200" i="1" dirty="0">
                    <a:ln w="0"/>
                    <a:solidFill>
                      <a:srgbClr val="FF0000"/>
                    </a:solidFill>
                    <a:effectLst>
                      <a:outerShdw blurRad="38100" dist="25400" dir="5400000" algn="ctr" rotWithShape="0">
                        <a:srgbClr val="6E747A">
                          <a:alpha val="43000"/>
                        </a:srgbClr>
                      </a:outerShdw>
                    </a:effectLst>
                  </a:rPr>
                  <a:t>FFs are essentially </a:t>
                </a:r>
                <a:r>
                  <a:rPr lang="en-AU" sz="2200" i="1" dirty="0" err="1">
                    <a:ln w="0"/>
                    <a:solidFill>
                      <a:srgbClr val="FF0000"/>
                    </a:solidFill>
                    <a:effectLst>
                      <a:outerShdw blurRad="38100" dist="25400" dir="5400000" algn="ctr" rotWithShape="0">
                        <a:srgbClr val="6E747A">
                          <a:alpha val="43000"/>
                        </a:srgbClr>
                      </a:outerShdw>
                    </a:effectLst>
                  </a:rPr>
                  <a:t>timelike</a:t>
                </a:r>
                <a:endParaRPr lang="en-AU" sz="2200" i="1" dirty="0">
                  <a:ln w="0"/>
                  <a:solidFill>
                    <a:srgbClr val="FF0000"/>
                  </a:solidFill>
                  <a:effectLst>
                    <a:outerShdw blurRad="38100" dist="25400" dir="5400000" algn="ctr" rotWithShape="0">
                      <a:srgbClr val="6E747A">
                        <a:alpha val="43000"/>
                      </a:srgbClr>
                    </a:outerShdw>
                  </a:effectLst>
                </a:endParaRPr>
              </a:p>
              <a:p>
                <a:r>
                  <a:rPr lang="en-AU" dirty="0"/>
                  <a:t>FFs involve hadrons in final states</a:t>
                </a:r>
              </a:p>
              <a:p>
                <a:pPr lvl="1"/>
                <a:r>
                  <a:rPr lang="en-AU" sz="2200" i="1" dirty="0">
                    <a:ln w="0"/>
                    <a:solidFill>
                      <a:srgbClr val="FF0000"/>
                    </a:solidFill>
                    <a:effectLst>
                      <a:outerShdw blurRad="38100" dist="25400" dir="5400000" algn="ctr" rotWithShape="0">
                        <a:srgbClr val="6E747A">
                          <a:alpha val="43000"/>
                        </a:srgbClr>
                      </a:outerShdw>
                    </a:effectLst>
                  </a:rPr>
                  <a:t>FFs are essentially nonperturbative</a:t>
                </a:r>
                <a:endParaRPr lang="en-AU" sz="2200" i="1" dirty="0">
                  <a:solidFill>
                    <a:srgbClr val="FF0000"/>
                  </a:solidFill>
                </a:endParaRPr>
              </a:p>
              <a:p>
                <a:r>
                  <a:rPr lang="en-US" i="1" dirty="0">
                    <a:ln w="0"/>
                    <a:solidFill>
                      <a:srgbClr val="FF0000"/>
                    </a:solidFill>
                    <a:effectLst>
                      <a:outerShdw blurRad="38100" dist="25400" dir="5400000" algn="ctr" rotWithShape="0">
                        <a:srgbClr val="6E747A">
                          <a:alpha val="43000"/>
                        </a:srgbClr>
                      </a:outerShdw>
                    </a:effectLst>
                  </a:rPr>
                  <a:t>No algorithm exists for computation of FFs using lattice-</a:t>
                </a:r>
                <a:r>
                  <a:rPr lang="en-US" i="1" dirty="0" err="1">
                    <a:ln w="0"/>
                    <a:solidFill>
                      <a:srgbClr val="FF0000"/>
                    </a:solidFill>
                    <a:effectLst>
                      <a:outerShdw blurRad="38100" dist="25400" dir="5400000" algn="ctr" rotWithShape="0">
                        <a:srgbClr val="6E747A">
                          <a:alpha val="43000"/>
                        </a:srgbClr>
                      </a:outerShdw>
                    </a:effectLst>
                  </a:rPr>
                  <a:t>regularised</a:t>
                </a:r>
                <a:r>
                  <a:rPr lang="en-US" i="1" dirty="0">
                    <a:ln w="0"/>
                    <a:solidFill>
                      <a:srgbClr val="FF0000"/>
                    </a:solidFill>
                    <a:effectLst>
                      <a:outerShdw blurRad="38100" dist="25400" dir="5400000" algn="ctr" rotWithShape="0">
                        <a:srgbClr val="6E747A">
                          <a:alpha val="43000"/>
                        </a:srgbClr>
                      </a:outerShdw>
                    </a:effectLst>
                  </a:rPr>
                  <a:t> QCD</a:t>
                </a:r>
                <a:endParaRPr lang="en-US" dirty="0"/>
              </a:p>
              <a:p>
                <a:pPr lvl="1"/>
                <a:r>
                  <a:rPr lang="en-US" sz="2200" dirty="0"/>
                  <a:t>This can be traced to </a:t>
                </a:r>
              </a:p>
              <a:p>
                <a:pPr marL="914400" lvl="1" indent="-457200">
                  <a:buAutoNum type="alphaLcParenBoth"/>
                </a:pPr>
                <a:r>
                  <a:rPr lang="en-US" sz="2200" dirty="0"/>
                  <a:t>essentially </a:t>
                </a:r>
                <a:r>
                  <a:rPr lang="en-US" sz="2200" dirty="0" err="1"/>
                  <a:t>timelike</a:t>
                </a:r>
                <a:r>
                  <a:rPr lang="en-US" sz="2200" dirty="0"/>
                  <a:t> character of the hadron production process and </a:t>
                </a:r>
              </a:p>
              <a:p>
                <a:pPr marL="914400" lvl="1" indent="-457200">
                  <a:buAutoNum type="alphaLcParenBoth"/>
                </a:pPr>
                <a:r>
                  <a:rPr lang="en-US" sz="2200" dirty="0"/>
                  <a:t>the sum over spectators </a:t>
                </a:r>
                <a14:m>
                  <m:oMath xmlns:m="http://schemas.openxmlformats.org/officeDocument/2006/math">
                    <m:r>
                      <a:rPr lang="en-AU" sz="2200" b="0" i="1" smtClean="0">
                        <a:latin typeface="Cambria Math" panose="02040503050406030204" pitchFamily="18" charset="0"/>
                      </a:rPr>
                      <m:t>𝑋</m:t>
                    </m:r>
                  </m:oMath>
                </a14:m>
                <a:r>
                  <a:rPr lang="en-US" sz="2200" dirty="0"/>
                  <a:t> in definition of FFs</a:t>
                </a:r>
              </a:p>
              <a:p>
                <a:pPr marL="857250" lvl="2" indent="0">
                  <a:buNone/>
                </a:pPr>
                <a:r>
                  <a:rPr lang="en-US" sz="2200" dirty="0"/>
                  <a:t>  </a:t>
                </a:r>
              </a:p>
              <a:p>
                <a:pPr marL="857250" lvl="2" indent="0">
                  <a:buNone/>
                </a:pPr>
                <a:endParaRPr lang="en-US" sz="2200" dirty="0"/>
              </a:p>
              <a:p>
                <a:pPr marL="857250" lvl="2" indent="0">
                  <a:buNone/>
                </a:pPr>
                <a:endParaRPr lang="en-US" sz="2200" dirty="0"/>
              </a:p>
              <a:p>
                <a:pPr marL="857250" lvl="2" indent="0">
                  <a:buNone/>
                </a:pPr>
                <a:r>
                  <a:rPr lang="en-US" sz="2200" dirty="0"/>
                  <a:t>  … can’t simply be eliminated using closure because of (complicated) state </a:t>
                </a:r>
                <a14:m>
                  <m:oMath xmlns:m="http://schemas.openxmlformats.org/officeDocument/2006/math">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𝑃</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𝑆</m:t>
                        </m:r>
                      </m:e>
                      <m:sub>
                        <m:r>
                          <a:rPr lang="en-AU" sz="2200" b="0" i="1" smtClean="0">
                            <a:latin typeface="Cambria Math" panose="02040503050406030204" pitchFamily="18" charset="0"/>
                          </a:rPr>
                          <m:t>h</m:t>
                        </m:r>
                      </m:sub>
                    </m:sSub>
                    <m:r>
                      <a:rPr lang="en-AU" sz="2200" b="0" i="1" smtClean="0">
                        <a:latin typeface="Cambria Math" panose="02040503050406030204" pitchFamily="18" charset="0"/>
                      </a:rPr>
                      <m:t>;</m:t>
                    </m:r>
                    <m:r>
                      <a:rPr lang="en-AU" sz="2200" b="0" i="1" smtClean="0">
                        <a:latin typeface="Cambria Math" panose="02040503050406030204" pitchFamily="18" charset="0"/>
                      </a:rPr>
                      <m:t>𝑋</m:t>
                    </m:r>
                    <m:r>
                      <a:rPr lang="en-AU" sz="2200" b="0" i="1" smtClean="0">
                        <a:latin typeface="Cambria Math" panose="02040503050406030204" pitchFamily="18" charset="0"/>
                      </a:rPr>
                      <m:t>⟩</m:t>
                    </m:r>
                  </m:oMath>
                </a14:m>
                <a:r>
                  <a:rPr lang="en-US" sz="2200" dirty="0"/>
                  <a:t> </a:t>
                </a:r>
              </a:p>
              <a:p>
                <a:pPr marL="457200" lvl="1" indent="0">
                  <a:buNone/>
                </a:pPr>
                <a:r>
                  <a:rPr lang="en-US" sz="2200" dirty="0"/>
                  <a:t>        … FFs describe production of many, many final-state on-shell hadrons</a:t>
                </a:r>
              </a:p>
            </p:txBody>
          </p:sp>
        </mc:Choice>
        <mc:Fallback xmlns="">
          <p:sp>
            <p:nvSpPr>
              <p:cNvPr id="3" name="Content Placeholder 2">
                <a:extLst>
                  <a:ext uri="{FF2B5EF4-FFF2-40B4-BE49-F238E27FC236}">
                    <a16:creationId xmlns:a16="http://schemas.microsoft.com/office/drawing/2014/main" id="{30623C04-5E99-6F3B-EF6E-F6D5C0A1BB2E}"/>
                  </a:ext>
                </a:extLst>
              </p:cNvPr>
              <p:cNvSpPr>
                <a:spLocks noGrp="1" noRot="1" noChangeAspect="1" noMove="1" noResize="1" noEditPoints="1" noAdjustHandles="1" noChangeArrowheads="1" noChangeShapeType="1" noTextEdit="1"/>
              </p:cNvSpPr>
              <p:nvPr>
                <p:ph idx="1"/>
              </p:nvPr>
            </p:nvSpPr>
            <p:spPr>
              <a:xfrm>
                <a:off x="609600" y="685800"/>
                <a:ext cx="10972800" cy="4525963"/>
              </a:xfrm>
              <a:blipFill>
                <a:blip r:embed="rId2"/>
                <a:stretch>
                  <a:fillRect l="-833" t="-1078" b="-2843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15535B6-F4FA-AF79-7D3F-1087A75F8E0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B6A2D84C-D879-0C9A-D45A-1D6CD2236098}"/>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E74F96AF-D06F-DB23-D1E5-C3FC8FFAB252}"/>
              </a:ext>
            </a:extLst>
          </p:cNvPr>
          <p:cNvSpPr>
            <a:spLocks noGrp="1"/>
          </p:cNvSpPr>
          <p:nvPr>
            <p:ph type="sldNum" sz="quarter" idx="12"/>
          </p:nvPr>
        </p:nvSpPr>
        <p:spPr/>
        <p:txBody>
          <a:bodyPr/>
          <a:lstStyle/>
          <a:p>
            <a:fld id="{87034D8C-3CB4-402A-BC46-2AB14C0FE90A}" type="slidenum">
              <a:rPr lang="en-US" smtClean="0"/>
              <a:pPr/>
              <a:t>105</a:t>
            </a:fld>
            <a:endParaRPr lang="en-US"/>
          </a:p>
        </p:txBody>
      </p:sp>
      <p:pic>
        <p:nvPicPr>
          <p:cNvPr id="8" name="Picture 7" descr="A math equations on a white background&#10;&#10;AI-generated content may be incorrect.">
            <a:extLst>
              <a:ext uri="{FF2B5EF4-FFF2-40B4-BE49-F238E27FC236}">
                <a16:creationId xmlns:a16="http://schemas.microsoft.com/office/drawing/2014/main" id="{06528292-2501-B8F5-9537-FB86D3C93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4419600"/>
            <a:ext cx="6988212" cy="1037581"/>
          </a:xfrm>
          <a:prstGeom prst="rect">
            <a:avLst/>
          </a:prstGeom>
        </p:spPr>
      </p:pic>
    </p:spTree>
    <p:extLst>
      <p:ext uri="{BB962C8B-B14F-4D97-AF65-F5344CB8AC3E}">
        <p14:creationId xmlns:p14="http://schemas.microsoft.com/office/powerpoint/2010/main" val="198567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00"/>
                                        <p:tgtEl>
                                          <p:spTgt spid="3">
                                            <p:txEl>
                                              <p:pRg st="3" end="3"/>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wipe(down)">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barn(inVertical)">
                                      <p:cBhvr>
                                        <p:cTn id="15" dur="500"/>
                                        <p:tgtEl>
                                          <p:spTgt spid="3">
                                            <p:txEl>
                                              <p:pRg st="5" end="5"/>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2" end="12"/>
                                            </p:txEl>
                                          </p:spTgt>
                                        </p:tgtEl>
                                        <p:attrNameLst>
                                          <p:attrName>style.visibility</p:attrName>
                                        </p:attrNameLst>
                                      </p:cBhvr>
                                      <p:to>
                                        <p:strVal val="visible"/>
                                      </p:to>
                                    </p:set>
                                    <p:animEffect transition="in" filter="barn(inVertical)">
                                      <p:cBhvr>
                                        <p:cTn id="30" dur="500"/>
                                        <p:tgtEl>
                                          <p:spTgt spid="3">
                                            <p:txEl>
                                              <p:pRg st="12" end="12"/>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barn(inVertical)">
                                      <p:cBhvr>
                                        <p:cTn id="33" dur="500"/>
                                        <p:tgtEl>
                                          <p:spTgt spid="3">
                                            <p:txEl>
                                              <p:pRg st="13" end="13"/>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82A56-A74E-D2C3-5836-41E27581E1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p:sp>
        <p:nvSpPr>
          <p:cNvPr id="3" name="Content Placeholder 2">
            <a:extLst>
              <a:ext uri="{FF2B5EF4-FFF2-40B4-BE49-F238E27FC236}">
                <a16:creationId xmlns:a16="http://schemas.microsoft.com/office/drawing/2014/main" id="{4CDD8D6E-8DB2-E437-2DF4-64DB7C20D727}"/>
              </a:ext>
            </a:extLst>
          </p:cNvPr>
          <p:cNvSpPr>
            <a:spLocks noGrp="1"/>
          </p:cNvSpPr>
          <p:nvPr>
            <p:ph idx="1"/>
          </p:nvPr>
        </p:nvSpPr>
        <p:spPr/>
        <p:txBody>
          <a:bodyPr/>
          <a:lstStyle/>
          <a:p>
            <a:pPr marL="0" indent="0">
              <a:buNone/>
            </a:pPr>
            <a:r>
              <a:rPr lang="en-AU" sz="2400" u="sng" dirty="0"/>
              <a:t>Models</a:t>
            </a:r>
          </a:p>
          <a:p>
            <a:r>
              <a:rPr lang="en-AU" dirty="0"/>
              <a:t>Simplest version = spectator models</a:t>
            </a:r>
          </a:p>
          <a:p>
            <a:pPr lvl="1"/>
            <a:r>
              <a:rPr lang="en-US" sz="2200" dirty="0"/>
              <a:t>a time-like off-shell parton fragments into a hadron and a single (real) spectator particle</a:t>
            </a:r>
          </a:p>
          <a:p>
            <a:r>
              <a:rPr lang="en-US" dirty="0"/>
              <a:t>Practitioner uses (</a:t>
            </a:r>
            <a:r>
              <a:rPr lang="en-US" dirty="0" err="1"/>
              <a:t>favourite</a:t>
            </a:r>
            <a:r>
              <a:rPr lang="en-US" dirty="0"/>
              <a:t>) quark + hadron Lagrangian to compute a (short) series of diagrams</a:t>
            </a:r>
          </a:p>
          <a:p>
            <a:endParaRPr lang="en-US" dirty="0"/>
          </a:p>
          <a:p>
            <a:endParaRPr lang="en-US" dirty="0"/>
          </a:p>
          <a:p>
            <a:endParaRPr lang="en-US" dirty="0"/>
          </a:p>
          <a:p>
            <a:endParaRPr lang="en-US" dirty="0"/>
          </a:p>
          <a:p>
            <a:r>
              <a:rPr lang="en-US" dirty="0"/>
              <a:t>Practitioner fits parameters to some selected data </a:t>
            </a:r>
            <a:endParaRPr lang="en-AU" dirty="0"/>
          </a:p>
        </p:txBody>
      </p:sp>
      <p:sp>
        <p:nvSpPr>
          <p:cNvPr id="4" name="Date Placeholder 3">
            <a:extLst>
              <a:ext uri="{FF2B5EF4-FFF2-40B4-BE49-F238E27FC236}">
                <a16:creationId xmlns:a16="http://schemas.microsoft.com/office/drawing/2014/main" id="{EF99B9E6-1AFF-609C-7FA6-BC6DB479159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24788C6F-DFDC-473C-D9C0-29976F0BF70E}"/>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85240A0D-7812-B1FF-D043-DBAD023ED46F}"/>
              </a:ext>
            </a:extLst>
          </p:cNvPr>
          <p:cNvSpPr>
            <a:spLocks noGrp="1"/>
          </p:cNvSpPr>
          <p:nvPr>
            <p:ph type="sldNum" sz="quarter" idx="12"/>
          </p:nvPr>
        </p:nvSpPr>
        <p:spPr/>
        <p:txBody>
          <a:bodyPr/>
          <a:lstStyle/>
          <a:p>
            <a:fld id="{87034D8C-3CB4-402A-BC46-2AB14C0FE90A}" type="slidenum">
              <a:rPr lang="en-US" smtClean="0"/>
              <a:pPr/>
              <a:t>106</a:t>
            </a:fld>
            <a:endParaRPr lang="en-US"/>
          </a:p>
        </p:txBody>
      </p:sp>
      <p:pic>
        <p:nvPicPr>
          <p:cNvPr id="8" name="Picture 7" descr="A black and white diagram&#10;&#10;AI-generated content may be incorrect.">
            <a:extLst>
              <a:ext uri="{FF2B5EF4-FFF2-40B4-BE49-F238E27FC236}">
                <a16:creationId xmlns:a16="http://schemas.microsoft.com/office/drawing/2014/main" id="{C592396D-1844-34DB-0BBB-3E6826644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1" y="3767128"/>
            <a:ext cx="3444479" cy="1522421"/>
          </a:xfrm>
          <a:prstGeom prst="rect">
            <a:avLst/>
          </a:prstGeom>
        </p:spPr>
      </p:pic>
      <p:pic>
        <p:nvPicPr>
          <p:cNvPr id="10" name="Picture 9" descr="A close-up of a pair of black arrows&#10;&#10;AI-generated content may be incorrect.">
            <a:extLst>
              <a:ext uri="{FF2B5EF4-FFF2-40B4-BE49-F238E27FC236}">
                <a16:creationId xmlns:a16="http://schemas.microsoft.com/office/drawing/2014/main" id="{3DD7D9D9-9DB3-D087-E335-DFDA5841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1961" y="3657600"/>
            <a:ext cx="5753446" cy="1522421"/>
          </a:xfrm>
          <a:prstGeom prst="rect">
            <a:avLst/>
          </a:prstGeom>
        </p:spPr>
      </p:pic>
    </p:spTree>
    <p:extLst>
      <p:ext uri="{BB962C8B-B14F-4D97-AF65-F5344CB8AC3E}">
        <p14:creationId xmlns:p14="http://schemas.microsoft.com/office/powerpoint/2010/main" val="410916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8CDE8-15A5-2BCA-002B-6925EBE3F7D2}"/>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Calculation of FFs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E87008-542E-F739-1879-DF1BABF53D07}"/>
                  </a:ext>
                </a:extLst>
              </p:cNvPr>
              <p:cNvSpPr>
                <a:spLocks noGrp="1"/>
              </p:cNvSpPr>
              <p:nvPr>
                <p:ph idx="1"/>
              </p:nvPr>
            </p:nvSpPr>
            <p:spPr>
              <a:xfrm>
                <a:off x="152400" y="884237"/>
                <a:ext cx="6248400" cy="4525963"/>
              </a:xfrm>
            </p:spPr>
            <p:txBody>
              <a:bodyPr/>
              <a:lstStyle/>
              <a:p>
                <a:pPr marL="0" indent="0">
                  <a:buNone/>
                </a:pPr>
                <a:r>
                  <a:rPr lang="en-AU" u="sng" dirty="0"/>
                  <a:t>Models</a:t>
                </a:r>
              </a:p>
              <a:p>
                <a:r>
                  <a:rPr lang="en-AU" dirty="0"/>
                  <a:t>Field + Feynman Jet Fragmentation approach</a:t>
                </a:r>
              </a:p>
              <a:p>
                <a:pPr lvl="1"/>
                <a:r>
                  <a:rPr lang="en-AU" sz="2200" dirty="0"/>
                  <a:t>Readily handles multiple hadron production</a:t>
                </a:r>
              </a:p>
              <a:p>
                <a:r>
                  <a:rPr lang="en-AU" dirty="0"/>
                  <a:t>Basic need is elementary fragmentation function:   </a:t>
                </a:r>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oMath>
                  </m:oMathPara>
                </a14:m>
                <a:endParaRPr lang="en-AU" b="0" dirty="0"/>
              </a:p>
              <a:p>
                <a:pPr marL="400050" lvl="1" indent="0">
                  <a:buNone/>
                </a:pPr>
                <a:r>
                  <a:rPr lang="en-AU" sz="2200" dirty="0"/>
                  <a:t>which is mathematical probability that initial parton, </a:t>
                </a:r>
                <a14:m>
                  <m:oMath xmlns:m="http://schemas.openxmlformats.org/officeDocument/2006/math">
                    <m:r>
                      <a:rPr lang="en-AU" sz="2200" b="0" i="1" dirty="0" smtClean="0">
                        <a:latin typeface="Cambria Math" panose="02040503050406030204" pitchFamily="18" charset="0"/>
                      </a:rPr>
                      <m:t>𝑝</m:t>
                    </m:r>
                  </m:oMath>
                </a14:m>
                <a:r>
                  <a:rPr lang="en-AU" sz="2200" dirty="0"/>
                  <a:t>, produces hadron, </a:t>
                </a:r>
                <a14:m>
                  <m:oMath xmlns:m="http://schemas.openxmlformats.org/officeDocument/2006/math">
                    <m:r>
                      <a:rPr lang="en-AU" sz="2200" b="0" i="1" smtClean="0">
                        <a:latin typeface="Cambria Math" panose="02040503050406030204" pitchFamily="18" charset="0"/>
                      </a:rPr>
                      <m:t>h</m:t>
                    </m:r>
                  </m:oMath>
                </a14:m>
                <a:endParaRPr lang="en-AU" sz="2200" dirty="0"/>
              </a:p>
              <a:p>
                <a:r>
                  <a:rPr lang="en-AU" dirty="0"/>
                  <a:t>Using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r>
                      <a:rPr lang="en-AU" b="0" i="1" smtClean="0">
                        <a:latin typeface="Cambria Math" panose="02040503050406030204" pitchFamily="18" charset="0"/>
                      </a:rPr>
                      <m:t>(</m:t>
                    </m:r>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r>
                  <a:rPr lang="en-AU" dirty="0"/>
                  <a:t>, one solves coupled set of linear cascade equations to determine complete FF, </a:t>
                </a:r>
                <a14:m>
                  <m:oMath xmlns:m="http://schemas.openxmlformats.org/officeDocument/2006/math">
                    <m:sSubSup>
                      <m:sSubSupPr>
                        <m:ctrlPr>
                          <a:rPr lang="en-AU" i="1">
                            <a:latin typeface="Cambria Math" panose="02040503050406030204" pitchFamily="18" charset="0"/>
                          </a:rPr>
                        </m:ctrlPr>
                      </m:sSubSupPr>
                      <m:e>
                        <m:r>
                          <a:rPr lang="en-AU" b="0" i="1" smtClean="0">
                            <a:latin typeface="Cambria Math" panose="02040503050406030204" pitchFamily="18" charset="0"/>
                          </a:rPr>
                          <m:t>𝐷</m:t>
                        </m:r>
                      </m:e>
                      <m:sub>
                        <m:r>
                          <a:rPr lang="en-AU" i="1">
                            <a:latin typeface="Cambria Math" panose="02040503050406030204" pitchFamily="18" charset="0"/>
                          </a:rPr>
                          <m:t>𝑞</m:t>
                        </m:r>
                      </m:sub>
                      <m:sup>
                        <m:r>
                          <a:rPr lang="en-AU" i="1">
                            <a:latin typeface="Cambria Math" panose="02040503050406030204" pitchFamily="18" charset="0"/>
                          </a:rPr>
                          <m:t>h</m:t>
                        </m:r>
                      </m:sup>
                    </m:sSubSup>
                    <m:r>
                      <a:rPr lang="en-AU" i="1">
                        <a:latin typeface="Cambria Math" panose="02040503050406030204" pitchFamily="18" charset="0"/>
                      </a:rPr>
                      <m:t>(</m:t>
                    </m:r>
                    <m:r>
                      <a:rPr lang="en-AU" i="1">
                        <a:latin typeface="Cambria Math" panose="02040503050406030204" pitchFamily="18" charset="0"/>
                      </a:rPr>
                      <m:t>𝑧</m:t>
                    </m:r>
                    <m:r>
                      <a:rPr lang="en-AU" i="1">
                        <a:latin typeface="Cambria Math" panose="02040503050406030204" pitchFamily="18" charset="0"/>
                      </a:rPr>
                      <m:t>;</m:t>
                    </m:r>
                    <m:r>
                      <a:rPr lang="en-AU" i="1">
                        <a:latin typeface="Cambria Math" panose="02040503050406030204" pitchFamily="18" charset="0"/>
                      </a:rPr>
                      <m:t>𝜁</m:t>
                    </m:r>
                    <m:r>
                      <a:rPr lang="en-AU" i="1">
                        <a:latin typeface="Cambria Math" panose="02040503050406030204" pitchFamily="18" charset="0"/>
                      </a:rPr>
                      <m:t>)</m:t>
                    </m:r>
                  </m:oMath>
                </a14:m>
                <a:r>
                  <a:rPr lang="en-AU" dirty="0"/>
                  <a:t>, which accounts for all hadrons produced from momentum of the initial quark</a:t>
                </a:r>
              </a:p>
              <a:p>
                <a:r>
                  <a:rPr lang="en-AU" dirty="0"/>
                  <a:t>Sum rule: </a:t>
                </a:r>
                <a14:m>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a14:m>
                <a:endParaRPr lang="en-AU" dirty="0"/>
              </a:p>
              <a:p>
                <a:pPr lvl="1"/>
                <a:r>
                  <a:rPr lang="en-US" sz="2200" dirty="0"/>
                  <a:t>The hadron jet generated by parton </a:t>
                </a:r>
                <a14:m>
                  <m:oMath xmlns:m="http://schemas.openxmlformats.org/officeDocument/2006/math">
                    <m:r>
                      <a:rPr lang="en-US" sz="2200" i="1" dirty="0" smtClean="0">
                        <a:latin typeface="Cambria Math" panose="02040503050406030204" pitchFamily="18" charset="0"/>
                      </a:rPr>
                      <m:t>𝑝</m:t>
                    </m:r>
                  </m:oMath>
                </a14:m>
                <a:r>
                  <a:rPr lang="en-US" sz="2200" dirty="0"/>
                  <a:t> contains all momentum of initial state</a:t>
                </a:r>
                <a:endParaRPr lang="en-AU" sz="2200" dirty="0"/>
              </a:p>
            </p:txBody>
          </p:sp>
        </mc:Choice>
        <mc:Fallback xmlns="">
          <p:sp>
            <p:nvSpPr>
              <p:cNvPr id="3" name="Content Placeholder 2">
                <a:extLst>
                  <a:ext uri="{FF2B5EF4-FFF2-40B4-BE49-F238E27FC236}">
                    <a16:creationId xmlns:a16="http://schemas.microsoft.com/office/drawing/2014/main" id="{3EE87008-542E-F739-1879-DF1BABF53D07}"/>
                  </a:ext>
                </a:extLst>
              </p:cNvPr>
              <p:cNvSpPr>
                <a:spLocks noGrp="1" noRot="1" noChangeAspect="1" noMove="1" noResize="1" noEditPoints="1" noAdjustHandles="1" noChangeArrowheads="1" noChangeShapeType="1" noTextEdit="1"/>
              </p:cNvSpPr>
              <p:nvPr>
                <p:ph idx="1"/>
              </p:nvPr>
            </p:nvSpPr>
            <p:spPr>
              <a:xfrm>
                <a:off x="152400" y="884237"/>
                <a:ext cx="6248400" cy="4525963"/>
              </a:xfrm>
              <a:blipFill>
                <a:blip r:embed="rId2"/>
                <a:stretch>
                  <a:fillRect l="-1268" t="-942" r="-2244" b="-247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8854329-9CC2-D6B7-D422-757AE1F77C6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C492EB3B-FE14-FAA9-EFDC-D0A0DD3AECF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9208176-B7CD-CFE8-ED99-9563E2360040}"/>
              </a:ext>
            </a:extLst>
          </p:cNvPr>
          <p:cNvSpPr>
            <a:spLocks noGrp="1"/>
          </p:cNvSpPr>
          <p:nvPr>
            <p:ph type="sldNum" sz="quarter" idx="12"/>
          </p:nvPr>
        </p:nvSpPr>
        <p:spPr/>
        <p:txBody>
          <a:bodyPr/>
          <a:lstStyle/>
          <a:p>
            <a:fld id="{87034D8C-3CB4-402A-BC46-2AB14C0FE90A}" type="slidenum">
              <a:rPr lang="en-US" smtClean="0"/>
              <a:pPr/>
              <a:t>107</a:t>
            </a:fld>
            <a:endParaRPr lang="en-US"/>
          </a:p>
        </p:txBody>
      </p:sp>
      <p:pic>
        <p:nvPicPr>
          <p:cNvPr id="8" name="Picture 7" descr="A diagram of a graph&#10;&#10;AI-generated content may be incorrect.">
            <a:extLst>
              <a:ext uri="{FF2B5EF4-FFF2-40B4-BE49-F238E27FC236}">
                <a16:creationId xmlns:a16="http://schemas.microsoft.com/office/drawing/2014/main" id="{9FC6C1E2-6C99-E46E-64CD-144646100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28600"/>
            <a:ext cx="5867400" cy="2338673"/>
          </a:xfrm>
          <a:prstGeom prst="rect">
            <a:avLst/>
          </a:prstGeom>
        </p:spPr>
      </p:pic>
      <p:sp>
        <p:nvSpPr>
          <p:cNvPr id="9" name="Oval 8">
            <a:extLst>
              <a:ext uri="{FF2B5EF4-FFF2-40B4-BE49-F238E27FC236}">
                <a16:creationId xmlns:a16="http://schemas.microsoft.com/office/drawing/2014/main" id="{9538FED7-9532-9D69-B720-CEBCA803A7F3}"/>
              </a:ext>
            </a:extLst>
          </p:cNvPr>
          <p:cNvSpPr/>
          <p:nvPr/>
        </p:nvSpPr>
        <p:spPr bwMode="auto">
          <a:xfrm>
            <a:off x="7162800" y="304800"/>
            <a:ext cx="609600" cy="6096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B050"/>
                </a:solidFill>
              </a:ln>
              <a:solidFill>
                <a:schemeClr val="tx1"/>
              </a:solidFill>
              <a:effectLst/>
              <a:latin typeface="Calibri" pitchFamily="34" charset="0"/>
            </a:endParaRPr>
          </a:p>
        </p:txBody>
      </p:sp>
      <p:sp>
        <p:nvSpPr>
          <p:cNvPr id="10" name="Oval 9">
            <a:extLst>
              <a:ext uri="{FF2B5EF4-FFF2-40B4-BE49-F238E27FC236}">
                <a16:creationId xmlns:a16="http://schemas.microsoft.com/office/drawing/2014/main" id="{87A36441-DACB-E0A3-74D4-E7DF1A02900D}"/>
              </a:ext>
            </a:extLst>
          </p:cNvPr>
          <p:cNvSpPr/>
          <p:nvPr/>
        </p:nvSpPr>
        <p:spPr bwMode="auto">
          <a:xfrm>
            <a:off x="9677400" y="38100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solidFill>
                  <a:srgbClr val="008000"/>
                </a:solidFill>
              </a:ln>
              <a:solidFill>
                <a:schemeClr val="tx1"/>
              </a:solidFill>
              <a:effectLst/>
              <a:latin typeface="Calibri" pitchFamily="34" charset="0"/>
            </a:endParaRPr>
          </a:p>
        </p:txBody>
      </p:sp>
      <p:sp>
        <p:nvSpPr>
          <p:cNvPr id="11" name="Oval 10">
            <a:extLst>
              <a:ext uri="{FF2B5EF4-FFF2-40B4-BE49-F238E27FC236}">
                <a16:creationId xmlns:a16="http://schemas.microsoft.com/office/drawing/2014/main" id="{5ADA1538-A885-E04C-A612-3D834B0A744B}"/>
              </a:ext>
            </a:extLst>
          </p:cNvPr>
          <p:cNvSpPr/>
          <p:nvPr/>
        </p:nvSpPr>
        <p:spPr bwMode="auto">
          <a:xfrm>
            <a:off x="7766050" y="312738"/>
            <a:ext cx="723900" cy="778668"/>
          </a:xfrm>
          <a:prstGeom prst="ellipse">
            <a:avLst/>
          </a:prstGeom>
          <a:noFill/>
          <a:ln w="28575" cap="flat" cmpd="sng" algn="ctr">
            <a:solidFill>
              <a:srgbClr val="0099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dirty="0">
              <a:ln>
                <a:noFill/>
              </a:ln>
              <a:solidFill>
                <a:schemeClr val="tx1"/>
              </a:solidFill>
              <a:effectLst/>
              <a:latin typeface="Calibri" pitchFamily="34" charset="0"/>
            </a:endParaRPr>
          </a:p>
        </p:txBody>
      </p:sp>
      <p:cxnSp>
        <p:nvCxnSpPr>
          <p:cNvPr id="13" name="Straight Arrow Connector 12">
            <a:extLst>
              <a:ext uri="{FF2B5EF4-FFF2-40B4-BE49-F238E27FC236}">
                <a16:creationId xmlns:a16="http://schemas.microsoft.com/office/drawing/2014/main" id="{B363F69F-CA8B-0BBF-ACA2-E7D38D5B1E60}"/>
              </a:ext>
            </a:extLst>
          </p:cNvPr>
          <p:cNvCxnSpPr>
            <a:cxnSpLocks/>
          </p:cNvCxnSpPr>
          <p:nvPr/>
        </p:nvCxnSpPr>
        <p:spPr bwMode="auto">
          <a:xfrm flipV="1">
            <a:off x="3886200" y="914400"/>
            <a:ext cx="3886200" cy="1729073"/>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3034212B-5546-5A48-FA05-2F564BD12B68}"/>
                  </a:ext>
                </a:extLst>
              </p:cNvPr>
              <p:cNvSpPr txBox="1">
                <a:spLocks/>
              </p:cNvSpPr>
              <p:nvPr/>
            </p:nvSpPr>
            <p:spPr bwMode="auto">
              <a:xfrm>
                <a:off x="6934200" y="4724400"/>
                <a:ext cx="4495800" cy="15395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Boundary Conditions</a:t>
                </a:r>
              </a:p>
              <a:p>
                <a:pPr lvl="1"/>
                <a14:m>
                  <m:oMath xmlns:m="http://schemas.openxmlformats.org/officeDocument/2006/math">
                    <m:sSubSup>
                      <m:sSubSupPr>
                        <m:ctrlPr>
                          <a:rPr lang="en-AU" sz="2200" b="0" i="1" kern="0" smtClean="0">
                            <a:latin typeface="Cambria Math" panose="02040503050406030204" pitchFamily="18" charset="0"/>
                          </a:rPr>
                        </m:ctrlPr>
                      </m:sSubSupPr>
                      <m:e>
                        <m:r>
                          <a:rPr lang="en-AU" sz="2200" b="0" i="1" kern="0" smtClean="0">
                            <a:latin typeface="Cambria Math" panose="02040503050406030204" pitchFamily="18" charset="0"/>
                          </a:rPr>
                          <m:t>𝐷</m:t>
                        </m:r>
                      </m:e>
                      <m:sub>
                        <m:r>
                          <a:rPr lang="en-AU" sz="2200" b="0" i="1" kern="0" smtClean="0">
                            <a:latin typeface="Cambria Math" panose="02040503050406030204" pitchFamily="18" charset="0"/>
                          </a:rPr>
                          <m:t>𝑝</m:t>
                        </m:r>
                      </m:sub>
                      <m:sup>
                        <m:r>
                          <a:rPr lang="en-AU" sz="2200" b="0" i="1" kern="0" smtClean="0">
                            <a:latin typeface="Cambria Math" panose="02040503050406030204" pitchFamily="18" charset="0"/>
                          </a:rPr>
                          <m:t>h</m:t>
                        </m:r>
                      </m:sup>
                    </m:sSubSup>
                    <m:d>
                      <m:dPr>
                        <m:ctrlPr>
                          <a:rPr lang="en-AU" sz="2200" b="0" i="1" kern="0" smtClean="0">
                            <a:latin typeface="Cambria Math" panose="02040503050406030204" pitchFamily="18" charset="0"/>
                          </a:rPr>
                        </m:ctrlPr>
                      </m:dPr>
                      <m:e>
                        <m:r>
                          <a:rPr lang="en-AU" sz="2200" b="0" i="1" kern="0" smtClean="0">
                            <a:latin typeface="Cambria Math" panose="02040503050406030204" pitchFamily="18" charset="0"/>
                          </a:rPr>
                          <m:t>𝑧</m:t>
                        </m:r>
                        <m:r>
                          <a:rPr lang="en-AU" sz="2200" b="0" i="1" kern="0" smtClean="0">
                            <a:latin typeface="Cambria Math" panose="02040503050406030204" pitchFamily="18" charset="0"/>
                          </a:rPr>
                          <m:t>;</m:t>
                        </m:r>
                        <m:r>
                          <a:rPr lang="en-AU" sz="2200" b="0" i="1" kern="0" smtClean="0">
                            <a:latin typeface="Cambria Math" panose="02040503050406030204" pitchFamily="18" charset="0"/>
                          </a:rPr>
                          <m:t>𝜁</m:t>
                        </m:r>
                      </m:e>
                    </m:d>
                    <m:sSub>
                      <m:sSubPr>
                        <m:ctrlPr>
                          <a:rPr lang="en-AU" sz="2200" b="0" i="1" kern="0" smtClean="0">
                            <a:latin typeface="Cambria Math" panose="02040503050406030204" pitchFamily="18" charset="0"/>
                          </a:rPr>
                        </m:ctrlPr>
                      </m:sSubPr>
                      <m:e>
                        <m:r>
                          <a:rPr lang="en-AU" sz="2200" b="0" i="1" kern="0" smtClean="0">
                            <a:latin typeface="Cambria Math" panose="02040503050406030204" pitchFamily="18" charset="0"/>
                          </a:rPr>
                          <m:t>=</m:t>
                        </m:r>
                      </m:e>
                      <m:sub>
                        <m:r>
                          <a:rPr lang="en-AU" sz="2200" b="0" i="1" kern="0" smtClean="0">
                            <a:latin typeface="Cambria Math" panose="02040503050406030204" pitchFamily="18" charset="0"/>
                          </a:rPr>
                          <m:t>𝑥</m:t>
                        </m:r>
                        <m:r>
                          <a:rPr lang="en-AU" sz="2200" b="0" i="1" kern="0" smtClean="0">
                            <a:latin typeface="Cambria Math" panose="02040503050406030204" pitchFamily="18" charset="0"/>
                          </a:rPr>
                          <m:t>≃0</m:t>
                        </m:r>
                      </m:sub>
                    </m:sSub>
                    <m:f>
                      <m:fPr>
                        <m:ctrlPr>
                          <a:rPr lang="en-AU" sz="2200" b="0" i="1" kern="0" smtClean="0">
                            <a:latin typeface="Cambria Math" panose="02040503050406030204" pitchFamily="18" charset="0"/>
                          </a:rPr>
                        </m:ctrlPr>
                      </m:fPr>
                      <m:num>
                        <m:r>
                          <a:rPr lang="en-AU" sz="2200" b="0" i="1" kern="0" smtClean="0">
                            <a:latin typeface="Cambria Math" panose="02040503050406030204" pitchFamily="18" charset="0"/>
                          </a:rPr>
                          <m:t>1</m:t>
                        </m:r>
                      </m:num>
                      <m:den>
                        <m:r>
                          <a:rPr lang="en-AU" sz="2200" b="0" i="1" kern="0" smtClean="0">
                            <a:latin typeface="Cambria Math" panose="02040503050406030204" pitchFamily="18" charset="0"/>
                          </a:rPr>
                          <m:t>𝑧</m:t>
                        </m:r>
                      </m:den>
                    </m:f>
                  </m:oMath>
                </a14:m>
                <a:endParaRPr lang="en-AU" sz="2200" b="0" i="1" dirty="0">
                  <a:latin typeface="Cambria Math" panose="02040503050406030204" pitchFamily="18" charset="0"/>
                </a:endParaRPr>
              </a:p>
              <a:p>
                <a:pPr lvl="1"/>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𝐷</m:t>
                        </m:r>
                      </m:e>
                      <m:sub>
                        <m:r>
                          <a:rPr lang="en-AU" sz="2200" b="0" i="1" smtClean="0">
                            <a:latin typeface="Cambria Math" panose="02040503050406030204" pitchFamily="18" charset="0"/>
                          </a:rPr>
                          <m:t>𝑝</m:t>
                        </m:r>
                      </m:sub>
                      <m:sup>
                        <m:r>
                          <a:rPr lang="en-AU" sz="2200" b="0" i="1" smtClean="0">
                            <a:latin typeface="Cambria Math" panose="02040503050406030204" pitchFamily="18" charset="0"/>
                          </a:rPr>
                          <m:t>h</m:t>
                        </m:r>
                      </m:sup>
                    </m:sSubSup>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e>
                    </m:d>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m:t>
                        </m:r>
                      </m:e>
                      <m:sub>
                        <m:r>
                          <a:rPr lang="en-AU" sz="2200" b="0" i="1" smtClean="0">
                            <a:latin typeface="Cambria Math" panose="02040503050406030204" pitchFamily="18" charset="0"/>
                          </a:rPr>
                          <m:t>𝑥</m:t>
                        </m:r>
                        <m:r>
                          <a:rPr lang="en-AU" sz="2200" b="0" i="1" smtClean="0">
                            <a:latin typeface="Cambria Math" panose="02040503050406030204" pitchFamily="18" charset="0"/>
                          </a:rPr>
                          <m:t>≃1</m:t>
                        </m:r>
                      </m:sub>
                    </m:sSub>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𝑑</m:t>
                        </m:r>
                      </m:e>
                      <m:sub>
                        <m:r>
                          <a:rPr lang="en-AU" sz="2200" b="0" i="1" smtClean="0">
                            <a:latin typeface="Cambria Math" panose="02040503050406030204" pitchFamily="18" charset="0"/>
                          </a:rPr>
                          <m:t>𝑝</m:t>
                        </m:r>
                      </m:sub>
                    </m:sSub>
                    <m:r>
                      <a:rPr lang="en-AU" sz="2200" b="0" i="1" smtClean="0">
                        <a:latin typeface="Cambria Math" panose="02040503050406030204" pitchFamily="18" charset="0"/>
                      </a:rPr>
                      <m:t>(</m:t>
                    </m:r>
                    <m:r>
                      <a:rPr lang="en-AU" sz="2200" b="0" i="1" smtClean="0">
                        <a:latin typeface="Cambria Math" panose="02040503050406030204" pitchFamily="18" charset="0"/>
                      </a:rPr>
                      <m:t>𝑧</m:t>
                    </m:r>
                    <m:r>
                      <a:rPr lang="en-AU" sz="2200" b="0" i="1" smtClean="0">
                        <a:latin typeface="Cambria Math" panose="02040503050406030204" pitchFamily="18" charset="0"/>
                      </a:rPr>
                      <m:t>;</m:t>
                    </m:r>
                    <m:r>
                      <a:rPr lang="en-AU" sz="2200" b="0" i="1" smtClean="0">
                        <a:latin typeface="Cambria Math" panose="02040503050406030204" pitchFamily="18" charset="0"/>
                      </a:rPr>
                      <m:t>𝜁</m:t>
                    </m:r>
                    <m:r>
                      <a:rPr lang="en-AU" sz="2200" b="0" i="1" smtClean="0">
                        <a:latin typeface="Cambria Math" panose="02040503050406030204" pitchFamily="18" charset="0"/>
                      </a:rPr>
                      <m:t>)</m:t>
                    </m:r>
                  </m:oMath>
                </a14:m>
                <a:endParaRPr lang="en-AU" sz="2200" kern="0" dirty="0"/>
              </a:p>
              <a:p>
                <a:endParaRPr lang="en-AU" kern="0" dirty="0"/>
              </a:p>
            </p:txBody>
          </p:sp>
        </mc:Choice>
        <mc:Fallback xmlns="">
          <p:sp>
            <p:nvSpPr>
              <p:cNvPr id="16" name="Content Placeholder 2">
                <a:extLst>
                  <a:ext uri="{FF2B5EF4-FFF2-40B4-BE49-F238E27FC236}">
                    <a16:creationId xmlns:a16="http://schemas.microsoft.com/office/drawing/2014/main" id="{3034212B-5546-5A48-FA05-2F564BD12B68}"/>
                  </a:ext>
                </a:extLst>
              </p:cNvPr>
              <p:cNvSpPr txBox="1">
                <a:spLocks noRot="1" noChangeAspect="1" noMove="1" noResize="1" noEditPoints="1" noAdjustHandles="1" noChangeArrowheads="1" noChangeShapeType="1" noTextEdit="1"/>
              </p:cNvSpPr>
              <p:nvPr/>
            </p:nvSpPr>
            <p:spPr bwMode="auto">
              <a:xfrm>
                <a:off x="6934200" y="4724400"/>
                <a:ext cx="4495800" cy="1539589"/>
              </a:xfrm>
              <a:prstGeom prst="rect">
                <a:avLst/>
              </a:prstGeom>
              <a:blipFill>
                <a:blip r:embed="rId4"/>
                <a:stretch>
                  <a:fillRect l="-1493" t="-2767"/>
                </a:stretch>
              </a:blipFill>
              <a:ln w="9525">
                <a:noFill/>
                <a:miter lim="800000"/>
                <a:headEnd/>
                <a:tailEnd/>
              </a:ln>
              <a:effectLst/>
            </p:spPr>
            <p:txBody>
              <a:bodyPr/>
              <a:lstStyle/>
              <a:p>
                <a:r>
                  <a:rPr lang="en-AU">
                    <a:noFill/>
                  </a:rPr>
                  <a:t> </a:t>
                </a:r>
              </a:p>
            </p:txBody>
          </p:sp>
        </mc:Fallback>
      </mc:AlternateContent>
      <p:pic>
        <p:nvPicPr>
          <p:cNvPr id="17" name="Picture 16" descr="A close up of a number&#10;&#10;Description automatically generated">
            <a:extLst>
              <a:ext uri="{FF2B5EF4-FFF2-40B4-BE49-F238E27FC236}">
                <a16:creationId xmlns:a16="http://schemas.microsoft.com/office/drawing/2014/main" id="{671B222C-3807-010C-C9F1-8506D6BC9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1800" y="3680460"/>
            <a:ext cx="4998720" cy="739140"/>
          </a:xfrm>
          <a:prstGeom prst="rect">
            <a:avLst/>
          </a:prstGeom>
        </p:spPr>
      </p:pic>
    </p:spTree>
    <p:extLst>
      <p:ext uri="{BB962C8B-B14F-4D97-AF65-F5344CB8AC3E}">
        <p14:creationId xmlns:p14="http://schemas.microsoft.com/office/powerpoint/2010/main" val="105004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barn(inVertical)">
                                      <p:cBhvr>
                                        <p:cTn id="24" dur="500"/>
                                        <p:tgtEl>
                                          <p:spTgt spid="3">
                                            <p:txEl>
                                              <p:pRg st="6" end="6"/>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barn(inVertical)">
                                      <p:cBhvr>
                                        <p:cTn id="35" dur="500"/>
                                        <p:tgtEl>
                                          <p:spTgt spid="3">
                                            <p:txEl>
                                              <p:pRg st="7" end="7"/>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barn(inVertical)">
                                      <p:cBhvr>
                                        <p:cTn id="3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EE74A-2F65-6D85-995C-6C09A0E0AC4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A4CE481-3C37-2AD9-E60D-5F9CE273DD68}"/>
                  </a:ext>
                </a:extLst>
              </p:cNvPr>
              <p:cNvSpPr>
                <a:spLocks noGrp="1"/>
              </p:cNvSpPr>
              <p:nvPr>
                <p:ph idx="1"/>
              </p:nvPr>
            </p:nvSpPr>
            <p:spPr>
              <a:xfrm>
                <a:off x="609600" y="914400"/>
                <a:ext cx="7696200" cy="5316538"/>
              </a:xfrm>
            </p:spPr>
            <p:txBody>
              <a:bodyPr/>
              <a:lstStyle/>
              <a:p>
                <a:r>
                  <a:rPr lang="en-AU" dirty="0"/>
                  <a:t>FF is </a:t>
                </a:r>
                <a:r>
                  <a:rPr lang="en-AU" dirty="0" err="1"/>
                  <a:t>timelike</a:t>
                </a:r>
                <a:r>
                  <a:rPr lang="en-AU" dirty="0"/>
                  <a:t> </a:t>
                </a:r>
                <a:r>
                  <a:rPr lang="en-US" dirty="0"/>
                  <a:t>twin of the spacelike process </a:t>
                </a:r>
              </a:p>
              <a:p>
                <a:pPr marL="0" indent="0">
                  <a:buNone/>
                </a:pPr>
                <a:r>
                  <a:rPr lang="en-US" dirty="0"/>
                  <a:t>       = leptoproduction on target </a:t>
                </a:r>
                <a14:m>
                  <m:oMath xmlns:m="http://schemas.openxmlformats.org/officeDocument/2006/math">
                    <m:r>
                      <a:rPr lang="en-US" i="1" dirty="0" smtClean="0">
                        <a:latin typeface="Cambria Math" panose="02040503050406030204" pitchFamily="18" charset="0"/>
                      </a:rPr>
                      <m:t>h</m:t>
                    </m:r>
                  </m:oMath>
                </a14:m>
                <a:endParaRPr lang="en-US" dirty="0"/>
              </a:p>
              <a:p>
                <a:pPr marL="0" indent="0">
                  <a:buNone/>
                </a:pPr>
                <a:r>
                  <a:rPr lang="en-AU" dirty="0"/>
                  <a:t>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𝛾</m:t>
                        </m:r>
                      </m:e>
                      <m:sup>
                        <m:r>
                          <a:rPr lang="en-AU" b="0" i="1" smtClean="0">
                            <a:latin typeface="Cambria Math" panose="02040503050406030204" pitchFamily="18" charset="0"/>
                          </a:rPr>
                          <m:t>∗</m:t>
                        </m:r>
                      </m:sup>
                    </m:sSup>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e>
                    </m:d>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h</m:t>
                        </m:r>
                      </m:e>
                    </m:acc>
                    <m:r>
                      <a:rPr lang="en-AU" b="0" i="1" smtClean="0">
                        <a:latin typeface="Cambria Math" panose="02040503050406030204" pitchFamily="18" charset="0"/>
                      </a:rPr>
                      <m:t>+</m:t>
                    </m:r>
                    <m:r>
                      <a:rPr lang="en-AU" b="0" i="1" smtClean="0">
                        <a:latin typeface="Cambria Math" panose="02040503050406030204" pitchFamily="18" charset="0"/>
                      </a:rPr>
                      <m:t>𝑋</m:t>
                    </m:r>
                  </m:oMath>
                </a14:m>
                <a:r>
                  <a:rPr lang="en-US" dirty="0"/>
                  <a:t> </a:t>
                </a:r>
              </a:p>
              <a:p>
                <a:r>
                  <a:rPr lang="en-US" dirty="0"/>
                  <a:t>Crossing symmetry </a:t>
                </a:r>
                <a14:m>
                  <m:oMath xmlns:m="http://schemas.openxmlformats.org/officeDocument/2006/math">
                    <m:r>
                      <a:rPr lang="en-AU" b="0" i="1" smtClean="0">
                        <a:latin typeface="Cambria Math" panose="02040503050406030204" pitchFamily="18" charset="0"/>
                      </a:rPr>
                      <m:t>⇒</m:t>
                    </m:r>
                  </m:oMath>
                </a14:m>
                <a:r>
                  <a:rPr lang="en-US" dirty="0"/>
                  <a:t> relation between DFs and FFs</a:t>
                </a:r>
              </a:p>
              <a:p>
                <a:r>
                  <a:rPr lang="en-US" dirty="0"/>
                  <a:t>Drell-Levy-Yan (DLY) Relation</a:t>
                </a:r>
              </a:p>
              <a:p>
                <a:r>
                  <a:rPr lang="en-US" dirty="0"/>
                  <a:t>Compute elementary FFs by analytic continuation of DFs onto domain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&gt;1</m:t>
                    </m:r>
                  </m:oMath>
                </a14:m>
                <a:endParaRPr lang="en-US" dirty="0"/>
              </a:p>
              <a:p>
                <a:pPr marL="0" indent="0">
                  <a:buNone/>
                </a:pPr>
                <a14:m>
                  <m:oMathPara xmlns:m="http://schemas.openxmlformats.org/officeDocument/2006/math">
                    <m:oMathParaPr>
                      <m:jc m:val="centerGroup"/>
                    </m:oMathParaPr>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m:oMathPara>
                </a14:m>
                <a:endParaRPr lang="en-US" dirty="0"/>
              </a:p>
              <a:p>
                <a:pPr marL="0" indent="0">
                  <a:buNone/>
                </a:pPr>
                <a:r>
                  <a:rPr lang="en-US" dirty="0"/>
                  <a:t>      At some scale, EFFs and DFs are the same function</a:t>
                </a:r>
              </a:p>
              <a:p>
                <a:r>
                  <a:rPr lang="en-US" dirty="0"/>
                  <a:t>DLY was proved using operator definitions and crossing symmetry</a:t>
                </a:r>
              </a:p>
              <a:p>
                <a:r>
                  <a:rPr lang="en-US" dirty="0"/>
                  <a:t>Regarding evolution equations, the DLY relation has been proved to NNLO in </a:t>
                </a:r>
                <a:r>
                  <a:rPr lang="en-US" dirty="0" err="1"/>
                  <a:t>pQCD</a:t>
                </a:r>
                <a:endParaRPr lang="en-US" dirty="0"/>
              </a:p>
            </p:txBody>
          </p:sp>
        </mc:Choice>
        <mc:Fallback xmlns="">
          <p:sp>
            <p:nvSpPr>
              <p:cNvPr id="3" name="Content Placeholder 2">
                <a:extLst>
                  <a:ext uri="{FF2B5EF4-FFF2-40B4-BE49-F238E27FC236}">
                    <a16:creationId xmlns:a16="http://schemas.microsoft.com/office/drawing/2014/main" id="{EA4CE481-3C37-2AD9-E60D-5F9CE273DD68}"/>
                  </a:ext>
                </a:extLst>
              </p:cNvPr>
              <p:cNvSpPr>
                <a:spLocks noGrp="1" noRot="1" noChangeAspect="1" noMove="1" noResize="1" noEditPoints="1" noAdjustHandles="1" noChangeArrowheads="1" noChangeShapeType="1" noTextEdit="1"/>
              </p:cNvSpPr>
              <p:nvPr>
                <p:ph idx="1"/>
              </p:nvPr>
            </p:nvSpPr>
            <p:spPr>
              <a:xfrm>
                <a:off x="609600" y="914400"/>
                <a:ext cx="7696200" cy="5316538"/>
              </a:xfrm>
              <a:blipFill>
                <a:blip r:embed="rId2"/>
                <a:stretch>
                  <a:fillRect l="-871" t="-803" b="-172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511E00F6-191A-84AF-A846-0BF8BE303002}"/>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A7218348-2A74-503D-3E9C-4AEDFBA5FED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92C876F-0636-71E0-BB1F-DDD56F4189CB}"/>
              </a:ext>
            </a:extLst>
          </p:cNvPr>
          <p:cNvSpPr>
            <a:spLocks noGrp="1"/>
          </p:cNvSpPr>
          <p:nvPr>
            <p:ph type="sldNum" sz="quarter" idx="12"/>
          </p:nvPr>
        </p:nvSpPr>
        <p:spPr/>
        <p:txBody>
          <a:bodyPr/>
          <a:lstStyle/>
          <a:p>
            <a:fld id="{87034D8C-3CB4-402A-BC46-2AB14C0FE90A}" type="slidenum">
              <a:rPr lang="en-US" smtClean="0"/>
              <a:pPr/>
              <a:t>108</a:t>
            </a:fld>
            <a:endParaRPr lang="en-US"/>
          </a:p>
        </p:txBody>
      </p:sp>
      <p:sp>
        <p:nvSpPr>
          <p:cNvPr id="7" name="Rectangle 6">
            <a:extLst>
              <a:ext uri="{FF2B5EF4-FFF2-40B4-BE49-F238E27FC236}">
                <a16:creationId xmlns:a16="http://schemas.microsoft.com/office/drawing/2014/main" id="{B4F91E95-E8A6-0C64-9522-CA6616342720}"/>
              </a:ext>
            </a:extLst>
          </p:cNvPr>
          <p:cNvSpPr/>
          <p:nvPr/>
        </p:nvSpPr>
        <p:spPr bwMode="auto">
          <a:xfrm>
            <a:off x="8504766" y="960437"/>
            <a:ext cx="3611034" cy="452596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1., Phys. Rev. 187 (1969) 2159–2171.</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 Nucleon Scattering and Lepton Pair Annihilation Processes. 2. Deep Inelastic electron Scattering,</a:t>
            </a:r>
            <a:r>
              <a:rPr kumimoji="0" lang="en-AU" sz="1400" b="0" i="0" u="none" strike="noStrike" cap="none" normalizeH="0" dirty="0">
                <a:ln>
                  <a:noFill/>
                </a:ln>
                <a:solidFill>
                  <a:schemeClr val="tx1"/>
                </a:solidFill>
                <a:effectLst/>
                <a:latin typeface="Calibri" pitchFamily="34" charset="0"/>
              </a:rPr>
              <a:t> </a:t>
            </a:r>
            <a:r>
              <a:rPr kumimoji="0" lang="en-AU" sz="1400" b="0" i="0" u="none" strike="noStrike" cap="none" normalizeH="0" baseline="0" dirty="0">
                <a:ln>
                  <a:noFill/>
                </a:ln>
                <a:solidFill>
                  <a:schemeClr val="tx1"/>
                </a:solidFill>
                <a:effectLst/>
                <a:latin typeface="Calibri" pitchFamily="34" charset="0"/>
              </a:rPr>
              <a:t>Phys. Rev. D 1 (1970) 1035–1068.</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S. D. Drell, D. J. Levy, T.-M. Yan, A Theory of Deep Inelastic Lepton-Nucleon Scattering and Lepton Pair Annihilation Processes. 3. Deep Inelastic electron-Positron Annihilation, Phys. Rev. D 1 (1970) 1617–1639.</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Gribov, L.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438–450.</a:t>
            </a:r>
          </a:p>
          <a:p>
            <a:pPr marL="0" marR="0" indent="0" algn="l" defTabSz="914400" rtl="0" eaLnBrk="1" fontAlgn="base" latinLnBrk="0" hangingPunct="1">
              <a:lnSpc>
                <a:spcPct val="100000"/>
              </a:lnSpc>
              <a:spcBef>
                <a:spcPct val="0"/>
              </a:spcBef>
              <a:spcAft>
                <a:spcPts val="600"/>
              </a:spcAft>
              <a:buClrTx/>
              <a:buSzTx/>
              <a:buFontTx/>
              <a:buNone/>
              <a:tabLst/>
            </a:pPr>
            <a:r>
              <a:rPr kumimoji="0" lang="en-AU" sz="1400" b="0" i="0" u="none" strike="noStrike" cap="none" normalizeH="0" baseline="0" dirty="0">
                <a:ln>
                  <a:noFill/>
                </a:ln>
                <a:solidFill>
                  <a:schemeClr val="tx1"/>
                </a:solidFill>
                <a:effectLst/>
                <a:latin typeface="Calibri" pitchFamily="34" charset="0"/>
              </a:rPr>
              <a:t>V. N. Gribov, L. N. </a:t>
            </a:r>
            <a:r>
              <a:rPr kumimoji="0" lang="en-AU" sz="1400" b="0" i="0" u="none" strike="noStrike" cap="none" normalizeH="0" baseline="0" dirty="0" err="1">
                <a:ln>
                  <a:noFill/>
                </a:ln>
                <a:solidFill>
                  <a:schemeClr val="tx1"/>
                </a:solidFill>
                <a:effectLst/>
                <a:latin typeface="Calibri" pitchFamily="34" charset="0"/>
              </a:rPr>
              <a:t>Lipatov</a:t>
            </a:r>
            <a:r>
              <a:rPr kumimoji="0" lang="en-AU" sz="1400" b="0" i="0" u="none" strike="noStrike" cap="none" normalizeH="0" baseline="0" dirty="0">
                <a:ln>
                  <a:noFill/>
                </a:ln>
                <a:solidFill>
                  <a:schemeClr val="tx1"/>
                </a:solidFill>
                <a:effectLst/>
                <a:latin typeface="Calibri" pitchFamily="34" charset="0"/>
              </a:rPr>
              <a:t>, e+ e- pair annihilation and deep inelastic e p scattering in perturbation theory, Sov. J. </a:t>
            </a:r>
            <a:r>
              <a:rPr kumimoji="0" lang="en-AU" sz="1400" b="0" i="0" u="none" strike="noStrike" cap="none" normalizeH="0" baseline="0" dirty="0" err="1">
                <a:ln>
                  <a:noFill/>
                </a:ln>
                <a:solidFill>
                  <a:schemeClr val="tx1"/>
                </a:solidFill>
                <a:effectLst/>
                <a:latin typeface="Calibri" pitchFamily="34" charset="0"/>
              </a:rPr>
              <a:t>Nucl</a:t>
            </a:r>
            <a:r>
              <a:rPr kumimoji="0" lang="en-AU" sz="1400" b="0" i="0" u="none" strike="noStrike" cap="none" normalizeH="0" baseline="0" dirty="0">
                <a:ln>
                  <a:noFill/>
                </a:ln>
                <a:solidFill>
                  <a:schemeClr val="tx1"/>
                </a:solidFill>
                <a:effectLst/>
                <a:latin typeface="Calibri" pitchFamily="34" charset="0"/>
              </a:rPr>
              <a:t>. Phys. 15 (1972) 675–684.</a:t>
            </a:r>
          </a:p>
        </p:txBody>
      </p:sp>
    </p:spTree>
    <p:extLst>
      <p:ext uri="{BB962C8B-B14F-4D97-AF65-F5344CB8AC3E}">
        <p14:creationId xmlns:p14="http://schemas.microsoft.com/office/powerpoint/2010/main" val="229779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7F0AD-611F-79E7-7EC9-D73F7422D8DC}"/>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962CD41-3CB5-61F5-529B-2453F2530E28}"/>
                  </a:ext>
                </a:extLst>
              </p:cNvPr>
              <p:cNvSpPr>
                <a:spLocks noGrp="1"/>
              </p:cNvSpPr>
              <p:nvPr>
                <p:ph idx="1"/>
              </p:nvPr>
            </p:nvSpPr>
            <p:spPr>
              <a:xfrm>
                <a:off x="609600" y="698500"/>
                <a:ext cx="10972800" cy="4525963"/>
              </a:xfrm>
            </p:spPr>
            <p:txBody>
              <a:bodyPr/>
              <a:lstStyle/>
              <a:p>
                <a:r>
                  <a:rPr lang="en-US" sz="2400" i="1" dirty="0">
                    <a:ln w="0"/>
                    <a:solidFill>
                      <a:srgbClr val="008000"/>
                    </a:solidFill>
                    <a:effectLst>
                      <a:outerShdw blurRad="38100" dist="25400" dir="5400000" algn="ctr" rotWithShape="0">
                        <a:srgbClr val="6E747A">
                          <a:alpha val="43000"/>
                        </a:srgbClr>
                      </a:outerShdw>
                    </a:effectLst>
                  </a:rPr>
                  <a:t>At some scale, EFFs and DFs are the same function</a:t>
                </a:r>
              </a:p>
              <a:p>
                <a:pPr lvl="1"/>
                <a:r>
                  <a:rPr lang="en-AU" sz="2200" dirty="0"/>
                  <a:t>Any tool that can deliver sound pointwise form of DF at required scale, can then deliver complete array of FFs via Field + Feynman cascade equations</a:t>
                </a:r>
              </a:p>
              <a:p>
                <a:r>
                  <a:rPr lang="en-AU" sz="2400" i="1" dirty="0">
                    <a:ln w="0"/>
                    <a:solidFill>
                      <a:srgbClr val="FF0000"/>
                    </a:solidFill>
                    <a:effectLst>
                      <a:outerShdw blurRad="38100" dist="25400" dir="5400000" algn="ctr" rotWithShape="0">
                        <a:srgbClr val="6E747A">
                          <a:alpha val="43000"/>
                        </a:srgbClr>
                      </a:outerShdw>
                    </a:effectLst>
                  </a:rPr>
                  <a:t>What is the scale?</a:t>
                </a:r>
              </a:p>
              <a:p>
                <a:pPr lvl="1"/>
                <a:r>
                  <a:rPr lang="en-US" sz="2200" dirty="0"/>
                  <a:t>Owing to scaling violations in QCD, one must identify validity scale for DLY relation:</a:t>
                </a:r>
              </a:p>
              <a:p>
                <a:pPr marL="0" indent="0">
                  <a:buNone/>
                </a:pPr>
                <a14:m>
                  <m:oMathPara xmlns:m="http://schemas.openxmlformats.org/officeDocument/2006/math">
                    <m:oMathParaPr>
                      <m:jc m:val="centerGroup"/>
                    </m:oMathParaPr>
                    <m:oMath xmlns:m="http://schemas.openxmlformats.org/officeDocument/2006/math">
                      <m:sSubSup>
                        <m:sSubSupPr>
                          <m:ctrlPr>
                            <a:rPr lang="en-AU" sz="2000" b="0" i="1" smtClean="0">
                              <a:latin typeface="Cambria Math" panose="02040503050406030204" pitchFamily="18" charset="0"/>
                            </a:rPr>
                          </m:ctrlPr>
                        </m:sSubSupPr>
                        <m:e>
                          <m:r>
                            <a:rPr lang="en-AU" sz="2000" b="0" i="1" smtClean="0">
                              <a:latin typeface="Cambria Math" panose="02040503050406030204" pitchFamily="18" charset="0"/>
                            </a:rPr>
                            <m:t>𝑑</m:t>
                          </m:r>
                        </m:e>
                        <m:sub>
                          <m:r>
                            <a:rPr lang="en-AU" sz="2000" b="0" i="1" smtClean="0">
                              <a:latin typeface="Cambria Math" panose="02040503050406030204" pitchFamily="18" charset="0"/>
                            </a:rPr>
                            <m:t>𝑞</m:t>
                          </m:r>
                        </m:sub>
                        <m:sup>
                          <m:r>
                            <a:rPr lang="en-AU" sz="2000" b="0" i="1" smtClean="0">
                              <a:latin typeface="Cambria Math" panose="02040503050406030204" pitchFamily="18" charset="0"/>
                            </a:rPr>
                            <m:t>h</m:t>
                          </m:r>
                        </m:sup>
                      </m:sSubSup>
                      <m:d>
                        <m:dPr>
                          <m:ctrlPr>
                            <a:rPr lang="en-AU" sz="2000" b="0" i="1" smtClean="0">
                              <a:latin typeface="Cambria Math" panose="02040503050406030204" pitchFamily="18" charset="0"/>
                            </a:rPr>
                          </m:ctrlPr>
                        </m:dPr>
                        <m:e>
                          <m:r>
                            <a:rPr lang="en-AU" sz="2000" b="0" i="1" smtClean="0">
                              <a:latin typeface="Cambria Math" panose="02040503050406030204" pitchFamily="18" charset="0"/>
                            </a:rPr>
                            <m:t>𝑧</m:t>
                          </m:r>
                          <m:r>
                            <a:rPr lang="en-AU" sz="2000" b="0" i="1" smtClean="0">
                              <a:latin typeface="Cambria Math" panose="02040503050406030204" pitchFamily="18" charset="0"/>
                            </a:rPr>
                            <m:t>;</m:t>
                          </m:r>
                          <m:r>
                            <a:rPr lang="en-AU" sz="2000" b="0" i="1" smtClean="0">
                              <a:latin typeface="Cambria Math" panose="02040503050406030204" pitchFamily="18" charset="0"/>
                            </a:rPr>
                            <m:t>𝜁</m:t>
                          </m:r>
                        </m:e>
                      </m:d>
                      <m:r>
                        <a:rPr lang="en-AU" sz="2000" b="0" i="1" smtClean="0">
                          <a:latin typeface="Cambria Math" panose="02040503050406030204" pitchFamily="18" charset="0"/>
                        </a:rPr>
                        <m:t>∝</m:t>
                      </m:r>
                      <m:r>
                        <a:rPr lang="en-AU" sz="2000" b="0" i="1" smtClean="0">
                          <a:latin typeface="Cambria Math" panose="02040503050406030204" pitchFamily="18" charset="0"/>
                        </a:rPr>
                        <m:t>𝑧</m:t>
                      </m:r>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𝑞</m:t>
                          </m:r>
                        </m:e>
                        <m:sup>
                          <m:r>
                            <a:rPr lang="en-AU" sz="2000" b="0" i="1" smtClean="0">
                              <a:latin typeface="Cambria Math" panose="02040503050406030204" pitchFamily="18" charset="0"/>
                            </a:rPr>
                            <m:t>h</m:t>
                          </m:r>
                        </m:sup>
                      </m:sSup>
                      <m:r>
                        <a:rPr lang="en-AU" sz="2000" b="0" i="1" smtClean="0">
                          <a:latin typeface="Cambria Math" panose="02040503050406030204" pitchFamily="18" charset="0"/>
                        </a:rPr>
                        <m:t>(</m:t>
                      </m:r>
                      <m:f>
                        <m:fPr>
                          <m:ctrlPr>
                            <a:rPr lang="en-AU" sz="2000" b="0" i="1" smtClean="0">
                              <a:latin typeface="Cambria Math" panose="02040503050406030204" pitchFamily="18" charset="0"/>
                            </a:rPr>
                          </m:ctrlPr>
                        </m:fPr>
                        <m:num>
                          <m:r>
                            <a:rPr lang="en-AU" sz="2000" b="0" i="1" smtClean="0">
                              <a:latin typeface="Cambria Math" panose="02040503050406030204" pitchFamily="18" charset="0"/>
                            </a:rPr>
                            <m:t>1</m:t>
                          </m:r>
                        </m:num>
                        <m:den>
                          <m:r>
                            <a:rPr lang="en-AU" sz="2000" b="0" i="1" smtClean="0">
                              <a:latin typeface="Cambria Math" panose="02040503050406030204" pitchFamily="18" charset="0"/>
                            </a:rPr>
                            <m:t>𝑧</m:t>
                          </m:r>
                        </m:den>
                      </m:f>
                      <m:r>
                        <a:rPr lang="en-AU" sz="2000" b="0" i="1" smtClean="0">
                          <a:latin typeface="Cambria Math" panose="02040503050406030204" pitchFamily="18" charset="0"/>
                        </a:rPr>
                        <m:t>;</m:t>
                      </m:r>
                      <m:r>
                        <a:rPr lang="en-AU" sz="2000" b="0" i="1" smtClean="0">
                          <a:latin typeface="Cambria Math" panose="02040503050406030204" pitchFamily="18" charset="0"/>
                        </a:rPr>
                        <m:t>𝜁</m:t>
                      </m:r>
                      <m:r>
                        <a:rPr lang="en-AU" sz="2000" b="0" i="1" smtClean="0">
                          <a:latin typeface="Cambria Math" panose="02040503050406030204" pitchFamily="18" charset="0"/>
                        </a:rPr>
                        <m:t>)</m:t>
                      </m:r>
                    </m:oMath>
                  </m:oMathPara>
                </a14:m>
                <a:endParaRPr lang="en-US" sz="2000" dirty="0"/>
              </a:p>
              <a:p>
                <a:r>
                  <a:rPr lang="en-US" sz="2000" dirty="0"/>
                  <a:t>Natural (only) value is </a:t>
                </a:r>
                <a14:m>
                  <m:oMath xmlns:m="http://schemas.openxmlformats.org/officeDocument/2006/math">
                    <m:r>
                      <a:rPr lang="en-AU" sz="2000" b="0" i="1" smtClean="0">
                        <a:latin typeface="Cambria Math" panose="02040503050406030204" pitchFamily="18" charset="0"/>
                      </a:rPr>
                      <m:t>𝜁</m:t>
                    </m:r>
                    <m:r>
                      <a:rPr lang="en-AU" sz="2000" b="0" i="1" smtClean="0">
                        <a:latin typeface="Cambria Math" panose="02040503050406030204" pitchFamily="18" charset="0"/>
                      </a:rPr>
                      <m:t>=</m:t>
                    </m:r>
                    <m:sSub>
                      <m:sSubPr>
                        <m:ctrlPr>
                          <a:rPr lang="en-AU" sz="2000" b="0" i="1" smtClean="0">
                            <a:latin typeface="Cambria Math" panose="02040503050406030204" pitchFamily="18" charset="0"/>
                          </a:rPr>
                        </m:ctrlPr>
                      </m:sSubPr>
                      <m:e>
                        <m:r>
                          <a:rPr lang="en-AU" sz="2000" b="0" i="1" smtClean="0">
                            <a:latin typeface="Cambria Math" panose="02040503050406030204" pitchFamily="18" charset="0"/>
                          </a:rPr>
                          <m:t>𝜁</m:t>
                        </m:r>
                      </m:e>
                      <m:sub>
                        <m:r>
                          <a:rPr lang="en-AU" sz="2000" b="0" i="1" smtClean="0">
                            <a:latin typeface="Cambria Math" panose="02040503050406030204" pitchFamily="18" charset="0"/>
                          </a:rPr>
                          <m:t>𝐻</m:t>
                        </m:r>
                      </m:sub>
                    </m:sSub>
                  </m:oMath>
                </a14:m>
                <a:r>
                  <a:rPr lang="en-US" sz="2000" dirty="0"/>
                  <a:t>, the hadron scale, whereat dressed valence degrees-of-freedom carry all properties of a given hadron</a:t>
                </a:r>
              </a:p>
              <a:p>
                <a:pPr lvl="1"/>
                <a:r>
                  <a:rPr lang="en-US" sz="2200" dirty="0"/>
                  <a:t>Existence of such a scale is guaranteed by the theory of effective charges in QCD</a:t>
                </a:r>
              </a:p>
              <a:p>
                <a:r>
                  <a:rPr lang="en-US" dirty="0"/>
                  <a:t>Choice is logical for, </a:t>
                </a:r>
                <a:r>
                  <a:rPr lang="en-US" i="1" dirty="0"/>
                  <a:t>inter alia</a:t>
                </a:r>
                <a:r>
                  <a:rPr lang="en-US" dirty="0"/>
                  <a:t>, following reasons. </a:t>
                </a:r>
              </a:p>
              <a:p>
                <a:pPr lvl="1"/>
                <a:r>
                  <a:rPr lang="en-US" sz="2200" dirty="0"/>
                  <a:t>A realistic hadron-scale valence quark DF vanishes at the endpoints, </a:t>
                </a:r>
                <a14:m>
                  <m:oMath xmlns:m="http://schemas.openxmlformats.org/officeDocument/2006/math">
                    <m:r>
                      <a:rPr lang="en-US" sz="2200" i="1" dirty="0" smtClean="0">
                        <a:latin typeface="Cambria Math" panose="02040503050406030204" pitchFamily="18" charset="0"/>
                      </a:rPr>
                      <m:t>𝑥</m:t>
                    </m:r>
                    <m:r>
                      <a:rPr lang="en-US" sz="2200" i="1" dirty="0" smtClean="0">
                        <a:latin typeface="Cambria Math" panose="02040503050406030204" pitchFamily="18" charset="0"/>
                      </a:rPr>
                      <m:t> = 0, 1</m:t>
                    </m:r>
                  </m:oMath>
                </a14:m>
                <a:endParaRPr lang="en-AU" sz="2200" dirty="0"/>
              </a:p>
              <a:p>
                <a:pPr lvl="1"/>
                <a:r>
                  <a:rPr lang="en-US" sz="2200" dirty="0"/>
                  <a:t>Ensures that DLY relation produces an elementary FF which vanishes at </a:t>
                </a:r>
                <a14:m>
                  <m:oMath xmlns:m="http://schemas.openxmlformats.org/officeDocument/2006/math">
                    <m:r>
                      <a:rPr lang="en-US" sz="2200" i="1" dirty="0" smtClean="0">
                        <a:latin typeface="Cambria Math" panose="02040503050406030204" pitchFamily="18" charset="0"/>
                      </a:rPr>
                      <m:t>𝑧</m:t>
                    </m:r>
                    <m:r>
                      <a:rPr lang="en-US" sz="2200" i="1" dirty="0" smtClean="0">
                        <a:latin typeface="Cambria Math" panose="02040503050406030204" pitchFamily="18" charset="0"/>
                      </a:rPr>
                      <m:t> = 0, 1</m:t>
                    </m:r>
                  </m:oMath>
                </a14:m>
                <a:r>
                  <a:rPr lang="en-US" sz="2200" dirty="0"/>
                  <a:t> </a:t>
                </a:r>
              </a:p>
              <a:p>
                <a:pPr lvl="1"/>
                <a:r>
                  <a:rPr lang="en-US" sz="2200" dirty="0"/>
                  <a:t>Guarantees that cascade equations have convergent solutions, without tuning</a:t>
                </a:r>
              </a:p>
              <a:p>
                <a:pPr lvl="1"/>
                <a:r>
                  <a:rPr lang="en-US" sz="2200" dirty="0"/>
                  <a:t>QCD scaling violations mean such cannot be guaranteed for </a:t>
                </a:r>
                <a14:m>
                  <m:oMath xmlns:m="http://schemas.openxmlformats.org/officeDocument/2006/math">
                    <m:r>
                      <a:rPr lang="en-AU" sz="2200" b="0" i="1" smtClean="0">
                        <a:latin typeface="Cambria Math" panose="02040503050406030204" pitchFamily="18" charset="0"/>
                      </a:rPr>
                      <m:t>𝜁</m:t>
                    </m:r>
                    <m:r>
                      <a:rPr lang="en-AU" sz="2200" b="0" i="1" smtClean="0">
                        <a:latin typeface="Cambria Math" panose="02040503050406030204" pitchFamily="18" charset="0"/>
                      </a:rPr>
                      <m:t>&gt;</m:t>
                    </m:r>
                    <m:sSub>
                      <m:sSubPr>
                        <m:ctrlPr>
                          <a:rPr lang="en-AU" sz="2200" b="0" i="1" smtClean="0">
                            <a:latin typeface="Cambria Math" panose="02040503050406030204" pitchFamily="18" charset="0"/>
                          </a:rPr>
                        </m:ctrlPr>
                      </m:sSubPr>
                      <m:e>
                        <m:r>
                          <a:rPr lang="en-AU" sz="2200" b="0" i="1" smtClean="0">
                            <a:latin typeface="Cambria Math" panose="02040503050406030204" pitchFamily="18" charset="0"/>
                          </a:rPr>
                          <m:t>𝜁</m:t>
                        </m:r>
                      </m:e>
                      <m:sub>
                        <m:r>
                          <a:rPr lang="en-AU" sz="2200" b="0" i="1" smtClean="0">
                            <a:latin typeface="Cambria Math" panose="02040503050406030204" pitchFamily="18" charset="0"/>
                          </a:rPr>
                          <m:t>𝐻</m:t>
                        </m:r>
                      </m:sub>
                    </m:sSub>
                  </m:oMath>
                </a14:m>
                <a:r>
                  <a:rPr lang="en-US" sz="2200" dirty="0"/>
                  <a:t>. </a:t>
                </a:r>
                <a:endParaRPr lang="en-AU" sz="2200" i="1" dirty="0">
                  <a:ln w="0"/>
                  <a:solidFill>
                    <a:srgbClr val="FF0000"/>
                  </a:solidFill>
                  <a:effectLst>
                    <a:outerShdw blurRad="38100" dist="25400" dir="5400000" algn="ctr" rotWithShape="0">
                      <a:srgbClr val="6E747A">
                        <a:alpha val="43000"/>
                      </a:srgbClr>
                    </a:outerShdw>
                  </a:effectLst>
                </a:endParaRPr>
              </a:p>
            </p:txBody>
          </p:sp>
        </mc:Choice>
        <mc:Fallback xmlns="">
          <p:sp>
            <p:nvSpPr>
              <p:cNvPr id="3" name="Content Placeholder 2">
                <a:extLst>
                  <a:ext uri="{FF2B5EF4-FFF2-40B4-BE49-F238E27FC236}">
                    <a16:creationId xmlns:a16="http://schemas.microsoft.com/office/drawing/2014/main" id="{9962CD41-3CB5-61F5-529B-2453F2530E28}"/>
                  </a:ext>
                </a:extLst>
              </p:cNvPr>
              <p:cNvSpPr>
                <a:spLocks noGrp="1" noRot="1" noChangeAspect="1" noMove="1" noResize="1" noEditPoints="1" noAdjustHandles="1" noChangeArrowheads="1" noChangeShapeType="1" noTextEdit="1"/>
              </p:cNvSpPr>
              <p:nvPr>
                <p:ph idx="1"/>
              </p:nvPr>
            </p:nvSpPr>
            <p:spPr>
              <a:xfrm>
                <a:off x="609600" y="698500"/>
                <a:ext cx="10972800" cy="4525963"/>
              </a:xfrm>
              <a:blipFill>
                <a:blip r:embed="rId2"/>
                <a:stretch>
                  <a:fillRect l="-889" t="-1213" b="-28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5ECEEBC-FE06-FB0C-0F3B-B6EE94B93F0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32EA80CD-2327-D261-5295-2A33FAB2314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0513B22-9002-06FE-6C86-6E82F7EA9EBA}"/>
              </a:ext>
            </a:extLst>
          </p:cNvPr>
          <p:cNvSpPr>
            <a:spLocks noGrp="1"/>
          </p:cNvSpPr>
          <p:nvPr>
            <p:ph type="sldNum" sz="quarter" idx="12"/>
          </p:nvPr>
        </p:nvSpPr>
        <p:spPr/>
        <p:txBody>
          <a:bodyPr/>
          <a:lstStyle/>
          <a:p>
            <a:fld id="{87034D8C-3CB4-402A-BC46-2AB14C0FE90A}" type="slidenum">
              <a:rPr lang="en-US" smtClean="0"/>
              <a:pPr/>
              <a:t>109</a:t>
            </a:fld>
            <a:endParaRPr lang="en-US"/>
          </a:p>
        </p:txBody>
      </p:sp>
    </p:spTree>
    <p:extLst>
      <p:ext uri="{BB962C8B-B14F-4D97-AF65-F5344CB8AC3E}">
        <p14:creationId xmlns:p14="http://schemas.microsoft.com/office/powerpoint/2010/main" val="14802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barn(inVertical)">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wipe(down)">
                                      <p:cBhvr>
                                        <p:cTn id="32" dur="500"/>
                                        <p:tgtEl>
                                          <p:spTgt spid="3">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wipe(down)">
                                      <p:cBhvr>
                                        <p:cTn id="35" dur="500"/>
                                        <p:tgtEl>
                                          <p:spTgt spid="3">
                                            <p:txEl>
                                              <p:pRg st="10" end="10"/>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3">
                                            <p:txEl>
                                              <p:pRg st="11" end="11"/>
                                            </p:txEl>
                                          </p:spTgt>
                                        </p:tgtEl>
                                        <p:attrNameLst>
                                          <p:attrName>style.visibility</p:attrName>
                                        </p:attrNameLst>
                                      </p:cBhvr>
                                      <p:to>
                                        <p:strVal val="visible"/>
                                      </p:to>
                                    </p:set>
                                    <p:animEffect transition="in" filter="wipe(down)">
                                      <p:cBhvr>
                                        <p:cTn id="3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aningoflife.jpg"/>
          <p:cNvPicPr>
            <a:picLocks noChangeAspect="1"/>
          </p:cNvPicPr>
          <p:nvPr/>
        </p:nvPicPr>
        <p:blipFill>
          <a:blip r:embed="rId3" cstate="print"/>
          <a:stretch>
            <a:fillRect/>
          </a:stretch>
        </p:blipFill>
        <p:spPr>
          <a:xfrm>
            <a:off x="0" y="0"/>
            <a:ext cx="1752600" cy="1752600"/>
          </a:xfrm>
          <a:prstGeom prst="rect">
            <a:avLst/>
          </a:prstGeom>
        </p:spPr>
      </p:pic>
      <p:sp>
        <p:nvSpPr>
          <p:cNvPr id="2" name="Title 1"/>
          <p:cNvSpPr>
            <a:spLocks noGrp="1"/>
          </p:cNvSpPr>
          <p:nvPr>
            <p:ph type="title"/>
          </p:nvPr>
        </p:nvSpPr>
        <p:spPr/>
        <p:txBody>
          <a:bodyPr/>
          <a:lstStyle/>
          <a:p>
            <a:pPr algn="r"/>
            <a:r>
              <a:rPr lang="en-US" sz="3600" dirty="0"/>
              <a:t>Gell-Mann – Oakes – Renner</a:t>
            </a:r>
            <a:br>
              <a:rPr lang="en-US" sz="3600" dirty="0"/>
            </a:br>
            <a:r>
              <a:rPr lang="en-US" sz="3600" dirty="0"/>
              <a:t>Relation</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11</a:t>
            </a:fld>
            <a:endParaRPr lang="en-US">
              <a:solidFill>
                <a:srgbClr val="404040"/>
              </a:solidFill>
            </a:endParaRPr>
          </a:p>
        </p:txBody>
      </p:sp>
      <p:sp>
        <p:nvSpPr>
          <p:cNvPr id="8" name="Content Placeholder 7"/>
          <p:cNvSpPr>
            <a:spLocks noGrp="1"/>
          </p:cNvSpPr>
          <p:nvPr>
            <p:ph idx="1"/>
          </p:nvPr>
        </p:nvSpPr>
        <p:spPr>
          <a:xfrm>
            <a:off x="609600" y="1752600"/>
            <a:ext cx="10972800" cy="4495800"/>
          </a:xfrm>
        </p:spPr>
        <p:txBody>
          <a:bodyPr/>
          <a:lstStyle/>
          <a:p>
            <a:pPr>
              <a:spcAft>
                <a:spcPts val="1200"/>
              </a:spcAft>
            </a:pPr>
            <a:r>
              <a:rPr lang="en-US" sz="2400" dirty="0"/>
              <a:t>PCAC hypothesis; </a:t>
            </a:r>
            <a:r>
              <a:rPr lang="en-US" sz="2400" i="1" dirty="0"/>
              <a:t>viz</a:t>
            </a:r>
            <a:r>
              <a:rPr lang="en-US" sz="2400" dirty="0"/>
              <a:t>., pion field dominates divergence of the axial-vector current</a:t>
            </a:r>
            <a:endParaRPr lang="en-US" altLang="ja-JP" sz="2400" dirty="0"/>
          </a:p>
          <a:p>
            <a:pPr lvl="1">
              <a:buFont typeface="Wingdings" pitchFamily="2" charset="2"/>
              <a:buChar char="Ø"/>
            </a:pPr>
            <a:endParaRPr lang="en-US" sz="2200" dirty="0"/>
          </a:p>
          <a:p>
            <a:pPr>
              <a:buFont typeface="Wingdings" pitchFamily="2" charset="2"/>
              <a:buChar char="Ø"/>
            </a:pPr>
            <a:endParaRPr lang="en-US" sz="2400" dirty="0"/>
          </a:p>
          <a:p>
            <a:pPr>
              <a:buFont typeface="Wingdings" pitchFamily="2" charset="2"/>
              <a:buChar char="Ø"/>
            </a:pPr>
            <a:r>
              <a:rPr lang="en-US" sz="2400" dirty="0"/>
              <a:t>Soft-pion theorem</a:t>
            </a:r>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endParaRPr lang="en-US" sz="2400" dirty="0"/>
          </a:p>
          <a:p>
            <a:pPr>
              <a:buFont typeface="Wingdings" pitchFamily="2" charset="2"/>
              <a:buChar char="Ø"/>
            </a:pPr>
            <a:r>
              <a:rPr lang="en-US" sz="2400" dirty="0"/>
              <a:t>In QCD, </a:t>
            </a:r>
          </a:p>
          <a:p>
            <a:pPr>
              <a:buNone/>
            </a:pPr>
            <a:r>
              <a:rPr lang="en-US" sz="2400" dirty="0"/>
              <a:t>	this is                    and one therefore has </a:t>
            </a:r>
          </a:p>
        </p:txBody>
      </p:sp>
      <p:sp>
        <p:nvSpPr>
          <p:cNvPr id="11" name="Date Placeholder 10"/>
          <p:cNvSpPr>
            <a:spLocks noGrp="1"/>
          </p:cNvSpPr>
          <p:nvPr>
            <p:ph type="dt" sz="half" idx="10"/>
          </p:nvPr>
        </p:nvSpPr>
        <p:spPr/>
        <p:txBody>
          <a:bodyPr/>
          <a:lstStyle/>
          <a:p>
            <a:r>
              <a:rPr lang="en-US">
                <a:solidFill>
                  <a:srgbClr val="404040"/>
                </a:solidFill>
              </a:rPr>
              <a:t>.                    2025 October 15: NJU INP IWSHSSI 2025                                          (122)</a:t>
            </a:r>
          </a:p>
        </p:txBody>
      </p:sp>
      <p:sp>
        <p:nvSpPr>
          <p:cNvPr id="12" name="TextBox 11"/>
          <p:cNvSpPr txBox="1"/>
          <p:nvPr/>
        </p:nvSpPr>
        <p:spPr>
          <a:xfrm>
            <a:off x="3621454" y="914401"/>
            <a:ext cx="4531946" cy="830997"/>
          </a:xfrm>
          <a:prstGeom prst="rect">
            <a:avLst/>
          </a:prstGeom>
          <a:noFill/>
        </p:spPr>
        <p:txBody>
          <a:bodyPr wrap="none" rtlCol="0">
            <a:spAutoFit/>
          </a:bodyPr>
          <a:lstStyle/>
          <a:p>
            <a:r>
              <a:rPr lang="en-US" sz="1600" i="1" dirty="0">
                <a:solidFill>
                  <a:schemeClr val="tx2"/>
                </a:solidFill>
              </a:rPr>
              <a:t>Behavior of current divergences under SU(3) x SU(3)</a:t>
            </a:r>
            <a:r>
              <a:rPr lang="en-US" sz="1600" dirty="0">
                <a:solidFill>
                  <a:schemeClr val="tx2"/>
                </a:solidFill>
              </a:rPr>
              <a:t>.</a:t>
            </a:r>
          </a:p>
          <a:p>
            <a:r>
              <a:rPr lang="en-US" sz="1600" dirty="0">
                <a:solidFill>
                  <a:schemeClr val="tx2"/>
                </a:solidFill>
              </a:rPr>
              <a:t>Murray Gell-Mann, R.J. Oakes , B. Renner </a:t>
            </a:r>
          </a:p>
          <a:p>
            <a:r>
              <a:rPr lang="en-US" sz="1600" dirty="0" err="1">
                <a:solidFill>
                  <a:schemeClr val="tx2"/>
                </a:solidFill>
              </a:rPr>
              <a:t>Phys.Rev</a:t>
            </a:r>
            <a:r>
              <a:rPr lang="en-US" sz="1600" dirty="0">
                <a:solidFill>
                  <a:schemeClr val="tx2"/>
                </a:solidFill>
              </a:rPr>
              <a:t>. 175 (1968) 2195-2199</a:t>
            </a:r>
          </a:p>
        </p:txBody>
      </p:sp>
      <p:pic>
        <p:nvPicPr>
          <p:cNvPr id="9" name="Picture 8" descr="PCAC.jpg"/>
          <p:cNvPicPr>
            <a:picLocks noChangeAspect="1"/>
          </p:cNvPicPr>
          <p:nvPr/>
        </p:nvPicPr>
        <p:blipFill>
          <a:blip r:embed="rId4" cstate="print"/>
          <a:stretch>
            <a:fillRect/>
          </a:stretch>
        </p:blipFill>
        <p:spPr>
          <a:xfrm>
            <a:off x="4737100" y="2563086"/>
            <a:ext cx="1968500" cy="561114"/>
          </a:xfrm>
          <a:prstGeom prst="rect">
            <a:avLst/>
          </a:prstGeom>
        </p:spPr>
      </p:pic>
      <p:pic>
        <p:nvPicPr>
          <p:cNvPr id="10" name="Picture 9" descr="SoftPion.jpg"/>
          <p:cNvPicPr>
            <a:picLocks noChangeAspect="1"/>
          </p:cNvPicPr>
          <p:nvPr/>
        </p:nvPicPr>
        <p:blipFill>
          <a:blip r:embed="rId5" cstate="print"/>
          <a:stretch>
            <a:fillRect/>
          </a:stretch>
        </p:blipFill>
        <p:spPr>
          <a:xfrm>
            <a:off x="2762456" y="3732793"/>
            <a:ext cx="4063586" cy="1487915"/>
          </a:xfrm>
          <a:prstGeom prst="rect">
            <a:avLst/>
          </a:prstGeom>
        </p:spPr>
      </p:pic>
      <p:sp>
        <p:nvSpPr>
          <p:cNvPr id="13" name="TextBox 12"/>
          <p:cNvSpPr txBox="1"/>
          <p:nvPr/>
        </p:nvSpPr>
        <p:spPr>
          <a:xfrm>
            <a:off x="7313039" y="3828872"/>
            <a:ext cx="3127716" cy="1200329"/>
          </a:xfrm>
          <a:prstGeom prst="rect">
            <a:avLst/>
          </a:prstGeom>
          <a:noFill/>
        </p:spPr>
        <p:txBody>
          <a:bodyPr wrap="none" rtlCol="0">
            <a:spAutoFit/>
          </a:bodyPr>
          <a:lstStyle/>
          <a:p>
            <a:r>
              <a:rPr lang="en-US" i="1" dirty="0" err="1">
                <a:solidFill>
                  <a:srgbClr val="C00000"/>
                </a:solidFill>
              </a:rPr>
              <a:t>Commutator</a:t>
            </a:r>
            <a:r>
              <a:rPr lang="en-US" i="1" dirty="0">
                <a:solidFill>
                  <a:srgbClr val="C00000"/>
                </a:solidFill>
              </a:rPr>
              <a:t> is </a:t>
            </a:r>
            <a:r>
              <a:rPr lang="en-US" i="1" dirty="0" err="1">
                <a:solidFill>
                  <a:srgbClr val="C00000"/>
                </a:solidFill>
              </a:rPr>
              <a:t>chiral</a:t>
            </a:r>
            <a:r>
              <a:rPr lang="en-US" i="1" dirty="0">
                <a:solidFill>
                  <a:srgbClr val="C00000"/>
                </a:solidFill>
              </a:rPr>
              <a:t> rotation</a:t>
            </a:r>
          </a:p>
          <a:p>
            <a:r>
              <a:rPr lang="en-US" i="1" dirty="0">
                <a:solidFill>
                  <a:srgbClr val="C00000"/>
                </a:solidFill>
              </a:rPr>
              <a:t>Therefore, isolates explicit </a:t>
            </a:r>
          </a:p>
          <a:p>
            <a:r>
              <a:rPr lang="en-US" i="1" dirty="0" err="1">
                <a:solidFill>
                  <a:srgbClr val="C00000"/>
                </a:solidFill>
              </a:rPr>
              <a:t>chiral</a:t>
            </a:r>
            <a:r>
              <a:rPr lang="en-US" i="1" dirty="0">
                <a:solidFill>
                  <a:srgbClr val="C00000"/>
                </a:solidFill>
              </a:rPr>
              <a:t>-symmetry breaking term </a:t>
            </a:r>
          </a:p>
          <a:p>
            <a:r>
              <a:rPr lang="en-US" i="1" dirty="0">
                <a:solidFill>
                  <a:srgbClr val="C00000"/>
                </a:solidFill>
              </a:rPr>
              <a:t>in the putative Hamiltonian</a:t>
            </a:r>
          </a:p>
        </p:txBody>
      </p:sp>
      <p:sp>
        <p:nvSpPr>
          <p:cNvPr id="14" name="Freeform 13"/>
          <p:cNvSpPr/>
          <p:nvPr/>
        </p:nvSpPr>
        <p:spPr bwMode="auto">
          <a:xfrm>
            <a:off x="6269620" y="3096228"/>
            <a:ext cx="1689904" cy="862314"/>
          </a:xfrm>
          <a:custGeom>
            <a:avLst/>
            <a:gdLst>
              <a:gd name="connsiteX0" fmla="*/ 1689904 w 1689904"/>
              <a:gd name="connsiteY0" fmla="*/ 862314 h 862314"/>
              <a:gd name="connsiteX1" fmla="*/ 1192193 w 1689904"/>
              <a:gd name="connsiteY1" fmla="*/ 40511 h 862314"/>
              <a:gd name="connsiteX2" fmla="*/ 0 w 1689904"/>
              <a:gd name="connsiteY2" fmla="*/ 619245 h 862314"/>
            </a:gdLst>
            <a:ahLst/>
            <a:cxnLst>
              <a:cxn ang="0">
                <a:pos x="connsiteX0" y="connsiteY0"/>
              </a:cxn>
              <a:cxn ang="0">
                <a:pos x="connsiteX1" y="connsiteY1"/>
              </a:cxn>
              <a:cxn ang="0">
                <a:pos x="connsiteX2" y="connsiteY2"/>
              </a:cxn>
            </a:cxnLst>
            <a:rect l="l" t="t" r="r" b="b"/>
            <a:pathLst>
              <a:path w="1689904" h="862314">
                <a:moveTo>
                  <a:pt x="1689904" y="862314"/>
                </a:moveTo>
                <a:cubicBezTo>
                  <a:pt x="1581874" y="471668"/>
                  <a:pt x="1473844" y="81022"/>
                  <a:pt x="1192193" y="40511"/>
                </a:cubicBezTo>
                <a:cubicBezTo>
                  <a:pt x="910542" y="0"/>
                  <a:pt x="455271" y="309622"/>
                  <a:pt x="0" y="619245"/>
                </a:cubicBezTo>
              </a:path>
            </a:pathLst>
          </a:custGeom>
          <a:noFill/>
          <a:ln w="19050" cap="flat" cmpd="sng" algn="ctr">
            <a:solidFill>
              <a:srgbClr val="FF33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5" name="Freeform 14"/>
          <p:cNvSpPr/>
          <p:nvPr/>
        </p:nvSpPr>
        <p:spPr bwMode="auto">
          <a:xfrm>
            <a:off x="4660740" y="4942391"/>
            <a:ext cx="4143737" cy="912471"/>
          </a:xfrm>
          <a:custGeom>
            <a:avLst/>
            <a:gdLst>
              <a:gd name="connsiteX0" fmla="*/ 4143737 w 4143737"/>
              <a:gd name="connsiteY0" fmla="*/ 0 h 912471"/>
              <a:gd name="connsiteX1" fmla="*/ 1724628 w 4143737"/>
              <a:gd name="connsiteY1" fmla="*/ 868101 h 912471"/>
              <a:gd name="connsiteX2" fmla="*/ 0 w 4143737"/>
              <a:gd name="connsiteY2" fmla="*/ 266218 h 912471"/>
            </a:gdLst>
            <a:ahLst/>
            <a:cxnLst>
              <a:cxn ang="0">
                <a:pos x="connsiteX0" y="connsiteY0"/>
              </a:cxn>
              <a:cxn ang="0">
                <a:pos x="connsiteX1" y="connsiteY1"/>
              </a:cxn>
              <a:cxn ang="0">
                <a:pos x="connsiteX2" y="connsiteY2"/>
              </a:cxn>
            </a:cxnLst>
            <a:rect l="l" t="t" r="r" b="b"/>
            <a:pathLst>
              <a:path w="4143737" h="912471">
                <a:moveTo>
                  <a:pt x="4143737" y="0"/>
                </a:moveTo>
                <a:cubicBezTo>
                  <a:pt x="3279494" y="411865"/>
                  <a:pt x="2415251" y="823731"/>
                  <a:pt x="1724628" y="868101"/>
                </a:cubicBezTo>
                <a:cubicBezTo>
                  <a:pt x="1034005" y="912471"/>
                  <a:pt x="517002" y="589344"/>
                  <a:pt x="0" y="266218"/>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graphicFrame>
        <p:nvGraphicFramePr>
          <p:cNvPr id="16" name="Object 15"/>
          <p:cNvGraphicFramePr>
            <a:graphicFrameLocks noChangeAspect="1"/>
          </p:cNvGraphicFramePr>
          <p:nvPr/>
        </p:nvGraphicFramePr>
        <p:xfrm>
          <a:off x="1974930" y="5609929"/>
          <a:ext cx="838200" cy="637032"/>
        </p:xfrm>
        <a:graphic>
          <a:graphicData uri="http://schemas.openxmlformats.org/presentationml/2006/ole">
            <mc:AlternateContent xmlns:mc="http://schemas.openxmlformats.org/markup-compatibility/2006">
              <mc:Choice xmlns:v="urn:schemas-microsoft-com:vml" Requires="v">
                <p:oleObj name="Equation" r:id="rId6" imgW="317160" imgH="241200" progId="Equation.3">
                  <p:embed/>
                </p:oleObj>
              </mc:Choice>
              <mc:Fallback>
                <p:oleObj name="Equation" r:id="rId6" imgW="317160" imgH="241200" progId="Equation.3">
                  <p:embed/>
                  <p:pic>
                    <p:nvPicPr>
                      <p:cNvPr id="16"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4930" y="5609929"/>
                        <a:ext cx="838200" cy="637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Oval 16"/>
          <p:cNvSpPr/>
          <p:nvPr/>
        </p:nvSpPr>
        <p:spPr bwMode="auto">
          <a:xfrm>
            <a:off x="1990605" y="5607051"/>
            <a:ext cx="838200" cy="7620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8" name="TextBox 17"/>
          <p:cNvSpPr txBox="1"/>
          <p:nvPr/>
        </p:nvSpPr>
        <p:spPr>
          <a:xfrm>
            <a:off x="6934200" y="2255309"/>
            <a:ext cx="3311099" cy="615553"/>
          </a:xfrm>
          <a:prstGeom prst="rect">
            <a:avLst/>
          </a:prstGeom>
          <a:noFill/>
        </p:spPr>
        <p:txBody>
          <a:bodyPr wrap="none" rtlCol="0">
            <a:spAutoFit/>
          </a:bodyPr>
          <a:lstStyle/>
          <a:p>
            <a:r>
              <a:rPr lang="en-US" sz="1600" dirty="0">
                <a:solidFill>
                  <a:srgbClr val="008000"/>
                </a:solidFill>
              </a:rPr>
              <a:t>Zhou </a:t>
            </a:r>
            <a:r>
              <a:rPr lang="en-US" sz="1600" dirty="0" err="1">
                <a:solidFill>
                  <a:srgbClr val="008000"/>
                </a:solidFill>
              </a:rPr>
              <a:t>Guangzhao</a:t>
            </a:r>
            <a:r>
              <a:rPr lang="en-US" dirty="0">
                <a:solidFill>
                  <a:srgbClr val="008000"/>
                </a:solidFill>
              </a:rPr>
              <a:t>    </a:t>
            </a:r>
            <a:r>
              <a:rPr lang="ja-JP" altLang="en-US" dirty="0">
                <a:solidFill>
                  <a:srgbClr val="008000"/>
                </a:solidFill>
              </a:rPr>
              <a:t>周光召</a:t>
            </a:r>
            <a:endParaRPr lang="en-US" altLang="ja-JP" dirty="0">
              <a:solidFill>
                <a:srgbClr val="008000"/>
              </a:solidFill>
            </a:endParaRPr>
          </a:p>
          <a:p>
            <a:r>
              <a:rPr lang="en-US" sz="1600" dirty="0">
                <a:solidFill>
                  <a:srgbClr val="008000"/>
                </a:solidFill>
              </a:rPr>
              <a:t>Born 1929 Changsha, Hunan province</a:t>
            </a:r>
          </a:p>
        </p:txBody>
      </p:sp>
      <p:pic>
        <p:nvPicPr>
          <p:cNvPr id="19" name="Picture 18" descr="GMORQCD.jpg"/>
          <p:cNvPicPr>
            <a:picLocks noChangeAspect="1"/>
          </p:cNvPicPr>
          <p:nvPr/>
        </p:nvPicPr>
        <p:blipFill>
          <a:blip r:embed="rId8" cstate="print"/>
          <a:stretch>
            <a:fillRect/>
          </a:stretch>
        </p:blipFill>
        <p:spPr>
          <a:xfrm>
            <a:off x="7391400" y="5638800"/>
            <a:ext cx="2806700" cy="5969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 calcmode="lin" valueType="num">
                                      <p:cBhvr>
                                        <p:cTn id="7"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3" end="3"/>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par>
                                <p:cTn id="18" presetID="8"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amond(in)">
                                      <p:cBhvr>
                                        <p:cTn id="20" dur="1000"/>
                                        <p:tgtEl>
                                          <p:spTgt spid="13"/>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 calcmode="lin" valueType="num">
                                      <p:cBhvr>
                                        <p:cTn id="28" dur="1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8" end="8"/>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anim calcmode="lin" valueType="num">
                                      <p:cBhvr>
                                        <p:cTn id="33" dur="1000" fill="hold"/>
                                        <p:tgtEl>
                                          <p:spTgt spid="8">
                                            <p:txEl>
                                              <p:pRg st="9" end="9"/>
                                            </p:txEl>
                                          </p:spTgt>
                                        </p:tgtEl>
                                        <p:attrNameLst>
                                          <p:attrName>ppt_w</p:attrName>
                                        </p:attrNameLst>
                                      </p:cBhvr>
                                      <p:tavLst>
                                        <p:tav tm="0">
                                          <p:val>
                                            <p:strVal val="#ppt_w*0.70"/>
                                          </p:val>
                                        </p:tav>
                                        <p:tav tm="100000">
                                          <p:val>
                                            <p:strVal val="#ppt_w"/>
                                          </p:val>
                                        </p:tav>
                                      </p:tavLst>
                                    </p:anim>
                                    <p:anim calcmode="lin" valueType="num">
                                      <p:cBhvr>
                                        <p:cTn id="34" dur="1000" fill="hold"/>
                                        <p:tgtEl>
                                          <p:spTgt spid="8">
                                            <p:txEl>
                                              <p:pRg st="9" end="9"/>
                                            </p:txEl>
                                          </p:spTgt>
                                        </p:tgtEl>
                                        <p:attrNameLst>
                                          <p:attrName>ppt_h</p:attrName>
                                        </p:attrNameLst>
                                      </p:cBhvr>
                                      <p:tavLst>
                                        <p:tav tm="0">
                                          <p:val>
                                            <p:strVal val="#ppt_h"/>
                                          </p:val>
                                        </p:tav>
                                        <p:tav tm="100000">
                                          <p:val>
                                            <p:strVal val="#ppt_h"/>
                                          </p:val>
                                        </p:tav>
                                      </p:tavLst>
                                    </p:anim>
                                    <p:animEffect transition="in" filter="fade">
                                      <p:cBhvr>
                                        <p:cTn id="35" dur="1000"/>
                                        <p:tgtEl>
                                          <p:spTgt spid="8">
                                            <p:txEl>
                                              <p:pRg st="9" end="9"/>
                                            </p:txEl>
                                          </p:spTgt>
                                        </p:tgtEl>
                                      </p:cBhvr>
                                    </p:animEffect>
                                  </p:childTnLst>
                                </p:cTn>
                              </p:par>
                              <p:par>
                                <p:cTn id="36" presetID="55"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strVal val="#ppt_w*0.70"/>
                                          </p:val>
                                        </p:tav>
                                        <p:tav tm="100000">
                                          <p:val>
                                            <p:strVal val="#ppt_w"/>
                                          </p:val>
                                        </p:tav>
                                      </p:tavLst>
                                    </p:anim>
                                    <p:anim calcmode="lin" valueType="num">
                                      <p:cBhvr>
                                        <p:cTn id="39" dur="1000" fill="hold"/>
                                        <p:tgtEl>
                                          <p:spTgt spid="16"/>
                                        </p:tgtEl>
                                        <p:attrNameLst>
                                          <p:attrName>ppt_h</p:attrName>
                                        </p:attrNameLst>
                                      </p:cBhvr>
                                      <p:tavLst>
                                        <p:tav tm="0">
                                          <p:val>
                                            <p:strVal val="#ppt_h"/>
                                          </p:val>
                                        </p:tav>
                                        <p:tav tm="100000">
                                          <p:val>
                                            <p:strVal val="#ppt_h"/>
                                          </p:val>
                                        </p:tav>
                                      </p:tavLst>
                                    </p:anim>
                                    <p:animEffect transition="in" filter="fade">
                                      <p:cBhvr>
                                        <p:cTn id="40" dur="1000"/>
                                        <p:tgtEl>
                                          <p:spTgt spid="16"/>
                                        </p:tgtEl>
                                      </p:cBhvr>
                                    </p:animEffect>
                                  </p:childTnLst>
                                </p:cTn>
                              </p:par>
                              <p:par>
                                <p:cTn id="41" presetID="55"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000" fill="hold"/>
                                        <p:tgtEl>
                                          <p:spTgt spid="19"/>
                                        </p:tgtEl>
                                        <p:attrNameLst>
                                          <p:attrName>ppt_w</p:attrName>
                                        </p:attrNameLst>
                                      </p:cBhvr>
                                      <p:tavLst>
                                        <p:tav tm="0">
                                          <p:val>
                                            <p:strVal val="#ppt_w*0.70"/>
                                          </p:val>
                                        </p:tav>
                                        <p:tav tm="100000">
                                          <p:val>
                                            <p:strVal val="#ppt_w"/>
                                          </p:val>
                                        </p:tav>
                                      </p:tavLst>
                                    </p:anim>
                                    <p:anim calcmode="lin" valueType="num">
                                      <p:cBhvr>
                                        <p:cTn id="44" dur="1000" fill="hold"/>
                                        <p:tgtEl>
                                          <p:spTgt spid="19"/>
                                        </p:tgtEl>
                                        <p:attrNameLst>
                                          <p:attrName>ppt_h</p:attrName>
                                        </p:attrNameLst>
                                      </p:cBhvr>
                                      <p:tavLst>
                                        <p:tav tm="0">
                                          <p:val>
                                            <p:strVal val="#ppt_h"/>
                                          </p:val>
                                        </p:tav>
                                        <p:tav tm="100000">
                                          <p:val>
                                            <p:strVal val="#ppt_h"/>
                                          </p:val>
                                        </p:tav>
                                      </p:tavLst>
                                    </p:anim>
                                    <p:animEffect transition="in" filter="fade">
                                      <p:cBhvr>
                                        <p:cTn id="45" dur="1000"/>
                                        <p:tgtEl>
                                          <p:spTgt spid="19"/>
                                        </p:tgtEl>
                                      </p:cBhvr>
                                    </p:animEffect>
                                  </p:childTnLst>
                                </p:cTn>
                              </p:par>
                              <p:par>
                                <p:cTn id="46" presetID="55"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1000" fill="hold"/>
                                        <p:tgtEl>
                                          <p:spTgt spid="17"/>
                                        </p:tgtEl>
                                        <p:attrNameLst>
                                          <p:attrName>ppt_w</p:attrName>
                                        </p:attrNameLst>
                                      </p:cBhvr>
                                      <p:tavLst>
                                        <p:tav tm="0">
                                          <p:val>
                                            <p:strVal val="#ppt_w*0.70"/>
                                          </p:val>
                                        </p:tav>
                                        <p:tav tm="100000">
                                          <p:val>
                                            <p:strVal val="#ppt_w"/>
                                          </p:val>
                                        </p:tav>
                                      </p:tavLst>
                                    </p:anim>
                                    <p:anim calcmode="lin" valueType="num">
                                      <p:cBhvr>
                                        <p:cTn id="49" dur="1000" fill="hold"/>
                                        <p:tgtEl>
                                          <p:spTgt spid="17"/>
                                        </p:tgtEl>
                                        <p:attrNameLst>
                                          <p:attrName>ppt_h</p:attrName>
                                        </p:attrNameLst>
                                      </p:cBhvr>
                                      <p:tavLst>
                                        <p:tav tm="0">
                                          <p:val>
                                            <p:strVal val="#ppt_h"/>
                                          </p:val>
                                        </p:tav>
                                        <p:tav tm="100000">
                                          <p:val>
                                            <p:strVal val="#ppt_h"/>
                                          </p:val>
                                        </p:tav>
                                      </p:tavLst>
                                    </p:anim>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animBg="1"/>
      <p:bldP spid="1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CB914-3DDD-44C1-296E-1F19EA4E20E6}"/>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Fragmentation Functions and Confinement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400BE3-B9BC-F53D-DD9F-5EBE997CA464}"/>
                  </a:ext>
                </a:extLst>
              </p:cNvPr>
              <p:cNvSpPr>
                <a:spLocks noGrp="1"/>
              </p:cNvSpPr>
              <p:nvPr>
                <p:ph idx="1"/>
              </p:nvPr>
            </p:nvSpPr>
            <p:spPr/>
            <p:txBody>
              <a:bodyPr/>
              <a:lstStyle/>
              <a:p>
                <a:r>
                  <a:rPr lang="en-US" i="1" dirty="0">
                    <a:ln w="0"/>
                    <a:solidFill>
                      <a:srgbClr val="008000"/>
                    </a:solidFill>
                    <a:effectLst>
                      <a:outerShdw blurRad="38100" dist="25400" dir="5400000" algn="ctr" rotWithShape="0">
                        <a:srgbClr val="6E747A">
                          <a:alpha val="43000"/>
                        </a:srgbClr>
                      </a:outerShdw>
                    </a:effectLst>
                  </a:rPr>
                  <a:t>DLY relation … at some scale, EFFs and DFs are the same function</a:t>
                </a:r>
                <a:endParaRPr lang="en-AU" dirty="0"/>
              </a:p>
              <a:p>
                <a:pPr marL="0" indent="0">
                  <a:buNone/>
                </a:pPr>
                <a14:m>
                  <m:oMathPara xmlns:m="http://schemas.openxmlformats.org/officeDocument/2006/math">
                    <m:oMathParaPr>
                      <m:jc m:val="centerGroup"/>
                    </m:oMathParaPr>
                    <m:oMath xmlns:m="http://schemas.openxmlformats.org/officeDocument/2006/math">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𝑑</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𝑧</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r>
                        <a:rPr lang="en-AU" sz="2400" b="0" i="1" smtClean="0">
                          <a:latin typeface="Cambria Math" panose="02040503050406030204" pitchFamily="18" charset="0"/>
                        </a:rPr>
                        <m:t>𝑧</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r>
                        <a:rPr lang="en-AU" sz="2400" b="0" i="1" smtClean="0">
                          <a:latin typeface="Cambria Math" panose="02040503050406030204" pitchFamily="18" charset="0"/>
                        </a:rPr>
                        <m:t>(</m:t>
                      </m:r>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1</m:t>
                          </m:r>
                        </m:num>
                        <m:den>
                          <m:r>
                            <a:rPr lang="en-AU" sz="2400" b="0" i="1" smtClean="0">
                              <a:latin typeface="Cambria Math" panose="02040503050406030204" pitchFamily="18" charset="0"/>
                            </a:rPr>
                            <m:t>𝑧</m:t>
                          </m:r>
                        </m:den>
                      </m:f>
                      <m:r>
                        <a:rPr lang="en-AU" sz="2400" b="0" i="1" smtClean="0">
                          <a:latin typeface="Cambria Math" panose="02040503050406030204" pitchFamily="18" charset="0"/>
                        </a:rPr>
                        <m:t>;</m:t>
                      </m:r>
                      <m:r>
                        <a:rPr lang="en-AU" sz="2400" b="0" i="1" smtClean="0">
                          <a:latin typeface="Cambria Math" panose="02040503050406030204" pitchFamily="18" charset="0"/>
                        </a:rPr>
                        <m:t>𝜁</m:t>
                      </m:r>
                      <m:r>
                        <a:rPr lang="en-AU" sz="2400" b="0" i="1" smtClean="0">
                          <a:latin typeface="Cambria Math" panose="02040503050406030204" pitchFamily="18" charset="0"/>
                        </a:rPr>
                        <m:t>)</m:t>
                      </m:r>
                    </m:oMath>
                  </m:oMathPara>
                </a14:m>
                <a:endParaRPr lang="en-US" sz="2400" dirty="0"/>
              </a:p>
              <a:p>
                <a:r>
                  <a:rPr lang="en-US" sz="2400" dirty="0"/>
                  <a:t>FFs express how a shower of </a:t>
                </a:r>
                <a:r>
                  <a:rPr lang="en-US" sz="2400" dirty="0" err="1"/>
                  <a:t>coloured</a:t>
                </a:r>
                <a:r>
                  <a:rPr lang="en-US" sz="2400" dirty="0"/>
                  <a:t> </a:t>
                </a:r>
                <a:r>
                  <a:rPr lang="en-US" sz="2400" dirty="0" err="1"/>
                  <a:t>partons</a:t>
                </a:r>
                <a:r>
                  <a:rPr lang="en-US" sz="2400" dirty="0"/>
                  <a:t> coalesce into </a:t>
                </a:r>
                <a:r>
                  <a:rPr lang="en-US" sz="2400" dirty="0" err="1"/>
                  <a:t>colour</a:t>
                </a:r>
                <a:r>
                  <a:rPr lang="en-US" sz="2400" dirty="0"/>
                  <a:t> singlet final states … this is the empirical expression of confinement  </a:t>
                </a:r>
              </a:p>
              <a:p>
                <a:r>
                  <a:rPr lang="en-US" sz="2400" dirty="0"/>
                  <a:t>Overlap representation of parton DFs </a:t>
                </a:r>
              </a:p>
              <a:p>
                <a:pPr marL="0" indent="0">
                  <a:buNone/>
                </a:pPr>
                <a14:m>
                  <m:oMathPara xmlns:m="http://schemas.openxmlformats.org/officeDocument/2006/math">
                    <m:oMathParaPr>
                      <m:jc m:val="centerGroup"/>
                    </m:oMathParaPr>
                    <m:oMath xmlns:m="http://schemas.openxmlformats.org/officeDocument/2006/math">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𝑞</m:t>
                          </m:r>
                        </m:e>
                        <m:sup>
                          <m:r>
                            <a:rPr lang="en-AU" sz="2400" b="0" i="1" smtClean="0">
                              <a:latin typeface="Cambria Math" panose="02040503050406030204" pitchFamily="18" charset="0"/>
                            </a:rPr>
                            <m:t>h</m:t>
                          </m:r>
                        </m:sup>
                      </m:s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r>
                            <a:rPr lang="en-AU" sz="2400" b="0" i="1" smtClean="0">
                              <a:latin typeface="Cambria Math" panose="02040503050406030204" pitchFamily="18" charset="0"/>
                            </a:rPr>
                            <m:t>𝜁</m:t>
                          </m:r>
                        </m:e>
                      </m:d>
                      <m:r>
                        <a:rPr lang="en-AU" sz="2400" b="0" i="1" smtClean="0">
                          <a:latin typeface="Cambria Math" panose="02040503050406030204" pitchFamily="18" charset="0"/>
                        </a:rPr>
                        <m:t>∼∫</m:t>
                      </m:r>
                      <m:sSup>
                        <m:sSupPr>
                          <m:ctrlPr>
                            <a:rPr lang="en-AU" sz="2400" b="0" i="1" smtClean="0">
                              <a:latin typeface="Cambria Math" panose="02040503050406030204" pitchFamily="18" charset="0"/>
                            </a:rPr>
                          </m:ctrlPr>
                        </m:sSupPr>
                        <m:e>
                          <m:r>
                            <a:rPr lang="en-AU" sz="2400" b="0" i="1" smtClean="0">
                              <a:latin typeface="Cambria Math" panose="02040503050406030204" pitchFamily="18" charset="0"/>
                            </a:rPr>
                            <m:t>𝑑</m:t>
                          </m:r>
                        </m:e>
                        <m:sup>
                          <m:r>
                            <a:rPr lang="en-AU" sz="2400" b="0" i="1" smtClean="0">
                              <a:latin typeface="Cambria Math" panose="02040503050406030204" pitchFamily="18" charset="0"/>
                            </a:rPr>
                            <m:t>2</m:t>
                          </m:r>
                        </m:sup>
                      </m:sSup>
                      <m:sSub>
                        <m:sSubPr>
                          <m:ctrlPr>
                            <a:rPr lang="en-AU" sz="2400" b="0" i="1" smtClean="0">
                              <a:latin typeface="Cambria Math" panose="02040503050406030204" pitchFamily="18" charset="0"/>
                            </a:rPr>
                          </m:ctrlPr>
                        </m:sSub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Sub>
                      <m:sSup>
                        <m:sSupPr>
                          <m:ctrlPr>
                            <a:rPr lang="en-AU" sz="2400" b="0" i="1" smtClean="0">
                              <a:latin typeface="Cambria Math" panose="02040503050406030204" pitchFamily="18" charset="0"/>
                            </a:rPr>
                          </m:ctrlPr>
                        </m:sSupPr>
                        <m:e>
                          <m:d>
                            <m:dPr>
                              <m:begChr m:val="|"/>
                              <m:endChr m:val="|"/>
                              <m:ctrlPr>
                                <a:rPr lang="en-AU" sz="2400" b="0" i="1" smtClean="0">
                                  <a:latin typeface="Cambria Math" panose="02040503050406030204" pitchFamily="18" charset="0"/>
                                </a:rPr>
                              </m:ctrlPr>
                            </m:dPr>
                            <m:e>
                              <m:sSubSup>
                                <m:sSubSupPr>
                                  <m:ctrlPr>
                                    <a:rPr lang="en-AU" sz="2400" b="0" i="1" smtClean="0">
                                      <a:latin typeface="Cambria Math" panose="02040503050406030204" pitchFamily="18" charset="0"/>
                                    </a:rPr>
                                  </m:ctrlPr>
                                </m:sSubSupPr>
                                <m:e>
                                  <m:r>
                                    <m:rPr>
                                      <m:sty m:val="p"/>
                                    </m:rPr>
                                    <a:rPr lang="en-AU" sz="2400" b="0" i="0" smtClean="0">
                                      <a:latin typeface="Cambria Math" panose="02040503050406030204" pitchFamily="18" charset="0"/>
                                    </a:rPr>
                                    <m:t>Ψ</m:t>
                                  </m:r>
                                </m:e>
                                <m:sub>
                                  <m:r>
                                    <a:rPr lang="en-AU" sz="2400" b="0" i="1" smtClean="0">
                                      <a:latin typeface="Cambria Math" panose="02040503050406030204" pitchFamily="18" charset="0"/>
                                    </a:rPr>
                                    <m:t>𝑞</m:t>
                                  </m:r>
                                </m:sub>
                                <m:sup>
                                  <m:r>
                                    <a:rPr lang="en-AU" sz="2400" b="0" i="1" smtClean="0">
                                      <a:latin typeface="Cambria Math" panose="02040503050406030204" pitchFamily="18" charset="0"/>
                                    </a:rPr>
                                    <m:t>h</m:t>
                                  </m:r>
                                </m:sup>
                              </m:sSubSup>
                              <m:d>
                                <m:dPr>
                                  <m:ctrlPr>
                                    <a:rPr lang="en-AU" sz="2400" b="0" i="1" smtClean="0">
                                      <a:latin typeface="Cambria Math" panose="02040503050406030204" pitchFamily="18" charset="0"/>
                                    </a:rPr>
                                  </m:ctrlPr>
                                </m:dPr>
                                <m:e>
                                  <m:r>
                                    <a:rPr lang="en-AU" sz="2400" b="0" i="1" smtClean="0">
                                      <a:latin typeface="Cambria Math" panose="02040503050406030204" pitchFamily="18" charset="0"/>
                                    </a:rPr>
                                    <m:t>𝑥</m:t>
                                  </m:r>
                                  <m:r>
                                    <a:rPr lang="en-AU" sz="2400" b="0" i="1" smtClean="0">
                                      <a:latin typeface="Cambria Math" panose="02040503050406030204" pitchFamily="18" charset="0"/>
                                    </a:rPr>
                                    <m:t>,</m:t>
                                  </m:r>
                                  <m:sSubSup>
                                    <m:sSubSupPr>
                                      <m:ctrlPr>
                                        <a:rPr lang="en-AU" sz="2400" b="0" i="1" smtClean="0">
                                          <a:latin typeface="Cambria Math" panose="02040503050406030204" pitchFamily="18" charset="0"/>
                                        </a:rPr>
                                      </m:ctrlPr>
                                    </m:sSubSupPr>
                                    <m:e>
                                      <m:r>
                                        <a:rPr lang="en-AU" sz="2400" b="0" i="1" smtClean="0">
                                          <a:latin typeface="Cambria Math" panose="02040503050406030204" pitchFamily="18" charset="0"/>
                                        </a:rPr>
                                        <m:t>𝑘</m:t>
                                      </m:r>
                                    </m:e>
                                    <m:sub>
                                      <m:r>
                                        <a:rPr lang="en-AU" sz="2400" b="0" i="1" smtClean="0">
                                          <a:latin typeface="Cambria Math" panose="02040503050406030204" pitchFamily="18" charset="0"/>
                                        </a:rPr>
                                        <m:t>⊥</m:t>
                                      </m:r>
                                    </m:sub>
                                    <m:sup>
                                      <m:r>
                                        <a:rPr lang="en-AU" sz="2400" b="0" i="1" smtClean="0">
                                          <a:latin typeface="Cambria Math" panose="02040503050406030204" pitchFamily="18" charset="0"/>
                                        </a:rPr>
                                        <m:t>2</m:t>
                                      </m:r>
                                    </m:sup>
                                  </m:sSubSup>
                                </m:e>
                              </m:d>
                            </m:e>
                          </m:d>
                        </m:e>
                        <m:sup>
                          <m:r>
                            <a:rPr lang="en-AU" sz="2400" b="0" i="1" smtClean="0">
                              <a:latin typeface="Cambria Math" panose="02040503050406030204" pitchFamily="18" charset="0"/>
                            </a:rPr>
                            <m:t>2</m:t>
                          </m:r>
                        </m:sup>
                      </m:sSup>
                    </m:oMath>
                  </m:oMathPara>
                </a14:m>
                <a:endParaRPr lang="en-AU" sz="2400" dirty="0"/>
              </a:p>
              <a:p>
                <a:pPr marL="0" indent="0">
                  <a:buNone/>
                </a:pPr>
                <a:r>
                  <a:rPr lang="en-US" sz="2400" dirty="0"/>
                  <a:t>       parton DFs are obtained from square of hadron LFWF</a:t>
                </a:r>
              </a:p>
              <a:p>
                <a:r>
                  <a:rPr lang="en-US" sz="2400" dirty="0"/>
                  <a:t>Seeds of confinement, expressed in </a:t>
                </a:r>
                <a:r>
                  <a:rPr lang="en-US" sz="2400" dirty="0" err="1"/>
                  <a:t>hadronisation</a:t>
                </a:r>
                <a:r>
                  <a:rPr lang="en-US" sz="2400" dirty="0"/>
                  <a:t>, are already present in wave functions of the hadrons involved … unsurprising, perhaps, but important</a:t>
                </a:r>
              </a:p>
              <a:p>
                <a:endParaRPr lang="en-AU" dirty="0"/>
              </a:p>
            </p:txBody>
          </p:sp>
        </mc:Choice>
        <mc:Fallback xmlns="">
          <p:sp>
            <p:nvSpPr>
              <p:cNvPr id="3" name="Content Placeholder 2">
                <a:extLst>
                  <a:ext uri="{FF2B5EF4-FFF2-40B4-BE49-F238E27FC236}">
                    <a16:creationId xmlns:a16="http://schemas.microsoft.com/office/drawing/2014/main" id="{4E400BE3-B9BC-F53D-DD9F-5EBE997CA464}"/>
                  </a:ext>
                </a:extLst>
              </p:cNvPr>
              <p:cNvSpPr>
                <a:spLocks noGrp="1" noRot="1" noChangeAspect="1" noMove="1" noResize="1" noEditPoints="1" noAdjustHandles="1" noChangeArrowheads="1" noChangeShapeType="1" noTextEdit="1"/>
              </p:cNvSpPr>
              <p:nvPr>
                <p:ph idx="1"/>
              </p:nvPr>
            </p:nvSpPr>
            <p:spPr>
              <a:blipFill>
                <a:blip r:embed="rId2"/>
                <a:stretch>
                  <a:fillRect l="-778" t="-107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387A71D-DA6E-6A59-CDA0-85BC318B721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1631181F-E541-D41B-A5DC-B63DB7CC975F}"/>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8E12D061-FFDE-9D49-E283-1C25DC15D556}"/>
              </a:ext>
            </a:extLst>
          </p:cNvPr>
          <p:cNvSpPr>
            <a:spLocks noGrp="1"/>
          </p:cNvSpPr>
          <p:nvPr>
            <p:ph type="sldNum" sz="quarter" idx="12"/>
          </p:nvPr>
        </p:nvSpPr>
        <p:spPr/>
        <p:txBody>
          <a:bodyPr/>
          <a:lstStyle/>
          <a:p>
            <a:fld id="{87034D8C-3CB4-402A-BC46-2AB14C0FE90A}" type="slidenum">
              <a:rPr lang="en-US" smtClean="0"/>
              <a:pPr/>
              <a:t>110</a:t>
            </a:fld>
            <a:endParaRPr lang="en-US"/>
          </a:p>
        </p:txBody>
      </p:sp>
    </p:spTree>
    <p:extLst>
      <p:ext uri="{BB962C8B-B14F-4D97-AF65-F5344CB8AC3E}">
        <p14:creationId xmlns:p14="http://schemas.microsoft.com/office/powerpoint/2010/main" val="184011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wipe(down)">
                                      <p:cBhvr>
                                        <p:cTn id="15" dur="500"/>
                                        <p:tgtEl>
                                          <p:spTgt spid="3">
                                            <p:txEl>
                                              <p:pRg st="4" end="4"/>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ipe(down)">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anim calcmode="lin" valueType="num">
                                      <p:cBhvr>
                                        <p:cTn id="2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document&#10;&#10;AI-generated content may be incorrect.">
            <a:extLst>
              <a:ext uri="{FF2B5EF4-FFF2-40B4-BE49-F238E27FC236}">
                <a16:creationId xmlns:a16="http://schemas.microsoft.com/office/drawing/2014/main" id="{138685D4-2862-B8B6-2CB2-9704540E74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597" y="3809815"/>
            <a:ext cx="7274405" cy="20575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C3A9D5B1-2D28-0230-DF97-5D78E4A995D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Predictions for Fragmentation Functions</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using cascade equations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C6878A3-04ED-C526-8E27-AAF7D66402AE}"/>
                  </a:ext>
                </a:extLst>
              </p:cNvPr>
              <p:cNvSpPr>
                <a:spLocks noGrp="1"/>
              </p:cNvSpPr>
              <p:nvPr>
                <p:ph idx="1"/>
              </p:nvPr>
            </p:nvSpPr>
            <p:spPr>
              <a:xfrm>
                <a:off x="609600" y="1341436"/>
                <a:ext cx="6991386" cy="4783933"/>
              </a:xfrm>
            </p:spPr>
            <p:txBody>
              <a:bodyPr/>
              <a:lstStyle/>
              <a:p>
                <a:r>
                  <a:rPr lang="en-AU" dirty="0"/>
                  <a:t>Empirically, at energies below </a:t>
                </a:r>
                <a14:m>
                  <m:oMath xmlns:m="http://schemas.openxmlformats.org/officeDocument/2006/math">
                    <m:r>
                      <a:rPr lang="en-AU" b="0" i="1" smtClean="0">
                        <a:latin typeface="Cambria Math" panose="02040503050406030204" pitchFamily="18" charset="0"/>
                      </a:rPr>
                      <m:t>∼100</m:t>
                    </m:r>
                  </m:oMath>
                </a14:m>
                <a:r>
                  <a:rPr lang="en-AU" dirty="0"/>
                  <a:t> GeV, </a:t>
                </a:r>
                <a:endParaRPr lang="en-AU" b="0" i="1" dirty="0">
                  <a:latin typeface="Cambria Math" panose="02040503050406030204" pitchFamily="18" charset="0"/>
                </a:endParaRPr>
              </a:p>
              <a:p>
                <a:pPr marL="0" indent="0">
                  <a:buNone/>
                </a:pPr>
                <a:r>
                  <a:rPr lang="en-AU" b="0" dirty="0"/>
                  <a:t>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dominate (98%) particle production </a:t>
                </a:r>
              </a:p>
              <a:p>
                <a:pPr marL="0" indent="0">
                  <a:buNone/>
                </a:pPr>
                <a:r>
                  <a:rPr lang="en-AU" dirty="0"/>
                  <a:t>	in SIA: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So, illustrate procedure via predictions for </a:t>
                </a:r>
                <a14:m>
                  <m:oMath xmlns:m="http://schemas.openxmlformats.org/officeDocument/2006/math">
                    <m:r>
                      <a:rPr lang="en-AU" b="0" i="1" smtClean="0">
                        <a:latin typeface="Cambria Math" panose="02040503050406030204" pitchFamily="18" charset="0"/>
                      </a:rPr>
                      <m:t>𝜋</m:t>
                    </m:r>
                    <m:r>
                      <a:rPr lang="en-AU" b="0" i="1" smtClean="0">
                        <a:latin typeface="Cambria Math" panose="02040503050406030204" pitchFamily="18" charset="0"/>
                      </a:rPr>
                      <m:t>, </m:t>
                    </m:r>
                    <m:r>
                      <a:rPr lang="en-AU" b="0" i="1" smtClean="0">
                        <a:latin typeface="Cambria Math" panose="02040503050406030204" pitchFamily="18" charset="0"/>
                      </a:rPr>
                      <m:t>𝐾</m:t>
                    </m:r>
                  </m:oMath>
                </a14:m>
                <a:r>
                  <a:rPr lang="en-AU" dirty="0"/>
                  <a:t> FFs</a:t>
                </a:r>
              </a:p>
              <a:p>
                <a:r>
                  <a:rPr lang="en-AU" dirty="0"/>
                  <a:t>Exploit </a:t>
                </a:r>
                <a14:m>
                  <m:oMath xmlns:m="http://schemas.openxmlformats.org/officeDocument/2006/math">
                    <m:r>
                      <a:rPr lang="en-AU" b="0" i="1" smtClean="0">
                        <a:latin typeface="Cambria Math" panose="02040503050406030204" pitchFamily="18" charset="0"/>
                      </a:rPr>
                      <m:t>𝐺</m:t>
                    </m:r>
                  </m:oMath>
                </a14:m>
                <a:r>
                  <a:rPr lang="en-AU" dirty="0"/>
                  <a:t>-parity symmetry, one has set of 9 coupled Volterra integral equations of 2</a:t>
                </a:r>
                <a:r>
                  <a:rPr lang="en-AU" baseline="30000" dirty="0"/>
                  <a:t>nd</a:t>
                </a:r>
                <a:r>
                  <a:rPr lang="en-AU" dirty="0"/>
                  <a:t> kind</a:t>
                </a:r>
              </a:p>
            </p:txBody>
          </p:sp>
        </mc:Choice>
        <mc:Fallback xmlns="">
          <p:sp>
            <p:nvSpPr>
              <p:cNvPr id="3" name="Content Placeholder 2">
                <a:extLst>
                  <a:ext uri="{FF2B5EF4-FFF2-40B4-BE49-F238E27FC236}">
                    <a16:creationId xmlns:a16="http://schemas.microsoft.com/office/drawing/2014/main" id="{8C6878A3-04ED-C526-8E27-AAF7D66402AE}"/>
                  </a:ext>
                </a:extLst>
              </p:cNvPr>
              <p:cNvSpPr>
                <a:spLocks noGrp="1" noRot="1" noChangeAspect="1" noMove="1" noResize="1" noEditPoints="1" noAdjustHandles="1" noChangeArrowheads="1" noChangeShapeType="1" noTextEdit="1"/>
              </p:cNvSpPr>
              <p:nvPr>
                <p:ph idx="1"/>
              </p:nvPr>
            </p:nvSpPr>
            <p:spPr>
              <a:xfrm>
                <a:off x="609600" y="1341436"/>
                <a:ext cx="6991386" cy="4783933"/>
              </a:xfrm>
              <a:blipFill>
                <a:blip r:embed="rId3"/>
                <a:stretch>
                  <a:fillRect l="-959" t="-89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9066E8C-1B00-E33B-4AE1-B70634D83CF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0653D9E-5472-8066-36BD-AD7F6A455183}"/>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BFDA87D-F949-4001-F3FA-9D1100858D2F}"/>
              </a:ext>
            </a:extLst>
          </p:cNvPr>
          <p:cNvSpPr>
            <a:spLocks noGrp="1"/>
          </p:cNvSpPr>
          <p:nvPr>
            <p:ph type="sldNum" sz="quarter" idx="12"/>
          </p:nvPr>
        </p:nvSpPr>
        <p:spPr/>
        <p:txBody>
          <a:bodyPr/>
          <a:lstStyle/>
          <a:p>
            <a:fld id="{87034D8C-3CB4-402A-BC46-2AB14C0FE90A}" type="slidenum">
              <a:rPr lang="en-US" smtClean="0"/>
              <a:pPr/>
              <a:t>111</a:t>
            </a:fld>
            <a:endParaRPr lang="en-US"/>
          </a:p>
        </p:txBody>
      </p:sp>
      <p:pic>
        <p:nvPicPr>
          <p:cNvPr id="10" name="Picture 9" descr="A table of mathematical equations&#10;&#10;AI-generated content may be incorrect.">
            <a:extLst>
              <a:ext uri="{FF2B5EF4-FFF2-40B4-BE49-F238E27FC236}">
                <a16:creationId xmlns:a16="http://schemas.microsoft.com/office/drawing/2014/main" id="{3D7F13BD-063B-E2EA-7B81-6E0610CC9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00" y="322262"/>
            <a:ext cx="4115157" cy="5928874"/>
          </a:xfrm>
          <a:prstGeom prst="rect">
            <a:avLst/>
          </a:prstGeom>
        </p:spPr>
      </p:pic>
      <p:sp>
        <p:nvSpPr>
          <p:cNvPr id="7" name="Left Brace 6">
            <a:extLst>
              <a:ext uri="{FF2B5EF4-FFF2-40B4-BE49-F238E27FC236}">
                <a16:creationId xmlns:a16="http://schemas.microsoft.com/office/drawing/2014/main" id="{93A8E7BF-C5DD-533E-EFF6-42606CDB7C80}"/>
              </a:ext>
            </a:extLst>
          </p:cNvPr>
          <p:cNvSpPr/>
          <p:nvPr/>
        </p:nvSpPr>
        <p:spPr bwMode="auto">
          <a:xfrm>
            <a:off x="7772400" y="609600"/>
            <a:ext cx="228600" cy="1676400"/>
          </a:xfrm>
          <a:prstGeom prst="leftBrac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9" name="Left Brace 8">
            <a:extLst>
              <a:ext uri="{FF2B5EF4-FFF2-40B4-BE49-F238E27FC236}">
                <a16:creationId xmlns:a16="http://schemas.microsoft.com/office/drawing/2014/main" id="{E64A02DD-0231-0071-F4C2-90653BE079D9}"/>
              </a:ext>
            </a:extLst>
          </p:cNvPr>
          <p:cNvSpPr/>
          <p:nvPr/>
        </p:nvSpPr>
        <p:spPr bwMode="auto">
          <a:xfrm>
            <a:off x="7785653" y="2408237"/>
            <a:ext cx="228599" cy="3717132"/>
          </a:xfrm>
          <a:prstGeom prst="leftBrac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rgbClr val="FF0000"/>
              </a:solidFill>
              <a:effectLst/>
              <a:latin typeface="Calibri" pitchFamily="34" charset="0"/>
            </a:endParaRPr>
          </a:p>
        </p:txBody>
      </p:sp>
      <p:sp>
        <p:nvSpPr>
          <p:cNvPr id="11" name="TextBox 10">
            <a:extLst>
              <a:ext uri="{FF2B5EF4-FFF2-40B4-BE49-F238E27FC236}">
                <a16:creationId xmlns:a16="http://schemas.microsoft.com/office/drawing/2014/main" id="{EFA8BD1C-2B81-898A-9055-47BE69F9E95C}"/>
              </a:ext>
            </a:extLst>
          </p:cNvPr>
          <p:cNvSpPr txBox="1"/>
          <p:nvPr/>
        </p:nvSpPr>
        <p:spPr>
          <a:xfrm rot="16200000">
            <a:off x="7075628" y="1292503"/>
            <a:ext cx="1017586" cy="369332"/>
          </a:xfrm>
          <a:prstGeom prst="rect">
            <a:avLst/>
          </a:prstGeom>
          <a:noFill/>
        </p:spPr>
        <p:txBody>
          <a:bodyPr wrap="none" rtlCol="0">
            <a:spAutoFit/>
          </a:bodyPr>
          <a:lstStyle/>
          <a:p>
            <a:r>
              <a:rPr lang="en-AU" dirty="0">
                <a:ln w="0"/>
                <a:solidFill>
                  <a:srgbClr val="008000"/>
                </a:solidFill>
                <a:effectLst>
                  <a:outerShdw blurRad="38100" dist="25400" dir="5400000" algn="ctr" rotWithShape="0">
                    <a:srgbClr val="6E747A">
                      <a:alpha val="43000"/>
                    </a:srgbClr>
                  </a:outerShdw>
                </a:effectLst>
              </a:rPr>
              <a:t>favoured</a:t>
            </a:r>
          </a:p>
        </p:txBody>
      </p:sp>
      <p:sp>
        <p:nvSpPr>
          <p:cNvPr id="12" name="TextBox 11">
            <a:extLst>
              <a:ext uri="{FF2B5EF4-FFF2-40B4-BE49-F238E27FC236}">
                <a16:creationId xmlns:a16="http://schemas.microsoft.com/office/drawing/2014/main" id="{6007EBD2-9D44-C0F2-9B43-68E2CBB727D5}"/>
              </a:ext>
            </a:extLst>
          </p:cNvPr>
          <p:cNvSpPr txBox="1"/>
          <p:nvPr/>
        </p:nvSpPr>
        <p:spPr>
          <a:xfrm rot="16200000">
            <a:off x="7048822" y="4082137"/>
            <a:ext cx="1259897" cy="369332"/>
          </a:xfrm>
          <a:prstGeom prst="rect">
            <a:avLst/>
          </a:prstGeom>
          <a:noFill/>
        </p:spPr>
        <p:txBody>
          <a:bodyPr wrap="none" rtlCol="0">
            <a:spAutoFit/>
          </a:bodyPr>
          <a:lstStyle/>
          <a:p>
            <a:r>
              <a:rPr lang="en-AU" dirty="0">
                <a:ln w="0"/>
                <a:solidFill>
                  <a:srgbClr val="FF0000"/>
                </a:solidFill>
                <a:effectLst>
                  <a:outerShdw blurRad="38100" dist="25400" dir="5400000" algn="ctr" rotWithShape="0">
                    <a:srgbClr val="6E747A">
                      <a:alpha val="43000"/>
                    </a:srgbClr>
                  </a:outerShdw>
                </a:effectLst>
              </a:rPr>
              <a:t>unfavoured</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6F3E4EEA-4CF3-BB96-1813-DBA2B9D8822B}"/>
                  </a:ext>
                </a:extLst>
              </p:cNvPr>
              <p:cNvSpPr txBox="1"/>
              <p:nvPr/>
            </p:nvSpPr>
            <p:spPr>
              <a:xfrm>
                <a:off x="5526137" y="2020669"/>
                <a:ext cx="3770263" cy="646331"/>
              </a:xfrm>
              <a:prstGeom prst="rect">
                <a:avLst/>
              </a:prstGeom>
              <a:noFill/>
            </p:spPr>
            <p:txBody>
              <a:bodyPr wrap="none" rtlCol="0">
                <a:spAutoFit/>
              </a:bodyPr>
              <a:lstStyle/>
              <a:p>
                <a:r>
                  <a:rPr lang="en-AU" i="1" dirty="0">
                    <a:solidFill>
                      <a:srgbClr val="C00000"/>
                    </a:solidFill>
                  </a:rPr>
                  <a:t>e.g. </a:t>
                </a:r>
                <a14:m>
                  <m:oMath xmlns:m="http://schemas.openxmlformats.org/officeDocument/2006/math">
                    <m:r>
                      <a:rPr lang="en-AU" b="0" i="1" smtClean="0">
                        <a:solidFill>
                          <a:srgbClr val="C00000"/>
                        </a:solidFill>
                        <a:latin typeface="Cambria Math" panose="02040503050406030204" pitchFamily="18" charset="0"/>
                      </a:rPr>
                      <m:t>𝑢</m:t>
                    </m:r>
                    <m:r>
                      <a:rPr lang="en-AU" b="0" i="1" smtClean="0">
                        <a:solidFill>
                          <a:srgbClr val="C00000"/>
                        </a:solidFill>
                        <a:latin typeface="Cambria Math" panose="02040503050406030204" pitchFamily="18" charset="0"/>
                        <a:ea typeface="Cambria Math" panose="02040503050406030204" pitchFamily="18" charset="0"/>
                      </a:rPr>
                      <m:t>∉</m:t>
                    </m:r>
                    <m:sSup>
                      <m:sSupPr>
                        <m:ctrlPr>
                          <a:rPr lang="en-AU" b="0" i="1" smtClean="0">
                            <a:solidFill>
                              <a:srgbClr val="C00000"/>
                            </a:solidFill>
                            <a:latin typeface="Cambria Math" panose="02040503050406030204" pitchFamily="18" charset="0"/>
                            <a:ea typeface="Cambria Math" panose="02040503050406030204" pitchFamily="18" charset="0"/>
                          </a:rPr>
                        </m:ctrlPr>
                      </m:sSupPr>
                      <m:e>
                        <m:r>
                          <a:rPr lang="en-AU" b="0" i="1" smtClean="0">
                            <a:solidFill>
                              <a:srgbClr val="C00000"/>
                            </a:solidFill>
                            <a:latin typeface="Cambria Math" panose="02040503050406030204" pitchFamily="18" charset="0"/>
                            <a:ea typeface="Cambria Math" panose="02040503050406030204" pitchFamily="18" charset="0"/>
                          </a:rPr>
                          <m:t>𝜋</m:t>
                        </m:r>
                      </m:e>
                      <m:sup>
                        <m:r>
                          <a:rPr lang="en-AU" b="0" i="1" smtClean="0">
                            <a:solidFill>
                              <a:srgbClr val="C00000"/>
                            </a:solidFill>
                            <a:latin typeface="Cambria Math" panose="02040503050406030204" pitchFamily="18" charset="0"/>
                            <a:ea typeface="Cambria Math" panose="02040503050406030204" pitchFamily="18" charset="0"/>
                          </a:rPr>
                          <m:t>−</m:t>
                        </m:r>
                      </m:sup>
                    </m:sSup>
                  </m:oMath>
                </a14:m>
                <a:r>
                  <a:rPr lang="en-AU" i="1" dirty="0">
                    <a:solidFill>
                      <a:srgbClr val="C00000"/>
                    </a:solidFill>
                  </a:rPr>
                  <a:t> so EFF</a:t>
                </a:r>
                <a14:m>
                  <m:oMath xmlns:m="http://schemas.openxmlformats.org/officeDocument/2006/math">
                    <m:r>
                      <a:rPr lang="en-AU" i="1" dirty="0" smtClean="0">
                        <a:solidFill>
                          <a:srgbClr val="C00000"/>
                        </a:solidFill>
                        <a:latin typeface="Cambria Math" panose="02040503050406030204" pitchFamily="18" charset="0"/>
                      </a:rPr>
                      <m:t>=0</m:t>
                    </m:r>
                  </m:oMath>
                </a14:m>
                <a:r>
                  <a:rPr lang="en-AU" i="1" dirty="0">
                    <a:solidFill>
                      <a:srgbClr val="C00000"/>
                    </a:solidFill>
                  </a:rPr>
                  <a:t> </a:t>
                </a:r>
              </a:p>
              <a:p>
                <a:r>
                  <a:rPr lang="en-AU" i="1" dirty="0">
                    <a:solidFill>
                      <a:srgbClr val="C00000"/>
                    </a:solidFill>
                  </a:rPr>
                  <a:t>Need </a:t>
                </a:r>
                <a14:m>
                  <m:oMath xmlns:m="http://schemas.openxmlformats.org/officeDocument/2006/math">
                    <m:r>
                      <a:rPr lang="en-AU" b="0" i="1" smtClean="0">
                        <a:solidFill>
                          <a:srgbClr val="C00000"/>
                        </a:solidFill>
                        <a:latin typeface="Cambria Math" panose="02040503050406030204" pitchFamily="18" charset="0"/>
                      </a:rPr>
                      <m:t>𝑢</m:t>
                    </m:r>
                    <m:r>
                      <a:rPr lang="en-AU" b="0" i="1" smtClean="0">
                        <a:solidFill>
                          <a:srgbClr val="C00000"/>
                        </a:solidFill>
                        <a:latin typeface="Cambria Math" panose="02040503050406030204" pitchFamily="18" charset="0"/>
                      </a:rPr>
                      <m:t>→</m:t>
                    </m:r>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𝜋</m:t>
                        </m:r>
                      </m:e>
                      <m:sup>
                        <m:r>
                          <a:rPr lang="en-AU" b="0" i="1" smtClean="0">
                            <a:solidFill>
                              <a:srgbClr val="C00000"/>
                            </a:solidFill>
                            <a:latin typeface="Cambria Math" panose="02040503050406030204" pitchFamily="18" charset="0"/>
                          </a:rPr>
                          <m:t>+</m:t>
                        </m:r>
                      </m:sup>
                    </m:sSup>
                    <m:r>
                      <a:rPr lang="en-AU" b="0" i="1" smtClean="0">
                        <a:solidFill>
                          <a:srgbClr val="C00000"/>
                        </a:solidFill>
                        <a:latin typeface="Cambria Math" panose="02040503050406030204" pitchFamily="18" charset="0"/>
                      </a:rPr>
                      <m:t>+</m:t>
                    </m:r>
                    <m:acc>
                      <m:accPr>
                        <m:chr m:val="̅"/>
                        <m:ctrlPr>
                          <a:rPr lang="en-AU" b="0" i="1" smtClean="0">
                            <a:solidFill>
                              <a:srgbClr val="C00000"/>
                            </a:solidFill>
                            <a:latin typeface="Cambria Math" panose="02040503050406030204" pitchFamily="18" charset="0"/>
                          </a:rPr>
                        </m:ctrlPr>
                      </m:accPr>
                      <m:e>
                        <m:r>
                          <a:rPr lang="en-AU" b="0" i="1" smtClean="0">
                            <a:solidFill>
                              <a:srgbClr val="C00000"/>
                            </a:solidFill>
                            <a:latin typeface="Cambria Math" panose="02040503050406030204" pitchFamily="18" charset="0"/>
                          </a:rPr>
                          <m:t>𝑢</m:t>
                        </m:r>
                      </m:e>
                    </m:acc>
                    <m:r>
                      <a:rPr lang="en-AU" b="0" i="1" dirty="0" smtClean="0">
                        <a:solidFill>
                          <a:srgbClr val="C00000"/>
                        </a:solidFill>
                        <a:latin typeface="Cambria Math" panose="02040503050406030204" pitchFamily="18" charset="0"/>
                      </a:rPr>
                      <m:t>→</m:t>
                    </m:r>
                    <m:sSup>
                      <m:sSupPr>
                        <m:ctrlPr>
                          <a:rPr lang="en-AU" b="0" i="1" dirty="0" smtClean="0">
                            <a:solidFill>
                              <a:srgbClr val="C00000"/>
                            </a:solidFill>
                            <a:latin typeface="Cambria Math" panose="02040503050406030204" pitchFamily="18" charset="0"/>
                          </a:rPr>
                        </m:ctrlPr>
                      </m:sSupPr>
                      <m:e>
                        <m:r>
                          <a:rPr lang="en-AU" b="0" i="1" dirty="0" smtClean="0">
                            <a:solidFill>
                              <a:srgbClr val="C00000"/>
                            </a:solidFill>
                            <a:latin typeface="Cambria Math" panose="02040503050406030204" pitchFamily="18" charset="0"/>
                          </a:rPr>
                          <m:t>𝜋</m:t>
                        </m:r>
                      </m:e>
                      <m:sup>
                        <m:r>
                          <a:rPr lang="en-AU" b="0" i="1" dirty="0" smtClean="0">
                            <a:solidFill>
                              <a:srgbClr val="C00000"/>
                            </a:solidFill>
                            <a:latin typeface="Cambria Math" panose="02040503050406030204" pitchFamily="18" charset="0"/>
                          </a:rPr>
                          <m:t>+</m:t>
                        </m:r>
                      </m:sup>
                    </m:sSup>
                    <m:r>
                      <a:rPr lang="en-AU" b="0" i="1" dirty="0" smtClean="0">
                        <a:solidFill>
                          <a:srgbClr val="C00000"/>
                        </a:solidFill>
                        <a:latin typeface="Cambria Math" panose="02040503050406030204" pitchFamily="18" charset="0"/>
                      </a:rPr>
                      <m:t>+</m:t>
                    </m:r>
                    <m:sSup>
                      <m:sSupPr>
                        <m:ctrlPr>
                          <a:rPr lang="en-AU" b="0" i="1" dirty="0" smtClean="0">
                            <a:solidFill>
                              <a:srgbClr val="C00000"/>
                            </a:solidFill>
                            <a:latin typeface="Cambria Math" panose="02040503050406030204" pitchFamily="18" charset="0"/>
                          </a:rPr>
                        </m:ctrlPr>
                      </m:sSupPr>
                      <m:e>
                        <m:r>
                          <a:rPr lang="en-AU" b="0" i="1" dirty="0" smtClean="0">
                            <a:solidFill>
                              <a:srgbClr val="C00000"/>
                            </a:solidFill>
                            <a:latin typeface="Cambria Math" panose="02040503050406030204" pitchFamily="18" charset="0"/>
                          </a:rPr>
                          <m:t>𝜋</m:t>
                        </m:r>
                      </m:e>
                      <m:sup>
                        <m:r>
                          <a:rPr lang="en-AU" b="0" i="1" dirty="0" smtClean="0">
                            <a:solidFill>
                              <a:srgbClr val="C00000"/>
                            </a:solidFill>
                            <a:latin typeface="Cambria Math" panose="02040503050406030204" pitchFamily="18" charset="0"/>
                          </a:rPr>
                          <m:t>−</m:t>
                        </m:r>
                      </m:sup>
                    </m:sSup>
                    <m:r>
                      <a:rPr lang="en-AU" b="0" i="1" dirty="0" smtClean="0">
                        <a:solidFill>
                          <a:srgbClr val="C00000"/>
                        </a:solidFill>
                        <a:latin typeface="Cambria Math" panose="02040503050406030204" pitchFamily="18" charset="0"/>
                      </a:rPr>
                      <m:t>+</m:t>
                    </m:r>
                    <m:r>
                      <a:rPr lang="en-AU" b="0" i="1" dirty="0" smtClean="0">
                        <a:solidFill>
                          <a:srgbClr val="C00000"/>
                        </a:solidFill>
                        <a:latin typeface="Cambria Math" panose="02040503050406030204" pitchFamily="18" charset="0"/>
                      </a:rPr>
                      <m:t>𝑢</m:t>
                    </m:r>
                    <m:r>
                      <a:rPr lang="en-AU" b="0" i="1" dirty="0" smtClean="0">
                        <a:solidFill>
                          <a:srgbClr val="C00000"/>
                        </a:solidFill>
                        <a:latin typeface="Cambria Math" panose="02040503050406030204" pitchFamily="18" charset="0"/>
                      </a:rPr>
                      <m:t> … </m:t>
                    </m:r>
                  </m:oMath>
                </a14:m>
                <a:endParaRPr lang="en-AU" i="1" dirty="0">
                  <a:solidFill>
                    <a:srgbClr val="C00000"/>
                  </a:solidFill>
                </a:endParaRPr>
              </a:p>
            </p:txBody>
          </p:sp>
        </mc:Choice>
        <mc:Fallback xmlns="">
          <p:sp>
            <p:nvSpPr>
              <p:cNvPr id="13" name="TextBox 12">
                <a:extLst>
                  <a:ext uri="{FF2B5EF4-FFF2-40B4-BE49-F238E27FC236}">
                    <a16:creationId xmlns:a16="http://schemas.microsoft.com/office/drawing/2014/main" id="{6F3E4EEA-4CF3-BB96-1813-DBA2B9D8822B}"/>
                  </a:ext>
                </a:extLst>
              </p:cNvPr>
              <p:cNvSpPr txBox="1">
                <a:spLocks noRot="1" noChangeAspect="1" noMove="1" noResize="1" noEditPoints="1" noAdjustHandles="1" noChangeArrowheads="1" noChangeShapeType="1" noTextEdit="1"/>
              </p:cNvSpPr>
              <p:nvPr/>
            </p:nvSpPr>
            <p:spPr>
              <a:xfrm>
                <a:off x="5526137" y="2020669"/>
                <a:ext cx="3770263" cy="646331"/>
              </a:xfrm>
              <a:prstGeom prst="rect">
                <a:avLst/>
              </a:prstGeom>
              <a:blipFill>
                <a:blip r:embed="rId5"/>
                <a:stretch>
                  <a:fillRect l="-1456" t="-4673" b="-1308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356F1A1-1645-F966-9396-13D5EB7C0F3C}"/>
                  </a:ext>
                </a:extLst>
              </p:cNvPr>
              <p:cNvSpPr txBox="1"/>
              <p:nvPr/>
            </p:nvSpPr>
            <p:spPr>
              <a:xfrm>
                <a:off x="8483605" y="221974"/>
                <a:ext cx="139371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AU" i="1" dirty="0" smtClean="0">
                          <a:solidFill>
                            <a:srgbClr val="008000"/>
                          </a:solidFill>
                          <a:latin typeface="Cambria Math" panose="02040503050406030204" pitchFamily="18" charset="0"/>
                        </a:rPr>
                        <m:t>𝑢</m:t>
                      </m:r>
                      <m:r>
                        <a:rPr lang="en-AU" b="0" i="1" dirty="0" smtClean="0">
                          <a:solidFill>
                            <a:srgbClr val="008000"/>
                          </a:solidFill>
                          <a:latin typeface="Cambria Math" panose="02040503050406030204" pitchFamily="18" charset="0"/>
                        </a:rPr>
                        <m:t>→</m:t>
                      </m:r>
                      <m:sSup>
                        <m:sSupPr>
                          <m:ctrlPr>
                            <a:rPr lang="en-AU" b="0" i="1" dirty="0" smtClean="0">
                              <a:solidFill>
                                <a:srgbClr val="008000"/>
                              </a:solidFill>
                              <a:latin typeface="Cambria Math" panose="02040503050406030204" pitchFamily="18" charset="0"/>
                            </a:rPr>
                          </m:ctrlPr>
                        </m:sSupPr>
                        <m:e>
                          <m:r>
                            <a:rPr lang="en-AU" b="0" i="1" dirty="0" smtClean="0">
                              <a:solidFill>
                                <a:srgbClr val="008000"/>
                              </a:solidFill>
                              <a:latin typeface="Cambria Math" panose="02040503050406030204" pitchFamily="18" charset="0"/>
                            </a:rPr>
                            <m:t>𝜋</m:t>
                          </m:r>
                        </m:e>
                        <m:sup>
                          <m:r>
                            <a:rPr lang="en-AU" b="0" i="1" dirty="0" smtClean="0">
                              <a:solidFill>
                                <a:srgbClr val="008000"/>
                              </a:solidFill>
                              <a:latin typeface="Cambria Math" panose="02040503050406030204" pitchFamily="18" charset="0"/>
                            </a:rPr>
                            <m:t>+</m:t>
                          </m:r>
                        </m:sup>
                      </m:sSup>
                      <m:r>
                        <a:rPr lang="en-AU" b="0" i="1" dirty="0" smtClean="0">
                          <a:solidFill>
                            <a:srgbClr val="008000"/>
                          </a:solidFill>
                          <a:latin typeface="Cambria Math" panose="02040503050406030204" pitchFamily="18" charset="0"/>
                        </a:rPr>
                        <m:t>+</m:t>
                      </m:r>
                      <m:acc>
                        <m:accPr>
                          <m:chr m:val="̅"/>
                          <m:ctrlPr>
                            <a:rPr lang="en-AU" b="0" i="1" dirty="0" smtClean="0">
                              <a:solidFill>
                                <a:srgbClr val="008000"/>
                              </a:solidFill>
                              <a:latin typeface="Cambria Math" panose="02040503050406030204" pitchFamily="18" charset="0"/>
                            </a:rPr>
                          </m:ctrlPr>
                        </m:accPr>
                        <m:e>
                          <m:r>
                            <a:rPr lang="en-AU" b="0" i="1" dirty="0" smtClean="0">
                              <a:solidFill>
                                <a:srgbClr val="008000"/>
                              </a:solidFill>
                              <a:latin typeface="Cambria Math" panose="02040503050406030204" pitchFamily="18" charset="0"/>
                            </a:rPr>
                            <m:t>𝑢</m:t>
                          </m:r>
                        </m:e>
                      </m:acc>
                    </m:oMath>
                  </m:oMathPara>
                </a14:m>
                <a:endParaRPr lang="en-AU" dirty="0">
                  <a:solidFill>
                    <a:srgbClr val="008000"/>
                  </a:solidFill>
                </a:endParaRPr>
              </a:p>
            </p:txBody>
          </p:sp>
        </mc:Choice>
        <mc:Fallback xmlns="">
          <p:sp>
            <p:nvSpPr>
              <p:cNvPr id="14" name="TextBox 13">
                <a:extLst>
                  <a:ext uri="{FF2B5EF4-FFF2-40B4-BE49-F238E27FC236}">
                    <a16:creationId xmlns:a16="http://schemas.microsoft.com/office/drawing/2014/main" id="{A356F1A1-1645-F966-9396-13D5EB7C0F3C}"/>
                  </a:ext>
                </a:extLst>
              </p:cNvPr>
              <p:cNvSpPr txBox="1">
                <a:spLocks noRot="1" noChangeAspect="1" noMove="1" noResize="1" noEditPoints="1" noAdjustHandles="1" noChangeArrowheads="1" noChangeShapeType="1" noTextEdit="1"/>
              </p:cNvSpPr>
              <p:nvPr/>
            </p:nvSpPr>
            <p:spPr>
              <a:xfrm>
                <a:off x="8483605" y="221974"/>
                <a:ext cx="1393715" cy="369332"/>
              </a:xfrm>
              <a:prstGeom prst="rect">
                <a:avLst/>
              </a:prstGeom>
              <a:blipFill>
                <a:blip r:embed="rId6"/>
                <a:stretch>
                  <a:fillRect r="-14912"/>
                </a:stretch>
              </a:blipFill>
            </p:spPr>
            <p:txBody>
              <a:bodyPr/>
              <a:lstStyle/>
              <a:p>
                <a:r>
                  <a:rPr lang="en-AU">
                    <a:noFill/>
                  </a:rPr>
                  <a:t> </a:t>
                </a:r>
              </a:p>
            </p:txBody>
          </p:sp>
        </mc:Fallback>
      </mc:AlternateContent>
    </p:spTree>
    <p:extLst>
      <p:ext uri="{BB962C8B-B14F-4D97-AF65-F5344CB8AC3E}">
        <p14:creationId xmlns:p14="http://schemas.microsoft.com/office/powerpoint/2010/main" val="173901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12" grpId="0"/>
      <p:bldP spid="13"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0A741E9-7073-176E-C080-85B63D32992E}"/>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Pion and Kaon DFs </a:t>
                </a:r>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oMath>
                </a14:m>
                <a:r>
                  <a:rPr lang="en-AU" sz="2800" b="0" i="1" dirty="0">
                    <a:ln w="0"/>
                    <a:solidFill>
                      <a:schemeClr val="accent1"/>
                    </a:solidFill>
                    <a:effectLst>
                      <a:outerShdw blurRad="38100" dist="25400" dir="5400000" algn="ctr" rotWithShape="0">
                        <a:srgbClr val="6E747A">
                          <a:alpha val="43000"/>
                        </a:srgbClr>
                      </a:outerShdw>
                    </a:effectLst>
                  </a:rPr>
                  <a:t> EFFs</a:t>
                </a:r>
                <a:endParaRPr lang="en-AU" sz="2800" dirty="0"/>
              </a:p>
            </p:txBody>
          </p:sp>
        </mc:Choice>
        <mc:Fallback xmlns="">
          <p:sp>
            <p:nvSpPr>
              <p:cNvPr id="2" name="Title 1">
                <a:extLst>
                  <a:ext uri="{FF2B5EF4-FFF2-40B4-BE49-F238E27FC236}">
                    <a16:creationId xmlns:a16="http://schemas.microsoft.com/office/drawing/2014/main" id="{B0A741E9-7073-176E-C080-85B63D32992E}"/>
                  </a:ext>
                </a:extLst>
              </p:cNvPr>
              <p:cNvSpPr>
                <a:spLocks noGrp="1" noRot="1" noChangeAspect="1" noMove="1" noResize="1" noEditPoints="1" noAdjustHandles="1" noChangeArrowheads="1" noChangeShapeType="1" noTextEdit="1"/>
              </p:cNvSpPr>
              <p:nvPr>
                <p:ph type="title"/>
              </p:nvPr>
            </p:nvSpPr>
            <p:spPr>
              <a:blipFill>
                <a:blip r:embed="rId2"/>
                <a:stretch>
                  <a:fillRect l="-1333" t="-588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621169-BEB5-526A-A2FF-9F801784EBE6}"/>
                  </a:ext>
                </a:extLst>
              </p:cNvPr>
              <p:cNvSpPr>
                <a:spLocks noGrp="1"/>
              </p:cNvSpPr>
              <p:nvPr>
                <p:ph idx="1"/>
              </p:nvPr>
            </p:nvSpPr>
            <p:spPr>
              <a:xfrm>
                <a:off x="381000" y="990600"/>
                <a:ext cx="6858000" cy="2666999"/>
              </a:xfrm>
            </p:spPr>
            <p:txBody>
              <a:bodyPr/>
              <a:lstStyle/>
              <a:p>
                <a:pPr>
                  <a:spcBef>
                    <a:spcPts val="0"/>
                  </a:spcBef>
                  <a:spcAft>
                    <a:spcPts val="600"/>
                  </a:spcAft>
                </a:pPr>
                <a:r>
                  <a:rPr lang="en-AU" dirty="0"/>
                  <a:t>Continuum predictions for hadron scale pion and kaon valence-quark DFs</a:t>
                </a:r>
              </a:p>
              <a:p>
                <a:pPr marL="0" indent="0">
                  <a:buNone/>
                </a:pPr>
                <a14:m>
                  <m:oMathPara xmlns:m="http://schemas.openxmlformats.org/officeDocument/2006/math">
                    <m:oMathParaPr>
                      <m:jc m:val="centerGroup"/>
                    </m:oMathParaPr>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𝑢</m:t>
                          </m:r>
                        </m:e>
                        <m:sub>
                          <m:r>
                            <a:rPr lang="en-AU" b="0" i="1" smtClean="0">
                              <a:latin typeface="Cambria Math" panose="02040503050406030204" pitchFamily="18" charset="0"/>
                            </a:rPr>
                            <m:t>𝜋</m:t>
                          </m:r>
                        </m:sub>
                      </m:sSub>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e>
                      </m:d>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ln</m:t>
                          </m:r>
                        </m:fName>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sSup>
                                    <m:sSupPr>
                                      <m:ctrlPr>
                                        <a:rPr lang="en-AU" b="0" i="1" smtClean="0">
                                          <a:latin typeface="Cambria Math" panose="02040503050406030204" pitchFamily="18" charset="0"/>
                                        </a:rPr>
                                      </m:ctrlPr>
                                    </m:sSupPr>
                                    <m:e>
                                      <m:r>
                                        <a:rPr lang="en-AU" b="0" i="1" smtClean="0">
                                          <a:latin typeface="Cambria Math" panose="02040503050406030204" pitchFamily="18" charset="0"/>
                                        </a:rPr>
                                        <m:t>𝜌</m:t>
                                      </m:r>
                                    </m:e>
                                    <m:sup>
                                      <m:r>
                                        <a:rPr lang="en-AU" b="0" i="1" smtClean="0">
                                          <a:latin typeface="Cambria Math" panose="02040503050406030204" pitchFamily="18" charset="0"/>
                                        </a:rPr>
                                        <m:t>2</m:t>
                                      </m:r>
                                    </m:sup>
                                  </m:sSup>
                                </m:den>
                              </m:f>
                              <m:r>
                                <a:rPr lang="en-AU" b="0" i="1" smtClean="0">
                                  <a:latin typeface="Cambria Math" panose="02040503050406030204" pitchFamily="18" charset="0"/>
                                </a:rPr>
                                <m:t>)</m:t>
                              </m:r>
                              <m:r>
                                <a:rPr lang="en-AU" b="0" i="1" smtClean="0">
                                  <a:latin typeface="Cambria Math" panose="02040503050406030204" pitchFamily="18" charset="0"/>
                                </a:rPr>
                                <m:t>𝑥</m:t>
                              </m:r>
                            </m:e>
                            <m:sup>
                              <m:r>
                                <a:rPr lang="en-AU" b="0" i="1" smtClean="0">
                                  <a:latin typeface="Cambria Math" panose="02040503050406030204" pitchFamily="18" charset="0"/>
                                </a:rPr>
                                <m:t>2</m:t>
                              </m:r>
                            </m:sup>
                          </m:sSup>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func>
                      <m:r>
                        <a:rPr lang="en-AU" b="0" i="1" smtClean="0">
                          <a:latin typeface="Cambria Math" panose="02040503050406030204" pitchFamily="18" charset="0"/>
                        </a:rPr>
                        <m:t> (1+</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𝛾</m:t>
                          </m:r>
                        </m:e>
                        <m:sub>
                          <m:r>
                            <a:rPr lang="en-AU" b="0" i="1" smtClean="0">
                              <a:latin typeface="Cambria Math" panose="02040503050406030204" pitchFamily="18" charset="0"/>
                            </a:rPr>
                            <m:t>𝜋</m:t>
                          </m:r>
                        </m:sub>
                        <m:sup>
                          <m:r>
                            <a:rPr lang="en-AU" b="0" i="1" smtClean="0">
                              <a:latin typeface="Cambria Math" panose="02040503050406030204" pitchFamily="18" charset="0"/>
                            </a:rPr>
                            <m:t>2</m:t>
                          </m:r>
                        </m:sup>
                      </m:sSubSup>
                      <m:d>
                        <m:dPr>
                          <m:beg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endChr m:val="]"/>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d>
                                        <m:dPr>
                                          <m:begChr m:val="["/>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e>
                              </m:d>
                            </m:e>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sup>
                          </m:sSup>
                        </m:e>
                      </m:d>
                      <m:r>
                        <a:rPr lang="en-AU" b="0" i="1" smtClean="0">
                          <a:latin typeface="Cambria Math" panose="02040503050406030204" pitchFamily="18" charset="0"/>
                        </a:rPr>
                        <m:t>]</m:t>
                      </m:r>
                    </m:oMath>
                  </m:oMathPara>
                </a14:m>
                <a:endParaRPr lang="en-AU" dirty="0"/>
              </a:p>
              <a:p>
                <a:pPr marL="0" indent="0">
                  <a:buNone/>
                </a:pPr>
                <a:r>
                  <a:rPr lang="en-AU" b="0"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𝑛</m:t>
                        </m:r>
                      </m:e>
                      <m:sub>
                        <m:r>
                          <a:rPr lang="en-AU" b="0" i="1" smtClean="0">
                            <a:latin typeface="Cambria Math" panose="02040503050406030204" pitchFamily="18" charset="0"/>
                          </a:rPr>
                          <m:t>𝜋</m:t>
                        </m:r>
                      </m:sub>
                    </m:sSub>
                    <m:r>
                      <a:rPr lang="en-AU" b="0" i="1" smtClean="0">
                        <a:latin typeface="Cambria Math" panose="02040503050406030204" pitchFamily="18" charset="0"/>
                      </a:rPr>
                      <m:t>=0.858</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𝜌</m:t>
                        </m:r>
                      </m:e>
                      <m:sub>
                        <m:r>
                          <a:rPr lang="en-AU" b="0" i="1" smtClean="0">
                            <a:latin typeface="Cambria Math" panose="02040503050406030204" pitchFamily="18" charset="0"/>
                          </a:rPr>
                          <m:t>𝜋</m:t>
                        </m:r>
                      </m:sub>
                    </m:sSub>
                    <m:r>
                      <a:rPr lang="en-AU" b="0" i="1" smtClean="0">
                        <a:latin typeface="Cambria Math" panose="02040503050406030204" pitchFamily="18" charset="0"/>
                      </a:rPr>
                      <m:t>=0.116</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𝛾</m:t>
                        </m:r>
                      </m:e>
                      <m:sub>
                        <m:r>
                          <a:rPr lang="en-AU" b="0" i="1" smtClean="0">
                            <a:latin typeface="Cambria Math" panose="02040503050406030204" pitchFamily="18" charset="0"/>
                          </a:rPr>
                          <m:t>𝜋</m:t>
                        </m:r>
                      </m:sub>
                    </m:sSub>
                    <m:r>
                      <a:rPr lang="en-AU" b="0" i="1" smtClean="0">
                        <a:latin typeface="Cambria Math" panose="02040503050406030204" pitchFamily="18" charset="0"/>
                      </a:rPr>
                      <m:t>=1.967</m:t>
                    </m:r>
                  </m:oMath>
                </a14:m>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𝛽</m:t>
                        </m:r>
                      </m:e>
                      <m:sub>
                        <m:r>
                          <a:rPr lang="en-AU" b="0" i="1" smtClean="0">
                            <a:latin typeface="Cambria Math" panose="02040503050406030204" pitchFamily="18" charset="0"/>
                          </a:rPr>
                          <m:t>𝜋</m:t>
                        </m:r>
                      </m:sub>
                    </m:sSub>
                    <m:r>
                      <a:rPr lang="en-AU" b="0" i="1" smtClean="0">
                        <a:latin typeface="Cambria Math" panose="02040503050406030204" pitchFamily="18" charset="0"/>
                      </a:rPr>
                      <m:t>=5.938</m:t>
                    </m:r>
                  </m:oMath>
                </a14:m>
                <a:endParaRPr lang="en-AU" dirty="0"/>
              </a:p>
            </p:txBody>
          </p:sp>
        </mc:Choice>
        <mc:Fallback xmlns="">
          <p:sp>
            <p:nvSpPr>
              <p:cNvPr id="3" name="Content Placeholder 2">
                <a:extLst>
                  <a:ext uri="{FF2B5EF4-FFF2-40B4-BE49-F238E27FC236}">
                    <a16:creationId xmlns:a16="http://schemas.microsoft.com/office/drawing/2014/main" id="{A4621169-BEB5-526A-A2FF-9F801784EBE6}"/>
                  </a:ext>
                </a:extLst>
              </p:cNvPr>
              <p:cNvSpPr>
                <a:spLocks noGrp="1" noRot="1" noChangeAspect="1" noMove="1" noResize="1" noEditPoints="1" noAdjustHandles="1" noChangeArrowheads="1" noChangeShapeType="1" noTextEdit="1"/>
              </p:cNvSpPr>
              <p:nvPr>
                <p:ph idx="1"/>
              </p:nvPr>
            </p:nvSpPr>
            <p:spPr>
              <a:xfrm>
                <a:off x="381000" y="990600"/>
                <a:ext cx="6858000" cy="2666999"/>
              </a:xfrm>
              <a:blipFill>
                <a:blip r:embed="rId3"/>
                <a:stretch>
                  <a:fillRect l="-978" t="-1602" b="-34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00B4BB9-629E-6902-C0C7-E6B8A3E0BEE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0FCC9EB-E0E2-21E5-5DE0-072CB666ED26}"/>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624C773-2255-8890-EA2D-EC3288E8C3FA}"/>
              </a:ext>
            </a:extLst>
          </p:cNvPr>
          <p:cNvSpPr>
            <a:spLocks noGrp="1"/>
          </p:cNvSpPr>
          <p:nvPr>
            <p:ph type="sldNum" sz="quarter" idx="12"/>
          </p:nvPr>
        </p:nvSpPr>
        <p:spPr/>
        <p:txBody>
          <a:bodyPr/>
          <a:lstStyle/>
          <a:p>
            <a:fld id="{87034D8C-3CB4-402A-BC46-2AB14C0FE90A}" type="slidenum">
              <a:rPr lang="en-US" smtClean="0"/>
              <a:pPr/>
              <a:t>112</a:t>
            </a:fld>
            <a:endParaRPr lang="en-US"/>
          </a:p>
        </p:txBody>
      </p:sp>
      <p:pic>
        <p:nvPicPr>
          <p:cNvPr id="8" name="Picture 7" descr="A graph of a function&#10;&#10;AI-generated content may be incorrect.">
            <a:extLst>
              <a:ext uri="{FF2B5EF4-FFF2-40B4-BE49-F238E27FC236}">
                <a16:creationId xmlns:a16="http://schemas.microsoft.com/office/drawing/2014/main" id="{39864611-C675-5F4C-6E1A-123C17C03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411218"/>
            <a:ext cx="4580017" cy="3017782"/>
          </a:xfrm>
          <a:prstGeom prst="rect">
            <a:avLst/>
          </a:prstGeom>
        </p:spPr>
      </p:pic>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F58A39D5-8904-361A-BBD1-DD888B075124}"/>
                  </a:ext>
                </a:extLst>
              </p:cNvPr>
              <p:cNvSpPr txBox="1">
                <a:spLocks/>
              </p:cNvSpPr>
              <p:nvPr/>
            </p:nvSpPr>
            <p:spPr bwMode="auto">
              <a:xfrm>
                <a:off x="457199" y="3962401"/>
                <a:ext cx="8610601"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func>
                        <m:funcPr>
                          <m:ctrlPr>
                            <a:rPr lang="en-AU" i="1" kern="0" smtClean="0">
                              <a:latin typeface="Cambria Math" panose="02040503050406030204" pitchFamily="18" charset="0"/>
                            </a:rPr>
                          </m:ctrlPr>
                        </m:funcPr>
                        <m:fName>
                          <m:r>
                            <m:rPr>
                              <m:sty m:val="p"/>
                            </m:rPr>
                            <a:rPr lang="en-AU" kern="0" smtClean="0">
                              <a:latin typeface="Cambria Math" panose="02040503050406030204" pitchFamily="18" charset="0"/>
                            </a:rPr>
                            <m:t>ln</m:t>
                          </m:r>
                        </m:fName>
                        <m:e>
                          <m:r>
                            <a:rPr lang="en-AU" i="1" kern="0" smtClean="0">
                              <a:latin typeface="Cambria Math" panose="02040503050406030204" pitchFamily="18" charset="0"/>
                            </a:rPr>
                            <m:t>[1+</m:t>
                          </m:r>
                          <m:sSup>
                            <m:sSupPr>
                              <m:ctrlPr>
                                <a:rPr lang="en-AU" i="1" kern="0" smtClean="0">
                                  <a:latin typeface="Cambria Math" panose="02040503050406030204" pitchFamily="18" charset="0"/>
                                </a:rPr>
                              </m:ctrlPr>
                            </m:sSupPr>
                            <m:e>
                              <m:r>
                                <a:rPr lang="en-AU" i="1" kern="0" smtClean="0">
                                  <a:latin typeface="Cambria Math" panose="02040503050406030204" pitchFamily="18" charset="0"/>
                                </a:rPr>
                                <m:t>(</m:t>
                              </m:r>
                              <m:f>
                                <m:fPr>
                                  <m:ctrlPr>
                                    <a:rPr lang="en-AU" i="1" kern="0" smtClean="0">
                                      <a:latin typeface="Cambria Math" panose="02040503050406030204" pitchFamily="18" charset="0"/>
                                    </a:rPr>
                                  </m:ctrlPr>
                                </m:fPr>
                                <m:num>
                                  <m:r>
                                    <a:rPr lang="en-AU" i="1" kern="0" smtClean="0">
                                      <a:latin typeface="Cambria Math" panose="02040503050406030204" pitchFamily="18" charset="0"/>
                                    </a:rPr>
                                    <m:t>1</m:t>
                                  </m:r>
                                </m:num>
                                <m:den>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den>
                              </m:f>
                              <m:r>
                                <a:rPr lang="en-AU" i="1" kern="0" smtClean="0">
                                  <a:latin typeface="Cambria Math" panose="02040503050406030204" pitchFamily="18" charset="0"/>
                                </a:rPr>
                                <m:t>)</m:t>
                              </m:r>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func>
                      <m:r>
                        <a:rPr lang="en-AU" i="1" kern="0" smtClean="0">
                          <a:latin typeface="Cambria Math" panose="02040503050406030204" pitchFamily="18" charset="0"/>
                        </a:rPr>
                        <m:t> (1+</m:t>
                      </m:r>
                      <m:sSubSup>
                        <m:sSubSupPr>
                          <m:ctrlPr>
                            <a:rPr lang="en-AU" i="1" kern="0" smtClean="0">
                              <a:latin typeface="Cambria Math" panose="02040503050406030204" pitchFamily="18" charset="0"/>
                            </a:rPr>
                          </m:ctrlPr>
                        </m:sSubSup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up>
                          <m:r>
                            <a:rPr lang="en-AU" i="1" kern="0" smtClean="0">
                              <a:latin typeface="Cambria Math" panose="02040503050406030204" pitchFamily="18" charset="0"/>
                            </a:rPr>
                            <m:t>2</m:t>
                          </m:r>
                        </m:sup>
                      </m:sSub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r>
                                    <a:rPr lang="en-AU" i="1" kern="0" smtClean="0">
                                      <a:latin typeface="Cambria Math" panose="02040503050406030204" pitchFamily="18" charset="0"/>
                                    </a:rPr>
                                    <m:t>𝑥</m:t>
                                  </m:r>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sup>
                      </m:sSup>
                      <m:sSup>
                        <m:sSupPr>
                          <m:ctrlPr>
                            <a:rPr lang="en-AU" i="1" kern="0" smtClean="0">
                              <a:latin typeface="Cambria Math" panose="02040503050406030204" pitchFamily="18" charset="0"/>
                            </a:rPr>
                          </m:ctrlPr>
                        </m:sSupPr>
                        <m:e>
                          <m:d>
                            <m:dPr>
                              <m:ctrlPr>
                                <a:rPr lang="en-AU" i="1" kern="0" smtClean="0">
                                  <a:latin typeface="Cambria Math" panose="02040503050406030204" pitchFamily="18" charset="0"/>
                                </a:rPr>
                              </m:ctrlPr>
                            </m:dPr>
                            <m:e>
                              <m:sSup>
                                <m:sSupPr>
                                  <m:ctrlPr>
                                    <a:rPr lang="en-AU" i="1" kern="0" smtClean="0">
                                      <a:latin typeface="Cambria Math" panose="02040503050406030204" pitchFamily="18" charset="0"/>
                                    </a:rPr>
                                  </m:ctrlPr>
                                </m:sSupPr>
                                <m:e>
                                  <m:d>
                                    <m:dPr>
                                      <m:begChr m:val="["/>
                                      <m:endChr m:val="]"/>
                                      <m:ctrlPr>
                                        <a:rPr lang="en-AU" i="1" kern="0" smtClean="0">
                                          <a:latin typeface="Cambria Math" panose="02040503050406030204" pitchFamily="18" charset="0"/>
                                        </a:rPr>
                                      </m:ctrlPr>
                                    </m:dPr>
                                    <m:e>
                                      <m:r>
                                        <a:rPr lang="en-AU" i="1" kern="0" smtClean="0">
                                          <a:latin typeface="Cambria Math" panose="02040503050406030204" pitchFamily="18" charset="0"/>
                                        </a:rPr>
                                        <m:t>1−</m:t>
                                      </m:r>
                                      <m:r>
                                        <a:rPr lang="en-AU" i="1" kern="0" smtClean="0">
                                          <a:latin typeface="Cambria Math" panose="02040503050406030204" pitchFamily="18" charset="0"/>
                                        </a:rPr>
                                        <m:t>𝑥</m:t>
                                      </m:r>
                                    </m:e>
                                  </m:d>
                                </m:e>
                                <m:sup>
                                  <m:r>
                                    <a:rPr lang="en-AU" i="1" kern="0" smtClean="0">
                                      <a:latin typeface="Cambria Math" panose="02040503050406030204" pitchFamily="18" charset="0"/>
                                    </a:rPr>
                                    <m:t>2</m:t>
                                  </m:r>
                                </m:sup>
                              </m:sSup>
                            </m:e>
                          </m:d>
                        </m:e>
                        <m:sup>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𝛽</m:t>
                              </m:r>
                            </m:e>
                            <m:sub>
                              <m:r>
                                <a:rPr lang="en-AU" i="1" kern="0" smtClean="0">
                                  <a:latin typeface="Cambria Math" panose="02040503050406030204" pitchFamily="18" charset="0"/>
                                </a:rPr>
                                <m:t>𝐾</m:t>
                              </m:r>
                            </m:sub>
                          </m:sSub>
                        </m:sup>
                      </m:sSup>
                      <m:r>
                        <a:rPr lang="en-AU" i="1" kern="0" smtClean="0">
                          <a:latin typeface="Cambria Math" panose="02040503050406030204" pitchFamily="18" charset="0"/>
                        </a:rPr>
                        <m:t>)]</m:t>
                      </m:r>
                    </m:oMath>
                  </m:oMathPara>
                </a14:m>
                <a:endParaRPr lang="en-AU" kern="0" dirty="0"/>
              </a:p>
              <a:p>
                <a:pPr marL="0" indent="0">
                  <a:buFont typeface="Wingdings" pitchFamily="2" charset="2"/>
                  <a:buNone/>
                </a:pPr>
                <a14:m>
                  <m:oMathPara xmlns:m="http://schemas.openxmlformats.org/officeDocument/2006/math">
                    <m:oMathParaPr>
                      <m:jc m:val="centerGroup"/>
                    </m:oMathParaPr>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𝑠</m:t>
                          </m:r>
                        </m:e>
                        <m:sub>
                          <m:r>
                            <a:rPr lang="en-AU" i="1" kern="0" smtClean="0">
                              <a:latin typeface="Cambria Math" panose="02040503050406030204" pitchFamily="18" charset="0"/>
                            </a:rPr>
                            <m:t>𝐾</m:t>
                          </m:r>
                        </m:sub>
                      </m:sSub>
                      <m:d>
                        <m:dPr>
                          <m:ctrlPr>
                            <a:rPr lang="en-AU" i="1" kern="0" smtClean="0">
                              <a:latin typeface="Cambria Math" panose="02040503050406030204" pitchFamily="18" charset="0"/>
                            </a:rPr>
                          </m:ctrlPr>
                        </m:dPr>
                        <m:e>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e>
                      </m:d>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𝑢</m:t>
                          </m:r>
                        </m:e>
                        <m:sub>
                          <m:r>
                            <a:rPr lang="en-AU" i="1" kern="0" smtClean="0">
                              <a:latin typeface="Cambria Math" panose="02040503050406030204" pitchFamily="18" charset="0"/>
                            </a:rPr>
                            <m:t>𝐾</m:t>
                          </m:r>
                        </m:sub>
                      </m:sSub>
                      <m:r>
                        <a:rPr lang="en-AU" i="1" kern="0" smtClean="0">
                          <a:latin typeface="Cambria Math" panose="02040503050406030204" pitchFamily="18" charset="0"/>
                        </a:rPr>
                        <m:t>(1−</m:t>
                      </m:r>
                      <m:r>
                        <a:rPr lang="en-AU" i="1" kern="0" smtClean="0">
                          <a:latin typeface="Cambria Math" panose="02040503050406030204" pitchFamily="18" charset="0"/>
                        </a:rPr>
                        <m:t>𝑥</m:t>
                      </m:r>
                      <m:r>
                        <a:rPr lang="en-AU" i="1" kern="0" smtClean="0">
                          <a:latin typeface="Cambria Math" panose="02040503050406030204" pitchFamily="18" charset="0"/>
                        </a:rPr>
                        <m:t>;</m:t>
                      </m:r>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𝜁</m:t>
                          </m:r>
                        </m:e>
                        <m:sub>
                          <m:r>
                            <a:rPr lang="en-AU" i="1" kern="0" smtClean="0">
                              <a:latin typeface="Cambria Math" panose="02040503050406030204" pitchFamily="18" charset="0"/>
                            </a:rPr>
                            <m:t>𝐻</m:t>
                          </m:r>
                        </m:sub>
                      </m:sSub>
                      <m:r>
                        <a:rPr lang="en-AU" i="1" kern="0" smtClean="0">
                          <a:latin typeface="Cambria Math" panose="02040503050406030204" pitchFamily="18" charset="0"/>
                        </a:rPr>
                        <m:t>)</m:t>
                      </m:r>
                    </m:oMath>
                  </m:oMathPara>
                </a14:m>
                <a:endParaRPr lang="en-AU" kern="0" dirty="0"/>
              </a:p>
              <a:p>
                <a:pPr marL="0" indent="0">
                  <a:buFont typeface="Wingdings" pitchFamily="2" charset="2"/>
                  <a:buNone/>
                </a:pPr>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𝑛</m:t>
                        </m:r>
                      </m:e>
                      <m:sub>
                        <m:r>
                          <a:rPr lang="en-AU" i="1" kern="0" smtClean="0">
                            <a:latin typeface="Cambria Math" panose="02040503050406030204" pitchFamily="18" charset="0"/>
                          </a:rPr>
                          <m:t>𝐾</m:t>
                        </m:r>
                      </m:sub>
                    </m:sSub>
                    <m:r>
                      <a:rPr lang="en-AU" i="1" kern="0" smtClean="0">
                        <a:latin typeface="Cambria Math" panose="02040503050406030204" pitchFamily="18" charset="0"/>
                      </a:rPr>
                      <m:t>=0.444</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𝜌</m:t>
                        </m:r>
                      </m:e>
                      <m:sub>
                        <m:r>
                          <a:rPr lang="en-AU" i="1" kern="0" smtClean="0">
                            <a:latin typeface="Cambria Math" panose="02040503050406030204" pitchFamily="18" charset="0"/>
                          </a:rPr>
                          <m:t>𝐾</m:t>
                        </m:r>
                      </m:sub>
                    </m:sSub>
                    <m:r>
                      <a:rPr lang="en-AU" i="1" kern="0" smtClean="0">
                        <a:latin typeface="Cambria Math" panose="02040503050406030204" pitchFamily="18" charset="0"/>
                      </a:rPr>
                      <m:t>=0.0746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𝛾</m:t>
                        </m:r>
                      </m:e>
                      <m:sub>
                        <m:r>
                          <a:rPr lang="en-AU" i="1" kern="0" smtClean="0">
                            <a:latin typeface="Cambria Math" panose="02040503050406030204" pitchFamily="18" charset="0"/>
                          </a:rPr>
                          <m:t>𝐾</m:t>
                        </m:r>
                      </m:sub>
                    </m:sSub>
                    <m:r>
                      <a:rPr lang="en-AU" i="1" kern="0" smtClean="0">
                        <a:latin typeface="Cambria Math" panose="02040503050406030204" pitchFamily="18" charset="0"/>
                      </a:rPr>
                      <m:t>=6.276</m:t>
                    </m:r>
                  </m:oMath>
                </a14:m>
                <a:r>
                  <a:rPr lang="en-AU" kern="0" dirty="0"/>
                  <a:t>, </a:t>
                </a:r>
                <a14:m>
                  <m:oMath xmlns:m="http://schemas.openxmlformats.org/officeDocument/2006/math">
                    <m:sSub>
                      <m:sSubPr>
                        <m:ctrlPr>
                          <a:rPr lang="en-AU" i="1" kern="0" smtClean="0">
                            <a:latin typeface="Cambria Math" panose="02040503050406030204" pitchFamily="18" charset="0"/>
                          </a:rPr>
                        </m:ctrlPr>
                      </m:sSubPr>
                      <m:e>
                        <m:r>
                          <a:rPr lang="en-AU" i="1" kern="0" smtClean="0">
                            <a:latin typeface="Cambria Math" panose="02040503050406030204" pitchFamily="18" charset="0"/>
                          </a:rPr>
                          <m:t>𝛼</m:t>
                        </m:r>
                      </m:e>
                      <m:sub>
                        <m:r>
                          <a:rPr lang="en-AU" i="1" kern="0" smtClean="0">
                            <a:latin typeface="Cambria Math" panose="02040503050406030204" pitchFamily="18" charset="0"/>
                          </a:rPr>
                          <m:t>𝐾</m:t>
                        </m:r>
                      </m:sub>
                    </m:sSub>
                    <m:r>
                      <a:rPr lang="en-AU" i="1" kern="0" smtClean="0">
                        <a:latin typeface="Cambria Math" panose="02040503050406030204" pitchFamily="18" charset="0"/>
                      </a:rPr>
                      <m:t>=0.710</m:t>
                    </m:r>
                  </m:oMath>
                </a14:m>
                <a:r>
                  <a:rPr lang="en-AU" kern="0" dirty="0"/>
                  <a:t>, </a:t>
                </a:r>
                <a14:m>
                  <m:oMath xmlns:m="http://schemas.openxmlformats.org/officeDocument/2006/math">
                    <m:sSub>
                      <m:sSubPr>
                        <m:ctrlPr>
                          <a:rPr lang="en-AU" i="1" kern="0">
                            <a:latin typeface="Cambria Math" panose="02040503050406030204" pitchFamily="18" charset="0"/>
                          </a:rPr>
                        </m:ctrlPr>
                      </m:sSubPr>
                      <m:e>
                        <m:r>
                          <a:rPr lang="en-AU" i="1" kern="0">
                            <a:latin typeface="Cambria Math" panose="02040503050406030204" pitchFamily="18" charset="0"/>
                          </a:rPr>
                          <m:t>𝛽</m:t>
                        </m:r>
                      </m:e>
                      <m:sub>
                        <m:r>
                          <a:rPr lang="en-AU" i="1" kern="0" smtClean="0">
                            <a:latin typeface="Cambria Math" panose="02040503050406030204" pitchFamily="18" charset="0"/>
                          </a:rPr>
                          <m:t>𝐾</m:t>
                        </m:r>
                      </m:sub>
                    </m:sSub>
                    <m:r>
                      <a:rPr lang="en-AU" i="1" kern="0">
                        <a:latin typeface="Cambria Math" panose="02040503050406030204" pitchFamily="18" charset="0"/>
                      </a:rPr>
                      <m:t>=</m:t>
                    </m:r>
                    <m:r>
                      <a:rPr lang="en-AU" i="1" kern="0" smtClean="0">
                        <a:latin typeface="Cambria Math" panose="02040503050406030204" pitchFamily="18" charset="0"/>
                      </a:rPr>
                      <m:t>1.650</m:t>
                    </m:r>
                  </m:oMath>
                </a14:m>
                <a:endParaRPr lang="en-AU" kern="0" dirty="0"/>
              </a:p>
              <a:p>
                <a:pPr>
                  <a:spcBef>
                    <a:spcPts val="1800"/>
                  </a:spcBef>
                </a:pPr>
                <a:r>
                  <a:rPr lang="en-AU" kern="0" dirty="0"/>
                  <a:t>“ln” functional form is perfect for using DLY relation</a:t>
                </a:r>
              </a:p>
            </p:txBody>
          </p:sp>
        </mc:Choice>
        <mc:Fallback xmlns="">
          <p:sp>
            <p:nvSpPr>
              <p:cNvPr id="9" name="Content Placeholder 2">
                <a:extLst>
                  <a:ext uri="{FF2B5EF4-FFF2-40B4-BE49-F238E27FC236}">
                    <a16:creationId xmlns:a16="http://schemas.microsoft.com/office/drawing/2014/main" id="{F58A39D5-8904-361A-BBD1-DD888B075124}"/>
                  </a:ext>
                </a:extLst>
              </p:cNvPr>
              <p:cNvSpPr txBox="1">
                <a:spLocks noRot="1" noChangeAspect="1" noMove="1" noResize="1" noEditPoints="1" noAdjustHandles="1" noChangeArrowheads="1" noChangeShapeType="1" noTextEdit="1"/>
              </p:cNvSpPr>
              <p:nvPr/>
            </p:nvSpPr>
            <p:spPr bwMode="auto">
              <a:xfrm>
                <a:off x="457199" y="3962401"/>
                <a:ext cx="8610601" cy="1752600"/>
              </a:xfrm>
              <a:prstGeom prst="rect">
                <a:avLst/>
              </a:prstGeom>
              <a:blipFill>
                <a:blip r:embed="rId5"/>
                <a:stretch>
                  <a:fillRect l="-778" b="-26736"/>
                </a:stretch>
              </a:blipFill>
              <a:ln w="9525">
                <a:noFill/>
                <a:miter lim="800000"/>
                <a:headEnd/>
                <a:tailEnd/>
              </a:ln>
              <a:effectLst/>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BF86AAE3-D71D-E6E6-6506-04651DA0EB59}"/>
              </a:ext>
            </a:extLst>
          </p:cNvPr>
          <p:cNvCxnSpPr/>
          <p:nvPr/>
        </p:nvCxnSpPr>
        <p:spPr bwMode="auto">
          <a:xfrm flipV="1">
            <a:off x="3124200" y="1752600"/>
            <a:ext cx="5674785" cy="1524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98EF0CE-7DC4-70A3-2980-185AEA5BCB71}"/>
              </a:ext>
            </a:extLst>
          </p:cNvPr>
          <p:cNvCxnSpPr/>
          <p:nvPr/>
        </p:nvCxnSpPr>
        <p:spPr bwMode="auto">
          <a:xfrm flipV="1">
            <a:off x="2514600" y="1371600"/>
            <a:ext cx="6400800" cy="2819400"/>
          </a:xfrm>
          <a:prstGeom prst="straightConnector1">
            <a:avLst/>
          </a:prstGeom>
          <a:ln w="19050">
            <a:prstDash val="dashDot"/>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4BB5F50-8F56-9F23-AA47-150A2975936E}"/>
                  </a:ext>
                </a:extLst>
              </p:cNvPr>
              <p:cNvSpPr txBox="1"/>
              <p:nvPr/>
            </p:nvSpPr>
            <p:spPr>
              <a:xfrm>
                <a:off x="10733736" y="990600"/>
                <a:ext cx="113377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𝑠</m:t>
                          </m:r>
                        </m:e>
                        <m:sub>
                          <m:r>
                            <a:rPr lang="en-AU" i="1" kern="0" smtClean="0">
                              <a:solidFill>
                                <a:srgbClr val="C00000"/>
                              </a:solidFill>
                              <a:latin typeface="Cambria Math" panose="02040503050406030204" pitchFamily="18" charset="0"/>
                            </a:rPr>
                            <m:t>𝐾</m:t>
                          </m:r>
                        </m:sub>
                      </m:sSub>
                      <m:d>
                        <m:dPr>
                          <m:ctrlPr>
                            <a:rPr lang="en-AU" i="1" kern="0" smtClean="0">
                              <a:solidFill>
                                <a:srgbClr val="C00000"/>
                              </a:solidFill>
                              <a:latin typeface="Cambria Math" panose="02040503050406030204" pitchFamily="18" charset="0"/>
                            </a:rPr>
                          </m:ctrlPr>
                        </m:dPr>
                        <m:e>
                          <m:r>
                            <a:rPr lang="en-AU" i="1" kern="0" smtClean="0">
                              <a:solidFill>
                                <a:srgbClr val="C00000"/>
                              </a:solidFill>
                              <a:latin typeface="Cambria Math" panose="02040503050406030204" pitchFamily="18" charset="0"/>
                            </a:rPr>
                            <m:t>𝑥</m:t>
                          </m:r>
                          <m:r>
                            <a:rPr lang="en-AU" i="1" kern="0" smtClean="0">
                              <a:solidFill>
                                <a:srgbClr val="C00000"/>
                              </a:solidFill>
                              <a:latin typeface="Cambria Math" panose="02040503050406030204" pitchFamily="18" charset="0"/>
                            </a:rPr>
                            <m:t>;</m:t>
                          </m:r>
                          <m:sSub>
                            <m:sSubPr>
                              <m:ctrlPr>
                                <a:rPr lang="en-AU" i="1" kern="0" smtClean="0">
                                  <a:solidFill>
                                    <a:srgbClr val="C00000"/>
                                  </a:solidFill>
                                  <a:latin typeface="Cambria Math" panose="02040503050406030204" pitchFamily="18" charset="0"/>
                                </a:rPr>
                              </m:ctrlPr>
                            </m:sSubPr>
                            <m:e>
                              <m:r>
                                <a:rPr lang="en-AU" i="1" kern="0" smtClean="0">
                                  <a:solidFill>
                                    <a:srgbClr val="C00000"/>
                                  </a:solidFill>
                                  <a:latin typeface="Cambria Math" panose="02040503050406030204" pitchFamily="18" charset="0"/>
                                </a:rPr>
                                <m:t>𝜁</m:t>
                              </m:r>
                            </m:e>
                            <m:sub>
                              <m:r>
                                <a:rPr lang="en-AU" i="1" kern="0" smtClean="0">
                                  <a:solidFill>
                                    <a:srgbClr val="C00000"/>
                                  </a:solidFill>
                                  <a:latin typeface="Cambria Math" panose="02040503050406030204" pitchFamily="18" charset="0"/>
                                </a:rPr>
                                <m:t>𝐻</m:t>
                              </m:r>
                            </m:sub>
                          </m:sSub>
                        </m:e>
                      </m:d>
                    </m:oMath>
                  </m:oMathPara>
                </a14:m>
                <a:endParaRPr lang="en-AU" dirty="0">
                  <a:solidFill>
                    <a:srgbClr val="C00000"/>
                  </a:solidFill>
                </a:endParaRPr>
              </a:p>
            </p:txBody>
          </p:sp>
        </mc:Choice>
        <mc:Fallback xmlns="">
          <p:sp>
            <p:nvSpPr>
              <p:cNvPr id="14" name="TextBox 13">
                <a:extLst>
                  <a:ext uri="{FF2B5EF4-FFF2-40B4-BE49-F238E27FC236}">
                    <a16:creationId xmlns:a16="http://schemas.microsoft.com/office/drawing/2014/main" id="{14BB5F50-8F56-9F23-AA47-150A2975936E}"/>
                  </a:ext>
                </a:extLst>
              </p:cNvPr>
              <p:cNvSpPr txBox="1">
                <a:spLocks noRot="1" noChangeAspect="1" noMove="1" noResize="1" noEditPoints="1" noAdjustHandles="1" noChangeArrowheads="1" noChangeShapeType="1" noTextEdit="1"/>
              </p:cNvSpPr>
              <p:nvPr/>
            </p:nvSpPr>
            <p:spPr>
              <a:xfrm>
                <a:off x="10733736" y="990600"/>
                <a:ext cx="1133772" cy="369332"/>
              </a:xfrm>
              <a:prstGeom prst="rect">
                <a:avLst/>
              </a:prstGeom>
              <a:blipFill>
                <a:blip r:embed="rId6"/>
                <a:stretch>
                  <a:fillRect b="-11667"/>
                </a:stretch>
              </a:blipFill>
            </p:spPr>
            <p:txBody>
              <a:bodyPr/>
              <a:lstStyle/>
              <a:p>
                <a:r>
                  <a:rPr lang="en-AU">
                    <a:noFill/>
                  </a:rPr>
                  <a:t> </a:t>
                </a:r>
              </a:p>
            </p:txBody>
          </p:sp>
        </mc:Fallback>
      </mc:AlternateContent>
      <p:sp>
        <p:nvSpPr>
          <p:cNvPr id="15" name="TextBox 14">
            <a:extLst>
              <a:ext uri="{FF2B5EF4-FFF2-40B4-BE49-F238E27FC236}">
                <a16:creationId xmlns:a16="http://schemas.microsoft.com/office/drawing/2014/main" id="{2B4C2AC9-2097-34DE-1552-18D8FCA24D1F}"/>
              </a:ext>
            </a:extLst>
          </p:cNvPr>
          <p:cNvSpPr txBox="1"/>
          <p:nvPr/>
        </p:nvSpPr>
        <p:spPr>
          <a:xfrm>
            <a:off x="7710508" y="5560295"/>
            <a:ext cx="4229098" cy="523220"/>
          </a:xfrm>
          <a:prstGeom prst="rect">
            <a:avLst/>
          </a:prstGeom>
          <a:noFill/>
        </p:spPr>
        <p:txBody>
          <a:bodyPr wrap="square" rtlCol="0">
            <a:spAutoFit/>
          </a:bodyPr>
          <a:lstStyle/>
          <a:p>
            <a:r>
              <a:rPr lang="fr-FR" sz="1400" i="1" dirty="0">
                <a:solidFill>
                  <a:schemeClr val="accent6">
                    <a:lumMod val="75000"/>
                  </a:schemeClr>
                </a:solidFill>
              </a:rPr>
              <a:t>Kaon and pion parton distributions</a:t>
            </a:r>
            <a:r>
              <a:rPr lang="fr-FR" sz="1400" dirty="0">
                <a:solidFill>
                  <a:schemeClr val="accent6">
                    <a:lumMod val="75000"/>
                  </a:schemeClr>
                </a:solidFill>
              </a:rPr>
              <a:t>, Zhu-Fang Cui </a:t>
            </a:r>
            <a:r>
              <a:rPr lang="fr-FR" sz="1400" i="1" dirty="0">
                <a:solidFill>
                  <a:schemeClr val="accent6">
                    <a:lumMod val="75000"/>
                  </a:schemeClr>
                </a:solidFill>
              </a:rPr>
              <a:t>et al</a:t>
            </a:r>
            <a:r>
              <a:rPr lang="fr-FR" sz="1400" dirty="0">
                <a:solidFill>
                  <a:schemeClr val="accent6">
                    <a:lumMod val="75000"/>
                  </a:schemeClr>
                </a:solidFill>
              </a:rPr>
              <a:t>., </a:t>
            </a:r>
            <a:r>
              <a:rPr lang="fr-FR" sz="1400" dirty="0" err="1">
                <a:solidFill>
                  <a:schemeClr val="accent6">
                    <a:lumMod val="75000"/>
                  </a:schemeClr>
                </a:solidFill>
              </a:rPr>
              <a:t>Eur</a:t>
            </a:r>
            <a:r>
              <a:rPr lang="fr-FR" sz="1400" dirty="0">
                <a:solidFill>
                  <a:schemeClr val="accent6">
                    <a:lumMod val="75000"/>
                  </a:schemeClr>
                </a:solidFill>
              </a:rPr>
              <a:t>. Phys. J. C 80 (2020) 11, 1064 ... 97 citations</a:t>
            </a:r>
            <a:endParaRPr lang="en-AU" sz="1400" dirty="0">
              <a:solidFill>
                <a:schemeClr val="accent6">
                  <a:lumMod val="75000"/>
                </a:schemeClr>
              </a:solidFill>
            </a:endParaRPr>
          </a:p>
        </p:txBody>
      </p:sp>
      <p:sp>
        <p:nvSpPr>
          <p:cNvPr id="16" name="TextBox 15">
            <a:extLst>
              <a:ext uri="{FF2B5EF4-FFF2-40B4-BE49-F238E27FC236}">
                <a16:creationId xmlns:a16="http://schemas.microsoft.com/office/drawing/2014/main" id="{3EADDEED-42D4-741A-55DC-B659B6A77C51}"/>
              </a:ext>
            </a:extLst>
          </p:cNvPr>
          <p:cNvSpPr txBox="1"/>
          <p:nvPr/>
        </p:nvSpPr>
        <p:spPr>
          <a:xfrm>
            <a:off x="9188175" y="3737052"/>
            <a:ext cx="2761370" cy="1754326"/>
          </a:xfrm>
          <a:prstGeom prst="rect">
            <a:avLst/>
          </a:prstGeom>
          <a:noFill/>
        </p:spPr>
        <p:txBody>
          <a:bodyPr wrap="square" rtlCol="0">
            <a:spAutoFit/>
          </a:bodyPr>
          <a:lstStyle/>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Dilation and flattening are expressions of EHM</a:t>
            </a:r>
          </a:p>
          <a:p>
            <a:pPr marL="285750" indent="-285750">
              <a:buFont typeface="Wingdings" panose="05000000000000000000" pitchFamily="2" charset="2"/>
              <a:buChar char="ü"/>
            </a:pPr>
            <a:r>
              <a:rPr lang="en-AU" i="1" dirty="0">
                <a:ln w="0"/>
                <a:solidFill>
                  <a:schemeClr val="accent3">
                    <a:lumMod val="75000"/>
                  </a:schemeClr>
                </a:solidFill>
                <a:effectLst>
                  <a:outerShdw blurRad="38100" dist="25400" dir="5400000" algn="ctr" rotWithShape="0">
                    <a:srgbClr val="6E747A">
                      <a:alpha val="43000"/>
                    </a:srgbClr>
                  </a:outerShdw>
                </a:effectLst>
              </a:rPr>
              <a:t>Skewing for kaon is expression of EHM + Higgs-Boson interference </a:t>
            </a:r>
          </a:p>
        </p:txBody>
      </p:sp>
      <p:sp>
        <p:nvSpPr>
          <p:cNvPr id="7" name="TextBox 6">
            <a:extLst>
              <a:ext uri="{FF2B5EF4-FFF2-40B4-BE49-F238E27FC236}">
                <a16:creationId xmlns:a16="http://schemas.microsoft.com/office/drawing/2014/main" id="{6D23A214-ADAA-B3D0-3324-DAF089B6A9C8}"/>
              </a:ext>
            </a:extLst>
          </p:cNvPr>
          <p:cNvSpPr txBox="1"/>
          <p:nvPr/>
        </p:nvSpPr>
        <p:spPr>
          <a:xfrm>
            <a:off x="7467600" y="6055776"/>
            <a:ext cx="4572001" cy="461665"/>
          </a:xfrm>
          <a:prstGeom prst="rect">
            <a:avLst/>
          </a:prstGeom>
          <a:noFill/>
        </p:spPr>
        <p:txBody>
          <a:bodyPr wrap="square" rtlCol="0">
            <a:spAutoFit/>
          </a:bodyPr>
          <a:lstStyle/>
          <a:p>
            <a:r>
              <a:rPr lang="en-US" sz="1200" dirty="0">
                <a:solidFill>
                  <a:srgbClr val="008000"/>
                </a:solidFill>
              </a:rPr>
              <a:t>CSM predictions confirmed, e.g., </a:t>
            </a:r>
            <a:r>
              <a:rPr lang="en-US" sz="1200" i="1" dirty="0">
                <a:solidFill>
                  <a:srgbClr val="008000"/>
                </a:solidFill>
              </a:rPr>
              <a:t>Quark and Gluon Momentum Fractions in the Pion and in the Kaon</a:t>
            </a:r>
            <a:r>
              <a:rPr lang="en-US" sz="1200" dirty="0">
                <a:solidFill>
                  <a:srgbClr val="008000"/>
                </a:solidFill>
              </a:rPr>
              <a:t>, ETMC, Phys. Rev. Lett. 134 (2025)</a:t>
            </a:r>
            <a:endParaRPr lang="en-AU" sz="1200" dirty="0">
              <a:solidFill>
                <a:srgbClr val="008000"/>
              </a:solidFill>
            </a:endParaRPr>
          </a:p>
        </p:txBody>
      </p:sp>
    </p:spTree>
    <p:extLst>
      <p:ext uri="{BB962C8B-B14F-4D97-AF65-F5344CB8AC3E}">
        <p14:creationId xmlns:p14="http://schemas.microsoft.com/office/powerpoint/2010/main" val="3549667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wipe(down)">
                                      <p:cBhvr>
                                        <p:cTn id="10" dur="500"/>
                                        <p:tgtEl>
                                          <p:spTgt spid="9">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wipe(down)">
                                      <p:cBhvr>
                                        <p:cTn id="13" dur="500"/>
                                        <p:tgtEl>
                                          <p:spTgt spid="9">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1000"/>
                                        <p:tgtEl>
                                          <p:spTgt spid="7"/>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arn(inVertic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aph of a function&#10;&#10;AI-generated content may be incorrect.">
            <a:extLst>
              <a:ext uri="{FF2B5EF4-FFF2-40B4-BE49-F238E27FC236}">
                <a16:creationId xmlns:a16="http://schemas.microsoft.com/office/drawing/2014/main" id="{1023D0FB-F768-A827-4FBA-FD85FA131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235" y="685800"/>
            <a:ext cx="6074979" cy="3886200"/>
          </a:xfrm>
          <a:prstGeom prst="rect">
            <a:avLst/>
          </a:prstGeom>
        </p:spPr>
      </p:pic>
      <p:sp>
        <p:nvSpPr>
          <p:cNvPr id="2" name="Title 1">
            <a:extLst>
              <a:ext uri="{FF2B5EF4-FFF2-40B4-BE49-F238E27FC236}">
                <a16:creationId xmlns:a16="http://schemas.microsoft.com/office/drawing/2014/main" id="{4CE639BB-4AA3-1502-7913-9666088D857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Elementary Fragmentation 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A271F9-EBED-4713-5812-88CF78F56F2E}"/>
                  </a:ext>
                </a:extLst>
              </p:cNvPr>
              <p:cNvSpPr>
                <a:spLocks noGrp="1"/>
              </p:cNvSpPr>
              <p:nvPr>
                <p:ph idx="1"/>
              </p:nvPr>
            </p:nvSpPr>
            <p:spPr>
              <a:xfrm>
                <a:off x="609600" y="1341437"/>
                <a:ext cx="5715000" cy="4889501"/>
              </a:xfrm>
            </p:spPr>
            <p:txBody>
              <a:bodyPr/>
              <a:lstStyle/>
              <a:p>
                <a:r>
                  <a:rPr lang="en-AU" dirty="0"/>
                  <a:t>DLY relation </a:t>
                </a:r>
                <a14:m>
                  <m:oMath xmlns:m="http://schemas.openxmlformats.org/officeDocument/2006/math">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𝑑</m:t>
                        </m:r>
                      </m:e>
                      <m:sub>
                        <m:r>
                          <a:rPr lang="en-AU" b="0" i="1" smtClean="0">
                            <a:latin typeface="Cambria Math" panose="02040503050406030204" pitchFamily="18" charset="0"/>
                          </a:rPr>
                          <m:t>𝑞</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m:t>
                    </m:r>
                    <m:r>
                      <a:rPr lang="en-AU" b="0" i="1" smtClean="0">
                        <a:latin typeface="Cambria Math" panose="02040503050406030204" pitchFamily="18" charset="0"/>
                      </a:rPr>
                      <m:t>𝑧</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𝑞</m:t>
                        </m:r>
                      </m:e>
                      <m:sup>
                        <m:r>
                          <a:rPr lang="en-AU" b="0" i="1" smtClean="0">
                            <a:latin typeface="Cambria Math" panose="02040503050406030204" pitchFamily="18" charset="0"/>
                          </a:rPr>
                          <m:t>h</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𝑧</m:t>
                        </m:r>
                      </m:den>
                    </m:f>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oMath>
                </a14:m>
                <a:endParaRPr lang="en-AU" dirty="0"/>
              </a:p>
              <a:p>
                <a:r>
                  <a:rPr lang="en-AU" dirty="0"/>
                  <a:t>CSM DFs produce curves at right</a:t>
                </a:r>
              </a:p>
              <a:p>
                <a:r>
                  <a:rPr lang="en-AU" dirty="0"/>
                  <a:t>Normalised</a:t>
                </a:r>
              </a:p>
              <a:p>
                <a:endParaRPr lang="en-AU" dirty="0"/>
              </a:p>
              <a:p>
                <a:endParaRPr lang="en-AU" dirty="0"/>
              </a:p>
              <a:p>
                <a:pPr marL="400050" lvl="1" indent="0">
                  <a:buNone/>
                </a:pPr>
                <a:r>
                  <a:rPr lang="en-AU" sz="2200" dirty="0"/>
                  <a:t>Elementary probability that </a:t>
                </a:r>
                <a14:m>
                  <m:oMath xmlns:m="http://schemas.openxmlformats.org/officeDocument/2006/math">
                    <m:r>
                      <a:rPr lang="en-AU" sz="2200" i="1" dirty="0" smtClean="0">
                        <a:latin typeface="Cambria Math" panose="02040503050406030204" pitchFamily="18" charset="0"/>
                      </a:rPr>
                      <m:t>𝑢</m:t>
                    </m:r>
                  </m:oMath>
                </a14:m>
                <a:r>
                  <a:rPr lang="en-AU" sz="2200" dirty="0"/>
                  <a:t> quark produces some kind of hadron with some value of </a:t>
                </a:r>
                <a14:m>
                  <m:oMath xmlns:m="http://schemas.openxmlformats.org/officeDocument/2006/math">
                    <m:r>
                      <a:rPr lang="en-AU" sz="2200" i="1" dirty="0" smtClean="0">
                        <a:latin typeface="Cambria Math" panose="02040503050406030204" pitchFamily="18" charset="0"/>
                      </a:rPr>
                      <m:t>𝑧</m:t>
                    </m:r>
                  </m:oMath>
                </a14:m>
                <a:r>
                  <a:rPr lang="en-AU" sz="2200" dirty="0"/>
                  <a:t> is unity</a:t>
                </a:r>
              </a:p>
              <a:p>
                <a:r>
                  <a:rPr lang="en-AU" dirty="0"/>
                  <a:t>Owing to DLY relation, FF behaviour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≃1</m:t>
                    </m:r>
                  </m:oMath>
                </a14:m>
                <a:r>
                  <a:rPr lang="en-US" dirty="0"/>
                  <a:t> must match that of DFs on </a:t>
                </a:r>
                <a14:m>
                  <m:oMath xmlns:m="http://schemas.openxmlformats.org/officeDocument/2006/math">
                    <m:r>
                      <a:rPr lang="en-AU" b="0" i="1" smtClean="0">
                        <a:latin typeface="Cambria Math" panose="02040503050406030204" pitchFamily="18" charset="0"/>
                      </a:rPr>
                      <m:t>𝑥</m:t>
                    </m:r>
                    <m:r>
                      <a:rPr lang="en-AU" b="0" i="1" smtClean="0">
                        <a:latin typeface="Cambria Math" panose="02040503050406030204" pitchFamily="18" charset="0"/>
                      </a:rPr>
                      <m:t>≃</m:t>
                    </m:r>
                  </m:oMath>
                </a14:m>
                <a:r>
                  <a:rPr lang="en-US" dirty="0"/>
                  <a:t>1</a:t>
                </a:r>
              </a:p>
              <a:p>
                <a:pPr lvl="1"/>
                <a:r>
                  <a:rPr lang="en-US" dirty="0"/>
                  <a:t>Strict QCD predictions</a:t>
                </a:r>
              </a:p>
              <a:p>
                <a:pPr lvl="1"/>
                <a:r>
                  <a:rPr lang="en-AU" b="0" dirty="0"/>
                  <a:t>Mesons </a:t>
                </a:r>
                <a14:m>
                  <m:oMath xmlns:m="http://schemas.openxmlformats.org/officeDocument/2006/math">
                    <m:sSup>
                      <m:sSupPr>
                        <m:ctrlPr>
                          <a:rPr lang="en-AU" b="0" i="1" smtClean="0">
                            <a:latin typeface="Cambria Math" panose="02040503050406030204" pitchFamily="18" charset="0"/>
                          </a:rPr>
                        </m:ctrlPr>
                      </m:sSupPr>
                      <m:e>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𝑥</m:t>
                                </m:r>
                              </m:e>
                            </m:d>
                          </m:e>
                          <m:sup>
                            <m:r>
                              <a:rPr lang="en-AU" b="0" i="1" smtClean="0">
                                <a:latin typeface="Cambria Math" panose="02040503050406030204" pitchFamily="18" charset="0"/>
                              </a:rPr>
                              <m:t>2+</m:t>
                            </m:r>
                            <m:r>
                              <a:rPr lang="en-AU" b="0" i="1" smtClean="0">
                                <a:latin typeface="Cambria Math" panose="02040503050406030204" pitchFamily="18" charset="0"/>
                              </a:rPr>
                              <m:t>𝛾</m:t>
                            </m:r>
                            <m:r>
                              <a:rPr lang="en-AU" b="0" i="1" smtClean="0">
                                <a:latin typeface="Cambria Math" panose="02040503050406030204" pitchFamily="18" charset="0"/>
                              </a:rPr>
                              <m:t>(</m:t>
                            </m:r>
                            <m:r>
                              <a:rPr lang="en-AU" b="0" i="1" smtClean="0">
                                <a:latin typeface="Cambria Math" panose="02040503050406030204" pitchFamily="18" charset="0"/>
                              </a:rPr>
                              <m:t>𝜁</m:t>
                            </m:r>
                            <m:r>
                              <a:rPr lang="en-AU" b="0" i="1" smtClean="0">
                                <a:latin typeface="Cambria Math" panose="02040503050406030204" pitchFamily="18" charset="0"/>
                              </a:rPr>
                              <m:t>)</m:t>
                            </m:r>
                          </m:sup>
                        </m:sSup>
                        <m:r>
                          <a:rPr lang="en-AU" b="0" i="1" smtClean="0">
                            <a:latin typeface="Cambria Math" panose="02040503050406030204" pitchFamily="18" charset="0"/>
                          </a:rPr>
                          <m:t>↔</m:t>
                        </m:r>
                        <m:d>
                          <m:dPr>
                            <m:ctrlPr>
                              <a:rPr lang="en-AU" b="0" i="1" smtClean="0">
                                <a:latin typeface="Cambria Math" panose="02040503050406030204" pitchFamily="18" charset="0"/>
                              </a:rPr>
                            </m:ctrlPr>
                          </m:dPr>
                          <m:e>
                            <m:r>
                              <a:rPr lang="en-AU" b="0" i="1" smtClean="0">
                                <a:latin typeface="Cambria Math" panose="02040503050406030204" pitchFamily="18" charset="0"/>
                              </a:rPr>
                              <m:t>1−</m:t>
                            </m:r>
                            <m:r>
                              <a:rPr lang="en-AU" b="0" i="1" smtClean="0">
                                <a:latin typeface="Cambria Math" panose="02040503050406030204" pitchFamily="18" charset="0"/>
                              </a:rPr>
                              <m:t>𝑧</m:t>
                            </m:r>
                          </m:e>
                        </m:d>
                      </m:e>
                      <m:sup>
                        <m:r>
                          <a:rPr lang="en-AU" b="0" i="1" smtClean="0">
                            <a:latin typeface="Cambria Math" panose="02040503050406030204" pitchFamily="18" charset="0"/>
                          </a:rPr>
                          <m:t>2+</m:t>
                        </m:r>
                        <m:r>
                          <a:rPr lang="en-AU" b="0" i="1" smtClean="0">
                            <a:latin typeface="Cambria Math" panose="02040503050406030204" pitchFamily="18" charset="0"/>
                          </a:rPr>
                          <m:t>𝛾</m:t>
                        </m:r>
                        <m:d>
                          <m:dPr>
                            <m:ctrlPr>
                              <a:rPr lang="en-AU" b="0" i="1" smtClean="0">
                                <a:latin typeface="Cambria Math" panose="02040503050406030204" pitchFamily="18" charset="0"/>
                              </a:rPr>
                            </m:ctrlPr>
                          </m:dPr>
                          <m:e>
                            <m:r>
                              <a:rPr lang="en-AU" b="0" i="1" smtClean="0">
                                <a:latin typeface="Cambria Math" panose="02040503050406030204" pitchFamily="18" charset="0"/>
                              </a:rPr>
                              <m:t>𝜁</m:t>
                            </m:r>
                          </m:e>
                        </m:d>
                      </m:sup>
                    </m:sSup>
                  </m:oMath>
                </a14:m>
                <a:endParaRPr lang="en-AU" dirty="0"/>
              </a:p>
            </p:txBody>
          </p:sp>
        </mc:Choice>
        <mc:Fallback xmlns="">
          <p:sp>
            <p:nvSpPr>
              <p:cNvPr id="3" name="Content Placeholder 2">
                <a:extLst>
                  <a:ext uri="{FF2B5EF4-FFF2-40B4-BE49-F238E27FC236}">
                    <a16:creationId xmlns:a16="http://schemas.microsoft.com/office/drawing/2014/main" id="{05A271F9-EBED-4713-5812-88CF78F56F2E}"/>
                  </a:ext>
                </a:extLst>
              </p:cNvPr>
              <p:cNvSpPr>
                <a:spLocks noGrp="1" noRot="1" noChangeAspect="1" noMove="1" noResize="1" noEditPoints="1" noAdjustHandles="1" noChangeArrowheads="1" noChangeShapeType="1" noTextEdit="1"/>
              </p:cNvSpPr>
              <p:nvPr>
                <p:ph idx="1"/>
              </p:nvPr>
            </p:nvSpPr>
            <p:spPr>
              <a:xfrm>
                <a:off x="609600" y="1341437"/>
                <a:ext cx="5715000" cy="4889501"/>
              </a:xfrm>
              <a:blipFill>
                <a:blip r:embed="rId3"/>
                <a:stretch>
                  <a:fillRect l="-1173" r="-170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DC441B2-8163-0E8C-71D5-A017988342D2}"/>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CF7C9B7-72D0-5596-0C2C-F5C7318D32A4}"/>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AF8E213-56C2-9BC8-771A-DED996FB9FFE}"/>
              </a:ext>
            </a:extLst>
          </p:cNvPr>
          <p:cNvSpPr>
            <a:spLocks noGrp="1"/>
          </p:cNvSpPr>
          <p:nvPr>
            <p:ph type="sldNum" sz="quarter" idx="12"/>
          </p:nvPr>
        </p:nvSpPr>
        <p:spPr/>
        <p:txBody>
          <a:bodyPr/>
          <a:lstStyle/>
          <a:p>
            <a:fld id="{87034D8C-3CB4-402A-BC46-2AB14C0FE90A}" type="slidenum">
              <a:rPr lang="en-US" smtClean="0"/>
              <a:pPr/>
              <a:t>113</a:t>
            </a:fld>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420814-8D12-BB69-2CC6-8E1830C03AFD}"/>
                  </a:ext>
                </a:extLst>
              </p:cNvPr>
              <p:cNvSpPr txBox="1"/>
              <p:nvPr/>
            </p:nvSpPr>
            <p:spPr>
              <a:xfrm>
                <a:off x="8534400" y="2209800"/>
                <a:ext cx="128432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rgbClr val="C00000"/>
                              </a:solidFill>
                              <a:latin typeface="Cambria Math" panose="02040503050406030204" pitchFamily="18" charset="0"/>
                            </a:rPr>
                          </m:ctrlPr>
                        </m:sSubSupPr>
                        <m:e>
                          <m:r>
                            <a:rPr lang="en-AU" b="0" i="1" smtClean="0">
                              <a:solidFill>
                                <a:srgbClr val="C00000"/>
                              </a:solidFill>
                              <a:latin typeface="Cambria Math" panose="02040503050406030204" pitchFamily="18" charset="0"/>
                            </a:rPr>
                            <m:t>𝑑</m:t>
                          </m:r>
                        </m:e>
                        <m:sub>
                          <m:r>
                            <a:rPr lang="en-AU" b="0" i="1" smtClean="0">
                              <a:solidFill>
                                <a:srgbClr val="C00000"/>
                              </a:solidFill>
                              <a:latin typeface="Cambria Math" panose="02040503050406030204" pitchFamily="18" charset="0"/>
                            </a:rPr>
                            <m:t>𝑠</m:t>
                          </m:r>
                        </m:sub>
                        <m:sup>
                          <m:sSup>
                            <m:sSupPr>
                              <m:ctrlPr>
                                <a:rPr lang="en-AU" b="0" i="1" smtClean="0">
                                  <a:solidFill>
                                    <a:srgbClr val="C00000"/>
                                  </a:solidFill>
                                  <a:latin typeface="Cambria Math" panose="02040503050406030204" pitchFamily="18" charset="0"/>
                                </a:rPr>
                              </m:ctrlPr>
                            </m:sSupPr>
                            <m:e>
                              <m:r>
                                <a:rPr lang="en-AU" b="0" i="1" smtClean="0">
                                  <a:solidFill>
                                    <a:srgbClr val="C00000"/>
                                  </a:solidFill>
                                  <a:latin typeface="Cambria Math" panose="02040503050406030204" pitchFamily="18" charset="0"/>
                                </a:rPr>
                                <m:t>𝐾</m:t>
                              </m:r>
                            </m:e>
                            <m:sup>
                              <m:r>
                                <a:rPr lang="en-AU" b="0" i="1" smtClean="0">
                                  <a:solidFill>
                                    <a:srgbClr val="C00000"/>
                                  </a:solidFill>
                                  <a:latin typeface="Cambria Math" panose="02040503050406030204" pitchFamily="18" charset="0"/>
                                </a:rPr>
                                <m:t>−</m:t>
                              </m:r>
                            </m:sup>
                          </m:sSup>
                        </m:sup>
                      </m:sSubSup>
                      <m:r>
                        <a:rPr lang="en-AU" b="0" i="1" smtClean="0">
                          <a:solidFill>
                            <a:srgbClr val="C00000"/>
                          </a:solidFill>
                          <a:latin typeface="Cambria Math" panose="02040503050406030204" pitchFamily="18" charset="0"/>
                        </a:rPr>
                        <m:t>(</m:t>
                      </m:r>
                      <m:r>
                        <a:rPr lang="en-AU" b="0" i="1" smtClean="0">
                          <a:solidFill>
                            <a:srgbClr val="C00000"/>
                          </a:solidFill>
                          <a:latin typeface="Cambria Math" panose="02040503050406030204" pitchFamily="18" charset="0"/>
                        </a:rPr>
                        <m:t>𝑥</m:t>
                      </m:r>
                      <m:r>
                        <a:rPr lang="en-AU" b="0" i="1" smtClean="0">
                          <a:solidFill>
                            <a:srgbClr val="C00000"/>
                          </a:solidFill>
                          <a:latin typeface="Cambria Math" panose="02040503050406030204" pitchFamily="18" charset="0"/>
                        </a:rPr>
                        <m:t>;</m:t>
                      </m:r>
                      <m:sSub>
                        <m:sSubPr>
                          <m:ctrlPr>
                            <a:rPr lang="en-AU" b="0" i="1" smtClean="0">
                              <a:solidFill>
                                <a:srgbClr val="C00000"/>
                              </a:solidFill>
                              <a:latin typeface="Cambria Math" panose="02040503050406030204" pitchFamily="18" charset="0"/>
                            </a:rPr>
                          </m:ctrlPr>
                        </m:sSubPr>
                        <m:e>
                          <m:r>
                            <a:rPr lang="en-AU" b="0" i="1" smtClean="0">
                              <a:solidFill>
                                <a:srgbClr val="C00000"/>
                              </a:solidFill>
                              <a:latin typeface="Cambria Math" panose="02040503050406030204" pitchFamily="18" charset="0"/>
                            </a:rPr>
                            <m:t>𝜁</m:t>
                          </m:r>
                        </m:e>
                        <m:sub>
                          <m:r>
                            <a:rPr lang="en-AU" b="0" i="1" smtClean="0">
                              <a:solidFill>
                                <a:srgbClr val="C00000"/>
                              </a:solidFill>
                              <a:latin typeface="Cambria Math" panose="02040503050406030204" pitchFamily="18" charset="0"/>
                            </a:rPr>
                            <m:t>𝐻</m:t>
                          </m:r>
                        </m:sub>
                      </m:sSub>
                      <m:r>
                        <a:rPr lang="en-AU" b="0" i="1" smtClean="0">
                          <a:solidFill>
                            <a:srgbClr val="C00000"/>
                          </a:solidFill>
                          <a:latin typeface="Cambria Math" panose="02040503050406030204" pitchFamily="18" charset="0"/>
                        </a:rPr>
                        <m:t>)</m:t>
                      </m:r>
                    </m:oMath>
                  </m:oMathPara>
                </a14:m>
                <a:endParaRPr lang="en-AU" dirty="0">
                  <a:solidFill>
                    <a:srgbClr val="C00000"/>
                  </a:solidFill>
                </a:endParaRPr>
              </a:p>
            </p:txBody>
          </p:sp>
        </mc:Choice>
        <mc:Fallback xmlns="">
          <p:sp>
            <p:nvSpPr>
              <p:cNvPr id="9" name="TextBox 8">
                <a:extLst>
                  <a:ext uri="{FF2B5EF4-FFF2-40B4-BE49-F238E27FC236}">
                    <a16:creationId xmlns:a16="http://schemas.microsoft.com/office/drawing/2014/main" id="{B5420814-8D12-BB69-2CC6-8E1830C03AFD}"/>
                  </a:ext>
                </a:extLst>
              </p:cNvPr>
              <p:cNvSpPr txBox="1">
                <a:spLocks noRot="1" noChangeAspect="1" noMove="1" noResize="1" noEditPoints="1" noAdjustHandles="1" noChangeArrowheads="1" noChangeShapeType="1" noTextEdit="1"/>
              </p:cNvSpPr>
              <p:nvPr/>
            </p:nvSpPr>
            <p:spPr>
              <a:xfrm>
                <a:off x="8534400" y="2209800"/>
                <a:ext cx="1284326" cy="369332"/>
              </a:xfrm>
              <a:prstGeom prst="rect">
                <a:avLst/>
              </a:prstGeom>
              <a:blipFill>
                <a:blip r:embed="rId4"/>
                <a:stretch>
                  <a:fillRect b="-13333"/>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2728029-130F-CB35-6CF2-71F3922B6CEF}"/>
                  </a:ext>
                </a:extLst>
              </p:cNvPr>
              <p:cNvSpPr txBox="1"/>
              <p:nvPr/>
            </p:nvSpPr>
            <p:spPr>
              <a:xfrm>
                <a:off x="8346089" y="3200400"/>
                <a:ext cx="1284326" cy="40511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6">
                                  <a:lumMod val="50000"/>
                                </a:schemeClr>
                              </a:solidFill>
                              <a:latin typeface="Cambria Math" panose="02040503050406030204" pitchFamily="18" charset="0"/>
                            </a:rPr>
                          </m:ctrlPr>
                        </m:sSubSupPr>
                        <m:e>
                          <m:r>
                            <a:rPr lang="en-AU" b="0" i="1" smtClean="0">
                              <a:solidFill>
                                <a:schemeClr val="accent6">
                                  <a:lumMod val="50000"/>
                                </a:schemeClr>
                              </a:solidFill>
                              <a:latin typeface="Cambria Math" panose="02040503050406030204" pitchFamily="18" charset="0"/>
                            </a:rPr>
                            <m:t>𝑑</m:t>
                          </m:r>
                        </m:e>
                        <m:sub>
                          <m:r>
                            <a:rPr lang="en-AU" b="0" i="1" smtClean="0">
                              <a:solidFill>
                                <a:schemeClr val="accent6">
                                  <a:lumMod val="50000"/>
                                </a:schemeClr>
                              </a:solidFill>
                              <a:latin typeface="Cambria Math" panose="02040503050406030204" pitchFamily="18" charset="0"/>
                            </a:rPr>
                            <m:t>𝑢</m:t>
                          </m:r>
                        </m:sub>
                        <m:sup>
                          <m:sSup>
                            <m:sSupPr>
                              <m:ctrlPr>
                                <a:rPr lang="en-AU" b="0" i="1" smtClean="0">
                                  <a:solidFill>
                                    <a:schemeClr val="accent6">
                                      <a:lumMod val="50000"/>
                                    </a:schemeClr>
                                  </a:solidFill>
                                  <a:latin typeface="Cambria Math" panose="02040503050406030204" pitchFamily="18" charset="0"/>
                                </a:rPr>
                              </m:ctrlPr>
                            </m:sSupPr>
                            <m:e>
                              <m:r>
                                <a:rPr lang="en-AU" b="0" i="1" smtClean="0">
                                  <a:solidFill>
                                    <a:schemeClr val="accent6">
                                      <a:lumMod val="50000"/>
                                    </a:schemeClr>
                                  </a:solidFill>
                                  <a:latin typeface="Cambria Math" panose="02040503050406030204" pitchFamily="18" charset="0"/>
                                </a:rPr>
                                <m:t>𝐾</m:t>
                              </m:r>
                            </m:e>
                            <m:sup>
                              <m:r>
                                <a:rPr lang="en-AU" b="0" i="1" smtClean="0">
                                  <a:solidFill>
                                    <a:schemeClr val="accent6">
                                      <a:lumMod val="50000"/>
                                    </a:schemeClr>
                                  </a:solidFill>
                                  <a:latin typeface="Cambria Math" panose="02040503050406030204" pitchFamily="18" charset="0"/>
                                </a:rPr>
                                <m:t>+</m:t>
                              </m:r>
                            </m:sup>
                          </m:sSup>
                        </m:sup>
                      </m:sSubSup>
                      <m:r>
                        <a:rPr lang="en-AU" b="0" i="1" smtClean="0">
                          <a:solidFill>
                            <a:schemeClr val="accent6">
                              <a:lumMod val="50000"/>
                            </a:schemeClr>
                          </a:solidFill>
                          <a:latin typeface="Cambria Math" panose="02040503050406030204" pitchFamily="18" charset="0"/>
                        </a:rPr>
                        <m:t>(</m:t>
                      </m:r>
                      <m:r>
                        <a:rPr lang="en-AU" b="0" i="1" smtClean="0">
                          <a:solidFill>
                            <a:schemeClr val="accent6">
                              <a:lumMod val="50000"/>
                            </a:schemeClr>
                          </a:solidFill>
                          <a:latin typeface="Cambria Math" panose="02040503050406030204" pitchFamily="18" charset="0"/>
                        </a:rPr>
                        <m:t>𝑥</m:t>
                      </m:r>
                      <m:r>
                        <a:rPr lang="en-AU" b="0" i="1" smtClean="0">
                          <a:solidFill>
                            <a:schemeClr val="accent6">
                              <a:lumMod val="50000"/>
                            </a:schemeClr>
                          </a:solidFill>
                          <a:latin typeface="Cambria Math" panose="02040503050406030204" pitchFamily="18" charset="0"/>
                        </a:rPr>
                        <m:t>;</m:t>
                      </m:r>
                      <m:sSub>
                        <m:sSubPr>
                          <m:ctrlPr>
                            <a:rPr lang="en-AU" b="0" i="1" smtClean="0">
                              <a:solidFill>
                                <a:schemeClr val="accent6">
                                  <a:lumMod val="50000"/>
                                </a:schemeClr>
                              </a:solidFill>
                              <a:latin typeface="Cambria Math" panose="02040503050406030204" pitchFamily="18" charset="0"/>
                            </a:rPr>
                          </m:ctrlPr>
                        </m:sSubPr>
                        <m:e>
                          <m:r>
                            <a:rPr lang="en-AU" b="0" i="1" smtClean="0">
                              <a:solidFill>
                                <a:schemeClr val="accent6">
                                  <a:lumMod val="50000"/>
                                </a:schemeClr>
                              </a:solidFill>
                              <a:latin typeface="Cambria Math" panose="02040503050406030204" pitchFamily="18" charset="0"/>
                            </a:rPr>
                            <m:t>𝜁</m:t>
                          </m:r>
                        </m:e>
                        <m:sub>
                          <m:r>
                            <a:rPr lang="en-AU" b="0" i="1" smtClean="0">
                              <a:solidFill>
                                <a:schemeClr val="accent6">
                                  <a:lumMod val="50000"/>
                                </a:schemeClr>
                              </a:solidFill>
                              <a:latin typeface="Cambria Math" panose="02040503050406030204" pitchFamily="18" charset="0"/>
                            </a:rPr>
                            <m:t>𝐻</m:t>
                          </m:r>
                        </m:sub>
                      </m:sSub>
                      <m:r>
                        <a:rPr lang="en-AU" b="0" i="1" smtClean="0">
                          <a:solidFill>
                            <a:schemeClr val="accent6">
                              <a:lumMod val="50000"/>
                            </a:schemeClr>
                          </a:solidFill>
                          <a:latin typeface="Cambria Math" panose="02040503050406030204" pitchFamily="18" charset="0"/>
                        </a:rPr>
                        <m:t>)</m:t>
                      </m:r>
                    </m:oMath>
                  </m:oMathPara>
                </a14:m>
                <a:endParaRPr lang="en-AU" dirty="0">
                  <a:solidFill>
                    <a:schemeClr val="accent6">
                      <a:lumMod val="50000"/>
                    </a:schemeClr>
                  </a:solidFill>
                </a:endParaRPr>
              </a:p>
            </p:txBody>
          </p:sp>
        </mc:Choice>
        <mc:Fallback xmlns="">
          <p:sp>
            <p:nvSpPr>
              <p:cNvPr id="10" name="TextBox 9">
                <a:extLst>
                  <a:ext uri="{FF2B5EF4-FFF2-40B4-BE49-F238E27FC236}">
                    <a16:creationId xmlns:a16="http://schemas.microsoft.com/office/drawing/2014/main" id="{C2728029-130F-CB35-6CF2-71F3922B6CEF}"/>
                  </a:ext>
                </a:extLst>
              </p:cNvPr>
              <p:cNvSpPr txBox="1">
                <a:spLocks noRot="1" noChangeAspect="1" noMove="1" noResize="1" noEditPoints="1" noAdjustHandles="1" noChangeArrowheads="1" noChangeShapeType="1" noTextEdit="1"/>
              </p:cNvSpPr>
              <p:nvPr/>
            </p:nvSpPr>
            <p:spPr>
              <a:xfrm>
                <a:off x="8346089" y="3200400"/>
                <a:ext cx="1284326" cy="405111"/>
              </a:xfrm>
              <a:prstGeom prst="rect">
                <a:avLst/>
              </a:prstGeom>
              <a:blipFill>
                <a:blip r:embed="rId5"/>
                <a:stretch>
                  <a:fillRect b="-121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CC82D17-92F3-4DBC-045D-E79AE4C6A24F}"/>
                  </a:ext>
                </a:extLst>
              </p:cNvPr>
              <p:cNvSpPr txBox="1"/>
              <p:nvPr/>
            </p:nvSpPr>
            <p:spPr>
              <a:xfrm>
                <a:off x="8072525" y="1357105"/>
                <a:ext cx="1596398" cy="4071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AU" b="0" i="1" smtClean="0">
                              <a:solidFill>
                                <a:schemeClr val="accent1">
                                  <a:lumMod val="50000"/>
                                </a:schemeClr>
                              </a:solidFill>
                              <a:latin typeface="Cambria Math" panose="02040503050406030204" pitchFamily="18" charset="0"/>
                            </a:rPr>
                          </m:ctrlPr>
                        </m:sSubSupPr>
                        <m:e>
                          <m:r>
                            <a:rPr lang="en-AU" b="0" i="1" smtClean="0">
                              <a:solidFill>
                                <a:schemeClr val="accent1">
                                  <a:lumMod val="50000"/>
                                </a:schemeClr>
                              </a:solidFill>
                              <a:latin typeface="Cambria Math" panose="02040503050406030204" pitchFamily="18" charset="0"/>
                            </a:rPr>
                            <m:t>𝑑</m:t>
                          </m:r>
                        </m:e>
                        <m:sub>
                          <m:r>
                            <a:rPr lang="en-AU" b="0" i="1" smtClean="0">
                              <a:solidFill>
                                <a:schemeClr val="accent1">
                                  <a:lumMod val="50000"/>
                                </a:schemeClr>
                              </a:solidFill>
                              <a:latin typeface="Cambria Math" panose="02040503050406030204" pitchFamily="18" charset="0"/>
                            </a:rPr>
                            <m:t>𝑢</m:t>
                          </m:r>
                        </m:sub>
                        <m:sup>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m:t>
                              </m:r>
                            </m:sup>
                          </m:sSup>
                          <m:r>
                            <a:rPr lang="en-AU" b="0" i="1" smtClean="0">
                              <a:solidFill>
                                <a:schemeClr val="accent1">
                                  <a:lumMod val="50000"/>
                                </a:schemeClr>
                              </a:solidFill>
                              <a:latin typeface="Cambria Math" panose="02040503050406030204" pitchFamily="18" charset="0"/>
                            </a:rPr>
                            <m:t>+</m:t>
                          </m:r>
                          <m:sSup>
                            <m:sSupPr>
                              <m:ctrlPr>
                                <a:rPr lang="en-AU" b="0" i="1" smtClean="0">
                                  <a:solidFill>
                                    <a:schemeClr val="accent1">
                                      <a:lumMod val="50000"/>
                                    </a:schemeClr>
                                  </a:solidFill>
                                  <a:latin typeface="Cambria Math" panose="02040503050406030204" pitchFamily="18" charset="0"/>
                                </a:rPr>
                              </m:ctrlPr>
                            </m:sSupPr>
                            <m:e>
                              <m:r>
                                <a:rPr lang="en-AU" b="0" i="1" smtClean="0">
                                  <a:solidFill>
                                    <a:schemeClr val="accent1">
                                      <a:lumMod val="50000"/>
                                    </a:schemeClr>
                                  </a:solidFill>
                                  <a:latin typeface="Cambria Math" panose="02040503050406030204" pitchFamily="18" charset="0"/>
                                </a:rPr>
                                <m:t>𝜋</m:t>
                              </m:r>
                            </m:e>
                            <m:sup>
                              <m:r>
                                <a:rPr lang="en-AU" b="0" i="1" smtClean="0">
                                  <a:solidFill>
                                    <a:schemeClr val="accent1">
                                      <a:lumMod val="50000"/>
                                    </a:schemeClr>
                                  </a:solidFill>
                                  <a:latin typeface="Cambria Math" panose="02040503050406030204" pitchFamily="18" charset="0"/>
                                </a:rPr>
                                <m:t>0</m:t>
                              </m:r>
                            </m:sup>
                          </m:sSup>
                        </m:sup>
                      </m:sSubSup>
                      <m:r>
                        <a:rPr lang="en-AU" b="0" i="1" smtClean="0">
                          <a:solidFill>
                            <a:schemeClr val="accent1">
                              <a:lumMod val="50000"/>
                            </a:schemeClr>
                          </a:solidFill>
                          <a:latin typeface="Cambria Math" panose="02040503050406030204" pitchFamily="18" charset="0"/>
                        </a:rPr>
                        <m:t>(</m:t>
                      </m:r>
                      <m:r>
                        <a:rPr lang="en-AU" b="0" i="1" smtClean="0">
                          <a:solidFill>
                            <a:schemeClr val="accent1">
                              <a:lumMod val="50000"/>
                            </a:schemeClr>
                          </a:solidFill>
                          <a:latin typeface="Cambria Math" panose="02040503050406030204" pitchFamily="18" charset="0"/>
                        </a:rPr>
                        <m:t>𝑥</m:t>
                      </m:r>
                      <m:r>
                        <a:rPr lang="en-AU" b="0" i="1" smtClean="0">
                          <a:solidFill>
                            <a:schemeClr val="accent1">
                              <a:lumMod val="50000"/>
                            </a:schemeClr>
                          </a:solidFill>
                          <a:latin typeface="Cambria Math" panose="02040503050406030204" pitchFamily="18" charset="0"/>
                        </a:rPr>
                        <m:t>;</m:t>
                      </m:r>
                      <m:sSub>
                        <m:sSubPr>
                          <m:ctrlPr>
                            <a:rPr lang="en-AU" b="0" i="1" smtClean="0">
                              <a:solidFill>
                                <a:schemeClr val="accent1">
                                  <a:lumMod val="50000"/>
                                </a:schemeClr>
                              </a:solidFill>
                              <a:latin typeface="Cambria Math" panose="02040503050406030204" pitchFamily="18" charset="0"/>
                            </a:rPr>
                          </m:ctrlPr>
                        </m:sSubPr>
                        <m:e>
                          <m:r>
                            <a:rPr lang="en-AU" b="0" i="1" smtClean="0">
                              <a:solidFill>
                                <a:schemeClr val="accent1">
                                  <a:lumMod val="50000"/>
                                </a:schemeClr>
                              </a:solidFill>
                              <a:latin typeface="Cambria Math" panose="02040503050406030204" pitchFamily="18" charset="0"/>
                            </a:rPr>
                            <m:t>𝜁</m:t>
                          </m:r>
                        </m:e>
                        <m:sub>
                          <m:r>
                            <a:rPr lang="en-AU" b="0" i="1" smtClean="0">
                              <a:solidFill>
                                <a:schemeClr val="accent1">
                                  <a:lumMod val="50000"/>
                                </a:schemeClr>
                              </a:solidFill>
                              <a:latin typeface="Cambria Math" panose="02040503050406030204" pitchFamily="18" charset="0"/>
                            </a:rPr>
                            <m:t>𝐻</m:t>
                          </m:r>
                        </m:sub>
                      </m:sSub>
                      <m:r>
                        <a:rPr lang="en-AU" b="0" i="1" smtClean="0">
                          <a:solidFill>
                            <a:schemeClr val="accent1">
                              <a:lumMod val="50000"/>
                            </a:schemeClr>
                          </a:solidFill>
                          <a:latin typeface="Cambria Math" panose="02040503050406030204" pitchFamily="18" charset="0"/>
                        </a:rPr>
                        <m:t>)</m:t>
                      </m:r>
                    </m:oMath>
                  </m:oMathPara>
                </a14:m>
                <a:endParaRPr lang="en-AU" dirty="0">
                  <a:solidFill>
                    <a:schemeClr val="accent1">
                      <a:lumMod val="50000"/>
                    </a:schemeClr>
                  </a:solidFill>
                </a:endParaRPr>
              </a:p>
            </p:txBody>
          </p:sp>
        </mc:Choice>
        <mc:Fallback xmlns="">
          <p:sp>
            <p:nvSpPr>
              <p:cNvPr id="11" name="TextBox 10">
                <a:extLst>
                  <a:ext uri="{FF2B5EF4-FFF2-40B4-BE49-F238E27FC236}">
                    <a16:creationId xmlns:a16="http://schemas.microsoft.com/office/drawing/2014/main" id="{DCC82D17-92F3-4DBC-045D-E79AE4C6A24F}"/>
                  </a:ext>
                </a:extLst>
              </p:cNvPr>
              <p:cNvSpPr txBox="1">
                <a:spLocks noRot="1" noChangeAspect="1" noMove="1" noResize="1" noEditPoints="1" noAdjustHandles="1" noChangeArrowheads="1" noChangeShapeType="1" noTextEdit="1"/>
              </p:cNvSpPr>
              <p:nvPr/>
            </p:nvSpPr>
            <p:spPr>
              <a:xfrm>
                <a:off x="8072525" y="1357105"/>
                <a:ext cx="1596398" cy="407163"/>
              </a:xfrm>
              <a:prstGeom prst="rect">
                <a:avLst/>
              </a:prstGeom>
              <a:blipFill>
                <a:blip r:embed="rId6"/>
                <a:stretch>
                  <a:fillRect b="-13636"/>
                </a:stretch>
              </a:blipFill>
            </p:spPr>
            <p:txBody>
              <a:bodyPr/>
              <a:lstStyle/>
              <a:p>
                <a:r>
                  <a:rPr lang="en-AU">
                    <a:noFill/>
                  </a:rPr>
                  <a:t> </a:t>
                </a:r>
              </a:p>
            </p:txBody>
          </p:sp>
        </mc:Fallback>
      </mc:AlternateContent>
      <p:pic>
        <p:nvPicPr>
          <p:cNvPr id="13" name="Picture 12" descr="A black text on a white background&#10;&#10;AI-generated content may be incorrect.">
            <a:extLst>
              <a:ext uri="{FF2B5EF4-FFF2-40B4-BE49-F238E27FC236}">
                <a16:creationId xmlns:a16="http://schemas.microsoft.com/office/drawing/2014/main" id="{CF80E699-E000-9CF4-9BC4-3EF8F9403E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2722419"/>
            <a:ext cx="4320914" cy="723963"/>
          </a:xfrm>
          <a:prstGeom prst="rect">
            <a:avLst/>
          </a:prstGeom>
        </p:spPr>
      </p:pic>
      <p:sp>
        <p:nvSpPr>
          <p:cNvPr id="14" name="TextBox 13">
            <a:extLst>
              <a:ext uri="{FF2B5EF4-FFF2-40B4-BE49-F238E27FC236}">
                <a16:creationId xmlns:a16="http://schemas.microsoft.com/office/drawing/2014/main" id="{A9147310-CE90-86E6-187E-CDCD14581EC2}"/>
              </a:ext>
            </a:extLst>
          </p:cNvPr>
          <p:cNvSpPr txBox="1"/>
          <p:nvPr/>
        </p:nvSpPr>
        <p:spPr>
          <a:xfrm>
            <a:off x="6846321" y="4726583"/>
            <a:ext cx="3563796" cy="923330"/>
          </a:xfrm>
          <a:prstGeom prst="rect">
            <a:avLst/>
          </a:prstGeom>
          <a:noFill/>
        </p:spPr>
        <p:txBody>
          <a:bodyPr wrap="none" rtlCol="0">
            <a:spAutoFit/>
          </a:bodyPr>
          <a:lstStyle/>
          <a:p>
            <a:r>
              <a:rPr lang="en-AU" dirty="0"/>
              <a:t>Prediction: EFF multiplicities</a:t>
            </a:r>
          </a:p>
          <a:p>
            <a:r>
              <a:rPr lang="en-AU" dirty="0"/>
              <a:t>Determine multiplicities at all scales</a:t>
            </a:r>
          </a:p>
          <a:p>
            <a:endParaRPr lang="en-AU" dirty="0"/>
          </a:p>
        </p:txBody>
      </p:sp>
      <p:pic>
        <p:nvPicPr>
          <p:cNvPr id="16" name="Picture 15" descr="A close-up of math symbols&#10;&#10;AI-generated content may be incorrect.">
            <a:extLst>
              <a:ext uri="{FF2B5EF4-FFF2-40B4-BE49-F238E27FC236}">
                <a16:creationId xmlns:a16="http://schemas.microsoft.com/office/drawing/2014/main" id="{62952A41-4D73-3354-A62E-F04D204CA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181" y="5370824"/>
            <a:ext cx="2964437" cy="106689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57B5DD8-B796-7D44-CECB-016DEAB33AC8}"/>
                  </a:ext>
                </a:extLst>
              </p:cNvPr>
              <p:cNvSpPr txBox="1"/>
              <p:nvPr/>
            </p:nvSpPr>
            <p:spPr>
              <a:xfrm>
                <a:off x="1371339" y="6074433"/>
                <a:ext cx="1955664" cy="400110"/>
              </a:xfrm>
              <a:prstGeom prst="rect">
                <a:avLst/>
              </a:prstGeom>
              <a:noFill/>
            </p:spPr>
            <p:txBody>
              <a:bodyPr wrap="none" rtlCol="0">
                <a:spAutoFit/>
              </a:bodyPr>
              <a:lstStyle/>
              <a:p>
                <a:r>
                  <a:rPr lang="en-AU" sz="2000" dirty="0"/>
                  <a:t>Baryons … </a:t>
                </a:r>
                <a14:m>
                  <m:oMath xmlns:m="http://schemas.openxmlformats.org/officeDocument/2006/math">
                    <m:r>
                      <a:rPr lang="en-AU" sz="2000" b="0" i="1" smtClean="0">
                        <a:latin typeface="Cambria Math" panose="02040503050406030204" pitchFamily="18" charset="0"/>
                      </a:rPr>
                      <m:t>2→3</m:t>
                    </m:r>
                  </m:oMath>
                </a14:m>
                <a:endParaRPr lang="en-AU" sz="2000" dirty="0"/>
              </a:p>
            </p:txBody>
          </p:sp>
        </mc:Choice>
        <mc:Fallback xmlns="">
          <p:sp>
            <p:nvSpPr>
              <p:cNvPr id="7" name="TextBox 6">
                <a:extLst>
                  <a:ext uri="{FF2B5EF4-FFF2-40B4-BE49-F238E27FC236}">
                    <a16:creationId xmlns:a16="http://schemas.microsoft.com/office/drawing/2014/main" id="{057B5DD8-B796-7D44-CECB-016DEAB33AC8}"/>
                  </a:ext>
                </a:extLst>
              </p:cNvPr>
              <p:cNvSpPr txBox="1">
                <a:spLocks noRot="1" noChangeAspect="1" noMove="1" noResize="1" noEditPoints="1" noAdjustHandles="1" noChangeArrowheads="1" noChangeShapeType="1" noTextEdit="1"/>
              </p:cNvSpPr>
              <p:nvPr/>
            </p:nvSpPr>
            <p:spPr>
              <a:xfrm>
                <a:off x="1371339" y="6074433"/>
                <a:ext cx="1955664" cy="400110"/>
              </a:xfrm>
              <a:prstGeom prst="rect">
                <a:avLst/>
              </a:prstGeom>
              <a:blipFill>
                <a:blip r:embed="rId9"/>
                <a:stretch>
                  <a:fillRect l="-3427" t="-7576" b="-25758"/>
                </a:stretch>
              </a:blipFill>
            </p:spPr>
            <p:txBody>
              <a:bodyPr/>
              <a:lstStyle/>
              <a:p>
                <a:r>
                  <a:rPr lang="en-AU">
                    <a:noFill/>
                  </a:rPr>
                  <a:t> </a:t>
                </a:r>
              </a:p>
            </p:txBody>
          </p:sp>
        </mc:Fallback>
      </mc:AlternateContent>
    </p:spTree>
    <p:extLst>
      <p:ext uri="{BB962C8B-B14F-4D97-AF65-F5344CB8AC3E}">
        <p14:creationId xmlns:p14="http://schemas.microsoft.com/office/powerpoint/2010/main" val="242327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barn(inVertical)">
                                      <p:cBhvr>
                                        <p:cTn id="10" dur="500"/>
                                        <p:tgtEl>
                                          <p:spTgt spid="3">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barn(inVertical)">
                                      <p:cBhvr>
                                        <p:cTn id="18" dur="500"/>
                                        <p:tgtEl>
                                          <p:spTgt spid="3">
                                            <p:txEl>
                                              <p:pRg st="6" end="6"/>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barn(inVertical)">
                                      <p:cBhvr>
                                        <p:cTn id="21" dur="500"/>
                                        <p:tgtEl>
                                          <p:spTgt spid="3">
                                            <p:txEl>
                                              <p:pRg st="7" end="7"/>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barn(inVertical)">
                                      <p:cBhvr>
                                        <p:cTn id="24" dur="500"/>
                                        <p:tgtEl>
                                          <p:spTgt spid="3">
                                            <p:txEl>
                                              <p:pRg st="8" end="8"/>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par>
                                <p:cTn id="35" presetID="53" presetClass="entr" presetSubtype="16"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4A084-B75E-9031-5B40-D9E833A26F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6F1C7-320D-F155-418D-88C28CC58C89}"/>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4D413B-D012-B60F-B773-9197F89C5D7F}"/>
                  </a:ext>
                </a:extLst>
              </p:cNvPr>
              <p:cNvSpPr>
                <a:spLocks noGrp="1"/>
              </p:cNvSpPr>
              <p:nvPr>
                <p:ph idx="1"/>
              </p:nvPr>
            </p:nvSpPr>
            <p:spPr>
              <a:xfrm>
                <a:off x="457200" y="1493837"/>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p:txBody>
          </p:sp>
        </mc:Choice>
        <mc:Fallback xmlns="">
          <p:sp>
            <p:nvSpPr>
              <p:cNvPr id="3" name="Content Placeholder 2">
                <a:extLst>
                  <a:ext uri="{FF2B5EF4-FFF2-40B4-BE49-F238E27FC236}">
                    <a16:creationId xmlns:a16="http://schemas.microsoft.com/office/drawing/2014/main" id="{0F4D413B-D012-B60F-B773-9197F89C5D7F}"/>
                  </a:ext>
                </a:extLst>
              </p:cNvPr>
              <p:cNvSpPr>
                <a:spLocks noGrp="1" noRot="1" noChangeAspect="1" noMove="1" noResize="1" noEditPoints="1" noAdjustHandles="1" noChangeArrowheads="1" noChangeShapeType="1" noTextEdit="1"/>
              </p:cNvSpPr>
              <p:nvPr>
                <p:ph idx="1"/>
              </p:nvPr>
            </p:nvSpPr>
            <p:spPr>
              <a:xfrm>
                <a:off x="457200" y="1493837"/>
                <a:ext cx="6888067" cy="4525963"/>
              </a:xfrm>
              <a:blipFill>
                <a:blip r:embed="rId2"/>
                <a:stretch>
                  <a:fillRect l="-973" t="-942"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FF6C12E8-8340-AA85-462D-611DE65C12F2}"/>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98E043B-BDF9-38E3-8865-6E7094A798DB}"/>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D3E3331-86E5-CDEC-C930-053A5A67C45F}"/>
              </a:ext>
            </a:extLst>
          </p:cNvPr>
          <p:cNvSpPr>
            <a:spLocks noGrp="1"/>
          </p:cNvSpPr>
          <p:nvPr>
            <p:ph type="sldNum" sz="quarter" idx="12"/>
          </p:nvPr>
        </p:nvSpPr>
        <p:spPr/>
        <p:txBody>
          <a:bodyPr/>
          <a:lstStyle/>
          <a:p>
            <a:fld id="{87034D8C-3CB4-402A-BC46-2AB14C0FE90A}" type="slidenum">
              <a:rPr lang="en-US" smtClean="0"/>
              <a:pPr/>
              <a:t>114</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677DBA0E-465F-4F1D-3236-CDB4751149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12807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631D4-1357-5091-4C57-7D5BC72AA8DB}"/>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41B2D2-A879-7C6A-071C-26B3AE559976}"/>
                  </a:ext>
                </a:extLst>
              </p:cNvPr>
              <p:cNvSpPr>
                <a:spLocks noGrp="1"/>
              </p:cNvSpPr>
              <p:nvPr>
                <p:ph idx="1"/>
              </p:nvPr>
            </p:nvSpPr>
            <p:spPr>
              <a:xfrm>
                <a:off x="457200" y="1493837"/>
                <a:ext cx="6888067" cy="4525963"/>
              </a:xfrm>
            </p:spPr>
            <p:txBody>
              <a:bodyPr/>
              <a:lstStyle/>
              <a:p>
                <a:r>
                  <a:rPr lang="en-AU" dirty="0"/>
                  <a:t>Momentum sum rule is typically </a:t>
                </a:r>
                <a:r>
                  <a:rPr lang="en-AU" i="1" dirty="0">
                    <a:ln w="0"/>
                    <a:solidFill>
                      <a:srgbClr val="FF0000"/>
                    </a:solidFill>
                    <a:effectLst>
                      <a:outerShdw blurRad="38100" dist="25400" dir="5400000" algn="ctr" rotWithShape="0">
                        <a:srgbClr val="6E747A">
                          <a:alpha val="43000"/>
                        </a:srgbClr>
                      </a:outerShdw>
                    </a:effectLst>
                  </a:rPr>
                  <a:t>not enforced</a:t>
                </a:r>
                <a:r>
                  <a:rPr lang="en-AU" dirty="0"/>
                  <a:t> in global fitting schemes because … </a:t>
                </a:r>
              </a:p>
              <a:p>
                <a:pPr lvl="1"/>
                <a:r>
                  <a:rPr lang="en-US" sz="2200" dirty="0"/>
                  <a:t>No experiment can reach </a:t>
                </a:r>
                <a14:m>
                  <m:oMath xmlns:m="http://schemas.openxmlformats.org/officeDocument/2006/math">
                    <m:r>
                      <a:rPr lang="en-US" sz="2200" i="1" dirty="0" smtClean="0">
                        <a:latin typeface="Cambria Math" panose="02040503050406030204" pitchFamily="18" charset="0"/>
                      </a:rPr>
                      <m:t>𝑧</m:t>
                    </m:r>
                    <m:r>
                      <a:rPr lang="en-US" sz="2200" i="1" dirty="0">
                        <a:latin typeface="Cambria Math" panose="02040503050406030204" pitchFamily="18" charset="0"/>
                      </a:rPr>
                      <m:t>=</m:t>
                    </m:r>
                    <m:r>
                      <a:rPr lang="en-US" sz="2200" i="1" dirty="0" smtClean="0">
                        <a:latin typeface="Cambria Math" panose="02040503050406030204" pitchFamily="18" charset="0"/>
                      </a:rPr>
                      <m:t>0</m:t>
                    </m:r>
                  </m:oMath>
                </a14:m>
                <a:r>
                  <a:rPr lang="en-US" sz="2200" dirty="0"/>
                  <a:t>.</a:t>
                </a:r>
              </a:p>
              <a:p>
                <a:pPr lvl="1"/>
                <a:r>
                  <a:rPr lang="en-US" sz="2200" dirty="0"/>
                  <a:t>For a given set of data, the empirical hadron final-state space is unknown because hadrons in addition to </a:t>
                </a:r>
                <a14:m>
                  <m:oMath xmlns:m="http://schemas.openxmlformats.org/officeDocument/2006/math">
                    <m:r>
                      <a:rPr lang="en-AU" sz="2200" b="0" i="1" smtClean="0">
                        <a:latin typeface="Cambria Math" panose="02040503050406030204" pitchFamily="18" charset="0"/>
                      </a:rPr>
                      <m:t>𝜋</m:t>
                    </m:r>
                    <m:r>
                      <a:rPr lang="en-AU" sz="2200" b="0" i="1" smtClean="0">
                        <a:latin typeface="Cambria Math" panose="02040503050406030204" pitchFamily="18" charset="0"/>
                      </a:rPr>
                      <m:t>, </m:t>
                    </m:r>
                    <m:r>
                      <a:rPr lang="en-AU" sz="2200" b="0" i="1" smtClean="0">
                        <a:latin typeface="Cambria Math" panose="02040503050406030204" pitchFamily="18" charset="0"/>
                      </a:rPr>
                      <m:t>𝐾</m:t>
                    </m:r>
                    <m:r>
                      <a:rPr lang="en-AU" sz="2200" b="0" i="1" smtClean="0">
                        <a:latin typeface="Cambria Math" panose="02040503050406030204" pitchFamily="18" charset="0"/>
                      </a:rPr>
                      <m:t>, </m:t>
                    </m:r>
                    <m:r>
                      <a:rPr lang="en-AU" sz="2200" b="0" i="1" smtClean="0">
                        <a:latin typeface="Cambria Math" panose="02040503050406030204" pitchFamily="18" charset="0"/>
                      </a:rPr>
                      <m:t>𝑝</m:t>
                    </m:r>
                    <m:r>
                      <a:rPr lang="en-AU" sz="2200" b="0" i="1" smtClean="0">
                        <a:latin typeface="Cambria Math" panose="02040503050406030204" pitchFamily="18" charset="0"/>
                      </a:rPr>
                      <m:t>, </m:t>
                    </m:r>
                    <m:acc>
                      <m:accPr>
                        <m:chr m:val="̅"/>
                        <m:ctrlPr>
                          <a:rPr lang="en-AU" sz="2200" b="0" i="1" smtClean="0">
                            <a:latin typeface="Cambria Math" panose="02040503050406030204" pitchFamily="18" charset="0"/>
                          </a:rPr>
                        </m:ctrlPr>
                      </m:accPr>
                      <m:e>
                        <m:r>
                          <a:rPr lang="en-AU" sz="2200" b="0" i="1" smtClean="0">
                            <a:latin typeface="Cambria Math" panose="02040503050406030204" pitchFamily="18" charset="0"/>
                          </a:rPr>
                          <m:t>𝑝</m:t>
                        </m:r>
                      </m:e>
                    </m:acc>
                  </m:oMath>
                </a14:m>
                <a:r>
                  <a:rPr lang="en-US" sz="2200" dirty="0"/>
                  <a:t> might be produced and yet go undetected.</a:t>
                </a:r>
              </a:p>
              <a:p>
                <a:r>
                  <a:rPr lang="en-US" dirty="0"/>
                  <a:t>Contemporary FF fit procedures are typically only able to ensure that the results are consistent with some set of practitioner-dependent momentum sum rule bounds or inequalities.</a:t>
                </a:r>
              </a:p>
            </p:txBody>
          </p:sp>
        </mc:Choice>
        <mc:Fallback xmlns="">
          <p:sp>
            <p:nvSpPr>
              <p:cNvPr id="3" name="Content Placeholder 2">
                <a:extLst>
                  <a:ext uri="{FF2B5EF4-FFF2-40B4-BE49-F238E27FC236}">
                    <a16:creationId xmlns:a16="http://schemas.microsoft.com/office/drawing/2014/main" id="{D841B2D2-A879-7C6A-071C-26B3AE559976}"/>
                  </a:ext>
                </a:extLst>
              </p:cNvPr>
              <p:cNvSpPr>
                <a:spLocks noGrp="1" noRot="1" noChangeAspect="1" noMove="1" noResize="1" noEditPoints="1" noAdjustHandles="1" noChangeArrowheads="1" noChangeShapeType="1" noTextEdit="1"/>
              </p:cNvSpPr>
              <p:nvPr>
                <p:ph idx="1"/>
              </p:nvPr>
            </p:nvSpPr>
            <p:spPr>
              <a:xfrm>
                <a:off x="457200" y="1493837"/>
                <a:ext cx="6888067" cy="4525963"/>
              </a:xfrm>
              <a:blipFill>
                <a:blip r:embed="rId2"/>
                <a:stretch>
                  <a:fillRect l="-973" t="-1077" r="-159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4308FDA-540A-E7F9-40E5-1E07A438D7B3}"/>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B0F49DD5-6C8E-D0A8-F9B8-5F2926C12B4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E9D2EDEE-F963-A433-A943-7453AEACB488}"/>
              </a:ext>
            </a:extLst>
          </p:cNvPr>
          <p:cNvSpPr>
            <a:spLocks noGrp="1"/>
          </p:cNvSpPr>
          <p:nvPr>
            <p:ph type="sldNum" sz="quarter" idx="12"/>
          </p:nvPr>
        </p:nvSpPr>
        <p:spPr/>
        <p:txBody>
          <a:bodyPr/>
          <a:lstStyle/>
          <a:p>
            <a:fld id="{87034D8C-3CB4-402A-BC46-2AB14C0FE90A}" type="slidenum">
              <a:rPr lang="en-US" smtClean="0"/>
              <a:pPr/>
              <a:t>115</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90256A25-14F7-93DB-EED3-F5584DFF4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spTree>
    <p:extLst>
      <p:ext uri="{BB962C8B-B14F-4D97-AF65-F5344CB8AC3E}">
        <p14:creationId xmlns:p14="http://schemas.microsoft.com/office/powerpoint/2010/main" val="298176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16A9-92FC-90A7-6E79-91FA95F8EB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D91CE1-2384-BAF0-6E5E-24413A775F3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Fragmentation Functions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141E4B-B579-B6ED-A738-2248ECBF1EDF}"/>
                  </a:ext>
                </a:extLst>
              </p:cNvPr>
              <p:cNvSpPr>
                <a:spLocks noGrp="1"/>
              </p:cNvSpPr>
              <p:nvPr>
                <p:ph idx="1"/>
              </p:nvPr>
            </p:nvSpPr>
            <p:spPr>
              <a:xfrm>
                <a:off x="457200" y="1371600"/>
                <a:ext cx="6888067" cy="4525963"/>
              </a:xfrm>
            </p:spPr>
            <p:txBody>
              <a:bodyPr/>
              <a:lstStyle/>
              <a:p>
                <a:r>
                  <a:rPr lang="en-AU" dirty="0"/>
                  <a:t>Solve cascade equations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𝐻</m:t>
                        </m:r>
                      </m:sub>
                    </m:sSub>
                  </m:oMath>
                </a14:m>
                <a:endParaRPr lang="en-AU" dirty="0"/>
              </a:p>
              <a:p>
                <a:r>
                  <a:rPr lang="en-AU" dirty="0"/>
                  <a:t>Use all-orders (AO) scheme to evolve solutions to scales relevant for measurements, </a:t>
                </a:r>
                <a:r>
                  <a:rPr lang="en-AU" i="1" dirty="0"/>
                  <a:t>e.g</a:t>
                </a:r>
                <a:r>
                  <a:rPr lang="en-AU" dirty="0"/>
                  <a:t>., </a:t>
                </a:r>
                <a14:m>
                  <m:oMath xmlns:m="http://schemas.openxmlformats.org/officeDocument/2006/math">
                    <m:r>
                      <a:rPr lang="en-AU" b="0" i="1" smtClean="0">
                        <a:latin typeface="Cambria Math" panose="02040503050406030204" pitchFamily="18" charset="0"/>
                      </a:rPr>
                      <m:t>𝜁</m:t>
                    </m:r>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𝜁</m:t>
                        </m:r>
                      </m:e>
                      <m:sub>
                        <m:r>
                          <a:rPr lang="en-AU" b="0" i="1" smtClean="0">
                            <a:latin typeface="Cambria Math" panose="02040503050406030204" pitchFamily="18" charset="0"/>
                          </a:rPr>
                          <m:t>2</m:t>
                        </m:r>
                      </m:sub>
                    </m:sSub>
                    <m:r>
                      <a:rPr lang="en-AU" b="0" i="1" smtClean="0">
                        <a:latin typeface="Cambria Math" panose="02040503050406030204" pitchFamily="18" charset="0"/>
                      </a:rPr>
                      <m:t>≔2</m:t>
                    </m:r>
                  </m:oMath>
                </a14:m>
                <a:r>
                  <a:rPr lang="en-AU" dirty="0"/>
                  <a:t> GeV</a:t>
                </a:r>
              </a:p>
              <a:p>
                <a:pPr lvl="1"/>
                <a:r>
                  <a:rPr lang="en-AU" sz="2200" dirty="0"/>
                  <a:t>AO scheme is nonperturbative extension of DGLAP </a:t>
                </a:r>
              </a:p>
              <a:p>
                <a:pPr lvl="1"/>
                <a:r>
                  <a:rPr lang="en-AU" sz="2200" dirty="0"/>
                  <a:t>Exploits notion of effective charges in QCD</a:t>
                </a:r>
              </a:p>
              <a:p>
                <a:r>
                  <a:rPr lang="en-AU" dirty="0"/>
                  <a:t>Approach guarantees that particle and momentum sum rules are preserved</a:t>
                </a:r>
              </a:p>
              <a:p>
                <a:pPr marL="0" indent="0">
                  <a:buNone/>
                </a:pPr>
                <a14:m>
                  <m:oMathPara xmlns:m="http://schemas.openxmlformats.org/officeDocument/2006/math">
                    <m:oMathParaPr>
                      <m:jc m:val="centerGroup"/>
                    </m:oMathParaPr>
                    <m:oMath xmlns:m="http://schemas.openxmlformats.org/officeDocument/2006/math">
                      <m:nary>
                        <m:naryPr>
                          <m:chr m:val="∑"/>
                          <m:supHide m:val="on"/>
                          <m:ctrlPr>
                            <a:rPr lang="en-AU" i="1" smtClean="0">
                              <a:latin typeface="Cambria Math" panose="02040503050406030204" pitchFamily="18" charset="0"/>
                            </a:rPr>
                          </m:ctrlPr>
                        </m:naryPr>
                        <m:sub>
                          <m:r>
                            <m:rPr>
                              <m:brk m:alnAt="7"/>
                            </m:rPr>
                            <a:rPr lang="en-AU" b="0" i="1" smtClean="0">
                              <a:latin typeface="Cambria Math" panose="02040503050406030204" pitchFamily="18" charset="0"/>
                            </a:rPr>
                            <m:t>h</m:t>
                          </m:r>
                        </m:sub>
                        <m:sup/>
                        <m:e>
                          <m:nary>
                            <m:naryPr>
                              <m:ctrlPr>
                                <a:rPr lang="en-AU" i="1" smtClean="0">
                                  <a:latin typeface="Cambria Math" panose="02040503050406030204" pitchFamily="18" charset="0"/>
                                </a:rPr>
                              </m:ctrlPr>
                            </m:naryPr>
                            <m:sub>
                              <m:r>
                                <m:rPr>
                                  <m:brk m:alnAt="23"/>
                                </m:rPr>
                                <a:rPr lang="en-AU" b="0" i="1" smtClean="0">
                                  <a:latin typeface="Cambria Math" panose="02040503050406030204" pitchFamily="18" charset="0"/>
                                </a:rPr>
                                <m:t>0</m:t>
                              </m:r>
                            </m:sub>
                            <m:sup>
                              <m:r>
                                <a:rPr lang="en-AU" b="0" i="1" smtClean="0">
                                  <a:latin typeface="Cambria Math" panose="02040503050406030204" pitchFamily="18" charset="0"/>
                                </a:rPr>
                                <m:t>1</m:t>
                              </m:r>
                            </m:sup>
                            <m:e>
                              <m:r>
                                <a:rPr lang="en-AU" b="0" i="1" smtClean="0">
                                  <a:latin typeface="Cambria Math" panose="02040503050406030204" pitchFamily="18" charset="0"/>
                                </a:rPr>
                                <m:t>𝑑𝑧</m:t>
                              </m:r>
                            </m:e>
                          </m:nary>
                          <m:r>
                            <a:rPr lang="en-AU" b="0" i="1" smtClean="0">
                              <a:latin typeface="Cambria Math" panose="02040503050406030204" pitchFamily="18" charset="0"/>
                            </a:rPr>
                            <m:t> </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𝑝</m:t>
                              </m:r>
                            </m:sub>
                            <m:sup>
                              <m:r>
                                <a:rPr lang="en-AU" b="0" i="1" smtClean="0">
                                  <a:latin typeface="Cambria Math" panose="02040503050406030204" pitchFamily="18" charset="0"/>
                                </a:rPr>
                                <m:t>h</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=1</m:t>
                          </m:r>
                        </m:e>
                      </m:nary>
                    </m:oMath>
                  </m:oMathPara>
                </a14:m>
                <a:endParaRPr lang="en-AU" dirty="0"/>
              </a:p>
              <a:p>
                <a:r>
                  <a:rPr lang="en-AU" dirty="0"/>
                  <a:t>Issues with enforcing momentum sum rule in global fitting schemes</a:t>
                </a:r>
              </a:p>
            </p:txBody>
          </p:sp>
        </mc:Choice>
        <mc:Fallback xmlns="">
          <p:sp>
            <p:nvSpPr>
              <p:cNvPr id="3" name="Content Placeholder 2">
                <a:extLst>
                  <a:ext uri="{FF2B5EF4-FFF2-40B4-BE49-F238E27FC236}">
                    <a16:creationId xmlns:a16="http://schemas.microsoft.com/office/drawing/2014/main" id="{D3141E4B-B579-B6ED-A738-2248ECBF1EDF}"/>
                  </a:ext>
                </a:extLst>
              </p:cNvPr>
              <p:cNvSpPr>
                <a:spLocks noGrp="1" noRot="1" noChangeAspect="1" noMove="1" noResize="1" noEditPoints="1" noAdjustHandles="1" noChangeArrowheads="1" noChangeShapeType="1" noTextEdit="1"/>
              </p:cNvSpPr>
              <p:nvPr>
                <p:ph idx="1"/>
              </p:nvPr>
            </p:nvSpPr>
            <p:spPr>
              <a:xfrm>
                <a:off x="457200" y="1371600"/>
                <a:ext cx="6888067" cy="4525963"/>
              </a:xfrm>
              <a:blipFill>
                <a:blip r:embed="rId2"/>
                <a:stretch>
                  <a:fillRect l="-973" t="-943" r="-168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1E81277-391A-80A4-0EA2-DDE40832D1E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5F626EA-D217-9EE4-847E-F2B344EA8C53}"/>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55EDAB7D-8D6F-71B2-6FE1-FE723DA7654A}"/>
              </a:ext>
            </a:extLst>
          </p:cNvPr>
          <p:cNvSpPr>
            <a:spLocks noGrp="1"/>
          </p:cNvSpPr>
          <p:nvPr>
            <p:ph type="sldNum" sz="quarter" idx="12"/>
          </p:nvPr>
        </p:nvSpPr>
        <p:spPr/>
        <p:txBody>
          <a:bodyPr/>
          <a:lstStyle/>
          <a:p>
            <a:fld id="{87034D8C-3CB4-402A-BC46-2AB14C0FE90A}" type="slidenum">
              <a:rPr lang="en-US" smtClean="0"/>
              <a:pPr/>
              <a:t>116</a:t>
            </a:fld>
            <a:endParaRPr lang="en-US"/>
          </a:p>
        </p:txBody>
      </p:sp>
      <p:pic>
        <p:nvPicPr>
          <p:cNvPr id="8" name="Picture 7" descr="A maths calculation with numbers and equations&#10;&#10;AI-generated content may be incorrect.">
            <a:extLst>
              <a:ext uri="{FF2B5EF4-FFF2-40B4-BE49-F238E27FC236}">
                <a16:creationId xmlns:a16="http://schemas.microsoft.com/office/drawing/2014/main" id="{DCB78E23-46FB-7ADB-4D73-689F011AE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5267" y="228600"/>
            <a:ext cx="4770533" cy="5921253"/>
          </a:xfrm>
          <a:prstGeom prst="rect">
            <a:avLst/>
          </a:prstGeom>
        </p:spPr>
      </p:pic>
      <p:pic>
        <p:nvPicPr>
          <p:cNvPr id="7" name="Picture 6" descr="A math equations and numbers&#10;&#10;AI-generated content may be incorrect.">
            <a:extLst>
              <a:ext uri="{FF2B5EF4-FFF2-40B4-BE49-F238E27FC236}">
                <a16:creationId xmlns:a16="http://schemas.microsoft.com/office/drawing/2014/main" id="{6E81D5CF-0750-AB66-6080-44F56BFE4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158" y="110835"/>
            <a:ext cx="5506442" cy="35782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1214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3834B-8536-89AD-FDCD-C0FDE19E04CA}"/>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74E56B-0096-B0DC-09BF-4AE95DF1B3A6}"/>
                  </a:ext>
                </a:extLst>
              </p:cNvPr>
              <p:cNvSpPr>
                <a:spLocks noGrp="1"/>
              </p:cNvSpPr>
              <p:nvPr>
                <p:ph idx="1"/>
              </p:nvPr>
            </p:nvSpPr>
            <p:spPr>
              <a:xfrm>
                <a:off x="551971" y="4191001"/>
                <a:ext cx="10972800" cy="2039938"/>
              </a:xfrm>
            </p:spPr>
            <p:txBody>
              <a:bodyPr/>
              <a:lstStyle/>
              <a:p>
                <a:r>
                  <a:rPr lang="en-AU" dirty="0"/>
                  <a:t>A, B … </a:t>
                </a:r>
                <a14:m>
                  <m:oMath xmlns:m="http://schemas.openxmlformats.org/officeDocument/2006/math">
                    <m:r>
                      <a:rPr lang="en-AU" b="0" i="1" smtClean="0">
                        <a:latin typeface="Cambria Math" panose="02040503050406030204" pitchFamily="18" charset="0"/>
                      </a:rPr>
                      <m:t>𝑢</m:t>
                    </m:r>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r>
                          <a:rPr lang="en-AU" b="0" i="1" smtClean="0">
                            <a:latin typeface="Cambria Math" panose="02040503050406030204" pitchFamily="18" charset="0"/>
                          </a:rPr>
                          <m:t>0</m:t>
                        </m:r>
                      </m:sup>
                    </m:sSup>
                    <m:r>
                      <a:rPr lang="en-AU" b="0" i="1" smtClean="0">
                        <a:latin typeface="Cambria Math" panose="02040503050406030204" pitchFamily="18" charset="0"/>
                      </a:rPr>
                      <m:t> </m:t>
                    </m:r>
                  </m:oMath>
                </a14:m>
                <a:r>
                  <a:rPr lang="en-AU" dirty="0"/>
                  <a:t> (favoured) </a:t>
                </a:r>
                <a:r>
                  <a:rPr lang="en-AU" dirty="0" err="1"/>
                  <a:t>nonsinglet</a:t>
                </a:r>
                <a:r>
                  <a:rPr lang="en-AU" dirty="0"/>
                  <a:t> and singlet.  </a:t>
                </a:r>
              </a:p>
              <a:p>
                <a:pPr lvl="1"/>
                <a:r>
                  <a:rPr lang="en-AU" dirty="0"/>
                  <a:t>Agreement only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&gt;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5</m:t>
                    </m:r>
                  </m:oMath>
                </a14:m>
                <a:r>
                  <a:rPr lang="en-AU" dirty="0"/>
                  <a:t>, </a:t>
                </a:r>
                <a:r>
                  <a:rPr lang="en-AU" i="1" dirty="0"/>
                  <a:t>i.e.</a:t>
                </a:r>
                <a:r>
                  <a:rPr lang="en-AU" dirty="0"/>
                  <a:t>, valence quark domain</a:t>
                </a:r>
              </a:p>
              <a:p>
                <a:pPr lvl="1"/>
                <a:r>
                  <a:rPr lang="en-AU" dirty="0"/>
                  <a:t>JAM </a:t>
                </a:r>
                <a:r>
                  <a:rPr lang="en-AU" dirty="0" err="1"/>
                  <a:t>nonsinglet</a:t>
                </a:r>
                <a:r>
                  <a:rPr lang="en-AU" dirty="0"/>
                  <a:t> FF result (</a:t>
                </a:r>
                <a14:m>
                  <m:oMath xmlns:m="http://schemas.openxmlformats.org/officeDocument/2006/math">
                    <m:r>
                      <a:rPr lang="en-AU" b="0" i="1" smtClean="0">
                        <a:latin typeface="Cambria Math" panose="02040503050406030204" pitchFamily="18" charset="0"/>
                      </a:rPr>
                      <m:t>𝑧</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𝐷</m:t>
                        </m:r>
                      </m:e>
                      <m:sub>
                        <m:r>
                          <a:rPr lang="en-AU" b="0" i="1" smtClean="0">
                            <a:latin typeface="Cambria Math" panose="02040503050406030204" pitchFamily="18" charset="0"/>
                          </a:rPr>
                          <m:t>𝑁</m:t>
                        </m:r>
                      </m:sub>
                    </m:sSub>
                  </m:oMath>
                </a14:m>
                <a:r>
                  <a:rPr lang="en-AU" dirty="0"/>
                  <a:t>) exhibits unexpected &amp; unphysical divergence on </a:t>
                </a:r>
                <a14:m>
                  <m:oMath xmlns:m="http://schemas.openxmlformats.org/officeDocument/2006/math">
                    <m:r>
                      <a:rPr lang="en-AU" b="0" i="1" smtClean="0">
                        <a:latin typeface="Cambria Math" panose="02040503050406030204" pitchFamily="18" charset="0"/>
                      </a:rPr>
                      <m:t>𝑧</m:t>
                    </m:r>
                    <m:r>
                      <a:rPr lang="en-AU" b="0" i="1" smtClean="0">
                        <a:latin typeface="Cambria Math" panose="02040503050406030204" pitchFamily="18" charset="0"/>
                      </a:rPr>
                      <m:t>≃</m:t>
                    </m:r>
                    <m:r>
                      <a:rPr lang="en-AU" b="0" i="1" smtClean="0">
                        <a:latin typeface="Cambria Math" panose="02040503050406030204" pitchFamily="18" charset="0"/>
                      </a:rPr>
                      <m:t>0</m:t>
                    </m:r>
                  </m:oMath>
                </a14:m>
                <a:r>
                  <a:rPr lang="en-AU" dirty="0"/>
                  <a:t>.  </a:t>
                </a:r>
              </a:p>
              <a:p>
                <a:pPr marL="457200" lvl="1" indent="0">
                  <a:buNone/>
                </a:pPr>
                <a:r>
                  <a:rPr lang="en-AU" dirty="0"/>
                  <a:t>     This is the domain of glue and sea dominance; so, </a:t>
                </a:r>
                <a14:m>
                  <m:oMath xmlns:m="http://schemas.openxmlformats.org/officeDocument/2006/math">
                    <m:r>
                      <a:rPr lang="en-AU" i="1">
                        <a:latin typeface="Cambria Math" panose="02040503050406030204" pitchFamily="18" charset="0"/>
                      </a:rPr>
                      <m:t>𝑧</m:t>
                    </m:r>
                    <m:sSub>
                      <m:sSubPr>
                        <m:ctrlPr>
                          <a:rPr lang="en-AU" i="1">
                            <a:latin typeface="Cambria Math" panose="02040503050406030204" pitchFamily="18" charset="0"/>
                          </a:rPr>
                        </m:ctrlPr>
                      </m:sSubPr>
                      <m:e>
                        <m:r>
                          <a:rPr lang="en-AU" i="1">
                            <a:latin typeface="Cambria Math" panose="02040503050406030204" pitchFamily="18" charset="0"/>
                          </a:rPr>
                          <m:t>𝐷</m:t>
                        </m:r>
                      </m:e>
                      <m:sub>
                        <m:r>
                          <a:rPr lang="en-AU" i="1">
                            <a:latin typeface="Cambria Math" panose="02040503050406030204" pitchFamily="18" charset="0"/>
                          </a:rPr>
                          <m:t>𝑁</m:t>
                        </m:r>
                      </m:sub>
                    </m:sSub>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3</m:t>
                        </m:r>
                      </m:num>
                      <m:den>
                        <m:r>
                          <a:rPr lang="en-AU" b="0" i="1" smtClean="0">
                            <a:latin typeface="Cambria Math" panose="02040503050406030204" pitchFamily="18" charset="0"/>
                          </a:rPr>
                          <m:t>2</m:t>
                        </m:r>
                      </m:den>
                    </m:f>
                    <m:r>
                      <a:rPr lang="en-AU" b="0" i="1" smtClean="0">
                        <a:latin typeface="Cambria Math" panose="02040503050406030204" pitchFamily="18" charset="0"/>
                      </a:rPr>
                      <m:t> </m:t>
                    </m:r>
                    <m:r>
                      <a:rPr lang="en-AU" b="0" i="1" smtClean="0">
                        <a:latin typeface="Cambria Math" panose="02040503050406030204" pitchFamily="18" charset="0"/>
                      </a:rPr>
                      <m:t>𝑧</m:t>
                    </m:r>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r>
                          <a:rPr lang="en-AU" b="0" i="1" smtClean="0">
                            <a:latin typeface="Cambria Math" panose="02040503050406030204" pitchFamily="18" charset="0"/>
                          </a:rPr>
                          <m:t>𝑞</m:t>
                        </m:r>
                      </m:sub>
                      <m:sup>
                        <m:sSup>
                          <m:sSupPr>
                            <m:ctrlPr>
                              <a:rPr lang="en-AU" b="0" i="1" smtClean="0">
                                <a:latin typeface="Cambria Math" panose="02040503050406030204" pitchFamily="18" charset="0"/>
                              </a:rPr>
                            </m:ctrlPr>
                          </m:sSupPr>
                          <m:e>
                            <m:r>
                              <a:rPr lang="en-AU" b="0" i="1" smtClean="0">
                                <a:latin typeface="Cambria Math" panose="02040503050406030204" pitchFamily="18" charset="0"/>
                              </a:rPr>
                              <m:t>𝜋</m:t>
                            </m:r>
                          </m:e>
                          <m:sup>
                            <m:r>
                              <a:rPr lang="en-AU" b="0" i="1"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𝐷</m:t>
                        </m:r>
                      </m:e>
                      <m:sub>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sub>
                      <m:sup>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𝜋</m:t>
                            </m:r>
                          </m:e>
                          <m:sup>
                            <m:r>
                              <a:rPr lang="en-AU" b="0" i="1" dirty="0" smtClean="0">
                                <a:latin typeface="Cambria Math" panose="02040503050406030204" pitchFamily="18" charset="0"/>
                              </a:rPr>
                              <m:t>+</m:t>
                            </m:r>
                          </m:sup>
                        </m:sSup>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𝑧</m:t>
                        </m:r>
                      </m:e>
                    </m:d>
                    <m:r>
                      <a:rPr lang="en-AU" b="0" i="1" smtClean="0">
                        <a:latin typeface="Cambria Math" panose="02040503050406030204" pitchFamily="18" charset="0"/>
                      </a:rPr>
                      <m:t>]</m:t>
                    </m:r>
                  </m:oMath>
                </a14:m>
                <a:r>
                  <a:rPr lang="en-AU" dirty="0"/>
                  <a:t> should vanish.</a:t>
                </a:r>
              </a:p>
            </p:txBody>
          </p:sp>
        </mc:Choice>
        <mc:Fallback xmlns="">
          <p:sp>
            <p:nvSpPr>
              <p:cNvPr id="3" name="Content Placeholder 2">
                <a:extLst>
                  <a:ext uri="{FF2B5EF4-FFF2-40B4-BE49-F238E27FC236}">
                    <a16:creationId xmlns:a16="http://schemas.microsoft.com/office/drawing/2014/main" id="{A774E56B-0096-B0DC-09BF-4AE95DF1B3A6}"/>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370F160-FACF-26F0-FB84-DDFDF5680AA2}"/>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DA01532-383A-91DA-162A-4A366EB0128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008B90F7-6E21-354B-9BE3-64E3FA80C1D0}"/>
              </a:ext>
            </a:extLst>
          </p:cNvPr>
          <p:cNvSpPr>
            <a:spLocks noGrp="1"/>
          </p:cNvSpPr>
          <p:nvPr>
            <p:ph type="sldNum" sz="quarter" idx="12"/>
          </p:nvPr>
        </p:nvSpPr>
        <p:spPr/>
        <p:txBody>
          <a:bodyPr/>
          <a:lstStyle/>
          <a:p>
            <a:fld id="{87034D8C-3CB4-402A-BC46-2AB14C0FE90A}" type="slidenum">
              <a:rPr lang="en-US" smtClean="0"/>
              <a:pPr/>
              <a:t>117</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401CFBF4-6833-71BB-721B-2659E57C9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C25785E1-3FCC-851B-87CD-01F91573476B}"/>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i="1" dirty="0">
                <a:ln w="0"/>
                <a:solidFill>
                  <a:srgbClr val="FF0000"/>
                </a:solidFill>
                <a:effectLst>
                  <a:outerShdw blurRad="38100" dist="25400" dir="5400000" algn="ctr" rotWithShape="0">
                    <a:srgbClr val="6E747A">
                      <a:alpha val="43000"/>
                    </a:srgbClr>
                  </a:outerShdw>
                </a:effectLst>
              </a:rPr>
              <a:t>N.B. Between groups, fits are mutually incompatible.</a:t>
            </a:r>
            <a:endParaRPr lang="en-AU" i="1" dirty="0">
              <a:solidFill>
                <a:srgbClr val="FF0000"/>
              </a:solidFill>
            </a:endParaRPr>
          </a:p>
          <a:p>
            <a:endParaRPr lang="en-AU" dirty="0"/>
          </a:p>
        </p:txBody>
      </p:sp>
    </p:spTree>
    <p:extLst>
      <p:ext uri="{BB962C8B-B14F-4D97-AF65-F5344CB8AC3E}">
        <p14:creationId xmlns:p14="http://schemas.microsoft.com/office/powerpoint/2010/main" val="27368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0BB7C-34D4-382A-A3C7-2010A92555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9F10-3455-D4CB-8928-2A28A27B75D7}"/>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ECABDE2-B83E-5835-5920-C783FF4D743A}"/>
                  </a:ext>
                </a:extLst>
              </p:cNvPr>
              <p:cNvSpPr>
                <a:spLocks noGrp="1"/>
              </p:cNvSpPr>
              <p:nvPr>
                <p:ph idx="1"/>
              </p:nvPr>
            </p:nvSpPr>
            <p:spPr>
              <a:xfrm>
                <a:off x="551971" y="4191001"/>
                <a:ext cx="10972800" cy="2039938"/>
              </a:xfrm>
            </p:spPr>
            <p:txBody>
              <a:bodyPr/>
              <a:lstStyle/>
              <a:p>
                <a:r>
                  <a:rPr lang="en-AU" dirty="0"/>
                  <a:t>C … </a:t>
                </a:r>
                <a14:m>
                  <m:oMath xmlns:m="http://schemas.openxmlformats.org/officeDocument/2006/math">
                    <m:r>
                      <a:rPr lang="en-AU" b="0" i="1" smtClean="0">
                        <a:latin typeface="Cambria Math" panose="02040503050406030204" pitchFamily="18" charset="0"/>
                      </a:rPr>
                      <m:t>𝑠</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AU" dirty="0"/>
                  <a:t>One might say there is qualitative agreement on the far valence domain, but only in the sense that this FF is small. </a:t>
                </a:r>
              </a:p>
              <a:p>
                <a:pPr lvl="1"/>
                <a:r>
                  <a:rPr lang="en-AU" dirty="0"/>
                  <a:t>Otherwise, any agreement is only the result of an accidental curve crossing</a:t>
                </a:r>
              </a:p>
            </p:txBody>
          </p:sp>
        </mc:Choice>
        <mc:Fallback xmlns="">
          <p:sp>
            <p:nvSpPr>
              <p:cNvPr id="3" name="Content Placeholder 2">
                <a:extLst>
                  <a:ext uri="{FF2B5EF4-FFF2-40B4-BE49-F238E27FC236}">
                    <a16:creationId xmlns:a16="http://schemas.microsoft.com/office/drawing/2014/main" id="{3ECABDE2-B83E-5835-5920-C783FF4D743A}"/>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72EA0591-EF60-11CE-E364-E6FC7F384FB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272E7A0D-B804-707B-9A67-4E286C8D50CD}"/>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4FE95D5B-9900-731C-FD25-35187989F30B}"/>
              </a:ext>
            </a:extLst>
          </p:cNvPr>
          <p:cNvSpPr>
            <a:spLocks noGrp="1"/>
          </p:cNvSpPr>
          <p:nvPr>
            <p:ph type="sldNum" sz="quarter" idx="12"/>
          </p:nvPr>
        </p:nvSpPr>
        <p:spPr/>
        <p:txBody>
          <a:bodyPr/>
          <a:lstStyle/>
          <a:p>
            <a:fld id="{87034D8C-3CB4-402A-BC46-2AB14C0FE90A}" type="slidenum">
              <a:rPr lang="en-US" smtClean="0"/>
              <a:pPr/>
              <a:t>118</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7793419D-D27D-724D-EBC7-2BCBFDA5B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20C576F0-7419-28A6-1A4D-ADCE4AC9ED4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70751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7EB28-BF21-EA2E-851B-5A5139F45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3C891-B3D3-A979-93BA-5097588E61AF}"/>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614EE4-B569-035C-5A54-A0E2191C16B7}"/>
                  </a:ext>
                </a:extLst>
              </p:cNvPr>
              <p:cNvSpPr>
                <a:spLocks noGrp="1"/>
              </p:cNvSpPr>
              <p:nvPr>
                <p:ph idx="1"/>
              </p:nvPr>
            </p:nvSpPr>
            <p:spPr>
              <a:xfrm>
                <a:off x="551971" y="4191001"/>
                <a:ext cx="10972800" cy="2039938"/>
              </a:xfrm>
            </p:spPr>
            <p:txBody>
              <a:bodyPr/>
              <a:lstStyle/>
              <a:p>
                <a:r>
                  <a:rPr lang="en-AU" dirty="0"/>
                  <a:t>D, E … </a:t>
                </a:r>
                <a14:m>
                  <m:oMath xmlns:m="http://schemas.openxmlformats.org/officeDocument/2006/math">
                    <m:r>
                      <m:rPr>
                        <m:sty m:val="p"/>
                      </m:rPr>
                      <a:rPr lang="en-AU" b="0" i="0" smtClean="0">
                        <a:latin typeface="Cambria Math" panose="02040503050406030204" pitchFamily="18" charset="0"/>
                      </a:rPr>
                      <m:t>c</m:t>
                    </m:r>
                    <m:r>
                      <a:rPr lang="en-AU" b="0" i="0" smtClean="0">
                        <a:latin typeface="Cambria Math" panose="02040503050406030204" pitchFamily="18" charset="0"/>
                      </a:rPr>
                      <m:t>, </m:t>
                    </m:r>
                    <m:r>
                      <m:rPr>
                        <m:sty m:val="p"/>
                      </m:rPr>
                      <a:rPr lang="en-AU" b="0" i="0" smtClean="0">
                        <a:latin typeface="Cambria Math" panose="02040503050406030204" pitchFamily="18" charset="0"/>
                      </a:rPr>
                      <m:t>g</m:t>
                    </m:r>
                    <m:r>
                      <a:rPr lang="en-AU" b="0" i="1" smtClean="0">
                        <a:latin typeface="Cambria Math" panose="02040503050406030204" pitchFamily="18" charset="0"/>
                      </a:rPr>
                      <m:t>→</m:t>
                    </m:r>
                    <m:r>
                      <a:rPr lang="en-AU" b="0" i="1" smtClean="0">
                        <a:latin typeface="Cambria Math" panose="02040503050406030204" pitchFamily="18" charset="0"/>
                      </a:rPr>
                      <m:t>𝜋</m:t>
                    </m:r>
                  </m:oMath>
                </a14:m>
                <a:r>
                  <a:rPr lang="en-AU" dirty="0"/>
                  <a:t> (unfavoured).  </a:t>
                </a:r>
              </a:p>
              <a:p>
                <a:pPr lvl="1"/>
                <a:r>
                  <a:rPr lang="en-US" dirty="0"/>
                  <a:t>There is </a:t>
                </a:r>
                <a:r>
                  <a:rPr lang="en-US" i="1" u="sng" dirty="0">
                    <a:ln w="0"/>
                    <a:solidFill>
                      <a:srgbClr val="FF0000"/>
                    </a:solidFill>
                    <a:effectLst>
                      <a:outerShdw blurRad="38100" dist="25400" dir="5400000" algn="ctr" rotWithShape="0">
                        <a:srgbClr val="6E747A">
                          <a:alpha val="43000"/>
                        </a:srgbClr>
                      </a:outerShdw>
                    </a:effectLst>
                  </a:rPr>
                  <a:t>no</a:t>
                </a:r>
                <a:r>
                  <a:rPr lang="en-US" dirty="0"/>
                  <a:t> agreement on these FFs, which are very poorly constrained by data. </a:t>
                </a:r>
              </a:p>
            </p:txBody>
          </p:sp>
        </mc:Choice>
        <mc:Fallback xmlns="">
          <p:sp>
            <p:nvSpPr>
              <p:cNvPr id="3" name="Content Placeholder 2">
                <a:extLst>
                  <a:ext uri="{FF2B5EF4-FFF2-40B4-BE49-F238E27FC236}">
                    <a16:creationId xmlns:a16="http://schemas.microsoft.com/office/drawing/2014/main" id="{76614EE4-B569-035C-5A54-A0E2191C16B7}"/>
                  </a:ext>
                </a:extLst>
              </p:cNvPr>
              <p:cNvSpPr>
                <a:spLocks noGrp="1" noRot="1" noChangeAspect="1" noMove="1" noResize="1" noEditPoints="1" noAdjustHandles="1" noChangeArrowheads="1" noChangeShapeType="1" noTextEdit="1"/>
              </p:cNvSpPr>
              <p:nvPr>
                <p:ph idx="1"/>
              </p:nvPr>
            </p:nvSpPr>
            <p:spPr>
              <a:xfrm>
                <a:off x="551971" y="4191001"/>
                <a:ext cx="10972800" cy="2039938"/>
              </a:xfrm>
              <a:blipFill>
                <a:blip r:embed="rId2"/>
                <a:stretch>
                  <a:fillRect l="-611"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60CE3070-4F5B-BF2A-4B7F-E6105E016AC4}"/>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C0009CD8-E6DD-67E7-F331-10BD45DACF7D}"/>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2D7B7F1-8E30-C1A6-4CBA-C5AAB5C05DA2}"/>
              </a:ext>
            </a:extLst>
          </p:cNvPr>
          <p:cNvSpPr>
            <a:spLocks noGrp="1"/>
          </p:cNvSpPr>
          <p:nvPr>
            <p:ph type="sldNum" sz="quarter" idx="12"/>
          </p:nvPr>
        </p:nvSpPr>
        <p:spPr/>
        <p:txBody>
          <a:bodyPr/>
          <a:lstStyle/>
          <a:p>
            <a:fld id="{87034D8C-3CB4-402A-BC46-2AB14C0FE90A}" type="slidenum">
              <a:rPr lang="en-US" smtClean="0"/>
              <a:pPr/>
              <a:t>119</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CF4CD574-7E1B-394C-97E2-FA12240FC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A706318A-1E31-8F6E-597D-85B6B8747C29}"/>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Tree>
    <p:extLst>
      <p:ext uri="{BB962C8B-B14F-4D97-AF65-F5344CB8AC3E}">
        <p14:creationId xmlns:p14="http://schemas.microsoft.com/office/powerpoint/2010/main" val="352562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9600" y="1676400"/>
            <a:ext cx="10972800" cy="4495800"/>
          </a:xfrm>
        </p:spPr>
        <p:txBody>
          <a:bodyPr/>
          <a:lstStyle/>
          <a:p>
            <a:pPr>
              <a:spcAft>
                <a:spcPts val="600"/>
              </a:spcAft>
            </a:pPr>
            <a:r>
              <a:rPr lang="en-US" sz="2400" dirty="0"/>
              <a:t>Theoretical physics at its best.</a:t>
            </a:r>
          </a:p>
          <a:p>
            <a:pPr>
              <a:spcAft>
                <a:spcPts val="0"/>
              </a:spcAft>
            </a:pPr>
            <a:r>
              <a:rPr lang="en-US" sz="2400" dirty="0"/>
              <a:t>But no one is thinking about how properly to consider or define what will come to be called the </a:t>
            </a:r>
          </a:p>
          <a:p>
            <a:pPr>
              <a:spcBef>
                <a:spcPts val="0"/>
              </a:spcBef>
              <a:spcAft>
                <a:spcPts val="0"/>
              </a:spcAft>
              <a:buNone/>
            </a:pPr>
            <a:r>
              <a:rPr lang="en-US" sz="2400" i="1" dirty="0">
                <a:solidFill>
                  <a:srgbClr val="FF3300"/>
                </a:solidFill>
              </a:rPr>
              <a:t>			    vacuum quark condensate</a:t>
            </a:r>
          </a:p>
          <a:p>
            <a:pPr>
              <a:spcBef>
                <a:spcPts val="0"/>
              </a:spcBef>
              <a:spcAft>
                <a:spcPts val="0"/>
              </a:spcAft>
            </a:pPr>
            <a:r>
              <a:rPr lang="en-US" dirty="0"/>
              <a:t>So long as the condensate is </a:t>
            </a:r>
          </a:p>
          <a:p>
            <a:pPr>
              <a:spcBef>
                <a:spcPts val="0"/>
              </a:spcBef>
              <a:spcAft>
                <a:spcPts val="0"/>
              </a:spcAft>
              <a:buNone/>
            </a:pPr>
            <a:r>
              <a:rPr lang="en-US" dirty="0"/>
              <a:t>	just a  mass-dimensioned </a:t>
            </a:r>
          </a:p>
          <a:p>
            <a:pPr>
              <a:spcBef>
                <a:spcPts val="0"/>
              </a:spcBef>
              <a:spcAft>
                <a:spcPts val="0"/>
              </a:spcAft>
              <a:buNone/>
            </a:pPr>
            <a:r>
              <a:rPr lang="en-US" dirty="0"/>
              <a:t>	constant, which approximates </a:t>
            </a:r>
          </a:p>
          <a:p>
            <a:pPr>
              <a:spcBef>
                <a:spcPts val="0"/>
              </a:spcBef>
              <a:spcAft>
                <a:spcPts val="0"/>
              </a:spcAft>
              <a:buNone/>
            </a:pPr>
            <a:r>
              <a:rPr lang="en-US" dirty="0"/>
              <a:t>	another well-defined matrix </a:t>
            </a:r>
          </a:p>
          <a:p>
            <a:pPr>
              <a:spcBef>
                <a:spcPts val="0"/>
              </a:spcBef>
              <a:spcAft>
                <a:spcPts val="0"/>
              </a:spcAft>
              <a:buNone/>
            </a:pPr>
            <a:r>
              <a:rPr lang="en-US" dirty="0"/>
              <a:t>	element, there is no problem.  </a:t>
            </a:r>
          </a:p>
          <a:p>
            <a:pPr>
              <a:spcBef>
                <a:spcPts val="0"/>
              </a:spcBef>
              <a:spcAft>
                <a:spcPts val="0"/>
              </a:spcAft>
            </a:pPr>
            <a:r>
              <a:rPr lang="en-US" dirty="0"/>
              <a:t>Problem arises if one </a:t>
            </a:r>
          </a:p>
          <a:p>
            <a:pPr>
              <a:spcBef>
                <a:spcPts val="0"/>
              </a:spcBef>
              <a:spcAft>
                <a:spcPts val="0"/>
              </a:spcAft>
              <a:buNone/>
            </a:pPr>
            <a:r>
              <a:rPr lang="en-US" dirty="0"/>
              <a:t>	over-interprets this number, </a:t>
            </a:r>
          </a:p>
          <a:p>
            <a:pPr>
              <a:spcBef>
                <a:spcPts val="0"/>
              </a:spcBef>
              <a:spcAft>
                <a:spcPts val="0"/>
              </a:spcAft>
              <a:buNone/>
            </a:pPr>
            <a:r>
              <a:rPr lang="en-US" dirty="0"/>
              <a:t>	which textbooks have been doing </a:t>
            </a:r>
          </a:p>
          <a:p>
            <a:pPr>
              <a:spcBef>
                <a:spcPts val="0"/>
              </a:spcBef>
              <a:spcAft>
                <a:spcPts val="0"/>
              </a:spcAft>
              <a:buNone/>
            </a:pPr>
            <a:r>
              <a:rPr lang="en-US" dirty="0"/>
              <a:t>	for a </a:t>
            </a:r>
            <a:r>
              <a:rPr lang="en-US" i="1" dirty="0">
                <a:solidFill>
                  <a:srgbClr val="FF0000"/>
                </a:solidFill>
              </a:rPr>
              <a:t>VERY LONG TIME</a:t>
            </a:r>
            <a:r>
              <a:rPr lang="en-US" dirty="0"/>
              <a:t>. </a:t>
            </a:r>
          </a:p>
          <a:p>
            <a:pPr>
              <a:spcAft>
                <a:spcPts val="600"/>
              </a:spcAft>
            </a:pPr>
            <a:endParaRPr lang="en-US" sz="2400" dirty="0"/>
          </a:p>
        </p:txBody>
      </p:sp>
      <p:pic>
        <p:nvPicPr>
          <p:cNvPr id="14" name="Picture 13" descr="Cracks.jpg"/>
          <p:cNvPicPr>
            <a:picLocks noChangeAspect="1"/>
          </p:cNvPicPr>
          <p:nvPr/>
        </p:nvPicPr>
        <p:blipFill>
          <a:blip r:embed="rId3" cstate="print"/>
          <a:stretch>
            <a:fillRect/>
          </a:stretch>
        </p:blipFill>
        <p:spPr>
          <a:xfrm>
            <a:off x="6315961" y="3079750"/>
            <a:ext cx="5799839" cy="3581400"/>
          </a:xfrm>
          <a:prstGeom prst="rect">
            <a:avLst/>
          </a:prstGeom>
        </p:spPr>
      </p:pic>
      <p:pic>
        <p:nvPicPr>
          <p:cNvPr id="6" name="Picture 5" descr="meaningoflife.jpg"/>
          <p:cNvPicPr>
            <a:picLocks noChangeAspect="1"/>
          </p:cNvPicPr>
          <p:nvPr/>
        </p:nvPicPr>
        <p:blipFill>
          <a:blip r:embed="rId4" cstate="print"/>
          <a:stretch>
            <a:fillRect/>
          </a:stretch>
        </p:blipFill>
        <p:spPr>
          <a:xfrm>
            <a:off x="0" y="0"/>
            <a:ext cx="1752600" cy="1752600"/>
          </a:xfrm>
          <a:prstGeom prst="rect">
            <a:avLst/>
          </a:prstGeom>
        </p:spPr>
      </p:pic>
      <p:sp>
        <p:nvSpPr>
          <p:cNvPr id="2" name="Title 1"/>
          <p:cNvSpPr>
            <a:spLocks noGrp="1"/>
          </p:cNvSpPr>
          <p:nvPr>
            <p:ph type="title"/>
          </p:nvPr>
        </p:nvSpPr>
        <p:spPr/>
        <p:txBody>
          <a:bodyPr/>
          <a:lstStyle/>
          <a:p>
            <a:pPr algn="r"/>
            <a:r>
              <a:rPr lang="en-US" sz="3600" dirty="0"/>
              <a:t>Gell-Mann – Oakes – Renner</a:t>
            </a:r>
            <a:br>
              <a:rPr lang="en-US" sz="3600" dirty="0"/>
            </a:br>
            <a:r>
              <a:rPr lang="en-US" sz="3600" dirty="0"/>
              <a:t>Relation</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12</a:t>
            </a:fld>
            <a:endParaRPr lang="en-US">
              <a:solidFill>
                <a:srgbClr val="404040"/>
              </a:solidFill>
            </a:endParaRPr>
          </a:p>
        </p:txBody>
      </p:sp>
      <p:sp>
        <p:nvSpPr>
          <p:cNvPr id="11" name="Date Placeholder 10"/>
          <p:cNvSpPr>
            <a:spLocks noGrp="1"/>
          </p:cNvSpPr>
          <p:nvPr>
            <p:ph type="dt" sz="half" idx="10"/>
          </p:nvPr>
        </p:nvSpPr>
        <p:spPr/>
        <p:txBody>
          <a:bodyPr/>
          <a:lstStyle/>
          <a:p>
            <a:r>
              <a:rPr lang="en-US">
                <a:solidFill>
                  <a:srgbClr val="404040"/>
                </a:solidFill>
              </a:rPr>
              <a:t>.                    2025 October 15: NJU INP IWSHSSI 2025                                          (122)</a:t>
            </a:r>
          </a:p>
        </p:txBody>
      </p:sp>
      <p:pic>
        <p:nvPicPr>
          <p:cNvPr id="19" name="Picture 18" descr="GMORQCD.jpg"/>
          <p:cNvPicPr>
            <a:picLocks noChangeAspect="1"/>
          </p:cNvPicPr>
          <p:nvPr/>
        </p:nvPicPr>
        <p:blipFill>
          <a:blip r:embed="rId5" cstate="print"/>
          <a:stretch>
            <a:fillRect/>
          </a:stretch>
        </p:blipFill>
        <p:spPr>
          <a:xfrm>
            <a:off x="4191000" y="838200"/>
            <a:ext cx="3165002" cy="673100"/>
          </a:xfrm>
          <a:prstGeom prst="rect">
            <a:avLst/>
          </a:prstGeom>
        </p:spPr>
      </p:pic>
      <p:sp>
        <p:nvSpPr>
          <p:cNvPr id="9" name="Oval 8"/>
          <p:cNvSpPr/>
          <p:nvPr/>
        </p:nvSpPr>
        <p:spPr bwMode="auto">
          <a:xfrm>
            <a:off x="5715000" y="838200"/>
            <a:ext cx="1828800" cy="6858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3" name="TextBox 12"/>
          <p:cNvSpPr txBox="1"/>
          <p:nvPr/>
        </p:nvSpPr>
        <p:spPr>
          <a:xfrm>
            <a:off x="7431303" y="1239599"/>
            <a:ext cx="1367682" cy="369332"/>
          </a:xfrm>
          <a:prstGeom prst="rect">
            <a:avLst/>
          </a:prstGeom>
          <a:noFill/>
        </p:spPr>
        <p:txBody>
          <a:bodyPr wrap="none" rtlCol="0">
            <a:spAutoFit/>
          </a:bodyPr>
          <a:lstStyle/>
          <a:p>
            <a:r>
              <a:rPr lang="en-US" dirty="0"/>
              <a:t>- (0.25GeV)</a:t>
            </a:r>
            <a:r>
              <a:rPr lang="en-US" baseline="30000" dirty="0"/>
              <a:t>3</a:t>
            </a:r>
          </a:p>
        </p:txBody>
      </p:sp>
      <p:sp>
        <p:nvSpPr>
          <p:cNvPr id="12" name="Freeform 11"/>
          <p:cNvSpPr/>
          <p:nvPr/>
        </p:nvSpPr>
        <p:spPr bwMode="auto">
          <a:xfrm>
            <a:off x="6096001" y="1524000"/>
            <a:ext cx="3918032" cy="1676400"/>
          </a:xfrm>
          <a:custGeom>
            <a:avLst/>
            <a:gdLst>
              <a:gd name="connsiteX0" fmla="*/ 381965 w 2864735"/>
              <a:gd name="connsiteY0" fmla="*/ 0 h 2037145"/>
              <a:gd name="connsiteX1" fmla="*/ 2801074 w 2864735"/>
              <a:gd name="connsiteY1" fmla="*/ 1331089 h 2037145"/>
              <a:gd name="connsiteX2" fmla="*/ 0 w 2864735"/>
              <a:gd name="connsiteY2" fmla="*/ 2037145 h 2037145"/>
              <a:gd name="connsiteX3" fmla="*/ 0 w 2864735"/>
              <a:gd name="connsiteY3" fmla="*/ 2037145 h 2037145"/>
            </a:gdLst>
            <a:ahLst/>
            <a:cxnLst>
              <a:cxn ang="0">
                <a:pos x="connsiteX0" y="connsiteY0"/>
              </a:cxn>
              <a:cxn ang="0">
                <a:pos x="connsiteX1" y="connsiteY1"/>
              </a:cxn>
              <a:cxn ang="0">
                <a:pos x="connsiteX2" y="connsiteY2"/>
              </a:cxn>
              <a:cxn ang="0">
                <a:pos x="connsiteX3" y="connsiteY3"/>
              </a:cxn>
            </a:cxnLst>
            <a:rect l="l" t="t" r="r" b="b"/>
            <a:pathLst>
              <a:path w="2864735" h="2037145">
                <a:moveTo>
                  <a:pt x="381965" y="0"/>
                </a:moveTo>
                <a:cubicBezTo>
                  <a:pt x="1623350" y="495782"/>
                  <a:pt x="2864735" y="991565"/>
                  <a:pt x="2801074" y="1331089"/>
                </a:cubicBezTo>
                <a:cubicBezTo>
                  <a:pt x="2737413" y="1670613"/>
                  <a:pt x="0" y="2037145"/>
                  <a:pt x="0" y="2037145"/>
                </a:cubicBezTo>
                <a:lnTo>
                  <a:pt x="0" y="2037145"/>
                </a:ln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linds(horizontal)">
                                      <p:cBhvr>
                                        <p:cTn id="10" dur="500"/>
                                        <p:tgtEl>
                                          <p:spTgt spid="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blinds(horizontal)">
                                      <p:cBhvr>
                                        <p:cTn id="13" dur="500"/>
                                        <p:tgtEl>
                                          <p:spTgt spid="8">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blinds(horizontal)">
                                      <p:cBhvr>
                                        <p:cTn id="16" dur="500"/>
                                        <p:tgtEl>
                                          <p:spTgt spid="8">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blinds(horizontal)">
                                      <p:cBhvr>
                                        <p:cTn id="19" dur="500"/>
                                        <p:tgtEl>
                                          <p:spTgt spid="8">
                                            <p:txEl>
                                              <p:pRg st="5" end="5"/>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blinds(horizontal)">
                                      <p:cBhvr>
                                        <p:cTn id="22" dur="500"/>
                                        <p:tgtEl>
                                          <p:spTgt spid="8">
                                            <p:txEl>
                                              <p:pRg st="6" end="6"/>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blinds(horizontal)">
                                      <p:cBhvr>
                                        <p:cTn id="25" dur="500"/>
                                        <p:tgtEl>
                                          <p:spTgt spid="8">
                                            <p:txEl>
                                              <p:pRg st="7" end="7"/>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par>
                                <p:cTn id="32" presetID="53"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3000" fill="hold"/>
                                        <p:tgtEl>
                                          <p:spTgt spid="14"/>
                                        </p:tgtEl>
                                        <p:attrNameLst>
                                          <p:attrName>ppt_w</p:attrName>
                                        </p:attrNameLst>
                                      </p:cBhvr>
                                      <p:tavLst>
                                        <p:tav tm="0">
                                          <p:val>
                                            <p:fltVal val="0"/>
                                          </p:val>
                                        </p:tav>
                                        <p:tav tm="100000">
                                          <p:val>
                                            <p:strVal val="#ppt_w"/>
                                          </p:val>
                                        </p:tav>
                                      </p:tavLst>
                                    </p:anim>
                                    <p:anim calcmode="lin" valueType="num">
                                      <p:cBhvr>
                                        <p:cTn id="35" dur="3000" fill="hold"/>
                                        <p:tgtEl>
                                          <p:spTgt spid="14"/>
                                        </p:tgtEl>
                                        <p:attrNameLst>
                                          <p:attrName>ppt_h</p:attrName>
                                        </p:attrNameLst>
                                      </p:cBhvr>
                                      <p:tavLst>
                                        <p:tav tm="0">
                                          <p:val>
                                            <p:fltVal val="0"/>
                                          </p:val>
                                        </p:tav>
                                        <p:tav tm="100000">
                                          <p:val>
                                            <p:strVal val="#ppt_h"/>
                                          </p:val>
                                        </p:tav>
                                      </p:tavLst>
                                    </p:anim>
                                    <p:animEffect transition="in" filter="fade">
                                      <p:cBhvr>
                                        <p:cTn id="36" dur="3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8">
                                            <p:txEl>
                                              <p:pRg st="8" end="8"/>
                                            </p:txEl>
                                          </p:spTgt>
                                        </p:tgtEl>
                                        <p:attrNameLst>
                                          <p:attrName>style.visibility</p:attrName>
                                        </p:attrNameLst>
                                      </p:cBhvr>
                                      <p:to>
                                        <p:strVal val="visible"/>
                                      </p:to>
                                    </p:set>
                                    <p:animEffect transition="in" filter="diamond(in)">
                                      <p:cBhvr>
                                        <p:cTn id="41" dur="1000"/>
                                        <p:tgtEl>
                                          <p:spTgt spid="8">
                                            <p:txEl>
                                              <p:pRg st="8" end="8"/>
                                            </p:txEl>
                                          </p:spTgt>
                                        </p:tgtEl>
                                      </p:cBhvr>
                                    </p:animEffect>
                                  </p:childTnLst>
                                </p:cTn>
                              </p:par>
                              <p:par>
                                <p:cTn id="42" presetID="8" presetClass="entr" presetSubtype="16" fill="hold" nodeType="withEffect">
                                  <p:stCondLst>
                                    <p:cond delay="0"/>
                                  </p:stCondLst>
                                  <p:childTnLst>
                                    <p:set>
                                      <p:cBhvr>
                                        <p:cTn id="43" dur="1" fill="hold">
                                          <p:stCondLst>
                                            <p:cond delay="0"/>
                                          </p:stCondLst>
                                        </p:cTn>
                                        <p:tgtEl>
                                          <p:spTgt spid="8">
                                            <p:txEl>
                                              <p:pRg st="9" end="9"/>
                                            </p:txEl>
                                          </p:spTgt>
                                        </p:tgtEl>
                                        <p:attrNameLst>
                                          <p:attrName>style.visibility</p:attrName>
                                        </p:attrNameLst>
                                      </p:cBhvr>
                                      <p:to>
                                        <p:strVal val="visible"/>
                                      </p:to>
                                    </p:set>
                                    <p:animEffect transition="in" filter="diamond(in)">
                                      <p:cBhvr>
                                        <p:cTn id="44" dur="1000"/>
                                        <p:tgtEl>
                                          <p:spTgt spid="8">
                                            <p:txEl>
                                              <p:pRg st="9" end="9"/>
                                            </p:txEl>
                                          </p:spTgt>
                                        </p:tgtEl>
                                      </p:cBhvr>
                                    </p:animEffect>
                                  </p:childTnLst>
                                </p:cTn>
                              </p:par>
                              <p:par>
                                <p:cTn id="45" presetID="8" presetClass="entr" presetSubtype="16" fill="hold" nodeType="with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animEffect transition="in" filter="diamond(in)">
                                      <p:cBhvr>
                                        <p:cTn id="47" dur="1000"/>
                                        <p:tgtEl>
                                          <p:spTgt spid="8">
                                            <p:txEl>
                                              <p:pRg st="10" end="10"/>
                                            </p:txEl>
                                          </p:spTgt>
                                        </p:tgtEl>
                                      </p:cBhvr>
                                    </p:animEffect>
                                  </p:childTnLst>
                                </p:cTn>
                              </p:par>
                              <p:par>
                                <p:cTn id="48" presetID="8" presetClass="entr" presetSubtype="16" fill="hold" nodeType="withEffect">
                                  <p:stCondLst>
                                    <p:cond delay="0"/>
                                  </p:stCondLst>
                                  <p:childTnLst>
                                    <p:set>
                                      <p:cBhvr>
                                        <p:cTn id="49" dur="1" fill="hold">
                                          <p:stCondLst>
                                            <p:cond delay="0"/>
                                          </p:stCondLst>
                                        </p:cTn>
                                        <p:tgtEl>
                                          <p:spTgt spid="8">
                                            <p:txEl>
                                              <p:pRg st="11" end="11"/>
                                            </p:txEl>
                                          </p:spTgt>
                                        </p:tgtEl>
                                        <p:attrNameLst>
                                          <p:attrName>style.visibility</p:attrName>
                                        </p:attrNameLst>
                                      </p:cBhvr>
                                      <p:to>
                                        <p:strVal val="visible"/>
                                      </p:to>
                                    </p:set>
                                    <p:animEffect transition="in" filter="diamond(in)">
                                      <p:cBhvr>
                                        <p:cTn id="50" dur="10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D6FD0-D481-BE24-AB0D-E31CBEC4E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EFE637-1D35-0547-E529-F0AAA0F1454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Empirical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Fragmentation </a:t>
            </a:r>
            <a:br>
              <a:rPr lang="en-AU" sz="2800" b="0" i="1" dirty="0">
                <a:ln w="0"/>
                <a:solidFill>
                  <a:schemeClr val="accent1"/>
                </a:solidFill>
                <a:effectLst>
                  <a:outerShdw blurRad="38100" dist="25400" dir="5400000" algn="ctr" rotWithShape="0">
                    <a:srgbClr val="6E747A">
                      <a:alpha val="43000"/>
                    </a:srgbClr>
                  </a:outerShdw>
                </a:effectLst>
              </a:rPr>
            </a:br>
            <a:r>
              <a:rPr lang="en-AU" sz="2800" b="0" i="1" dirty="0">
                <a:ln w="0"/>
                <a:solidFill>
                  <a:schemeClr val="accent1"/>
                </a:solidFill>
                <a:effectLst>
                  <a:outerShdw blurRad="38100" dist="25400" dir="5400000" algn="ctr" rotWithShape="0">
                    <a:srgbClr val="6E747A">
                      <a:alpha val="43000"/>
                    </a:srgbClr>
                  </a:outerShdw>
                </a:effectLst>
              </a:rPr>
              <a:t>Functions</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484C1D4-2F46-7E5A-086C-9F10AD8265B8}"/>
                  </a:ext>
                </a:extLst>
              </p:cNvPr>
              <p:cNvSpPr>
                <a:spLocks noGrp="1"/>
              </p:cNvSpPr>
              <p:nvPr>
                <p:ph idx="1"/>
              </p:nvPr>
            </p:nvSpPr>
            <p:spPr>
              <a:xfrm>
                <a:off x="304800" y="4142512"/>
                <a:ext cx="11887200" cy="2039938"/>
              </a:xfrm>
            </p:spPr>
            <p:txBody>
              <a:bodyPr/>
              <a:lstStyle/>
              <a:p>
                <a:r>
                  <a:rPr lang="en-US" dirty="0"/>
                  <a:t>Continuum predictions provide coherent picture of fragmentation across all parton types</a:t>
                </a:r>
              </a:p>
              <a:p>
                <a:r>
                  <a:rPr lang="en-US" dirty="0"/>
                  <a:t>Quite generally, MAPFF fits (</a:t>
                </a:r>
                <a:r>
                  <a:rPr lang="en-US" i="1" dirty="0">
                    <a:ln w="0"/>
                    <a:solidFill>
                      <a:schemeClr val="accent6">
                        <a:lumMod val="75000"/>
                      </a:schemeClr>
                    </a:solidFill>
                    <a:effectLst>
                      <a:outerShdw blurRad="38100" dist="25400" dir="5400000" algn="ctr" rotWithShape="0">
                        <a:srgbClr val="6E747A">
                          <a:alpha val="43000"/>
                        </a:srgbClr>
                      </a:outerShdw>
                    </a:effectLst>
                  </a:rPr>
                  <a:t>blue</a:t>
                </a:r>
                <a:r>
                  <a:rPr lang="en-US" dirty="0"/>
                  <a:t>) highlight that FFs are practically unconstrained on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 ≲ 0.2</m:t>
                    </m:r>
                  </m:oMath>
                </a14:m>
                <a:r>
                  <a:rPr lang="en-US" dirty="0"/>
                  <a:t> </a:t>
                </a:r>
              </a:p>
              <a:p>
                <a:r>
                  <a:rPr lang="en-US" dirty="0"/>
                  <a:t>The study indicates that, today, phenomenology does not deliver objective FF results: </a:t>
                </a:r>
              </a:p>
              <a:p>
                <a:pPr marL="0" indent="0">
                  <a:buNone/>
                </a:pPr>
                <a:r>
                  <a:rPr lang="en-US" dirty="0"/>
                  <a:t>	results obtained are practitioner specific</a:t>
                </a:r>
              </a:p>
            </p:txBody>
          </p:sp>
        </mc:Choice>
        <mc:Fallback xmlns="">
          <p:sp>
            <p:nvSpPr>
              <p:cNvPr id="3" name="Content Placeholder 2">
                <a:extLst>
                  <a:ext uri="{FF2B5EF4-FFF2-40B4-BE49-F238E27FC236}">
                    <a16:creationId xmlns:a16="http://schemas.microsoft.com/office/drawing/2014/main" id="{7484C1D4-2F46-7E5A-086C-9F10AD8265B8}"/>
                  </a:ext>
                </a:extLst>
              </p:cNvPr>
              <p:cNvSpPr>
                <a:spLocks noGrp="1" noRot="1" noChangeAspect="1" noMove="1" noResize="1" noEditPoints="1" noAdjustHandles="1" noChangeArrowheads="1" noChangeShapeType="1" noTextEdit="1"/>
              </p:cNvSpPr>
              <p:nvPr>
                <p:ph idx="1"/>
              </p:nvPr>
            </p:nvSpPr>
            <p:spPr>
              <a:xfrm>
                <a:off x="304800" y="4142512"/>
                <a:ext cx="11887200" cy="2039938"/>
              </a:xfrm>
              <a:blipFill>
                <a:blip r:embed="rId2"/>
                <a:stretch>
                  <a:fillRect l="-564" t="-2096"/>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52B1A93-A75E-1A65-A84E-7342C1B9D988}"/>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F73DC217-FB9B-1DDF-3F1B-112A68C6E7B0}"/>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B527F116-F3DB-5216-3250-19D25D1557BB}"/>
              </a:ext>
            </a:extLst>
          </p:cNvPr>
          <p:cNvSpPr>
            <a:spLocks noGrp="1"/>
          </p:cNvSpPr>
          <p:nvPr>
            <p:ph type="sldNum" sz="quarter" idx="12"/>
          </p:nvPr>
        </p:nvSpPr>
        <p:spPr/>
        <p:txBody>
          <a:bodyPr/>
          <a:lstStyle/>
          <a:p>
            <a:fld id="{87034D8C-3CB4-402A-BC46-2AB14C0FE90A}" type="slidenum">
              <a:rPr lang="en-US" smtClean="0"/>
              <a:pPr/>
              <a:t>120</a:t>
            </a:fld>
            <a:endParaRPr lang="en-US"/>
          </a:p>
        </p:txBody>
      </p:sp>
      <p:pic>
        <p:nvPicPr>
          <p:cNvPr id="8" name="Picture 7" descr="A group of graphs showing different types of data&#10;&#10;AI-generated content may be incorrect.">
            <a:extLst>
              <a:ext uri="{FF2B5EF4-FFF2-40B4-BE49-F238E27FC236}">
                <a16:creationId xmlns:a16="http://schemas.microsoft.com/office/drawing/2014/main" id="{607384E6-F626-8268-A7D5-2FBF07144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4421" y="304800"/>
            <a:ext cx="8035179" cy="3788907"/>
          </a:xfrm>
          <a:prstGeom prst="rect">
            <a:avLst/>
          </a:prstGeom>
        </p:spPr>
      </p:pic>
      <p:sp>
        <p:nvSpPr>
          <p:cNvPr id="9" name="TextBox 8">
            <a:extLst>
              <a:ext uri="{FF2B5EF4-FFF2-40B4-BE49-F238E27FC236}">
                <a16:creationId xmlns:a16="http://schemas.microsoft.com/office/drawing/2014/main" id="{1AA8E729-9A12-4C66-E6CE-227635888CA2}"/>
              </a:ext>
            </a:extLst>
          </p:cNvPr>
          <p:cNvSpPr txBox="1"/>
          <p:nvPr/>
        </p:nvSpPr>
        <p:spPr>
          <a:xfrm>
            <a:off x="609600" y="1981200"/>
            <a:ext cx="3124200" cy="1985159"/>
          </a:xfrm>
          <a:prstGeom prst="rect">
            <a:avLst/>
          </a:prstGeom>
          <a:noFill/>
        </p:spPr>
        <p:txBody>
          <a:bodyPr wrap="square" rtlCol="0">
            <a:spAutoFit/>
          </a:bodyPr>
          <a:lstStyle/>
          <a:p>
            <a:r>
              <a:rPr lang="en-AU" sz="2000" dirty="0">
                <a:ln w="0"/>
                <a:solidFill>
                  <a:schemeClr val="tx2">
                    <a:lumMod val="75000"/>
                  </a:schemeClr>
                </a:solidFill>
                <a:effectLst>
                  <a:outerShdw blurRad="38100" dist="25400" dir="5400000" algn="ctr" rotWithShape="0">
                    <a:srgbClr val="6E747A">
                      <a:alpha val="43000"/>
                    </a:srgbClr>
                  </a:outerShdw>
                </a:effectLst>
              </a:rPr>
              <a:t>Focus on pion &amp; compare CSM predictions (solid purple curves) with fits</a:t>
            </a:r>
          </a:p>
          <a:p>
            <a:pPr>
              <a:spcBef>
                <a:spcPts val="600"/>
              </a:spcBef>
            </a:pPr>
            <a:r>
              <a:rPr lang="en-AU" sz="2000" dirty="0">
                <a:ln w="0"/>
                <a:solidFill>
                  <a:schemeClr val="tx2">
                    <a:lumMod val="75000"/>
                  </a:schemeClr>
                </a:solidFill>
                <a:effectLst>
                  <a:outerShdw blurRad="38100" dist="25400" dir="5400000" algn="ctr" rotWithShape="0">
                    <a:srgbClr val="6E747A">
                      <a:alpha val="43000"/>
                    </a:srgbClr>
                  </a:outerShdw>
                </a:effectLst>
              </a:rPr>
              <a:t>N.B. Between groups, fits are mutually incompatible.</a:t>
            </a:r>
            <a:endParaRPr lang="en-AU" dirty="0">
              <a:solidFill>
                <a:schemeClr val="tx2">
                  <a:lumMod val="75000"/>
                </a:schemeClr>
              </a:solidFill>
            </a:endParaRPr>
          </a:p>
          <a:p>
            <a:endParaRPr lang="en-AU" dirty="0"/>
          </a:p>
        </p:txBody>
      </p:sp>
      <p:sp>
        <p:nvSpPr>
          <p:cNvPr id="7" name="TextBox 6">
            <a:extLst>
              <a:ext uri="{FF2B5EF4-FFF2-40B4-BE49-F238E27FC236}">
                <a16:creationId xmlns:a16="http://schemas.microsoft.com/office/drawing/2014/main" id="{77479857-2673-5912-6690-D9FDACCE59A4}"/>
              </a:ext>
            </a:extLst>
          </p:cNvPr>
          <p:cNvSpPr txBox="1"/>
          <p:nvPr/>
        </p:nvSpPr>
        <p:spPr>
          <a:xfrm>
            <a:off x="6781800" y="5769114"/>
            <a:ext cx="5029200" cy="707886"/>
          </a:xfrm>
          <a:prstGeom prst="rect">
            <a:avLst/>
          </a:prstGeom>
          <a:noFill/>
        </p:spPr>
        <p:txBody>
          <a:bodyPr wrap="square" rtlCol="0">
            <a:spAutoFit/>
          </a:bodyPr>
          <a:lstStyle/>
          <a:p>
            <a:r>
              <a:rPr lang="en-AU" sz="2000" i="1" dirty="0">
                <a:ln w="0"/>
                <a:solidFill>
                  <a:srgbClr val="FF0000"/>
                </a:solidFill>
                <a:effectLst>
                  <a:outerShdw blurRad="38100" dist="25400" dir="5400000" algn="ctr" rotWithShape="0">
                    <a:srgbClr val="6E747A">
                      <a:alpha val="43000"/>
                    </a:srgbClr>
                  </a:outerShdw>
                </a:effectLst>
              </a:rPr>
              <a:t>This must improve if anything objective is to be learnt from modern and anticipated facilities</a:t>
            </a:r>
          </a:p>
        </p:txBody>
      </p:sp>
    </p:spTree>
    <p:extLst>
      <p:ext uri="{BB962C8B-B14F-4D97-AF65-F5344CB8AC3E}">
        <p14:creationId xmlns:p14="http://schemas.microsoft.com/office/powerpoint/2010/main" val="877502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5C557-71DD-1D25-1EDE-F7AE3D19D55D}"/>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Hadron Jet Multiplicities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6ED2165-26EE-EBF7-1124-F6D8921A00B7}"/>
                  </a:ext>
                </a:extLst>
              </p:cNvPr>
              <p:cNvSpPr>
                <a:spLocks noGrp="1"/>
              </p:cNvSpPr>
              <p:nvPr>
                <p:ph idx="1"/>
              </p:nvPr>
            </p:nvSpPr>
            <p:spPr>
              <a:xfrm>
                <a:off x="609600" y="1036637"/>
                <a:ext cx="5791200" cy="4525963"/>
              </a:xfrm>
            </p:spPr>
            <p:txBody>
              <a:bodyPr/>
              <a:lstStyle/>
              <a:p>
                <a:r>
                  <a:rPr lang="en-US" dirty="0"/>
                  <a:t>Relative multiplicity of charged and neutral kaons in </a:t>
                </a:r>
                <a14:m>
                  <m:oMath xmlns:m="http://schemas.openxmlformats.org/officeDocument/2006/math">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h</m:t>
                    </m:r>
                    <m:r>
                      <a:rPr lang="en-AU" b="0" i="1" smtClean="0">
                        <a:latin typeface="Cambria Math" panose="02040503050406030204" pitchFamily="18" charset="0"/>
                      </a:rPr>
                      <m:t>+</m:t>
                    </m:r>
                    <m:r>
                      <a:rPr lang="en-AU" b="0" i="1" smtClean="0">
                        <a:latin typeface="Cambria Math" panose="02040503050406030204" pitchFamily="18" charset="0"/>
                      </a:rPr>
                      <m:t>𝑋</m:t>
                    </m:r>
                  </m:oMath>
                </a14:m>
                <a:endParaRPr lang="en-AU" dirty="0"/>
              </a:p>
              <a:p>
                <a:r>
                  <a:rPr lang="en-AU" dirty="0"/>
                  <a:t>Data exist, most recently from BESIII, last year</a:t>
                </a:r>
              </a:p>
              <a:p>
                <a:endParaRPr lang="en-AU" dirty="0"/>
              </a:p>
            </p:txBody>
          </p:sp>
        </mc:Choice>
        <mc:Fallback xmlns="">
          <p:sp>
            <p:nvSpPr>
              <p:cNvPr id="3" name="Content Placeholder 2">
                <a:extLst>
                  <a:ext uri="{FF2B5EF4-FFF2-40B4-BE49-F238E27FC236}">
                    <a16:creationId xmlns:a16="http://schemas.microsoft.com/office/drawing/2014/main" id="{26ED2165-26EE-EBF7-1124-F6D8921A00B7}"/>
                  </a:ext>
                </a:extLst>
              </p:cNvPr>
              <p:cNvSpPr>
                <a:spLocks noGrp="1" noRot="1" noChangeAspect="1" noMove="1" noResize="1" noEditPoints="1" noAdjustHandles="1" noChangeArrowheads="1" noChangeShapeType="1" noTextEdit="1"/>
              </p:cNvSpPr>
              <p:nvPr>
                <p:ph idx="1"/>
              </p:nvPr>
            </p:nvSpPr>
            <p:spPr>
              <a:xfrm>
                <a:off x="609600" y="1036637"/>
                <a:ext cx="5791200" cy="4525963"/>
              </a:xfrm>
              <a:blipFill>
                <a:blip r:embed="rId2"/>
                <a:stretch>
                  <a:fillRect l="-1158" t="-942" r="-63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92365FEE-6B85-98E7-6DE8-8625B8768228}"/>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8F0A383F-6D7F-B85A-1840-F59FD9CF907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C7F4EECE-3396-F511-8BF6-923AC760360A}"/>
              </a:ext>
            </a:extLst>
          </p:cNvPr>
          <p:cNvSpPr>
            <a:spLocks noGrp="1"/>
          </p:cNvSpPr>
          <p:nvPr>
            <p:ph type="sldNum" sz="quarter" idx="12"/>
          </p:nvPr>
        </p:nvSpPr>
        <p:spPr/>
        <p:txBody>
          <a:bodyPr/>
          <a:lstStyle/>
          <a:p>
            <a:fld id="{87034D8C-3CB4-402A-BC46-2AB14C0FE90A}" type="slidenum">
              <a:rPr lang="en-US" smtClean="0"/>
              <a:pPr/>
              <a:t>121</a:t>
            </a:fld>
            <a:endParaRPr lang="en-US"/>
          </a:p>
        </p:txBody>
      </p:sp>
      <p:pic>
        <p:nvPicPr>
          <p:cNvPr id="10" name="Picture 9" descr="A black text on a white background&#10;&#10;AI-generated content may be incorrect.">
            <a:extLst>
              <a:ext uri="{FF2B5EF4-FFF2-40B4-BE49-F238E27FC236}">
                <a16:creationId xmlns:a16="http://schemas.microsoft.com/office/drawing/2014/main" id="{27CC8E1F-9E14-3D63-F869-C7D8DEC9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225469"/>
            <a:ext cx="3360711" cy="861135"/>
          </a:xfrm>
          <a:prstGeom prst="rect">
            <a:avLst/>
          </a:prstGeom>
        </p:spPr>
      </p:pic>
      <p:pic>
        <p:nvPicPr>
          <p:cNvPr id="12" name="Picture 11" descr="A table of statistics with numbers and text&#10;&#10;AI-generated content may be incorrect.">
            <a:extLst>
              <a:ext uri="{FF2B5EF4-FFF2-40B4-BE49-F238E27FC236}">
                <a16:creationId xmlns:a16="http://schemas.microsoft.com/office/drawing/2014/main" id="{E0E95FD7-C53F-BD2E-B0AF-F9ADA1B25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689" y="2179637"/>
            <a:ext cx="4046511" cy="4352970"/>
          </a:xfrm>
          <a:prstGeom prst="rect">
            <a:avLst/>
          </a:prstGeom>
        </p:spPr>
      </p:pic>
      <p:pic>
        <p:nvPicPr>
          <p:cNvPr id="14" name="Picture 13" descr="A graph of a function&#10;&#10;AI-generated content may be incorrect.">
            <a:extLst>
              <a:ext uri="{FF2B5EF4-FFF2-40B4-BE49-F238E27FC236}">
                <a16:creationId xmlns:a16="http://schemas.microsoft.com/office/drawing/2014/main" id="{5230C87A-2E5A-3E21-2284-CD76BC97BB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4436" y="1162804"/>
            <a:ext cx="4694327" cy="387891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6B8AE47-F1C2-F874-578D-85989EC1824A}"/>
                  </a:ext>
                </a:extLst>
              </p:cNvPr>
              <p:cNvSpPr txBox="1"/>
              <p:nvPr/>
            </p:nvSpPr>
            <p:spPr>
              <a:xfrm>
                <a:off x="5791200" y="5206100"/>
                <a:ext cx="6324600" cy="1347100"/>
              </a:xfrm>
              <a:prstGeom prst="rect">
                <a:avLst/>
              </a:prstGeom>
              <a:noFill/>
            </p:spPr>
            <p:txBody>
              <a:bodyPr wrap="square" rtlCol="0">
                <a:spAutoFit/>
              </a:bodyPr>
              <a:lstStyle/>
              <a:p>
                <a:pPr marL="285750" indent="-285750">
                  <a:buFont typeface="Wingdings" panose="05000000000000000000" pitchFamily="2" charset="2"/>
                  <a:buChar char="ü"/>
                </a:pPr>
                <a:r>
                  <a:rPr lang="en-US" sz="2000" dirty="0">
                    <a:solidFill>
                      <a:schemeClr val="accent1">
                        <a:lumMod val="50000"/>
                      </a:schemeClr>
                    </a:solidFill>
                  </a:rPr>
                  <a:t>Predictions for hadron jet multiplicities reveal SU</a:t>
                </a:r>
                <a14:m>
                  <m:oMath xmlns:m="http://schemas.openxmlformats.org/officeDocument/2006/math">
                    <m:r>
                      <a:rPr lang="en-US" sz="2000" i="1" dirty="0" smtClean="0">
                        <a:solidFill>
                          <a:schemeClr val="accent1">
                            <a:lumMod val="50000"/>
                          </a:schemeClr>
                        </a:solidFill>
                        <a:latin typeface="Cambria Math" panose="02040503050406030204" pitchFamily="18" charset="0"/>
                      </a:rPr>
                      <m:t>(3)</m:t>
                    </m:r>
                  </m:oMath>
                </a14:m>
                <a:r>
                  <a:rPr lang="en-US" sz="2000" dirty="0">
                    <a:solidFill>
                      <a:schemeClr val="accent1">
                        <a:lumMod val="50000"/>
                      </a:schemeClr>
                    </a:solidFill>
                  </a:rPr>
                  <a:t>-flavour symmetry breaking in </a:t>
                </a:r>
                <a14:m>
                  <m:oMath xmlns:m="http://schemas.openxmlformats.org/officeDocument/2006/math">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𝑅</m:t>
                        </m:r>
                      </m:e>
                      <m:sub>
                        <m:r>
                          <a:rPr lang="en-AU" sz="2000" b="0" i="1" smtClean="0">
                            <a:solidFill>
                              <a:schemeClr val="accent1">
                                <a:lumMod val="50000"/>
                              </a:schemeClr>
                            </a:solidFill>
                            <a:latin typeface="Cambria Math" panose="02040503050406030204" pitchFamily="18" charset="0"/>
                          </a:rPr>
                          <m:t>𝐾</m:t>
                        </m:r>
                      </m:sub>
                    </m:sSub>
                    <m:d>
                      <m:dPr>
                        <m:ctrlPr>
                          <a:rPr lang="en-AU" sz="2000" b="0" i="1" smtClean="0">
                            <a:solidFill>
                              <a:schemeClr val="accent1">
                                <a:lumMod val="50000"/>
                              </a:schemeClr>
                            </a:solidFill>
                            <a:latin typeface="Cambria Math" panose="02040503050406030204" pitchFamily="18" charset="0"/>
                          </a:rPr>
                        </m:ctrlPr>
                      </m:dPr>
                      <m:e>
                        <m:r>
                          <a:rPr lang="en-AU" sz="2000" b="0" i="1" smtClean="0">
                            <a:solidFill>
                              <a:schemeClr val="accent1">
                                <a:lumMod val="50000"/>
                              </a:schemeClr>
                            </a:solidFill>
                            <a:latin typeface="Cambria Math" panose="02040503050406030204" pitchFamily="18" charset="0"/>
                          </a:rPr>
                          <m:t>𝜁</m:t>
                        </m:r>
                      </m:e>
                    </m:d>
                  </m:oMath>
                </a14:m>
                <a:endParaRPr lang="en-AU" sz="2000" b="0" dirty="0">
                  <a:solidFill>
                    <a:schemeClr val="accent1">
                      <a:lumMod val="50000"/>
                    </a:schemeClr>
                  </a:solidFill>
                </a:endParaRPr>
              </a:p>
              <a:p>
                <a:pPr marL="285750" indent="-285750">
                  <a:buFont typeface="Wingdings" panose="05000000000000000000" pitchFamily="2" charset="2"/>
                  <a:buChar char="ü"/>
                </a:pPr>
                <a:r>
                  <a:rPr lang="en-US" sz="2000" dirty="0">
                    <a:solidFill>
                      <a:schemeClr val="accent1">
                        <a:lumMod val="50000"/>
                      </a:schemeClr>
                    </a:solidFill>
                  </a:rPr>
                  <a:t>Breaking significant at reaction energy scales </a:t>
                </a:r>
                <a14:m>
                  <m:oMath xmlns:m="http://schemas.openxmlformats.org/officeDocument/2006/math">
                    <m:r>
                      <a:rPr lang="en-AU" sz="2000" b="0" i="1" smtClean="0">
                        <a:solidFill>
                          <a:schemeClr val="accent1">
                            <a:lumMod val="50000"/>
                          </a:schemeClr>
                        </a:solidFill>
                        <a:latin typeface="Cambria Math" panose="02040503050406030204" pitchFamily="18" charset="0"/>
                      </a:rPr>
                      <m:t>𝜁</m:t>
                    </m:r>
                    <m:r>
                      <a:rPr lang="en-AU" sz="2000" b="0" i="1" smtClean="0">
                        <a:solidFill>
                          <a:schemeClr val="accent1">
                            <a:lumMod val="50000"/>
                          </a:schemeClr>
                        </a:solidFill>
                        <a:latin typeface="Cambria Math" panose="02040503050406030204" pitchFamily="18" charset="0"/>
                      </a:rPr>
                      <m:t>≈3</m:t>
                    </m:r>
                    <m:sSub>
                      <m:sSubPr>
                        <m:ctrlPr>
                          <a:rPr lang="en-AU" sz="2000" b="0" i="1" smtClean="0">
                            <a:solidFill>
                              <a:schemeClr val="accent1">
                                <a:lumMod val="50000"/>
                              </a:schemeClr>
                            </a:solidFill>
                            <a:latin typeface="Cambria Math" panose="02040503050406030204" pitchFamily="18" charset="0"/>
                          </a:rPr>
                        </m:ctrlPr>
                      </m:sSubPr>
                      <m:e>
                        <m:r>
                          <a:rPr lang="en-AU" sz="2000" b="0" i="1" smtClean="0">
                            <a:solidFill>
                              <a:schemeClr val="accent1">
                                <a:lumMod val="50000"/>
                              </a:schemeClr>
                            </a:solidFill>
                            <a:latin typeface="Cambria Math" panose="02040503050406030204" pitchFamily="18" charset="0"/>
                          </a:rPr>
                          <m:t>𝑚</m:t>
                        </m:r>
                      </m:e>
                      <m:sub>
                        <m:r>
                          <a:rPr lang="en-AU" sz="2000" b="0" i="1" smtClean="0">
                            <a:solidFill>
                              <a:schemeClr val="accent1">
                                <a:lumMod val="50000"/>
                              </a:schemeClr>
                            </a:solidFill>
                            <a:latin typeface="Cambria Math" panose="02040503050406030204" pitchFamily="18" charset="0"/>
                          </a:rPr>
                          <m:t>𝑝</m:t>
                        </m:r>
                      </m:sub>
                    </m:sSub>
                  </m:oMath>
                </a14:m>
                <a:r>
                  <a:rPr lang="en-US" sz="2000" dirty="0">
                    <a:solidFill>
                      <a:schemeClr val="accent1">
                        <a:lumMod val="50000"/>
                      </a:schemeClr>
                    </a:solidFill>
                  </a:rPr>
                  <a:t>, but decreases in size with increasing reaction energy</a:t>
                </a:r>
                <a:endParaRPr lang="en-AU" sz="2000" dirty="0">
                  <a:solidFill>
                    <a:schemeClr val="accent1">
                      <a:lumMod val="50000"/>
                    </a:schemeClr>
                  </a:solidFill>
                </a:endParaRPr>
              </a:p>
            </p:txBody>
          </p:sp>
        </mc:Choice>
        <mc:Fallback xmlns="">
          <p:sp>
            <p:nvSpPr>
              <p:cNvPr id="15" name="TextBox 14">
                <a:extLst>
                  <a:ext uri="{FF2B5EF4-FFF2-40B4-BE49-F238E27FC236}">
                    <a16:creationId xmlns:a16="http://schemas.microsoft.com/office/drawing/2014/main" id="{46B8AE47-F1C2-F874-578D-85989EC1824A}"/>
                  </a:ext>
                </a:extLst>
              </p:cNvPr>
              <p:cNvSpPr txBox="1">
                <a:spLocks noRot="1" noChangeAspect="1" noMove="1" noResize="1" noEditPoints="1" noAdjustHandles="1" noChangeArrowheads="1" noChangeShapeType="1" noTextEdit="1"/>
              </p:cNvSpPr>
              <p:nvPr/>
            </p:nvSpPr>
            <p:spPr>
              <a:xfrm>
                <a:off x="5791200" y="5206100"/>
                <a:ext cx="6324600" cy="1347100"/>
              </a:xfrm>
              <a:prstGeom prst="rect">
                <a:avLst/>
              </a:prstGeom>
              <a:blipFill>
                <a:blip r:embed="rId6"/>
                <a:stretch>
                  <a:fillRect l="-867" t="-2262" b="-7240"/>
                </a:stretch>
              </a:blipFill>
            </p:spPr>
            <p:txBody>
              <a:bodyPr/>
              <a:lstStyle/>
              <a:p>
                <a:r>
                  <a:rPr lang="en-AU">
                    <a:noFill/>
                  </a:rPr>
                  <a:t> </a:t>
                </a:r>
              </a:p>
            </p:txBody>
          </p:sp>
        </mc:Fallback>
      </mc:AlternateContent>
      <p:sp>
        <p:nvSpPr>
          <p:cNvPr id="16" name="TextBox 15">
            <a:extLst>
              <a:ext uri="{FF2B5EF4-FFF2-40B4-BE49-F238E27FC236}">
                <a16:creationId xmlns:a16="http://schemas.microsoft.com/office/drawing/2014/main" id="{2050DCEC-C712-B3CD-B6F4-68702109A821}"/>
              </a:ext>
            </a:extLst>
          </p:cNvPr>
          <p:cNvSpPr txBox="1"/>
          <p:nvPr/>
        </p:nvSpPr>
        <p:spPr>
          <a:xfrm>
            <a:off x="7391400" y="2312731"/>
            <a:ext cx="700833" cy="369332"/>
          </a:xfrm>
          <a:prstGeom prst="rect">
            <a:avLst/>
          </a:prstGeom>
          <a:noFill/>
        </p:spPr>
        <p:txBody>
          <a:bodyPr wrap="none" rtlCol="0">
            <a:spAutoFit/>
          </a:bodyPr>
          <a:lstStyle/>
          <a:p>
            <a:r>
              <a:rPr lang="en-AU" dirty="0">
                <a:solidFill>
                  <a:srgbClr val="FF0000"/>
                </a:solidFill>
              </a:rPr>
              <a:t>BESIII</a:t>
            </a:r>
          </a:p>
        </p:txBody>
      </p:sp>
      <p:sp>
        <p:nvSpPr>
          <p:cNvPr id="17" name="TextBox 16">
            <a:extLst>
              <a:ext uri="{FF2B5EF4-FFF2-40B4-BE49-F238E27FC236}">
                <a16:creationId xmlns:a16="http://schemas.microsoft.com/office/drawing/2014/main" id="{B2543178-1E89-3ECC-DC7D-D9F2628DFFCF}"/>
              </a:ext>
            </a:extLst>
          </p:cNvPr>
          <p:cNvSpPr txBox="1"/>
          <p:nvPr/>
        </p:nvSpPr>
        <p:spPr>
          <a:xfrm>
            <a:off x="5867400" y="2736998"/>
            <a:ext cx="2625847" cy="369332"/>
          </a:xfrm>
          <a:prstGeom prst="rect">
            <a:avLst/>
          </a:prstGeom>
          <a:noFill/>
        </p:spPr>
        <p:txBody>
          <a:bodyPr wrap="none" rtlCol="0">
            <a:spAutoFit/>
          </a:bodyPr>
          <a:lstStyle/>
          <a:p>
            <a:r>
              <a:rPr lang="en-AU" i="1" dirty="0">
                <a:ln w="0"/>
                <a:solidFill>
                  <a:schemeClr val="accent1"/>
                </a:solidFill>
                <a:effectLst>
                  <a:outerShdw blurRad="38100" dist="25400" dir="5400000" algn="ctr" rotWithShape="0">
                    <a:srgbClr val="6E747A">
                      <a:alpha val="43000"/>
                    </a:srgbClr>
                  </a:outerShdw>
                </a:effectLst>
              </a:rPr>
              <a:t>Parameter-free prediction</a:t>
            </a:r>
          </a:p>
        </p:txBody>
      </p:sp>
      <p:cxnSp>
        <p:nvCxnSpPr>
          <p:cNvPr id="19" name="Straight Arrow Connector 18">
            <a:extLst>
              <a:ext uri="{FF2B5EF4-FFF2-40B4-BE49-F238E27FC236}">
                <a16:creationId xmlns:a16="http://schemas.microsoft.com/office/drawing/2014/main" id="{85785CE8-0BBB-6150-9824-0DF31473220F}"/>
              </a:ext>
            </a:extLst>
          </p:cNvPr>
          <p:cNvCxnSpPr>
            <a:cxnSpLocks/>
          </p:cNvCxnSpPr>
          <p:nvPr/>
        </p:nvCxnSpPr>
        <p:spPr bwMode="auto">
          <a:xfrm flipV="1">
            <a:off x="8153400" y="2452002"/>
            <a:ext cx="152400" cy="367398"/>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35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1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par>
                                <p:cTn id="16" presetID="21"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circle(in)">
                                      <p:cBhvr>
                                        <p:cTn id="24" dur="2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circle(in)">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6E3B1-6C5B-B457-F87F-15ABD3151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6DB3F-A675-0221-C996-869D594C2348}"/>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A24B1113-FBCB-CF5D-23E6-D1BE5EBC2493}"/>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472E44D8-BF16-4FC6-D451-FD5B094F694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B3CF2A17-7558-323F-49D0-02AEE787D5C1}"/>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D9D172A9-2741-A1ED-7CB2-2397F75D15E8}"/>
              </a:ext>
            </a:extLst>
          </p:cNvPr>
          <p:cNvSpPr>
            <a:spLocks noGrp="1"/>
          </p:cNvSpPr>
          <p:nvPr>
            <p:ph type="sldNum" sz="quarter" idx="12"/>
          </p:nvPr>
        </p:nvSpPr>
        <p:spPr/>
        <p:txBody>
          <a:bodyPr/>
          <a:lstStyle/>
          <a:p>
            <a:fld id="{87034D8C-3CB4-402A-BC46-2AB14C0FE90A}" type="slidenum">
              <a:rPr lang="en-US" smtClean="0"/>
              <a:pPr/>
              <a:t>122</a:t>
            </a:fld>
            <a:endParaRPr lang="en-US"/>
          </a:p>
        </p:txBody>
      </p:sp>
      <p:pic>
        <p:nvPicPr>
          <p:cNvPr id="9" name="Picture 8">
            <a:extLst>
              <a:ext uri="{FF2B5EF4-FFF2-40B4-BE49-F238E27FC236}">
                <a16:creationId xmlns:a16="http://schemas.microsoft.com/office/drawing/2014/main" id="{4B6FD21A-E3A6-F3B2-2008-3931E067B6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177509" y="974589"/>
            <a:ext cx="7934350" cy="4543561"/>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71E44ECE-1404-5DA9-48A6-B3916C560D88}"/>
              </a:ext>
            </a:extLst>
          </p:cNvPr>
          <p:cNvSpPr/>
          <p:nvPr/>
        </p:nvSpPr>
        <p:spPr bwMode="auto">
          <a:xfrm>
            <a:off x="9982200" y="1066800"/>
            <a:ext cx="1752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
        <p:nvSpPr>
          <p:cNvPr id="8" name="TextBox 7">
            <a:extLst>
              <a:ext uri="{FF2B5EF4-FFF2-40B4-BE49-F238E27FC236}">
                <a16:creationId xmlns:a16="http://schemas.microsoft.com/office/drawing/2014/main" id="{C0E99260-8F99-AF20-E83E-DE059D16B395}"/>
              </a:ext>
            </a:extLst>
          </p:cNvPr>
          <p:cNvSpPr txBox="1"/>
          <p:nvPr/>
        </p:nvSpPr>
        <p:spPr>
          <a:xfrm>
            <a:off x="5334000" y="3649879"/>
            <a:ext cx="3752566" cy="76944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AU" sz="4400" dirty="0">
                <a:ln w="0"/>
                <a:solidFill>
                  <a:schemeClr val="accent1"/>
                </a:solidFill>
                <a:effectLst>
                  <a:outerShdw blurRad="38100" dist="25400" dir="5400000" algn="ctr" rotWithShape="0">
                    <a:srgbClr val="6E747A">
                      <a:alpha val="43000"/>
                    </a:srgbClr>
                  </a:outerShdw>
                </a:effectLst>
              </a:rPr>
              <a:t>Theory Frontier</a:t>
            </a:r>
          </a:p>
        </p:txBody>
      </p:sp>
    </p:spTree>
    <p:extLst>
      <p:ext uri="{BB962C8B-B14F-4D97-AF65-F5344CB8AC3E}">
        <p14:creationId xmlns:p14="http://schemas.microsoft.com/office/powerpoint/2010/main" val="1745655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94FE2-0738-0AFA-E011-42F2E45A637C}"/>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C10A1BFA-66D8-C39C-2BCF-9D961D8E1936}"/>
              </a:ext>
            </a:extLst>
          </p:cNvPr>
          <p:cNvSpPr>
            <a:spLocks noGrp="1"/>
          </p:cNvSpPr>
          <p:nvPr>
            <p:ph type="title"/>
          </p:nvPr>
        </p:nvSpPr>
        <p:spPr>
          <a:xfrm>
            <a:off x="609600" y="228600"/>
            <a:ext cx="10972800" cy="1143000"/>
          </a:xfrm>
        </p:spPr>
        <p:txBody>
          <a:bodyPr/>
          <a:lstStyle/>
          <a:p>
            <a:pPr algn="ctr"/>
            <a:r>
              <a:rPr lang="en-US" sz="4400" b="0" i="1" dirty="0">
                <a:ln w="0"/>
                <a:solidFill>
                  <a:schemeClr val="accent1"/>
                </a:solidFill>
                <a:effectLst>
                  <a:outerShdw blurRad="38100" dist="25400" dir="5400000" algn="ctr" rotWithShape="0">
                    <a:srgbClr val="6E747A">
                      <a:alpha val="43000"/>
                    </a:srgbClr>
                  </a:outerShdw>
                </a:effectLst>
              </a:rPr>
              <a:t>Nature of Physics</a:t>
            </a:r>
          </a:p>
        </p:txBody>
      </p:sp>
      <p:pic>
        <p:nvPicPr>
          <p:cNvPr id="8" name="Content Placeholder 7" descr="A person standing in front of a chalkboard&#10;&#10;Description automatically generated">
            <a:extLst>
              <a:ext uri="{FF2B5EF4-FFF2-40B4-BE49-F238E27FC236}">
                <a16:creationId xmlns:a16="http://schemas.microsoft.com/office/drawing/2014/main" id="{7772E51B-5EA9-594C-97F6-DD1D7D0C6DA8}"/>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695"/>
          <a:stretch/>
        </p:blipFill>
        <p:spPr>
          <a:xfrm>
            <a:off x="381000" y="1371600"/>
            <a:ext cx="5384800" cy="4525963"/>
          </a:xfrm>
          <a:noFill/>
        </p:spPr>
      </p:pic>
      <p:sp>
        <p:nvSpPr>
          <p:cNvPr id="15" name="Content Placeholder 3">
            <a:extLst>
              <a:ext uri="{FF2B5EF4-FFF2-40B4-BE49-F238E27FC236}">
                <a16:creationId xmlns:a16="http://schemas.microsoft.com/office/drawing/2014/main" id="{59629D10-A2FC-F9C1-CA2F-41369CA44790}"/>
              </a:ext>
            </a:extLst>
          </p:cNvPr>
          <p:cNvSpPr>
            <a:spLocks noGrp="1"/>
          </p:cNvSpPr>
          <p:nvPr>
            <p:ph sz="half" idx="2"/>
          </p:nvPr>
        </p:nvSpPr>
        <p:spPr>
          <a:xfrm>
            <a:off x="6197600" y="1371601"/>
            <a:ext cx="5384800" cy="4754564"/>
          </a:xfrm>
        </p:spPr>
        <p:txBody>
          <a:bodyPr/>
          <a:lstStyle/>
          <a:p>
            <a:pPr marL="0" indent="0">
              <a:buNone/>
            </a:pPr>
            <a:r>
              <a:rPr lang="en-US" dirty="0"/>
              <a:t>Steven Weinberg</a:t>
            </a:r>
          </a:p>
          <a:p>
            <a:pPr marL="0" indent="0">
              <a:buNone/>
            </a:pPr>
            <a:r>
              <a:rPr lang="en-US" dirty="0"/>
              <a:t>Born: May 3, 1933, New York, NY </a:t>
            </a:r>
          </a:p>
          <a:p>
            <a:pPr marL="0" indent="0">
              <a:buNone/>
            </a:pPr>
            <a:r>
              <a:rPr lang="en-US" dirty="0"/>
              <a:t>Died: July 23, 2021, Austin, TX</a:t>
            </a:r>
          </a:p>
          <a:p>
            <a:pPr>
              <a:buFont typeface="Wingdings" panose="05000000000000000000" pitchFamily="2" charset="2"/>
              <a:buChar char="ü"/>
            </a:pPr>
            <a:r>
              <a:rPr lang="en-US" dirty="0"/>
              <a:t>“The effort to understand the universe is one of the very few things that lifts human life a little above the level of farce and gives it some of the grace of tragedy.”</a:t>
            </a:r>
          </a:p>
          <a:p>
            <a:pPr>
              <a:buFont typeface="Wingdings" panose="05000000000000000000" pitchFamily="2" charset="2"/>
              <a:buChar char="ü"/>
            </a:pPr>
            <a:r>
              <a:rPr lang="en-US" dirty="0"/>
              <a:t>“Nothing in the last five hundred years has had so great an effect on the human spirit as the discoveries of modern science.”</a:t>
            </a:r>
          </a:p>
          <a:p>
            <a:pPr>
              <a:buFont typeface="Wingdings" panose="05000000000000000000" pitchFamily="2" charset="2"/>
              <a:buChar char="ü"/>
            </a:pPr>
            <a:r>
              <a:rPr lang="en-US" dirty="0"/>
              <a:t>“I know of no one who has participated actively in the advance of physics in the postwar period whose research has been significantly helped by the work of philosophers.”</a:t>
            </a:r>
          </a:p>
          <a:p>
            <a:pPr>
              <a:buFont typeface="Wingdings" panose="05000000000000000000" pitchFamily="2" charset="2"/>
              <a:buChar char="ü"/>
            </a:pPr>
            <a:r>
              <a:rPr lang="en-US" dirty="0"/>
              <a:t>“</a:t>
            </a:r>
            <a:r>
              <a:rPr lang="en-US" sz="2800" dirty="0">
                <a:ln w="0"/>
                <a:solidFill>
                  <a:schemeClr val="accent1"/>
                </a:solidFill>
                <a:effectLst>
                  <a:outerShdw blurRad="38100" dist="25400" dir="5400000" algn="ctr" rotWithShape="0">
                    <a:srgbClr val="6E747A">
                      <a:alpha val="43000"/>
                    </a:srgbClr>
                  </a:outerShdw>
                </a:effectLst>
              </a:rPr>
              <a:t>Science is the path to truth</a:t>
            </a:r>
            <a:r>
              <a:rPr lang="en-US" dirty="0"/>
              <a:t>”</a:t>
            </a:r>
          </a:p>
          <a:p>
            <a:pPr marL="0" indent="0">
              <a:buNone/>
            </a:pPr>
            <a:endParaRPr lang="en-US" dirty="0"/>
          </a:p>
        </p:txBody>
      </p:sp>
      <p:sp>
        <p:nvSpPr>
          <p:cNvPr id="4" name="Date Placeholder 3">
            <a:extLst>
              <a:ext uri="{FF2B5EF4-FFF2-40B4-BE49-F238E27FC236}">
                <a16:creationId xmlns:a16="http://schemas.microsoft.com/office/drawing/2014/main" id="{486F59DB-10FE-8CBC-3394-66F906C94D7B}"/>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15: NJU INP IWSHSSI 2025                                          (122)</a:t>
            </a:r>
          </a:p>
        </p:txBody>
      </p:sp>
      <p:sp>
        <p:nvSpPr>
          <p:cNvPr id="5" name="Footer Placeholder 4">
            <a:extLst>
              <a:ext uri="{FF2B5EF4-FFF2-40B4-BE49-F238E27FC236}">
                <a16:creationId xmlns:a16="http://schemas.microsoft.com/office/drawing/2014/main" id="{92ABF998-7FE5-328F-10B7-17A4656670AE}"/>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9F6D1185-ABDC-7A0D-74C0-195257417982}"/>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123</a:t>
            </a:fld>
            <a:endParaRPr lang="en-US"/>
          </a:p>
        </p:txBody>
      </p:sp>
      <p:pic>
        <p:nvPicPr>
          <p:cNvPr id="2" name="Picture 1" descr="A red stamp with text&#10;&#10;Description automatically generated">
            <a:extLst>
              <a:ext uri="{FF2B5EF4-FFF2-40B4-BE49-F238E27FC236}">
                <a16:creationId xmlns:a16="http://schemas.microsoft.com/office/drawing/2014/main" id="{9B62C524-9943-272D-5723-122FA297D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850" y="480218"/>
            <a:ext cx="3565585" cy="1143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049558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urple animal with a swirly design&#10;&#10;AI-generated content may be incorrect.">
            <a:extLst>
              <a:ext uri="{FF2B5EF4-FFF2-40B4-BE49-F238E27FC236}">
                <a16:creationId xmlns:a16="http://schemas.microsoft.com/office/drawing/2014/main" id="{653EEC03-9288-5AC5-36BE-B4BC00815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256" y="227013"/>
            <a:ext cx="6059487" cy="6059487"/>
          </a:xfrm>
          <a:prstGeom prst="rect">
            <a:avLst/>
          </a:prstGeom>
          <a:noFill/>
        </p:spPr>
      </p:pic>
      <p:sp>
        <p:nvSpPr>
          <p:cNvPr id="2" name="Date Placeholder 1" hidden="1">
            <a:extLst>
              <a:ext uri="{FF2B5EF4-FFF2-40B4-BE49-F238E27FC236}">
                <a16:creationId xmlns:a16="http://schemas.microsoft.com/office/drawing/2014/main" id="{47175288-C07C-DEBB-5A8B-675D83EC660F}"/>
              </a:ext>
            </a:extLst>
          </p:cNvPr>
          <p:cNvSpPr>
            <a:spLocks noGrp="1"/>
          </p:cNvSpPr>
          <p:nvPr>
            <p:ph type="dt" sz="half" idx="10"/>
          </p:nvPr>
        </p:nvSpPr>
        <p:spPr>
          <a:xfrm>
            <a:off x="7682948" y="6576392"/>
            <a:ext cx="4487026" cy="228600"/>
          </a:xfrm>
        </p:spPr>
        <p:txBody>
          <a:bodyPr/>
          <a:lstStyle/>
          <a:p>
            <a:pPr>
              <a:spcAft>
                <a:spcPts val="600"/>
              </a:spcAft>
            </a:pPr>
            <a:r>
              <a:rPr lang="en-US"/>
              <a:t>.                    2025 October 15: NJU INP IWSHSSI 2025                                          (122)</a:t>
            </a:r>
          </a:p>
        </p:txBody>
      </p:sp>
      <p:sp>
        <p:nvSpPr>
          <p:cNvPr id="3" name="Footer Placeholder 2">
            <a:extLst>
              <a:ext uri="{FF2B5EF4-FFF2-40B4-BE49-F238E27FC236}">
                <a16:creationId xmlns:a16="http://schemas.microsoft.com/office/drawing/2014/main" id="{D894A464-4EB0-CA4B-2FB5-4C29991391E6}"/>
              </a:ext>
            </a:extLst>
          </p:cNvPr>
          <p:cNvSpPr>
            <a:spLocks noGrp="1"/>
          </p:cNvSpPr>
          <p:nvPr>
            <p:ph type="ftr" sz="quarter" idx="11"/>
          </p:nvPr>
        </p:nvSpPr>
        <p:spPr/>
        <p:txBody>
          <a:bodyPr/>
          <a:lstStyle/>
          <a:p>
            <a:pPr>
              <a:spcAft>
                <a:spcPts val="600"/>
              </a:spcAft>
            </a:pPr>
            <a:r>
              <a:rPr lang="en-US"/>
              <a:t>Craig Roberts cdroberts@nju.edu.cn  472  3/4 Emergent Hadron Mass: Origins and Consequences</a:t>
            </a:r>
          </a:p>
        </p:txBody>
      </p:sp>
      <p:sp>
        <p:nvSpPr>
          <p:cNvPr id="4" name="Slide Number Placeholder 3" hidden="1">
            <a:extLst>
              <a:ext uri="{FF2B5EF4-FFF2-40B4-BE49-F238E27FC236}">
                <a16:creationId xmlns:a16="http://schemas.microsoft.com/office/drawing/2014/main" id="{D82AE225-E270-42C1-086E-95F0B1042A8D}"/>
              </a:ext>
            </a:extLst>
          </p:cNvPr>
          <p:cNvSpPr>
            <a:spLocks noGrp="1"/>
          </p:cNvSpPr>
          <p:nvPr>
            <p:ph type="sldNum" sz="quarter" idx="12"/>
          </p:nvPr>
        </p:nvSpPr>
        <p:spPr/>
        <p:txBody>
          <a:bodyPr/>
          <a:lstStyle/>
          <a:p>
            <a:pPr>
              <a:spcAft>
                <a:spcPts val="600"/>
              </a:spcAft>
            </a:pPr>
            <a:fld id="{87034D8C-3CB4-402A-BC46-2AB14C0FE90A}" type="slidenum">
              <a:rPr lang="en-US" smtClean="0"/>
              <a:pPr>
                <a:spcAft>
                  <a:spcPts val="600"/>
                </a:spcAft>
              </a:pPr>
              <a:t>124</a:t>
            </a:fld>
            <a:endParaRPr lang="en-US"/>
          </a:p>
        </p:txBody>
      </p:sp>
    </p:spTree>
    <p:extLst>
      <p:ext uri="{BB962C8B-B14F-4D97-AF65-F5344CB8AC3E}">
        <p14:creationId xmlns:p14="http://schemas.microsoft.com/office/powerpoint/2010/main" val="54148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solidFill>
                  <a:schemeClr val="tx1"/>
                </a:solidFill>
              </a:rPr>
              <a:t>Note of Warning</a:t>
            </a:r>
            <a:endParaRPr lang="en-US" sz="3600" i="1" dirty="0">
              <a:solidFill>
                <a:schemeClr val="tx1"/>
              </a:solidFill>
            </a:endParaRPr>
          </a:p>
        </p:txBody>
      </p:sp>
      <p:pic>
        <p:nvPicPr>
          <p:cNvPr id="8" name="Content Placeholder 7" descr="CasherSusskind.jpg"/>
          <p:cNvPicPr>
            <a:picLocks noGrp="1" noChangeAspect="1"/>
          </p:cNvPicPr>
          <p:nvPr>
            <p:ph idx="1"/>
          </p:nvPr>
        </p:nvPicPr>
        <p:blipFill>
          <a:blip r:embed="rId3" cstate="print"/>
          <a:stretch>
            <a:fillRect/>
          </a:stretch>
        </p:blipFill>
        <p:spPr>
          <a:xfrm>
            <a:off x="4876800" y="1676401"/>
            <a:ext cx="5791200" cy="2839265"/>
          </a:xfrm>
        </p:spPr>
      </p:pic>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13</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7" name="TextBox 6"/>
          <p:cNvSpPr txBox="1"/>
          <p:nvPr/>
        </p:nvSpPr>
        <p:spPr>
          <a:xfrm>
            <a:off x="5526337" y="914401"/>
            <a:ext cx="4953279" cy="646331"/>
          </a:xfrm>
          <a:prstGeom prst="rect">
            <a:avLst/>
          </a:prstGeom>
          <a:noFill/>
        </p:spPr>
        <p:txBody>
          <a:bodyPr wrap="none" rtlCol="0">
            <a:spAutoFit/>
          </a:bodyPr>
          <a:lstStyle/>
          <a:p>
            <a:r>
              <a:rPr lang="en-US" i="1" dirty="0" err="1">
                <a:solidFill>
                  <a:schemeClr val="tx2"/>
                </a:solidFill>
              </a:rPr>
              <a:t>Chiral</a:t>
            </a:r>
            <a:r>
              <a:rPr lang="en-US" i="1" dirty="0">
                <a:solidFill>
                  <a:schemeClr val="tx2"/>
                </a:solidFill>
              </a:rPr>
              <a:t> Magnetism (or </a:t>
            </a:r>
            <a:r>
              <a:rPr lang="en-US" i="1" dirty="0" err="1">
                <a:solidFill>
                  <a:schemeClr val="tx2"/>
                </a:solidFill>
              </a:rPr>
              <a:t>Magnetohadrochironics</a:t>
            </a:r>
            <a:r>
              <a:rPr lang="en-US" i="1" dirty="0">
                <a:solidFill>
                  <a:schemeClr val="tx2"/>
                </a:solidFill>
              </a:rPr>
              <a:t>)</a:t>
            </a:r>
          </a:p>
          <a:p>
            <a:r>
              <a:rPr lang="en-US" dirty="0">
                <a:solidFill>
                  <a:schemeClr val="tx2"/>
                </a:solidFill>
              </a:rPr>
              <a:t>A. Casher and L. Susskind, Phys. Rev. D9 (1974) 436</a:t>
            </a:r>
          </a:p>
        </p:txBody>
      </p:sp>
      <p:sp>
        <p:nvSpPr>
          <p:cNvPr id="9" name="Content Placeholder 2"/>
          <p:cNvSpPr txBox="1">
            <a:spLocks/>
          </p:cNvSpPr>
          <p:nvPr/>
        </p:nvSpPr>
        <p:spPr bwMode="auto">
          <a:xfrm>
            <a:off x="609600" y="2514600"/>
            <a:ext cx="5029200" cy="3276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Aft>
                <a:spcPct val="0"/>
              </a:spcAft>
              <a:buClr>
                <a:srgbClr val="1F497D"/>
              </a:buClr>
              <a:buFont typeface="Wingdings" pitchFamily="2" charset="2"/>
              <a:buChar char="Ø"/>
              <a:defRPr/>
            </a:pPr>
            <a:r>
              <a:rPr lang="en-US" sz="2400" i="1" kern="0" dirty="0" err="1">
                <a:solidFill>
                  <a:srgbClr val="C00000"/>
                </a:solidFill>
              </a:rPr>
              <a:t>Thes</a:t>
            </a:r>
            <a:r>
              <a:rPr lang="en-US" sz="2400" i="1" kern="0" dirty="0">
                <a:solidFill>
                  <a:srgbClr val="C00000"/>
                </a:solidFill>
              </a:rPr>
              <a:t>e authors argue </a:t>
            </a:r>
          </a:p>
          <a:p>
            <a:pPr marL="342900" indent="-342900" fontAlgn="base">
              <a:spcAft>
                <a:spcPct val="0"/>
              </a:spcAft>
              <a:buClr>
                <a:srgbClr val="1F497D"/>
              </a:buClr>
              <a:defRPr/>
            </a:pPr>
            <a:r>
              <a:rPr lang="en-US" sz="2400" i="1" kern="0" dirty="0">
                <a:solidFill>
                  <a:srgbClr val="C00000"/>
                </a:solidFill>
              </a:rPr>
              <a:t>	that dynamical </a:t>
            </a:r>
            <a:r>
              <a:rPr lang="en-US" sz="2400" i="1" kern="0" dirty="0" err="1">
                <a:solidFill>
                  <a:srgbClr val="C00000"/>
                </a:solidFill>
              </a:rPr>
              <a:t>chiral</a:t>
            </a:r>
            <a:r>
              <a:rPr lang="en-US" sz="2400" i="1" kern="0" dirty="0">
                <a:solidFill>
                  <a:srgbClr val="C00000"/>
                </a:solidFill>
              </a:rPr>
              <a:t>-</a:t>
            </a:r>
          </a:p>
          <a:p>
            <a:pPr marL="342900" indent="-342900" fontAlgn="base">
              <a:spcAft>
                <a:spcPct val="0"/>
              </a:spcAft>
              <a:buClr>
                <a:srgbClr val="1F497D"/>
              </a:buClr>
              <a:defRPr/>
            </a:pPr>
            <a:r>
              <a:rPr lang="en-US" sz="2400" i="1" kern="0" dirty="0">
                <a:solidFill>
                  <a:srgbClr val="C00000"/>
                </a:solidFill>
              </a:rPr>
              <a:t>	symmetry breaking </a:t>
            </a:r>
          </a:p>
          <a:p>
            <a:pPr marL="342900" indent="-342900" fontAlgn="base">
              <a:spcAft>
                <a:spcPct val="0"/>
              </a:spcAft>
              <a:buClr>
                <a:srgbClr val="1F497D"/>
              </a:buClr>
              <a:defRPr/>
            </a:pPr>
            <a:r>
              <a:rPr lang="en-US" sz="2400" i="1" kern="0" dirty="0">
                <a:solidFill>
                  <a:srgbClr val="C00000"/>
                </a:solidFill>
              </a:rPr>
              <a:t>	can be </a:t>
            </a:r>
            <a:r>
              <a:rPr lang="en-US" sz="2400" i="1" kern="0" dirty="0" err="1">
                <a:solidFill>
                  <a:srgbClr val="C00000"/>
                </a:solidFill>
              </a:rPr>
              <a:t>realised</a:t>
            </a:r>
            <a:r>
              <a:rPr lang="en-US" sz="2400" i="1" kern="0" dirty="0">
                <a:solidFill>
                  <a:srgbClr val="C00000"/>
                </a:solidFill>
              </a:rPr>
              <a:t> as a</a:t>
            </a:r>
          </a:p>
          <a:p>
            <a:pPr marL="342900" indent="-342900" fontAlgn="base">
              <a:spcAft>
                <a:spcPct val="0"/>
              </a:spcAft>
              <a:buClr>
                <a:srgbClr val="1F497D"/>
              </a:buClr>
              <a:defRPr/>
            </a:pPr>
            <a:r>
              <a:rPr lang="en-US" sz="2400" i="1" kern="0" dirty="0">
                <a:solidFill>
                  <a:srgbClr val="C00000"/>
                </a:solidFill>
              </a:rPr>
              <a:t>	property of hadrons, </a:t>
            </a:r>
          </a:p>
          <a:p>
            <a:pPr marL="342900" indent="-342900" fontAlgn="base">
              <a:spcAft>
                <a:spcPct val="0"/>
              </a:spcAft>
              <a:buClr>
                <a:srgbClr val="1F497D"/>
              </a:buClr>
              <a:defRPr/>
            </a:pPr>
            <a:r>
              <a:rPr lang="en-US" sz="2400" i="1" kern="0" dirty="0">
                <a:solidFill>
                  <a:srgbClr val="C00000"/>
                </a:solidFill>
              </a:rPr>
              <a:t>	instead of via a </a:t>
            </a:r>
          </a:p>
          <a:p>
            <a:pPr marL="342900" indent="-342900" fontAlgn="base">
              <a:spcAft>
                <a:spcPct val="0"/>
              </a:spcAft>
              <a:buClr>
                <a:srgbClr val="1F497D"/>
              </a:buClr>
              <a:defRPr/>
            </a:pPr>
            <a:r>
              <a:rPr lang="en-US" sz="2400" i="1" kern="0" dirty="0">
                <a:solidFill>
                  <a:srgbClr val="C00000"/>
                </a:solidFill>
              </a:rPr>
              <a:t>	nontrivial vacuum exterior to the measurable degrees of freedom</a:t>
            </a:r>
            <a:endParaRPr lang="en-US" sz="2600" i="1" kern="0" dirty="0">
              <a:solidFill>
                <a:srgbClr val="C00000"/>
              </a:solidFill>
            </a:endParaRPr>
          </a:p>
        </p:txBody>
      </p:sp>
      <p:sp>
        <p:nvSpPr>
          <p:cNvPr id="11" name="Oval 10"/>
          <p:cNvSpPr/>
          <p:nvPr/>
        </p:nvSpPr>
        <p:spPr bwMode="auto">
          <a:xfrm>
            <a:off x="4648200" y="2703732"/>
            <a:ext cx="5791200" cy="1888134"/>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pic>
        <p:nvPicPr>
          <p:cNvPr id="12" name="Picture 11" descr="Schrodingers-Cat.png"/>
          <p:cNvPicPr>
            <a:picLocks noChangeAspect="1"/>
          </p:cNvPicPr>
          <p:nvPr/>
        </p:nvPicPr>
        <p:blipFill>
          <a:blip r:embed="rId4" cstate="print"/>
          <a:stretch>
            <a:fillRect/>
          </a:stretch>
        </p:blipFill>
        <p:spPr>
          <a:xfrm>
            <a:off x="0" y="1"/>
            <a:ext cx="3310900" cy="2362200"/>
          </a:xfrm>
          <a:prstGeom prst="rect">
            <a:avLst/>
          </a:prstGeom>
        </p:spPr>
      </p:pic>
      <p:sp>
        <p:nvSpPr>
          <p:cNvPr id="13" name="TextBox 12"/>
          <p:cNvSpPr txBox="1"/>
          <p:nvPr/>
        </p:nvSpPr>
        <p:spPr>
          <a:xfrm>
            <a:off x="5943599" y="4648200"/>
            <a:ext cx="5537201" cy="1631216"/>
          </a:xfrm>
          <a:prstGeom prst="rect">
            <a:avLst/>
          </a:prstGeom>
          <a:noFill/>
        </p:spPr>
        <p:txBody>
          <a:bodyPr wrap="square" rtlCol="0">
            <a:spAutoFit/>
          </a:bodyPr>
          <a:lstStyle/>
          <a:p>
            <a:r>
              <a:rPr lang="en-US" sz="2000" i="1" dirty="0">
                <a:solidFill>
                  <a:srgbClr val="C00000"/>
                </a:solidFill>
              </a:rPr>
              <a:t>The essential ingredient required for a spontaneous symmetry breakdown in a composite system is the existence of a divergent number of constituents </a:t>
            </a:r>
          </a:p>
          <a:p>
            <a:r>
              <a:rPr lang="en-US" sz="2000" i="1" dirty="0"/>
              <a:t>– </a:t>
            </a:r>
            <a:r>
              <a:rPr lang="en-US" sz="2000" dirty="0"/>
              <a:t>DIS provided evidence for divergent sea of low-momentum </a:t>
            </a:r>
            <a:r>
              <a:rPr lang="en-US" sz="2000" dirty="0" err="1"/>
              <a:t>partons</a:t>
            </a:r>
            <a:r>
              <a:rPr lang="en-US" sz="2000" dirty="0"/>
              <a:t> – </a:t>
            </a:r>
            <a:r>
              <a:rPr lang="en-US" sz="2000" dirty="0" err="1"/>
              <a:t>parton</a:t>
            </a:r>
            <a:r>
              <a:rPr lang="en-US" sz="2000" dirty="0"/>
              <a:t> model.</a:t>
            </a:r>
            <a:endParaRPr lang="en-US" sz="2000" i="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1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9">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additive="base">
                                        <p:cTn id="18" dur="1000" fill="hold"/>
                                        <p:tgtEl>
                                          <p:spTgt spid="9">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9">
                                            <p:txEl>
                                              <p:pRg st="1" end="1"/>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 calcmode="lin" valueType="num">
                                      <p:cBhvr additive="base">
                                        <p:cTn id="22" dur="10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23" dur="1000" fill="hold"/>
                                        <p:tgtEl>
                                          <p:spTgt spid="9">
                                            <p:txEl>
                                              <p:pRg st="2" end="2"/>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9">
                                            <p:txEl>
                                              <p:pRg st="3" end="3"/>
                                            </p:txEl>
                                          </p:spTgt>
                                        </p:tgtEl>
                                        <p:attrNameLst>
                                          <p:attrName>style.visibility</p:attrName>
                                        </p:attrNameLst>
                                      </p:cBhvr>
                                      <p:to>
                                        <p:strVal val="visible"/>
                                      </p:to>
                                    </p:set>
                                    <p:anim calcmode="lin" valueType="num">
                                      <p:cBhvr additive="base">
                                        <p:cTn id="26" dur="1000" fill="hold"/>
                                        <p:tgtEl>
                                          <p:spTgt spid="9">
                                            <p:txEl>
                                              <p:pRg st="3" end="3"/>
                                            </p:txEl>
                                          </p:spTgt>
                                        </p:tgtEl>
                                        <p:attrNameLst>
                                          <p:attrName>ppt_x</p:attrName>
                                        </p:attrNameLst>
                                      </p:cBhvr>
                                      <p:tavLst>
                                        <p:tav tm="0">
                                          <p:val>
                                            <p:strVal val="0-#ppt_w/2"/>
                                          </p:val>
                                        </p:tav>
                                        <p:tav tm="100000">
                                          <p:val>
                                            <p:strVal val="#ppt_x"/>
                                          </p:val>
                                        </p:tav>
                                      </p:tavLst>
                                    </p:anim>
                                    <p:anim calcmode="lin" valueType="num">
                                      <p:cBhvr additive="base">
                                        <p:cTn id="27" dur="1000" fill="hold"/>
                                        <p:tgtEl>
                                          <p:spTgt spid="9">
                                            <p:txEl>
                                              <p:pRg st="3" end="3"/>
                                            </p:txEl>
                                          </p:spTgt>
                                        </p:tgtEl>
                                        <p:attrNameLst>
                                          <p:attrName>ppt_y</p:attrName>
                                        </p:attrNameLst>
                                      </p:cBhvr>
                                      <p:tavLst>
                                        <p:tav tm="0">
                                          <p:val>
                                            <p:strVal val="#ppt_y"/>
                                          </p:val>
                                        </p:tav>
                                        <p:tav tm="100000">
                                          <p:val>
                                            <p:strVal val="#ppt_y"/>
                                          </p:val>
                                        </p:tav>
                                      </p:tavLst>
                                    </p:anim>
                                  </p:childTnLst>
                                </p:cTn>
                              </p:par>
                              <p:par>
                                <p:cTn id="28" presetID="2" presetClass="entr" presetSubtype="8" fill="hold" nodeType="withEffect">
                                  <p:stCondLst>
                                    <p:cond delay="0"/>
                                  </p:stCondLst>
                                  <p:childTnLst>
                                    <p:set>
                                      <p:cBhvr>
                                        <p:cTn id="29" dur="1" fill="hold">
                                          <p:stCondLst>
                                            <p:cond delay="0"/>
                                          </p:stCondLst>
                                        </p:cTn>
                                        <p:tgtEl>
                                          <p:spTgt spid="9">
                                            <p:txEl>
                                              <p:pRg st="4" end="4"/>
                                            </p:txEl>
                                          </p:spTgt>
                                        </p:tgtEl>
                                        <p:attrNameLst>
                                          <p:attrName>style.visibility</p:attrName>
                                        </p:attrNameLst>
                                      </p:cBhvr>
                                      <p:to>
                                        <p:strVal val="visible"/>
                                      </p:to>
                                    </p:set>
                                    <p:anim calcmode="lin" valueType="num">
                                      <p:cBhvr additive="base">
                                        <p:cTn id="30" dur="1000" fill="hold"/>
                                        <p:tgtEl>
                                          <p:spTgt spid="9">
                                            <p:txEl>
                                              <p:pRg st="4" end="4"/>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9">
                                            <p:txEl>
                                              <p:pRg st="4" end="4"/>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 calcmode="lin" valueType="num">
                                      <p:cBhvr additive="base">
                                        <p:cTn id="34" dur="1000" fill="hold"/>
                                        <p:tgtEl>
                                          <p:spTgt spid="9">
                                            <p:txEl>
                                              <p:pRg st="5" end="5"/>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9">
                                            <p:txEl>
                                              <p:pRg st="5" end="5"/>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9">
                                            <p:txEl>
                                              <p:pRg st="6" end="6"/>
                                            </p:txEl>
                                          </p:spTgt>
                                        </p:tgtEl>
                                        <p:attrNameLst>
                                          <p:attrName>style.visibility</p:attrName>
                                        </p:attrNameLst>
                                      </p:cBhvr>
                                      <p:to>
                                        <p:strVal val="visible"/>
                                      </p:to>
                                    </p:set>
                                    <p:anim calcmode="lin" valueType="num">
                                      <p:cBhvr additive="base">
                                        <p:cTn id="38" dur="1000" fill="hold"/>
                                        <p:tgtEl>
                                          <p:spTgt spid="9">
                                            <p:txEl>
                                              <p:pRg st="6" end="6"/>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9">
                                            <p:txEl>
                                              <p:pRg st="6" end="6"/>
                                            </p:txEl>
                                          </p:spTgt>
                                        </p:tgtEl>
                                        <p:attrNameLst>
                                          <p:attrName>ppt_y</p:attrName>
                                        </p:attrNameLst>
                                      </p:cBhvr>
                                      <p:tavLst>
                                        <p:tav tm="0">
                                          <p:val>
                                            <p:strVal val="#ppt_y"/>
                                          </p:val>
                                        </p:tav>
                                        <p:tav tm="100000">
                                          <p:val>
                                            <p:strVal val="#ppt_y"/>
                                          </p:val>
                                        </p:tav>
                                      </p:tavLst>
                                    </p:anim>
                                  </p:childTnLst>
                                </p:cTn>
                              </p:par>
                              <p:par>
                                <p:cTn id="40" presetID="55"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1000" fill="hold"/>
                                        <p:tgtEl>
                                          <p:spTgt spid="11"/>
                                        </p:tgtEl>
                                        <p:attrNameLst>
                                          <p:attrName>ppt_w</p:attrName>
                                        </p:attrNameLst>
                                      </p:cBhvr>
                                      <p:tavLst>
                                        <p:tav tm="0">
                                          <p:val>
                                            <p:strVal val="#ppt_w*0.70"/>
                                          </p:val>
                                        </p:tav>
                                        <p:tav tm="100000">
                                          <p:val>
                                            <p:strVal val="#ppt_w"/>
                                          </p:val>
                                        </p:tav>
                                      </p:tavLst>
                                    </p:anim>
                                    <p:anim calcmode="lin" valueType="num">
                                      <p:cBhvr>
                                        <p:cTn id="43" dur="1000" fill="hold"/>
                                        <p:tgtEl>
                                          <p:spTgt spid="11"/>
                                        </p:tgtEl>
                                        <p:attrNameLst>
                                          <p:attrName>ppt_h</p:attrName>
                                        </p:attrNameLst>
                                      </p:cBhvr>
                                      <p:tavLst>
                                        <p:tav tm="0">
                                          <p:val>
                                            <p:strVal val="#ppt_h"/>
                                          </p:val>
                                        </p:tav>
                                        <p:tav tm="100000">
                                          <p:val>
                                            <p:strVal val="#ppt_h"/>
                                          </p:val>
                                        </p:tav>
                                      </p:tavLst>
                                    </p:anim>
                                    <p:animEffect transition="in" filter="fade">
                                      <p:cBhvr>
                                        <p:cTn id="44" dur="1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xEl>
                                              <p:pRg st="0" end="0"/>
                                            </p:txEl>
                                          </p:spTgt>
                                        </p:tgtEl>
                                        <p:attrNameLst>
                                          <p:attrName>style.visibility</p:attrName>
                                        </p:attrNameLst>
                                      </p:cBhvr>
                                      <p:to>
                                        <p:strVal val="visible"/>
                                      </p:to>
                                    </p:set>
                                    <p:anim calcmode="lin" valueType="num">
                                      <p:cBhvr additive="base">
                                        <p:cTn id="4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13">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3">
                                            <p:txEl>
                                              <p:pRg st="1" end="1"/>
                                            </p:txEl>
                                          </p:spTgt>
                                        </p:tgtEl>
                                        <p:attrNameLst>
                                          <p:attrName>style.visibility</p:attrName>
                                        </p:attrNameLst>
                                      </p:cBhvr>
                                      <p:to>
                                        <p:strVal val="visible"/>
                                      </p:to>
                                    </p:set>
                                    <p:anim calcmode="lin" valueType="num">
                                      <p:cBhvr additive="base">
                                        <p:cTn id="53"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54" dur="10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3561599" cy="2873024"/>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QCD Sum Rules</a:t>
            </a:r>
            <a:br>
              <a:rPr lang="en-US" sz="3600" dirty="0"/>
            </a:br>
            <a:endParaRPr lang="en-US" sz="3200" i="1" dirty="0">
              <a:solidFill>
                <a:srgbClr val="7030A0"/>
              </a:solidFill>
            </a:endParaRPr>
          </a:p>
        </p:txBody>
      </p:sp>
      <p:sp>
        <p:nvSpPr>
          <p:cNvPr id="3" name="Content Placeholder 2"/>
          <p:cNvSpPr>
            <a:spLocks noGrp="1"/>
          </p:cNvSpPr>
          <p:nvPr>
            <p:ph idx="1"/>
          </p:nvPr>
        </p:nvSpPr>
        <p:spPr>
          <a:xfrm>
            <a:off x="609600" y="2819402"/>
            <a:ext cx="10972800" cy="3124198"/>
          </a:xfrm>
        </p:spPr>
        <p:txBody>
          <a:bodyPr/>
          <a:lstStyle/>
          <a:p>
            <a:pPr>
              <a:buFont typeface="Wingdings" pitchFamily="2" charset="2"/>
              <a:buChar char="Ø"/>
            </a:pPr>
            <a:r>
              <a:rPr lang="en-US" sz="2600" dirty="0"/>
              <a:t>Introduction of the gluon vacuum condensate </a:t>
            </a:r>
          </a:p>
          <a:p>
            <a:pPr>
              <a:buNone/>
            </a:pPr>
            <a:r>
              <a:rPr lang="en-US" sz="2600" dirty="0"/>
              <a:t>	</a:t>
            </a:r>
          </a:p>
          <a:p>
            <a:pPr>
              <a:buNone/>
            </a:pPr>
            <a:r>
              <a:rPr lang="en-US" sz="2600" dirty="0"/>
              <a:t>	</a:t>
            </a:r>
          </a:p>
          <a:p>
            <a:pPr>
              <a:buNone/>
            </a:pPr>
            <a:r>
              <a:rPr lang="en-US" sz="2600" dirty="0"/>
              <a:t>	and development of “sum rules” relating properties of low-lying </a:t>
            </a:r>
            <a:r>
              <a:rPr lang="en-US" sz="2600" dirty="0" err="1"/>
              <a:t>hadronic</a:t>
            </a:r>
            <a:r>
              <a:rPr lang="en-US" sz="2600" dirty="0"/>
              <a:t> states to vacuum condensates</a:t>
            </a:r>
            <a:endParaRPr lang="en-US" sz="2600" i="1" dirty="0">
              <a:solidFill>
                <a:srgbClr val="009900"/>
              </a:solidFill>
            </a:endParaRP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14</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12" name="TextBox 11"/>
          <p:cNvSpPr txBox="1"/>
          <p:nvPr/>
        </p:nvSpPr>
        <p:spPr>
          <a:xfrm>
            <a:off x="6440736" y="914401"/>
            <a:ext cx="4227264" cy="830997"/>
          </a:xfrm>
          <a:prstGeom prst="rect">
            <a:avLst/>
          </a:prstGeom>
          <a:noFill/>
        </p:spPr>
        <p:txBody>
          <a:bodyPr wrap="square" rtlCol="0">
            <a:spAutoFit/>
          </a:bodyPr>
          <a:lstStyle/>
          <a:p>
            <a:r>
              <a:rPr lang="en-US" sz="1600" i="1" dirty="0">
                <a:solidFill>
                  <a:schemeClr val="tx2"/>
                </a:solidFill>
              </a:rPr>
              <a:t>QCD and Resonance Physics. Sum Rules.</a:t>
            </a:r>
          </a:p>
          <a:p>
            <a:r>
              <a:rPr lang="en-US" sz="1600" dirty="0">
                <a:solidFill>
                  <a:schemeClr val="tx2"/>
                </a:solidFill>
              </a:rPr>
              <a:t>M.A. </a:t>
            </a:r>
            <a:r>
              <a:rPr lang="en-US" sz="1600" dirty="0" err="1">
                <a:solidFill>
                  <a:schemeClr val="tx2"/>
                </a:solidFill>
              </a:rPr>
              <a:t>Shifman</a:t>
            </a:r>
            <a:r>
              <a:rPr lang="en-US" sz="1600" dirty="0">
                <a:solidFill>
                  <a:schemeClr val="tx2"/>
                </a:solidFill>
              </a:rPr>
              <a:t>, A.I. </a:t>
            </a:r>
            <a:r>
              <a:rPr lang="en-US" sz="1600" dirty="0" err="1">
                <a:solidFill>
                  <a:schemeClr val="tx2"/>
                </a:solidFill>
              </a:rPr>
              <a:t>Vainshtein</a:t>
            </a:r>
            <a:r>
              <a:rPr lang="en-US" sz="1600" dirty="0">
                <a:solidFill>
                  <a:schemeClr val="tx2"/>
                </a:solidFill>
              </a:rPr>
              <a:t>, and V.I. </a:t>
            </a:r>
            <a:r>
              <a:rPr lang="en-US" sz="1600" dirty="0" err="1">
                <a:solidFill>
                  <a:schemeClr val="tx2"/>
                </a:solidFill>
              </a:rPr>
              <a:t>Zakharov</a:t>
            </a:r>
            <a:r>
              <a:rPr lang="en-US" sz="1600" dirty="0">
                <a:solidFill>
                  <a:schemeClr val="tx2"/>
                </a:solidFill>
              </a:rPr>
              <a:t> </a:t>
            </a:r>
          </a:p>
          <a:p>
            <a:r>
              <a:rPr lang="en-US" sz="1600" dirty="0" err="1">
                <a:solidFill>
                  <a:schemeClr val="tx2"/>
                </a:solidFill>
              </a:rPr>
              <a:t>Nucl.Phys</a:t>
            </a:r>
            <a:r>
              <a:rPr lang="en-US" sz="1600" dirty="0">
                <a:solidFill>
                  <a:schemeClr val="tx2"/>
                </a:solidFill>
              </a:rPr>
              <a:t>. B147 (1979) 385-447; citations: 3713</a:t>
            </a:r>
          </a:p>
        </p:txBody>
      </p:sp>
      <p:pic>
        <p:nvPicPr>
          <p:cNvPr id="13" name="Picture 12" descr="alphaGG.jpg"/>
          <p:cNvPicPr>
            <a:picLocks noChangeAspect="1"/>
          </p:cNvPicPr>
          <p:nvPr/>
        </p:nvPicPr>
        <p:blipFill>
          <a:blip r:embed="rId4" cstate="print"/>
          <a:stretch>
            <a:fillRect/>
          </a:stretch>
        </p:blipFill>
        <p:spPr>
          <a:xfrm>
            <a:off x="3352800" y="3352801"/>
            <a:ext cx="4260850" cy="827045"/>
          </a:xfrm>
          <a:prstGeom prst="rect">
            <a:avLst/>
          </a:prstGeom>
        </p:spPr>
      </p:pic>
    </p:spTree>
  </p:cSld>
  <p:clrMapOvr>
    <a:masterClrMapping/>
  </p:clrMapOvr>
  <p:transition spd="med">
    <p:wedg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1"/>
            <a:ext cx="3840314" cy="2678619"/>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QCD Sum Rules</a:t>
            </a:r>
            <a:br>
              <a:rPr lang="en-US" sz="3600" dirty="0"/>
            </a:br>
            <a:endParaRPr lang="en-US" sz="3200" i="1" dirty="0">
              <a:solidFill>
                <a:srgbClr val="7030A0"/>
              </a:solidFill>
            </a:endParaRPr>
          </a:p>
        </p:txBody>
      </p:sp>
      <p:sp>
        <p:nvSpPr>
          <p:cNvPr id="3" name="Content Placeholder 2"/>
          <p:cNvSpPr>
            <a:spLocks noGrp="1"/>
          </p:cNvSpPr>
          <p:nvPr>
            <p:ph idx="1"/>
          </p:nvPr>
        </p:nvSpPr>
        <p:spPr>
          <a:xfrm>
            <a:off x="609600" y="2819401"/>
            <a:ext cx="10972800" cy="3411537"/>
          </a:xfrm>
        </p:spPr>
        <p:txBody>
          <a:bodyPr/>
          <a:lstStyle/>
          <a:p>
            <a:pPr>
              <a:buFont typeface="Wingdings" pitchFamily="2" charset="2"/>
              <a:buChar char="Ø"/>
            </a:pPr>
            <a:r>
              <a:rPr lang="en-US" sz="2600" dirty="0"/>
              <a:t>Introduction of the gluon vacuum condensate </a:t>
            </a:r>
          </a:p>
          <a:p>
            <a:pPr>
              <a:buNone/>
            </a:pPr>
            <a:r>
              <a:rPr lang="en-US" sz="2600" dirty="0"/>
              <a:t>	</a:t>
            </a:r>
          </a:p>
          <a:p>
            <a:pPr>
              <a:buNone/>
            </a:pPr>
            <a:r>
              <a:rPr lang="en-US" sz="2600" dirty="0"/>
              <a:t>	</a:t>
            </a:r>
          </a:p>
          <a:p>
            <a:pPr>
              <a:buNone/>
            </a:pPr>
            <a:r>
              <a:rPr lang="en-US" sz="2600" dirty="0"/>
              <a:t>	and development of “sum rules” relating properties of low-lying </a:t>
            </a:r>
            <a:r>
              <a:rPr lang="en-US" sz="2600" dirty="0" err="1"/>
              <a:t>hadronic</a:t>
            </a:r>
            <a:r>
              <a:rPr lang="en-US" sz="2600" dirty="0"/>
              <a:t> states to vacuum condensates</a:t>
            </a:r>
            <a:endParaRPr lang="en-US" sz="2600" i="1" dirty="0">
              <a:solidFill>
                <a:srgbClr val="009900"/>
              </a:solidFill>
            </a:endParaRPr>
          </a:p>
          <a:p>
            <a:pPr>
              <a:buFont typeface="Wingdings" pitchFamily="2" charset="2"/>
              <a:buChar char="Ø"/>
            </a:pPr>
            <a:r>
              <a:rPr lang="en-US" sz="2800" i="1" dirty="0">
                <a:solidFill>
                  <a:srgbClr val="C00000"/>
                </a:solidFill>
              </a:rPr>
              <a:t>At this point (1979), the cat was out of the bag: a physical reality was seriously attributed to a plethora of so-called vacuum condensates </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15</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12" name="TextBox 11"/>
          <p:cNvSpPr txBox="1"/>
          <p:nvPr/>
        </p:nvSpPr>
        <p:spPr>
          <a:xfrm>
            <a:off x="6440736" y="914401"/>
            <a:ext cx="4227264" cy="830997"/>
          </a:xfrm>
          <a:prstGeom prst="rect">
            <a:avLst/>
          </a:prstGeom>
          <a:noFill/>
        </p:spPr>
        <p:txBody>
          <a:bodyPr wrap="square" rtlCol="0">
            <a:spAutoFit/>
          </a:bodyPr>
          <a:lstStyle/>
          <a:p>
            <a:r>
              <a:rPr lang="en-US" sz="1600" i="1" dirty="0">
                <a:solidFill>
                  <a:schemeClr val="tx2"/>
                </a:solidFill>
              </a:rPr>
              <a:t>QCD and Resonance Physics. Sum Rules.</a:t>
            </a:r>
          </a:p>
          <a:p>
            <a:r>
              <a:rPr lang="en-US" sz="1600" dirty="0">
                <a:solidFill>
                  <a:schemeClr val="tx2"/>
                </a:solidFill>
              </a:rPr>
              <a:t>M.A. </a:t>
            </a:r>
            <a:r>
              <a:rPr lang="en-US" sz="1600" dirty="0" err="1">
                <a:solidFill>
                  <a:schemeClr val="tx2"/>
                </a:solidFill>
              </a:rPr>
              <a:t>Shifman</a:t>
            </a:r>
            <a:r>
              <a:rPr lang="en-US" sz="1600" dirty="0">
                <a:solidFill>
                  <a:schemeClr val="tx2"/>
                </a:solidFill>
              </a:rPr>
              <a:t>, A.I. </a:t>
            </a:r>
            <a:r>
              <a:rPr lang="en-US" sz="1600" dirty="0" err="1">
                <a:solidFill>
                  <a:schemeClr val="tx2"/>
                </a:solidFill>
              </a:rPr>
              <a:t>Vainshtein</a:t>
            </a:r>
            <a:r>
              <a:rPr lang="en-US" sz="1600" dirty="0">
                <a:solidFill>
                  <a:schemeClr val="tx2"/>
                </a:solidFill>
              </a:rPr>
              <a:t>, and V.I. </a:t>
            </a:r>
            <a:r>
              <a:rPr lang="en-US" sz="1600" dirty="0" err="1">
                <a:solidFill>
                  <a:schemeClr val="tx2"/>
                </a:solidFill>
              </a:rPr>
              <a:t>Zakharov</a:t>
            </a:r>
            <a:r>
              <a:rPr lang="en-US" sz="1600" dirty="0">
                <a:solidFill>
                  <a:schemeClr val="tx2"/>
                </a:solidFill>
              </a:rPr>
              <a:t> </a:t>
            </a:r>
          </a:p>
          <a:p>
            <a:r>
              <a:rPr lang="en-US" sz="1600" dirty="0" err="1">
                <a:solidFill>
                  <a:schemeClr val="tx2"/>
                </a:solidFill>
              </a:rPr>
              <a:t>Nucl.Phys</a:t>
            </a:r>
            <a:r>
              <a:rPr lang="en-US" sz="1600" dirty="0">
                <a:solidFill>
                  <a:schemeClr val="tx2"/>
                </a:solidFill>
              </a:rPr>
              <a:t>. B147 (1979) 385-447; citations: 3781</a:t>
            </a:r>
          </a:p>
        </p:txBody>
      </p:sp>
      <p:pic>
        <p:nvPicPr>
          <p:cNvPr id="13" name="Picture 12" descr="alphaGG.jpg"/>
          <p:cNvPicPr>
            <a:picLocks noChangeAspect="1"/>
          </p:cNvPicPr>
          <p:nvPr/>
        </p:nvPicPr>
        <p:blipFill>
          <a:blip r:embed="rId4" cstate="print"/>
          <a:stretch>
            <a:fillRect/>
          </a:stretch>
        </p:blipFill>
        <p:spPr>
          <a:xfrm>
            <a:off x="3352800" y="3352801"/>
            <a:ext cx="4260850" cy="827045"/>
          </a:xfrm>
          <a:prstGeom prst="rect">
            <a:avLst/>
          </a:prstGeom>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solidFill>
                  <a:schemeClr val="tx1"/>
                </a:solidFill>
              </a:rPr>
              <a:t>“quark condensate”</a:t>
            </a:r>
            <a:br>
              <a:rPr lang="en-US" sz="3600" dirty="0">
                <a:solidFill>
                  <a:schemeClr val="tx1"/>
                </a:solidFill>
              </a:rPr>
            </a:br>
            <a:r>
              <a:rPr lang="en-US" sz="3600" dirty="0">
                <a:solidFill>
                  <a:schemeClr val="tx1"/>
                </a:solidFill>
              </a:rPr>
              <a:t>1960-1980</a:t>
            </a:r>
            <a:endParaRPr lang="en-US" sz="3600" i="1" dirty="0">
              <a:solidFill>
                <a:schemeClr val="tx1"/>
              </a:solidFill>
            </a:endParaRPr>
          </a:p>
        </p:txBody>
      </p:sp>
      <p:sp>
        <p:nvSpPr>
          <p:cNvPr id="3" name="Content Placeholder 2"/>
          <p:cNvSpPr>
            <a:spLocks noGrp="1"/>
          </p:cNvSpPr>
          <p:nvPr>
            <p:ph idx="1"/>
          </p:nvPr>
        </p:nvSpPr>
        <p:spPr>
          <a:xfrm>
            <a:off x="609600" y="2560639"/>
            <a:ext cx="10896600" cy="3670300"/>
          </a:xfrm>
        </p:spPr>
        <p:txBody>
          <a:bodyPr/>
          <a:lstStyle/>
          <a:p>
            <a:pPr>
              <a:buFont typeface="Wingdings" pitchFamily="2" charset="2"/>
              <a:buChar char="Ø"/>
            </a:pPr>
            <a:r>
              <a:rPr lang="en-US" dirty="0" err="1">
                <a:hlinkClick r:id="rId3"/>
              </a:rPr>
              <a:t>Instantons</a:t>
            </a:r>
            <a:r>
              <a:rPr lang="en-US" dirty="0">
                <a:hlinkClick r:id="rId3"/>
              </a:rPr>
              <a:t> in non-</a:t>
            </a:r>
            <a:r>
              <a:rPr lang="en-US" dirty="0" err="1">
                <a:hlinkClick r:id="rId3"/>
              </a:rPr>
              <a:t>perturbative</a:t>
            </a:r>
            <a:r>
              <a:rPr lang="en-US" dirty="0">
                <a:hlinkClick r:id="rId3"/>
              </a:rPr>
              <a:t> QCD vacuum</a:t>
            </a:r>
            <a:r>
              <a:rPr lang="en-US" dirty="0"/>
              <a:t>, </a:t>
            </a:r>
          </a:p>
          <a:p>
            <a:pPr>
              <a:buNone/>
            </a:pPr>
            <a:r>
              <a:rPr lang="en-US" dirty="0"/>
              <a:t>	MA </a:t>
            </a:r>
            <a:r>
              <a:rPr lang="en-US" dirty="0" err="1"/>
              <a:t>Shifman</a:t>
            </a:r>
            <a:r>
              <a:rPr lang="en-US" dirty="0"/>
              <a:t>, AI </a:t>
            </a:r>
            <a:r>
              <a:rPr lang="en-US" dirty="0" err="1"/>
              <a:t>Vainshtein</a:t>
            </a:r>
            <a:r>
              <a:rPr lang="en-US" dirty="0"/>
              <a:t>… - Nuclear Physics B, 1980 </a:t>
            </a:r>
          </a:p>
          <a:p>
            <a:pPr>
              <a:buFont typeface="Wingdings" pitchFamily="2" charset="2"/>
              <a:buChar char="Ø"/>
            </a:pPr>
            <a:r>
              <a:rPr lang="en-US" dirty="0" err="1">
                <a:hlinkClick r:id="rId4"/>
              </a:rPr>
              <a:t>Instanton</a:t>
            </a:r>
            <a:r>
              <a:rPr lang="en-US" dirty="0">
                <a:hlinkClick r:id="rId4"/>
              </a:rPr>
              <a:t> density in a theory with </a:t>
            </a:r>
            <a:r>
              <a:rPr lang="en-US" dirty="0" err="1">
                <a:hlinkClick r:id="rId4"/>
              </a:rPr>
              <a:t>massless</a:t>
            </a:r>
            <a:r>
              <a:rPr lang="en-US" dirty="0">
                <a:hlinkClick r:id="rId4"/>
              </a:rPr>
              <a:t> quarks</a:t>
            </a:r>
            <a:r>
              <a:rPr lang="en-US" dirty="0"/>
              <a:t>, </a:t>
            </a:r>
          </a:p>
          <a:p>
            <a:pPr>
              <a:buNone/>
            </a:pPr>
            <a:r>
              <a:rPr lang="en-US" dirty="0"/>
              <a:t>	MA </a:t>
            </a:r>
            <a:r>
              <a:rPr lang="en-US" dirty="0" err="1"/>
              <a:t>Shifman</a:t>
            </a:r>
            <a:r>
              <a:rPr lang="en-US" dirty="0"/>
              <a:t>, AI </a:t>
            </a:r>
            <a:r>
              <a:rPr lang="en-US" dirty="0" err="1"/>
              <a:t>Vainshtein</a:t>
            </a:r>
            <a:r>
              <a:rPr lang="en-US" dirty="0"/>
              <a:t>… - Nuclear Physics B, 1980 </a:t>
            </a:r>
          </a:p>
          <a:p>
            <a:pPr>
              <a:buFont typeface="Wingdings" pitchFamily="2" charset="2"/>
              <a:buChar char="Ø"/>
            </a:pPr>
            <a:r>
              <a:rPr lang="en-US" dirty="0">
                <a:hlinkClick r:id="rId5"/>
              </a:rPr>
              <a:t>Exotic new quarks and dynamical symmetry breaking</a:t>
            </a:r>
            <a:r>
              <a:rPr lang="en-US" dirty="0"/>
              <a:t>, </a:t>
            </a:r>
          </a:p>
          <a:p>
            <a:pPr>
              <a:buNone/>
            </a:pPr>
            <a:r>
              <a:rPr lang="en-US" dirty="0"/>
              <a:t>	WJ Marciano - Physical Review D, 1980</a:t>
            </a:r>
          </a:p>
          <a:p>
            <a:pPr>
              <a:buFont typeface="Wingdings" pitchFamily="2" charset="2"/>
              <a:buChar char="Ø"/>
            </a:pPr>
            <a:r>
              <a:rPr lang="en-US" dirty="0">
                <a:hlinkClick r:id="rId6"/>
              </a:rPr>
              <a:t>The </a:t>
            </a:r>
            <a:r>
              <a:rPr lang="en-US" dirty="0" err="1">
                <a:hlinkClick r:id="rId6"/>
              </a:rPr>
              <a:t>pion</a:t>
            </a:r>
            <a:r>
              <a:rPr lang="en-US" dirty="0">
                <a:hlinkClick r:id="rId6"/>
              </a:rPr>
              <a:t> in QCD</a:t>
            </a:r>
            <a:endParaRPr lang="en-US" dirty="0"/>
          </a:p>
          <a:p>
            <a:pPr>
              <a:buNone/>
            </a:pPr>
            <a:r>
              <a:rPr lang="en-US" dirty="0"/>
              <a:t>	J Finger, JE </a:t>
            </a:r>
            <a:r>
              <a:rPr lang="en-US" dirty="0" err="1"/>
              <a:t>Mandula</a:t>
            </a:r>
            <a:r>
              <a:rPr lang="en-US" dirty="0"/>
              <a:t>… - Physics Letters B, 1980</a:t>
            </a:r>
          </a:p>
          <a:p>
            <a:pPr algn="ctr">
              <a:buNone/>
            </a:pPr>
            <a:r>
              <a:rPr lang="en-US" sz="3200" i="1" dirty="0"/>
              <a:t>No references to this phrase before 1980</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16</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pic>
        <p:nvPicPr>
          <p:cNvPr id="7" name="Picture 6" descr="pride-and-prejudice.jpg"/>
          <p:cNvPicPr>
            <a:picLocks noChangeAspect="1"/>
          </p:cNvPicPr>
          <p:nvPr/>
        </p:nvPicPr>
        <p:blipFill>
          <a:blip r:embed="rId7" cstate="print"/>
          <a:stretch>
            <a:fillRect/>
          </a:stretch>
        </p:blipFill>
        <p:spPr>
          <a:xfrm>
            <a:off x="0" y="1"/>
            <a:ext cx="3840314" cy="2678619"/>
          </a:xfrm>
          <a:prstGeom prst="rect">
            <a:avLst/>
          </a:prstGeom>
        </p:spPr>
      </p:pic>
      <p:sp>
        <p:nvSpPr>
          <p:cNvPr id="8" name="TextBox 7"/>
          <p:cNvSpPr txBox="1"/>
          <p:nvPr/>
        </p:nvSpPr>
        <p:spPr>
          <a:xfrm>
            <a:off x="1920157" y="5777152"/>
            <a:ext cx="8626079" cy="861774"/>
          </a:xfrm>
          <a:prstGeom prst="rect">
            <a:avLst/>
          </a:prstGeom>
          <a:noFill/>
        </p:spPr>
        <p:txBody>
          <a:bodyPr wrap="none" rtlCol="0">
            <a:spAutoFit/>
          </a:bodyPr>
          <a:lstStyle/>
          <a:p>
            <a:r>
              <a:rPr lang="en-US" sz="3200" b="1" i="1" cap="all" dirty="0">
                <a:ln w="9000" cmpd="sng">
                  <a:solidFill>
                    <a:srgbClr val="FF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20,000+ references to this phrase since 1980</a:t>
            </a:r>
          </a:p>
          <a:p>
            <a:endParaRPr lang="en-US" dirty="0"/>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p:cTn id="7"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8" end="8"/>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p:tgtEl>
                                          <p:spTgt spid="3">
                                            <p:txEl>
                                              <p:pRg st="8" end="8"/>
                                            </p:txEl>
                                          </p:spTgt>
                                        </p:tgtEl>
                                        <p:attrNameLst>
                                          <p:attrName>ppt_y</p:attrName>
                                        </p:attrNameLst>
                                      </p:cBhvr>
                                      <p:tavLst>
                                        <p:tav tm="0">
                                          <p:val>
                                            <p:strVal val="ppt_y"/>
                                          </p:val>
                                        </p:tav>
                                        <p:tav tm="100000">
                                          <p:val>
                                            <p:strVal val="1+ppt_h/2"/>
                                          </p:val>
                                        </p:tav>
                                      </p:tavLst>
                                    </p:anim>
                                    <p:set>
                                      <p:cBhvr>
                                        <p:cTn id="15" dur="1" fill="hold">
                                          <p:stCondLst>
                                            <p:cond delay="499"/>
                                          </p:stCondLst>
                                        </p:cTn>
                                        <p:tgtEl>
                                          <p:spTgt spid="3">
                                            <p:txEl>
                                              <p:pRg st="8" end="8"/>
                                            </p:txEl>
                                          </p:spTgt>
                                        </p:tgtEl>
                                        <p:attrNameLst>
                                          <p:attrName>style.visibility</p:attrName>
                                        </p:attrNameLst>
                                      </p:cBhvr>
                                      <p:to>
                                        <p:strVal val="hidden"/>
                                      </p:to>
                                    </p:set>
                                  </p:childTnLst>
                                </p:cTn>
                              </p:par>
                              <p:par>
                                <p:cTn id="16" presetID="17" presetClass="entr" presetSubtype="10"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strVal val="#ppt_h"/>
                                          </p:val>
                                        </p:tav>
                                        <p:tav tm="100000">
                                          <p:val>
                                            <p:strVal val="#ppt_h"/>
                                          </p:val>
                                        </p:tav>
                                      </p:tavLst>
                                    </p:anim>
                                  </p:childTnLst>
                                </p:cTn>
                              </p:par>
                              <p:par>
                                <p:cTn id="20" presetID="17" presetClass="entr" presetSubtype="1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1" end="1"/>
                                            </p:txEl>
                                          </p:spTgt>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strVal val="#ppt_h"/>
                                          </p:val>
                                        </p:tav>
                                        <p:tav tm="100000">
                                          <p:val>
                                            <p:strVal val="#ppt_h"/>
                                          </p:val>
                                        </p:tav>
                                      </p:tavLst>
                                    </p:anim>
                                  </p:childTnLst>
                                </p:cTn>
                              </p:par>
                              <p:par>
                                <p:cTn id="32" presetID="17" presetClass="entr" presetSubtype="1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4" end="4"/>
                                            </p:txEl>
                                          </p:spTgt>
                                        </p:tgtEl>
                                        <p:attrNameLst>
                                          <p:attrName>ppt_h</p:attrName>
                                        </p:attrNameLst>
                                      </p:cBhvr>
                                      <p:tavLst>
                                        <p:tav tm="0">
                                          <p:val>
                                            <p:strVal val="#ppt_h"/>
                                          </p:val>
                                        </p:tav>
                                        <p:tav tm="100000">
                                          <p:val>
                                            <p:strVal val="#ppt_h"/>
                                          </p:val>
                                        </p:tav>
                                      </p:tavLst>
                                    </p:anim>
                                  </p:childTnLst>
                                </p:cTn>
                              </p:par>
                              <p:par>
                                <p:cTn id="36" presetID="17" presetClass="entr" presetSubtype="10"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p:cTn id="3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5" end="5"/>
                                            </p:txEl>
                                          </p:spTgt>
                                        </p:tgtEl>
                                        <p:attrNameLst>
                                          <p:attrName>ppt_h</p:attrName>
                                        </p:attrNameLst>
                                      </p:cBhvr>
                                      <p:tavLst>
                                        <p:tav tm="0">
                                          <p:val>
                                            <p:strVal val="#ppt_h"/>
                                          </p:val>
                                        </p:tav>
                                        <p:tav tm="100000">
                                          <p:val>
                                            <p:strVal val="#ppt_h"/>
                                          </p:val>
                                        </p:tav>
                                      </p:tavLst>
                                    </p:anim>
                                  </p:childTnLst>
                                </p:cTn>
                              </p:par>
                              <p:par>
                                <p:cTn id="40" presetID="17" presetClass="entr" presetSubtype="10"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6" end="6"/>
                                            </p:txEl>
                                          </p:spTgt>
                                        </p:tgtEl>
                                        <p:attrNameLst>
                                          <p:attrName>ppt_h</p:attrName>
                                        </p:attrNameLst>
                                      </p:cBhvr>
                                      <p:tavLst>
                                        <p:tav tm="0">
                                          <p:val>
                                            <p:strVal val="#ppt_h"/>
                                          </p:val>
                                        </p:tav>
                                        <p:tav tm="100000">
                                          <p:val>
                                            <p:strVal val="#ppt_h"/>
                                          </p:val>
                                        </p:tav>
                                      </p:tavLst>
                                    </p:anim>
                                  </p:childTnLst>
                                </p:cTn>
                              </p:par>
                              <p:par>
                                <p:cTn id="44" presetID="17" presetClass="entr" presetSubtype="1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1000" fill="hold"/>
                                        <p:tgtEl>
                                          <p:spTgt spid="8"/>
                                        </p:tgtEl>
                                        <p:attrNameLst>
                                          <p:attrName>ppt_w</p:attrName>
                                        </p:attrNameLst>
                                      </p:cBhvr>
                                      <p:tavLst>
                                        <p:tav tm="0">
                                          <p:val>
                                            <p:strVal val="#ppt_w*0.70"/>
                                          </p:val>
                                        </p:tav>
                                        <p:tav tm="100000">
                                          <p:val>
                                            <p:strVal val="#ppt_w"/>
                                          </p:val>
                                        </p:tav>
                                      </p:tavLst>
                                    </p:anim>
                                    <p:anim calcmode="lin" valueType="num">
                                      <p:cBhvr>
                                        <p:cTn id="53" dur="1000" fill="hold"/>
                                        <p:tgtEl>
                                          <p:spTgt spid="8"/>
                                        </p:tgtEl>
                                        <p:attrNameLst>
                                          <p:attrName>ppt_h</p:attrName>
                                        </p:attrNameLst>
                                      </p:cBhvr>
                                      <p:tavLst>
                                        <p:tav tm="0">
                                          <p:val>
                                            <p:strVal val="#ppt_h"/>
                                          </p:val>
                                        </p:tav>
                                        <p:tav tm="100000">
                                          <p:val>
                                            <p:strVal val="#ppt_h"/>
                                          </p:val>
                                        </p:tav>
                                      </p:tavLst>
                                    </p:anim>
                                    <p:animEffect transition="in" filter="fade">
                                      <p:cBhvr>
                                        <p:cTn id="5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3600" dirty="0">
                <a:latin typeface="Trebuchet MS" pitchFamily="34" charset="0"/>
              </a:rPr>
              <a:t>Universal </a:t>
            </a:r>
            <a:br>
              <a:rPr lang="en-US" sz="3600" dirty="0">
                <a:latin typeface="Trebuchet MS" pitchFamily="34" charset="0"/>
              </a:rPr>
            </a:br>
            <a:r>
              <a:rPr lang="en-US" sz="3600" i="1" dirty="0">
                <a:latin typeface="Trebuchet MS" pitchFamily="34" charset="0"/>
              </a:rPr>
              <a:t>Conventions</a:t>
            </a:r>
          </a:p>
        </p:txBody>
      </p:sp>
      <p:sp>
        <p:nvSpPr>
          <p:cNvPr id="3" name="Content Placeholder 2"/>
          <p:cNvSpPr>
            <a:spLocks noGrp="1"/>
          </p:cNvSpPr>
          <p:nvPr>
            <p:ph idx="1"/>
          </p:nvPr>
        </p:nvSpPr>
        <p:spPr/>
        <p:txBody>
          <a:bodyPr>
            <a:normAutofit/>
          </a:bodyPr>
          <a:lstStyle/>
          <a:p>
            <a:pPr>
              <a:buNone/>
            </a:pPr>
            <a:endParaRPr lang="en-US" b="1" dirty="0"/>
          </a:p>
          <a:p>
            <a:pPr>
              <a:buFont typeface="Wingdings" pitchFamily="2" charset="2"/>
              <a:buChar char="q"/>
            </a:pPr>
            <a:endParaRPr lang="en-US" dirty="0"/>
          </a:p>
          <a:p>
            <a:pPr>
              <a:buFont typeface="Wingdings" pitchFamily="2" charset="2"/>
              <a:buChar char="Ø"/>
            </a:pPr>
            <a:r>
              <a:rPr lang="en-US" dirty="0"/>
              <a:t>Wikipedia:  </a:t>
            </a:r>
            <a:r>
              <a:rPr lang="en-US" dirty="0">
                <a:hlinkClick r:id="rId3"/>
              </a:rPr>
              <a:t>(http://en.wikipedia.org/wiki/QCD_vacuum)</a:t>
            </a:r>
            <a:endParaRPr lang="en-US" dirty="0"/>
          </a:p>
          <a:p>
            <a:pPr lvl="1">
              <a:buNone/>
            </a:pPr>
            <a:r>
              <a:rPr lang="en-US" dirty="0"/>
              <a:t>	</a:t>
            </a:r>
            <a:r>
              <a:rPr lang="en-US" sz="2400" i="1" dirty="0">
                <a:solidFill>
                  <a:srgbClr val="0070C0"/>
                </a:solidFill>
              </a:rPr>
              <a:t>“The QCD vacuum is the vacuum state of quantum </a:t>
            </a:r>
            <a:r>
              <a:rPr lang="en-US" sz="2400" i="1" dirty="0" err="1">
                <a:solidFill>
                  <a:srgbClr val="0070C0"/>
                </a:solidFill>
              </a:rPr>
              <a:t>chromodynamics</a:t>
            </a:r>
            <a:r>
              <a:rPr lang="en-US" sz="2400" i="1" dirty="0">
                <a:solidFill>
                  <a:srgbClr val="0070C0"/>
                </a:solidFill>
              </a:rPr>
              <a:t> (QCD). It is an example of a non-</a:t>
            </a:r>
            <a:r>
              <a:rPr lang="en-US" sz="2400" i="1" dirty="0" err="1">
                <a:solidFill>
                  <a:srgbClr val="0070C0"/>
                </a:solidFill>
              </a:rPr>
              <a:t>perturbative</a:t>
            </a:r>
            <a:r>
              <a:rPr lang="en-US" sz="2400" i="1" dirty="0">
                <a:solidFill>
                  <a:srgbClr val="0070C0"/>
                </a:solidFill>
              </a:rPr>
              <a:t> vacuum state, characterized by many non-vanishing condensates such as the gluon condensate or the quark condensate. These condensates characterize the normal phase or the confined phase of quark matter.”</a:t>
            </a:r>
          </a:p>
          <a:p>
            <a:pPr>
              <a:buNone/>
            </a:pPr>
            <a:endParaRPr lang="en-US" b="1" dirty="0">
              <a:solidFill>
                <a:srgbClr val="00B050"/>
              </a:solidFill>
            </a:endParaRPr>
          </a:p>
          <a:p>
            <a:endParaRPr lang="en-US" b="1" dirty="0"/>
          </a:p>
          <a:p>
            <a:endParaRPr lang="en-US" b="1" dirty="0"/>
          </a:p>
        </p:txBody>
      </p:sp>
      <p:sp>
        <p:nvSpPr>
          <p:cNvPr id="7" name="Date Placeholder 6"/>
          <p:cNvSpPr>
            <a:spLocks noGrp="1"/>
          </p:cNvSpPr>
          <p:nvPr>
            <p:ph type="dt" sz="half" idx="10"/>
          </p:nvPr>
        </p:nvSpPr>
        <p:spPr/>
        <p:txBody>
          <a:bodyPr/>
          <a:lstStyle/>
          <a:p>
            <a:r>
              <a:rPr lang="en-US">
                <a:solidFill>
                  <a:srgbClr val="404040"/>
                </a:solidFill>
              </a:rPr>
              <a:t>.                    2025 October 15: NJU INP IWSHSSI 2025                                          (122)</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17</a:t>
            </a:fld>
            <a:endParaRPr lang="en-US">
              <a:solidFill>
                <a:srgbClr val="404040"/>
              </a:solidFill>
            </a:endParaRPr>
          </a:p>
        </p:txBody>
      </p:sp>
      <p:pic>
        <p:nvPicPr>
          <p:cNvPr id="9" name="Picture 8" descr="pride-and-prejudice.jpg"/>
          <p:cNvPicPr>
            <a:picLocks noChangeAspect="1"/>
          </p:cNvPicPr>
          <p:nvPr/>
        </p:nvPicPr>
        <p:blipFill>
          <a:blip r:embed="rId4" cstate="print"/>
          <a:stretch>
            <a:fillRect/>
          </a:stretch>
        </p:blipFill>
        <p:spPr>
          <a:xfrm>
            <a:off x="0" y="0"/>
            <a:ext cx="1524000" cy="2154464"/>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solidFill>
                  <a:schemeClr val="tx1"/>
                </a:solidFill>
              </a:rPr>
              <a:t>Precedent?</a:t>
            </a:r>
            <a:endParaRPr lang="en-US" sz="3600" i="1" dirty="0">
              <a:solidFill>
                <a:schemeClr val="tx1"/>
              </a:solidFill>
            </a:endParaRPr>
          </a:p>
        </p:txBody>
      </p:sp>
      <p:sp>
        <p:nvSpPr>
          <p:cNvPr id="3" name="Content Placeholder 2"/>
          <p:cNvSpPr>
            <a:spLocks noGrp="1"/>
          </p:cNvSpPr>
          <p:nvPr>
            <p:ph idx="1"/>
          </p:nvPr>
        </p:nvSpPr>
        <p:spPr>
          <a:xfrm>
            <a:off x="1981200" y="2560638"/>
            <a:ext cx="8229600" cy="4525963"/>
          </a:xfrm>
        </p:spPr>
        <p:txBody>
          <a:bodyPr/>
          <a:lstStyle/>
          <a:p>
            <a:pPr>
              <a:buFont typeface="Wingdings" pitchFamily="2" charset="2"/>
              <a:buChar char="Ø"/>
            </a:pPr>
            <a:endParaRPr lang="en-US" sz="2400" dirty="0"/>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18</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Tree>
  </p:cSld>
  <p:clrMapOvr>
    <a:masterClrMapping/>
  </p:clrMapOvr>
  <p:transition spd="med">
    <p:wedg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3505201" cy="2628900"/>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Precedent-</a:t>
            </a:r>
            <a:br>
              <a:rPr lang="en-US" sz="3600" dirty="0">
                <a:solidFill>
                  <a:schemeClr val="tx1"/>
                </a:solidFill>
              </a:rPr>
            </a:br>
            <a:r>
              <a:rPr lang="en-US" sz="3600" i="1" dirty="0" err="1">
                <a:solidFill>
                  <a:schemeClr val="accent1">
                    <a:lumMod val="75000"/>
                  </a:schemeClr>
                </a:solidFill>
              </a:rPr>
              <a:t>Luminiferous</a:t>
            </a:r>
            <a:r>
              <a:rPr lang="en-US" sz="3600" i="1" dirty="0">
                <a:solidFill>
                  <a:schemeClr val="accent1">
                    <a:lumMod val="75000"/>
                  </a:schemeClr>
                </a:solidFill>
              </a:rPr>
              <a:t> </a:t>
            </a:r>
            <a:r>
              <a:rPr lang="en-US" sz="3600" i="1" dirty="0" err="1">
                <a:solidFill>
                  <a:schemeClr val="accent1">
                    <a:lumMod val="75000"/>
                  </a:schemeClr>
                </a:solidFill>
              </a:rPr>
              <a:t>Aether</a:t>
            </a:r>
            <a:endParaRPr lang="en-US" sz="3600" i="1" dirty="0">
              <a:solidFill>
                <a:schemeClr val="accent1">
                  <a:lumMod val="75000"/>
                </a:schemeClr>
              </a:solidFill>
            </a:endParaRPr>
          </a:p>
        </p:txBody>
      </p:sp>
      <p:sp>
        <p:nvSpPr>
          <p:cNvPr id="3" name="Content Placeholder 2"/>
          <p:cNvSpPr>
            <a:spLocks noGrp="1"/>
          </p:cNvSpPr>
          <p:nvPr>
            <p:ph idx="1"/>
          </p:nvPr>
        </p:nvSpPr>
        <p:spPr>
          <a:xfrm>
            <a:off x="609599" y="2560639"/>
            <a:ext cx="10972799" cy="3746500"/>
          </a:xfrm>
        </p:spPr>
        <p:txBody>
          <a:bodyPr/>
          <a:lstStyle/>
          <a:p>
            <a:pPr>
              <a:buFont typeface="Wingdings" pitchFamily="2" charset="2"/>
              <a:buChar char="Ø"/>
            </a:pPr>
            <a:r>
              <a:rPr lang="en-US" sz="2400" dirty="0"/>
              <a:t>Physics theories of the late 19th century postulated that, just as water waves must have a medium to move across (water), and audible sound waves require a medium to move through (such as air or water), so also light waves require a medium, the “</a:t>
            </a:r>
            <a:r>
              <a:rPr lang="en-US" sz="2400" i="1" dirty="0" err="1"/>
              <a:t>luminiferous</a:t>
            </a:r>
            <a:r>
              <a:rPr lang="en-US" sz="2400" i="1" dirty="0"/>
              <a:t> </a:t>
            </a:r>
            <a:r>
              <a:rPr lang="en-US" sz="2400" i="1" dirty="0" err="1"/>
              <a:t>aether</a:t>
            </a:r>
            <a:r>
              <a:rPr lang="en-US" sz="2400" dirty="0"/>
              <a:t>”.</a:t>
            </a:r>
          </a:p>
          <a:p>
            <a:pPr algn="ctr">
              <a:buNone/>
            </a:pPr>
            <a:r>
              <a:rPr lang="en-US" sz="2400" dirty="0"/>
              <a:t>	</a:t>
            </a:r>
            <a:r>
              <a:rPr lang="en-US" sz="2800" i="1" dirty="0">
                <a:solidFill>
                  <a:srgbClr val="FF0000"/>
                </a:solidFill>
              </a:rPr>
              <a:t>Apparently unassailable logic</a:t>
            </a:r>
          </a:p>
          <a:p>
            <a:pPr>
              <a:buFont typeface="Wingdings" pitchFamily="2" charset="2"/>
              <a:buChar char="Ø"/>
            </a:pPr>
            <a:r>
              <a:rPr lang="en-US" sz="2400" dirty="0"/>
              <a:t>Until, of course, “… </a:t>
            </a:r>
            <a:r>
              <a:rPr lang="en-US" sz="2400" i="1" dirty="0">
                <a:solidFill>
                  <a:srgbClr val="C00000"/>
                </a:solidFill>
              </a:rPr>
              <a:t>the most famous failed experiment to date.</a:t>
            </a:r>
            <a:r>
              <a:rPr lang="en-US" sz="2400" dirty="0"/>
              <a:t>” </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19</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12" name="TextBox 11"/>
          <p:cNvSpPr txBox="1"/>
          <p:nvPr/>
        </p:nvSpPr>
        <p:spPr>
          <a:xfrm>
            <a:off x="8686800" y="1447800"/>
            <a:ext cx="1034450" cy="369332"/>
          </a:xfrm>
          <a:prstGeom prst="rect">
            <a:avLst/>
          </a:prstGeom>
          <a:noFill/>
        </p:spPr>
        <p:txBody>
          <a:bodyPr wrap="none" rtlCol="0">
            <a:spAutoFit/>
          </a:bodyPr>
          <a:lstStyle/>
          <a:p>
            <a:r>
              <a:rPr lang="en-US" dirty="0"/>
              <a:t>Pre-1887</a:t>
            </a:r>
          </a:p>
        </p:txBody>
      </p:sp>
      <p:sp>
        <p:nvSpPr>
          <p:cNvPr id="13" name="TextBox 12"/>
          <p:cNvSpPr txBox="1"/>
          <p:nvPr/>
        </p:nvSpPr>
        <p:spPr>
          <a:xfrm>
            <a:off x="3276600" y="5257800"/>
            <a:ext cx="6076920" cy="923330"/>
          </a:xfrm>
          <a:prstGeom prst="rect">
            <a:avLst/>
          </a:prstGeom>
          <a:noFill/>
        </p:spPr>
        <p:txBody>
          <a:bodyPr wrap="none" rtlCol="0">
            <a:spAutoFit/>
          </a:bodyPr>
          <a:lstStyle/>
          <a:p>
            <a:r>
              <a:rPr lang="en-US" i="1" dirty="0">
                <a:solidFill>
                  <a:srgbClr val="009900"/>
                </a:solidFill>
              </a:rPr>
              <a:t>On the Relative Motion of the Earth and the </a:t>
            </a:r>
            <a:r>
              <a:rPr lang="en-US" i="1" dirty="0" err="1">
                <a:solidFill>
                  <a:srgbClr val="009900"/>
                </a:solidFill>
              </a:rPr>
              <a:t>Luminiferous</a:t>
            </a:r>
            <a:r>
              <a:rPr lang="en-US" i="1" dirty="0">
                <a:solidFill>
                  <a:srgbClr val="009900"/>
                </a:solidFill>
              </a:rPr>
              <a:t> Ether</a:t>
            </a:r>
          </a:p>
          <a:p>
            <a:r>
              <a:rPr lang="en-US" dirty="0">
                <a:solidFill>
                  <a:srgbClr val="009900"/>
                </a:solidFill>
              </a:rPr>
              <a:t>Michelson, Albert Abraham &amp; Morley, Edward Williams</a:t>
            </a:r>
          </a:p>
          <a:p>
            <a:r>
              <a:rPr lang="en-US" dirty="0">
                <a:solidFill>
                  <a:srgbClr val="009900"/>
                </a:solidFill>
              </a:rPr>
              <a:t>American Journal of Science 34 (1887) 333–345.</a:t>
            </a:r>
          </a:p>
        </p:txBody>
      </p:sp>
      <p:sp>
        <p:nvSpPr>
          <p:cNvPr id="11" name="TextBox 10"/>
          <p:cNvSpPr txBox="1"/>
          <p:nvPr/>
        </p:nvSpPr>
        <p:spPr>
          <a:xfrm>
            <a:off x="5105400" y="1792070"/>
            <a:ext cx="5248488" cy="646331"/>
          </a:xfrm>
          <a:prstGeom prst="rect">
            <a:avLst/>
          </a:prstGeom>
          <a:noFill/>
        </p:spPr>
        <p:txBody>
          <a:bodyPr wrap="none" rtlCol="0">
            <a:spAutoFit/>
          </a:bodyPr>
          <a:lstStyle/>
          <a:p>
            <a:r>
              <a:rPr lang="en-US" dirty="0"/>
              <a:t>Since the Earth is in motion, the flow of </a:t>
            </a:r>
            <a:r>
              <a:rPr lang="en-US" dirty="0" err="1"/>
              <a:t>aether</a:t>
            </a:r>
            <a:r>
              <a:rPr lang="en-US" dirty="0"/>
              <a:t> across </a:t>
            </a:r>
          </a:p>
          <a:p>
            <a:r>
              <a:rPr lang="en-US" dirty="0"/>
              <a:t>the Earth should produce a detectable “</a:t>
            </a:r>
            <a:r>
              <a:rPr lang="en-US" dirty="0" err="1"/>
              <a:t>aether</a:t>
            </a:r>
            <a:r>
              <a:rPr lang="en-US" dirty="0"/>
              <a:t> wind”</a:t>
            </a:r>
          </a:p>
        </p:txBody>
      </p:sp>
      <p:cxnSp>
        <p:nvCxnSpPr>
          <p:cNvPr id="15" name="Straight Connector 14"/>
          <p:cNvCxnSpPr/>
          <p:nvPr/>
        </p:nvCxnSpPr>
        <p:spPr bwMode="auto">
          <a:xfrm>
            <a:off x="5181600" y="1828800"/>
            <a:ext cx="914400" cy="914400"/>
          </a:xfrm>
          <a:prstGeom prst="line">
            <a:avLst/>
          </a:prstGeom>
          <a:noFill/>
          <a:ln w="9525" cap="flat" cmpd="sng" algn="ctr">
            <a:noFill/>
            <a:prstDash val="solid"/>
            <a:round/>
            <a:headEnd type="none" w="med" len="med"/>
            <a:tailEnd type="none" w="med" len="med"/>
          </a:ln>
          <a:effectLst/>
        </p:spPr>
      </p:cxnSp>
      <p:cxnSp>
        <p:nvCxnSpPr>
          <p:cNvPr id="17" name="Straight Connector 16"/>
          <p:cNvCxnSpPr/>
          <p:nvPr/>
        </p:nvCxnSpPr>
        <p:spPr bwMode="auto">
          <a:xfrm>
            <a:off x="5181600" y="1828800"/>
            <a:ext cx="4953000" cy="685800"/>
          </a:xfrm>
          <a:prstGeom prst="line">
            <a:avLst/>
          </a:prstGeom>
          <a:noFill/>
          <a:ln w="38100" cap="flat" cmpd="sng" algn="ctr">
            <a:solidFill>
              <a:srgbClr val="FF3300"/>
            </a:solidFill>
            <a:prstDash val="solid"/>
            <a:round/>
            <a:headEnd type="none" w="med" len="med"/>
            <a:tailEnd type="none" w="med" len="med"/>
          </a:ln>
          <a:effectLst/>
        </p:spPr>
      </p:cxnSp>
      <p:cxnSp>
        <p:nvCxnSpPr>
          <p:cNvPr id="20" name="Straight Connector 19"/>
          <p:cNvCxnSpPr/>
          <p:nvPr/>
        </p:nvCxnSpPr>
        <p:spPr bwMode="auto">
          <a:xfrm flipV="1">
            <a:off x="5257800" y="1752600"/>
            <a:ext cx="4876800" cy="762000"/>
          </a:xfrm>
          <a:prstGeom prst="line">
            <a:avLst/>
          </a:prstGeom>
          <a:noFill/>
          <a:ln w="38100" cap="flat" cmpd="sng" algn="ctr">
            <a:solidFill>
              <a:srgbClr val="FF3300"/>
            </a:solidFill>
            <a:prstDash val="solid"/>
            <a:round/>
            <a:headEnd type="none" w="med" len="med"/>
            <a:tailEnd type="none" w="med" len="med"/>
          </a:ln>
          <a:effectLst/>
        </p:spPr>
      </p:cxn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1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3" dur="1000"/>
                                        <p:tgtEl>
                                          <p:spTgt spid="3">
                                            <p:txEl>
                                              <p:pRg st="2" end="2"/>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Effect transition="in" filter="fade">
                                      <p:cBhvr>
                                        <p:cTn id="38" dur="1000"/>
                                        <p:tgtEl>
                                          <p:spTgt spid="13"/>
                                        </p:tgtEl>
                                      </p:cBhvr>
                                    </p:animEffect>
                                  </p:childTnLst>
                                </p:cTn>
                              </p:par>
                              <p:par>
                                <p:cTn id="39" presetID="55"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1000" fill="hold"/>
                                        <p:tgtEl>
                                          <p:spTgt spid="20"/>
                                        </p:tgtEl>
                                        <p:attrNameLst>
                                          <p:attrName>ppt_w</p:attrName>
                                        </p:attrNameLst>
                                      </p:cBhvr>
                                      <p:tavLst>
                                        <p:tav tm="0">
                                          <p:val>
                                            <p:strVal val="#ppt_w*0.70"/>
                                          </p:val>
                                        </p:tav>
                                        <p:tav tm="100000">
                                          <p:val>
                                            <p:strVal val="#ppt_w"/>
                                          </p:val>
                                        </p:tav>
                                      </p:tavLst>
                                    </p:anim>
                                    <p:anim calcmode="lin" valueType="num">
                                      <p:cBhvr>
                                        <p:cTn id="42" dur="1000" fill="hold"/>
                                        <p:tgtEl>
                                          <p:spTgt spid="20"/>
                                        </p:tgtEl>
                                        <p:attrNameLst>
                                          <p:attrName>ppt_h</p:attrName>
                                        </p:attrNameLst>
                                      </p:cBhvr>
                                      <p:tavLst>
                                        <p:tav tm="0">
                                          <p:val>
                                            <p:strVal val="#ppt_h"/>
                                          </p:val>
                                        </p:tav>
                                        <p:tav tm="100000">
                                          <p:val>
                                            <p:strVal val="#ppt_h"/>
                                          </p:val>
                                        </p:tav>
                                      </p:tavLst>
                                    </p:anim>
                                    <p:animEffect transition="in" filter="fade">
                                      <p:cBhvr>
                                        <p:cTn id="43" dur="1000"/>
                                        <p:tgtEl>
                                          <p:spTgt spid="20"/>
                                        </p:tgtEl>
                                      </p:cBhvr>
                                    </p:animEffect>
                                  </p:childTnLst>
                                </p:cTn>
                              </p:par>
                              <p:par>
                                <p:cTn id="44" presetID="55" presetClass="entr" presetSubtype="0"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1000" fill="hold"/>
                                        <p:tgtEl>
                                          <p:spTgt spid="17"/>
                                        </p:tgtEl>
                                        <p:attrNameLst>
                                          <p:attrName>ppt_w</p:attrName>
                                        </p:attrNameLst>
                                      </p:cBhvr>
                                      <p:tavLst>
                                        <p:tav tm="0">
                                          <p:val>
                                            <p:strVal val="#ppt_w*0.70"/>
                                          </p:val>
                                        </p:tav>
                                        <p:tav tm="100000">
                                          <p:val>
                                            <p:strVal val="#ppt_w"/>
                                          </p:val>
                                        </p:tav>
                                      </p:tavLst>
                                    </p:anim>
                                    <p:anim calcmode="lin" valueType="num">
                                      <p:cBhvr>
                                        <p:cTn id="47" dur="1000" fill="hold"/>
                                        <p:tgtEl>
                                          <p:spTgt spid="17"/>
                                        </p:tgtEl>
                                        <p:attrNameLst>
                                          <p:attrName>ppt_h</p:attrName>
                                        </p:attrNameLst>
                                      </p:cBhvr>
                                      <p:tavLst>
                                        <p:tav tm="0">
                                          <p:val>
                                            <p:strVal val="#ppt_h"/>
                                          </p:val>
                                        </p:tav>
                                        <p:tav tm="100000">
                                          <p:val>
                                            <p:strVal val="#ppt_h"/>
                                          </p:val>
                                        </p:tav>
                                      </p:tavLst>
                                    </p:anim>
                                    <p:animEffect transition="in" filter="fade">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72B8878-74BB-EC6A-54F8-06CCBC69725F}"/>
              </a:ext>
            </a:extLst>
          </p:cNvPr>
          <p:cNvSpPr>
            <a:spLocks noGrp="1"/>
          </p:cNvSpPr>
          <p:nvPr>
            <p:ph type="title"/>
          </p:nvPr>
        </p:nvSpPr>
        <p:spPr>
          <a:xfrm>
            <a:off x="609600" y="228600"/>
            <a:ext cx="10972800" cy="1143000"/>
          </a:xfrm>
        </p:spPr>
        <p:txBody>
          <a:bodyPr/>
          <a:lstStyle/>
          <a:p>
            <a:pPr algn="ctr"/>
            <a:r>
              <a:rPr lang="en-US" sz="4400" b="0" i="1" dirty="0">
                <a:ln w="0"/>
                <a:solidFill>
                  <a:schemeClr val="accent1"/>
                </a:solidFill>
                <a:effectLst>
                  <a:outerShdw blurRad="38100" dist="25400" dir="5400000" algn="ctr" rotWithShape="0">
                    <a:srgbClr val="6E747A">
                      <a:alpha val="43000"/>
                    </a:srgbClr>
                  </a:outerShdw>
                </a:effectLst>
              </a:rPr>
              <a:t>Nature of Physics</a:t>
            </a:r>
          </a:p>
        </p:txBody>
      </p:sp>
      <p:pic>
        <p:nvPicPr>
          <p:cNvPr id="8" name="Content Placeholder 7" descr="A person standing in front of a chalkboard&#10;&#10;Description automatically generated">
            <a:extLst>
              <a:ext uri="{FF2B5EF4-FFF2-40B4-BE49-F238E27FC236}">
                <a16:creationId xmlns:a16="http://schemas.microsoft.com/office/drawing/2014/main" id="{12F0692E-EE7D-7D2E-18F0-A1C11F907E2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b="1695"/>
          <a:stretch/>
        </p:blipFill>
        <p:spPr>
          <a:xfrm>
            <a:off x="381000" y="1371600"/>
            <a:ext cx="5384800" cy="4525963"/>
          </a:xfrm>
          <a:noFill/>
        </p:spPr>
      </p:pic>
      <p:sp>
        <p:nvSpPr>
          <p:cNvPr id="15" name="Content Placeholder 3">
            <a:extLst>
              <a:ext uri="{FF2B5EF4-FFF2-40B4-BE49-F238E27FC236}">
                <a16:creationId xmlns:a16="http://schemas.microsoft.com/office/drawing/2014/main" id="{F28F9970-7E3C-A819-5151-8C1010BBD0B7}"/>
              </a:ext>
            </a:extLst>
          </p:cNvPr>
          <p:cNvSpPr>
            <a:spLocks noGrp="1"/>
          </p:cNvSpPr>
          <p:nvPr>
            <p:ph sz="half" idx="2"/>
          </p:nvPr>
        </p:nvSpPr>
        <p:spPr>
          <a:xfrm>
            <a:off x="6197600" y="1371601"/>
            <a:ext cx="5384800" cy="4754564"/>
          </a:xfrm>
        </p:spPr>
        <p:txBody>
          <a:bodyPr/>
          <a:lstStyle/>
          <a:p>
            <a:pPr marL="0" indent="0">
              <a:buNone/>
            </a:pPr>
            <a:r>
              <a:rPr lang="en-US" dirty="0"/>
              <a:t>Steven Weinberg</a:t>
            </a:r>
          </a:p>
          <a:p>
            <a:pPr marL="0" indent="0">
              <a:buNone/>
            </a:pPr>
            <a:r>
              <a:rPr lang="en-US" dirty="0"/>
              <a:t>Born: May 3, 1933, New York, NY </a:t>
            </a:r>
          </a:p>
          <a:p>
            <a:pPr marL="0" indent="0">
              <a:buNone/>
            </a:pPr>
            <a:r>
              <a:rPr lang="en-US" dirty="0"/>
              <a:t>Died: July 23, 2021, Austin, TX</a:t>
            </a:r>
          </a:p>
          <a:p>
            <a:pPr>
              <a:buFont typeface="Wingdings" panose="05000000000000000000" pitchFamily="2" charset="2"/>
              <a:buChar char="ü"/>
            </a:pPr>
            <a:r>
              <a:rPr lang="en-US" dirty="0"/>
              <a:t>“The effort to understand the universe is one of the very few things that lifts human life a little above the level of farce and gives it some of the grace of tragedy.”</a:t>
            </a:r>
          </a:p>
          <a:p>
            <a:pPr>
              <a:buFont typeface="Wingdings" panose="05000000000000000000" pitchFamily="2" charset="2"/>
              <a:buChar char="ü"/>
            </a:pPr>
            <a:r>
              <a:rPr lang="en-US" dirty="0"/>
              <a:t>“Nothing in the last five hundred years has had so great an effect on the human spirit as the discoveries of modern science.”</a:t>
            </a:r>
          </a:p>
          <a:p>
            <a:pPr>
              <a:buFont typeface="Wingdings" panose="05000000000000000000" pitchFamily="2" charset="2"/>
              <a:buChar char="ü"/>
            </a:pPr>
            <a:r>
              <a:rPr lang="en-US" dirty="0"/>
              <a:t>“I know of no one who has participated actively in the advance of physics in the postwar period whose research has been significantly helped by the work of philosophers.”</a:t>
            </a:r>
          </a:p>
          <a:p>
            <a:pPr>
              <a:buFont typeface="Wingdings" panose="05000000000000000000" pitchFamily="2" charset="2"/>
              <a:buChar char="ü"/>
            </a:pPr>
            <a:r>
              <a:rPr lang="en-US" dirty="0"/>
              <a:t>“Science is the path to truth”</a:t>
            </a:r>
          </a:p>
          <a:p>
            <a:pPr marL="0" indent="0">
              <a:buNone/>
            </a:pPr>
            <a:endParaRPr lang="en-US" dirty="0"/>
          </a:p>
        </p:txBody>
      </p:sp>
      <p:sp>
        <p:nvSpPr>
          <p:cNvPr id="4" name="Date Placeholder 3">
            <a:extLst>
              <a:ext uri="{FF2B5EF4-FFF2-40B4-BE49-F238E27FC236}">
                <a16:creationId xmlns:a16="http://schemas.microsoft.com/office/drawing/2014/main" id="{063BF15D-467D-D65E-F228-40036BEAE14E}"/>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15: NJU INP IWSHSSI 2025                                          (122)</a:t>
            </a:r>
          </a:p>
        </p:txBody>
      </p:sp>
      <p:sp>
        <p:nvSpPr>
          <p:cNvPr id="5" name="Footer Placeholder 4">
            <a:extLst>
              <a:ext uri="{FF2B5EF4-FFF2-40B4-BE49-F238E27FC236}">
                <a16:creationId xmlns:a16="http://schemas.microsoft.com/office/drawing/2014/main" id="{98885A38-735E-2AB2-149D-11B1ED5D8489}"/>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52C2F90D-20B8-6097-0720-96E9E3179BEF}"/>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2</a:t>
            </a:fld>
            <a:endParaRPr lang="en-US"/>
          </a:p>
        </p:txBody>
      </p:sp>
    </p:spTree>
    <p:extLst>
      <p:ext uri="{BB962C8B-B14F-4D97-AF65-F5344CB8AC3E}">
        <p14:creationId xmlns:p14="http://schemas.microsoft.com/office/powerpoint/2010/main" val="3289011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3" end="3"/>
                                            </p:txEl>
                                          </p:spTgt>
                                        </p:tgtEl>
                                        <p:attrNameLst>
                                          <p:attrName>style.visibility</p:attrName>
                                        </p:attrNameLst>
                                      </p:cBhvr>
                                      <p:to>
                                        <p:strVal val="visible"/>
                                      </p:to>
                                    </p:set>
                                    <p:animEffect transition="in" filter="wipe(down)">
                                      <p:cBhvr>
                                        <p:cTn id="7" dur="500"/>
                                        <p:tgtEl>
                                          <p:spTgt spid="1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xEl>
                                              <p:pRg st="4" end="4"/>
                                            </p:txEl>
                                          </p:spTgt>
                                        </p:tgtEl>
                                        <p:attrNameLst>
                                          <p:attrName>style.visibility</p:attrName>
                                        </p:attrNameLst>
                                      </p:cBhvr>
                                      <p:to>
                                        <p:strVal val="visible"/>
                                      </p:to>
                                    </p:set>
                                    <p:anim calcmode="lin" valueType="num">
                                      <p:cBhvr additive="base">
                                        <p:cTn id="12"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xEl>
                                              <p:pRg st="5" end="5"/>
                                            </p:txEl>
                                          </p:spTgt>
                                        </p:tgtEl>
                                        <p:attrNameLst>
                                          <p:attrName>style.visibility</p:attrName>
                                        </p:attrNameLst>
                                      </p:cBhvr>
                                      <p:to>
                                        <p:strVal val="visible"/>
                                      </p:to>
                                    </p:set>
                                    <p:animEffect transition="in" filter="barn(inVertical)">
                                      <p:cBhvr>
                                        <p:cTn id="18" dur="500"/>
                                        <p:tgtEl>
                                          <p:spTgt spid="1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Effect transition="in" filter="barn(inVertical)">
                                      <p:cBhvr>
                                        <p:cTn id="23"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1"/>
            <a:ext cx="3505201" cy="2799665"/>
          </a:xfrm>
          <a:prstGeom prst="rect">
            <a:avLst/>
          </a:prstGeom>
        </p:spPr>
      </p:pic>
      <p:sp>
        <p:nvSpPr>
          <p:cNvPr id="2" name="Title 1"/>
          <p:cNvSpPr>
            <a:spLocks noGrp="1"/>
          </p:cNvSpPr>
          <p:nvPr>
            <p:ph type="title"/>
          </p:nvPr>
        </p:nvSpPr>
        <p:spPr/>
        <p:txBody>
          <a:bodyPr/>
          <a:lstStyle/>
          <a:p>
            <a:pPr algn="r"/>
            <a:r>
              <a:rPr lang="en-US" sz="7200" dirty="0">
                <a:solidFill>
                  <a:srgbClr val="FF0000"/>
                </a:solidFill>
              </a:rPr>
              <a:t>Q</a:t>
            </a:r>
            <a:r>
              <a:rPr lang="en-US" sz="7200" dirty="0">
                <a:solidFill>
                  <a:srgbClr val="0070C0"/>
                </a:solidFill>
              </a:rPr>
              <a:t>C</a:t>
            </a:r>
            <a:r>
              <a:rPr lang="en-US" sz="7200" dirty="0">
                <a:solidFill>
                  <a:srgbClr val="00CC00"/>
                </a:solidFill>
              </a:rPr>
              <a:t>D</a:t>
            </a:r>
            <a:br>
              <a:rPr lang="en-US" sz="3600" dirty="0"/>
            </a:br>
            <a:endParaRPr lang="en-US" sz="3200" i="1" dirty="0">
              <a:solidFill>
                <a:srgbClr val="7030A0"/>
              </a:solidFill>
            </a:endParaRPr>
          </a:p>
        </p:txBody>
      </p:sp>
      <p:sp>
        <p:nvSpPr>
          <p:cNvPr id="3" name="Content Placeholder 2"/>
          <p:cNvSpPr>
            <a:spLocks noGrp="1"/>
          </p:cNvSpPr>
          <p:nvPr>
            <p:ph idx="1"/>
          </p:nvPr>
        </p:nvSpPr>
        <p:spPr>
          <a:xfrm>
            <a:off x="609599" y="2560639"/>
            <a:ext cx="10972799" cy="3605768"/>
          </a:xfrm>
        </p:spPr>
        <p:txBody>
          <a:bodyPr/>
          <a:lstStyle/>
          <a:p>
            <a:pPr>
              <a:buFont typeface="Wingdings" pitchFamily="2" charset="2"/>
              <a:buChar char="Ø"/>
            </a:pPr>
            <a:endParaRPr lang="en-US" sz="2400" dirty="0"/>
          </a:p>
          <a:p>
            <a:pPr>
              <a:buFont typeface="Wingdings" pitchFamily="2" charset="2"/>
              <a:buChar char="Ø"/>
            </a:pPr>
            <a:r>
              <a:rPr lang="en-US" sz="2400" dirty="0"/>
              <a:t>How should one approach this problem, understand it, </a:t>
            </a:r>
          </a:p>
          <a:p>
            <a:pPr>
              <a:spcAft>
                <a:spcPts val="600"/>
              </a:spcAft>
              <a:buNone/>
            </a:pPr>
            <a:r>
              <a:rPr lang="en-US" sz="2400" dirty="0"/>
              <a:t>	within </a:t>
            </a:r>
            <a:r>
              <a:rPr lang="en-US" sz="2400" dirty="0">
                <a:solidFill>
                  <a:srgbClr val="FF3300"/>
                </a:solidFill>
              </a:rPr>
              <a:t>Q</a:t>
            </a:r>
            <a:r>
              <a:rPr lang="en-US" sz="2400" dirty="0"/>
              <a:t>uantum </a:t>
            </a:r>
            <a:r>
              <a:rPr lang="en-US" sz="2400" dirty="0" err="1">
                <a:solidFill>
                  <a:srgbClr val="0070C0"/>
                </a:solidFill>
              </a:rPr>
              <a:t>C</a:t>
            </a:r>
            <a:r>
              <a:rPr lang="en-US" sz="2400" dirty="0" err="1"/>
              <a:t>hromo</a:t>
            </a:r>
            <a:r>
              <a:rPr lang="en-US" sz="2400" dirty="0" err="1">
                <a:solidFill>
                  <a:srgbClr val="009900"/>
                </a:solidFill>
              </a:rPr>
              <a:t>D</a:t>
            </a:r>
            <a:r>
              <a:rPr lang="en-US" sz="2400" dirty="0" err="1"/>
              <a:t>ynamics</a:t>
            </a:r>
            <a:r>
              <a:rPr lang="en-US" sz="2400" dirty="0"/>
              <a:t>?</a:t>
            </a:r>
          </a:p>
          <a:p>
            <a:pPr marL="457200" indent="-457200">
              <a:buFont typeface="+mj-lt"/>
              <a:buAutoNum type="arabicParenR"/>
            </a:pPr>
            <a:r>
              <a:rPr lang="en-US" sz="2400" dirty="0"/>
              <a:t>Are the quark and gluon “condensates” theoretically well-defined?</a:t>
            </a:r>
          </a:p>
          <a:p>
            <a:pPr marL="457200" indent="-457200">
              <a:buFont typeface="+mj-lt"/>
              <a:buAutoNum type="arabicParenR"/>
            </a:pPr>
            <a:r>
              <a:rPr lang="en-US" sz="2400" dirty="0"/>
              <a:t>Is there a physical meaning to this quantity or is it merely just a mass-dimensioned parameter in a theoretical computation procedure?</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20</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graphicFrame>
        <p:nvGraphicFramePr>
          <p:cNvPr id="11" name="Object 10"/>
          <p:cNvGraphicFramePr>
            <a:graphicFrameLocks noChangeAspect="1"/>
          </p:cNvGraphicFramePr>
          <p:nvPr/>
        </p:nvGraphicFramePr>
        <p:xfrm>
          <a:off x="5029201" y="1295400"/>
          <a:ext cx="2554703" cy="990600"/>
        </p:xfrm>
        <a:graphic>
          <a:graphicData uri="http://schemas.openxmlformats.org/presentationml/2006/ole">
            <mc:AlternateContent xmlns:mc="http://schemas.openxmlformats.org/markup-compatibility/2006">
              <mc:Choice xmlns:v="urn:schemas-microsoft-com:vml" Requires="v">
                <p:oleObj name="Equation" r:id="rId4" imgW="622080" imgH="241200" progId="Equation.3">
                  <p:embed/>
                </p:oleObj>
              </mc:Choice>
              <mc:Fallback>
                <p:oleObj name="Equation" r:id="rId4" imgW="622080" imgH="24120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1295400"/>
                        <a:ext cx="255470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8686800" y="1447800"/>
            <a:ext cx="1191352" cy="369332"/>
          </a:xfrm>
          <a:prstGeom prst="rect">
            <a:avLst/>
          </a:prstGeom>
          <a:noFill/>
        </p:spPr>
        <p:txBody>
          <a:bodyPr wrap="none" rtlCol="0">
            <a:spAutoFit/>
          </a:bodyPr>
          <a:lstStyle/>
          <a:p>
            <a:r>
              <a:rPr lang="en-US" dirty="0"/>
              <a:t>1973-1974</a:t>
            </a:r>
          </a:p>
        </p:txBody>
      </p:sp>
    </p:spTree>
    <p:extLst>
      <p:ext uri="{BB962C8B-B14F-4D97-AF65-F5344CB8AC3E}">
        <p14:creationId xmlns:p14="http://schemas.microsoft.com/office/powerpoint/2010/main" val="2258339431"/>
      </p:ext>
    </p:extLst>
  </p:cSld>
  <p:clrMapOvr>
    <a:masterClrMapping/>
  </p:clrMapOvr>
  <p:transition spd="med">
    <p:wedg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1"/>
            <a:ext cx="3505201" cy="2799665"/>
          </a:xfrm>
          <a:prstGeom prst="rect">
            <a:avLst/>
          </a:prstGeom>
        </p:spPr>
      </p:pic>
      <p:sp>
        <p:nvSpPr>
          <p:cNvPr id="2" name="Title 1"/>
          <p:cNvSpPr>
            <a:spLocks noGrp="1"/>
          </p:cNvSpPr>
          <p:nvPr>
            <p:ph type="title"/>
          </p:nvPr>
        </p:nvSpPr>
        <p:spPr/>
        <p:txBody>
          <a:bodyPr/>
          <a:lstStyle/>
          <a:p>
            <a:pPr algn="r"/>
            <a:r>
              <a:rPr lang="en-US" sz="7200" dirty="0">
                <a:solidFill>
                  <a:srgbClr val="FF0000"/>
                </a:solidFill>
              </a:rPr>
              <a:t>Q</a:t>
            </a:r>
            <a:r>
              <a:rPr lang="en-US" sz="7200" dirty="0">
                <a:solidFill>
                  <a:srgbClr val="0070C0"/>
                </a:solidFill>
              </a:rPr>
              <a:t>C</a:t>
            </a:r>
            <a:r>
              <a:rPr lang="en-US" sz="7200" dirty="0">
                <a:solidFill>
                  <a:srgbClr val="00CC00"/>
                </a:solidFill>
              </a:rPr>
              <a:t>D</a:t>
            </a:r>
            <a:br>
              <a:rPr lang="en-US" sz="3600" dirty="0"/>
            </a:br>
            <a:endParaRPr lang="en-US" sz="3200" i="1" dirty="0">
              <a:solidFill>
                <a:srgbClr val="7030A0"/>
              </a:solidFill>
            </a:endParaRPr>
          </a:p>
        </p:txBody>
      </p:sp>
      <p:sp>
        <p:nvSpPr>
          <p:cNvPr id="3" name="Content Placeholder 2"/>
          <p:cNvSpPr>
            <a:spLocks noGrp="1"/>
          </p:cNvSpPr>
          <p:nvPr>
            <p:ph idx="1"/>
          </p:nvPr>
        </p:nvSpPr>
        <p:spPr>
          <a:xfrm>
            <a:off x="1981200" y="2560638"/>
            <a:ext cx="8229600" cy="4525963"/>
          </a:xfrm>
        </p:spPr>
        <p:txBody>
          <a:bodyPr/>
          <a:lstStyle/>
          <a:p>
            <a:pPr>
              <a:buFont typeface="Wingdings" pitchFamily="2" charset="2"/>
              <a:buChar char="Ø"/>
            </a:pPr>
            <a:endParaRPr lang="en-US" sz="2400" dirty="0"/>
          </a:p>
          <a:p>
            <a:pPr>
              <a:buFont typeface="Wingdings" pitchFamily="2" charset="2"/>
              <a:buChar char="Ø"/>
            </a:pPr>
            <a:endParaRPr lang="en-US" sz="2400" dirty="0"/>
          </a:p>
          <a:p>
            <a:pPr algn="ctr">
              <a:buNone/>
            </a:pPr>
            <a:r>
              <a:rPr lang="en-US" sz="2400" dirty="0"/>
              <a:t>	</a:t>
            </a:r>
            <a:r>
              <a:rPr lang="en-US" sz="6600" dirty="0">
                <a:solidFill>
                  <a:srgbClr val="FF0000"/>
                </a:solidFill>
              </a:rPr>
              <a:t>Why does it matter?</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21</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graphicFrame>
        <p:nvGraphicFramePr>
          <p:cNvPr id="11" name="Object 10"/>
          <p:cNvGraphicFramePr>
            <a:graphicFrameLocks noChangeAspect="1"/>
          </p:cNvGraphicFramePr>
          <p:nvPr/>
        </p:nvGraphicFramePr>
        <p:xfrm>
          <a:off x="5029201" y="1295400"/>
          <a:ext cx="2554703" cy="990600"/>
        </p:xfrm>
        <a:graphic>
          <a:graphicData uri="http://schemas.openxmlformats.org/presentationml/2006/ole">
            <mc:AlternateContent xmlns:mc="http://schemas.openxmlformats.org/markup-compatibility/2006">
              <mc:Choice xmlns:v="urn:schemas-microsoft-com:vml" Requires="v">
                <p:oleObj name="Equation" r:id="rId4" imgW="622080" imgH="241200" progId="Equation.3">
                  <p:embed/>
                </p:oleObj>
              </mc:Choice>
              <mc:Fallback>
                <p:oleObj name="Equation" r:id="rId4" imgW="622080" imgH="24120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1295400"/>
                        <a:ext cx="255470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8686800" y="1447800"/>
            <a:ext cx="1191352" cy="369332"/>
          </a:xfrm>
          <a:prstGeom prst="rect">
            <a:avLst/>
          </a:prstGeom>
          <a:noFill/>
        </p:spPr>
        <p:txBody>
          <a:bodyPr wrap="none" rtlCol="0">
            <a:spAutoFit/>
          </a:bodyPr>
          <a:lstStyle/>
          <a:p>
            <a:r>
              <a:rPr lang="en-US" dirty="0"/>
              <a:t>1973-1974</a:t>
            </a:r>
          </a:p>
        </p:txBody>
      </p:sp>
    </p:spTree>
    <p:extLst>
      <p:ext uri="{BB962C8B-B14F-4D97-AF65-F5344CB8AC3E}">
        <p14:creationId xmlns:p14="http://schemas.microsoft.com/office/powerpoint/2010/main" val="2300292009"/>
      </p:ext>
    </p:extLst>
  </p:cSld>
  <p:clrMapOvr>
    <a:masterClrMapping/>
  </p:clrMapOvr>
  <p:transition spd="med">
    <p:wedg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4253588" cy="2819400"/>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“Dark Energy”</a:t>
            </a:r>
            <a:br>
              <a:rPr lang="en-US" sz="3600" dirty="0"/>
            </a:br>
            <a:endParaRPr lang="en-US" sz="3600" i="1" dirty="0">
              <a:solidFill>
                <a:srgbClr val="7030A0"/>
              </a:solidFill>
            </a:endParaRPr>
          </a:p>
        </p:txBody>
      </p:sp>
      <p:sp>
        <p:nvSpPr>
          <p:cNvPr id="3" name="Content Placeholder 2"/>
          <p:cNvSpPr>
            <a:spLocks noGrp="1"/>
          </p:cNvSpPr>
          <p:nvPr>
            <p:ph idx="1"/>
          </p:nvPr>
        </p:nvSpPr>
        <p:spPr>
          <a:xfrm>
            <a:off x="609599" y="2438401"/>
            <a:ext cx="10972799" cy="3868737"/>
          </a:xfrm>
        </p:spPr>
        <p:txBody>
          <a:bodyPr/>
          <a:lstStyle/>
          <a:p>
            <a:pPr>
              <a:buFont typeface="Wingdings" pitchFamily="2" charset="2"/>
              <a:buChar char="Ø"/>
            </a:pPr>
            <a:r>
              <a:rPr lang="en-US" sz="2400" dirty="0"/>
              <a:t>Two pieces of evidence for an accelerating universe</a:t>
            </a:r>
          </a:p>
          <a:p>
            <a:pPr marL="914400" lvl="1" indent="-457200">
              <a:buFont typeface="+mj-lt"/>
              <a:buAutoNum type="arabicParenR"/>
            </a:pPr>
            <a:r>
              <a:rPr lang="en-US" sz="2200" dirty="0"/>
              <a:t>Observations of type </a:t>
            </a:r>
            <a:r>
              <a:rPr lang="en-US" sz="2200" dirty="0" err="1"/>
              <a:t>Ia</a:t>
            </a:r>
            <a:r>
              <a:rPr lang="en-US" sz="2200" dirty="0"/>
              <a:t> supernovae </a:t>
            </a:r>
          </a:p>
          <a:p>
            <a:pPr marL="914400" lvl="1" indent="-457200">
              <a:spcBef>
                <a:spcPts val="0"/>
              </a:spcBef>
              <a:buNone/>
            </a:pPr>
            <a:r>
              <a:rPr lang="en-US" sz="2200" dirty="0">
                <a:latin typeface="Calibri"/>
              </a:rPr>
              <a:t>	→</a:t>
            </a:r>
            <a:r>
              <a:rPr lang="en-US" sz="2200" dirty="0"/>
              <a:t> </a:t>
            </a:r>
            <a:r>
              <a:rPr lang="en-US" sz="2200" i="1" dirty="0">
                <a:solidFill>
                  <a:srgbClr val="FF0000"/>
                </a:solidFill>
              </a:rPr>
              <a:t>the rate of expansion of the Universe is growing</a:t>
            </a:r>
          </a:p>
          <a:p>
            <a:pPr marL="914400" lvl="1" indent="-457200">
              <a:spcBef>
                <a:spcPts val="0"/>
              </a:spcBef>
              <a:buFont typeface="+mj-lt"/>
              <a:buAutoNum type="arabicParenR" startAt="2"/>
            </a:pPr>
            <a:r>
              <a:rPr lang="en-US" sz="2200" dirty="0"/>
              <a:t>Measurements of the composition of the Universe point to a missing energy component with negative pressure: </a:t>
            </a:r>
          </a:p>
          <a:p>
            <a:pPr marL="914400" lvl="1" indent="-457200">
              <a:spcBef>
                <a:spcPts val="0"/>
              </a:spcBef>
              <a:buNone/>
            </a:pPr>
            <a:r>
              <a:rPr lang="en-US" sz="2200" dirty="0"/>
              <a:t>	CMB anisotropy measurements indicate that the Universe is at </a:t>
            </a:r>
          </a:p>
          <a:p>
            <a:pPr marL="914400" lvl="1" indent="-457200">
              <a:spcBef>
                <a:spcPts val="0"/>
              </a:spcBef>
              <a:buNone/>
            </a:pPr>
            <a:r>
              <a:rPr lang="en-US" sz="2200" dirty="0"/>
              <a:t>		</a:t>
            </a:r>
            <a:r>
              <a:rPr lang="el-GR" sz="2200" i="1" dirty="0"/>
              <a:t>Ω</a:t>
            </a:r>
            <a:r>
              <a:rPr lang="en-US" sz="2200" i="1" baseline="-25000" dirty="0"/>
              <a:t>0 </a:t>
            </a:r>
            <a:r>
              <a:rPr lang="en-US" sz="2200" i="1" dirty="0"/>
              <a:t>= 1 ⁺⁄₋  0.04</a:t>
            </a:r>
            <a:r>
              <a:rPr lang="en-US" sz="2200" dirty="0"/>
              <a:t>.  </a:t>
            </a:r>
          </a:p>
          <a:p>
            <a:pPr marL="914400" lvl="1" indent="-457200">
              <a:spcBef>
                <a:spcPts val="0"/>
              </a:spcBef>
              <a:buNone/>
            </a:pPr>
            <a:r>
              <a:rPr lang="en-US" sz="2200" dirty="0"/>
              <a:t>	In a flat Universe, the matter density and energy density must sum to the critical density.  However, matter only contributes about ⅓ of the critical density, 	</a:t>
            </a:r>
          </a:p>
          <a:p>
            <a:pPr marL="914400" lvl="1" indent="-457200">
              <a:spcBef>
                <a:spcPts val="0"/>
              </a:spcBef>
              <a:buNone/>
            </a:pPr>
            <a:r>
              <a:rPr lang="en-US" sz="2200" dirty="0"/>
              <a:t>		</a:t>
            </a:r>
            <a:r>
              <a:rPr lang="el-GR" sz="2200" dirty="0"/>
              <a:t>Ω</a:t>
            </a:r>
            <a:r>
              <a:rPr lang="en-US" sz="2200" baseline="-25000" dirty="0"/>
              <a:t>M </a:t>
            </a:r>
            <a:r>
              <a:rPr lang="en-US" sz="2200" dirty="0"/>
              <a:t>= 0.33 ⁺⁄₋ 0.04. </a:t>
            </a:r>
          </a:p>
          <a:p>
            <a:pPr marL="914400" lvl="1" indent="-457200">
              <a:spcBef>
                <a:spcPts val="0"/>
              </a:spcBef>
              <a:buNone/>
            </a:pPr>
            <a:r>
              <a:rPr lang="en-US" sz="2200" dirty="0"/>
              <a:t>			           Thus, </a:t>
            </a:r>
            <a:r>
              <a:rPr lang="en-US" sz="2400" i="1" dirty="0">
                <a:solidFill>
                  <a:srgbClr val="FF0000"/>
                </a:solidFill>
                <a:latin typeface="Calibri"/>
              </a:rPr>
              <a:t>⅔</a:t>
            </a:r>
            <a:r>
              <a:rPr lang="en-US" sz="2200" i="1" dirty="0">
                <a:solidFill>
                  <a:srgbClr val="FF0000"/>
                </a:solidFill>
                <a:latin typeface="Calibri"/>
              </a:rPr>
              <a:t> </a:t>
            </a:r>
            <a:r>
              <a:rPr lang="en-US" sz="2200" i="1" dirty="0">
                <a:solidFill>
                  <a:srgbClr val="FF0000"/>
                </a:solidFill>
              </a:rPr>
              <a:t>of the critical density is missing</a:t>
            </a:r>
            <a:r>
              <a:rPr lang="en-US" sz="2200" dirty="0"/>
              <a:t>.</a:t>
            </a:r>
          </a:p>
          <a:p>
            <a:pPr marL="914400" lvl="1" indent="-457200">
              <a:buNone/>
            </a:pPr>
            <a:endParaRPr lang="en-US" sz="2200" dirty="0"/>
          </a:p>
          <a:p>
            <a:pPr algn="ctr">
              <a:buNone/>
            </a:pPr>
            <a:r>
              <a:rPr lang="en-US" sz="2400" dirty="0"/>
              <a:t>	</a:t>
            </a:r>
            <a:endParaRPr lang="en-US" sz="6600" dirty="0">
              <a:solidFill>
                <a:srgbClr val="FF0000"/>
              </a:solidFill>
            </a:endParaRP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dirty="0">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22</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endParaRPr lang="en-US" dirty="0">
              <a:solidFill>
                <a:srgbClr val="404040"/>
              </a:solidFill>
            </a:endParaRPr>
          </a:p>
        </p:txBody>
      </p:sp>
    </p:spTree>
    <p:extLst>
      <p:ext uri="{BB962C8B-B14F-4D97-AF65-F5344CB8AC3E}">
        <p14:creationId xmlns:p14="http://schemas.microsoft.com/office/powerpoint/2010/main" val="569836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2000" fill="hold"/>
                                        <p:tgtEl>
                                          <p:spTgt spid="8"/>
                                        </p:tgtEl>
                                        <p:attrNameLst>
                                          <p:attrName>ppt_w</p:attrName>
                                        </p:attrNameLst>
                                      </p:cBhvr>
                                      <p:tavLst>
                                        <p:tav tm="0">
                                          <p:val>
                                            <p:strVal val="#ppt_w*0.70"/>
                                          </p:val>
                                        </p:tav>
                                        <p:tav tm="100000">
                                          <p:val>
                                            <p:strVal val="#ppt_w"/>
                                          </p:val>
                                        </p:tav>
                                      </p:tavLst>
                                    </p:anim>
                                    <p:anim calcmode="lin" valueType="num">
                                      <p:cBhvr>
                                        <p:cTn id="8" dur="2000" fill="hold"/>
                                        <p:tgtEl>
                                          <p:spTgt spid="8"/>
                                        </p:tgtEl>
                                        <p:attrNameLst>
                                          <p:attrName>ppt_h</p:attrName>
                                        </p:attrNameLst>
                                      </p:cBhvr>
                                      <p:tavLst>
                                        <p:tav tm="0">
                                          <p:val>
                                            <p:strVal val="#ppt_h"/>
                                          </p:val>
                                        </p:tav>
                                        <p:tav tm="100000">
                                          <p:val>
                                            <p:strVal val="#ppt_h"/>
                                          </p:val>
                                        </p:tav>
                                      </p:tavLst>
                                    </p:anim>
                                    <p:animEffect transition="in" filter="fade">
                                      <p:cBhvr>
                                        <p:cTn id="9" dur="2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5"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10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21" dur="1000" fill="hold"/>
                                        <p:tgtEl>
                                          <p:spTgt spid="3">
                                            <p:txEl>
                                              <p:pRg st="1" end="1"/>
                                            </p:txEl>
                                          </p:spTgt>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1000" fill="hold"/>
                                        <p:tgtEl>
                                          <p:spTgt spid="3">
                                            <p:txEl>
                                              <p:pRg st="3" end="3"/>
                                            </p:txEl>
                                          </p:spTgt>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5" dur="1000" fill="hold"/>
                                        <p:tgtEl>
                                          <p:spTgt spid="3">
                                            <p:txEl>
                                              <p:pRg st="4" end="4"/>
                                            </p:txEl>
                                          </p:spTgt>
                                        </p:tgtEl>
                                        <p:attrNameLst>
                                          <p:attrName>ppt_y</p:attrName>
                                        </p:attrNameLst>
                                      </p:cBhvr>
                                      <p:tavLst>
                                        <p:tav tm="0">
                                          <p:val>
                                            <p:strVal val="#ppt_y"/>
                                          </p:val>
                                        </p:tav>
                                        <p:tav tm="100000">
                                          <p:val>
                                            <p:strVal val="#ppt_y"/>
                                          </p:val>
                                        </p:tav>
                                      </p:tavLst>
                                    </p:anim>
                                  </p:childTnLst>
                                </p:cTn>
                              </p:par>
                              <p:par>
                                <p:cTn id="36" presetID="2" presetClass="entr" presetSubtype="8" fill="hold"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1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9" dur="1000" fill="hold"/>
                                        <p:tgtEl>
                                          <p:spTgt spid="3">
                                            <p:txEl>
                                              <p:pRg st="5" end="5"/>
                                            </p:txEl>
                                          </p:spTgt>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additive="base">
                                        <p:cTn id="42"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3" dur="1000" fill="hold"/>
                                        <p:tgtEl>
                                          <p:spTgt spid="3">
                                            <p:txEl>
                                              <p:pRg st="6" end="6"/>
                                            </p:txEl>
                                          </p:spTgt>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additive="base">
                                        <p:cTn id="46" dur="10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7" dur="1000" fill="hold"/>
                                        <p:tgtEl>
                                          <p:spTgt spid="3">
                                            <p:txEl>
                                              <p:pRg st="7" end="7"/>
                                            </p:txEl>
                                          </p:spTgt>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 calcmode="lin" valueType="num">
                                      <p:cBhvr additive="base">
                                        <p:cTn id="50"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51"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4253588" cy="2819400"/>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“Dark Energy”</a:t>
            </a:r>
            <a:br>
              <a:rPr lang="en-US" sz="3600" dirty="0"/>
            </a:br>
            <a:endParaRPr lang="en-US" sz="3600" i="1" dirty="0">
              <a:solidFill>
                <a:srgbClr val="7030A0"/>
              </a:solidFill>
            </a:endParaRPr>
          </a:p>
        </p:txBody>
      </p:sp>
      <p:sp>
        <p:nvSpPr>
          <p:cNvPr id="3" name="Content Placeholder 2"/>
          <p:cNvSpPr>
            <a:spLocks noGrp="1"/>
          </p:cNvSpPr>
          <p:nvPr>
            <p:ph idx="1"/>
          </p:nvPr>
        </p:nvSpPr>
        <p:spPr>
          <a:xfrm>
            <a:off x="609599" y="2560639"/>
            <a:ext cx="10972799" cy="3975100"/>
          </a:xfrm>
        </p:spPr>
        <p:txBody>
          <a:bodyPr/>
          <a:lstStyle/>
          <a:p>
            <a:pPr>
              <a:buFont typeface="Wingdings" pitchFamily="2" charset="2"/>
              <a:buChar char="Ø"/>
            </a:pPr>
            <a:r>
              <a:rPr lang="en-US" sz="2400" dirty="0"/>
              <a:t>In order not to interfere with the formation of structure (by inhibiting the growth of density perturbations) the energy density in this component must change more slowly than matter (so that it was subdominant in the past). </a:t>
            </a:r>
          </a:p>
          <a:p>
            <a:pPr>
              <a:buFont typeface="Wingdings" pitchFamily="2" charset="2"/>
              <a:buChar char="Ø"/>
            </a:pPr>
            <a:r>
              <a:rPr lang="en-US" sz="2400" dirty="0"/>
              <a:t>Accelerated expansion can be accommodated in General Relativity through the Cosmological Constant, </a:t>
            </a:r>
            <a:r>
              <a:rPr lang="el-GR" sz="2400" i="1" dirty="0"/>
              <a:t>Λ</a:t>
            </a:r>
            <a:r>
              <a:rPr lang="en-US" sz="2400" i="1" dirty="0"/>
              <a:t>.</a:t>
            </a:r>
            <a:r>
              <a:rPr lang="en-US" sz="2400" dirty="0"/>
              <a:t> </a:t>
            </a:r>
          </a:p>
          <a:p>
            <a:pPr lvl="1">
              <a:buFont typeface="Wingdings" pitchFamily="2" charset="2"/>
              <a:buChar char="Ø"/>
            </a:pPr>
            <a:r>
              <a:rPr lang="en-US" sz="2200" dirty="0"/>
              <a:t>Einstein introduced the repulsive effect of the cosmological constant in order to balance the attractive gravity of matter so that a static universe was possible.  He promptly discarded it after the discovery of the expansion of the Universe.</a:t>
            </a:r>
            <a:endParaRPr lang="en-US" sz="2200" i="1" dirty="0"/>
          </a:p>
          <a:p>
            <a:pPr>
              <a:buFont typeface="Wingdings" pitchFamily="2" charset="2"/>
              <a:buChar char="Ø"/>
            </a:pPr>
            <a:endParaRPr lang="en-US" sz="2400" i="1" dirty="0"/>
          </a:p>
          <a:p>
            <a:pPr marL="914400" lvl="1" indent="-457200">
              <a:buNone/>
            </a:pPr>
            <a:endParaRPr lang="en-US" sz="2200" dirty="0"/>
          </a:p>
          <a:p>
            <a:pPr algn="ctr">
              <a:buNone/>
            </a:pPr>
            <a:r>
              <a:rPr lang="en-US" sz="2400" dirty="0"/>
              <a:t>	</a:t>
            </a:r>
            <a:endParaRPr lang="en-US" sz="6600" dirty="0">
              <a:solidFill>
                <a:srgbClr val="FF0000"/>
              </a:solidFill>
            </a:endParaRP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dirty="0">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23</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9" name="TextBox 8"/>
          <p:cNvSpPr txBox="1"/>
          <p:nvPr/>
        </p:nvSpPr>
        <p:spPr>
          <a:xfrm>
            <a:off x="5437556" y="1342072"/>
            <a:ext cx="5230445" cy="1477328"/>
          </a:xfrm>
          <a:prstGeom prst="rect">
            <a:avLst/>
          </a:prstGeom>
          <a:noFill/>
        </p:spPr>
        <p:txBody>
          <a:bodyPr wrap="square" rtlCol="0">
            <a:spAutoFit/>
          </a:bodyPr>
          <a:lstStyle/>
          <a:p>
            <a:pPr>
              <a:buFont typeface="Wingdings" pitchFamily="2" charset="2"/>
              <a:buChar char="Ø"/>
            </a:pPr>
            <a:r>
              <a:rPr lang="en-US" sz="2400" dirty="0"/>
              <a:t>In order to have escaped detection, </a:t>
            </a:r>
          </a:p>
          <a:p>
            <a:r>
              <a:rPr lang="en-US" sz="2400" dirty="0"/>
              <a:t>    the missing energy must be smoothly  </a:t>
            </a:r>
          </a:p>
          <a:p>
            <a:r>
              <a:rPr lang="en-US" sz="2400" dirty="0"/>
              <a:t>    distributed. </a:t>
            </a:r>
          </a:p>
          <a:p>
            <a:endParaRPr lang="en-US" dirty="0"/>
          </a:p>
        </p:txBody>
      </p:sp>
      <p:grpSp>
        <p:nvGrpSpPr>
          <p:cNvPr id="6" name="Group 10"/>
          <p:cNvGrpSpPr/>
          <p:nvPr/>
        </p:nvGrpSpPr>
        <p:grpSpPr>
          <a:xfrm>
            <a:off x="2667000" y="4495800"/>
            <a:ext cx="6172200" cy="1361936"/>
            <a:chOff x="1219200" y="3870325"/>
            <a:chExt cx="6172200" cy="1361936"/>
          </a:xfrm>
        </p:grpSpPr>
        <p:graphicFrame>
          <p:nvGraphicFramePr>
            <p:cNvPr id="12" name="Object 11"/>
            <p:cNvGraphicFramePr>
              <a:graphicFrameLocks noChangeAspect="1"/>
            </p:cNvGraphicFramePr>
            <p:nvPr/>
          </p:nvGraphicFramePr>
          <p:xfrm>
            <a:off x="2667000" y="4181336"/>
            <a:ext cx="4333875" cy="1050925"/>
          </p:xfrm>
          <a:graphic>
            <a:graphicData uri="http://schemas.openxmlformats.org/presentationml/2006/ole">
              <mc:AlternateContent xmlns:mc="http://schemas.openxmlformats.org/markup-compatibility/2006">
                <mc:Choice xmlns:v="urn:schemas-microsoft-com:vml" Requires="v">
                  <p:oleObj name="Equation" r:id="rId4" imgW="1625400" imgH="393480" progId="Equation.3">
                    <p:embed/>
                  </p:oleObj>
                </mc:Choice>
                <mc:Fallback>
                  <p:oleObj name="Equation" r:id="rId4" imgW="1625400" imgH="393480" progId="Equation.3">
                    <p:embed/>
                    <p:pic>
                      <p:nvPicPr>
                        <p:cNvPr id="12"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181336"/>
                          <a:ext cx="4333875"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1219200" y="3870325"/>
              <a:ext cx="6172200" cy="707886"/>
            </a:xfrm>
            <a:prstGeom prst="rect">
              <a:avLst/>
            </a:prstGeom>
            <a:noFill/>
          </p:spPr>
          <p:txBody>
            <a:bodyPr wrap="square" rtlCol="0">
              <a:spAutoFit/>
            </a:bodyPr>
            <a:lstStyle/>
            <a:p>
              <a:pPr marL="0" lvl="1">
                <a:buFont typeface="Wingdings" pitchFamily="2" charset="2"/>
                <a:buChar char="Ø"/>
              </a:pPr>
              <a:r>
                <a:rPr lang="en-US" sz="2200" dirty="0"/>
                <a:t>Contemporary cosmological observations mean:</a:t>
              </a:r>
              <a:endParaRPr lang="en-US" sz="2200" i="1" dirty="0"/>
            </a:p>
            <a:p>
              <a:endParaRPr lang="en-US" dirty="0"/>
            </a:p>
          </p:txBody>
        </p:sp>
      </p:grpSp>
    </p:spTree>
    <p:extLst>
      <p:ext uri="{BB962C8B-B14F-4D97-AF65-F5344CB8AC3E}">
        <p14:creationId xmlns:p14="http://schemas.microsoft.com/office/powerpoint/2010/main" val="27965992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vertical)">
                                      <p:cBhvr>
                                        <p:cTn id="12" dur="1000"/>
                                        <p:tgtEl>
                                          <p:spTgt spid="3">
                                            <p:txEl>
                                              <p:pRg st="1" end="1"/>
                                            </p:txEl>
                                          </p:spTgt>
                                        </p:tgtEl>
                                      </p:cBhvr>
                                    </p:animEffect>
                                  </p:childTnLst>
                                </p:cTn>
                              </p:par>
                              <p:par>
                                <p:cTn id="13" presetID="3" presetClass="entr" presetSubtype="5"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linds(vertical)">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xit" presetSubtype="6" fill="hold" nodeType="clickEffect">
                                  <p:stCondLst>
                                    <p:cond delay="0"/>
                                  </p:stCondLst>
                                  <p:childTnLst>
                                    <p:anim calcmode="lin" valueType="num">
                                      <p:cBhvr additive="base">
                                        <p:cTn id="19" dur="1000"/>
                                        <p:tgtEl>
                                          <p:spTgt spid="3">
                                            <p:txEl>
                                              <p:pRg st="2" end="2"/>
                                            </p:txEl>
                                          </p:spTgt>
                                        </p:tgtEl>
                                        <p:attrNameLst>
                                          <p:attrName>ppt_x</p:attrName>
                                        </p:attrNameLst>
                                      </p:cBhvr>
                                      <p:tavLst>
                                        <p:tav tm="0">
                                          <p:val>
                                            <p:strVal val="ppt_x"/>
                                          </p:val>
                                        </p:tav>
                                        <p:tav tm="100000">
                                          <p:val>
                                            <p:strVal val="1+ppt_w/2"/>
                                          </p:val>
                                        </p:tav>
                                      </p:tavLst>
                                    </p:anim>
                                    <p:anim calcmode="lin" valueType="num">
                                      <p:cBhvr additive="base">
                                        <p:cTn id="20" dur="1000"/>
                                        <p:tgtEl>
                                          <p:spTgt spid="3">
                                            <p:txEl>
                                              <p:pRg st="2" end="2"/>
                                            </p:txEl>
                                          </p:spTgt>
                                        </p:tgtEl>
                                        <p:attrNameLst>
                                          <p:attrName>ppt_y</p:attrName>
                                        </p:attrNameLst>
                                      </p:cBhvr>
                                      <p:tavLst>
                                        <p:tav tm="0">
                                          <p:val>
                                            <p:strVal val="ppt_y"/>
                                          </p:val>
                                        </p:tav>
                                        <p:tav tm="100000">
                                          <p:val>
                                            <p:strVal val="1+ppt_h/2"/>
                                          </p:val>
                                        </p:tav>
                                      </p:tavLst>
                                    </p:anim>
                                    <p:set>
                                      <p:cBhvr>
                                        <p:cTn id="21" dur="1" fill="hold">
                                          <p:stCondLst>
                                            <p:cond delay="999"/>
                                          </p:stCondLst>
                                        </p:cTn>
                                        <p:tgtEl>
                                          <p:spTgt spid="3">
                                            <p:txEl>
                                              <p:pRg st="2" end="2"/>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4253588" cy="2819400"/>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“Dark Energy”</a:t>
            </a:r>
            <a:br>
              <a:rPr lang="en-US" sz="3600" dirty="0"/>
            </a:br>
            <a:endParaRPr lang="en-US" sz="3600" i="1" dirty="0">
              <a:solidFill>
                <a:srgbClr val="7030A0"/>
              </a:solidFill>
            </a:endParaRPr>
          </a:p>
        </p:txBody>
      </p:sp>
      <p:sp>
        <p:nvSpPr>
          <p:cNvPr id="3" name="Content Placeholder 2"/>
          <p:cNvSpPr>
            <a:spLocks noGrp="1"/>
          </p:cNvSpPr>
          <p:nvPr>
            <p:ph idx="1"/>
          </p:nvPr>
        </p:nvSpPr>
        <p:spPr>
          <a:xfrm>
            <a:off x="609600" y="2560639"/>
            <a:ext cx="10972800" cy="3611562"/>
          </a:xfrm>
        </p:spPr>
        <p:txBody>
          <a:bodyPr/>
          <a:lstStyle/>
          <a:p>
            <a:pPr>
              <a:buFont typeface="Wingdings" pitchFamily="2" charset="2"/>
              <a:buChar char="Ø"/>
            </a:pPr>
            <a:r>
              <a:rPr lang="en-US" sz="2400" dirty="0"/>
              <a:t>The only possible covariant form for the energy of the (quantum) vacuum; viz., </a:t>
            </a:r>
          </a:p>
          <a:p>
            <a:pPr>
              <a:buFont typeface="Wingdings" pitchFamily="2" charset="2"/>
              <a:buChar char="Ø"/>
            </a:pPr>
            <a:endParaRPr lang="en-US" sz="2400" dirty="0"/>
          </a:p>
          <a:p>
            <a:pPr>
              <a:buNone/>
            </a:pPr>
            <a:r>
              <a:rPr lang="en-US" sz="2400" dirty="0"/>
              <a:t>	is mathematically equivalent to the cosmological constant.</a:t>
            </a:r>
          </a:p>
          <a:p>
            <a:pPr algn="ctr">
              <a:buNone/>
            </a:pPr>
            <a:r>
              <a:rPr lang="en-US" sz="2400" i="1" dirty="0">
                <a:solidFill>
                  <a:srgbClr val="FF0000"/>
                </a:solidFill>
              </a:rPr>
              <a:t>	</a:t>
            </a:r>
            <a:r>
              <a:rPr lang="en-US" sz="2800" i="1" dirty="0">
                <a:solidFill>
                  <a:srgbClr val="FF0000"/>
                </a:solidFill>
              </a:rPr>
              <a:t>“It is a perfect fluid and precisely spatially uniform”</a:t>
            </a:r>
          </a:p>
          <a:p>
            <a:pPr algn="ctr">
              <a:buNone/>
            </a:pPr>
            <a:r>
              <a:rPr lang="en-US" sz="2800" i="1" dirty="0">
                <a:solidFill>
                  <a:srgbClr val="FF0000"/>
                </a:solidFill>
              </a:rPr>
              <a:t>	“Vacuum energy is almost </a:t>
            </a:r>
            <a:r>
              <a:rPr lang="en-US" sz="2800" i="1" u="sng" dirty="0">
                <a:solidFill>
                  <a:srgbClr val="FF0000"/>
                </a:solidFill>
              </a:rPr>
              <a:t>the perfect candidate</a:t>
            </a:r>
            <a:r>
              <a:rPr lang="en-US" sz="2800" i="1" dirty="0">
                <a:solidFill>
                  <a:srgbClr val="FF0000"/>
                </a:solidFill>
              </a:rPr>
              <a:t> for dark energy.”</a:t>
            </a:r>
          </a:p>
          <a:p>
            <a:pPr marL="914400" lvl="1" indent="-457200">
              <a:buNone/>
            </a:pPr>
            <a:endParaRPr lang="en-US" sz="2200" dirty="0"/>
          </a:p>
          <a:p>
            <a:pPr algn="ctr">
              <a:buNone/>
            </a:pPr>
            <a:r>
              <a:rPr lang="en-US" sz="2400" dirty="0"/>
              <a:t>	</a:t>
            </a:r>
            <a:endParaRPr lang="en-US" sz="6600" dirty="0">
              <a:solidFill>
                <a:srgbClr val="FF0000"/>
              </a:solidFill>
            </a:endParaRP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dirty="0">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24</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sp>
        <p:nvSpPr>
          <p:cNvPr id="11" name="TextBox 10"/>
          <p:cNvSpPr txBox="1"/>
          <p:nvPr/>
        </p:nvSpPr>
        <p:spPr>
          <a:xfrm>
            <a:off x="5334001" y="914400"/>
            <a:ext cx="5334000" cy="1523494"/>
          </a:xfrm>
          <a:prstGeom prst="rect">
            <a:avLst/>
          </a:prstGeom>
          <a:noFill/>
        </p:spPr>
        <p:txBody>
          <a:bodyPr wrap="square" rtlCol="0">
            <a:spAutoFit/>
          </a:bodyPr>
          <a:lstStyle/>
          <a:p>
            <a:r>
              <a:rPr lang="en-US" sz="2500" i="1" dirty="0">
                <a:solidFill>
                  <a:srgbClr val="FF0000"/>
                </a:solidFill>
              </a:rPr>
              <a:t>“The advent of quantum field theory made consideration of the cosmological constant obligatory not optional.”</a:t>
            </a:r>
          </a:p>
          <a:p>
            <a:r>
              <a:rPr lang="en-US" dirty="0"/>
              <a:t>Michael Turner, “Dark Energy and the New Cosmology”</a:t>
            </a:r>
          </a:p>
        </p:txBody>
      </p:sp>
      <p:pic>
        <p:nvPicPr>
          <p:cNvPr id="9" name="Picture 8" descr="TVac.jpg"/>
          <p:cNvPicPr>
            <a:picLocks noChangeAspect="1"/>
          </p:cNvPicPr>
          <p:nvPr/>
        </p:nvPicPr>
        <p:blipFill>
          <a:blip r:embed="rId4" cstate="print"/>
          <a:stretch>
            <a:fillRect/>
          </a:stretch>
        </p:blipFill>
        <p:spPr>
          <a:xfrm>
            <a:off x="4253588" y="2941637"/>
            <a:ext cx="3060700" cy="662750"/>
          </a:xfrm>
          <a:prstGeom prst="rect">
            <a:avLst/>
          </a:prstGeom>
        </p:spPr>
      </p:pic>
    </p:spTree>
    <p:extLst>
      <p:ext uri="{BB962C8B-B14F-4D97-AF65-F5344CB8AC3E}">
        <p14:creationId xmlns:p14="http://schemas.microsoft.com/office/powerpoint/2010/main" val="32434165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1000"/>
                                        <p:tgtEl>
                                          <p:spTgt spid="3">
                                            <p:txEl>
                                              <p:pRg st="3" end="3"/>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0930" name="Object 2"/>
          <p:cNvGraphicFramePr>
            <a:graphicFrameLocks noChangeAspect="1"/>
          </p:cNvGraphicFramePr>
          <p:nvPr/>
        </p:nvGraphicFramePr>
        <p:xfrm>
          <a:off x="4309006" y="5707064"/>
          <a:ext cx="3006194" cy="693737"/>
        </p:xfrm>
        <a:graphic>
          <a:graphicData uri="http://schemas.openxmlformats.org/presentationml/2006/ole">
            <mc:AlternateContent xmlns:mc="http://schemas.openxmlformats.org/markup-compatibility/2006">
              <mc:Choice xmlns:v="urn:schemas-microsoft-com:vml" Requires="v">
                <p:oleObj name="Equation" r:id="rId3" imgW="990360" imgH="228600" progId="Equation.3">
                  <p:embed/>
                </p:oleObj>
              </mc:Choice>
              <mc:Fallback>
                <p:oleObj name="Equation" r:id="rId3" imgW="990360" imgH="228600" progId="Equation.3">
                  <p:embed/>
                  <p:pic>
                    <p:nvPicPr>
                      <p:cNvPr id="102093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9006" y="5707064"/>
                        <a:ext cx="3006194" cy="693737"/>
                      </a:xfrm>
                      <a:prstGeom prst="rect">
                        <a:avLst/>
                      </a:prstGeom>
                      <a:noFill/>
                      <a:ln w="12700">
                        <a:solidFill>
                          <a:srgbClr val="FFFFFF"/>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 name="Picture 7" descr="pride-and-prejudice.jpg"/>
          <p:cNvPicPr>
            <a:picLocks noChangeAspect="1"/>
          </p:cNvPicPr>
          <p:nvPr/>
        </p:nvPicPr>
        <p:blipFill>
          <a:blip r:embed="rId5" cstate="print"/>
          <a:stretch>
            <a:fillRect/>
          </a:stretch>
        </p:blipFill>
        <p:spPr>
          <a:xfrm>
            <a:off x="0" y="0"/>
            <a:ext cx="4253588" cy="2819400"/>
          </a:xfrm>
          <a:prstGeom prst="rect">
            <a:avLst/>
          </a:prstGeom>
        </p:spPr>
      </p:pic>
      <p:sp>
        <p:nvSpPr>
          <p:cNvPr id="2" name="Title 1"/>
          <p:cNvSpPr>
            <a:spLocks noGrp="1"/>
          </p:cNvSpPr>
          <p:nvPr>
            <p:ph type="title"/>
          </p:nvPr>
        </p:nvSpPr>
        <p:spPr/>
        <p:txBody>
          <a:bodyPr/>
          <a:lstStyle/>
          <a:p>
            <a:pPr algn="r"/>
            <a:r>
              <a:rPr lang="en-US" sz="3600" dirty="0">
                <a:solidFill>
                  <a:schemeClr val="tx1"/>
                </a:solidFill>
              </a:rPr>
              <a:t>“Dark Energy”</a:t>
            </a:r>
            <a:br>
              <a:rPr lang="en-US" sz="3600" dirty="0"/>
            </a:br>
            <a:endParaRPr lang="en-US" sz="3600" i="1" dirty="0">
              <a:solidFill>
                <a:srgbClr val="7030A0"/>
              </a:solidFill>
            </a:endParaRPr>
          </a:p>
        </p:txBody>
      </p:sp>
      <p:sp>
        <p:nvSpPr>
          <p:cNvPr id="3" name="Content Placeholder 2"/>
          <p:cNvSpPr>
            <a:spLocks noGrp="1"/>
          </p:cNvSpPr>
          <p:nvPr>
            <p:ph idx="1"/>
          </p:nvPr>
        </p:nvSpPr>
        <p:spPr>
          <a:xfrm>
            <a:off x="609599" y="2560639"/>
            <a:ext cx="10972799" cy="3975100"/>
          </a:xfrm>
        </p:spPr>
        <p:txBody>
          <a:bodyPr/>
          <a:lstStyle/>
          <a:p>
            <a:pPr>
              <a:buFont typeface="Wingdings" pitchFamily="2" charset="2"/>
              <a:buChar char="Ø"/>
            </a:pPr>
            <a:r>
              <a:rPr lang="en-US" sz="2800" i="1" dirty="0">
                <a:solidFill>
                  <a:srgbClr val="008000"/>
                </a:solidFill>
              </a:rPr>
              <a:t>QCD vacuum contribution</a:t>
            </a:r>
            <a:endParaRPr lang="en-US" sz="2800" dirty="0"/>
          </a:p>
          <a:p>
            <a:pPr lvl="1">
              <a:spcAft>
                <a:spcPts val="0"/>
              </a:spcAft>
              <a:buFont typeface="Wingdings" pitchFamily="2" charset="2"/>
              <a:buChar char="Ø"/>
            </a:pPr>
            <a:r>
              <a:rPr lang="en-US" sz="2600" dirty="0"/>
              <a:t>If </a:t>
            </a:r>
            <a:r>
              <a:rPr lang="en-US" sz="2600" dirty="0" err="1"/>
              <a:t>chiral</a:t>
            </a:r>
            <a:r>
              <a:rPr lang="en-US" sz="2600" dirty="0"/>
              <a:t> symmetry breaking is expressed in a nonzero expectation value of the quark bilinear, then the energy difference between the symmetric and broken phases is of order </a:t>
            </a:r>
          </a:p>
          <a:p>
            <a:pPr lvl="1" algn="ctr">
              <a:spcBef>
                <a:spcPts val="0"/>
              </a:spcBef>
              <a:buNone/>
            </a:pPr>
            <a:r>
              <a:rPr lang="en-US" sz="2600" i="1" dirty="0"/>
              <a:t>	</a:t>
            </a:r>
            <a:r>
              <a:rPr lang="en-US" sz="2800" i="1" dirty="0"/>
              <a:t>M</a:t>
            </a:r>
            <a:r>
              <a:rPr lang="en-US" sz="2800" baseline="-25000" dirty="0"/>
              <a:t>QCD</a:t>
            </a:r>
            <a:r>
              <a:rPr lang="en-US" sz="2800" dirty="0">
                <a:latin typeface="Calibri"/>
              </a:rPr>
              <a:t>≈</a:t>
            </a:r>
            <a:r>
              <a:rPr lang="en-US" sz="2800" i="1" dirty="0">
                <a:latin typeface="Calibri"/>
              </a:rPr>
              <a:t>0.3</a:t>
            </a:r>
            <a:r>
              <a:rPr lang="en-US" sz="2800" dirty="0">
                <a:latin typeface="Calibri"/>
              </a:rPr>
              <a:t> </a:t>
            </a:r>
            <a:r>
              <a:rPr lang="en-US" sz="2800" dirty="0" err="1">
                <a:latin typeface="Calibri"/>
              </a:rPr>
              <a:t>GeV</a:t>
            </a:r>
            <a:endParaRPr lang="en-US" sz="2800" dirty="0"/>
          </a:p>
          <a:p>
            <a:pPr lvl="1">
              <a:buFont typeface="Wingdings" pitchFamily="2" charset="2"/>
              <a:buChar char="Ø"/>
            </a:pPr>
            <a:r>
              <a:rPr lang="en-US" sz="2600" dirty="0"/>
              <a:t>One obtains </a:t>
            </a:r>
            <a:r>
              <a:rPr lang="en-US" sz="2600" dirty="0" err="1"/>
              <a:t>therefrom</a:t>
            </a:r>
            <a:r>
              <a:rPr lang="en-US" sz="2600" dirty="0"/>
              <a:t>: </a:t>
            </a:r>
            <a:endParaRPr lang="en-US" sz="2600" i="1" dirty="0">
              <a:solidFill>
                <a:srgbClr val="FF0000"/>
              </a:solidFill>
            </a:endParaRPr>
          </a:p>
          <a:p>
            <a:pPr marL="914400" lvl="1" indent="-457200">
              <a:buNone/>
            </a:pPr>
            <a:endParaRPr lang="en-US" sz="2200" dirty="0"/>
          </a:p>
          <a:p>
            <a:pPr algn="ctr">
              <a:buNone/>
            </a:pPr>
            <a:r>
              <a:rPr lang="en-US" sz="2400" dirty="0"/>
              <a:t>	</a:t>
            </a:r>
            <a:endParaRPr lang="en-US" sz="6600" dirty="0">
              <a:solidFill>
                <a:srgbClr val="FF0000"/>
              </a:solidFill>
            </a:endParaRP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dirty="0">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25</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pic>
        <p:nvPicPr>
          <p:cNvPr id="9" name="Picture 8" descr="TVac.jpg"/>
          <p:cNvPicPr>
            <a:picLocks noChangeAspect="1"/>
          </p:cNvPicPr>
          <p:nvPr/>
        </p:nvPicPr>
        <p:blipFill>
          <a:blip r:embed="rId6" cstate="print"/>
          <a:stretch>
            <a:fillRect/>
          </a:stretch>
        </p:blipFill>
        <p:spPr>
          <a:xfrm>
            <a:off x="6019800" y="1394650"/>
            <a:ext cx="3060700" cy="662750"/>
          </a:xfrm>
          <a:prstGeom prst="rect">
            <a:avLst/>
          </a:prstGeom>
        </p:spPr>
      </p:pic>
      <p:sp>
        <p:nvSpPr>
          <p:cNvPr id="12" name="TextBox 11"/>
          <p:cNvSpPr txBox="1"/>
          <p:nvPr/>
        </p:nvSpPr>
        <p:spPr>
          <a:xfrm>
            <a:off x="7772400" y="5486401"/>
            <a:ext cx="2895600" cy="1200329"/>
          </a:xfrm>
          <a:prstGeom prst="rect">
            <a:avLst/>
          </a:prstGeom>
          <a:noFill/>
        </p:spPr>
        <p:txBody>
          <a:bodyPr wrap="square" rtlCol="0">
            <a:spAutoFit/>
          </a:bodyPr>
          <a:lstStyle/>
          <a:p>
            <a:r>
              <a:rPr lang="en-US" sz="2400" i="1" dirty="0">
                <a:solidFill>
                  <a:srgbClr val="FF0000"/>
                </a:solidFill>
              </a:rPr>
              <a:t>“The biggest embarrassment in theoretical physics.”</a:t>
            </a:r>
          </a:p>
        </p:txBody>
      </p:sp>
      <p:sp>
        <p:nvSpPr>
          <p:cNvPr id="13" name="Oval 12"/>
          <p:cNvSpPr/>
          <p:nvPr/>
        </p:nvSpPr>
        <p:spPr bwMode="auto">
          <a:xfrm>
            <a:off x="6248400" y="4217195"/>
            <a:ext cx="1524000" cy="609600"/>
          </a:xfrm>
          <a:prstGeom prst="ellipse">
            <a:avLst/>
          </a:prstGeom>
          <a:noFill/>
          <a:ln w="1270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4" name="TextBox 13"/>
          <p:cNvSpPr txBox="1"/>
          <p:nvPr/>
        </p:nvSpPr>
        <p:spPr>
          <a:xfrm>
            <a:off x="8122048" y="4495800"/>
            <a:ext cx="2545953" cy="923330"/>
          </a:xfrm>
          <a:prstGeom prst="rect">
            <a:avLst/>
          </a:prstGeom>
          <a:noFill/>
        </p:spPr>
        <p:txBody>
          <a:bodyPr wrap="none" rtlCol="0">
            <a:spAutoFit/>
          </a:bodyPr>
          <a:lstStyle/>
          <a:p>
            <a:r>
              <a:rPr lang="en-US" dirty="0"/>
              <a:t>Mass-scale generated by </a:t>
            </a:r>
          </a:p>
          <a:p>
            <a:r>
              <a:rPr lang="en-US" dirty="0" err="1"/>
              <a:t>spacetime</a:t>
            </a:r>
            <a:r>
              <a:rPr lang="en-US" dirty="0"/>
              <a:t>-independent </a:t>
            </a:r>
          </a:p>
          <a:p>
            <a:r>
              <a:rPr lang="en-US" dirty="0"/>
              <a:t>condensate</a:t>
            </a:r>
          </a:p>
        </p:txBody>
      </p:sp>
      <p:sp>
        <p:nvSpPr>
          <p:cNvPr id="15" name="TextBox 14"/>
          <p:cNvSpPr txBox="1"/>
          <p:nvPr/>
        </p:nvSpPr>
        <p:spPr>
          <a:xfrm>
            <a:off x="7772400" y="1905001"/>
            <a:ext cx="2895600" cy="1200329"/>
          </a:xfrm>
          <a:prstGeom prst="rect">
            <a:avLst/>
          </a:prstGeom>
          <a:noFill/>
        </p:spPr>
        <p:txBody>
          <a:bodyPr wrap="square" rtlCol="0">
            <a:spAutoFit/>
          </a:bodyPr>
          <a:lstStyle/>
          <a:p>
            <a:r>
              <a:rPr lang="en-US" sz="2400" dirty="0">
                <a:solidFill>
                  <a:srgbClr val="FF0000"/>
                </a:solidFill>
              </a:rPr>
              <a:t>Enormous and even greater contribution from Higgs VEV!</a:t>
            </a:r>
          </a:p>
        </p:txBody>
      </p:sp>
    </p:spTree>
    <p:extLst>
      <p:ext uri="{BB962C8B-B14F-4D97-AF65-F5344CB8AC3E}">
        <p14:creationId xmlns:p14="http://schemas.microsoft.com/office/powerpoint/2010/main" val="357806262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1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1020930"/>
                                        </p:tgtEl>
                                        <p:attrNameLst>
                                          <p:attrName>style.visibility</p:attrName>
                                        </p:attrNameLst>
                                      </p:cBhvr>
                                      <p:to>
                                        <p:strVal val="visible"/>
                                      </p:to>
                                    </p:set>
                                    <p:anim calcmode="lin" valueType="num">
                                      <p:cBhvr>
                                        <p:cTn id="15" dur="1000" fill="hold"/>
                                        <p:tgtEl>
                                          <p:spTgt spid="1020930"/>
                                        </p:tgtEl>
                                        <p:attrNameLst>
                                          <p:attrName>ppt_w</p:attrName>
                                        </p:attrNameLst>
                                      </p:cBhvr>
                                      <p:tavLst>
                                        <p:tav tm="0">
                                          <p:val>
                                            <p:strVal val="#ppt_w*0.70"/>
                                          </p:val>
                                        </p:tav>
                                        <p:tav tm="100000">
                                          <p:val>
                                            <p:strVal val="#ppt_w"/>
                                          </p:val>
                                        </p:tav>
                                      </p:tavLst>
                                    </p:anim>
                                    <p:anim calcmode="lin" valueType="num">
                                      <p:cBhvr>
                                        <p:cTn id="16" dur="1000" fill="hold"/>
                                        <p:tgtEl>
                                          <p:spTgt spid="1020930"/>
                                        </p:tgtEl>
                                        <p:attrNameLst>
                                          <p:attrName>ppt_h</p:attrName>
                                        </p:attrNameLst>
                                      </p:cBhvr>
                                      <p:tavLst>
                                        <p:tav tm="0">
                                          <p:val>
                                            <p:strVal val="#ppt_h"/>
                                          </p:val>
                                        </p:tav>
                                        <p:tav tm="100000">
                                          <p:val>
                                            <p:strVal val="#ppt_h"/>
                                          </p:val>
                                        </p:tav>
                                      </p:tavLst>
                                    </p:anim>
                                    <p:animEffect transition="in" filter="fade">
                                      <p:cBhvr>
                                        <p:cTn id="17" dur="1000"/>
                                        <p:tgtEl>
                                          <p:spTgt spid="102093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fltVal val="0"/>
                                          </p:val>
                                        </p:tav>
                                        <p:tav tm="100000">
                                          <p:val>
                                            <p:strVal val="#ppt_w"/>
                                          </p:val>
                                        </p:tav>
                                      </p:tavLst>
                                    </p:anim>
                                    <p:anim calcmode="lin" valueType="num">
                                      <p:cBhvr>
                                        <p:cTn id="23" dur="1000" fill="hold"/>
                                        <p:tgtEl>
                                          <p:spTgt spid="15"/>
                                        </p:tgtEl>
                                        <p:attrNameLst>
                                          <p:attrName>ppt_h</p:attrName>
                                        </p:attrNameLst>
                                      </p:cBhvr>
                                      <p:tavLst>
                                        <p:tav tm="0">
                                          <p:val>
                                            <p:fltVal val="0"/>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4733926"/>
            <a:ext cx="8116887" cy="1362075"/>
          </a:xfrm>
        </p:spPr>
        <p:txBody>
          <a:bodyPr/>
          <a:lstStyle/>
          <a:p>
            <a:pPr algn="ctr"/>
            <a:r>
              <a:rPr lang="en-US" sz="8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Resolution?</a:t>
            </a:r>
            <a:endParaRPr lang="en-US" sz="6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endParaRPr>
          </a:p>
        </p:txBody>
      </p:sp>
      <p:sp>
        <p:nvSpPr>
          <p:cNvPr id="3" name="Text Placeholder 2"/>
          <p:cNvSpPr>
            <a:spLocks noGrp="1"/>
          </p:cNvSpPr>
          <p:nvPr>
            <p:ph type="body" idx="1"/>
          </p:nvPr>
        </p:nvSpPr>
        <p:spPr>
          <a:xfrm>
            <a:off x="2246313" y="2209801"/>
            <a:ext cx="7772400" cy="1500187"/>
          </a:xfrm>
        </p:spPr>
        <p:txBody>
          <a:bodyPr/>
          <a:lstStyle/>
          <a:p>
            <a:endParaRPr lang="en-US" dirty="0"/>
          </a:p>
        </p:txBody>
      </p:sp>
      <p:sp>
        <p:nvSpPr>
          <p:cNvPr id="4" name="Date Placeholder 3"/>
          <p:cNvSpPr>
            <a:spLocks noGrp="1"/>
          </p:cNvSpPr>
          <p:nvPr>
            <p:ph type="dt" sz="half" idx="10"/>
          </p:nvPr>
        </p:nvSpPr>
        <p:spPr>
          <a:xfrm>
            <a:off x="7707924" y="6617676"/>
            <a:ext cx="4343400" cy="228600"/>
          </a:xfrm>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26</a:t>
            </a:fld>
            <a:endParaRPr lang="en-US"/>
          </a:p>
        </p:txBody>
      </p:sp>
      <p:pic>
        <p:nvPicPr>
          <p:cNvPr id="7" name="Picture 6" descr="Mp2.jpg"/>
          <p:cNvPicPr>
            <a:picLocks noChangeAspect="1"/>
          </p:cNvPicPr>
          <p:nvPr/>
        </p:nvPicPr>
        <p:blipFill>
          <a:blip r:embed="rId2" cstate="print"/>
          <a:stretch>
            <a:fillRect/>
          </a:stretch>
        </p:blipFill>
        <p:spPr>
          <a:xfrm>
            <a:off x="2711196" y="228600"/>
            <a:ext cx="6661404" cy="4724400"/>
          </a:xfrm>
          <a:prstGeom prst="rect">
            <a:avLst/>
          </a:prstGeom>
        </p:spPr>
      </p:pic>
    </p:spTree>
    <p:extLst>
      <p:ext uri="{BB962C8B-B14F-4D97-AF65-F5344CB8AC3E}">
        <p14:creationId xmlns:p14="http://schemas.microsoft.com/office/powerpoint/2010/main" val="119990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ride-and-prejudice.jpg"/>
          <p:cNvPicPr>
            <a:picLocks noChangeAspect="1"/>
          </p:cNvPicPr>
          <p:nvPr/>
        </p:nvPicPr>
        <p:blipFill>
          <a:blip r:embed="rId3" cstate="print"/>
          <a:stretch>
            <a:fillRect/>
          </a:stretch>
        </p:blipFill>
        <p:spPr>
          <a:xfrm>
            <a:off x="0" y="0"/>
            <a:ext cx="3505201" cy="2675636"/>
          </a:xfrm>
          <a:prstGeom prst="rect">
            <a:avLst/>
          </a:prstGeom>
        </p:spPr>
      </p:pic>
      <p:sp>
        <p:nvSpPr>
          <p:cNvPr id="2" name="Title 1"/>
          <p:cNvSpPr>
            <a:spLocks noGrp="1"/>
          </p:cNvSpPr>
          <p:nvPr>
            <p:ph type="title"/>
          </p:nvPr>
        </p:nvSpPr>
        <p:spPr/>
        <p:txBody>
          <a:bodyPr/>
          <a:lstStyle/>
          <a:p>
            <a:pPr algn="r"/>
            <a:r>
              <a:rPr lang="en-US" sz="7200" dirty="0">
                <a:solidFill>
                  <a:srgbClr val="FF0000"/>
                </a:solidFill>
              </a:rPr>
              <a:t>Q</a:t>
            </a:r>
            <a:r>
              <a:rPr lang="en-US" sz="7200" dirty="0">
                <a:solidFill>
                  <a:srgbClr val="0070C0"/>
                </a:solidFill>
              </a:rPr>
              <a:t>C</a:t>
            </a:r>
            <a:r>
              <a:rPr lang="en-US" sz="7200" dirty="0">
                <a:solidFill>
                  <a:srgbClr val="00CC00"/>
                </a:solidFill>
              </a:rPr>
              <a:t>D</a:t>
            </a:r>
            <a:br>
              <a:rPr lang="en-US" sz="3600" dirty="0"/>
            </a:br>
            <a:endParaRPr lang="en-US" sz="3200" i="1" dirty="0">
              <a:solidFill>
                <a:srgbClr val="7030A0"/>
              </a:solidFill>
            </a:endParaRPr>
          </a:p>
        </p:txBody>
      </p:sp>
      <p:sp>
        <p:nvSpPr>
          <p:cNvPr id="3" name="Content Placeholder 2"/>
          <p:cNvSpPr>
            <a:spLocks noGrp="1"/>
          </p:cNvSpPr>
          <p:nvPr>
            <p:ph idx="1"/>
          </p:nvPr>
        </p:nvSpPr>
        <p:spPr>
          <a:xfrm>
            <a:off x="609600" y="2560639"/>
            <a:ext cx="10972800" cy="3605768"/>
          </a:xfrm>
        </p:spPr>
        <p:txBody>
          <a:bodyPr/>
          <a:lstStyle/>
          <a:p>
            <a:pPr>
              <a:buFont typeface="Wingdings" pitchFamily="2" charset="2"/>
              <a:buChar char="Ø"/>
            </a:pPr>
            <a:endParaRPr lang="en-US" sz="2400" dirty="0"/>
          </a:p>
          <a:p>
            <a:pPr marL="457200" indent="-457200" algn="ctr">
              <a:spcAft>
                <a:spcPts val="600"/>
              </a:spcAft>
              <a:buNone/>
            </a:pPr>
            <a:r>
              <a:rPr lang="en-US" sz="2400" dirty="0"/>
              <a:t>	</a:t>
            </a:r>
            <a:r>
              <a:rPr lang="en-US" sz="3600" i="1" dirty="0">
                <a:solidFill>
                  <a:srgbClr val="FF0000"/>
                </a:solidFill>
              </a:rPr>
              <a:t>Are the condensates real?</a:t>
            </a:r>
          </a:p>
          <a:p>
            <a:pPr marL="457200" indent="-457200"/>
            <a:r>
              <a:rPr lang="en-US" sz="2400" dirty="0"/>
              <a:t>Is there a physical meaning to the vacuum quark condensate (and others)?</a:t>
            </a:r>
          </a:p>
          <a:p>
            <a:pPr marL="457200" indent="-457200"/>
            <a:r>
              <a:rPr lang="en-US" sz="2400" dirty="0"/>
              <a:t>Or is it merely just a mass-dimensioned parameter in a theoretical computation procedure?</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27</a:t>
            </a:fld>
            <a:endParaRPr lang="en-US">
              <a:solidFill>
                <a:srgbClr val="404040"/>
              </a:solidFill>
            </a:endParaRPr>
          </a:p>
        </p:txBody>
      </p:sp>
      <p:sp>
        <p:nvSpPr>
          <p:cNvPr id="10" name="Date Placeholder 9"/>
          <p:cNvSpPr>
            <a:spLocks noGrp="1"/>
          </p:cNvSpPr>
          <p:nvPr>
            <p:ph type="dt" sz="half" idx="10"/>
          </p:nvPr>
        </p:nvSpPr>
        <p:spPr/>
        <p:txBody>
          <a:bodyPr/>
          <a:lstStyle/>
          <a:p>
            <a:r>
              <a:rPr lang="en-US">
                <a:solidFill>
                  <a:srgbClr val="404040"/>
                </a:solidFill>
              </a:rPr>
              <a:t>.                    2025 October 15: NJU INP IWSHSSI 2025                                          (122)</a:t>
            </a:r>
          </a:p>
        </p:txBody>
      </p:sp>
      <p:graphicFrame>
        <p:nvGraphicFramePr>
          <p:cNvPr id="11" name="Object 10"/>
          <p:cNvGraphicFramePr>
            <a:graphicFrameLocks noChangeAspect="1"/>
          </p:cNvGraphicFramePr>
          <p:nvPr/>
        </p:nvGraphicFramePr>
        <p:xfrm>
          <a:off x="5029201" y="1295400"/>
          <a:ext cx="2554703" cy="990600"/>
        </p:xfrm>
        <a:graphic>
          <a:graphicData uri="http://schemas.openxmlformats.org/presentationml/2006/ole">
            <mc:AlternateContent xmlns:mc="http://schemas.openxmlformats.org/markup-compatibility/2006">
              <mc:Choice xmlns:v="urn:schemas-microsoft-com:vml" Requires="v">
                <p:oleObj name="Equation" r:id="rId4" imgW="622080" imgH="241200" progId="Equation.3">
                  <p:embed/>
                </p:oleObj>
              </mc:Choice>
              <mc:Fallback>
                <p:oleObj name="Equation" r:id="rId4" imgW="622080" imgH="24120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1" y="1295400"/>
                        <a:ext cx="255470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8686800" y="1447800"/>
            <a:ext cx="1191352" cy="369332"/>
          </a:xfrm>
          <a:prstGeom prst="rect">
            <a:avLst/>
          </a:prstGeom>
          <a:noFill/>
        </p:spPr>
        <p:txBody>
          <a:bodyPr wrap="none" rtlCol="0">
            <a:spAutoFit/>
          </a:bodyPr>
          <a:lstStyle/>
          <a:p>
            <a:r>
              <a:rPr lang="en-US" dirty="0"/>
              <a:t>1973-1974</a:t>
            </a:r>
          </a:p>
        </p:txBody>
      </p:sp>
    </p:spTree>
    <p:extLst>
      <p:ext uri="{BB962C8B-B14F-4D97-AF65-F5344CB8AC3E}">
        <p14:creationId xmlns:p14="http://schemas.microsoft.com/office/powerpoint/2010/main" val="891575941"/>
      </p:ext>
    </p:extLst>
  </p:cSld>
  <p:clrMapOvr>
    <a:masterClrMapping/>
  </p:clrMapOvr>
  <p:transition spd="med">
    <p:wedg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CinHC.gif"/>
          <p:cNvPicPr>
            <a:picLocks noChangeAspect="1"/>
          </p:cNvPicPr>
          <p:nvPr/>
        </p:nvPicPr>
        <p:blipFill>
          <a:blip r:embed="rId2" cstate="print"/>
          <a:stretch>
            <a:fillRect/>
          </a:stretch>
        </p:blipFill>
        <p:spPr>
          <a:xfrm>
            <a:off x="2532413" y="152398"/>
            <a:ext cx="7626591" cy="4520108"/>
          </a:xfrm>
          <a:prstGeom prst="rect">
            <a:avLst/>
          </a:prstGeom>
        </p:spPr>
      </p:pic>
      <p:sp>
        <p:nvSpPr>
          <p:cNvPr id="2" name="Title 1"/>
          <p:cNvSpPr>
            <a:spLocks noGrp="1"/>
          </p:cNvSpPr>
          <p:nvPr>
            <p:ph type="title"/>
          </p:nvPr>
        </p:nvSpPr>
        <p:spPr>
          <a:xfrm>
            <a:off x="1752600" y="4343401"/>
            <a:ext cx="8763000" cy="1362075"/>
          </a:xfrm>
        </p:spPr>
        <p:txBody>
          <a:bodyPr/>
          <a:lstStyle/>
          <a:p>
            <a:pPr algn="ctr"/>
            <a:r>
              <a:rPr lang="en-US" sz="6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rPr>
              <a:t>Confinement contains condensates</a:t>
            </a:r>
          </a:p>
        </p:txBody>
      </p:sp>
      <p:sp>
        <p:nvSpPr>
          <p:cNvPr id="3" name="Text Placeholder 2"/>
          <p:cNvSpPr>
            <a:spLocks noGrp="1"/>
          </p:cNvSpPr>
          <p:nvPr>
            <p:ph type="body" idx="1"/>
          </p:nvPr>
        </p:nvSpPr>
        <p:spPr/>
        <p:txBody>
          <a:bodyPr/>
          <a:lstStyle/>
          <a:p>
            <a:endParaRPr lang="en-US"/>
          </a:p>
        </p:txBody>
      </p:sp>
      <p:sp>
        <p:nvSpPr>
          <p:cNvPr id="4" name="Date Placeholder 3"/>
          <p:cNvSpPr>
            <a:spLocks noGrp="1"/>
          </p:cNvSpPr>
          <p:nvPr>
            <p:ph type="dt" sz="half" idx="10"/>
          </p:nvPr>
        </p:nvSpPr>
        <p:spPr>
          <a:xfrm>
            <a:off x="7696200" y="6629400"/>
            <a:ext cx="4394201" cy="228600"/>
          </a:xfrm>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28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t>GMOR Relation</a:t>
            </a:r>
          </a:p>
        </p:txBody>
      </p:sp>
      <p:sp>
        <p:nvSpPr>
          <p:cNvPr id="3" name="Content Placeholder 2"/>
          <p:cNvSpPr>
            <a:spLocks noGrp="1"/>
          </p:cNvSpPr>
          <p:nvPr>
            <p:ph idx="1"/>
          </p:nvPr>
        </p:nvSpPr>
        <p:spPr>
          <a:xfrm>
            <a:off x="609600" y="1371601"/>
            <a:ext cx="10972800" cy="4525963"/>
          </a:xfrm>
        </p:spPr>
        <p:txBody>
          <a:bodyPr/>
          <a:lstStyle/>
          <a:p>
            <a:pPr>
              <a:spcAft>
                <a:spcPts val="1200"/>
              </a:spcAft>
            </a:pPr>
            <a:r>
              <a:rPr lang="en-US" sz="2400" dirty="0"/>
              <a:t>Valuable to highlight the precise form of </a:t>
            </a:r>
            <a:r>
              <a:rPr lang="de-DE" sz="2400" dirty="0"/>
              <a:t>the Gell-Mann–Oakes–Renner (GMOR) relation: </a:t>
            </a:r>
            <a:r>
              <a:rPr lang="en-US" sz="2400" dirty="0"/>
              <a:t>Eq. (3.4) in </a:t>
            </a:r>
            <a:r>
              <a:rPr lang="en-US" sz="2400" dirty="0" err="1">
                <a:hlinkClick r:id="rId2"/>
              </a:rPr>
              <a:t>Phys.Rev</a:t>
            </a:r>
            <a:r>
              <a:rPr lang="en-US" sz="2400" dirty="0">
                <a:hlinkClick r:id="rId2"/>
              </a:rPr>
              <a:t>. 175 (1968) 2195</a:t>
            </a:r>
            <a:endParaRPr lang="en-US" sz="2400" dirty="0"/>
          </a:p>
          <a:p>
            <a:pPr>
              <a:buNone/>
            </a:pPr>
            <a:r>
              <a:rPr lang="en-US" sz="2400" i="1" dirty="0"/>
              <a:t>	</a:t>
            </a:r>
          </a:p>
          <a:p>
            <a:pPr>
              <a:buNone/>
            </a:pPr>
            <a:r>
              <a:rPr lang="en-US" sz="2400" i="1" dirty="0"/>
              <a:t>	</a:t>
            </a:r>
          </a:p>
          <a:p>
            <a:pPr lvl="1">
              <a:buFont typeface="Courier New" pitchFamily="49" charset="0"/>
              <a:buChar char="o"/>
            </a:pPr>
            <a:r>
              <a:rPr lang="en-US" sz="2400" i="1" dirty="0" err="1"/>
              <a:t>m</a:t>
            </a:r>
            <a:r>
              <a:rPr lang="en-US" sz="2400" i="1" baseline="-25000" dirty="0" err="1"/>
              <a:t>π</a:t>
            </a:r>
            <a:r>
              <a:rPr lang="en-US" sz="2400" i="1" dirty="0"/>
              <a:t> is the </a:t>
            </a:r>
            <a:r>
              <a:rPr lang="en-US" sz="2400" i="1" dirty="0" err="1"/>
              <a:t>pion’s</a:t>
            </a:r>
            <a:r>
              <a:rPr lang="en-US" sz="2400" i="1" dirty="0"/>
              <a:t> mass </a:t>
            </a:r>
          </a:p>
          <a:p>
            <a:pPr lvl="1">
              <a:buFont typeface="Courier New" pitchFamily="49" charset="0"/>
              <a:buChar char="o"/>
            </a:pPr>
            <a:r>
              <a:rPr lang="en-US" sz="2400" i="1" dirty="0" err="1"/>
              <a:t>H</a:t>
            </a:r>
            <a:r>
              <a:rPr lang="en-US" sz="2400" i="1" baseline="-25000" dirty="0" err="1"/>
              <a:t>χsb</a:t>
            </a:r>
            <a:r>
              <a:rPr lang="en-US" sz="2400" i="1" dirty="0"/>
              <a:t> is that part of the </a:t>
            </a:r>
            <a:r>
              <a:rPr lang="en-US" sz="2400" dirty="0" err="1"/>
              <a:t>hadronic</a:t>
            </a:r>
            <a:r>
              <a:rPr lang="en-US" sz="2400" dirty="0"/>
              <a:t> Hamiltonian density which explicitly breaks </a:t>
            </a:r>
            <a:r>
              <a:rPr lang="en-US" sz="2400" dirty="0" err="1"/>
              <a:t>chiral</a:t>
            </a:r>
            <a:r>
              <a:rPr lang="en-US" sz="2400" dirty="0"/>
              <a:t> symmetry.</a:t>
            </a:r>
          </a:p>
          <a:p>
            <a:r>
              <a:rPr lang="en-US" sz="2400" dirty="0"/>
              <a:t>The operator expectation value in this equation is evaluated between </a:t>
            </a:r>
            <a:r>
              <a:rPr lang="en-US" sz="2400" dirty="0" err="1"/>
              <a:t>pion</a:t>
            </a:r>
            <a:r>
              <a:rPr lang="en-US" sz="2400" dirty="0"/>
              <a:t> states.</a:t>
            </a:r>
          </a:p>
          <a:p>
            <a:r>
              <a:rPr lang="en-US" sz="2400" dirty="0"/>
              <a:t>Un-approximated form of the GMOR relation doesn’t make any reference to a vacuum condensate</a:t>
            </a:r>
          </a:p>
          <a:p>
            <a:pPr lvl="1">
              <a:buNone/>
            </a:pPr>
            <a:endParaRPr lang="en-US" sz="24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29</a:t>
            </a:fld>
            <a:endParaRPr lang="en-US"/>
          </a:p>
        </p:txBody>
      </p:sp>
      <p:sp>
        <p:nvSpPr>
          <p:cNvPr id="7" name="TextBox 6"/>
          <p:cNvSpPr txBox="1"/>
          <p:nvPr/>
        </p:nvSpPr>
        <p:spPr>
          <a:xfrm>
            <a:off x="0" y="1"/>
            <a:ext cx="5072286" cy="830997"/>
          </a:xfrm>
          <a:prstGeom prst="rect">
            <a:avLst/>
          </a:prstGeom>
          <a:noFill/>
        </p:spPr>
        <p:txBody>
          <a:bodyPr wrap="none" rtlCol="0">
            <a:spAutoFit/>
          </a:bodyPr>
          <a:lstStyle/>
          <a:p>
            <a:r>
              <a:rPr lang="en-US" sz="1600" i="1" dirty="0"/>
              <a:t>Expanding the concept of in-</a:t>
            </a:r>
            <a:r>
              <a:rPr lang="en-US" sz="1600" i="1" dirty="0" err="1"/>
              <a:t>hadron</a:t>
            </a:r>
            <a:r>
              <a:rPr lang="en-US" sz="1600" i="1" dirty="0"/>
              <a:t> condensates</a:t>
            </a:r>
            <a:br>
              <a:rPr lang="en-US" sz="1600" dirty="0"/>
            </a:br>
            <a:r>
              <a:rPr lang="en-US" sz="1600" dirty="0"/>
              <a:t>Lei Chang, Craig D. Roberts and Peter C. Tandy</a:t>
            </a:r>
            <a:br>
              <a:rPr lang="en-US" sz="1600" dirty="0"/>
            </a:br>
            <a:r>
              <a:rPr lang="en-US" sz="1600" dirty="0">
                <a:hlinkClick r:id="rId3"/>
              </a:rPr>
              <a:t>arXiv:1109.2903 [</a:t>
            </a:r>
            <a:r>
              <a:rPr lang="en-US" sz="1600" dirty="0" err="1">
                <a:hlinkClick r:id="rId3"/>
              </a:rPr>
              <a:t>nucl-th</a:t>
            </a:r>
            <a:r>
              <a:rPr lang="en-US" sz="1600" dirty="0">
                <a:hlinkClick r:id="rId3"/>
              </a:rPr>
              <a:t>]</a:t>
            </a:r>
            <a:r>
              <a:rPr lang="en-US" sz="1600" dirty="0"/>
              <a:t>, </a:t>
            </a:r>
            <a:r>
              <a:rPr lang="en-US" sz="1600" dirty="0">
                <a:hlinkClick r:id="rId4"/>
              </a:rPr>
              <a:t>Phys. Rev. C</a:t>
            </a:r>
            <a:r>
              <a:rPr lang="en-US" sz="1600" b="1" dirty="0">
                <a:hlinkClick r:id="rId4"/>
              </a:rPr>
              <a:t>85</a:t>
            </a:r>
            <a:r>
              <a:rPr lang="en-US" sz="1600" dirty="0">
                <a:hlinkClick r:id="rId4"/>
              </a:rPr>
              <a:t> (2012) 012201(R)</a:t>
            </a:r>
            <a:endParaRPr lang="en-US" sz="1600" i="1" dirty="0"/>
          </a:p>
        </p:txBody>
      </p:sp>
      <p:pic>
        <p:nvPicPr>
          <p:cNvPr id="8" name="Picture 7" descr="GMOR.gif"/>
          <p:cNvPicPr>
            <a:picLocks noChangeAspect="1"/>
          </p:cNvPicPr>
          <p:nvPr/>
        </p:nvPicPr>
        <p:blipFill>
          <a:blip r:embed="rId5" cstate="print"/>
          <a:stretch>
            <a:fillRect/>
          </a:stretch>
        </p:blipFill>
        <p:spPr>
          <a:xfrm>
            <a:off x="3212870" y="2301240"/>
            <a:ext cx="5702531" cy="746760"/>
          </a:xfrm>
          <a:prstGeom prst="rect">
            <a:avLst/>
          </a:prstGeom>
          <a:ln>
            <a:noFill/>
          </a:ln>
          <a:effectLst>
            <a:outerShdw blurRad="292100" dist="139700" dir="2700000" algn="tl" rotWithShape="0">
              <a:srgbClr val="333333">
                <a:alpha val="65000"/>
              </a:srgbClr>
            </a:outerShdw>
          </a:effectLst>
        </p:spPr>
      </p:pic>
      <p:sp>
        <p:nvSpPr>
          <p:cNvPr id="9" name="Oval 8"/>
          <p:cNvSpPr/>
          <p:nvPr/>
        </p:nvSpPr>
        <p:spPr bwMode="auto">
          <a:xfrm>
            <a:off x="5867400" y="2286000"/>
            <a:ext cx="914400" cy="6858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0" name="Oval 9"/>
          <p:cNvSpPr/>
          <p:nvPr/>
        </p:nvSpPr>
        <p:spPr bwMode="auto">
          <a:xfrm>
            <a:off x="7924800" y="2362200"/>
            <a:ext cx="838200" cy="6096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Oval 10"/>
          <p:cNvSpPr/>
          <p:nvPr/>
        </p:nvSpPr>
        <p:spPr bwMode="auto">
          <a:xfrm>
            <a:off x="4343400" y="2667000"/>
            <a:ext cx="1524000" cy="457200"/>
          </a:xfrm>
          <a:prstGeom prst="ellipse">
            <a:avLst/>
          </a:prstGeom>
          <a:noFill/>
          <a:ln w="127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a:t>Dichotomy of the </a:t>
            </a:r>
            <a:r>
              <a:rPr lang="en-US" sz="3200" dirty="0" err="1"/>
              <a:t>pion</a:t>
            </a:r>
            <a:br>
              <a:rPr lang="en-US" sz="3200" dirty="0"/>
            </a:br>
            <a:r>
              <a:rPr lang="en-US" sz="3200" dirty="0"/>
              <a:t>Mass Formula for 0</a:t>
            </a:r>
            <a:r>
              <a:rPr lang="en-US" sz="3200" baseline="30000" dirty="0"/>
              <a:t>—</a:t>
            </a:r>
            <a:r>
              <a:rPr lang="en-US" sz="3200" dirty="0"/>
              <a:t> Mesons</a:t>
            </a:r>
          </a:p>
        </p:txBody>
      </p:sp>
      <p:sp>
        <p:nvSpPr>
          <p:cNvPr id="3" name="Content Placeholder 2"/>
          <p:cNvSpPr>
            <a:spLocks noGrp="1"/>
          </p:cNvSpPr>
          <p:nvPr>
            <p:ph idx="1"/>
          </p:nvPr>
        </p:nvSpPr>
        <p:spPr>
          <a:xfrm>
            <a:off x="609600" y="2941638"/>
            <a:ext cx="10972800" cy="3230563"/>
          </a:xfrm>
        </p:spPr>
        <p:txBody>
          <a:bodyPr/>
          <a:lstStyle/>
          <a:p>
            <a:r>
              <a:rPr lang="en-US" sz="2400" dirty="0"/>
              <a:t>Mass-squared of the pseudoscalar hadron</a:t>
            </a:r>
          </a:p>
          <a:p>
            <a:r>
              <a:rPr lang="en-US" sz="2400" dirty="0"/>
              <a:t>Sum of the current-quark masses of the constituents; </a:t>
            </a:r>
          </a:p>
          <a:p>
            <a:pPr>
              <a:buNone/>
            </a:pPr>
            <a:r>
              <a:rPr lang="en-US" sz="2400" dirty="0"/>
              <a:t>	e.g., </a:t>
            </a:r>
            <a:r>
              <a:rPr lang="en-US" sz="2400" dirty="0" err="1"/>
              <a:t>pion</a:t>
            </a:r>
            <a:r>
              <a:rPr lang="en-US" sz="2400" dirty="0"/>
              <a:t> = </a:t>
            </a:r>
            <a:r>
              <a:rPr lang="en-US" sz="2400" i="1" dirty="0"/>
              <a:t>m</a:t>
            </a:r>
            <a:r>
              <a:rPr lang="en-US" sz="2400" i="1" baseline="-25000" dirty="0"/>
              <a:t>u</a:t>
            </a:r>
            <a:r>
              <a:rPr lang="el-GR" sz="2400" i="1" baseline="30000" dirty="0"/>
              <a:t>ς</a:t>
            </a:r>
            <a:r>
              <a:rPr lang="en-US" sz="2400" i="1" dirty="0"/>
              <a:t> + </a:t>
            </a:r>
            <a:r>
              <a:rPr lang="en-US" sz="2400" i="1" dirty="0" err="1"/>
              <a:t>m</a:t>
            </a:r>
            <a:r>
              <a:rPr lang="en-US" sz="2400" i="1" baseline="-25000" dirty="0" err="1"/>
              <a:t>d</a:t>
            </a:r>
            <a:r>
              <a:rPr lang="el-GR" sz="2400" i="1" baseline="30000" dirty="0"/>
              <a:t>ς</a:t>
            </a:r>
            <a:r>
              <a:rPr lang="en-US" sz="2400" i="1" baseline="30000" dirty="0"/>
              <a:t> </a:t>
            </a:r>
            <a:r>
              <a:rPr lang="en-US" sz="2400" dirty="0"/>
              <a:t>, where  “</a:t>
            </a:r>
            <a:r>
              <a:rPr lang="el-GR" sz="2400" i="1" dirty="0"/>
              <a:t>ς</a:t>
            </a:r>
            <a:r>
              <a:rPr lang="en-US" sz="2400" i="1" dirty="0"/>
              <a:t>”</a:t>
            </a:r>
            <a:r>
              <a:rPr lang="en-US" sz="2400" dirty="0"/>
              <a:t>  is the </a:t>
            </a:r>
            <a:r>
              <a:rPr lang="en-US" sz="2400" dirty="0" err="1"/>
              <a:t>renormalisation</a:t>
            </a:r>
            <a:r>
              <a:rPr lang="en-US" sz="2400" dirty="0"/>
              <a:t> point</a:t>
            </a:r>
            <a:endParaRPr lang="en-US" sz="2400" i="1" baseline="300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a:t>
            </a:fld>
            <a:endParaRPr lang="en-US"/>
          </a:p>
        </p:txBody>
      </p:sp>
      <p:pic>
        <p:nvPicPr>
          <p:cNvPr id="7" name="Picture 6" descr="GMORQCD.gif"/>
          <p:cNvPicPr>
            <a:picLocks noChangeAspect="1"/>
          </p:cNvPicPr>
          <p:nvPr/>
        </p:nvPicPr>
        <p:blipFill>
          <a:blip r:embed="rId2" cstate="print"/>
          <a:stretch>
            <a:fillRect/>
          </a:stretch>
        </p:blipFill>
        <p:spPr>
          <a:xfrm>
            <a:off x="3690258" y="1447800"/>
            <a:ext cx="4386943" cy="1143000"/>
          </a:xfrm>
          <a:prstGeom prst="rect">
            <a:avLst/>
          </a:prstGeom>
          <a:ln>
            <a:noFill/>
          </a:ln>
          <a:effectLst>
            <a:outerShdw blurRad="292100" dist="139700" dir="2700000" algn="tl" rotWithShape="0">
              <a:srgbClr val="333333">
                <a:alpha val="65000"/>
              </a:srgbClr>
            </a:outerShdw>
          </a:effectLst>
        </p:spPr>
      </p:pic>
      <p:sp>
        <p:nvSpPr>
          <p:cNvPr id="8" name="Freeform 7"/>
          <p:cNvSpPr/>
          <p:nvPr/>
        </p:nvSpPr>
        <p:spPr bwMode="auto">
          <a:xfrm>
            <a:off x="762000" y="1096108"/>
            <a:ext cx="3938955" cy="1951892"/>
          </a:xfrm>
          <a:custGeom>
            <a:avLst/>
            <a:gdLst>
              <a:gd name="connsiteX0" fmla="*/ 296985 w 2430585"/>
              <a:gd name="connsiteY0" fmla="*/ 1905000 h 1905000"/>
              <a:gd name="connsiteX1" fmla="*/ 355600 w 2430585"/>
              <a:gd name="connsiteY1" fmla="*/ 205154 h 1905000"/>
              <a:gd name="connsiteX2" fmla="*/ 2430585 w 2430585"/>
              <a:gd name="connsiteY2" fmla="*/ 674077 h 1905000"/>
            </a:gdLst>
            <a:ahLst/>
            <a:cxnLst>
              <a:cxn ang="0">
                <a:pos x="connsiteX0" y="connsiteY0"/>
              </a:cxn>
              <a:cxn ang="0">
                <a:pos x="connsiteX1" y="connsiteY1"/>
              </a:cxn>
              <a:cxn ang="0">
                <a:pos x="connsiteX2" y="connsiteY2"/>
              </a:cxn>
            </a:cxnLst>
            <a:rect l="l" t="t" r="r" b="b"/>
            <a:pathLst>
              <a:path w="2430585" h="1905000">
                <a:moveTo>
                  <a:pt x="296985" y="1905000"/>
                </a:moveTo>
                <a:cubicBezTo>
                  <a:pt x="148492" y="1157654"/>
                  <a:pt x="0" y="410308"/>
                  <a:pt x="355600" y="205154"/>
                </a:cubicBezTo>
                <a:cubicBezTo>
                  <a:pt x="711200" y="0"/>
                  <a:pt x="1570892" y="337038"/>
                  <a:pt x="2430585" y="674077"/>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Freeform 8"/>
          <p:cNvSpPr/>
          <p:nvPr/>
        </p:nvSpPr>
        <p:spPr bwMode="auto">
          <a:xfrm>
            <a:off x="7848600" y="1760414"/>
            <a:ext cx="1904999" cy="1951892"/>
          </a:xfrm>
          <a:custGeom>
            <a:avLst/>
            <a:gdLst>
              <a:gd name="connsiteX0" fmla="*/ 668215 w 1693984"/>
              <a:gd name="connsiteY0" fmla="*/ 1709616 h 1709616"/>
              <a:gd name="connsiteX1" fmla="*/ 1582615 w 1693984"/>
              <a:gd name="connsiteY1" fmla="*/ 279400 h 1709616"/>
              <a:gd name="connsiteX2" fmla="*/ 0 w 1693984"/>
              <a:gd name="connsiteY2" fmla="*/ 33216 h 1709616"/>
            </a:gdLst>
            <a:ahLst/>
            <a:cxnLst>
              <a:cxn ang="0">
                <a:pos x="connsiteX0" y="connsiteY0"/>
              </a:cxn>
              <a:cxn ang="0">
                <a:pos x="connsiteX1" y="connsiteY1"/>
              </a:cxn>
              <a:cxn ang="0">
                <a:pos x="connsiteX2" y="connsiteY2"/>
              </a:cxn>
            </a:cxnLst>
            <a:rect l="l" t="t" r="r" b="b"/>
            <a:pathLst>
              <a:path w="1693984" h="1709616">
                <a:moveTo>
                  <a:pt x="668215" y="1709616"/>
                </a:moveTo>
                <a:cubicBezTo>
                  <a:pt x="1181099" y="1134208"/>
                  <a:pt x="1693984" y="558800"/>
                  <a:pt x="1582615" y="279400"/>
                </a:cubicBezTo>
                <a:cubicBezTo>
                  <a:pt x="1471246" y="0"/>
                  <a:pt x="735623" y="16608"/>
                  <a:pt x="0" y="33216"/>
                </a:cubicBezTo>
              </a:path>
            </a:pathLst>
          </a:custGeom>
          <a:noFill/>
          <a:ln w="19050" cap="flat" cmpd="sng" algn="ctr">
            <a:solidFill>
              <a:srgbClr val="FF0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TextBox 10"/>
          <p:cNvSpPr txBox="1"/>
          <p:nvPr/>
        </p:nvSpPr>
        <p:spPr>
          <a:xfrm>
            <a:off x="0" y="1"/>
            <a:ext cx="4313873" cy="584775"/>
          </a:xfrm>
          <a:prstGeom prst="rect">
            <a:avLst/>
          </a:prstGeom>
          <a:noFill/>
        </p:spPr>
        <p:txBody>
          <a:bodyPr wrap="none" rtlCol="0">
            <a:spAutoFit/>
          </a:bodyPr>
          <a:lstStyle/>
          <a:p>
            <a:r>
              <a:rPr lang="en-US" sz="1600" i="1" dirty="0"/>
              <a:t>Maris, Roberts and Tandy</a:t>
            </a:r>
          </a:p>
          <a:p>
            <a:r>
              <a:rPr lang="en-US" sz="1600" i="1" dirty="0" err="1">
                <a:hlinkClick r:id="rId3"/>
              </a:rPr>
              <a:t>nucl-th</a:t>
            </a:r>
            <a:r>
              <a:rPr lang="en-US" sz="1600" i="1" dirty="0">
                <a:hlinkClick r:id="rId3"/>
              </a:rPr>
              <a:t>/9707003</a:t>
            </a:r>
            <a:r>
              <a:rPr lang="en-US" sz="1600" i="1" dirty="0"/>
              <a:t>, </a:t>
            </a:r>
            <a:r>
              <a:rPr lang="en-US" sz="1600" i="1" dirty="0" err="1"/>
              <a:t>Phys.Lett</a:t>
            </a:r>
            <a:r>
              <a:rPr lang="en-US" sz="1600" i="1" dirty="0"/>
              <a:t>. B</a:t>
            </a:r>
            <a:r>
              <a:rPr lang="en-US" sz="1600" b="1" i="1" dirty="0"/>
              <a:t>420</a:t>
            </a:r>
            <a:r>
              <a:rPr lang="en-US" sz="1600" i="1" dirty="0"/>
              <a:t> (1998) 267-273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2000" fill="hold"/>
                                        <p:tgtEl>
                                          <p:spTgt spid="8"/>
                                        </p:tgtEl>
                                        <p:attrNameLst>
                                          <p:attrName>ppt_w</p:attrName>
                                        </p:attrNameLst>
                                      </p:cBhvr>
                                      <p:tavLst>
                                        <p:tav tm="0">
                                          <p:val>
                                            <p:strVal val="#ppt_w*0.70"/>
                                          </p:val>
                                        </p:tav>
                                        <p:tav tm="100000">
                                          <p:val>
                                            <p:strVal val="#ppt_w"/>
                                          </p:val>
                                        </p:tav>
                                      </p:tavLst>
                                    </p:anim>
                                    <p:anim calcmode="lin" valueType="num">
                                      <p:cBhvr>
                                        <p:cTn id="13" dur="2000" fill="hold"/>
                                        <p:tgtEl>
                                          <p:spTgt spid="8"/>
                                        </p:tgtEl>
                                        <p:attrNameLst>
                                          <p:attrName>ppt_h</p:attrName>
                                        </p:attrNameLst>
                                      </p:cBhvr>
                                      <p:tavLst>
                                        <p:tav tm="0">
                                          <p:val>
                                            <p:strVal val="#ppt_h"/>
                                          </p:val>
                                        </p:tav>
                                        <p:tav tm="100000">
                                          <p:val>
                                            <p:strVal val="#ppt_h"/>
                                          </p:val>
                                        </p:tav>
                                      </p:tavLst>
                                    </p:anim>
                                    <p:animEffect transition="in" filter="fade">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1000"/>
                                        <p:tgtEl>
                                          <p:spTgt spid="3">
                                            <p:txEl>
                                              <p:pRg st="1" end="1"/>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1000"/>
                                        <p:tgtEl>
                                          <p:spTgt spid="3">
                                            <p:txEl>
                                              <p:pRg st="2" end="2"/>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2000" fill="hold"/>
                                        <p:tgtEl>
                                          <p:spTgt spid="9"/>
                                        </p:tgtEl>
                                        <p:attrNameLst>
                                          <p:attrName>ppt_w</p:attrName>
                                        </p:attrNameLst>
                                      </p:cBhvr>
                                      <p:tavLst>
                                        <p:tav tm="0">
                                          <p:val>
                                            <p:fltVal val="0"/>
                                          </p:val>
                                        </p:tav>
                                        <p:tav tm="100000">
                                          <p:val>
                                            <p:strVal val="#ppt_w"/>
                                          </p:val>
                                        </p:tav>
                                      </p:tavLst>
                                    </p:anim>
                                    <p:anim calcmode="lin" valueType="num">
                                      <p:cBhvr>
                                        <p:cTn id="30" dur="2000" fill="hold"/>
                                        <p:tgtEl>
                                          <p:spTgt spid="9"/>
                                        </p:tgtEl>
                                        <p:attrNameLst>
                                          <p:attrName>ppt_h</p:attrName>
                                        </p:attrNameLst>
                                      </p:cBhvr>
                                      <p:tavLst>
                                        <p:tav tm="0">
                                          <p:val>
                                            <p:fltVal val="0"/>
                                          </p:val>
                                        </p:tav>
                                        <p:tav tm="100000">
                                          <p:val>
                                            <p:strVal val="#ppt_h"/>
                                          </p:val>
                                        </p:tav>
                                      </p:tavLst>
                                    </p:anim>
                                    <p:animEffect transition="in" filter="fade">
                                      <p:cBhvr>
                                        <p:cTn id="3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a:t>Gell-Mann Oakes Renner Relation</a:t>
            </a:r>
          </a:p>
        </p:txBody>
      </p:sp>
      <p:sp>
        <p:nvSpPr>
          <p:cNvPr id="3" name="Content Placeholder 2"/>
          <p:cNvSpPr>
            <a:spLocks noGrp="1"/>
          </p:cNvSpPr>
          <p:nvPr>
            <p:ph idx="1"/>
          </p:nvPr>
        </p:nvSpPr>
        <p:spPr/>
        <p:txBody>
          <a:bodyPr/>
          <a:lstStyle/>
          <a:p>
            <a:r>
              <a:rPr lang="en-US" sz="2400" dirty="0"/>
              <a:t>Readily demonstrated algebraically that  the so-called Gell-Mann – Oakes – Renner relation is the following statement </a:t>
            </a:r>
          </a:p>
          <a:p>
            <a:endParaRPr lang="en-US" sz="2400" dirty="0"/>
          </a:p>
          <a:p>
            <a:endParaRPr lang="en-US" sz="2400" dirty="0"/>
          </a:p>
          <a:p>
            <a:endParaRPr lang="en-US" sz="2400" dirty="0"/>
          </a:p>
          <a:p>
            <a:endParaRPr lang="en-US" sz="2400" dirty="0"/>
          </a:p>
          <a:p>
            <a:pPr>
              <a:buNone/>
            </a:pPr>
            <a:r>
              <a:rPr lang="en-US" sz="2400" dirty="0"/>
              <a:t>	Namely, the mass of the </a:t>
            </a:r>
            <a:r>
              <a:rPr lang="en-US" sz="2400" dirty="0" err="1"/>
              <a:t>pion</a:t>
            </a:r>
            <a:r>
              <a:rPr lang="en-US" sz="2400" dirty="0"/>
              <a:t> is completely determined by the </a:t>
            </a:r>
            <a:r>
              <a:rPr lang="en-US" sz="2400" dirty="0" err="1"/>
              <a:t>pion’s</a:t>
            </a:r>
            <a:r>
              <a:rPr lang="en-US" sz="2400" dirty="0"/>
              <a:t> scalar form factor at zero momentum transfer </a:t>
            </a:r>
            <a:r>
              <a:rPr lang="en-US" sz="2400" i="1" dirty="0"/>
              <a:t>Q</a:t>
            </a:r>
            <a:r>
              <a:rPr lang="en-US" sz="2400" i="1" baseline="30000" dirty="0"/>
              <a:t>2</a:t>
            </a:r>
            <a:r>
              <a:rPr lang="en-US" sz="2400" i="1" dirty="0"/>
              <a:t> = 0</a:t>
            </a:r>
            <a:r>
              <a:rPr lang="en-US" sz="2400" dirty="0"/>
              <a:t>. </a:t>
            </a:r>
          </a:p>
          <a:p>
            <a:pPr>
              <a:buNone/>
            </a:pPr>
            <a:r>
              <a:rPr lang="en-US" sz="2400" dirty="0"/>
              <a:t>	</a:t>
            </a:r>
            <a:r>
              <a:rPr lang="en-US" sz="2400" i="1" dirty="0"/>
              <a:t>viz</a:t>
            </a:r>
            <a:r>
              <a:rPr lang="en-US" sz="2400" dirty="0"/>
              <a:t>., by </a:t>
            </a:r>
            <a:r>
              <a:rPr lang="en-US" sz="2400" b="1" i="1" dirty="0">
                <a:solidFill>
                  <a:srgbClr val="008000"/>
                </a:solidFill>
              </a:rPr>
              <a:t>the </a:t>
            </a:r>
            <a:r>
              <a:rPr lang="en-US" sz="2400" b="1" i="1" dirty="0" err="1">
                <a:solidFill>
                  <a:srgbClr val="008000"/>
                </a:solidFill>
              </a:rPr>
              <a:t>pion’s</a:t>
            </a:r>
            <a:r>
              <a:rPr lang="en-US" sz="2400" b="1" i="1" dirty="0">
                <a:solidFill>
                  <a:srgbClr val="008000"/>
                </a:solidFill>
              </a:rPr>
              <a:t> scalar charge</a:t>
            </a:r>
          </a:p>
          <a:p>
            <a:endParaRPr lang="en-US"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30</a:t>
            </a:fld>
            <a:endParaRPr lang="en-US"/>
          </a:p>
        </p:txBody>
      </p:sp>
      <p:pic>
        <p:nvPicPr>
          <p:cNvPr id="7" name="Picture 6" descr="GMOR.gif"/>
          <p:cNvPicPr>
            <a:picLocks noChangeAspect="1"/>
          </p:cNvPicPr>
          <p:nvPr/>
        </p:nvPicPr>
        <p:blipFill>
          <a:blip r:embed="rId2" cstate="print"/>
          <a:stretch>
            <a:fillRect/>
          </a:stretch>
        </p:blipFill>
        <p:spPr>
          <a:xfrm>
            <a:off x="3048000" y="2804160"/>
            <a:ext cx="5748528" cy="1005840"/>
          </a:xfrm>
          <a:prstGeom prst="rect">
            <a:avLst/>
          </a:prstGeom>
          <a:ln>
            <a:noFill/>
          </a:ln>
          <a:effectLst>
            <a:outerShdw blurRad="292100" dist="139700" dir="2700000" algn="tl" rotWithShape="0">
              <a:srgbClr val="333333">
                <a:alpha val="65000"/>
              </a:srgbClr>
            </a:outerShdw>
          </a:effectLst>
        </p:spPr>
      </p:pic>
      <p:sp>
        <p:nvSpPr>
          <p:cNvPr id="8" name="Oval 7"/>
          <p:cNvSpPr/>
          <p:nvPr/>
        </p:nvSpPr>
        <p:spPr bwMode="auto">
          <a:xfrm>
            <a:off x="5410200" y="2804160"/>
            <a:ext cx="1371600" cy="5334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TextBox 8">
            <a:extLst>
              <a:ext uri="{FF2B5EF4-FFF2-40B4-BE49-F238E27FC236}">
                <a16:creationId xmlns:a16="http://schemas.microsoft.com/office/drawing/2014/main" id="{42A24424-4206-A1D4-12F2-7A69BE285B3C}"/>
              </a:ext>
            </a:extLst>
          </p:cNvPr>
          <p:cNvSpPr txBox="1"/>
          <p:nvPr/>
        </p:nvSpPr>
        <p:spPr>
          <a:xfrm>
            <a:off x="0" y="1"/>
            <a:ext cx="5072286" cy="830997"/>
          </a:xfrm>
          <a:prstGeom prst="rect">
            <a:avLst/>
          </a:prstGeom>
          <a:noFill/>
        </p:spPr>
        <p:txBody>
          <a:bodyPr wrap="none" rtlCol="0">
            <a:spAutoFit/>
          </a:bodyPr>
          <a:lstStyle/>
          <a:p>
            <a:r>
              <a:rPr lang="en-US" sz="1600" i="1" dirty="0"/>
              <a:t>Expanding the concept of in-</a:t>
            </a:r>
            <a:r>
              <a:rPr lang="en-US" sz="1600" i="1" dirty="0" err="1"/>
              <a:t>hadron</a:t>
            </a:r>
            <a:r>
              <a:rPr lang="en-US" sz="1600" i="1" dirty="0"/>
              <a:t> condensates</a:t>
            </a:r>
            <a:br>
              <a:rPr lang="en-US" sz="1600" dirty="0"/>
            </a:br>
            <a:r>
              <a:rPr lang="en-US" sz="1600" dirty="0"/>
              <a:t>Lei Chang, Craig D. Roberts and Peter C. Tandy</a:t>
            </a:r>
            <a:br>
              <a:rPr lang="en-US" sz="1600" dirty="0"/>
            </a:br>
            <a:r>
              <a:rPr lang="en-US" sz="1600" dirty="0">
                <a:hlinkClick r:id="rId3"/>
              </a:rPr>
              <a:t>arXiv:1109.2903 [</a:t>
            </a:r>
            <a:r>
              <a:rPr lang="en-US" sz="1600" dirty="0" err="1">
                <a:hlinkClick r:id="rId3"/>
              </a:rPr>
              <a:t>nucl-th</a:t>
            </a:r>
            <a:r>
              <a:rPr lang="en-US" sz="1600" dirty="0">
                <a:hlinkClick r:id="rId3"/>
              </a:rPr>
              <a:t>]</a:t>
            </a:r>
            <a:r>
              <a:rPr lang="en-US" sz="1600" dirty="0"/>
              <a:t>, </a:t>
            </a:r>
            <a:r>
              <a:rPr lang="en-US" sz="1600" dirty="0">
                <a:hlinkClick r:id="rId4"/>
              </a:rPr>
              <a:t>Phys. Rev. C</a:t>
            </a:r>
            <a:r>
              <a:rPr lang="en-US" sz="1600" b="1" dirty="0">
                <a:hlinkClick r:id="rId4"/>
              </a:rPr>
              <a:t>85</a:t>
            </a:r>
            <a:r>
              <a:rPr lang="en-US" sz="1600" dirty="0">
                <a:hlinkClick r:id="rId4"/>
              </a:rPr>
              <a:t> (2012) 012201(R)</a:t>
            </a:r>
            <a:endParaRPr lang="en-US" sz="1600" i="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adronCharges.gif"/>
          <p:cNvPicPr>
            <a:picLocks noChangeAspect="1"/>
          </p:cNvPicPr>
          <p:nvPr/>
        </p:nvPicPr>
        <p:blipFill>
          <a:blip r:embed="rId2" cstate="print"/>
          <a:stretch>
            <a:fillRect/>
          </a:stretch>
        </p:blipFill>
        <p:spPr>
          <a:xfrm>
            <a:off x="304800" y="101727"/>
            <a:ext cx="6045327" cy="332727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pPr algn="r"/>
            <a:r>
              <a:rPr lang="en-US" sz="4000" dirty="0" err="1"/>
              <a:t>Hadron</a:t>
            </a:r>
            <a:r>
              <a:rPr lang="en-US" sz="4000" dirty="0"/>
              <a:t> </a:t>
            </a:r>
            <a:br>
              <a:rPr lang="en-US" sz="4000" dirty="0"/>
            </a:br>
            <a:r>
              <a:rPr lang="en-US" sz="4000" dirty="0"/>
              <a:t>Charges</a:t>
            </a:r>
          </a:p>
        </p:txBody>
      </p:sp>
      <p:sp>
        <p:nvSpPr>
          <p:cNvPr id="3" name="Content Placeholder 2"/>
          <p:cNvSpPr>
            <a:spLocks noGrp="1"/>
          </p:cNvSpPr>
          <p:nvPr>
            <p:ph idx="1"/>
          </p:nvPr>
        </p:nvSpPr>
        <p:spPr>
          <a:xfrm>
            <a:off x="609600" y="3657601"/>
            <a:ext cx="10972800" cy="2590800"/>
          </a:xfrm>
        </p:spPr>
        <p:txBody>
          <a:bodyPr/>
          <a:lstStyle/>
          <a:p>
            <a:r>
              <a:rPr lang="en-US" sz="2800" dirty="0"/>
              <a:t>Matrix elements associated with </a:t>
            </a:r>
            <a:r>
              <a:rPr lang="en-US" sz="2800" dirty="0" err="1"/>
              <a:t>hadron</a:t>
            </a:r>
            <a:r>
              <a:rPr lang="en-US" sz="2800" dirty="0"/>
              <a:t> form factors</a:t>
            </a:r>
          </a:p>
          <a:p>
            <a:r>
              <a:rPr lang="en-US" sz="2800" i="1" dirty="0">
                <a:solidFill>
                  <a:srgbClr val="FF0000"/>
                </a:solidFill>
              </a:rPr>
              <a:t>Scalar charge of a </a:t>
            </a:r>
            <a:r>
              <a:rPr lang="en-US" sz="2800" i="1" dirty="0" err="1">
                <a:solidFill>
                  <a:srgbClr val="FF0000"/>
                </a:solidFill>
              </a:rPr>
              <a:t>hadron</a:t>
            </a:r>
            <a:r>
              <a:rPr lang="en-US" sz="2800" i="1" dirty="0">
                <a:solidFill>
                  <a:srgbClr val="FF0000"/>
                </a:solidFill>
              </a:rPr>
              <a:t> is an intrinsic property of that </a:t>
            </a:r>
            <a:r>
              <a:rPr lang="en-US" sz="2800" i="1" dirty="0" err="1">
                <a:solidFill>
                  <a:srgbClr val="FF0000"/>
                </a:solidFill>
              </a:rPr>
              <a:t>hadron</a:t>
            </a:r>
            <a:r>
              <a:rPr lang="en-US" sz="2800" i="1" dirty="0">
                <a:solidFill>
                  <a:srgbClr val="FF0000"/>
                </a:solidFill>
              </a:rPr>
              <a:t> … no more a property of the vacuum than the </a:t>
            </a:r>
            <a:r>
              <a:rPr lang="en-US" sz="2800" i="1" dirty="0" err="1">
                <a:solidFill>
                  <a:srgbClr val="FF0000"/>
                </a:solidFill>
              </a:rPr>
              <a:t>hadron’s</a:t>
            </a:r>
            <a:r>
              <a:rPr lang="en-US" sz="2800" i="1" dirty="0">
                <a:solidFill>
                  <a:srgbClr val="FF0000"/>
                </a:solidFill>
              </a:rPr>
              <a:t> electric charge, axial charge, tensor charge, etc. …</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31</a:t>
            </a:fld>
            <a:endParaRPr lang="en-US"/>
          </a:p>
        </p:txBody>
      </p:sp>
      <p:sp>
        <p:nvSpPr>
          <p:cNvPr id="9" name="Rectangle 8"/>
          <p:cNvSpPr/>
          <p:nvPr/>
        </p:nvSpPr>
        <p:spPr bwMode="auto">
          <a:xfrm>
            <a:off x="374777" y="838200"/>
            <a:ext cx="5943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0" name="Rectangle 9"/>
          <p:cNvSpPr/>
          <p:nvPr/>
        </p:nvSpPr>
        <p:spPr bwMode="auto">
          <a:xfrm>
            <a:off x="304799" y="1549526"/>
            <a:ext cx="5943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Rectangle 10"/>
          <p:cNvSpPr/>
          <p:nvPr/>
        </p:nvSpPr>
        <p:spPr bwMode="auto">
          <a:xfrm>
            <a:off x="304799" y="2159126"/>
            <a:ext cx="5943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2" name="Rectangle 11"/>
          <p:cNvSpPr/>
          <p:nvPr/>
        </p:nvSpPr>
        <p:spPr bwMode="auto">
          <a:xfrm>
            <a:off x="304799" y="2844926"/>
            <a:ext cx="5943600" cy="533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par>
                                <p:cTn id="23" presetID="51"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770" decel="100000"/>
                                        <p:tgtEl>
                                          <p:spTgt spid="3">
                                            <p:txEl>
                                              <p:pRg st="1" end="1"/>
                                            </p:txEl>
                                          </p:spTgt>
                                        </p:tgtEl>
                                      </p:cBhvr>
                                    </p:animEffect>
                                    <p:animScale>
                                      <p:cBhvr>
                                        <p:cTn id="26" dur="770" decel="100000"/>
                                        <p:tgtEl>
                                          <p:spTgt spid="3">
                                            <p:txEl>
                                              <p:pRg st="1" end="1"/>
                                            </p:txEl>
                                          </p:spTgt>
                                        </p:tgtEl>
                                      </p:cBhvr>
                                      <p:from x="10000" y="10000"/>
                                      <p:to x="200000" y="450000"/>
                                    </p:animScale>
                                    <p:animScale>
                                      <p:cBhvr>
                                        <p:cTn id="27" dur="1230" accel="100000" fill="hold">
                                          <p:stCondLst>
                                            <p:cond delay="770"/>
                                          </p:stCondLst>
                                        </p:cTn>
                                        <p:tgtEl>
                                          <p:spTgt spid="3">
                                            <p:txEl>
                                              <p:pRg st="1" end="1"/>
                                            </p:txEl>
                                          </p:spTgt>
                                        </p:tgtEl>
                                      </p:cBhvr>
                                      <p:from x="200000" y="450000"/>
                                      <p:to x="100000" y="100000"/>
                                    </p:animScale>
                                    <p:set>
                                      <p:cBhvr>
                                        <p:cTn id="28" dur="770" fill="hold"/>
                                        <p:tgtEl>
                                          <p:spTgt spid="3">
                                            <p:txEl>
                                              <p:pRg st="1" end="1"/>
                                            </p:txEl>
                                          </p:spTgt>
                                        </p:tgtEl>
                                        <p:attrNameLst>
                                          <p:attrName>ppt_x</p:attrName>
                                        </p:attrNameLst>
                                      </p:cBhvr>
                                      <p:to>
                                        <p:strVal val="(0.5)"/>
                                      </p:to>
                                    </p:set>
                                    <p:anim from="(0.5)" to="(#ppt_x)" calcmode="lin" valueType="num">
                                      <p:cBhvr>
                                        <p:cTn id="29" dur="1230" accel="100000" fill="hold">
                                          <p:stCondLst>
                                            <p:cond delay="770"/>
                                          </p:stCondLst>
                                        </p:cTn>
                                        <p:tgtEl>
                                          <p:spTgt spid="3">
                                            <p:txEl>
                                              <p:pRg st="1" end="1"/>
                                            </p:txEl>
                                          </p:spTgt>
                                        </p:tgtEl>
                                        <p:attrNameLst>
                                          <p:attrName>ppt_x</p:attrName>
                                        </p:attrNameLst>
                                      </p:cBhvr>
                                    </p:anim>
                                    <p:set>
                                      <p:cBhvr>
                                        <p:cTn id="30" dur="770" fill="hold"/>
                                        <p:tgtEl>
                                          <p:spTgt spid="3">
                                            <p:txEl>
                                              <p:pRg st="1" end="1"/>
                                            </p:txEl>
                                          </p:spTgt>
                                        </p:tgtEl>
                                        <p:attrNameLst>
                                          <p:attrName>ppt_y</p:attrName>
                                        </p:attrNameLst>
                                      </p:cBhvr>
                                      <p:to>
                                        <p:strVal val="(#ppt_y+0.4)"/>
                                      </p:to>
                                    </p:set>
                                    <p:anim from="(#ppt_y+0.4)" to="(#ppt_y)" calcmode="lin" valueType="num">
                                      <p:cBhvr>
                                        <p:cTn id="31" dur="1230" accel="100000" fill="hold">
                                          <p:stCondLst>
                                            <p:cond delay="770"/>
                                          </p:stCondLst>
                                        </p:cTn>
                                        <p:tgtEl>
                                          <p:spTgt spid="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a:t>“Orthodox Vacuum”</a:t>
            </a:r>
          </a:p>
        </p:txBody>
      </p:sp>
      <p:sp>
        <p:nvSpPr>
          <p:cNvPr id="3" name="Content Placeholder 2"/>
          <p:cNvSpPr>
            <a:spLocks noGrp="1"/>
          </p:cNvSpPr>
          <p:nvPr>
            <p:ph idx="1"/>
          </p:nvPr>
        </p:nvSpPr>
        <p:spPr>
          <a:xfrm>
            <a:off x="876300" y="1066801"/>
            <a:ext cx="9334499" cy="5059363"/>
          </a:xfrm>
          <a:blipFill>
            <a:blip r:embed="rId2" cstate="print"/>
            <a:tile tx="0" ty="0" sx="100000" sy="100000" flip="none" algn="tl"/>
          </a:blipFill>
        </p:spPr>
        <p:txBody>
          <a:bodyPr/>
          <a:lstStyle/>
          <a:p>
            <a:r>
              <a:rPr lang="en-US" sz="2400" dirty="0"/>
              <a:t>Vacuum = “frothing sea” </a:t>
            </a:r>
          </a:p>
          <a:p>
            <a:r>
              <a:rPr lang="en-US" sz="2400" dirty="0"/>
              <a:t>Hadrons = bubbles in that “sea”, </a:t>
            </a:r>
          </a:p>
          <a:p>
            <a:pPr>
              <a:buNone/>
            </a:pPr>
            <a:r>
              <a:rPr lang="en-US" sz="2400" dirty="0"/>
              <a:t>	containing nothing but quarks &amp; gluons</a:t>
            </a:r>
          </a:p>
          <a:p>
            <a:pPr>
              <a:buNone/>
            </a:pPr>
            <a:r>
              <a:rPr lang="en-US" sz="2400" dirty="0"/>
              <a:t>	interacting </a:t>
            </a:r>
            <a:r>
              <a:rPr lang="en-US" sz="2400" dirty="0" err="1"/>
              <a:t>perturbatively</a:t>
            </a:r>
            <a:r>
              <a:rPr lang="en-US" sz="2400" dirty="0"/>
              <a:t>, unless they’re </a:t>
            </a:r>
          </a:p>
          <a:p>
            <a:pPr>
              <a:buNone/>
            </a:pPr>
            <a:r>
              <a:rPr lang="en-US" sz="2400" dirty="0"/>
              <a:t>	near the bubble’s boundary, whereat they feel they’re trapped!</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32</a:t>
            </a:fld>
            <a:endParaRPr lang="en-US"/>
          </a:p>
        </p:txBody>
      </p:sp>
      <p:sp>
        <p:nvSpPr>
          <p:cNvPr id="7" name="Oval 6"/>
          <p:cNvSpPr/>
          <p:nvPr/>
        </p:nvSpPr>
        <p:spPr bwMode="auto">
          <a:xfrm>
            <a:off x="3581400" y="2514600"/>
            <a:ext cx="1219200" cy="1295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8" name="Oval 7"/>
          <p:cNvSpPr/>
          <p:nvPr/>
        </p:nvSpPr>
        <p:spPr bwMode="auto">
          <a:xfrm>
            <a:off x="2971800" y="36576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Oval 8"/>
          <p:cNvSpPr/>
          <p:nvPr/>
        </p:nvSpPr>
        <p:spPr bwMode="auto">
          <a:xfrm>
            <a:off x="6477000" y="42672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0" name="Oval 9"/>
          <p:cNvSpPr/>
          <p:nvPr/>
        </p:nvSpPr>
        <p:spPr bwMode="auto">
          <a:xfrm>
            <a:off x="7772400" y="12954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Oval 10"/>
          <p:cNvSpPr/>
          <p:nvPr/>
        </p:nvSpPr>
        <p:spPr bwMode="auto">
          <a:xfrm>
            <a:off x="5181600" y="3733800"/>
            <a:ext cx="838200" cy="838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2" name="Rectangle 11"/>
          <p:cNvSpPr/>
          <p:nvPr/>
        </p:nvSpPr>
        <p:spPr bwMode="auto">
          <a:xfrm>
            <a:off x="3276600" y="3886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3" name="Rectangle 12"/>
          <p:cNvSpPr/>
          <p:nvPr/>
        </p:nvSpPr>
        <p:spPr bwMode="auto">
          <a:xfrm>
            <a:off x="8077200" y="13716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4" name="Rectangle 13"/>
          <p:cNvSpPr/>
          <p:nvPr/>
        </p:nvSpPr>
        <p:spPr bwMode="auto">
          <a:xfrm>
            <a:off x="6781800" y="4343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5" name="Rectangle 14"/>
          <p:cNvSpPr/>
          <p:nvPr/>
        </p:nvSpPr>
        <p:spPr bwMode="auto">
          <a:xfrm>
            <a:off x="3505200" y="3962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6" name="Rectangle 15"/>
          <p:cNvSpPr/>
          <p:nvPr/>
        </p:nvSpPr>
        <p:spPr bwMode="auto">
          <a:xfrm>
            <a:off x="3886200" y="4495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7" name="Rectangle 16"/>
          <p:cNvSpPr/>
          <p:nvPr/>
        </p:nvSpPr>
        <p:spPr bwMode="auto">
          <a:xfrm>
            <a:off x="6705600" y="4648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8" name="Rectangle 17"/>
          <p:cNvSpPr/>
          <p:nvPr/>
        </p:nvSpPr>
        <p:spPr bwMode="auto">
          <a:xfrm>
            <a:off x="7315200" y="5029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9" name="Rectangle 18"/>
          <p:cNvSpPr/>
          <p:nvPr/>
        </p:nvSpPr>
        <p:spPr bwMode="auto">
          <a:xfrm>
            <a:off x="7924800" y="1600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20" name="Rectangle 19"/>
          <p:cNvSpPr/>
          <p:nvPr/>
        </p:nvSpPr>
        <p:spPr bwMode="auto">
          <a:xfrm>
            <a:off x="8534400" y="19050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a:r>
              <a:rPr lang="en-US" sz="4000" i="1" dirty="0">
                <a:ln w="10541" cmpd="sng">
                  <a:solidFill>
                    <a:schemeClr val="accent1">
                      <a:shade val="88000"/>
                      <a:satMod val="110000"/>
                    </a:schemeClr>
                  </a:solidFill>
                  <a:prstDash val="solid"/>
                </a:ln>
                <a:solidFill>
                  <a:srgbClr val="008000"/>
                </a:solidFill>
              </a:rPr>
              <a:t>New Paradigm</a:t>
            </a:r>
            <a:br>
              <a:rPr lang="en-US" sz="2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br>
            <a:endParaRPr lang="en-US" sz="3200" dirty="0"/>
          </a:p>
        </p:txBody>
      </p:sp>
      <p:sp>
        <p:nvSpPr>
          <p:cNvPr id="3" name="Content Placeholder 2"/>
          <p:cNvSpPr>
            <a:spLocks noGrp="1"/>
          </p:cNvSpPr>
          <p:nvPr>
            <p:ph idx="1"/>
          </p:nvPr>
        </p:nvSpPr>
        <p:spPr>
          <a:xfrm>
            <a:off x="876301" y="1066801"/>
            <a:ext cx="7429499" cy="5059363"/>
          </a:xfrm>
          <a:noFill/>
        </p:spPr>
        <p:txBody>
          <a:bodyPr/>
          <a:lstStyle/>
          <a:p>
            <a:r>
              <a:rPr lang="en-US" sz="2400" dirty="0"/>
              <a:t>Vacuum = </a:t>
            </a:r>
            <a:r>
              <a:rPr lang="en-US" sz="2400" dirty="0" err="1"/>
              <a:t>perturbative</a:t>
            </a:r>
            <a:r>
              <a:rPr lang="en-US" sz="2400" dirty="0"/>
              <a:t> </a:t>
            </a:r>
            <a:r>
              <a:rPr lang="en-US" sz="2400" dirty="0" err="1"/>
              <a:t>hadronic</a:t>
            </a:r>
            <a:r>
              <a:rPr lang="en-US" sz="2400" dirty="0"/>
              <a:t> fluctuations</a:t>
            </a:r>
          </a:p>
          <a:p>
            <a:pPr>
              <a:buNone/>
            </a:pPr>
            <a:r>
              <a:rPr lang="en-US" sz="2400" dirty="0"/>
              <a:t>		           but no nonperturbative condensates </a:t>
            </a:r>
          </a:p>
          <a:p>
            <a:r>
              <a:rPr lang="en-US" sz="2400" dirty="0"/>
              <a:t>Hadrons = complex, interacting systems</a:t>
            </a:r>
          </a:p>
          <a:p>
            <a:pPr>
              <a:buNone/>
            </a:pPr>
            <a:r>
              <a:rPr lang="en-US" sz="2400" dirty="0"/>
              <a:t>	within which </a:t>
            </a:r>
            <a:r>
              <a:rPr lang="en-US" sz="2400" dirty="0" err="1"/>
              <a:t>perturbative</a:t>
            </a:r>
            <a:r>
              <a:rPr lang="en-US" sz="2400" dirty="0"/>
              <a:t> </a:t>
            </a:r>
            <a:r>
              <a:rPr lang="en-US" sz="2400" dirty="0" err="1"/>
              <a:t>behaviour</a:t>
            </a:r>
            <a:r>
              <a:rPr lang="en-US" sz="2400" dirty="0"/>
              <a:t> is </a:t>
            </a:r>
          </a:p>
          <a:p>
            <a:pPr>
              <a:buNone/>
            </a:pPr>
            <a:r>
              <a:rPr lang="en-US" sz="2400" dirty="0"/>
              <a:t>	restricted to just 2% of the interior</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33</a:t>
            </a:fld>
            <a:endParaRPr lang="en-US"/>
          </a:p>
        </p:txBody>
      </p:sp>
      <p:sp>
        <p:nvSpPr>
          <p:cNvPr id="7" name="Oval 6"/>
          <p:cNvSpPr/>
          <p:nvPr/>
        </p:nvSpPr>
        <p:spPr bwMode="auto">
          <a:xfrm>
            <a:off x="3581400" y="2514600"/>
            <a:ext cx="1219200" cy="1295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8" name="Oval 7"/>
          <p:cNvSpPr/>
          <p:nvPr/>
        </p:nvSpPr>
        <p:spPr bwMode="auto">
          <a:xfrm>
            <a:off x="2971800" y="3657600"/>
            <a:ext cx="1524000" cy="1524000"/>
          </a:xfrm>
          <a:prstGeom prst="ellipse">
            <a:avLst/>
          </a:prstGeom>
          <a:blipFill>
            <a:blip r:embed="rId2" cstate="print"/>
            <a:tile tx="0" ty="0" sx="100000" sy="100000" flip="none" algn="tl"/>
          </a:blip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Oval 8"/>
          <p:cNvSpPr/>
          <p:nvPr/>
        </p:nvSpPr>
        <p:spPr bwMode="auto">
          <a:xfrm>
            <a:off x="6477000" y="4267200"/>
            <a:ext cx="1524000" cy="1524000"/>
          </a:xfrm>
          <a:prstGeom prst="ellipse">
            <a:avLst/>
          </a:prstGeom>
          <a:blipFill>
            <a:blip r:embed="rId2" cstate="print"/>
            <a:tile tx="0" ty="0" sx="100000" sy="100000" flip="none" algn="tl"/>
          </a:blip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0" name="Oval 9"/>
          <p:cNvSpPr/>
          <p:nvPr/>
        </p:nvSpPr>
        <p:spPr bwMode="auto">
          <a:xfrm>
            <a:off x="7848600" y="1371600"/>
            <a:ext cx="1524000" cy="1524000"/>
          </a:xfrm>
          <a:prstGeom prst="ellipse">
            <a:avLst/>
          </a:prstGeom>
          <a:blipFill>
            <a:blip r:embed="rId2" cstate="print"/>
            <a:tile tx="0" ty="0" sx="100000" sy="100000" flip="none" algn="tl"/>
          </a:blip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Oval 10"/>
          <p:cNvSpPr/>
          <p:nvPr/>
        </p:nvSpPr>
        <p:spPr bwMode="auto">
          <a:xfrm>
            <a:off x="5181600" y="3733800"/>
            <a:ext cx="838200" cy="838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2" name="Rectangle 11"/>
          <p:cNvSpPr/>
          <p:nvPr/>
        </p:nvSpPr>
        <p:spPr bwMode="auto">
          <a:xfrm>
            <a:off x="3276600" y="3886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3" name="Rectangle 12"/>
          <p:cNvSpPr/>
          <p:nvPr/>
        </p:nvSpPr>
        <p:spPr bwMode="auto">
          <a:xfrm>
            <a:off x="8153400" y="1447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4" name="Rectangle 13"/>
          <p:cNvSpPr/>
          <p:nvPr/>
        </p:nvSpPr>
        <p:spPr bwMode="auto">
          <a:xfrm>
            <a:off x="6781800" y="4343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5" name="Rectangle 14"/>
          <p:cNvSpPr/>
          <p:nvPr/>
        </p:nvSpPr>
        <p:spPr bwMode="auto">
          <a:xfrm>
            <a:off x="3505200" y="3962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6" name="Rectangle 15"/>
          <p:cNvSpPr/>
          <p:nvPr/>
        </p:nvSpPr>
        <p:spPr bwMode="auto">
          <a:xfrm>
            <a:off x="3886200" y="4495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7" name="Rectangle 16"/>
          <p:cNvSpPr/>
          <p:nvPr/>
        </p:nvSpPr>
        <p:spPr bwMode="auto">
          <a:xfrm>
            <a:off x="6705600" y="4648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8" name="Rectangle 17"/>
          <p:cNvSpPr/>
          <p:nvPr/>
        </p:nvSpPr>
        <p:spPr bwMode="auto">
          <a:xfrm>
            <a:off x="7315200" y="5029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9" name="Rectangle 18"/>
          <p:cNvSpPr/>
          <p:nvPr/>
        </p:nvSpPr>
        <p:spPr bwMode="auto">
          <a:xfrm>
            <a:off x="8001000" y="1676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20" name="Rectangle 19"/>
          <p:cNvSpPr/>
          <p:nvPr/>
        </p:nvSpPr>
        <p:spPr bwMode="auto">
          <a:xfrm>
            <a:off x="8610600" y="1981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br>
              <a:rPr lang="en-US" sz="3600" dirty="0"/>
            </a:br>
            <a:endParaRPr lang="en-US" sz="3600" dirty="0"/>
          </a:p>
        </p:txBody>
      </p:sp>
      <p:sp>
        <p:nvSpPr>
          <p:cNvPr id="3" name="Content Placeholder 2"/>
          <p:cNvSpPr>
            <a:spLocks noGrp="1"/>
          </p:cNvSpPr>
          <p:nvPr>
            <p:ph idx="1"/>
          </p:nvPr>
        </p:nvSpPr>
        <p:spPr>
          <a:xfrm>
            <a:off x="1752600" y="2027238"/>
            <a:ext cx="8686800" cy="4525963"/>
          </a:xfrm>
        </p:spPr>
        <p:txBody>
          <a:bodyPr>
            <a:normAutofit/>
          </a:bodyPr>
          <a:lstStyle/>
          <a:p>
            <a:endParaRPr lang="en-US" b="1" dirty="0"/>
          </a:p>
          <a:p>
            <a:pPr>
              <a:buNone/>
            </a:pPr>
            <a:endParaRPr lang="en-US" dirty="0">
              <a:solidFill>
                <a:schemeClr val="tx1"/>
              </a:solidFill>
              <a:latin typeface="+mn-lt"/>
              <a:ea typeface="+mn-ea"/>
              <a:cs typeface="+mn-cs"/>
            </a:endParaRPr>
          </a:p>
          <a:p>
            <a:pPr>
              <a:buNone/>
            </a:pPr>
            <a:r>
              <a:rPr lang="en-US" dirty="0"/>
              <a:t>	</a:t>
            </a:r>
            <a:r>
              <a:rPr lang="en-US" dirty="0">
                <a:solidFill>
                  <a:schemeClr val="tx1"/>
                </a:solidFill>
                <a:latin typeface="+mn-lt"/>
                <a:ea typeface="+mn-ea"/>
                <a:cs typeface="+mn-cs"/>
              </a:rPr>
              <a:t>“</a:t>
            </a:r>
            <a:r>
              <a:rPr lang="en-US" sz="2000" i="1" dirty="0">
                <a:solidFill>
                  <a:schemeClr val="tx1"/>
                </a:solidFill>
              </a:rPr>
              <a:t>EMPTY space may really be empty. Though quantum theory suggests that a vacuum should be fizzing with particle activity, it turns out that this paradoxical picture of nothingness may not be needed. A calmer view of the vacuum would also help resolve a nagging inconsistency with </a:t>
            </a:r>
            <a:r>
              <a:rPr lang="en-US" sz="2000" i="1" dirty="0">
                <a:solidFill>
                  <a:schemeClr val="tx1"/>
                </a:solidFill>
                <a:hlinkClick r:id="rId2"/>
              </a:rPr>
              <a:t>dark energy</a:t>
            </a:r>
            <a:r>
              <a:rPr lang="en-US" sz="2000" i="1" dirty="0">
                <a:solidFill>
                  <a:schemeClr val="tx1"/>
                </a:solidFill>
              </a:rPr>
              <a:t>, the elusive force thought to be speeding up the expansion of the universe.”</a:t>
            </a:r>
          </a:p>
        </p:txBody>
      </p:sp>
      <p:sp>
        <p:nvSpPr>
          <p:cNvPr id="9" name="Date Placeholder 8"/>
          <p:cNvSpPr>
            <a:spLocks noGrp="1"/>
          </p:cNvSpPr>
          <p:nvPr>
            <p:ph type="dt" sz="half" idx="10"/>
          </p:nvPr>
        </p:nvSpPr>
        <p:spPr/>
        <p:txBody>
          <a:bodyPr/>
          <a:lstStyle/>
          <a:p>
            <a:r>
              <a:rPr lang="en-US">
                <a:solidFill>
                  <a:srgbClr val="404040"/>
                </a:solidFill>
              </a:rPr>
              <a:t>.                    2025 October 15: NJU INP IWSHSSI 2025                                          (122)</a:t>
            </a:r>
          </a:p>
        </p:txBody>
      </p:sp>
      <p:sp>
        <p:nvSpPr>
          <p:cNvPr id="4" name="Footer Placeholder 3"/>
          <p:cNvSpPr>
            <a:spLocks noGrp="1"/>
          </p:cNvSpPr>
          <p:nvPr>
            <p:ph type="ftr" sz="quarter" idx="11"/>
          </p:nvPr>
        </p:nvSpPr>
        <p:spPr/>
        <p:txBody>
          <a:bodyPr/>
          <a:lstStyle/>
          <a:p>
            <a:r>
              <a:rPr lang="fr-FR">
                <a:solidFill>
                  <a:srgbClr val="404040"/>
                </a:solidFill>
              </a:rPr>
              <a:t>Craig Roberts cdroberts@nju.edu.cn  472  3/4 Emergent Hadron Mass: Origins and Consequences</a:t>
            </a:r>
            <a:endParaRPr lang="en-US" dirty="0">
              <a:solidFill>
                <a:srgbClr val="404040"/>
              </a:solidFill>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34</a:t>
            </a:fld>
            <a:endParaRPr lang="en-US">
              <a:solidFill>
                <a:srgbClr val="404040"/>
              </a:solidFill>
            </a:endParaRPr>
          </a:p>
        </p:txBody>
      </p:sp>
      <p:pic>
        <p:nvPicPr>
          <p:cNvPr id="8" name="Picture 7" descr="pride-and-prejudice.jpg"/>
          <p:cNvPicPr>
            <a:picLocks noChangeAspect="1"/>
          </p:cNvPicPr>
          <p:nvPr/>
        </p:nvPicPr>
        <p:blipFill>
          <a:blip r:embed="rId3" cstate="print"/>
          <a:stretch>
            <a:fillRect/>
          </a:stretch>
        </p:blipFill>
        <p:spPr>
          <a:xfrm>
            <a:off x="0" y="0"/>
            <a:ext cx="2133600" cy="2802130"/>
          </a:xfrm>
          <a:prstGeom prst="rect">
            <a:avLst/>
          </a:prstGeom>
        </p:spPr>
      </p:pic>
      <p:sp>
        <p:nvSpPr>
          <p:cNvPr id="7" name="TextBox 6"/>
          <p:cNvSpPr txBox="1"/>
          <p:nvPr/>
        </p:nvSpPr>
        <p:spPr>
          <a:xfrm>
            <a:off x="3657600" y="1482804"/>
            <a:ext cx="4724400" cy="1107996"/>
          </a:xfrm>
          <a:prstGeom prst="rect">
            <a:avLst/>
          </a:prstGeom>
          <a:noFill/>
        </p:spPr>
        <p:txBody>
          <a:bodyPr wrap="square" rtlCol="0">
            <a:spAutoFit/>
          </a:bodyPr>
          <a:lstStyle/>
          <a:p>
            <a:r>
              <a:rPr lang="en-US" sz="2400" dirty="0"/>
              <a:t>“Void that is truly empty </a:t>
            </a:r>
            <a:br>
              <a:rPr lang="en-US" sz="2400" dirty="0"/>
            </a:br>
            <a:r>
              <a:rPr lang="en-US" sz="2400" dirty="0"/>
              <a:t>solves dark energy puzzle”</a:t>
            </a:r>
          </a:p>
          <a:p>
            <a:r>
              <a:rPr lang="en-US" dirty="0"/>
              <a:t>Rachel Courtland, New Scientist 4</a:t>
            </a:r>
            <a:r>
              <a:rPr lang="en-US" baseline="30000" dirty="0"/>
              <a:t>th</a:t>
            </a:r>
            <a:r>
              <a:rPr lang="en-US" dirty="0"/>
              <a:t> Sept. 2010</a:t>
            </a:r>
          </a:p>
        </p:txBody>
      </p:sp>
      <p:sp>
        <p:nvSpPr>
          <p:cNvPr id="10" name="TextBox 9"/>
          <p:cNvSpPr txBox="1"/>
          <p:nvPr/>
        </p:nvSpPr>
        <p:spPr>
          <a:xfrm>
            <a:off x="533400" y="4495801"/>
            <a:ext cx="11049000" cy="2215991"/>
          </a:xfrm>
          <a:prstGeom prst="rect">
            <a:avLst/>
          </a:prstGeom>
          <a:noFill/>
        </p:spPr>
        <p:txBody>
          <a:bodyPr wrap="square" rtlCol="0">
            <a:spAutoFit/>
          </a:bodyPr>
          <a:lstStyle/>
          <a:p>
            <a:r>
              <a:rPr lang="en-US" sz="2400" b="1" i="1" dirty="0">
                <a:solidFill>
                  <a:srgbClr val="FF0000"/>
                </a:solidFill>
              </a:rPr>
              <a:t>Cosmological Constant: </a:t>
            </a:r>
          </a:p>
          <a:p>
            <a:pPr>
              <a:buFont typeface="Wingdings" pitchFamily="2" charset="2"/>
              <a:buChar char="ü"/>
            </a:pPr>
            <a:r>
              <a:rPr lang="en-US" sz="2400" b="1" i="1" dirty="0">
                <a:solidFill>
                  <a:srgbClr val="FF0000"/>
                </a:solidFill>
              </a:rPr>
              <a:t>Putting QCD condensates back into hadrons </a:t>
            </a:r>
          </a:p>
          <a:p>
            <a:r>
              <a:rPr lang="en-US" sz="2400" b="1" i="1" dirty="0">
                <a:solidFill>
                  <a:srgbClr val="FF0000"/>
                </a:solidFill>
              </a:rPr>
              <a:t>                  reduces the mismatch between experiment and theory by a factor of 10</a:t>
            </a:r>
            <a:r>
              <a:rPr lang="en-US" sz="2400" b="1" i="1" baseline="30000" dirty="0">
                <a:solidFill>
                  <a:srgbClr val="FF0000"/>
                </a:solidFill>
              </a:rPr>
              <a:t>46</a:t>
            </a:r>
            <a:endParaRPr lang="en-US" sz="2400" b="1" i="1" dirty="0">
              <a:solidFill>
                <a:srgbClr val="FF0000"/>
              </a:solidFill>
            </a:endParaRPr>
          </a:p>
          <a:p>
            <a:pPr>
              <a:buFont typeface="Wingdings" pitchFamily="2" charset="2"/>
              <a:buChar char="ü"/>
            </a:pPr>
            <a:r>
              <a:rPr lang="en-US" sz="2400" b="1" i="1" dirty="0">
                <a:solidFill>
                  <a:srgbClr val="FF0000"/>
                </a:solidFill>
              </a:rPr>
              <a:t>Possibly by far more, if </a:t>
            </a:r>
            <a:r>
              <a:rPr lang="en-US" sz="2400" b="1" i="1" dirty="0" err="1">
                <a:solidFill>
                  <a:srgbClr val="FF0000"/>
                </a:solidFill>
              </a:rPr>
              <a:t>technicolour</a:t>
            </a:r>
            <a:r>
              <a:rPr lang="en-US" sz="2400" b="1" i="1" dirty="0">
                <a:solidFill>
                  <a:srgbClr val="FF0000"/>
                </a:solidFill>
              </a:rPr>
              <a:t>-like theories </a:t>
            </a:r>
          </a:p>
          <a:p>
            <a:r>
              <a:rPr lang="en-US" sz="2400" b="1" i="1" dirty="0">
                <a:solidFill>
                  <a:srgbClr val="FF0000"/>
                </a:solidFill>
              </a:rPr>
              <a:t>                  are the correct paradigm for extending the Standard Model</a:t>
            </a:r>
          </a:p>
          <a:p>
            <a:endParaRPr lang="en-US" dirty="0"/>
          </a:p>
        </p:txBody>
      </p:sp>
      <p:graphicFrame>
        <p:nvGraphicFramePr>
          <p:cNvPr id="1174530" name="Object 2"/>
          <p:cNvGraphicFramePr>
            <a:graphicFrameLocks noChangeAspect="1"/>
          </p:cNvGraphicFramePr>
          <p:nvPr/>
        </p:nvGraphicFramePr>
        <p:xfrm>
          <a:off x="2209801" y="3048000"/>
          <a:ext cx="7750175" cy="1225550"/>
        </p:xfrm>
        <a:graphic>
          <a:graphicData uri="http://schemas.openxmlformats.org/presentationml/2006/ole">
            <mc:AlternateContent xmlns:mc="http://schemas.openxmlformats.org/markup-compatibility/2006">
              <mc:Choice xmlns:v="urn:schemas-microsoft-com:vml" Requires="v">
                <p:oleObj name="Equation" r:id="rId4" imgW="2971800" imgH="469800" progId="Equation.3">
                  <p:embed/>
                </p:oleObj>
              </mc:Choice>
              <mc:Fallback>
                <p:oleObj name="Equation" r:id="rId4" imgW="2971800" imgH="469800" progId="Equation.3">
                  <p:embed/>
                  <p:pic>
                    <p:nvPicPr>
                      <p:cNvPr id="11745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1" y="3048000"/>
                        <a:ext cx="7750175" cy="1225550"/>
                      </a:xfrm>
                      <a:prstGeom prst="rect">
                        <a:avLst/>
                      </a:prstGeom>
                      <a:noFill/>
                    </p:spPr>
                  </p:pic>
                </p:oleObj>
              </mc:Fallback>
            </mc:AlternateContent>
          </a:graphicData>
        </a:graphic>
      </p:graphicFrame>
      <p:cxnSp>
        <p:nvCxnSpPr>
          <p:cNvPr id="13" name="Straight Connector 12"/>
          <p:cNvCxnSpPr/>
          <p:nvPr/>
        </p:nvCxnSpPr>
        <p:spPr bwMode="auto">
          <a:xfrm>
            <a:off x="3429000" y="3048000"/>
            <a:ext cx="5715000" cy="1219200"/>
          </a:xfrm>
          <a:prstGeom prst="line">
            <a:avLst/>
          </a:prstGeom>
          <a:noFill/>
          <a:ln w="9525" cap="flat" cmpd="sng" algn="ctr">
            <a:noFill/>
            <a:prstDash val="solid"/>
            <a:round/>
            <a:headEnd type="none" w="med" len="med"/>
            <a:tailEnd type="none" w="med" len="med"/>
          </a:ln>
          <a:effectLst/>
        </p:spPr>
      </p:cxnSp>
      <p:cxnSp>
        <p:nvCxnSpPr>
          <p:cNvPr id="15" name="Straight Connector 14"/>
          <p:cNvCxnSpPr/>
          <p:nvPr/>
        </p:nvCxnSpPr>
        <p:spPr bwMode="auto">
          <a:xfrm>
            <a:off x="3429000" y="2971800"/>
            <a:ext cx="5715000" cy="1295400"/>
          </a:xfrm>
          <a:prstGeom prst="line">
            <a:avLst/>
          </a:prstGeom>
          <a:noFill/>
          <a:ln w="9525" cap="flat" cmpd="sng" algn="ctr">
            <a:noFill/>
            <a:prstDash val="solid"/>
            <a:round/>
            <a:headEnd type="none" w="med" len="med"/>
            <a:tailEnd type="none" w="med" len="med"/>
          </a:ln>
          <a:effectLst/>
        </p:spPr>
      </p:cxnSp>
      <p:cxnSp>
        <p:nvCxnSpPr>
          <p:cNvPr id="17" name="Straight Connector 16"/>
          <p:cNvCxnSpPr/>
          <p:nvPr/>
        </p:nvCxnSpPr>
        <p:spPr bwMode="auto">
          <a:xfrm>
            <a:off x="3276600" y="2895600"/>
            <a:ext cx="6096000" cy="1524000"/>
          </a:xfrm>
          <a:prstGeom prst="line">
            <a:avLst/>
          </a:prstGeom>
          <a:noFill/>
          <a:ln w="38100" cap="flat" cmpd="sng" algn="ctr">
            <a:solidFill>
              <a:srgbClr val="FF300D"/>
            </a:solidFill>
            <a:prstDash val="solid"/>
            <a:round/>
            <a:headEnd type="none" w="med" len="med"/>
            <a:tailEnd type="none" w="med" len="med"/>
          </a:ln>
          <a:effectLst/>
        </p:spPr>
      </p:cxnSp>
      <p:cxnSp>
        <p:nvCxnSpPr>
          <p:cNvPr id="18" name="Straight Connector 17"/>
          <p:cNvCxnSpPr/>
          <p:nvPr/>
        </p:nvCxnSpPr>
        <p:spPr bwMode="auto">
          <a:xfrm flipV="1">
            <a:off x="3352800" y="2971800"/>
            <a:ext cx="5715000" cy="1371600"/>
          </a:xfrm>
          <a:prstGeom prst="line">
            <a:avLst/>
          </a:prstGeom>
          <a:noFill/>
          <a:ln w="38100" cap="flat" cmpd="sng" algn="ctr">
            <a:solidFill>
              <a:srgbClr val="FF300D"/>
            </a:solidFill>
            <a:prstDash val="solid"/>
            <a:round/>
            <a:headEnd type="none" w="med" len="med"/>
            <a:tailEnd type="none" w="med" len="med"/>
          </a:ln>
          <a:effectLst/>
        </p:spPr>
      </p:cxnSp>
      <p:sp>
        <p:nvSpPr>
          <p:cNvPr id="16" name="Title 1"/>
          <p:cNvSpPr txBox="1">
            <a:spLocks/>
          </p:cNvSpPr>
          <p:nvPr/>
        </p:nvSpPr>
        <p:spPr>
          <a:xfrm>
            <a:off x="1981200" y="304800"/>
            <a:ext cx="8229600" cy="1143000"/>
          </a:xfrm>
          <a:prstGeom prst="rect">
            <a:avLst/>
          </a:prstGeom>
        </p:spPr>
        <p:txBody>
          <a:bodyPr vert="horz" lIns="91440" tIns="45720" rIns="91440" bIns="45720" rtlCol="0" anchor="ctr">
            <a:noAutofit/>
          </a:bodyPr>
          <a:lstStyle/>
          <a:p>
            <a:pPr algn="r">
              <a:spcBef>
                <a:spcPct val="0"/>
              </a:spcBef>
              <a:defRPr/>
            </a:pPr>
            <a:r>
              <a:rPr lang="en-US" sz="3600" dirty="0">
                <a:latin typeface="Trebuchet MS" pitchFamily="34" charset="0"/>
                <a:ea typeface="+mj-ea"/>
                <a:cs typeface="+mj-cs"/>
              </a:rPr>
              <a:t>Paradigm shift:</a:t>
            </a:r>
            <a:br>
              <a:rPr lang="en-US" sz="3600" dirty="0">
                <a:latin typeface="Trebuchet MS" pitchFamily="34" charset="0"/>
                <a:ea typeface="+mj-ea"/>
                <a:cs typeface="+mj-cs"/>
              </a:rPr>
            </a:br>
            <a:r>
              <a:rPr lang="en-US" sz="3600" dirty="0">
                <a:latin typeface="Trebuchet MS" pitchFamily="34" charset="0"/>
                <a:ea typeface="+mj-ea"/>
                <a:cs typeface="+mj-cs"/>
              </a:rPr>
              <a:t>In-</a:t>
            </a:r>
            <a:r>
              <a:rPr lang="en-US" sz="3600" dirty="0" err="1">
                <a:latin typeface="Trebuchet MS" pitchFamily="34" charset="0"/>
                <a:ea typeface="+mj-ea"/>
                <a:cs typeface="+mj-cs"/>
              </a:rPr>
              <a:t>Hadron</a:t>
            </a:r>
            <a:r>
              <a:rPr lang="en-US" sz="3600" dirty="0">
                <a:latin typeface="Trebuchet MS" pitchFamily="34" charset="0"/>
                <a:ea typeface="+mj-ea"/>
                <a:cs typeface="+mj-cs"/>
              </a:rPr>
              <a:t> Condensates</a:t>
            </a:r>
          </a:p>
        </p:txBody>
      </p:sp>
      <p:sp>
        <p:nvSpPr>
          <p:cNvPr id="19" name="TextBox 18"/>
          <p:cNvSpPr txBox="1"/>
          <p:nvPr/>
        </p:nvSpPr>
        <p:spPr>
          <a:xfrm>
            <a:off x="7772400" y="1600201"/>
            <a:ext cx="2895600" cy="1200329"/>
          </a:xfrm>
          <a:prstGeom prst="rect">
            <a:avLst/>
          </a:prstGeom>
          <a:noFill/>
        </p:spPr>
        <p:txBody>
          <a:bodyPr wrap="square" rtlCol="0">
            <a:spAutoFit/>
          </a:bodyPr>
          <a:lstStyle/>
          <a:p>
            <a:pPr algn="r"/>
            <a:r>
              <a:rPr lang="en-US" sz="2400" i="1" dirty="0">
                <a:solidFill>
                  <a:srgbClr val="FF0000"/>
                </a:solidFill>
              </a:rPr>
              <a:t>“The biggest embarrassment in theoretical physics.”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ox(in)">
                                      <p:cBhvr>
                                        <p:cTn id="7" dur="500"/>
                                        <p:tgtEl>
                                          <p:spTgt spid="17"/>
                                        </p:tgtEl>
                                      </p:cBhvr>
                                    </p:animEffect>
                                  </p:childTnLst>
                                </p:cTn>
                              </p:par>
                              <p:par>
                                <p:cTn id="8" presetID="4"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ox(i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8" fill="hold" nodeType="clickEffect">
                                  <p:stCondLst>
                                    <p:cond delay="0"/>
                                  </p:stCondLst>
                                  <p:childTnLst>
                                    <p:anim calcmode="lin" valueType="num">
                                      <p:cBhvr additive="base">
                                        <p:cTn id="14" dur="500"/>
                                        <p:tgtEl>
                                          <p:spTgt spid="17"/>
                                        </p:tgtEl>
                                        <p:attrNameLst>
                                          <p:attrName>ppt_x</p:attrName>
                                        </p:attrNameLst>
                                      </p:cBhvr>
                                      <p:tavLst>
                                        <p:tav tm="0">
                                          <p:val>
                                            <p:strVal val="ppt_x"/>
                                          </p:val>
                                        </p:tav>
                                        <p:tav tm="100000">
                                          <p:val>
                                            <p:strVal val="0-ppt_w/2"/>
                                          </p:val>
                                        </p:tav>
                                      </p:tavLst>
                                    </p:anim>
                                    <p:anim calcmode="lin" valueType="num">
                                      <p:cBhvr additive="base">
                                        <p:cTn id="15" dur="500"/>
                                        <p:tgtEl>
                                          <p:spTgt spid="17"/>
                                        </p:tgtEl>
                                        <p:attrNameLst>
                                          <p:attrName>ppt_y</p:attrName>
                                        </p:attrNameLst>
                                      </p:cBhvr>
                                      <p:tavLst>
                                        <p:tav tm="0">
                                          <p:val>
                                            <p:strVal val="ppt_y"/>
                                          </p:val>
                                        </p:tav>
                                        <p:tav tm="100000">
                                          <p:val>
                                            <p:strVal val="ppt_y"/>
                                          </p:val>
                                        </p:tav>
                                      </p:tavLst>
                                    </p:anim>
                                    <p:set>
                                      <p:cBhvr>
                                        <p:cTn id="16" dur="1" fill="hold">
                                          <p:stCondLst>
                                            <p:cond delay="499"/>
                                          </p:stCondLst>
                                        </p:cTn>
                                        <p:tgtEl>
                                          <p:spTgt spid="17"/>
                                        </p:tgtEl>
                                        <p:attrNameLst>
                                          <p:attrName>style.visibility</p:attrName>
                                        </p:attrNameLst>
                                      </p:cBhvr>
                                      <p:to>
                                        <p:strVal val="hidden"/>
                                      </p:to>
                                    </p:set>
                                  </p:childTnLst>
                                </p:cTn>
                              </p:par>
                              <p:par>
                                <p:cTn id="17" presetID="2" presetClass="exit" presetSubtype="8"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0-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fill="hold" nodeType="withEffect">
                                  <p:stCondLst>
                                    <p:cond delay="0"/>
                                  </p:stCondLst>
                                  <p:childTnLst>
                                    <p:anim calcmode="lin" valueType="num">
                                      <p:cBhvr additive="base">
                                        <p:cTn id="22" dur="500"/>
                                        <p:tgtEl>
                                          <p:spTgt spid="1174530"/>
                                        </p:tgtEl>
                                        <p:attrNameLst>
                                          <p:attrName>ppt_x</p:attrName>
                                        </p:attrNameLst>
                                      </p:cBhvr>
                                      <p:tavLst>
                                        <p:tav tm="0">
                                          <p:val>
                                            <p:strVal val="ppt_x"/>
                                          </p:val>
                                        </p:tav>
                                        <p:tav tm="100000">
                                          <p:val>
                                            <p:strVal val="0-ppt_w/2"/>
                                          </p:val>
                                        </p:tav>
                                      </p:tavLst>
                                    </p:anim>
                                    <p:anim calcmode="lin" valueType="num">
                                      <p:cBhvr additive="base">
                                        <p:cTn id="23" dur="500"/>
                                        <p:tgtEl>
                                          <p:spTgt spid="1174530"/>
                                        </p:tgtEl>
                                        <p:attrNameLst>
                                          <p:attrName>ppt_y</p:attrName>
                                        </p:attrNameLst>
                                      </p:cBhvr>
                                      <p:tavLst>
                                        <p:tav tm="0">
                                          <p:val>
                                            <p:strVal val="ppt_y"/>
                                          </p:val>
                                        </p:tav>
                                        <p:tav tm="100000">
                                          <p:val>
                                            <p:strVal val="ppt_y"/>
                                          </p:val>
                                        </p:tav>
                                      </p:tavLst>
                                    </p:anim>
                                    <p:set>
                                      <p:cBhvr>
                                        <p:cTn id="24" dur="1" fill="hold">
                                          <p:stCondLst>
                                            <p:cond delay="499"/>
                                          </p:stCondLst>
                                        </p:cTn>
                                        <p:tgtEl>
                                          <p:spTgt spid="1174530"/>
                                        </p:tgtEl>
                                        <p:attrNameLst>
                                          <p:attrName>style.visibility</p:attrName>
                                        </p:attrNameLst>
                                      </p:cBhvr>
                                      <p:to>
                                        <p:strVal val="hidden"/>
                                      </p:to>
                                    </p:set>
                                  </p:childTnLst>
                                </p:cTn>
                              </p:par>
                              <p:par>
                                <p:cTn id="25" presetID="2" presetClass="entr" presetSubtype="2"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10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8" dur="1000" fill="hold"/>
                                        <p:tgtEl>
                                          <p:spTgt spid="3">
                                            <p:txEl>
                                              <p:pRg st="2" end="2"/>
                                            </p:txEl>
                                          </p:spTgt>
                                        </p:tgtEl>
                                        <p:attrNameLst>
                                          <p:attrName>ppt_y</p:attrName>
                                        </p:attrNameLst>
                                      </p:cBhvr>
                                      <p:tavLst>
                                        <p:tav tm="0">
                                          <p:val>
                                            <p:strVal val="#ppt_y"/>
                                          </p:val>
                                        </p:tav>
                                        <p:tav tm="100000">
                                          <p:val>
                                            <p:strVal val="#ppt_y"/>
                                          </p:val>
                                        </p:tav>
                                      </p:tavLst>
                                    </p:anim>
                                  </p:childTnLst>
                                </p:cTn>
                              </p:par>
                              <p:par>
                                <p:cTn id="29" presetID="2" presetClass="exit" presetSubtype="4" fill="hold" grpId="0" nodeType="withEffect">
                                  <p:stCondLst>
                                    <p:cond delay="0"/>
                                  </p:stCondLst>
                                  <p:childTnLst>
                                    <p:anim calcmode="lin" valueType="num">
                                      <p:cBhvr additive="base">
                                        <p:cTn id="30" dur="500"/>
                                        <p:tgtEl>
                                          <p:spTgt spid="19"/>
                                        </p:tgtEl>
                                        <p:attrNameLst>
                                          <p:attrName>ppt_x</p:attrName>
                                        </p:attrNameLst>
                                      </p:cBhvr>
                                      <p:tavLst>
                                        <p:tav tm="0">
                                          <p:val>
                                            <p:strVal val="ppt_x"/>
                                          </p:val>
                                        </p:tav>
                                        <p:tav tm="100000">
                                          <p:val>
                                            <p:strVal val="ppt_x"/>
                                          </p:val>
                                        </p:tav>
                                      </p:tavLst>
                                    </p:anim>
                                    <p:anim calcmode="lin" valueType="num">
                                      <p:cBhvr additive="base">
                                        <p:cTn id="31" dur="500"/>
                                        <p:tgtEl>
                                          <p:spTgt spid="19"/>
                                        </p:tgtEl>
                                        <p:attrNameLst>
                                          <p:attrName>ppt_y</p:attrName>
                                        </p:attrNameLst>
                                      </p:cBhvr>
                                      <p:tavLst>
                                        <p:tav tm="0">
                                          <p:val>
                                            <p:strVal val="ppt_y"/>
                                          </p:val>
                                        </p:tav>
                                        <p:tav tm="100000">
                                          <p:val>
                                            <p:strVal val="1+ppt_h/2"/>
                                          </p:val>
                                        </p:tav>
                                      </p:tavLst>
                                    </p:anim>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 calcmode="lin" valueType="num">
                                      <p:cBhvr additive="base">
                                        <p:cTn id="37" dur="2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10">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12" fill="hold" grpId="0" nodeType="withEffect">
                                  <p:stCondLst>
                                    <p:cond delay="0"/>
                                  </p:stCondLst>
                                  <p:childTnLst>
                                    <p:set>
                                      <p:cBhvr>
                                        <p:cTn id="40" dur="1" fill="hold">
                                          <p:stCondLst>
                                            <p:cond delay="0"/>
                                          </p:stCondLst>
                                        </p:cTn>
                                        <p:tgtEl>
                                          <p:spTgt spid="10">
                                            <p:txEl>
                                              <p:pRg st="1" end="1"/>
                                            </p:txEl>
                                          </p:spTgt>
                                        </p:tgtEl>
                                        <p:attrNameLst>
                                          <p:attrName>style.visibility</p:attrName>
                                        </p:attrNameLst>
                                      </p:cBhvr>
                                      <p:to>
                                        <p:strVal val="visible"/>
                                      </p:to>
                                    </p:set>
                                    <p:anim calcmode="lin" valueType="num">
                                      <p:cBhvr additive="base">
                                        <p:cTn id="41" dur="2000" fill="hold"/>
                                        <p:tgtEl>
                                          <p:spTgt spid="10">
                                            <p:txEl>
                                              <p:pRg st="1" end="1"/>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10">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12" fill="hold" grpId="0" nodeType="withEffect">
                                  <p:stCondLst>
                                    <p:cond delay="0"/>
                                  </p:stCondLst>
                                  <p:childTnLst>
                                    <p:set>
                                      <p:cBhvr>
                                        <p:cTn id="44" dur="1" fill="hold">
                                          <p:stCondLst>
                                            <p:cond delay="0"/>
                                          </p:stCondLst>
                                        </p:cTn>
                                        <p:tgtEl>
                                          <p:spTgt spid="10">
                                            <p:txEl>
                                              <p:pRg st="2" end="2"/>
                                            </p:txEl>
                                          </p:spTgt>
                                        </p:tgtEl>
                                        <p:attrNameLst>
                                          <p:attrName>style.visibility</p:attrName>
                                        </p:attrNameLst>
                                      </p:cBhvr>
                                      <p:to>
                                        <p:strVal val="visible"/>
                                      </p:to>
                                    </p:set>
                                    <p:anim calcmode="lin" valueType="num">
                                      <p:cBhvr additive="base">
                                        <p:cTn id="45" dur="20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46" dur="2000" fill="hold"/>
                                        <p:tgtEl>
                                          <p:spTgt spid="10">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12" fill="hold" grpId="0" nodeType="withEffect">
                                  <p:stCondLst>
                                    <p:cond delay="0"/>
                                  </p:stCondLst>
                                  <p:childTnLst>
                                    <p:set>
                                      <p:cBhvr>
                                        <p:cTn id="48" dur="1" fill="hold">
                                          <p:stCondLst>
                                            <p:cond delay="0"/>
                                          </p:stCondLst>
                                        </p:cTn>
                                        <p:tgtEl>
                                          <p:spTgt spid="10">
                                            <p:txEl>
                                              <p:pRg st="3" end="3"/>
                                            </p:txEl>
                                          </p:spTgt>
                                        </p:tgtEl>
                                        <p:attrNameLst>
                                          <p:attrName>style.visibility</p:attrName>
                                        </p:attrNameLst>
                                      </p:cBhvr>
                                      <p:to>
                                        <p:strVal val="visible"/>
                                      </p:to>
                                    </p:set>
                                    <p:anim calcmode="lin" valueType="num">
                                      <p:cBhvr additive="base">
                                        <p:cTn id="49" dur="2000" fill="hold"/>
                                        <p:tgtEl>
                                          <p:spTgt spid="10">
                                            <p:txEl>
                                              <p:pRg st="3" end="3"/>
                                            </p:txEl>
                                          </p:spTgt>
                                        </p:tgtEl>
                                        <p:attrNameLst>
                                          <p:attrName>ppt_x</p:attrName>
                                        </p:attrNameLst>
                                      </p:cBhvr>
                                      <p:tavLst>
                                        <p:tav tm="0">
                                          <p:val>
                                            <p:strVal val="0-#ppt_w/2"/>
                                          </p:val>
                                        </p:tav>
                                        <p:tav tm="100000">
                                          <p:val>
                                            <p:strVal val="#ppt_x"/>
                                          </p:val>
                                        </p:tav>
                                      </p:tavLst>
                                    </p:anim>
                                    <p:anim calcmode="lin" valueType="num">
                                      <p:cBhvr additive="base">
                                        <p:cTn id="50" dur="2000" fill="hold"/>
                                        <p:tgtEl>
                                          <p:spTgt spid="10">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10">
                                            <p:txEl>
                                              <p:pRg st="4" end="4"/>
                                            </p:txEl>
                                          </p:spTgt>
                                        </p:tgtEl>
                                        <p:attrNameLst>
                                          <p:attrName>style.visibility</p:attrName>
                                        </p:attrNameLst>
                                      </p:cBhvr>
                                      <p:to>
                                        <p:strVal val="visible"/>
                                      </p:to>
                                    </p:set>
                                    <p:anim calcmode="lin" valueType="num">
                                      <p:cBhvr additive="base">
                                        <p:cTn id="53" dur="20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54" dur="20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13216-C3F3-4033-AC57-85CF4682C2A6}"/>
              </a:ext>
            </a:extLst>
          </p:cNvPr>
          <p:cNvSpPr>
            <a:spLocks noGrp="1"/>
          </p:cNvSpPr>
          <p:nvPr>
            <p:ph type="title"/>
          </p:nvPr>
        </p:nvSpPr>
        <p:spPr/>
        <p:txBody>
          <a:bodyPr/>
          <a:lstStyle/>
          <a:p>
            <a:pPr algn="ctr"/>
            <a:r>
              <a:rPr lang="en-GB" sz="3200" b="0" i="1" dirty="0">
                <a:ln w="0"/>
                <a:solidFill>
                  <a:schemeClr val="tx2">
                    <a:lumMod val="75000"/>
                  </a:schemeClr>
                </a:solidFill>
                <a:effectLst>
                  <a:outerShdw blurRad="60007" dist="310007" dir="7680000" sy="30000" kx="1300200" algn="ctr" rotWithShape="0">
                    <a:prstClr val="black">
                      <a:alpha val="32000"/>
                    </a:prstClr>
                  </a:outerShdw>
                </a:effectLst>
              </a:rPr>
              <a:t>Whence “1” and yet “0” ?</a:t>
            </a:r>
            <a:endParaRPr lang="en-US" sz="2800" dirty="0"/>
          </a:p>
        </p:txBody>
      </p:sp>
      <p:sp>
        <p:nvSpPr>
          <p:cNvPr id="3" name="Content Placeholder 2">
            <a:extLst>
              <a:ext uri="{FF2B5EF4-FFF2-40B4-BE49-F238E27FC236}">
                <a16:creationId xmlns:a16="http://schemas.microsoft.com/office/drawing/2014/main" id="{776A2B4D-8A9A-4D3E-A7CA-BFC13F2702F0}"/>
              </a:ext>
            </a:extLst>
          </p:cNvPr>
          <p:cNvSpPr>
            <a:spLocks noGrp="1"/>
          </p:cNvSpPr>
          <p:nvPr>
            <p:ph idx="1"/>
          </p:nvPr>
        </p:nvSpPr>
        <p:spPr>
          <a:xfrm>
            <a:off x="609600" y="1951037"/>
            <a:ext cx="10972800" cy="4525963"/>
          </a:xfrm>
        </p:spPr>
        <p:txBody>
          <a:bodyPr/>
          <a:lstStyle/>
          <a:p>
            <a:r>
              <a:rPr lang="en-AU" sz="3200" i="1" dirty="0">
                <a:solidFill>
                  <a:srgbClr val="BF0703"/>
                </a:solidFill>
              </a:rPr>
              <a:t>No statement of the question </a:t>
            </a:r>
          </a:p>
          <a:p>
            <a:pPr marL="0" indent="0">
              <a:buNone/>
            </a:pPr>
            <a:r>
              <a:rPr lang="en-AU" sz="3200" i="1" dirty="0">
                <a:solidFill>
                  <a:srgbClr val="BF0703"/>
                </a:solidFill>
              </a:rPr>
              <a:t>	“How does the mass of the proton arise?” </a:t>
            </a:r>
          </a:p>
          <a:p>
            <a:pPr marL="0" indent="0">
              <a:buNone/>
            </a:pPr>
            <a:r>
              <a:rPr lang="en-AU" sz="3200" i="1" dirty="0">
                <a:solidFill>
                  <a:srgbClr val="BF0703"/>
                </a:solidFill>
              </a:rPr>
              <a:t>	is complete without the additional clause </a:t>
            </a:r>
          </a:p>
          <a:p>
            <a:pPr marL="0" indent="0">
              <a:buNone/>
            </a:pPr>
            <a:r>
              <a:rPr lang="en-AU" sz="3200" i="1" dirty="0">
                <a:solidFill>
                  <a:srgbClr val="BF0703"/>
                </a:solidFill>
              </a:rPr>
              <a:t>	“How does the pion remain </a:t>
            </a:r>
            <a:r>
              <a:rPr lang="en-AU" sz="3200" b="1" dirty="0">
                <a:ln w="28575">
                  <a:solidFill>
                    <a:srgbClr val="C00000"/>
                  </a:solidFill>
                  <a:prstDash val="solid"/>
                </a:ln>
                <a:solidFill>
                  <a:srgbClr val="FFFFFF"/>
                </a:solidFill>
                <a:effectLst>
                  <a:outerShdw dist="38100" dir="2700000" algn="tl" rotWithShape="0">
                    <a:schemeClr val="accent2"/>
                  </a:outerShdw>
                </a:effectLst>
              </a:rPr>
              <a:t>massless</a:t>
            </a:r>
            <a:r>
              <a:rPr lang="en-AU" sz="3200" i="1" dirty="0">
                <a:solidFill>
                  <a:srgbClr val="BF0703"/>
                </a:solidFill>
              </a:rPr>
              <a:t>?”</a:t>
            </a:r>
          </a:p>
          <a:p>
            <a:pPr>
              <a:spcBef>
                <a:spcPts val="1200"/>
              </a:spcBef>
            </a:pPr>
            <a:r>
              <a:rPr lang="en-AU" sz="2400" dirty="0">
                <a:solidFill>
                  <a:schemeClr val="tx2">
                    <a:lumMod val="50000"/>
                  </a:schemeClr>
                </a:solidFill>
              </a:rPr>
              <a:t>Natural visible-matter mass-scale must emerge simultaneously with apparent preservation of scale invariance in related systems</a:t>
            </a:r>
          </a:p>
          <a:p>
            <a:pPr lvl="1"/>
            <a:r>
              <a:rPr lang="en-AU" sz="2400" dirty="0">
                <a:solidFill>
                  <a:schemeClr val="tx2">
                    <a:lumMod val="50000"/>
                  </a:schemeClr>
                </a:solidFill>
              </a:rPr>
              <a:t>Expectation value of </a:t>
            </a:r>
            <a:r>
              <a:rPr lang="en-GB" sz="2400" i="1" dirty="0"/>
              <a:t>Θ</a:t>
            </a:r>
            <a:r>
              <a:rPr lang="en-GB" sz="2400" i="1" baseline="-25000" dirty="0"/>
              <a:t>0 </a:t>
            </a:r>
            <a:r>
              <a:rPr lang="en-AU" sz="2400" dirty="0">
                <a:solidFill>
                  <a:schemeClr val="tx2">
                    <a:lumMod val="50000"/>
                  </a:schemeClr>
                </a:solidFill>
              </a:rPr>
              <a:t>in pion is always zero, </a:t>
            </a:r>
          </a:p>
          <a:p>
            <a:pPr marL="457200" lvl="1" indent="0">
              <a:spcBef>
                <a:spcPts val="0"/>
              </a:spcBef>
              <a:buNone/>
            </a:pPr>
            <a:r>
              <a:rPr lang="en-AU" sz="2400" dirty="0">
                <a:solidFill>
                  <a:schemeClr val="tx2">
                    <a:lumMod val="50000"/>
                  </a:schemeClr>
                </a:solidFill>
              </a:rPr>
              <a:t>	irrespective of the size of the natural mass-scale for strong interactions = </a:t>
            </a:r>
            <a:r>
              <a:rPr lang="en-AU" sz="2400" i="1" dirty="0" err="1">
                <a:solidFill>
                  <a:schemeClr val="tx2">
                    <a:lumMod val="50000"/>
                  </a:schemeClr>
                </a:solidFill>
              </a:rPr>
              <a:t>m</a:t>
            </a:r>
            <a:r>
              <a:rPr lang="en-AU" sz="2400" i="1" baseline="-25000" dirty="0" err="1">
                <a:solidFill>
                  <a:schemeClr val="tx2">
                    <a:lumMod val="50000"/>
                  </a:schemeClr>
                </a:solidFill>
              </a:rPr>
              <a:t>p</a:t>
            </a:r>
            <a:endParaRPr lang="en-GB" sz="3200" dirty="0">
              <a:solidFill>
                <a:schemeClr val="tx2">
                  <a:lumMod val="50000"/>
                </a:schemeClr>
              </a:solidFill>
            </a:endParaRPr>
          </a:p>
          <a:p>
            <a:endParaRPr lang="en-US" dirty="0"/>
          </a:p>
        </p:txBody>
      </p:sp>
      <p:sp>
        <p:nvSpPr>
          <p:cNvPr id="4" name="Date Placeholder 3">
            <a:extLst>
              <a:ext uri="{FF2B5EF4-FFF2-40B4-BE49-F238E27FC236}">
                <a16:creationId xmlns:a16="http://schemas.microsoft.com/office/drawing/2014/main" id="{50FDDB22-0688-4EB3-8658-D9E9DC22A4D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E2166246-CFED-491F-85B8-D1EF2452C9BE}"/>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B8F2BC71-711F-431D-9800-553A0465453F}"/>
              </a:ext>
            </a:extLst>
          </p:cNvPr>
          <p:cNvSpPr>
            <a:spLocks noGrp="1"/>
          </p:cNvSpPr>
          <p:nvPr>
            <p:ph type="sldNum" sz="quarter" idx="12"/>
          </p:nvPr>
        </p:nvSpPr>
        <p:spPr/>
        <p:txBody>
          <a:bodyPr/>
          <a:lstStyle/>
          <a:p>
            <a:fld id="{87034D8C-3CB4-402A-BC46-2AB14C0FE90A}" type="slidenum">
              <a:rPr lang="en-US" smtClean="0"/>
              <a:pPr/>
              <a:t>35</a:t>
            </a:fld>
            <a:endParaRPr lang="en-US"/>
          </a:p>
        </p:txBody>
      </p:sp>
      <p:pic>
        <p:nvPicPr>
          <p:cNvPr id="7" name="Picture 6">
            <a:extLst>
              <a:ext uri="{FF2B5EF4-FFF2-40B4-BE49-F238E27FC236}">
                <a16:creationId xmlns:a16="http://schemas.microsoft.com/office/drawing/2014/main" id="{068FAAA9-48C7-4D1A-803D-6A66F641B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197678"/>
            <a:ext cx="8077200" cy="5549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a:extLst>
              <a:ext uri="{FF2B5EF4-FFF2-40B4-BE49-F238E27FC236}">
                <a16:creationId xmlns:a16="http://schemas.microsoft.com/office/drawing/2014/main" id="{FD171DF6-D541-414E-97D8-051A4DB2ED45}"/>
              </a:ext>
            </a:extLst>
          </p:cNvPr>
          <p:cNvSpPr txBox="1"/>
          <p:nvPr/>
        </p:nvSpPr>
        <p:spPr>
          <a:xfrm>
            <a:off x="972937" y="4209033"/>
            <a:ext cx="10246125" cy="2062103"/>
          </a:xfrm>
          <a:prstGeom prst="rect">
            <a:avLst/>
          </a:prstGeom>
          <a:solidFill>
            <a:schemeClr val="bg1"/>
          </a:solidFill>
        </p:spPr>
        <p:txBody>
          <a:bodyPr wrap="square" rtlCol="0">
            <a:spAutoFit/>
          </a:bodyPr>
          <a:lstStyle/>
          <a:p>
            <a:pPr algn="ctr"/>
            <a:r>
              <a:rPr lang="en-US" sz="3200" dirty="0">
                <a:ln w="0"/>
                <a:solidFill>
                  <a:srgbClr val="7030A0"/>
                </a:solidFill>
                <a:effectLst>
                  <a:reflection blurRad="6350" stA="53000" endA="300" endPos="35500" dir="5400000" sy="-90000" algn="bl" rotWithShape="0"/>
                </a:effectLst>
              </a:rPr>
              <a:t>Modern Physics must </a:t>
            </a:r>
          </a:p>
          <a:p>
            <a:pPr algn="ctr"/>
            <a:r>
              <a:rPr lang="en-US" sz="3200" dirty="0">
                <a:ln w="0"/>
                <a:solidFill>
                  <a:srgbClr val="7030A0"/>
                </a:solidFill>
                <a:effectLst>
                  <a:reflection blurRad="6350" stA="53000" endA="300" endPos="35500" dir="5400000" sy="-90000" algn="bl" rotWithShape="0"/>
                </a:effectLst>
              </a:rPr>
              <a:t>Elucidate the entire array of Empirical Consequences</a:t>
            </a:r>
          </a:p>
          <a:p>
            <a:pPr algn="ctr"/>
            <a:r>
              <a:rPr lang="en-US" sz="3200" dirty="0">
                <a:ln w="0"/>
                <a:solidFill>
                  <a:srgbClr val="7030A0"/>
                </a:solidFill>
                <a:effectLst>
                  <a:reflection blurRad="6350" stA="53000" endA="300" endPos="35500" dir="5400000" sy="-90000" algn="bl" rotWithShape="0"/>
                </a:effectLst>
              </a:rPr>
              <a:t>of the Mechanism responsible </a:t>
            </a:r>
          </a:p>
          <a:p>
            <a:pPr algn="ctr"/>
            <a:r>
              <a:rPr lang="en-US" sz="3200" dirty="0">
                <a:ln w="0"/>
                <a:solidFill>
                  <a:srgbClr val="7030A0"/>
                </a:solidFill>
                <a:effectLst>
                  <a:reflection blurRad="6350" stA="53000" endA="300" endPos="35500" dir="5400000" sy="-90000" algn="bl" rotWithShape="0"/>
                </a:effectLst>
              </a:rPr>
              <a:t>so that the Standard Model can be Tested and Bounded</a:t>
            </a:r>
          </a:p>
        </p:txBody>
      </p:sp>
    </p:spTree>
    <p:extLst>
      <p:ext uri="{BB962C8B-B14F-4D97-AF65-F5344CB8AC3E}">
        <p14:creationId xmlns:p14="http://schemas.microsoft.com/office/powerpoint/2010/main" val="84234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209800" y="4572001"/>
            <a:ext cx="7772400" cy="1362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8800" b="1" kern="0" dirty="0">
              <a:solidFill>
                <a:schemeClr val="tx2"/>
              </a:solidFill>
              <a:latin typeface="+mj-lt"/>
              <a:ea typeface="+mj-ea"/>
              <a:cs typeface="+mj-cs"/>
            </a:endParaRPr>
          </a:p>
        </p:txBody>
      </p:sp>
      <p:sp>
        <p:nvSpPr>
          <p:cNvPr id="2" name="Title 1"/>
          <p:cNvSpPr>
            <a:spLocks noGrp="1"/>
          </p:cNvSpPr>
          <p:nvPr>
            <p:ph type="title"/>
          </p:nvPr>
        </p:nvSpPr>
        <p:spPr>
          <a:xfrm>
            <a:off x="1524000" y="3048001"/>
            <a:ext cx="9144000" cy="1362075"/>
          </a:xfrm>
        </p:spPr>
        <p:txBody>
          <a:bodyPr/>
          <a:lstStyle/>
          <a:p>
            <a:pPr lvl="0" algn="ctr"/>
            <a:r>
              <a:rPr lang="en-US" sz="69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Whence “0” ?</a:t>
            </a:r>
            <a:endParaRPr lang="en-US" sz="6900" i="1"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36</a:t>
            </a:fld>
            <a:endParaRPr lang="en-US"/>
          </a:p>
        </p:txBody>
      </p:sp>
      <p:sp>
        <p:nvSpPr>
          <p:cNvPr id="8" name="Text Placeholder 7"/>
          <p:cNvSpPr>
            <a:spLocks noGrp="1"/>
          </p:cNvSpPr>
          <p:nvPr>
            <p:ph type="body" idx="1"/>
          </p:nvPr>
        </p:nvSpPr>
        <p:spPr/>
        <p:txBody>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010" y="1828801"/>
            <a:ext cx="8892000" cy="610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Date Placeholder 3"/>
          <p:cNvSpPr>
            <a:spLocks noGrp="1"/>
          </p:cNvSpPr>
          <p:nvPr>
            <p:ph type="dt" sz="half" idx="10"/>
          </p:nvPr>
        </p:nvSpPr>
        <p:spPr>
          <a:xfrm>
            <a:off x="6874283" y="6629400"/>
            <a:ext cx="4639235" cy="381000"/>
          </a:xfrm>
        </p:spPr>
        <p:txBody>
          <a:bodyPr/>
          <a:lstStyle/>
          <a:p>
            <a:r>
              <a:rPr lang="en-US"/>
              <a:t>.                    2025 October 15: NJU INP IWSHSSI 2025                                          (122)</a:t>
            </a:r>
            <a:endParaRPr lang="en-US" dirty="0"/>
          </a:p>
        </p:txBody>
      </p:sp>
    </p:spTree>
    <p:extLst>
      <p:ext uri="{BB962C8B-B14F-4D97-AF65-F5344CB8AC3E}">
        <p14:creationId xmlns:p14="http://schemas.microsoft.com/office/powerpoint/2010/main" val="1042524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2209800" y="4572001"/>
            <a:ext cx="7772400" cy="1362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8800" b="1" kern="0" dirty="0">
              <a:solidFill>
                <a:schemeClr val="tx2"/>
              </a:solidFill>
              <a:latin typeface="+mj-lt"/>
              <a:ea typeface="+mj-ea"/>
              <a:cs typeface="+mj-cs"/>
            </a:endParaRPr>
          </a:p>
        </p:txBody>
      </p:sp>
      <p:sp>
        <p:nvSpPr>
          <p:cNvPr id="2" name="Title 1"/>
          <p:cNvSpPr>
            <a:spLocks noGrp="1"/>
          </p:cNvSpPr>
          <p:nvPr>
            <p:ph type="title"/>
          </p:nvPr>
        </p:nvSpPr>
        <p:spPr>
          <a:xfrm>
            <a:off x="1524000" y="3048001"/>
            <a:ext cx="9144000" cy="1362075"/>
          </a:xfrm>
        </p:spPr>
        <p:txBody>
          <a:bodyPr/>
          <a:lstStyle/>
          <a:p>
            <a:pPr lvl="0" algn="ctr"/>
            <a:r>
              <a:rPr lang="en-US" sz="69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Whence “0” ?</a:t>
            </a:r>
            <a:endParaRPr lang="en-US" sz="6900" i="1"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6010" y="1828801"/>
            <a:ext cx="8892000" cy="61090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2" name="Text Placeholder 7"/>
          <p:cNvSpPr>
            <a:spLocks noGrp="1"/>
          </p:cNvSpPr>
          <p:nvPr>
            <p:ph type="body" idx="1"/>
          </p:nvPr>
        </p:nvSpPr>
        <p:spPr>
          <a:xfrm>
            <a:off x="2246313" y="4114801"/>
            <a:ext cx="7772400" cy="1500187"/>
          </a:xfrm>
        </p:spPr>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dirty="0">
                <a:ln/>
                <a:solidFill>
                  <a:srgbClr val="008000"/>
                </a:solidFill>
              </a:rPr>
              <a:t>The answer is algebraic</a:t>
            </a:r>
          </a:p>
        </p:txBody>
      </p:sp>
      <p:sp>
        <p:nvSpPr>
          <p:cNvPr id="13" name="Date Placeholder 3"/>
          <p:cNvSpPr>
            <a:spLocks noGrp="1"/>
          </p:cNvSpPr>
          <p:nvPr>
            <p:ph type="dt" sz="half" idx="10"/>
          </p:nvPr>
        </p:nvSpPr>
        <p:spPr>
          <a:xfrm>
            <a:off x="6874283" y="6629400"/>
            <a:ext cx="4639235" cy="381000"/>
          </a:xfrm>
        </p:spPr>
        <p:txBody>
          <a:bodyPr/>
          <a:lstStyle/>
          <a:p>
            <a:r>
              <a:rPr lang="en-US"/>
              <a:t>.                    2025 October 15: NJU INP IWSHSSI 2025                                          (122)</a:t>
            </a:r>
            <a:endParaRPr lang="en-US" dirty="0"/>
          </a:p>
        </p:txBody>
      </p:sp>
    </p:spTree>
    <p:extLst>
      <p:ext uri="{BB962C8B-B14F-4D97-AF65-F5344CB8AC3E}">
        <p14:creationId xmlns:p14="http://schemas.microsoft.com/office/powerpoint/2010/main" val="4189550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0" i="1" dirty="0">
                <a:ln w="0"/>
                <a:solidFill>
                  <a:schemeClr val="tx2">
                    <a:lumMod val="75000"/>
                  </a:schemeClr>
                </a:solidFill>
                <a:effectLst>
                  <a:reflection blurRad="6350" stA="60000" endA="900" endPos="58000" dir="5400000" sy="-100000" algn="bl" rotWithShape="0"/>
                </a:effectLst>
              </a:rPr>
              <a:t>Pion </a:t>
            </a:r>
            <a:r>
              <a:rPr lang="en-GB" sz="3200" b="0" i="1" dirty="0" err="1">
                <a:ln w="0"/>
                <a:solidFill>
                  <a:schemeClr val="tx2">
                    <a:lumMod val="75000"/>
                  </a:schemeClr>
                </a:solidFill>
                <a:effectLst>
                  <a:reflection blurRad="6350" stA="60000" endA="900" endPos="58000" dir="5400000" sy="-100000" algn="bl" rotWithShape="0"/>
                </a:effectLst>
              </a:rPr>
              <a:t>masslessness</a:t>
            </a:r>
            <a:endParaRPr lang="en-GB" sz="3200" b="0" i="1" dirty="0">
              <a:ln w="0"/>
              <a:solidFill>
                <a:schemeClr val="tx2">
                  <a:lumMod val="75000"/>
                </a:schemeClr>
              </a:solidFill>
              <a:effectLst>
                <a:reflection blurRad="6350" stA="60000" endA="900" endPos="58000" dir="5400000" sy="-100000" algn="bl" rotWithShape="0"/>
              </a:effectLst>
            </a:endParaRPr>
          </a:p>
        </p:txBody>
      </p:sp>
      <p:sp>
        <p:nvSpPr>
          <p:cNvPr id="3" name="Content Placeholder 2"/>
          <p:cNvSpPr>
            <a:spLocks noGrp="1"/>
          </p:cNvSpPr>
          <p:nvPr>
            <p:ph idx="1"/>
          </p:nvPr>
        </p:nvSpPr>
        <p:spPr>
          <a:xfrm>
            <a:off x="609600" y="990601"/>
            <a:ext cx="10972800" cy="4525963"/>
          </a:xfrm>
        </p:spPr>
        <p:txBody>
          <a:bodyPr/>
          <a:lstStyle/>
          <a:p>
            <a:r>
              <a:rPr lang="en-GB" dirty="0"/>
              <a:t>Pion’s </a:t>
            </a:r>
            <a:r>
              <a:rPr lang="en-GB" dirty="0" err="1"/>
              <a:t>Poincaré</a:t>
            </a:r>
            <a:r>
              <a:rPr lang="en-GB" dirty="0"/>
              <a:t>-invariant mass and </a:t>
            </a:r>
            <a:r>
              <a:rPr lang="en-GB" dirty="0" err="1"/>
              <a:t>Poincaré</a:t>
            </a:r>
            <a:r>
              <a:rPr lang="en-GB" dirty="0"/>
              <a:t>-covariant wave function are obtained by solving a Bethe-</a:t>
            </a:r>
            <a:r>
              <a:rPr lang="en-GB" dirty="0" err="1"/>
              <a:t>Salpeter</a:t>
            </a:r>
            <a:r>
              <a:rPr lang="en-GB" dirty="0"/>
              <a:t> equation. </a:t>
            </a:r>
          </a:p>
          <a:p>
            <a:r>
              <a:rPr lang="en-GB" dirty="0"/>
              <a:t>This is a scattering problem </a:t>
            </a:r>
          </a:p>
          <a:p>
            <a:r>
              <a:rPr lang="en-GB" dirty="0"/>
              <a:t>In chiral limit</a:t>
            </a:r>
          </a:p>
          <a:p>
            <a:pPr lvl="1"/>
            <a:r>
              <a:rPr lang="en-GB" sz="2200" dirty="0"/>
              <a:t>two massless fermions interact via exchange of massless gluons … initial system is massless; </a:t>
            </a:r>
          </a:p>
          <a:p>
            <a:pPr marL="457200" lvl="1" indent="0">
              <a:spcBef>
                <a:spcPts val="0"/>
              </a:spcBef>
              <a:buNone/>
            </a:pPr>
            <a:r>
              <a:rPr lang="en-GB" sz="2200" dirty="0"/>
              <a:t>    … and it remains massless at every order in perturbation theory</a:t>
            </a:r>
          </a:p>
          <a:p>
            <a:r>
              <a:rPr lang="en-GB" dirty="0"/>
              <a:t>But complete the calculation using an enumerable infinity of dressings and scatterings</a:t>
            </a:r>
          </a:p>
          <a:p>
            <a:endParaRPr lang="en-GB" dirty="0"/>
          </a:p>
          <a:p>
            <a:endParaRPr lang="en-GB" dirty="0"/>
          </a:p>
          <a:p>
            <a:r>
              <a:rPr lang="en-GB" dirty="0"/>
              <a:t>Then …</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38</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8703" y="4249738"/>
            <a:ext cx="4469981" cy="1981200"/>
          </a:xfrm>
          <a:prstGeom prst="rect">
            <a:avLst/>
          </a:prstGeom>
        </p:spPr>
      </p:pic>
    </p:spTree>
    <p:extLst>
      <p:ext uri="{BB962C8B-B14F-4D97-AF65-F5344CB8AC3E}">
        <p14:creationId xmlns:p14="http://schemas.microsoft.com/office/powerpoint/2010/main" val="29650530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wheel(2)">
                                      <p:cBhvr>
                                        <p:cTn id="18" dur="2000"/>
                                        <p:tgtEl>
                                          <p:spTgt spid="3">
                                            <p:txEl>
                                              <p:pRg st="5" end="5"/>
                                            </p:txEl>
                                          </p:spTgt>
                                        </p:tgtEl>
                                      </p:cBhvr>
                                    </p:animEffect>
                                  </p:childTnLst>
                                </p:cTn>
                              </p:par>
                              <p:par>
                                <p:cTn id="19" presetID="21" presetClass="entr" presetSubtype="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 calcmode="lin" valueType="num">
                                      <p:cBhvr additive="base">
                                        <p:cTn id="2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0" i="1" dirty="0">
                <a:ln w="0"/>
                <a:solidFill>
                  <a:schemeClr val="tx2">
                    <a:lumMod val="75000"/>
                  </a:schemeClr>
                </a:solidFill>
                <a:effectLst>
                  <a:reflection blurRad="6350" stA="60000" endA="900" endPos="58000" dir="5400000" sy="-100000" algn="bl" rotWithShape="0"/>
                </a:effectLst>
              </a:rPr>
              <a:t>Pion </a:t>
            </a:r>
            <a:r>
              <a:rPr lang="en-GB" sz="3200" b="0" i="1" dirty="0" err="1">
                <a:ln w="0"/>
                <a:solidFill>
                  <a:schemeClr val="tx2">
                    <a:lumMod val="75000"/>
                  </a:schemeClr>
                </a:solidFill>
                <a:effectLst>
                  <a:reflection blurRad="6350" stA="60000" endA="900" endPos="58000" dir="5400000" sy="-100000" algn="bl" rotWithShape="0"/>
                </a:effectLst>
              </a:rPr>
              <a:t>masslessness</a:t>
            </a:r>
            <a:endParaRPr lang="en-GB" sz="3200" i="1" dirty="0"/>
          </a:p>
        </p:txBody>
      </p:sp>
      <p:sp>
        <p:nvSpPr>
          <p:cNvPr id="3" name="Content Placeholder 2"/>
          <p:cNvSpPr>
            <a:spLocks noGrp="1"/>
          </p:cNvSpPr>
          <p:nvPr>
            <p:ph idx="1"/>
          </p:nvPr>
        </p:nvSpPr>
        <p:spPr>
          <a:xfrm>
            <a:off x="533400" y="825501"/>
            <a:ext cx="11049000" cy="5422900"/>
          </a:xfrm>
        </p:spPr>
        <p:txBody>
          <a:bodyPr/>
          <a:lstStyle/>
          <a:p>
            <a:r>
              <a:rPr lang="en-GB" sz="1600" dirty="0"/>
              <a:t>Obtain a coupled set of gap- and Bethe-</a:t>
            </a:r>
            <a:r>
              <a:rPr lang="en-GB" sz="1600" dirty="0" err="1"/>
              <a:t>Salpeter</a:t>
            </a:r>
            <a:r>
              <a:rPr lang="en-GB" sz="1600" dirty="0"/>
              <a:t> equations</a:t>
            </a:r>
          </a:p>
          <a:p>
            <a:pPr lvl="1">
              <a:spcBef>
                <a:spcPts val="0"/>
              </a:spcBef>
            </a:pPr>
            <a:r>
              <a:rPr lang="en-GB" sz="1600" dirty="0"/>
              <a:t>Bethe-</a:t>
            </a:r>
            <a:r>
              <a:rPr lang="en-GB" sz="1600" dirty="0" err="1"/>
              <a:t>Salpeter</a:t>
            </a:r>
            <a:r>
              <a:rPr lang="en-GB" sz="1600" dirty="0"/>
              <a:t> Kernel: </a:t>
            </a:r>
          </a:p>
          <a:p>
            <a:pPr lvl="2"/>
            <a:r>
              <a:rPr lang="en-GB" dirty="0"/>
              <a:t>valence-quarks with a momentum-dependent running mass produced by self-interacting gluons, which have given themselves a running mass</a:t>
            </a:r>
          </a:p>
          <a:p>
            <a:pPr lvl="2"/>
            <a:r>
              <a:rPr lang="en-GB" dirty="0"/>
              <a:t>Interactions of arbitrary but enumerable complexity involving these “basis vectors”</a:t>
            </a:r>
          </a:p>
          <a:p>
            <a:pPr lvl="1"/>
            <a:r>
              <a:rPr lang="en-GB" sz="1600" dirty="0"/>
              <a:t>Chiral limit: </a:t>
            </a:r>
          </a:p>
          <a:p>
            <a:pPr lvl="2">
              <a:spcBef>
                <a:spcPts val="0"/>
              </a:spcBef>
            </a:pPr>
            <a:r>
              <a:rPr lang="en-GB" dirty="0">
                <a:solidFill>
                  <a:srgbClr val="008000"/>
                </a:solidFill>
              </a:rPr>
              <a:t>Algebraic proof</a:t>
            </a:r>
          </a:p>
          <a:p>
            <a:pPr lvl="3"/>
            <a:r>
              <a:rPr lang="en-GB" dirty="0"/>
              <a:t>at any &amp; each finite order in symmetry-preserving construction of kernels for </a:t>
            </a:r>
          </a:p>
          <a:p>
            <a:pPr lvl="4"/>
            <a:r>
              <a:rPr lang="en-GB" dirty="0"/>
              <a:t>the gap (quark dressing) </a:t>
            </a:r>
          </a:p>
          <a:p>
            <a:pPr lvl="4"/>
            <a:r>
              <a:rPr lang="en-GB" dirty="0"/>
              <a:t>and Bethe-</a:t>
            </a:r>
            <a:r>
              <a:rPr lang="en-GB" dirty="0" err="1"/>
              <a:t>Salpeter</a:t>
            </a:r>
            <a:r>
              <a:rPr lang="en-GB" dirty="0"/>
              <a:t> (bound-state) equations, </a:t>
            </a:r>
          </a:p>
          <a:p>
            <a:pPr lvl="3"/>
            <a:r>
              <a:rPr lang="en-GB" dirty="0"/>
              <a:t>there is a precise cancellation between </a:t>
            </a:r>
          </a:p>
          <a:p>
            <a:pPr lvl="4"/>
            <a:r>
              <a:rPr lang="en-GB" dirty="0"/>
              <a:t>mass-generating effect of dressing the valence-quarks </a:t>
            </a:r>
          </a:p>
          <a:p>
            <a:pPr lvl="4"/>
            <a:r>
              <a:rPr lang="en-GB" dirty="0"/>
              <a:t>and attraction introduced by the scattering events</a:t>
            </a:r>
          </a:p>
          <a:p>
            <a:pPr lvl="2"/>
            <a:r>
              <a:rPr lang="en-GB" dirty="0">
                <a:solidFill>
                  <a:srgbClr val="008000"/>
                </a:solidFill>
              </a:rPr>
              <a:t>Cancellation guarantees that </a:t>
            </a:r>
          </a:p>
          <a:p>
            <a:pPr lvl="3"/>
            <a:r>
              <a:rPr lang="en-GB" dirty="0"/>
              <a:t>simple system,  which began massless, </a:t>
            </a:r>
          </a:p>
          <a:p>
            <a:pPr lvl="3"/>
            <a:r>
              <a:rPr lang="en-GB" dirty="0"/>
              <a:t>becomes a complex system, with </a:t>
            </a:r>
          </a:p>
          <a:p>
            <a:pPr lvl="4"/>
            <a:r>
              <a:rPr lang="en-GB" dirty="0"/>
              <a:t>a nontrivial bound-state wave function </a:t>
            </a:r>
          </a:p>
          <a:p>
            <a:pPr lvl="4"/>
            <a:r>
              <a:rPr lang="en-GB" dirty="0"/>
              <a:t>attached to a pole in the scattering matrix, which remains at </a:t>
            </a:r>
            <a:r>
              <a:rPr lang="en-GB" i="1" dirty="0"/>
              <a:t>P</a:t>
            </a:r>
            <a:r>
              <a:rPr lang="en-GB" i="1" baseline="30000" dirty="0"/>
              <a:t>2</a:t>
            </a:r>
            <a:r>
              <a:rPr lang="en-GB" i="1" dirty="0"/>
              <a:t>=0</a:t>
            </a:r>
            <a:r>
              <a:rPr lang="en-GB" dirty="0"/>
              <a:t> … </a:t>
            </a:r>
          </a:p>
          <a:p>
            <a:pPr lvl="2"/>
            <a:r>
              <a:rPr lang="en-GB" dirty="0">
                <a:solidFill>
                  <a:srgbClr val="008000"/>
                </a:solidFill>
              </a:rPr>
              <a:t>Interacting, bound system remains massless!</a:t>
            </a:r>
          </a:p>
          <a:p>
            <a:pPr lvl="2"/>
            <a:endParaRPr lang="en-GB" sz="14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a:xfrm>
            <a:off x="2181226" y="6360112"/>
            <a:ext cx="5942013" cy="228600"/>
          </a:xfrm>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39</a:t>
            </a:fld>
            <a:endParaRPr lang="en-US"/>
          </a:p>
        </p:txBody>
      </p:sp>
      <p:sp>
        <p:nvSpPr>
          <p:cNvPr id="8" name="Rectangle 7"/>
          <p:cNvSpPr/>
          <p:nvPr/>
        </p:nvSpPr>
        <p:spPr bwMode="auto">
          <a:xfrm>
            <a:off x="0" y="0"/>
            <a:ext cx="5181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i="1" dirty="0" err="1">
                <a:solidFill>
                  <a:schemeClr val="accent1">
                    <a:lumMod val="50000"/>
                  </a:schemeClr>
                </a:solidFill>
                <a:latin typeface="Calibri" pitchFamily="34" charset="0"/>
              </a:rPr>
              <a:t>Munczek</a:t>
            </a:r>
            <a:r>
              <a:rPr lang="en-GB" sz="1200" i="1" dirty="0">
                <a:solidFill>
                  <a:schemeClr val="accent1">
                    <a:lumMod val="50000"/>
                  </a:schemeClr>
                </a:solidFill>
                <a:latin typeface="Calibri" pitchFamily="34" charset="0"/>
              </a:rPr>
              <a:t>, H. J., Phys. Rev. D </a:t>
            </a:r>
            <a:r>
              <a:rPr lang="en-GB" sz="1200" b="1" i="1" dirty="0">
                <a:solidFill>
                  <a:schemeClr val="accent1">
                    <a:lumMod val="50000"/>
                  </a:schemeClr>
                </a:solidFill>
                <a:latin typeface="Calibri" pitchFamily="34" charset="0"/>
              </a:rPr>
              <a:t>52</a:t>
            </a:r>
            <a:r>
              <a:rPr lang="en-GB" sz="1200" i="1" dirty="0">
                <a:solidFill>
                  <a:schemeClr val="accent1">
                    <a:lumMod val="50000"/>
                  </a:schemeClr>
                </a:solidFill>
                <a:latin typeface="Calibri" pitchFamily="34" charset="0"/>
              </a:rPr>
              <a:t> (1995) pp. 4736-4740</a:t>
            </a:r>
          </a:p>
          <a:p>
            <a:pPr fontAlgn="base">
              <a:spcBef>
                <a:spcPct val="0"/>
              </a:spcBef>
              <a:spcAft>
                <a:spcPct val="0"/>
              </a:spcAft>
            </a:pPr>
            <a:r>
              <a:rPr lang="en-GB" sz="1200" i="1" dirty="0">
                <a:solidFill>
                  <a:schemeClr val="accent1">
                    <a:lumMod val="50000"/>
                  </a:schemeClr>
                </a:solidFill>
                <a:latin typeface="Calibri" pitchFamily="34" charset="0"/>
              </a:rPr>
              <a:t>Bender, A., Roberts, C.D. and von </a:t>
            </a:r>
            <a:r>
              <a:rPr lang="en-GB" sz="1200" i="1" dirty="0" err="1">
                <a:solidFill>
                  <a:schemeClr val="accent1">
                    <a:lumMod val="50000"/>
                  </a:schemeClr>
                </a:solidFill>
                <a:latin typeface="Calibri" pitchFamily="34" charset="0"/>
              </a:rPr>
              <a:t>Smekal</a:t>
            </a:r>
            <a:r>
              <a:rPr lang="en-GB" sz="1200" i="1" dirty="0">
                <a:solidFill>
                  <a:schemeClr val="accent1">
                    <a:lumMod val="50000"/>
                  </a:schemeClr>
                </a:solidFill>
                <a:latin typeface="Calibri" pitchFamily="34" charset="0"/>
              </a:rPr>
              <a:t>, L., Phys. Lett. B </a:t>
            </a:r>
            <a:r>
              <a:rPr lang="en-GB" sz="1200" b="1" i="1" dirty="0">
                <a:solidFill>
                  <a:schemeClr val="accent1">
                    <a:lumMod val="50000"/>
                  </a:schemeClr>
                </a:solidFill>
                <a:latin typeface="Calibri" pitchFamily="34" charset="0"/>
              </a:rPr>
              <a:t>380</a:t>
            </a:r>
            <a:r>
              <a:rPr lang="en-GB" sz="1200" i="1" dirty="0">
                <a:solidFill>
                  <a:schemeClr val="accent1">
                    <a:lumMod val="50000"/>
                  </a:schemeClr>
                </a:solidFill>
                <a:latin typeface="Calibri" pitchFamily="34" charset="0"/>
              </a:rPr>
              <a:t> (1996) pp. 7-12</a:t>
            </a:r>
          </a:p>
          <a:p>
            <a:pPr fontAlgn="base">
              <a:spcBef>
                <a:spcPct val="0"/>
              </a:spcBef>
              <a:spcAft>
                <a:spcPct val="0"/>
              </a:spcAft>
            </a:pPr>
            <a:r>
              <a:rPr lang="en-AU" sz="1200" i="1" dirty="0">
                <a:solidFill>
                  <a:schemeClr val="accent1">
                    <a:lumMod val="50000"/>
                  </a:schemeClr>
                </a:solidFill>
                <a:latin typeface="Calibri" pitchFamily="34" charset="0"/>
              </a:rPr>
              <a:t>Maris, P. , Roberts, C.D. and Tandy, P.C., Phys. Lett. B </a:t>
            </a:r>
            <a:r>
              <a:rPr lang="en-AU" sz="1200" b="1" i="1" dirty="0">
                <a:solidFill>
                  <a:schemeClr val="accent1">
                    <a:lumMod val="50000"/>
                  </a:schemeClr>
                </a:solidFill>
                <a:latin typeface="Calibri" pitchFamily="34" charset="0"/>
              </a:rPr>
              <a:t>420</a:t>
            </a:r>
            <a:r>
              <a:rPr lang="en-AU" sz="1200" i="1" dirty="0">
                <a:solidFill>
                  <a:schemeClr val="accent1">
                    <a:lumMod val="50000"/>
                  </a:schemeClr>
                </a:solidFill>
                <a:latin typeface="Calibri" pitchFamily="34" charset="0"/>
              </a:rPr>
              <a:t> (1998) pp. 267-273</a:t>
            </a:r>
          </a:p>
          <a:p>
            <a:pPr fontAlgn="base">
              <a:spcBef>
                <a:spcPct val="0"/>
              </a:spcBef>
              <a:spcAft>
                <a:spcPct val="0"/>
              </a:spcAft>
            </a:pPr>
            <a:r>
              <a:rPr lang="en-GB" sz="1200" i="1" dirty="0" err="1">
                <a:solidFill>
                  <a:schemeClr val="accent1">
                    <a:lumMod val="50000"/>
                  </a:schemeClr>
                </a:solidFill>
              </a:rPr>
              <a:t>Binosi</a:t>
            </a:r>
            <a:r>
              <a:rPr lang="en-GB" sz="1200" i="1" dirty="0">
                <a:solidFill>
                  <a:schemeClr val="accent1">
                    <a:lumMod val="50000"/>
                  </a:schemeClr>
                </a:solidFill>
              </a:rPr>
              <a:t>, Chang, </a:t>
            </a:r>
            <a:r>
              <a:rPr lang="en-GB" sz="1200" i="1" dirty="0" err="1">
                <a:solidFill>
                  <a:schemeClr val="accent1">
                    <a:lumMod val="50000"/>
                  </a:schemeClr>
                </a:solidFill>
              </a:rPr>
              <a:t>Papavassiliou</a:t>
            </a:r>
            <a:r>
              <a:rPr lang="en-GB" sz="1200" i="1" dirty="0">
                <a:solidFill>
                  <a:schemeClr val="accent1">
                    <a:lumMod val="50000"/>
                  </a:schemeClr>
                </a:solidFill>
              </a:rPr>
              <a:t>, Qin, Roberts, Phys. Rev. D </a:t>
            </a:r>
            <a:r>
              <a:rPr lang="en-GB" sz="1200" b="1" i="1" dirty="0">
                <a:solidFill>
                  <a:schemeClr val="accent1">
                    <a:lumMod val="50000"/>
                  </a:schemeClr>
                </a:solidFill>
              </a:rPr>
              <a:t>93</a:t>
            </a:r>
            <a:r>
              <a:rPr lang="en-GB" sz="1200" i="1" dirty="0">
                <a:solidFill>
                  <a:schemeClr val="accent1">
                    <a:lumMod val="50000"/>
                  </a:schemeClr>
                </a:solidFill>
              </a:rPr>
              <a:t> (2016) 096010/1-7</a:t>
            </a:r>
            <a:endParaRPr lang="en-GB" sz="1200" i="1" dirty="0">
              <a:solidFill>
                <a:schemeClr val="accent1">
                  <a:lumMod val="50000"/>
                </a:schemeClr>
              </a:solidFill>
              <a:latin typeface="Calibri" pitchFamily="34" charset="0"/>
            </a:endParaRPr>
          </a:p>
        </p:txBody>
      </p:sp>
    </p:spTree>
    <p:extLst>
      <p:ext uri="{BB962C8B-B14F-4D97-AF65-F5344CB8AC3E}">
        <p14:creationId xmlns:p14="http://schemas.microsoft.com/office/powerpoint/2010/main" val="367785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pidiagram.gif"/>
          <p:cNvPicPr>
            <a:picLocks noChangeAspect="1"/>
          </p:cNvPicPr>
          <p:nvPr/>
        </p:nvPicPr>
        <p:blipFill>
          <a:blip r:embed="rId2" cstate="print"/>
          <a:stretch>
            <a:fillRect/>
          </a:stretch>
        </p:blipFill>
        <p:spPr>
          <a:xfrm>
            <a:off x="3886200" y="5105401"/>
            <a:ext cx="4114800" cy="1409417"/>
          </a:xfrm>
          <a:prstGeom prst="rect">
            <a:avLst/>
          </a:prstGeom>
        </p:spPr>
      </p:pic>
      <p:sp>
        <p:nvSpPr>
          <p:cNvPr id="2" name="Title 1"/>
          <p:cNvSpPr>
            <a:spLocks noGrp="1"/>
          </p:cNvSpPr>
          <p:nvPr>
            <p:ph type="title"/>
          </p:nvPr>
        </p:nvSpPr>
        <p:spPr/>
        <p:txBody>
          <a:bodyPr/>
          <a:lstStyle/>
          <a:p>
            <a:pPr algn="r"/>
            <a:r>
              <a:rPr lang="en-US" sz="3200" dirty="0"/>
              <a:t>Dichotomy of the </a:t>
            </a:r>
            <a:r>
              <a:rPr lang="en-US" sz="3200" dirty="0" err="1"/>
              <a:t>pion</a:t>
            </a:r>
            <a:br>
              <a:rPr lang="en-US" sz="3200" dirty="0"/>
            </a:br>
            <a:r>
              <a:rPr lang="en-US" sz="3200" dirty="0"/>
              <a:t>Mass Formula for 0</a:t>
            </a:r>
            <a:r>
              <a:rPr lang="en-US" sz="3200" baseline="30000" dirty="0"/>
              <a:t>—</a:t>
            </a:r>
            <a:r>
              <a:rPr lang="en-US" sz="3200" dirty="0"/>
              <a:t> Mesons</a:t>
            </a:r>
          </a:p>
        </p:txBody>
      </p:sp>
      <p:sp>
        <p:nvSpPr>
          <p:cNvPr id="3" name="Content Placeholder 2"/>
          <p:cNvSpPr>
            <a:spLocks noGrp="1"/>
          </p:cNvSpPr>
          <p:nvPr>
            <p:ph idx="1"/>
          </p:nvPr>
        </p:nvSpPr>
        <p:spPr>
          <a:xfrm>
            <a:off x="609599" y="3733800"/>
            <a:ext cx="10972799" cy="1828800"/>
          </a:xfrm>
        </p:spPr>
        <p:txBody>
          <a:bodyPr/>
          <a:lstStyle/>
          <a:p>
            <a:r>
              <a:rPr lang="en-US" sz="2400" dirty="0" err="1">
                <a:solidFill>
                  <a:srgbClr val="FF0000"/>
                </a:solidFill>
              </a:rPr>
              <a:t>Pseudovector</a:t>
            </a:r>
            <a:r>
              <a:rPr lang="en-US" sz="2400" dirty="0"/>
              <a:t> projection of the </a:t>
            </a:r>
            <a:r>
              <a:rPr lang="en-US" sz="2400" dirty="0">
                <a:solidFill>
                  <a:srgbClr val="7030A0"/>
                </a:solidFill>
              </a:rPr>
              <a:t>Bethe-</a:t>
            </a:r>
            <a:r>
              <a:rPr lang="en-US" sz="2400" dirty="0" err="1">
                <a:solidFill>
                  <a:srgbClr val="7030A0"/>
                </a:solidFill>
              </a:rPr>
              <a:t>Salpeter</a:t>
            </a:r>
            <a:r>
              <a:rPr lang="en-US" sz="2400" dirty="0">
                <a:solidFill>
                  <a:srgbClr val="7030A0"/>
                </a:solidFill>
              </a:rPr>
              <a:t> wave function </a:t>
            </a:r>
            <a:r>
              <a:rPr lang="en-US" sz="2400" dirty="0"/>
              <a:t>onto the origin in configuration space</a:t>
            </a:r>
          </a:p>
          <a:p>
            <a:pPr lvl="1"/>
            <a:r>
              <a:rPr lang="en-US" dirty="0"/>
              <a:t>Namely, the </a:t>
            </a:r>
            <a:r>
              <a:rPr lang="en-US" dirty="0" err="1"/>
              <a:t>pseudoscalar</a:t>
            </a:r>
            <a:r>
              <a:rPr lang="en-US" dirty="0"/>
              <a:t> meson’s </a:t>
            </a:r>
            <a:r>
              <a:rPr lang="en-US" dirty="0" err="1"/>
              <a:t>leptonic</a:t>
            </a:r>
            <a:r>
              <a:rPr lang="en-US" dirty="0"/>
              <a:t> decay constant, which is the strong interaction contribution to the strength of the meson’s weak interaction</a:t>
            </a:r>
          </a:p>
          <a:p>
            <a:pPr lvl="1"/>
            <a:endParaRPr lang="en-US" i="1" baseline="300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4</a:t>
            </a:fld>
            <a:endParaRPr lang="en-US"/>
          </a:p>
        </p:txBody>
      </p:sp>
      <p:pic>
        <p:nvPicPr>
          <p:cNvPr id="7" name="Picture 6" descr="GMORQCD.gif"/>
          <p:cNvPicPr>
            <a:picLocks noChangeAspect="1"/>
          </p:cNvPicPr>
          <p:nvPr/>
        </p:nvPicPr>
        <p:blipFill>
          <a:blip r:embed="rId3" cstate="print"/>
          <a:stretch>
            <a:fillRect/>
          </a:stretch>
        </p:blipFill>
        <p:spPr>
          <a:xfrm>
            <a:off x="3690258" y="1447800"/>
            <a:ext cx="4386943" cy="1143000"/>
          </a:xfrm>
          <a:prstGeom prst="rect">
            <a:avLst/>
          </a:prstGeom>
          <a:ln>
            <a:noFill/>
          </a:ln>
          <a:effectLst>
            <a:outerShdw blurRad="292100" dist="139700" dir="2700000" algn="tl" rotWithShape="0">
              <a:srgbClr val="333333">
                <a:alpha val="65000"/>
              </a:srgbClr>
            </a:outerShdw>
          </a:effectLst>
        </p:spPr>
      </p:pic>
      <p:pic>
        <p:nvPicPr>
          <p:cNvPr id="11" name="Picture 10" descr="fpiformula.gif"/>
          <p:cNvPicPr>
            <a:picLocks noChangeAspect="1"/>
          </p:cNvPicPr>
          <p:nvPr/>
        </p:nvPicPr>
        <p:blipFill>
          <a:blip r:embed="rId4" cstate="print"/>
          <a:stretch>
            <a:fillRect/>
          </a:stretch>
        </p:blipFill>
        <p:spPr>
          <a:xfrm>
            <a:off x="2491740" y="2895600"/>
            <a:ext cx="7208520" cy="739140"/>
          </a:xfrm>
          <a:prstGeom prst="rect">
            <a:avLst/>
          </a:prstGeom>
        </p:spPr>
      </p:pic>
      <p:sp>
        <p:nvSpPr>
          <p:cNvPr id="12" name="Oval 11"/>
          <p:cNvSpPr/>
          <p:nvPr/>
        </p:nvSpPr>
        <p:spPr bwMode="auto">
          <a:xfrm>
            <a:off x="5943600" y="3048000"/>
            <a:ext cx="533400" cy="457200"/>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cxnSp>
        <p:nvCxnSpPr>
          <p:cNvPr id="14" name="Straight Arrow Connector 13"/>
          <p:cNvCxnSpPr>
            <a:cxnSpLocks/>
          </p:cNvCxnSpPr>
          <p:nvPr/>
        </p:nvCxnSpPr>
        <p:spPr bwMode="auto">
          <a:xfrm flipV="1">
            <a:off x="2819400" y="3429000"/>
            <a:ext cx="3124200" cy="457200"/>
          </a:xfrm>
          <a:prstGeom prst="straightConnector1">
            <a:avLst/>
          </a:prstGeom>
          <a:noFill/>
          <a:ln w="19050" cap="flat" cmpd="sng" algn="ctr">
            <a:solidFill>
              <a:srgbClr val="FF0000"/>
            </a:solidFill>
            <a:prstDash val="solid"/>
            <a:round/>
            <a:headEnd type="none" w="med" len="med"/>
            <a:tailEnd type="arrow"/>
          </a:ln>
          <a:effectLst/>
        </p:spPr>
      </p:cxnSp>
      <p:sp>
        <p:nvSpPr>
          <p:cNvPr id="15" name="Freeform 14"/>
          <p:cNvSpPr/>
          <p:nvPr/>
        </p:nvSpPr>
        <p:spPr bwMode="auto">
          <a:xfrm>
            <a:off x="2723662" y="1838570"/>
            <a:ext cx="1133230" cy="1291493"/>
          </a:xfrm>
          <a:custGeom>
            <a:avLst/>
            <a:gdLst>
              <a:gd name="connsiteX0" fmla="*/ 31261 w 1133230"/>
              <a:gd name="connsiteY0" fmla="*/ 1291493 h 1291493"/>
              <a:gd name="connsiteX1" fmla="*/ 183661 w 1133230"/>
              <a:gd name="connsiteY1" fmla="*/ 189523 h 1291493"/>
              <a:gd name="connsiteX2" fmla="*/ 1133230 w 1133230"/>
              <a:gd name="connsiteY2" fmla="*/ 154354 h 1291493"/>
            </a:gdLst>
            <a:ahLst/>
            <a:cxnLst>
              <a:cxn ang="0">
                <a:pos x="connsiteX0" y="connsiteY0"/>
              </a:cxn>
              <a:cxn ang="0">
                <a:pos x="connsiteX1" y="connsiteY1"/>
              </a:cxn>
              <a:cxn ang="0">
                <a:pos x="connsiteX2" y="connsiteY2"/>
              </a:cxn>
            </a:cxnLst>
            <a:rect l="l" t="t" r="r" b="b"/>
            <a:pathLst>
              <a:path w="1133230" h="1291493">
                <a:moveTo>
                  <a:pt x="31261" y="1291493"/>
                </a:moveTo>
                <a:cubicBezTo>
                  <a:pt x="15630" y="835269"/>
                  <a:pt x="0" y="379046"/>
                  <a:pt x="183661" y="189523"/>
                </a:cubicBezTo>
                <a:cubicBezTo>
                  <a:pt x="367322" y="0"/>
                  <a:pt x="750276" y="77177"/>
                  <a:pt x="1133230" y="154354"/>
                </a:cubicBezTo>
              </a:path>
            </a:pathLst>
          </a:custGeom>
          <a:noFill/>
          <a:ln w="38100" cap="flat" cmpd="sng" algn="ctr">
            <a:solidFill>
              <a:srgbClr val="FFC000"/>
            </a:solidFill>
            <a:prstDash val="solid"/>
            <a:round/>
            <a:headEnd type="arrow"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7" name="Rectangle 16"/>
          <p:cNvSpPr/>
          <p:nvPr/>
        </p:nvSpPr>
        <p:spPr bwMode="auto">
          <a:xfrm>
            <a:off x="6477000" y="2971800"/>
            <a:ext cx="3276600" cy="609600"/>
          </a:xfrm>
          <a:prstGeom prst="rect">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6" name="TextBox 15"/>
          <p:cNvSpPr txBox="1"/>
          <p:nvPr/>
        </p:nvSpPr>
        <p:spPr>
          <a:xfrm>
            <a:off x="0" y="1"/>
            <a:ext cx="4313873" cy="584775"/>
          </a:xfrm>
          <a:prstGeom prst="rect">
            <a:avLst/>
          </a:prstGeom>
          <a:noFill/>
        </p:spPr>
        <p:txBody>
          <a:bodyPr wrap="none" rtlCol="0">
            <a:spAutoFit/>
          </a:bodyPr>
          <a:lstStyle/>
          <a:p>
            <a:r>
              <a:rPr lang="en-US" sz="1600" i="1" dirty="0"/>
              <a:t>Maris, Roberts and Tandy</a:t>
            </a:r>
          </a:p>
          <a:p>
            <a:r>
              <a:rPr lang="en-US" sz="1600" i="1" dirty="0" err="1">
                <a:hlinkClick r:id="rId5"/>
              </a:rPr>
              <a:t>nucl-th</a:t>
            </a:r>
            <a:r>
              <a:rPr lang="en-US" sz="1600" i="1" dirty="0">
                <a:hlinkClick r:id="rId5"/>
              </a:rPr>
              <a:t>/9707003</a:t>
            </a:r>
            <a:r>
              <a:rPr lang="en-US" sz="1600" i="1" dirty="0"/>
              <a:t>, </a:t>
            </a:r>
            <a:r>
              <a:rPr lang="en-US" sz="1600" i="1" dirty="0" err="1"/>
              <a:t>Phys.Lett</a:t>
            </a:r>
            <a:r>
              <a:rPr lang="en-US" sz="1600" i="1" dirty="0"/>
              <a:t>. B</a:t>
            </a:r>
            <a:r>
              <a:rPr lang="en-US" sz="1600" b="1" i="1" dirty="0"/>
              <a:t>420</a:t>
            </a:r>
            <a:r>
              <a:rPr lang="en-US" sz="1600" i="1" dirty="0"/>
              <a:t> (1998) 267-273 </a:t>
            </a:r>
          </a:p>
        </p:txBody>
      </p:sp>
      <p:cxnSp>
        <p:nvCxnSpPr>
          <p:cNvPr id="10" name="Straight Arrow Connector 9">
            <a:extLst>
              <a:ext uri="{FF2B5EF4-FFF2-40B4-BE49-F238E27FC236}">
                <a16:creationId xmlns:a16="http://schemas.microsoft.com/office/drawing/2014/main" id="{466F0A58-DD3F-70A9-61CF-1DEFCFDDD6AE}"/>
              </a:ext>
            </a:extLst>
          </p:cNvPr>
          <p:cNvCxnSpPr>
            <a:cxnSpLocks/>
          </p:cNvCxnSpPr>
          <p:nvPr/>
        </p:nvCxnSpPr>
        <p:spPr bwMode="auto">
          <a:xfrm flipV="1">
            <a:off x="6781800" y="3581400"/>
            <a:ext cx="1143000" cy="3048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9" dur="1000"/>
                                        <p:tgtEl>
                                          <p:spTgt spid="3">
                                            <p:txEl>
                                              <p:pRg st="0" end="0"/>
                                            </p:txEl>
                                          </p:spTgt>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4" dur="1000"/>
                                        <p:tgtEl>
                                          <p:spTgt spid="3">
                                            <p:txEl>
                                              <p:pRg st="1" end="1"/>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2000" fill="hold"/>
                                        <p:tgtEl>
                                          <p:spTgt spid="19"/>
                                        </p:tgtEl>
                                        <p:attrNameLst>
                                          <p:attrName>ppt_w</p:attrName>
                                        </p:attrNameLst>
                                      </p:cBhvr>
                                      <p:tavLst>
                                        <p:tav tm="0">
                                          <p:val>
                                            <p:fltVal val="0"/>
                                          </p:val>
                                        </p:tav>
                                        <p:tav tm="100000">
                                          <p:val>
                                            <p:strVal val="#ppt_w"/>
                                          </p:val>
                                        </p:tav>
                                      </p:tavLst>
                                    </p:anim>
                                    <p:anim calcmode="lin" valueType="num">
                                      <p:cBhvr>
                                        <p:cTn id="28" dur="2000" fill="hold"/>
                                        <p:tgtEl>
                                          <p:spTgt spid="19"/>
                                        </p:tgtEl>
                                        <p:attrNameLst>
                                          <p:attrName>ppt_h</p:attrName>
                                        </p:attrNameLst>
                                      </p:cBhvr>
                                      <p:tavLst>
                                        <p:tav tm="0">
                                          <p:val>
                                            <p:fltVal val="0"/>
                                          </p:val>
                                        </p:tav>
                                        <p:tav tm="100000">
                                          <p:val>
                                            <p:strVal val="#ppt_h"/>
                                          </p:val>
                                        </p:tav>
                                      </p:tavLst>
                                    </p:anim>
                                    <p:animEffect transition="in" filter="fade">
                                      <p:cBhvr>
                                        <p:cTn id="29" dur="2000"/>
                                        <p:tgtEl>
                                          <p:spTgt spid="19"/>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3200" b="0" i="1" dirty="0">
                <a:ln w="0"/>
                <a:solidFill>
                  <a:schemeClr val="tx2">
                    <a:lumMod val="75000"/>
                  </a:schemeClr>
                </a:solidFill>
                <a:effectLst>
                  <a:reflection blurRad="6350" stA="60000" endA="900" endPos="58000" dir="5400000" sy="-100000" algn="bl" rotWithShape="0"/>
                </a:effectLst>
              </a:rPr>
              <a:t>Pion </a:t>
            </a:r>
            <a:r>
              <a:rPr lang="en-GB" sz="3200" b="0" i="1" dirty="0" err="1">
                <a:ln w="0"/>
                <a:solidFill>
                  <a:schemeClr val="tx2">
                    <a:lumMod val="75000"/>
                  </a:schemeClr>
                </a:solidFill>
                <a:effectLst>
                  <a:reflection blurRad="6350" stA="60000" endA="900" endPos="58000" dir="5400000" sy="-100000" algn="bl" rotWithShape="0"/>
                </a:effectLst>
              </a:rPr>
              <a:t>masslessness</a:t>
            </a:r>
            <a:endParaRPr lang="en-GB" sz="3200" i="1" dirty="0"/>
          </a:p>
        </p:txBody>
      </p:sp>
      <p:sp>
        <p:nvSpPr>
          <p:cNvPr id="3" name="Content Placeholder 2"/>
          <p:cNvSpPr>
            <a:spLocks noGrp="1"/>
          </p:cNvSpPr>
          <p:nvPr>
            <p:ph idx="1"/>
          </p:nvPr>
        </p:nvSpPr>
        <p:spPr>
          <a:xfrm>
            <a:off x="533400" y="825501"/>
            <a:ext cx="11049000" cy="5422900"/>
          </a:xfrm>
        </p:spPr>
        <p:txBody>
          <a:bodyPr/>
          <a:lstStyle/>
          <a:p>
            <a:r>
              <a:rPr lang="en-GB" sz="1600" dirty="0"/>
              <a:t>Obtain a coupled set of gap- and Bethe-</a:t>
            </a:r>
            <a:r>
              <a:rPr lang="en-GB" sz="1600" dirty="0" err="1"/>
              <a:t>Salpeter</a:t>
            </a:r>
            <a:r>
              <a:rPr lang="en-GB" sz="1600" dirty="0"/>
              <a:t> equations</a:t>
            </a:r>
          </a:p>
          <a:p>
            <a:pPr lvl="1">
              <a:spcBef>
                <a:spcPts val="0"/>
              </a:spcBef>
            </a:pPr>
            <a:r>
              <a:rPr lang="en-GB" sz="1600" dirty="0"/>
              <a:t>Bethe-</a:t>
            </a:r>
            <a:r>
              <a:rPr lang="en-GB" sz="1600" dirty="0" err="1"/>
              <a:t>Salpeter</a:t>
            </a:r>
            <a:r>
              <a:rPr lang="en-GB" sz="1600" dirty="0"/>
              <a:t> Kernel: </a:t>
            </a:r>
          </a:p>
          <a:p>
            <a:pPr lvl="2"/>
            <a:r>
              <a:rPr lang="en-GB" dirty="0"/>
              <a:t>valence-quarks with a momentum-dependent running mass produced by self-interacting gluons, which have given themselves a running mass</a:t>
            </a:r>
          </a:p>
          <a:p>
            <a:pPr lvl="2"/>
            <a:r>
              <a:rPr lang="en-GB" dirty="0"/>
              <a:t>Interactions of arbitrary but enumerable complexity involving these “basis vectors”</a:t>
            </a:r>
          </a:p>
          <a:p>
            <a:pPr lvl="1"/>
            <a:r>
              <a:rPr lang="en-GB" sz="1600" dirty="0"/>
              <a:t>Chiral limit: </a:t>
            </a:r>
          </a:p>
          <a:p>
            <a:pPr lvl="2">
              <a:spcBef>
                <a:spcPts val="0"/>
              </a:spcBef>
            </a:pPr>
            <a:r>
              <a:rPr lang="en-GB" dirty="0">
                <a:solidFill>
                  <a:srgbClr val="008000"/>
                </a:solidFill>
              </a:rPr>
              <a:t>Algebraic proof</a:t>
            </a:r>
          </a:p>
          <a:p>
            <a:pPr lvl="3"/>
            <a:r>
              <a:rPr lang="en-GB" dirty="0"/>
              <a:t>at any &amp; each finite order in symmetry-preserving construction of kernels for </a:t>
            </a:r>
          </a:p>
          <a:p>
            <a:pPr lvl="4"/>
            <a:r>
              <a:rPr lang="en-GB" dirty="0"/>
              <a:t>the gap (quark dressing) </a:t>
            </a:r>
          </a:p>
          <a:p>
            <a:pPr lvl="4"/>
            <a:r>
              <a:rPr lang="en-GB" dirty="0"/>
              <a:t>and Bethe-</a:t>
            </a:r>
            <a:r>
              <a:rPr lang="en-GB" dirty="0" err="1"/>
              <a:t>Salpeter</a:t>
            </a:r>
            <a:r>
              <a:rPr lang="en-GB" dirty="0"/>
              <a:t> (bound-state) equations, </a:t>
            </a:r>
          </a:p>
          <a:p>
            <a:pPr lvl="3"/>
            <a:r>
              <a:rPr lang="en-GB" dirty="0"/>
              <a:t>there is a precise cancellation between </a:t>
            </a:r>
          </a:p>
          <a:p>
            <a:pPr lvl="4"/>
            <a:r>
              <a:rPr lang="en-GB" dirty="0"/>
              <a:t>mass-generating effect of dressing the valence-quarks </a:t>
            </a:r>
          </a:p>
          <a:p>
            <a:pPr lvl="4"/>
            <a:r>
              <a:rPr lang="en-GB" dirty="0"/>
              <a:t>and attraction introduced by the scattering events</a:t>
            </a:r>
          </a:p>
          <a:p>
            <a:pPr lvl="2"/>
            <a:r>
              <a:rPr lang="en-GB" dirty="0">
                <a:solidFill>
                  <a:srgbClr val="008000"/>
                </a:solidFill>
              </a:rPr>
              <a:t>Cancellation guarantees that </a:t>
            </a:r>
          </a:p>
          <a:p>
            <a:pPr lvl="3"/>
            <a:r>
              <a:rPr lang="en-GB" dirty="0"/>
              <a:t>simple system,  which began massless, </a:t>
            </a:r>
          </a:p>
          <a:p>
            <a:pPr lvl="3"/>
            <a:r>
              <a:rPr lang="en-GB" dirty="0"/>
              <a:t>becomes a complex system, with </a:t>
            </a:r>
          </a:p>
          <a:p>
            <a:pPr lvl="4"/>
            <a:r>
              <a:rPr lang="en-GB" dirty="0"/>
              <a:t>a nontrivial bound-state wave function </a:t>
            </a:r>
          </a:p>
          <a:p>
            <a:pPr lvl="4"/>
            <a:r>
              <a:rPr lang="en-GB" dirty="0"/>
              <a:t>attached to a pole in the scattering matrix, which remains at </a:t>
            </a:r>
            <a:r>
              <a:rPr lang="en-GB" i="1" dirty="0"/>
              <a:t>P</a:t>
            </a:r>
            <a:r>
              <a:rPr lang="en-GB" i="1" baseline="30000" dirty="0"/>
              <a:t>2</a:t>
            </a:r>
            <a:r>
              <a:rPr lang="en-GB" i="1" dirty="0"/>
              <a:t>=0</a:t>
            </a:r>
            <a:r>
              <a:rPr lang="en-GB" dirty="0"/>
              <a:t> … </a:t>
            </a:r>
          </a:p>
          <a:p>
            <a:pPr lvl="2"/>
            <a:r>
              <a:rPr lang="en-GB" dirty="0">
                <a:solidFill>
                  <a:srgbClr val="008000"/>
                </a:solidFill>
              </a:rPr>
              <a:t>Interacting, bound system remains massless!</a:t>
            </a:r>
          </a:p>
          <a:p>
            <a:pPr lvl="2"/>
            <a:endParaRPr lang="en-GB" sz="14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a:xfrm>
            <a:off x="2181226" y="6360112"/>
            <a:ext cx="5942013" cy="228600"/>
          </a:xfrm>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40</a:t>
            </a:fld>
            <a:endParaRPr lang="en-US"/>
          </a:p>
        </p:txBody>
      </p:sp>
      <p:sp>
        <p:nvSpPr>
          <p:cNvPr id="8" name="Rectangle 7"/>
          <p:cNvSpPr/>
          <p:nvPr/>
        </p:nvSpPr>
        <p:spPr bwMode="auto">
          <a:xfrm>
            <a:off x="0" y="0"/>
            <a:ext cx="51816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GB" sz="1200" i="1" dirty="0" err="1">
                <a:solidFill>
                  <a:schemeClr val="accent1">
                    <a:lumMod val="50000"/>
                  </a:schemeClr>
                </a:solidFill>
                <a:latin typeface="Calibri" pitchFamily="34" charset="0"/>
              </a:rPr>
              <a:t>Munczek</a:t>
            </a:r>
            <a:r>
              <a:rPr lang="en-GB" sz="1200" i="1" dirty="0">
                <a:solidFill>
                  <a:schemeClr val="accent1">
                    <a:lumMod val="50000"/>
                  </a:schemeClr>
                </a:solidFill>
                <a:latin typeface="Calibri" pitchFamily="34" charset="0"/>
              </a:rPr>
              <a:t>, H. J., Phys. Rev. D </a:t>
            </a:r>
            <a:r>
              <a:rPr lang="en-GB" sz="1200" b="1" i="1" dirty="0">
                <a:solidFill>
                  <a:schemeClr val="accent1">
                    <a:lumMod val="50000"/>
                  </a:schemeClr>
                </a:solidFill>
                <a:latin typeface="Calibri" pitchFamily="34" charset="0"/>
              </a:rPr>
              <a:t>52</a:t>
            </a:r>
            <a:r>
              <a:rPr lang="en-GB" sz="1200" i="1" dirty="0">
                <a:solidFill>
                  <a:schemeClr val="accent1">
                    <a:lumMod val="50000"/>
                  </a:schemeClr>
                </a:solidFill>
                <a:latin typeface="Calibri" pitchFamily="34" charset="0"/>
              </a:rPr>
              <a:t> (1995) pp. 4736-4740</a:t>
            </a:r>
          </a:p>
          <a:p>
            <a:pPr fontAlgn="base">
              <a:spcBef>
                <a:spcPct val="0"/>
              </a:spcBef>
              <a:spcAft>
                <a:spcPct val="0"/>
              </a:spcAft>
            </a:pPr>
            <a:r>
              <a:rPr lang="en-GB" sz="1200" i="1" dirty="0">
                <a:solidFill>
                  <a:schemeClr val="accent1">
                    <a:lumMod val="50000"/>
                  </a:schemeClr>
                </a:solidFill>
                <a:latin typeface="Calibri" pitchFamily="34" charset="0"/>
              </a:rPr>
              <a:t>Bender, A., Roberts, C.D. and von </a:t>
            </a:r>
            <a:r>
              <a:rPr lang="en-GB" sz="1200" i="1" dirty="0" err="1">
                <a:solidFill>
                  <a:schemeClr val="accent1">
                    <a:lumMod val="50000"/>
                  </a:schemeClr>
                </a:solidFill>
                <a:latin typeface="Calibri" pitchFamily="34" charset="0"/>
              </a:rPr>
              <a:t>Smekal</a:t>
            </a:r>
            <a:r>
              <a:rPr lang="en-GB" sz="1200" i="1" dirty="0">
                <a:solidFill>
                  <a:schemeClr val="accent1">
                    <a:lumMod val="50000"/>
                  </a:schemeClr>
                </a:solidFill>
                <a:latin typeface="Calibri" pitchFamily="34" charset="0"/>
              </a:rPr>
              <a:t>, L., Phys. Lett. B </a:t>
            </a:r>
            <a:r>
              <a:rPr lang="en-GB" sz="1200" b="1" i="1" dirty="0">
                <a:solidFill>
                  <a:schemeClr val="accent1">
                    <a:lumMod val="50000"/>
                  </a:schemeClr>
                </a:solidFill>
                <a:latin typeface="Calibri" pitchFamily="34" charset="0"/>
              </a:rPr>
              <a:t>380</a:t>
            </a:r>
            <a:r>
              <a:rPr lang="en-GB" sz="1200" i="1" dirty="0">
                <a:solidFill>
                  <a:schemeClr val="accent1">
                    <a:lumMod val="50000"/>
                  </a:schemeClr>
                </a:solidFill>
                <a:latin typeface="Calibri" pitchFamily="34" charset="0"/>
              </a:rPr>
              <a:t> (1996) pp. 7-12</a:t>
            </a:r>
          </a:p>
          <a:p>
            <a:pPr fontAlgn="base">
              <a:spcBef>
                <a:spcPct val="0"/>
              </a:spcBef>
              <a:spcAft>
                <a:spcPct val="0"/>
              </a:spcAft>
            </a:pPr>
            <a:r>
              <a:rPr lang="en-AU" sz="1200" i="1" dirty="0">
                <a:solidFill>
                  <a:schemeClr val="accent1">
                    <a:lumMod val="50000"/>
                  </a:schemeClr>
                </a:solidFill>
                <a:latin typeface="Calibri" pitchFamily="34" charset="0"/>
              </a:rPr>
              <a:t>Maris, P. , Roberts, C.D. and Tandy, P.C., Phys. Lett. B </a:t>
            </a:r>
            <a:r>
              <a:rPr lang="en-AU" sz="1200" b="1" i="1" dirty="0">
                <a:solidFill>
                  <a:schemeClr val="accent1">
                    <a:lumMod val="50000"/>
                  </a:schemeClr>
                </a:solidFill>
                <a:latin typeface="Calibri" pitchFamily="34" charset="0"/>
              </a:rPr>
              <a:t>420</a:t>
            </a:r>
            <a:r>
              <a:rPr lang="en-AU" sz="1200" i="1" dirty="0">
                <a:solidFill>
                  <a:schemeClr val="accent1">
                    <a:lumMod val="50000"/>
                  </a:schemeClr>
                </a:solidFill>
                <a:latin typeface="Calibri" pitchFamily="34" charset="0"/>
              </a:rPr>
              <a:t> (1998) pp. 267-273</a:t>
            </a:r>
          </a:p>
          <a:p>
            <a:pPr fontAlgn="base">
              <a:spcBef>
                <a:spcPct val="0"/>
              </a:spcBef>
              <a:spcAft>
                <a:spcPct val="0"/>
              </a:spcAft>
            </a:pPr>
            <a:r>
              <a:rPr lang="en-GB" sz="1200" i="1" dirty="0" err="1">
                <a:solidFill>
                  <a:schemeClr val="accent1">
                    <a:lumMod val="50000"/>
                  </a:schemeClr>
                </a:solidFill>
              </a:rPr>
              <a:t>Binosi</a:t>
            </a:r>
            <a:r>
              <a:rPr lang="en-GB" sz="1200" i="1" dirty="0">
                <a:solidFill>
                  <a:schemeClr val="accent1">
                    <a:lumMod val="50000"/>
                  </a:schemeClr>
                </a:solidFill>
              </a:rPr>
              <a:t>, Chang, </a:t>
            </a:r>
            <a:r>
              <a:rPr lang="en-GB" sz="1200" i="1" dirty="0" err="1">
                <a:solidFill>
                  <a:schemeClr val="accent1">
                    <a:lumMod val="50000"/>
                  </a:schemeClr>
                </a:solidFill>
              </a:rPr>
              <a:t>Papavassiliou</a:t>
            </a:r>
            <a:r>
              <a:rPr lang="en-GB" sz="1200" i="1" dirty="0">
                <a:solidFill>
                  <a:schemeClr val="accent1">
                    <a:lumMod val="50000"/>
                  </a:schemeClr>
                </a:solidFill>
              </a:rPr>
              <a:t>, Qin, Roberts, Phys. Rev. D </a:t>
            </a:r>
            <a:r>
              <a:rPr lang="en-GB" sz="1200" b="1" i="1" dirty="0">
                <a:solidFill>
                  <a:schemeClr val="accent1">
                    <a:lumMod val="50000"/>
                  </a:schemeClr>
                </a:solidFill>
              </a:rPr>
              <a:t>93</a:t>
            </a:r>
            <a:r>
              <a:rPr lang="en-GB" sz="1200" i="1" dirty="0">
                <a:solidFill>
                  <a:schemeClr val="accent1">
                    <a:lumMod val="50000"/>
                  </a:schemeClr>
                </a:solidFill>
              </a:rPr>
              <a:t> (2016) 096010/1-7</a:t>
            </a:r>
            <a:endParaRPr lang="en-GB" sz="1200" i="1" dirty="0">
              <a:solidFill>
                <a:schemeClr val="accent1">
                  <a:lumMod val="50000"/>
                </a:schemeClr>
              </a:solidFill>
              <a:latin typeface="Calibri" pitchFamily="34" charset="0"/>
            </a:endParaRPr>
          </a:p>
        </p:txBody>
      </p:sp>
      <p:sp>
        <p:nvSpPr>
          <p:cNvPr id="7" name="TextBox 6">
            <a:extLst>
              <a:ext uri="{FF2B5EF4-FFF2-40B4-BE49-F238E27FC236}">
                <a16:creationId xmlns:a16="http://schemas.microsoft.com/office/drawing/2014/main" id="{E6C3194E-BAF8-BC20-DDF0-C570E804CFDD}"/>
              </a:ext>
            </a:extLst>
          </p:cNvPr>
          <p:cNvSpPr txBox="1"/>
          <p:nvPr/>
        </p:nvSpPr>
        <p:spPr>
          <a:xfrm>
            <a:off x="1981200" y="1143001"/>
            <a:ext cx="8153400" cy="2923877"/>
          </a:xfrm>
          <a:prstGeom prst="rect">
            <a:avLst/>
          </a:prstGeom>
          <a:solidFill>
            <a:schemeClr val="bg1"/>
          </a:solidFill>
          <a:ln>
            <a:solidFill>
              <a:srgbClr val="008000"/>
            </a:solidFill>
          </a:ln>
        </p:spPr>
        <p:txBody>
          <a:bodyPr wrap="square" rtlCol="0">
            <a:spAutoFit/>
          </a:bodyPr>
          <a:lstStyle/>
          <a:p>
            <a:pPr algn="ctr"/>
            <a:r>
              <a:rPr lang="en-GB" sz="3200" b="1" i="1" u="sng" dirty="0">
                <a:solidFill>
                  <a:srgbClr val="008000"/>
                </a:solidFill>
              </a:rPr>
              <a:t>Quantum field theory statement</a:t>
            </a:r>
            <a:r>
              <a:rPr lang="en-GB" sz="3200" b="1" i="1" dirty="0">
                <a:solidFill>
                  <a:srgbClr val="008000"/>
                </a:solidFill>
              </a:rPr>
              <a:t>: </a:t>
            </a:r>
          </a:p>
          <a:p>
            <a:pPr algn="ctr"/>
            <a:r>
              <a:rPr lang="en-GB" sz="3200" b="1" i="1" dirty="0">
                <a:solidFill>
                  <a:srgbClr val="008000"/>
                </a:solidFill>
              </a:rPr>
              <a:t>In the </a:t>
            </a:r>
            <a:r>
              <a:rPr lang="en-GB" sz="3200" b="1" i="1" dirty="0" err="1">
                <a:solidFill>
                  <a:srgbClr val="008000"/>
                </a:solidFill>
              </a:rPr>
              <a:t>pseudsocalar</a:t>
            </a:r>
            <a:r>
              <a:rPr lang="en-GB" sz="3200" b="1" i="1" dirty="0">
                <a:solidFill>
                  <a:srgbClr val="008000"/>
                </a:solidFill>
              </a:rPr>
              <a:t> channel, the dynamically generated mass of the two fermions is precisely cancelled by the attractive interactions between them – </a:t>
            </a:r>
            <a:r>
              <a:rPr lang="en-GB" sz="3200" b="1" i="1" dirty="0" err="1">
                <a:solidFill>
                  <a:srgbClr val="008000"/>
                </a:solidFill>
              </a:rPr>
              <a:t>iff</a:t>
            </a:r>
            <a:r>
              <a:rPr lang="en-GB" sz="3200" b="1" i="1" dirty="0">
                <a:solidFill>
                  <a:srgbClr val="008000"/>
                </a:solidFill>
              </a:rPr>
              <a:t> – </a:t>
            </a:r>
          </a:p>
          <a:p>
            <a:endParaRPr lang="en-GB" sz="2400" dirty="0"/>
          </a:p>
        </p:txBody>
      </p:sp>
      <p:sp>
        <p:nvSpPr>
          <p:cNvPr id="9" name="TextBox 8">
            <a:extLst>
              <a:ext uri="{FF2B5EF4-FFF2-40B4-BE49-F238E27FC236}">
                <a16:creationId xmlns:a16="http://schemas.microsoft.com/office/drawing/2014/main" id="{A5162D29-1CD5-1164-435B-114F62C89050}"/>
              </a:ext>
            </a:extLst>
          </p:cNvPr>
          <p:cNvSpPr txBox="1"/>
          <p:nvPr/>
        </p:nvSpPr>
        <p:spPr>
          <a:xfrm>
            <a:off x="3124200" y="3581400"/>
            <a:ext cx="5867400" cy="1107996"/>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t>
            </a:r>
            <a:r>
              <a:rPr lang="el-GR" sz="6600" b="1" i="1" baseline="-25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π</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E</a:t>
            </a:r>
            <a:r>
              <a:rPr lang="el-GR" sz="6600" b="1" i="1" baseline="-25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π</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a:t>
            </a:r>
            <a:r>
              <a:rPr lang="en-US" sz="6600" b="1" i="1" baseline="30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 B(p</a:t>
            </a:r>
            <a:r>
              <a:rPr lang="en-US" sz="6600" b="1" i="1" baseline="30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p>
        </p:txBody>
      </p:sp>
      <p:sp>
        <p:nvSpPr>
          <p:cNvPr id="10" name="TextBox 9">
            <a:extLst>
              <a:ext uri="{FF2B5EF4-FFF2-40B4-BE49-F238E27FC236}">
                <a16:creationId xmlns:a16="http://schemas.microsoft.com/office/drawing/2014/main" id="{B9A3CD65-E0EB-BD64-5B3F-1D2D80408A0D}"/>
              </a:ext>
            </a:extLst>
          </p:cNvPr>
          <p:cNvSpPr txBox="1"/>
          <p:nvPr/>
        </p:nvSpPr>
        <p:spPr>
          <a:xfrm>
            <a:off x="3124200" y="5064204"/>
            <a:ext cx="5867400" cy="1107996"/>
          </a:xfrm>
          <a:prstGeom prst="rect">
            <a:avLst/>
          </a:prstGeom>
          <a:solidFill>
            <a:schemeClr val="bg1"/>
          </a:solidFill>
          <a:effectLst>
            <a:outerShdw blurRad="50800" dist="38100" algn="l" rotWithShape="0">
              <a:prstClr val="black">
                <a:alpha val="40000"/>
              </a:prstClr>
            </a:outerShdw>
          </a:effectLst>
        </p:spPr>
        <p:txBody>
          <a:bodyPr wrap="square" rtlCol="0">
            <a:spAutoFit/>
          </a:bodyPr>
          <a:lstStyle/>
          <a:p>
            <a:pPr algn="ct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2 </a:t>
            </a:r>
            <a:r>
              <a:rPr lang="en-US" sz="6600" b="1" i="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M</a:t>
            </a:r>
            <a:r>
              <a:rPr lang="en-US" sz="6600" b="1" i="1" baseline="-2500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q</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 </a:t>
            </a:r>
            <a:r>
              <a:rPr lang="en-US" sz="6600" b="1" i="1"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U</a:t>
            </a:r>
            <a:r>
              <a:rPr lang="en-US" sz="6600" b="1" i="1" baseline="-25000" dirty="0" err="1">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a:t>
            </a:r>
            <a:r>
              <a:rPr lang="en-US" sz="66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 0</a:t>
            </a:r>
          </a:p>
        </p:txBody>
      </p:sp>
    </p:spTree>
    <p:extLst>
      <p:ext uri="{BB962C8B-B14F-4D97-AF65-F5344CB8AC3E}">
        <p14:creationId xmlns:p14="http://schemas.microsoft.com/office/powerpoint/2010/main" val="24037945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GB" sz="3200" b="0" i="1" dirty="0">
                <a:ln w="0"/>
                <a:solidFill>
                  <a:schemeClr val="tx2">
                    <a:lumMod val="75000"/>
                  </a:schemeClr>
                </a:solidFill>
                <a:effectLst>
                  <a:reflection blurRad="6350" stA="60000" endA="900" endPos="58000" dir="5400000" sy="-100000" algn="bl" rotWithShape="0"/>
                </a:effectLst>
              </a:rPr>
              <a:t>Pion </a:t>
            </a:r>
            <a:r>
              <a:rPr lang="en-GB" sz="3200" b="0" i="1" dirty="0" err="1">
                <a:ln w="0"/>
                <a:solidFill>
                  <a:schemeClr val="tx2">
                    <a:lumMod val="75000"/>
                  </a:schemeClr>
                </a:solidFill>
                <a:effectLst>
                  <a:reflection blurRad="6350" stA="60000" endA="900" endPos="58000" dir="5400000" sy="-100000" algn="bl" rotWithShape="0"/>
                </a:effectLst>
              </a:rPr>
              <a:t>masslessness</a:t>
            </a:r>
            <a:endParaRPr lang="en-GB" sz="3200" i="1" dirty="0"/>
          </a:p>
        </p:txBody>
      </p:sp>
      <p:sp>
        <p:nvSpPr>
          <p:cNvPr id="3" name="Content Placeholder 2"/>
          <p:cNvSpPr>
            <a:spLocks noGrp="1"/>
          </p:cNvSpPr>
          <p:nvPr>
            <p:ph idx="1"/>
          </p:nvPr>
        </p:nvSpPr>
        <p:spPr>
          <a:xfrm>
            <a:off x="609600" y="2362201"/>
            <a:ext cx="10871201" cy="3868737"/>
          </a:xfrm>
        </p:spPr>
        <p:txBody>
          <a:bodyPr/>
          <a:lstStyle/>
          <a:p>
            <a:r>
              <a:rPr lang="en-AU" sz="2000" dirty="0"/>
              <a:t>Parton-basis chiral-limit expression of the expectation-value of the trace-anomaly in the pion at </a:t>
            </a:r>
            <a:r>
              <a:rPr lang="en-GB" sz="2000" i="1" dirty="0"/>
              <a:t>ζ </a:t>
            </a:r>
            <a:r>
              <a:rPr lang="en-GB" sz="2000" dirty="0"/>
              <a:t>≫ </a:t>
            </a:r>
            <a:r>
              <a:rPr lang="en-GB" sz="2000" i="1" dirty="0"/>
              <a:t>ζ</a:t>
            </a:r>
            <a:r>
              <a:rPr lang="en-GB" sz="2000" i="1" baseline="-25000" dirty="0"/>
              <a:t>2</a:t>
            </a:r>
            <a:r>
              <a:rPr lang="en-GB" sz="2000" dirty="0"/>
              <a:t> </a:t>
            </a:r>
            <a:endParaRPr lang="en-AU" sz="2000" dirty="0"/>
          </a:p>
          <a:p>
            <a:r>
              <a:rPr lang="en-AU" sz="2000" dirty="0"/>
              <a:t>Metamorphoses into a new expression, written in terms of a </a:t>
            </a:r>
            <a:r>
              <a:rPr lang="en-AU" sz="2000" dirty="0" err="1"/>
              <a:t>nonperturbatively</a:t>
            </a:r>
            <a:r>
              <a:rPr lang="en-AU" sz="2000" dirty="0"/>
              <a:t>-dressed quasi-particle basis and associated, evolved wave functions</a:t>
            </a:r>
          </a:p>
          <a:p>
            <a:pPr lvl="1"/>
            <a:r>
              <a:rPr lang="en-AU" sz="2400" dirty="0"/>
              <a:t>1</a:t>
            </a:r>
            <a:r>
              <a:rPr lang="en-AU" sz="2400" baseline="30000" dirty="0"/>
              <a:t>st</a:t>
            </a:r>
            <a:r>
              <a:rPr lang="en-AU" sz="2400" dirty="0"/>
              <a:t> term = </a:t>
            </a:r>
            <a:r>
              <a:rPr lang="en-AU" sz="2400" i="1" dirty="0">
                <a:solidFill>
                  <a:srgbClr val="008000"/>
                </a:solidFill>
              </a:rPr>
              <a:t>positive</a:t>
            </a:r>
            <a:r>
              <a:rPr lang="en-AU" sz="2400" dirty="0"/>
              <a:t> </a:t>
            </a:r>
            <a:r>
              <a:rPr lang="en-AU" sz="1800" dirty="0"/>
              <a:t>= one-body dressing content of the trace anomaly </a:t>
            </a:r>
            <a:r>
              <a:rPr lang="en-GB" sz="1800" dirty="0"/>
              <a:t>… Plainly, a massless valence-quark acquiring a large mass through interactions with its own gluon field is an expression of the trace-anomaly in the one-body subsector of the complete pion wave function </a:t>
            </a:r>
          </a:p>
          <a:p>
            <a:pPr lvl="1"/>
            <a:r>
              <a:rPr lang="en-GB" sz="2400" dirty="0"/>
              <a:t>2</a:t>
            </a:r>
            <a:r>
              <a:rPr lang="en-GB" sz="2400" baseline="30000" dirty="0"/>
              <a:t>nd</a:t>
            </a:r>
            <a:r>
              <a:rPr lang="en-GB" sz="2400" dirty="0"/>
              <a:t> term = </a:t>
            </a:r>
            <a:r>
              <a:rPr lang="en-GB" sz="2400" i="1" dirty="0">
                <a:solidFill>
                  <a:srgbClr val="C00000"/>
                </a:solidFill>
              </a:rPr>
              <a:t>negative</a:t>
            </a:r>
            <a:r>
              <a:rPr lang="en-GB" sz="1800" dirty="0"/>
              <a:t> (attraction) = 2-particle-irreducible scattering event content of the scale-anomaly … Plainly, acquires a scale because the couplings, and the gluon- and quark-propagators in the 2PI processes have all acquired a mass-scale</a:t>
            </a:r>
          </a:p>
          <a:p>
            <a:r>
              <a:rPr lang="en-GB" sz="2000" dirty="0"/>
              <a:t>Away from the chiral limit, and in other channels, the cancellation is incomplete.</a:t>
            </a:r>
          </a:p>
          <a:p>
            <a:pPr lvl="2"/>
            <a:endParaRPr lang="en-GB" sz="14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41</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914401"/>
            <a:ext cx="8991600" cy="1551637"/>
          </a:xfrm>
          <a:prstGeom prst="rect">
            <a:avLst/>
          </a:prstGeom>
        </p:spPr>
      </p:pic>
      <p:sp>
        <p:nvSpPr>
          <p:cNvPr id="7" name="TextBox 6"/>
          <p:cNvSpPr txBox="1"/>
          <p:nvPr/>
        </p:nvSpPr>
        <p:spPr>
          <a:xfrm>
            <a:off x="8686800" y="167744"/>
            <a:ext cx="3068789" cy="646331"/>
          </a:xfrm>
          <a:prstGeom prst="rect">
            <a:avLst/>
          </a:prstGeom>
          <a:noFill/>
        </p:spPr>
        <p:txBody>
          <a:bodyPr wrap="none" rtlCol="0">
            <a:spAutoFit/>
            <a:scene3d>
              <a:camera prst="orthographicFront"/>
              <a:lightRig rig="harsh" dir="t"/>
            </a:scene3d>
            <a:sp3d extrusionH="57150" prstMaterial="matte">
              <a:bevelT w="63500" h="12700"/>
              <a:contourClr>
                <a:schemeClr val="bg1">
                  <a:lumMod val="65000"/>
                </a:schemeClr>
              </a:contourClr>
            </a:sp3d>
          </a:bodyPr>
          <a:lstStyle/>
          <a:p>
            <a:r>
              <a:rPr lang="en-GB" sz="3600" b="1" i="1" dirty="0">
                <a:ln/>
                <a:solidFill>
                  <a:schemeClr val="accent3"/>
                </a:solidFill>
                <a:effectLst>
                  <a:reflection blurRad="6350" stA="55000" endA="50" endPos="85000" dir="5400000" sy="-100000" algn="bl" rotWithShape="0"/>
                </a:effectLst>
              </a:rPr>
              <a:t>EHM Paradigm</a:t>
            </a:r>
          </a:p>
        </p:txBody>
      </p:sp>
      <p:sp>
        <p:nvSpPr>
          <p:cNvPr id="8" name="Rectangle 7"/>
          <p:cNvSpPr/>
          <p:nvPr/>
        </p:nvSpPr>
        <p:spPr>
          <a:xfrm>
            <a:off x="2429434" y="1611868"/>
            <a:ext cx="237566" cy="369332"/>
          </a:xfrm>
          <a:prstGeom prst="rect">
            <a:avLst/>
          </a:prstGeom>
        </p:spPr>
        <p:txBody>
          <a:bodyPr wrap="none">
            <a:spAutoFit/>
          </a:bodyPr>
          <a:lstStyle/>
          <a:p>
            <a:r>
              <a:rPr lang="en-GB">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10" name="Rectangle 9"/>
          <p:cNvSpPr/>
          <p:nvPr/>
        </p:nvSpPr>
        <p:spPr>
          <a:xfrm>
            <a:off x="9973234" y="1600200"/>
            <a:ext cx="237566" cy="369332"/>
          </a:xfrm>
          <a:prstGeom prst="rect">
            <a:avLst/>
          </a:prstGeom>
        </p:spPr>
        <p:txBody>
          <a:bodyPr wrap="none">
            <a:spAutoFit/>
          </a:bodyPr>
          <a:lstStyle/>
          <a:p>
            <a:r>
              <a:rPr lang="en-GB">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Tree>
    <p:extLst>
      <p:ext uri="{BB962C8B-B14F-4D97-AF65-F5344CB8AC3E}">
        <p14:creationId xmlns:p14="http://schemas.microsoft.com/office/powerpoint/2010/main" val="133884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GB" sz="4000" b="0" i="1" dirty="0">
                <a:ln w="0"/>
                <a:solidFill>
                  <a:schemeClr val="tx2">
                    <a:lumMod val="75000"/>
                  </a:schemeClr>
                </a:solidFill>
                <a:effectLst>
                  <a:outerShdw blurRad="60007" dist="310007" dir="7680000" sy="30000" kx="1300200" algn="ctr" rotWithShape="0">
                    <a:prstClr val="black">
                      <a:alpha val="32000"/>
                    </a:prstClr>
                  </a:outerShdw>
                </a:effectLst>
              </a:rPr>
              <a:t>Massless Pion</a:t>
            </a:r>
          </a:p>
        </p:txBody>
      </p:sp>
      <p:sp>
        <p:nvSpPr>
          <p:cNvPr id="3" name="Content Placeholder 2"/>
          <p:cNvSpPr>
            <a:spLocks noGrp="1"/>
          </p:cNvSpPr>
          <p:nvPr>
            <p:ph idx="1"/>
          </p:nvPr>
        </p:nvSpPr>
        <p:spPr>
          <a:xfrm>
            <a:off x="609600" y="1447800"/>
            <a:ext cx="10972799" cy="4572000"/>
          </a:xfrm>
        </p:spPr>
        <p:txBody>
          <a:bodyPr/>
          <a:lstStyle/>
          <a:p>
            <a:pPr>
              <a:spcAft>
                <a:spcPts val="900"/>
              </a:spcAft>
            </a:pPr>
            <a:r>
              <a:rPr lang="en-GB" sz="2400" dirty="0"/>
              <a:t>Chiral limit</a:t>
            </a:r>
          </a:p>
          <a:p>
            <a:pPr marL="0" indent="0">
              <a:buNone/>
            </a:pPr>
            <a:r>
              <a:rPr lang="en-GB" sz="2400" dirty="0"/>
              <a:t>					⇒</a:t>
            </a:r>
          </a:p>
          <a:p>
            <a:pPr>
              <a:spcBef>
                <a:spcPts val="1800"/>
              </a:spcBef>
            </a:pPr>
            <a:r>
              <a:rPr lang="en-AU" sz="2400" dirty="0"/>
              <a:t>“Zero” owes to cancellations between different operator-component contributions to the expectation value of </a:t>
            </a:r>
            <a:r>
              <a:rPr lang="en-GB" sz="2400" i="1" dirty="0"/>
              <a:t>Θ</a:t>
            </a:r>
            <a:r>
              <a:rPr lang="en-GB" sz="2400" i="1" baseline="-25000" dirty="0"/>
              <a:t>0</a:t>
            </a:r>
            <a:r>
              <a:rPr lang="en-AU" sz="2400" dirty="0"/>
              <a:t>.  </a:t>
            </a:r>
          </a:p>
          <a:p>
            <a:r>
              <a:rPr lang="en-AU" sz="2400" dirty="0"/>
              <a:t>The cancellations are precise</a:t>
            </a:r>
          </a:p>
          <a:p>
            <a:pPr marL="800100" lvl="2" indent="0">
              <a:buNone/>
            </a:pPr>
            <a:r>
              <a:rPr lang="en-AU" sz="2400" dirty="0"/>
              <a:t>Arising naturally because chiral symmetry – the apparent </a:t>
            </a:r>
            <a:r>
              <a:rPr lang="en-AU" sz="2400" dirty="0" err="1"/>
              <a:t>masslessness</a:t>
            </a:r>
            <a:r>
              <a:rPr lang="en-AU" sz="2400" dirty="0"/>
              <a:t> of the QCD action – is broken by strong dynamics in a very particular manner.</a:t>
            </a:r>
          </a:p>
          <a:p>
            <a:pPr marL="457200" indent="-457200"/>
            <a:r>
              <a:rPr lang="en-AU" sz="2400" dirty="0"/>
              <a:t>In the chiral limit, the pion is massless irrespective of the magnitude of any other hadron’s mass</a:t>
            </a:r>
            <a:endParaRPr lang="en-GB" sz="2400" dirty="0"/>
          </a:p>
          <a:p>
            <a:endParaRPr lang="en-AU" sz="2400" dirty="0"/>
          </a:p>
          <a:p>
            <a:endParaRPr lang="en-GB" sz="2400" dirty="0"/>
          </a:p>
        </p:txBody>
      </p:sp>
      <p:sp>
        <p:nvSpPr>
          <p:cNvPr id="5" name="Footer Placeholder 4"/>
          <p:cNvSpPr>
            <a:spLocks noGrp="1"/>
          </p:cNvSpPr>
          <p:nvPr>
            <p:ph type="ftr" sz="quarter" idx="11"/>
          </p:nvPr>
        </p:nvSpPr>
        <p:spPr/>
        <p:txBody>
          <a:bodyPr/>
          <a:lstStyle/>
          <a:p>
            <a:r>
              <a:rPr lang="fr-FR"/>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42</a:t>
            </a:fld>
            <a:endParaRPr lang="en-US"/>
          </a:p>
        </p:txBody>
      </p:sp>
      <p:sp>
        <p:nvSpPr>
          <p:cNvPr id="8" name="Oval 7"/>
          <p:cNvSpPr/>
          <p:nvPr/>
        </p:nvSpPr>
        <p:spPr bwMode="auto">
          <a:xfrm>
            <a:off x="4191000" y="92076"/>
            <a:ext cx="914400" cy="593724"/>
          </a:xfrm>
          <a:prstGeom prst="ellipse">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GB">
              <a:latin typeface="Calibri"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1981200"/>
            <a:ext cx="3683000" cy="3810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5800" y="2006600"/>
            <a:ext cx="2806700" cy="35560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76200"/>
            <a:ext cx="4724400" cy="685800"/>
          </a:xfrm>
          <a:prstGeom prst="rect">
            <a:avLst/>
          </a:prstGeom>
        </p:spPr>
      </p:pic>
      <p:sp>
        <p:nvSpPr>
          <p:cNvPr id="13" name="Date Placeholder 3"/>
          <p:cNvSpPr>
            <a:spLocks noGrp="1"/>
          </p:cNvSpPr>
          <p:nvPr>
            <p:ph type="dt" sz="half" idx="10"/>
          </p:nvPr>
        </p:nvSpPr>
        <p:spPr>
          <a:xfrm>
            <a:off x="7700082" y="6629400"/>
            <a:ext cx="4468470" cy="381000"/>
          </a:xfrm>
        </p:spPr>
        <p:txBody>
          <a:bodyPr/>
          <a:lstStyle/>
          <a:p>
            <a:r>
              <a:rPr lang="en-US"/>
              <a:t>.                    2025 October 15: NJU INP IWSHSSI 2025                                          (122)</a:t>
            </a:r>
            <a:endParaRPr lang="en-US" dirty="0"/>
          </a:p>
        </p:txBody>
      </p:sp>
    </p:spTree>
    <p:extLst>
      <p:ext uri="{BB962C8B-B14F-4D97-AF65-F5344CB8AC3E}">
        <p14:creationId xmlns:p14="http://schemas.microsoft.com/office/powerpoint/2010/main" val="56698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p:cTn id="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3">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p:cTn id="1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3">
                                            <p:txEl>
                                              <p:pRg st="4" end="4"/>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6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Enigma of mass</a:t>
            </a:r>
          </a:p>
        </p:txBody>
      </p:sp>
      <p:sp>
        <p:nvSpPr>
          <p:cNvPr id="3" name="Content Placeholder 2"/>
          <p:cNvSpPr>
            <a:spLocks noGrp="1"/>
          </p:cNvSpPr>
          <p:nvPr>
            <p:ph idx="1"/>
          </p:nvPr>
        </p:nvSpPr>
        <p:spPr>
          <a:xfrm>
            <a:off x="609600" y="1447800"/>
            <a:ext cx="10972800" cy="4648200"/>
          </a:xfrm>
        </p:spPr>
        <p:txBody>
          <a:bodyPr/>
          <a:lstStyle/>
          <a:p>
            <a:r>
              <a:rPr lang="en-US" dirty="0"/>
              <a:t>The quark level Goldberger-</a:t>
            </a:r>
            <a:r>
              <a:rPr lang="en-US" dirty="0" err="1"/>
              <a:t>Treiman</a:t>
            </a:r>
            <a:r>
              <a:rPr lang="en-US" dirty="0"/>
              <a:t> relation shows that DCSB has a very deep and far reaching impact on physics within the strong interaction sector of the Standard Model; viz.,</a:t>
            </a:r>
          </a:p>
          <a:p>
            <a:pPr lvl="1">
              <a:buNone/>
            </a:pPr>
            <a:r>
              <a:rPr lang="en-US" dirty="0"/>
              <a:t>	Goldstone's theorem: fundamentally an expression of equivalence between one-body problem </a:t>
            </a:r>
          </a:p>
          <a:p>
            <a:pPr lvl="1">
              <a:spcBef>
                <a:spcPts val="0"/>
              </a:spcBef>
              <a:buNone/>
            </a:pPr>
            <a:r>
              <a:rPr lang="en-US" dirty="0"/>
              <a:t>	and the two-body problem in </a:t>
            </a:r>
          </a:p>
          <a:p>
            <a:pPr lvl="1">
              <a:spcBef>
                <a:spcPts val="0"/>
              </a:spcBef>
              <a:buNone/>
            </a:pPr>
            <a:r>
              <a:rPr lang="en-US" dirty="0"/>
              <a:t>	the </a:t>
            </a:r>
            <a:r>
              <a:rPr lang="en-US" dirty="0" err="1"/>
              <a:t>pseudoscalar</a:t>
            </a:r>
            <a:r>
              <a:rPr lang="en-US" dirty="0"/>
              <a:t> channel.  </a:t>
            </a:r>
          </a:p>
          <a:p>
            <a:r>
              <a:rPr lang="en-US" dirty="0"/>
              <a:t>This </a:t>
            </a:r>
            <a:r>
              <a:rPr lang="en-US" dirty="0" err="1"/>
              <a:t>emphasises</a:t>
            </a:r>
            <a:r>
              <a:rPr lang="en-US" dirty="0"/>
              <a:t> that Goldstone's theorem has a </a:t>
            </a:r>
            <a:r>
              <a:rPr lang="en-US" dirty="0" err="1"/>
              <a:t>pointwise</a:t>
            </a:r>
            <a:r>
              <a:rPr lang="en-US" dirty="0"/>
              <a:t> expression in QCD</a:t>
            </a:r>
          </a:p>
          <a:p>
            <a:r>
              <a:rPr lang="en-US" dirty="0"/>
              <a:t>Hence, </a:t>
            </a:r>
            <a:r>
              <a:rPr lang="en-US" dirty="0" err="1"/>
              <a:t>pion</a:t>
            </a:r>
            <a:r>
              <a:rPr lang="en-US" dirty="0"/>
              <a:t> properties are an almost direct measure of </a:t>
            </a:r>
          </a:p>
          <a:p>
            <a:pPr>
              <a:spcBef>
                <a:spcPts val="0"/>
              </a:spcBef>
              <a:buNone/>
            </a:pPr>
            <a:r>
              <a:rPr lang="en-US" dirty="0"/>
              <a:t>	the dressed-quark mass function.  </a:t>
            </a:r>
          </a:p>
          <a:p>
            <a:r>
              <a:rPr lang="en-US" dirty="0">
                <a:solidFill>
                  <a:srgbClr val="008000"/>
                </a:solidFill>
              </a:rPr>
              <a:t>Thus, enigmatically, the properties of the </a:t>
            </a:r>
            <a:r>
              <a:rPr lang="en-US" i="1" dirty="0" err="1">
                <a:solidFill>
                  <a:srgbClr val="008000"/>
                </a:solidFill>
              </a:rPr>
              <a:t>massless</a:t>
            </a:r>
            <a:r>
              <a:rPr lang="en-US" dirty="0">
                <a:solidFill>
                  <a:srgbClr val="008000"/>
                </a:solidFill>
              </a:rPr>
              <a:t> </a:t>
            </a:r>
            <a:r>
              <a:rPr lang="en-US" dirty="0" err="1">
                <a:solidFill>
                  <a:srgbClr val="008000"/>
                </a:solidFill>
              </a:rPr>
              <a:t>pion</a:t>
            </a:r>
            <a:r>
              <a:rPr lang="en-US" dirty="0">
                <a:solidFill>
                  <a:srgbClr val="008000"/>
                </a:solidFill>
              </a:rPr>
              <a:t> </a:t>
            </a:r>
          </a:p>
          <a:p>
            <a:pPr>
              <a:spcBef>
                <a:spcPts val="0"/>
              </a:spcBef>
              <a:buNone/>
            </a:pPr>
            <a:r>
              <a:rPr lang="en-US" dirty="0">
                <a:solidFill>
                  <a:srgbClr val="008000"/>
                </a:solidFill>
              </a:rPr>
              <a:t>	are the cleanest expression of the mechanism that is </a:t>
            </a:r>
          </a:p>
          <a:p>
            <a:pPr>
              <a:spcBef>
                <a:spcPts val="0"/>
              </a:spcBef>
              <a:buNone/>
            </a:pPr>
            <a:r>
              <a:rPr lang="en-US" dirty="0">
                <a:solidFill>
                  <a:srgbClr val="008000"/>
                </a:solidFill>
              </a:rPr>
              <a:t>	responsible for almost all the visible mass in the universe.</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43</a:t>
            </a:fld>
            <a:endParaRPr lang="en-US"/>
          </a:p>
        </p:txBody>
      </p:sp>
      <p:pic>
        <p:nvPicPr>
          <p:cNvPr id="7" name="Picture 6" descr="GMORQCD.gif"/>
          <p:cNvPicPr>
            <a:picLocks noChangeAspect="1"/>
          </p:cNvPicPr>
          <p:nvPr/>
        </p:nvPicPr>
        <p:blipFill>
          <a:blip r:embed="rId2" cstate="print"/>
          <a:stretch>
            <a:fillRect/>
          </a:stretch>
        </p:blipFill>
        <p:spPr>
          <a:xfrm>
            <a:off x="0" y="0"/>
            <a:ext cx="4386943" cy="11430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057900" y="2514600"/>
            <a:ext cx="3810000" cy="707886"/>
          </a:xfrm>
          <a:prstGeom prst="rect">
            <a:avLst/>
          </a:prstGeom>
          <a:noFill/>
          <a:effectLst>
            <a:outerShdw blurRad="50800" dist="38100" algn="l" rotWithShape="0">
              <a:prstClr val="black">
                <a:alpha val="40000"/>
              </a:prstClr>
            </a:outerShdw>
          </a:effectLst>
        </p:spPr>
        <p:txBody>
          <a:bodyPr wrap="square" rtlCol="0">
            <a:spAutoFit/>
          </a:bodyPr>
          <a:lstStyle/>
          <a:p>
            <a:r>
              <a:rPr lang="en-US" sz="4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t>
            </a:r>
            <a:r>
              <a:rPr lang="el-GR" sz="4000" b="1" i="1" baseline="-25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π</a:t>
            </a:r>
            <a:r>
              <a:rPr lang="en-US" sz="4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E</a:t>
            </a:r>
            <a:r>
              <a:rPr lang="el-GR" sz="4000" b="1" i="1" baseline="-25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π</a:t>
            </a:r>
            <a:r>
              <a:rPr lang="en-US" sz="4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(p</a:t>
            </a:r>
            <a:r>
              <a:rPr lang="en-US" sz="4000" b="1" i="1" baseline="30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a:t>
            </a:r>
            <a:r>
              <a:rPr lang="en-US" sz="4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 = B(p</a:t>
            </a:r>
            <a:r>
              <a:rPr lang="en-US" sz="4000" b="1" i="1" baseline="3000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2</a:t>
            </a:r>
            <a:r>
              <a:rPr lang="en-US" sz="4000" b="1" i="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t>
            </a:r>
          </a:p>
        </p:txBody>
      </p:sp>
      <p:pic>
        <p:nvPicPr>
          <p:cNvPr id="9" name="Picture 8" descr="goldstone_jeffrey.jpg"/>
          <p:cNvPicPr>
            <a:picLocks noChangeAspect="1"/>
          </p:cNvPicPr>
          <p:nvPr/>
        </p:nvPicPr>
        <p:blipFill>
          <a:blip r:embed="rId3" cstate="print"/>
          <a:stretch>
            <a:fillRect/>
          </a:stretch>
        </p:blipFill>
        <p:spPr>
          <a:xfrm>
            <a:off x="10289117" y="4303078"/>
            <a:ext cx="1447800" cy="2118360"/>
          </a:xfrm>
          <a:prstGeom prst="rect">
            <a:avLst/>
          </a:prstGeom>
        </p:spPr>
      </p:pic>
      <p:sp>
        <p:nvSpPr>
          <p:cNvPr id="10" name="TextBox 9">
            <a:extLst>
              <a:ext uri="{FF2B5EF4-FFF2-40B4-BE49-F238E27FC236}">
                <a16:creationId xmlns:a16="http://schemas.microsoft.com/office/drawing/2014/main" id="{A623EC2F-2438-CB62-D84A-E89849292378}"/>
              </a:ext>
            </a:extLst>
          </p:cNvPr>
          <p:cNvSpPr txBox="1"/>
          <p:nvPr/>
        </p:nvSpPr>
        <p:spPr>
          <a:xfrm>
            <a:off x="152400" y="5646163"/>
            <a:ext cx="4313873" cy="584775"/>
          </a:xfrm>
          <a:prstGeom prst="rect">
            <a:avLst/>
          </a:prstGeom>
          <a:noFill/>
        </p:spPr>
        <p:txBody>
          <a:bodyPr wrap="none" rtlCol="0">
            <a:spAutoFit/>
          </a:bodyPr>
          <a:lstStyle/>
          <a:p>
            <a:r>
              <a:rPr lang="en-US" sz="1600" i="1" dirty="0"/>
              <a:t>Maris, Roberts and Tandy</a:t>
            </a:r>
          </a:p>
          <a:p>
            <a:r>
              <a:rPr lang="en-US" sz="1600" i="1" dirty="0" err="1">
                <a:hlinkClick r:id="rId4"/>
              </a:rPr>
              <a:t>nucl-th</a:t>
            </a:r>
            <a:r>
              <a:rPr lang="en-US" sz="1600" i="1" dirty="0">
                <a:hlinkClick r:id="rId4"/>
              </a:rPr>
              <a:t>/9707003</a:t>
            </a:r>
            <a:r>
              <a:rPr lang="en-US" sz="1600" i="1" dirty="0"/>
              <a:t>, </a:t>
            </a:r>
            <a:r>
              <a:rPr lang="en-US" sz="1600" i="1" dirty="0" err="1"/>
              <a:t>Phys.Lett</a:t>
            </a:r>
            <a:r>
              <a:rPr lang="en-US" sz="1600" i="1" dirty="0"/>
              <a:t>. B</a:t>
            </a:r>
            <a:r>
              <a:rPr lang="en-US" sz="1600" b="1" i="1" dirty="0"/>
              <a:t>420</a:t>
            </a:r>
            <a:r>
              <a:rPr lang="en-US" sz="1600" i="1" dirty="0"/>
              <a:t> (1998) 267-273 </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66E1-0288-BCD7-E744-68DA55A8611D}"/>
              </a:ext>
            </a:extLst>
          </p:cNvPr>
          <p:cNvSpPr>
            <a:spLocks noGrp="1"/>
          </p:cNvSpPr>
          <p:nvPr>
            <p:ph type="title"/>
          </p:nvPr>
        </p:nvSpPr>
        <p:spPr>
          <a:xfrm>
            <a:off x="535678" y="2438400"/>
            <a:ext cx="11199122" cy="1362075"/>
          </a:xfrm>
        </p:spPr>
        <p:txBody>
          <a:bodyPr/>
          <a:lstStyle/>
          <a:p>
            <a:r>
              <a:rPr lang="en-US" sz="3200" b="0" dirty="0">
                <a:ln w="0"/>
                <a:solidFill>
                  <a:schemeClr val="tx2">
                    <a:lumMod val="75000"/>
                  </a:schemeClr>
                </a:solidFill>
                <a:effectLst>
                  <a:outerShdw blurRad="38100" dist="25400" dir="5400000" algn="ctr" rotWithShape="0">
                    <a:srgbClr val="6E747A">
                      <a:alpha val="43000"/>
                    </a:srgbClr>
                  </a:outerShdw>
                </a:effectLst>
              </a:rPr>
              <a:t>S. Weinberg </a:t>
            </a:r>
            <a:br>
              <a:rPr lang="en-US" sz="3200" b="0" dirty="0">
                <a:ln w="0"/>
                <a:solidFill>
                  <a:schemeClr val="tx2">
                    <a:lumMod val="75000"/>
                  </a:schemeClr>
                </a:solidFill>
                <a:effectLst>
                  <a:outerShdw blurRad="38100" dist="25400" dir="5400000" algn="ctr" rotWithShape="0">
                    <a:srgbClr val="6E747A">
                      <a:alpha val="43000"/>
                    </a:srgbClr>
                  </a:outerShdw>
                </a:effectLst>
              </a:rPr>
            </a:br>
            <a:r>
              <a:rPr lang="en-US" sz="3200" b="0" dirty="0">
                <a:ln w="0"/>
                <a:solidFill>
                  <a:schemeClr val="tx2">
                    <a:lumMod val="75000"/>
                  </a:schemeClr>
                </a:solidFill>
                <a:effectLst>
                  <a:outerShdw blurRad="38100" dist="25400" dir="5400000" algn="ctr" rotWithShape="0">
                    <a:srgbClr val="6E747A">
                      <a:alpha val="43000"/>
                    </a:srgbClr>
                  </a:outerShdw>
                </a:effectLst>
              </a:rPr>
              <a:t>“The Quantum Theory of Fields … Volume I … Foundations ”</a:t>
            </a:r>
            <a:br>
              <a:rPr lang="en-US" sz="3200" dirty="0"/>
            </a:br>
            <a:endParaRPr lang="en-AU" dirty="0"/>
          </a:p>
        </p:txBody>
      </p:sp>
      <p:sp>
        <p:nvSpPr>
          <p:cNvPr id="3" name="Text Placeholder 2">
            <a:extLst>
              <a:ext uri="{FF2B5EF4-FFF2-40B4-BE49-F238E27FC236}">
                <a16:creationId xmlns:a16="http://schemas.microsoft.com/office/drawing/2014/main" id="{A7DDFFDD-E6BE-EDC2-634D-F053D9BD012B}"/>
              </a:ext>
            </a:extLst>
          </p:cNvPr>
          <p:cNvSpPr>
            <a:spLocks noGrp="1"/>
          </p:cNvSpPr>
          <p:nvPr>
            <p:ph type="body" idx="1"/>
          </p:nvPr>
        </p:nvSpPr>
        <p:spPr>
          <a:xfrm>
            <a:off x="982460" y="3986031"/>
            <a:ext cx="10363200" cy="1500187"/>
          </a:xfrm>
        </p:spPr>
        <p:txBody>
          <a:bodyPr/>
          <a:lstStyle/>
          <a:p>
            <a:r>
              <a:rPr lang="en-US" sz="2800" i="1" dirty="0">
                <a:ln w="0"/>
                <a:solidFill>
                  <a:schemeClr val="accent1"/>
                </a:solidFill>
                <a:effectLst>
                  <a:outerShdw blurRad="38100" dist="25400" dir="5400000" algn="ctr" rotWithShape="0">
                    <a:srgbClr val="6E747A">
                      <a:alpha val="43000"/>
                    </a:srgbClr>
                  </a:outerShdw>
                </a:effectLst>
              </a:rPr>
              <a:t>The point of view of this book is that quantum field theory is the way it is because (with certain qualifications) this is the only way to reconcile quantum mechanics with special relativity. </a:t>
            </a:r>
            <a:endParaRPr lang="en-AU" sz="2800" i="1" dirty="0">
              <a:ln w="0"/>
              <a:solidFill>
                <a:schemeClr val="accent1"/>
              </a:solidFill>
              <a:effectLst>
                <a:outerShdw blurRad="38100" dist="25400" dir="5400000" algn="ctr" rotWithShape="0">
                  <a:srgbClr val="6E747A">
                    <a:alpha val="43000"/>
                  </a:srgbClr>
                </a:outerShdw>
              </a:effectLst>
            </a:endParaRPr>
          </a:p>
          <a:p>
            <a:endParaRPr lang="en-AU" dirty="0"/>
          </a:p>
        </p:txBody>
      </p:sp>
      <p:sp>
        <p:nvSpPr>
          <p:cNvPr id="4" name="Date Placeholder 3">
            <a:extLst>
              <a:ext uri="{FF2B5EF4-FFF2-40B4-BE49-F238E27FC236}">
                <a16:creationId xmlns:a16="http://schemas.microsoft.com/office/drawing/2014/main" id="{ACAAB09A-2A46-CCEF-B8FB-4F994BB1E0D4}"/>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74707743-4078-6C1F-5207-6E8FF7EF5816}"/>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C2303E49-BFA7-E224-1EC3-890115D40DBB}"/>
              </a:ext>
            </a:extLst>
          </p:cNvPr>
          <p:cNvSpPr>
            <a:spLocks noGrp="1"/>
          </p:cNvSpPr>
          <p:nvPr>
            <p:ph type="sldNum" sz="quarter" idx="12"/>
          </p:nvPr>
        </p:nvSpPr>
        <p:spPr/>
        <p:txBody>
          <a:bodyPr/>
          <a:lstStyle/>
          <a:p>
            <a:fld id="{87034D8C-3CB4-402A-BC46-2AB14C0FE90A}" type="slidenum">
              <a:rPr lang="en-US" smtClean="0"/>
              <a:pPr/>
              <a:t>44</a:t>
            </a:fld>
            <a:endParaRPr lang="en-US"/>
          </a:p>
        </p:txBody>
      </p:sp>
    </p:spTree>
    <p:extLst>
      <p:ext uri="{BB962C8B-B14F-4D97-AF65-F5344CB8AC3E}">
        <p14:creationId xmlns:p14="http://schemas.microsoft.com/office/powerpoint/2010/main" val="420513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7EB51-2431-4C47-D387-AB248BA1C152}"/>
              </a:ext>
            </a:extLst>
          </p:cNvPr>
          <p:cNvSpPr>
            <a:spLocks noGrp="1"/>
          </p:cNvSpPr>
          <p:nvPr>
            <p:ph type="title"/>
          </p:nvPr>
        </p:nvSpPr>
        <p:spPr/>
        <p:txBody>
          <a:bodyPr/>
          <a:lstStyle/>
          <a:p>
            <a:r>
              <a:rPr lang="en-AU" dirty="0"/>
              <a:t>“Best” “Practical” Introductions to Quantum Field Theory and QCD</a:t>
            </a:r>
          </a:p>
        </p:txBody>
      </p:sp>
      <p:sp>
        <p:nvSpPr>
          <p:cNvPr id="3" name="Content Placeholder 2">
            <a:extLst>
              <a:ext uri="{FF2B5EF4-FFF2-40B4-BE49-F238E27FC236}">
                <a16:creationId xmlns:a16="http://schemas.microsoft.com/office/drawing/2014/main" id="{0F4831BD-6190-A5C8-E437-4E7450D26518}"/>
              </a:ext>
            </a:extLst>
          </p:cNvPr>
          <p:cNvSpPr>
            <a:spLocks noGrp="1"/>
          </p:cNvSpPr>
          <p:nvPr>
            <p:ph idx="1"/>
          </p:nvPr>
        </p:nvSpPr>
        <p:spPr/>
        <p:txBody>
          <a:bodyPr/>
          <a:lstStyle/>
          <a:p>
            <a:pPr marL="514350" indent="-514350">
              <a:buFont typeface="+mj-lt"/>
              <a:buAutoNum type="romanUcPeriod"/>
            </a:pPr>
            <a:r>
              <a:rPr lang="en-US" dirty="0" err="1"/>
              <a:t>Mattuck</a:t>
            </a:r>
            <a:r>
              <a:rPr lang="en-US" dirty="0"/>
              <a:t>, R. D., A guide to Feynman diagrams in the many-body problem (Dover Publications, inc., New York, 1976/1992)</a:t>
            </a:r>
          </a:p>
          <a:p>
            <a:pPr marL="514350" indent="-514350">
              <a:buFont typeface="+mj-lt"/>
              <a:buAutoNum type="romanUcPeriod"/>
            </a:pPr>
            <a:r>
              <a:rPr lang="en-US" dirty="0" err="1"/>
              <a:t>Itzykson</a:t>
            </a:r>
            <a:r>
              <a:rPr lang="en-US" dirty="0"/>
              <a:t>, Claude and Zuber, Jean-Bernard, </a:t>
            </a:r>
            <a:r>
              <a:rPr lang="en-US" i="1" dirty="0"/>
              <a:t>Quantum Field Theory</a:t>
            </a:r>
            <a:r>
              <a:rPr lang="en-US" dirty="0"/>
              <a:t> (McGraw-Hill Inc., New York, 1980)</a:t>
            </a:r>
          </a:p>
          <a:p>
            <a:pPr marL="514350" indent="-514350">
              <a:buFont typeface="+mj-lt"/>
              <a:buAutoNum type="romanUcPeriod"/>
            </a:pPr>
            <a:r>
              <a:rPr lang="en-AU" dirty="0"/>
              <a:t>Pascual, P. and </a:t>
            </a:r>
            <a:r>
              <a:rPr lang="en-AU" dirty="0" err="1"/>
              <a:t>Tarrach</a:t>
            </a:r>
            <a:r>
              <a:rPr lang="en-AU" dirty="0"/>
              <a:t>, R., </a:t>
            </a:r>
            <a:r>
              <a:rPr lang="en-AU" i="1" dirty="0"/>
              <a:t>QCD: Renormalization for the Practitioner</a:t>
            </a:r>
            <a:r>
              <a:rPr lang="en-AU" dirty="0"/>
              <a:t>, Lecture Notes in Physics </a:t>
            </a:r>
            <a:r>
              <a:rPr lang="en-AU" b="1" dirty="0"/>
              <a:t>194</a:t>
            </a:r>
            <a:r>
              <a:rPr lang="en-AU" dirty="0"/>
              <a:t> (Springer-Verlag, Berlin, 1984)</a:t>
            </a:r>
          </a:p>
          <a:p>
            <a:pPr marL="514350" indent="-514350">
              <a:buFont typeface="+mj-lt"/>
              <a:buAutoNum type="romanUcPeriod"/>
            </a:pPr>
            <a:r>
              <a:rPr lang="en-AU" dirty="0"/>
              <a:t>Roberts, C. D. and Williams, A. G., </a:t>
            </a:r>
            <a:r>
              <a:rPr lang="en-US" i="1" dirty="0"/>
              <a:t>Dyson-Schwinger equations and their application to hadronic physics, </a:t>
            </a:r>
            <a:r>
              <a:rPr lang="en-US" dirty="0"/>
              <a:t>Prog. Part. </a:t>
            </a:r>
            <a:r>
              <a:rPr lang="en-US" dirty="0" err="1"/>
              <a:t>Nucl</a:t>
            </a:r>
            <a:r>
              <a:rPr lang="en-US" dirty="0"/>
              <a:t>. Phys. </a:t>
            </a:r>
            <a:r>
              <a:rPr lang="en-US" b="1" dirty="0"/>
              <a:t>33</a:t>
            </a:r>
            <a:r>
              <a:rPr lang="en-US" dirty="0"/>
              <a:t> (1994) pp. 477-575.  hep-</a:t>
            </a:r>
            <a:r>
              <a:rPr lang="en-US" dirty="0" err="1"/>
              <a:t>ph</a:t>
            </a:r>
            <a:r>
              <a:rPr lang="en-US" dirty="0"/>
              <a:t>/9403224</a:t>
            </a:r>
          </a:p>
          <a:p>
            <a:pPr marL="514350" indent="-514350">
              <a:buFont typeface="+mj-lt"/>
              <a:buAutoNum type="romanUcPeriod"/>
            </a:pPr>
            <a:r>
              <a:rPr lang="en-AU" dirty="0"/>
              <a:t>Roberts, C. D., </a:t>
            </a:r>
            <a:r>
              <a:rPr lang="en-AU" i="1" dirty="0"/>
              <a:t>Strong QCD and Dyson-Schwinger Equations, </a:t>
            </a:r>
            <a:r>
              <a:rPr lang="en-AU" dirty="0"/>
              <a:t>IRMA Lect. Math. and </a:t>
            </a:r>
            <a:r>
              <a:rPr lang="en-AU" dirty="0" err="1"/>
              <a:t>Theor</a:t>
            </a:r>
            <a:r>
              <a:rPr lang="en-AU" dirty="0"/>
              <a:t>. Phys. </a:t>
            </a:r>
            <a:r>
              <a:rPr lang="en-AU" b="1" dirty="0"/>
              <a:t>21</a:t>
            </a:r>
            <a:r>
              <a:rPr lang="en-AU" dirty="0"/>
              <a:t> (2015) pp. 356-458. arXiv:1203.5341</a:t>
            </a:r>
          </a:p>
        </p:txBody>
      </p:sp>
      <p:sp>
        <p:nvSpPr>
          <p:cNvPr id="4" name="Date Placeholder 3">
            <a:extLst>
              <a:ext uri="{FF2B5EF4-FFF2-40B4-BE49-F238E27FC236}">
                <a16:creationId xmlns:a16="http://schemas.microsoft.com/office/drawing/2014/main" id="{A2C77E56-1100-EC4F-D365-7C8C97378A3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708F5B81-0B0B-4567-38DC-03AFA26BA685}"/>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5CFA33AE-C904-BF3B-9170-F5DD99DA8576}"/>
              </a:ext>
            </a:extLst>
          </p:cNvPr>
          <p:cNvSpPr>
            <a:spLocks noGrp="1"/>
          </p:cNvSpPr>
          <p:nvPr>
            <p:ph type="sldNum" sz="quarter" idx="12"/>
          </p:nvPr>
        </p:nvSpPr>
        <p:spPr/>
        <p:txBody>
          <a:bodyPr/>
          <a:lstStyle/>
          <a:p>
            <a:fld id="{87034D8C-3CB4-402A-BC46-2AB14C0FE90A}" type="slidenum">
              <a:rPr lang="en-US" smtClean="0"/>
              <a:pPr/>
              <a:t>45</a:t>
            </a:fld>
            <a:endParaRPr lang="en-US"/>
          </a:p>
        </p:txBody>
      </p:sp>
    </p:spTree>
    <p:extLst>
      <p:ext uri="{BB962C8B-B14F-4D97-AF65-F5344CB8AC3E}">
        <p14:creationId xmlns:p14="http://schemas.microsoft.com/office/powerpoint/2010/main" val="3069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CA77-2425-1970-E728-F0F13B770A8D}"/>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Nature’s Natural Space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1123DC-FF00-2445-9526-1966E797DBDC}"/>
                  </a:ext>
                </a:extLst>
              </p:cNvPr>
              <p:cNvSpPr>
                <a:spLocks noGrp="1"/>
              </p:cNvSpPr>
              <p:nvPr>
                <p:ph idx="1"/>
              </p:nvPr>
            </p:nvSpPr>
            <p:spPr>
              <a:xfrm>
                <a:off x="609600" y="838200"/>
                <a:ext cx="10972800" cy="4525963"/>
              </a:xfrm>
            </p:spPr>
            <p:txBody>
              <a:bodyPr/>
              <a:lstStyle/>
              <a:p>
                <a:r>
                  <a:rPr lang="en-AU" dirty="0"/>
                  <a:t>Nature is expressed in </a:t>
                </a:r>
                <a:r>
                  <a:rPr lang="en-AU" dirty="0" err="1"/>
                  <a:t>Minkowski</a:t>
                </a:r>
                <a:r>
                  <a:rPr lang="en-AU" dirty="0"/>
                  <a:t> space, where the inner product of two four-vectors is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𝑥</m:t>
                        </m:r>
                      </m:e>
                      <m:sub>
                        <m:r>
                          <a:rPr lang="en-AU" b="0" i="1" smtClean="0">
                            <a:latin typeface="Cambria Math" panose="02040503050406030204" pitchFamily="18" charset="0"/>
                          </a:rPr>
                          <m:t>𝜇</m:t>
                        </m:r>
                      </m:sub>
                    </m:sSub>
                    <m:sSup>
                      <m:sSupPr>
                        <m:ctrlPr>
                          <a:rPr lang="en-AU" b="0" i="1" smtClean="0">
                            <a:latin typeface="Cambria Math" panose="02040503050406030204" pitchFamily="18" charset="0"/>
                          </a:rPr>
                        </m:ctrlPr>
                      </m:sSupPr>
                      <m:e>
                        <m:r>
                          <a:rPr lang="en-AU" b="0" i="1" smtClean="0">
                            <a:latin typeface="Cambria Math" panose="02040503050406030204" pitchFamily="18" charset="0"/>
                          </a:rPr>
                          <m:t>𝑦</m:t>
                        </m:r>
                      </m:e>
                      <m:sup>
                        <m:r>
                          <a:rPr lang="en-AU" b="0" i="1" smtClean="0">
                            <a:latin typeface="Cambria Math" panose="02040503050406030204" pitchFamily="18" charset="0"/>
                          </a:rPr>
                          <m:t>𝜇</m:t>
                        </m:r>
                      </m:sup>
                    </m:s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0</m:t>
                        </m:r>
                      </m:sup>
                    </m:sSup>
                    <m:sSup>
                      <m:sSupPr>
                        <m:ctrlPr>
                          <a:rPr lang="en-AU" b="0" i="1" smtClean="0">
                            <a:latin typeface="Cambria Math" panose="02040503050406030204" pitchFamily="18" charset="0"/>
                          </a:rPr>
                        </m:ctrlPr>
                      </m:sSupPr>
                      <m:e>
                        <m:r>
                          <a:rPr lang="en-AU" b="0" i="1" smtClean="0">
                            <a:latin typeface="Cambria Math" panose="02040503050406030204" pitchFamily="18" charset="0"/>
                          </a:rPr>
                          <m:t>𝑦</m:t>
                        </m:r>
                      </m:e>
                      <m:sup>
                        <m:r>
                          <a:rPr lang="en-AU" b="0" i="1" smtClean="0">
                            <a:latin typeface="Cambria Math" panose="02040503050406030204" pitchFamily="18" charset="0"/>
                          </a:rPr>
                          <m:t>0</m:t>
                        </m:r>
                      </m:sup>
                    </m:sSup>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𝑥</m:t>
                        </m:r>
                      </m:e>
                    </m:acc>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𝑦</m:t>
                        </m:r>
                      </m:e>
                    </m:acc>
                    <m:r>
                      <a:rPr lang="en-AU" b="0" i="1" smtClean="0">
                        <a:latin typeface="Cambria Math" panose="02040503050406030204" pitchFamily="18" charset="0"/>
                      </a:rPr>
                      <m:t> ⇒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𝑥</m:t>
                        </m:r>
                      </m:e>
                      <m:sup>
                        <m:r>
                          <a:rPr lang="en-AU" b="0" i="1" smtClean="0">
                            <a:latin typeface="Cambria Math" panose="02040503050406030204" pitchFamily="18" charset="0"/>
                          </a:rPr>
                          <m:t>2</m:t>
                        </m:r>
                      </m:sup>
                    </m:sSup>
                  </m:oMath>
                </a14:m>
                <a:r>
                  <a:rPr lang="en-AU" dirty="0"/>
                  <a:t> is </a:t>
                </a:r>
                <a:r>
                  <a:rPr lang="en-AU" i="1" dirty="0">
                    <a:ln w="0"/>
                    <a:solidFill>
                      <a:srgbClr val="FF0000"/>
                    </a:solidFill>
                    <a:effectLst>
                      <a:outerShdw blurRad="38100" dist="25400" dir="5400000" algn="ctr" rotWithShape="0">
                        <a:srgbClr val="6E747A">
                          <a:alpha val="43000"/>
                        </a:srgbClr>
                      </a:outerShdw>
                    </a:effectLst>
                  </a:rPr>
                  <a:t>not</a:t>
                </a:r>
                <a:r>
                  <a:rPr lang="en-AU" dirty="0"/>
                  <a:t> positive definite for real vectors</a:t>
                </a:r>
              </a:p>
              <a:p>
                <a:r>
                  <a:rPr lang="en-AU" dirty="0"/>
                  <a:t>However, quantum field theory can only be defined in Euclidean space:</a:t>
                </a:r>
              </a:p>
              <a:p>
                <a:pPr marL="0" indent="0">
                  <a:spcBef>
                    <a:spcPts val="0"/>
                  </a:spcBef>
                  <a:spcAft>
                    <a:spcPts val="600"/>
                  </a:spcAft>
                  <a:buNone/>
                </a:pPr>
                <a:r>
                  <a:rPr lang="en-AU" dirty="0"/>
                  <a:t>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𝑥</m:t>
                        </m:r>
                      </m:e>
                      <m:sub>
                        <m:r>
                          <a:rPr lang="en-AU" b="0" i="1" smtClean="0">
                            <a:latin typeface="Cambria Math" panose="02040503050406030204" pitchFamily="18" charset="0"/>
                          </a:rPr>
                          <m:t>𝜇</m:t>
                        </m:r>
                      </m:sub>
                    </m:sSub>
                    <m:sSub>
                      <m:sSubPr>
                        <m:ctrlPr>
                          <a:rPr lang="en-AU" b="0" i="1" smtClean="0">
                            <a:latin typeface="Cambria Math" panose="02040503050406030204" pitchFamily="18" charset="0"/>
                          </a:rPr>
                        </m:ctrlPr>
                      </m:sSubPr>
                      <m:e>
                        <m:r>
                          <a:rPr lang="en-AU" b="0" i="1" smtClean="0">
                            <a:latin typeface="Cambria Math" panose="02040503050406030204" pitchFamily="18" charset="0"/>
                          </a:rPr>
                          <m:t>𝑦</m:t>
                        </m:r>
                      </m:e>
                      <m:sub>
                        <m:r>
                          <a:rPr lang="en-AU" b="0" i="1" smtClean="0">
                            <a:latin typeface="Cambria Math" panose="02040503050406030204" pitchFamily="18" charset="0"/>
                          </a:rPr>
                          <m:t>𝜇</m:t>
                        </m:r>
                      </m:sub>
                    </m:sSub>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𝑥</m:t>
                        </m:r>
                      </m:e>
                    </m:acc>
                    <m:r>
                      <a:rPr lang="en-AU" b="0" i="1" dirty="0" smtClean="0">
                        <a:latin typeface="Cambria Math" panose="02040503050406030204" pitchFamily="18" charset="0"/>
                      </a:rPr>
                      <m:t>⋅</m:t>
                    </m:r>
                    <m:acc>
                      <m:accPr>
                        <m:chr m:val="⃗"/>
                        <m:ctrlPr>
                          <a:rPr lang="en-AU" b="0" i="1" dirty="0" smtClean="0">
                            <a:latin typeface="Cambria Math" panose="02040503050406030204" pitchFamily="18" charset="0"/>
                          </a:rPr>
                        </m:ctrlPr>
                      </m:accPr>
                      <m:e>
                        <m:r>
                          <a:rPr lang="en-AU" b="0" i="1" dirty="0" smtClean="0">
                            <a:latin typeface="Cambria Math" panose="02040503050406030204" pitchFamily="18" charset="0"/>
                          </a:rPr>
                          <m:t>𝑦</m:t>
                        </m:r>
                      </m:e>
                    </m:acc>
                    <m:r>
                      <a:rPr lang="en-AU" b="0" i="1" dirty="0" smtClean="0">
                        <a:latin typeface="Cambria Math" panose="02040503050406030204" pitchFamily="18" charset="0"/>
                      </a:rPr>
                      <m:t>+</m:t>
                    </m:r>
                    <m:sSub>
                      <m:sSubPr>
                        <m:ctrlPr>
                          <a:rPr lang="en-AU" b="0" i="1" dirty="0" smtClean="0">
                            <a:latin typeface="Cambria Math" panose="02040503050406030204" pitchFamily="18" charset="0"/>
                          </a:rPr>
                        </m:ctrlPr>
                      </m:sSubPr>
                      <m:e>
                        <m:r>
                          <a:rPr lang="en-AU" b="0" i="1" dirty="0" smtClean="0">
                            <a:latin typeface="Cambria Math" panose="02040503050406030204" pitchFamily="18" charset="0"/>
                          </a:rPr>
                          <m:t>𝑥</m:t>
                        </m:r>
                      </m:e>
                      <m:sub>
                        <m:r>
                          <a:rPr lang="en-AU" b="0" i="1" dirty="0" smtClean="0">
                            <a:latin typeface="Cambria Math" panose="02040503050406030204" pitchFamily="18" charset="0"/>
                          </a:rPr>
                          <m:t>4</m:t>
                        </m:r>
                      </m:sub>
                    </m:sSub>
                    <m:sSub>
                      <m:sSubPr>
                        <m:ctrlPr>
                          <a:rPr lang="en-AU" b="0" i="1" dirty="0" smtClean="0">
                            <a:latin typeface="Cambria Math" panose="02040503050406030204" pitchFamily="18" charset="0"/>
                          </a:rPr>
                        </m:ctrlPr>
                      </m:sSubPr>
                      <m:e>
                        <m:r>
                          <a:rPr lang="en-AU" b="0" i="1" dirty="0" smtClean="0">
                            <a:latin typeface="Cambria Math" panose="02040503050406030204" pitchFamily="18" charset="0"/>
                          </a:rPr>
                          <m:t>𝑦</m:t>
                        </m:r>
                      </m:e>
                      <m:sub>
                        <m:r>
                          <a:rPr lang="en-AU" b="0" i="1" dirty="0" smtClean="0">
                            <a:latin typeface="Cambria Math" panose="02040503050406030204" pitchFamily="18" charset="0"/>
                          </a:rPr>
                          <m:t>4</m:t>
                        </m:r>
                      </m:sub>
                    </m:sSub>
                    <m:r>
                      <a:rPr lang="en-AU" b="0" i="1" dirty="0" smtClean="0">
                        <a:latin typeface="Cambria Math" panose="02040503050406030204" pitchFamily="18" charset="0"/>
                      </a:rPr>
                      <m:t> ⇒</m:t>
                    </m:r>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  </m:t>
                        </m:r>
                        <m:r>
                          <a:rPr lang="en-AU" b="0" i="1" dirty="0" smtClean="0">
                            <a:latin typeface="Cambria Math" panose="02040503050406030204" pitchFamily="18" charset="0"/>
                          </a:rPr>
                          <m:t>𝑥</m:t>
                        </m:r>
                      </m:e>
                      <m:sup>
                        <m:r>
                          <a:rPr lang="en-AU" b="0" i="1" dirty="0" smtClean="0">
                            <a:latin typeface="Cambria Math" panose="02040503050406030204" pitchFamily="18" charset="0"/>
                          </a:rPr>
                          <m:t>2</m:t>
                        </m:r>
                      </m:sup>
                    </m:sSup>
                  </m:oMath>
                </a14:m>
                <a:r>
                  <a:rPr lang="en-AU" dirty="0"/>
                  <a:t> is positive definite for real vectors</a:t>
                </a:r>
              </a:p>
              <a:p>
                <a:pPr>
                  <a:spcBef>
                    <a:spcPts val="0"/>
                  </a:spcBef>
                </a:pPr>
                <a:r>
                  <a:rPr lang="en-US" dirty="0"/>
                  <a:t>There are many reasons for adopting this perspective: </a:t>
                </a:r>
              </a:p>
              <a:p>
                <a:pPr lvl="1">
                  <a:spcBef>
                    <a:spcPts val="0"/>
                  </a:spcBef>
                  <a:spcAft>
                    <a:spcPts val="0"/>
                  </a:spcAft>
                </a:pPr>
                <a:r>
                  <a:rPr lang="en-US" sz="2200" dirty="0"/>
                  <a:t>Lattice </a:t>
                </a:r>
                <a:r>
                  <a:rPr lang="en-US" sz="2200" dirty="0" err="1"/>
                  <a:t>regularisation</a:t>
                </a:r>
                <a:r>
                  <a:rPr lang="en-US" sz="2200" dirty="0"/>
                  <a:t> of theory is only possible in Euclidean space</a:t>
                </a:r>
              </a:p>
              <a:p>
                <a:pPr marL="457200" lvl="1" indent="0">
                  <a:spcBef>
                    <a:spcPts val="0"/>
                  </a:spcBef>
                  <a:spcAft>
                    <a:spcPts val="600"/>
                  </a:spcAft>
                  <a:buNone/>
                </a:pPr>
                <a:r>
                  <a:rPr lang="en-US" sz="2200" dirty="0"/>
                  <a:t>    where one can use the Euclidean action to define a probability measure</a:t>
                </a:r>
              </a:p>
              <a:p>
                <a:pPr marL="0" indent="0" algn="ctr">
                  <a:spcBef>
                    <a:spcPts val="0"/>
                  </a:spcBef>
                  <a:buNone/>
                </a:pPr>
                <a14:m>
                  <m:oMath xmlns:m="http://schemas.openxmlformats.org/officeDocument/2006/math">
                    <m:r>
                      <a:rPr lang="en-AU" b="0" i="1" smtClean="0">
                        <a:latin typeface="Cambria Math" panose="02040503050406030204" pitchFamily="18" charset="0"/>
                      </a:rPr>
                      <m:t>∫</m:t>
                    </m:r>
                    <m:r>
                      <a:rPr lang="en-AU" b="0" i="1" smtClean="0">
                        <a:latin typeface="Cambria Math" panose="02040503050406030204" pitchFamily="18" charset="0"/>
                      </a:rPr>
                      <m:t>𝑑𝐴𝑑𝑞𝑑</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𝑒</m:t>
                        </m:r>
                      </m:e>
                      <m:sup>
                        <m:r>
                          <a:rPr lang="en-AU" b="0" i="1" smtClean="0">
                            <a:latin typeface="Cambria Math" panose="02040503050406030204" pitchFamily="18" charset="0"/>
                          </a:rPr>
                          <m:t>−</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𝑆</m:t>
                            </m:r>
                          </m:e>
                          <m:sub>
                            <m:r>
                              <a:rPr lang="en-AU" b="0" i="1" smtClean="0">
                                <a:latin typeface="Cambria Math" panose="02040503050406030204" pitchFamily="18" charset="0"/>
                              </a:rPr>
                              <m:t>𝑄𝐶𝐷</m:t>
                            </m:r>
                          </m:sub>
                          <m:sup>
                            <m:r>
                              <m:rPr>
                                <m:sty m:val="p"/>
                              </m:rPr>
                              <a:rPr lang="en-AU" b="0" i="0" smtClean="0">
                                <a:latin typeface="Cambria Math" panose="02040503050406030204" pitchFamily="18" charset="0"/>
                              </a:rPr>
                              <m:t>Euclidean</m:t>
                            </m:r>
                          </m:sup>
                        </m:sSubSup>
                        <m:r>
                          <a:rPr lang="en-AU" b="0" i="1" smtClean="0">
                            <a:latin typeface="Cambria Math" panose="02040503050406030204" pitchFamily="18" charset="0"/>
                          </a:rPr>
                          <m:t>[</m:t>
                        </m:r>
                        <m:r>
                          <a:rPr lang="en-AU" b="0" i="1" smtClean="0">
                            <a:latin typeface="Cambria Math" panose="02040503050406030204" pitchFamily="18" charset="0"/>
                          </a:rPr>
                          <m:t>𝐴</m:t>
                        </m:r>
                        <m:r>
                          <a:rPr lang="en-AU" b="0" i="1" smtClean="0">
                            <a:latin typeface="Cambria Math" panose="02040503050406030204" pitchFamily="18" charset="0"/>
                          </a:rPr>
                          <m:t>,</m:t>
                        </m:r>
                        <m:r>
                          <a:rPr lang="en-AU" b="0" i="1" smtClean="0">
                            <a:latin typeface="Cambria Math" panose="02040503050406030204" pitchFamily="18" charset="0"/>
                          </a:rPr>
                          <m:t>𝑞</m:t>
                        </m:r>
                        <m:r>
                          <a:rPr lang="en-AU" b="0" i="1" smtClean="0">
                            <a:latin typeface="Cambria Math" panose="02040503050406030204" pitchFamily="18" charset="0"/>
                          </a:rPr>
                          <m:t>,</m:t>
                        </m:r>
                        <m:acc>
                          <m:accPr>
                            <m:chr m:val="̅"/>
                            <m:ctrlPr>
                              <a:rPr lang="en-AU" b="0" i="1" smtClean="0">
                                <a:latin typeface="Cambria Math" panose="02040503050406030204" pitchFamily="18" charset="0"/>
                              </a:rPr>
                            </m:ctrlPr>
                          </m:accPr>
                          <m:e>
                            <m:r>
                              <a:rPr lang="en-AU" b="0" i="1" smtClean="0">
                                <a:latin typeface="Cambria Math" panose="02040503050406030204" pitchFamily="18" charset="0"/>
                              </a:rPr>
                              <m:t>𝑞</m:t>
                            </m:r>
                          </m:e>
                        </m:acc>
                        <m:r>
                          <a:rPr lang="en-AU" b="0" i="1" smtClean="0">
                            <a:latin typeface="Cambria Math" panose="02040503050406030204" pitchFamily="18" charset="0"/>
                          </a:rPr>
                          <m:t>]</m:t>
                        </m:r>
                      </m:sup>
                    </m:sSup>
                  </m:oMath>
                </a14:m>
                <a:r>
                  <a:rPr lang="en-US" dirty="0"/>
                  <a:t>   </a:t>
                </a:r>
                <a:r>
                  <a:rPr lang="en-US" i="1" dirty="0"/>
                  <a:t>cf</a:t>
                </a:r>
                <a:r>
                  <a:rPr lang="en-US" dirty="0"/>
                  <a:t>.   </a:t>
                </a:r>
                <a14:m>
                  <m:oMath xmlns:m="http://schemas.openxmlformats.org/officeDocument/2006/math">
                    <m:r>
                      <a:rPr lang="en-AU" i="1">
                        <a:latin typeface="Cambria Math" panose="02040503050406030204" pitchFamily="18" charset="0"/>
                      </a:rPr>
                      <m:t>∫</m:t>
                    </m:r>
                    <m:r>
                      <a:rPr lang="en-AU" i="1">
                        <a:latin typeface="Cambria Math" panose="02040503050406030204" pitchFamily="18" charset="0"/>
                      </a:rPr>
                      <m:t>𝑑𝐴𝑑𝑞𝑑</m:t>
                    </m:r>
                    <m:acc>
                      <m:accPr>
                        <m:chr m:val="̅"/>
                        <m:ctrlPr>
                          <a:rPr lang="en-AU" i="1">
                            <a:latin typeface="Cambria Math" panose="02040503050406030204" pitchFamily="18" charset="0"/>
                          </a:rPr>
                        </m:ctrlPr>
                      </m:accPr>
                      <m:e>
                        <m:r>
                          <a:rPr lang="en-AU" i="1">
                            <a:latin typeface="Cambria Math" panose="02040503050406030204" pitchFamily="18" charset="0"/>
                          </a:rPr>
                          <m:t>𝑞</m:t>
                        </m:r>
                      </m:e>
                    </m:acc>
                    <m:r>
                      <a:rPr lang="en-AU" i="1">
                        <a:latin typeface="Cambria Math" panose="02040503050406030204" pitchFamily="18" charset="0"/>
                      </a:rPr>
                      <m:t> </m:t>
                    </m:r>
                    <m:sSup>
                      <m:sSupPr>
                        <m:ctrlPr>
                          <a:rPr lang="en-AU" i="1">
                            <a:latin typeface="Cambria Math" panose="02040503050406030204" pitchFamily="18" charset="0"/>
                          </a:rPr>
                        </m:ctrlPr>
                      </m:sSupPr>
                      <m:e>
                        <m:r>
                          <a:rPr lang="en-AU" i="1">
                            <a:latin typeface="Cambria Math" panose="02040503050406030204" pitchFamily="18" charset="0"/>
                          </a:rPr>
                          <m:t>𝑒</m:t>
                        </m:r>
                      </m:e>
                      <m:sup>
                        <m:r>
                          <a:rPr lang="en-AU" b="0" i="1" smtClean="0">
                            <a:latin typeface="Cambria Math" panose="02040503050406030204" pitchFamily="18" charset="0"/>
                          </a:rPr>
                          <m:t>𝑖</m:t>
                        </m:r>
                        <m:sSubSup>
                          <m:sSubSupPr>
                            <m:ctrlPr>
                              <a:rPr lang="en-AU" b="0" i="1" smtClean="0">
                                <a:latin typeface="Cambria Math" panose="02040503050406030204" pitchFamily="18" charset="0"/>
                              </a:rPr>
                            </m:ctrlPr>
                          </m:sSubSupPr>
                          <m:e>
                            <m:r>
                              <a:rPr lang="en-AU" i="1">
                                <a:latin typeface="Cambria Math" panose="02040503050406030204" pitchFamily="18" charset="0"/>
                              </a:rPr>
                              <m:t>𝑆</m:t>
                            </m:r>
                          </m:e>
                          <m:sub>
                            <m:r>
                              <a:rPr lang="en-AU" i="1">
                                <a:latin typeface="Cambria Math" panose="02040503050406030204" pitchFamily="18" charset="0"/>
                              </a:rPr>
                              <m:t>𝑄𝐶𝐷</m:t>
                            </m:r>
                          </m:sub>
                          <m:sup>
                            <m:r>
                              <m:rPr>
                                <m:sty m:val="p"/>
                              </m:rPr>
                              <a:rPr lang="en-AU" b="0" i="0" smtClean="0">
                                <a:latin typeface="Cambria Math" panose="02040503050406030204" pitchFamily="18" charset="0"/>
                              </a:rPr>
                              <m:t>Minkowski</m:t>
                            </m:r>
                          </m:sup>
                        </m:sSubSup>
                        <m:r>
                          <a:rPr lang="en-AU" i="1">
                            <a:latin typeface="Cambria Math" panose="02040503050406030204" pitchFamily="18" charset="0"/>
                          </a:rPr>
                          <m:t>[</m:t>
                        </m:r>
                        <m:r>
                          <a:rPr lang="en-AU" i="1">
                            <a:latin typeface="Cambria Math" panose="02040503050406030204" pitchFamily="18" charset="0"/>
                          </a:rPr>
                          <m:t>𝐴</m:t>
                        </m:r>
                        <m:r>
                          <a:rPr lang="en-AU" i="1">
                            <a:latin typeface="Cambria Math" panose="02040503050406030204" pitchFamily="18" charset="0"/>
                          </a:rPr>
                          <m:t>,</m:t>
                        </m:r>
                        <m:r>
                          <a:rPr lang="en-AU" i="1">
                            <a:latin typeface="Cambria Math" panose="02040503050406030204" pitchFamily="18" charset="0"/>
                          </a:rPr>
                          <m:t>𝑞</m:t>
                        </m:r>
                        <m:r>
                          <a:rPr lang="en-AU" i="1">
                            <a:latin typeface="Cambria Math" panose="02040503050406030204" pitchFamily="18" charset="0"/>
                          </a:rPr>
                          <m:t>,</m:t>
                        </m:r>
                        <m:acc>
                          <m:accPr>
                            <m:chr m:val="̅"/>
                            <m:ctrlPr>
                              <a:rPr lang="en-AU" i="1">
                                <a:latin typeface="Cambria Math" panose="02040503050406030204" pitchFamily="18" charset="0"/>
                              </a:rPr>
                            </m:ctrlPr>
                          </m:accPr>
                          <m:e>
                            <m:r>
                              <a:rPr lang="en-AU" i="1">
                                <a:latin typeface="Cambria Math" panose="02040503050406030204" pitchFamily="18" charset="0"/>
                              </a:rPr>
                              <m:t>𝑞</m:t>
                            </m:r>
                          </m:e>
                        </m:acc>
                        <m:r>
                          <a:rPr lang="en-AU" i="1">
                            <a:latin typeface="Cambria Math" panose="02040503050406030204" pitchFamily="18" charset="0"/>
                          </a:rPr>
                          <m:t>]</m:t>
                        </m:r>
                      </m:sup>
                    </m:sSup>
                  </m:oMath>
                </a14:m>
                <a:endParaRPr lang="en-US" dirty="0"/>
              </a:p>
              <a:p>
                <a:pPr>
                  <a:spcBef>
                    <a:spcPts val="600"/>
                  </a:spcBef>
                  <a:spcAft>
                    <a:spcPts val="0"/>
                  </a:spcAft>
                </a:pPr>
                <a:r>
                  <a:rPr lang="en-US" dirty="0"/>
                  <a:t> In Euclidean space, paths with large action are exponentially suppressed</a:t>
                </a:r>
              </a:p>
              <a:p>
                <a:pPr lvl="1">
                  <a:spcBef>
                    <a:spcPts val="0"/>
                  </a:spcBef>
                  <a:spcAft>
                    <a:spcPts val="600"/>
                  </a:spcAft>
                </a:pPr>
                <a:r>
                  <a:rPr lang="en-US" sz="2200" dirty="0"/>
                  <a:t>Summation over paths is convergent and can be achieved using computers</a:t>
                </a:r>
              </a:p>
              <a:p>
                <a:pPr>
                  <a:spcBef>
                    <a:spcPts val="0"/>
                  </a:spcBef>
                  <a:spcAft>
                    <a:spcPts val="0"/>
                  </a:spcAft>
                </a:pPr>
                <a:r>
                  <a:rPr lang="en-US" dirty="0"/>
                  <a:t> Not true in </a:t>
                </a:r>
                <a:r>
                  <a:rPr lang="en-US" dirty="0" err="1"/>
                  <a:t>Minkowski</a:t>
                </a:r>
                <a:r>
                  <a:rPr lang="en-US" dirty="0"/>
                  <a:t> space.  Instead, large actions produce wild oscillations</a:t>
                </a:r>
              </a:p>
              <a:p>
                <a:pPr lvl="1">
                  <a:spcBef>
                    <a:spcPts val="0"/>
                  </a:spcBef>
                  <a:spcAft>
                    <a:spcPts val="600"/>
                  </a:spcAft>
                </a:pPr>
                <a:r>
                  <a:rPr lang="en-US" sz="2200" dirty="0"/>
                  <a:t>Impossible to achieve summation convergence with computers</a:t>
                </a:r>
              </a:p>
              <a:p>
                <a:pPr>
                  <a:spcBef>
                    <a:spcPts val="0"/>
                  </a:spcBef>
                  <a:spcAft>
                    <a:spcPts val="600"/>
                  </a:spcAft>
                </a:pPr>
                <a:r>
                  <a:rPr lang="en-US" sz="2400" dirty="0"/>
                  <a:t>Moments of the probability measure are called Schwinger Functions</a:t>
                </a:r>
              </a:p>
            </p:txBody>
          </p:sp>
        </mc:Choice>
        <mc:Fallback xmlns="">
          <p:sp>
            <p:nvSpPr>
              <p:cNvPr id="3" name="Content Placeholder 2">
                <a:extLst>
                  <a:ext uri="{FF2B5EF4-FFF2-40B4-BE49-F238E27FC236}">
                    <a16:creationId xmlns:a16="http://schemas.microsoft.com/office/drawing/2014/main" id="{A51123DC-FF00-2445-9526-1966E797DBDC}"/>
                  </a:ext>
                </a:extLst>
              </p:cNvPr>
              <p:cNvSpPr>
                <a:spLocks noGrp="1" noRot="1" noChangeAspect="1" noMove="1" noResize="1" noEditPoints="1" noAdjustHandles="1" noChangeArrowheads="1" noChangeShapeType="1" noTextEdit="1"/>
              </p:cNvSpPr>
              <p:nvPr>
                <p:ph idx="1"/>
              </p:nvPr>
            </p:nvSpPr>
            <p:spPr>
              <a:xfrm>
                <a:off x="609600" y="838200"/>
                <a:ext cx="10972800" cy="4525963"/>
              </a:xfrm>
              <a:blipFill>
                <a:blip r:embed="rId2"/>
                <a:stretch>
                  <a:fillRect l="-722" t="-943" b="-15499"/>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6C9979A-2813-627E-1C38-1D437EF6BE3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4ED9625-F3A3-07D2-97A3-C9DBDD8B57BA}"/>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7178876-C458-1448-A35B-F8BEDC0C5F9B}"/>
              </a:ext>
            </a:extLst>
          </p:cNvPr>
          <p:cNvSpPr>
            <a:spLocks noGrp="1"/>
          </p:cNvSpPr>
          <p:nvPr>
            <p:ph type="sldNum" sz="quarter" idx="12"/>
          </p:nvPr>
        </p:nvSpPr>
        <p:spPr/>
        <p:txBody>
          <a:bodyPr/>
          <a:lstStyle/>
          <a:p>
            <a:fld id="{87034D8C-3CB4-402A-BC46-2AB14C0FE90A}" type="slidenum">
              <a:rPr lang="en-US" smtClean="0"/>
              <a:pPr/>
              <a:t>46</a:t>
            </a:fld>
            <a:endParaRPr lang="en-US"/>
          </a:p>
        </p:txBody>
      </p:sp>
    </p:spTree>
    <p:extLst>
      <p:ext uri="{BB962C8B-B14F-4D97-AF65-F5344CB8AC3E}">
        <p14:creationId xmlns:p14="http://schemas.microsoft.com/office/powerpoint/2010/main" val="212643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7" dur="500"/>
                                        <p:tgtEl>
                                          <p:spTgt spid="3">
                                            <p:txEl>
                                              <p:pRg st="3" end="3"/>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 calcmode="lin" valueType="num">
                                      <p:cBhvr>
                                        <p:cTn id="2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2" dur="500"/>
                                        <p:tgtEl>
                                          <p:spTgt spid="3">
                                            <p:txEl>
                                              <p:pRg st="4" end="4"/>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7" dur="500"/>
                                        <p:tgtEl>
                                          <p:spTgt spid="3">
                                            <p:txEl>
                                              <p:pRg st="5" end="5"/>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2" dur="500"/>
                                        <p:tgtEl>
                                          <p:spTgt spid="3">
                                            <p:txEl>
                                              <p:pRg st="6" end="6"/>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p:cTn id="35"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3">
                                            <p:txEl>
                                              <p:pRg st="7" end="7"/>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 calcmode="lin" valueType="num">
                                      <p:cBhvr>
                                        <p:cTn id="40"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2" dur="500"/>
                                        <p:tgtEl>
                                          <p:spTgt spid="3">
                                            <p:txEl>
                                              <p:pRg st="8" end="8"/>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p:cTn id="45"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6"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7" dur="500"/>
                                        <p:tgtEl>
                                          <p:spTgt spid="3">
                                            <p:txEl>
                                              <p:pRg st="9" end="9"/>
                                            </p:txEl>
                                          </p:spTgt>
                                        </p:tgtEl>
                                      </p:cBhvr>
                                    </p:animEffect>
                                  </p:childTnLst>
                                </p:cTn>
                              </p:par>
                              <p:par>
                                <p:cTn id="48" presetID="53" presetClass="entr" presetSubtype="16" fill="hold" nodeType="with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 calcmode="lin" valueType="num">
                                      <p:cBhvr>
                                        <p:cTn id="50"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52" dur="500"/>
                                        <p:tgtEl>
                                          <p:spTgt spid="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wipe(down)">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CA77-2425-1970-E728-F0F13B770A8D}"/>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Nature’s Natural Space</a:t>
            </a:r>
          </a:p>
        </p:txBody>
      </p:sp>
      <p:sp>
        <p:nvSpPr>
          <p:cNvPr id="3" name="Content Placeholder 2">
            <a:extLst>
              <a:ext uri="{FF2B5EF4-FFF2-40B4-BE49-F238E27FC236}">
                <a16:creationId xmlns:a16="http://schemas.microsoft.com/office/drawing/2014/main" id="{A51123DC-FF00-2445-9526-1966E797DBDC}"/>
              </a:ext>
            </a:extLst>
          </p:cNvPr>
          <p:cNvSpPr>
            <a:spLocks noGrp="1"/>
          </p:cNvSpPr>
          <p:nvPr>
            <p:ph idx="1"/>
          </p:nvPr>
        </p:nvSpPr>
        <p:spPr>
          <a:xfrm>
            <a:off x="609601" y="838200"/>
            <a:ext cx="6632240" cy="4525963"/>
          </a:xfrm>
        </p:spPr>
        <p:txBody>
          <a:bodyPr/>
          <a:lstStyle/>
          <a:p>
            <a:pPr>
              <a:spcBef>
                <a:spcPts val="0"/>
              </a:spcBef>
            </a:pPr>
            <a:r>
              <a:rPr lang="en-US" dirty="0"/>
              <a:t>Choice must be made because any “Wick rotation” between </a:t>
            </a:r>
            <a:r>
              <a:rPr lang="en-US" dirty="0" err="1"/>
              <a:t>Minkowski</a:t>
            </a:r>
            <a:r>
              <a:rPr lang="en-US" dirty="0"/>
              <a:t> space and Euclidean space is a purely formal exercise</a:t>
            </a:r>
          </a:p>
          <a:p>
            <a:pPr lvl="1">
              <a:spcBef>
                <a:spcPts val="0"/>
              </a:spcBef>
              <a:spcAft>
                <a:spcPts val="600"/>
              </a:spcAft>
            </a:pPr>
            <a:r>
              <a:rPr lang="en-US" sz="2200" dirty="0"/>
              <a:t>validity is only guaranteed for perturbative calculations</a:t>
            </a:r>
          </a:p>
          <a:p>
            <a:pPr>
              <a:spcBef>
                <a:spcPts val="0"/>
              </a:spcBef>
            </a:pPr>
            <a:r>
              <a:rPr lang="en-US" dirty="0"/>
              <a:t>If QCD really does (somehow) explain emergence of hadron mass and structure, then … </a:t>
            </a:r>
          </a:p>
          <a:p>
            <a:pPr lvl="1">
              <a:spcBef>
                <a:spcPts val="0"/>
              </a:spcBef>
            </a:pPr>
            <a:r>
              <a:rPr lang="en-US" sz="2200" dirty="0"/>
              <a:t>nonlinear, nonperturbative dynamics </a:t>
            </a:r>
          </a:p>
          <a:p>
            <a:pPr marL="457200" lvl="1" indent="0">
              <a:spcBef>
                <a:spcPts val="0"/>
              </a:spcBef>
              <a:buNone/>
            </a:pPr>
            <a:r>
              <a:rPr lang="en-US" sz="2200" dirty="0"/>
              <a:t>    must be crucial</a:t>
            </a:r>
          </a:p>
          <a:p>
            <a:pPr>
              <a:spcBef>
                <a:spcPts val="0"/>
              </a:spcBef>
            </a:pPr>
            <a:r>
              <a:rPr lang="en-US" dirty="0"/>
              <a:t>Consequently …</a:t>
            </a:r>
          </a:p>
          <a:p>
            <a:pPr lvl="1">
              <a:spcBef>
                <a:spcPts val="0"/>
              </a:spcBef>
            </a:pPr>
            <a:r>
              <a:rPr lang="en-US" sz="2200" dirty="0"/>
              <a:t>when calculating &amp; summing the necessarily infinite collection of processes associated with a given experimental observable</a:t>
            </a:r>
          </a:p>
          <a:p>
            <a:pPr lvl="1">
              <a:spcBef>
                <a:spcPts val="0"/>
              </a:spcBef>
            </a:pPr>
            <a:r>
              <a:rPr lang="en-US" sz="2200" dirty="0"/>
              <a:t>one </a:t>
            </a:r>
            <a:r>
              <a:rPr lang="en-US" sz="2200" i="1" dirty="0">
                <a:ln w="0"/>
                <a:solidFill>
                  <a:srgbClr val="FF0000"/>
                </a:solidFill>
                <a:effectLst>
                  <a:outerShdw blurRad="38100" dist="25400" dir="5400000" algn="ctr" rotWithShape="0">
                    <a:srgbClr val="6E747A">
                      <a:alpha val="43000"/>
                    </a:srgbClr>
                  </a:outerShdw>
                </a:effectLst>
              </a:rPr>
              <a:t>cannot</a:t>
            </a:r>
            <a:r>
              <a:rPr lang="en-US" sz="2200" dirty="0"/>
              <a:t> assume that any of the requirements necessary to mathematically justify a Wick rotation are satisfied</a:t>
            </a:r>
            <a:endParaRPr lang="en-AU" sz="2200" dirty="0"/>
          </a:p>
        </p:txBody>
      </p:sp>
      <p:sp>
        <p:nvSpPr>
          <p:cNvPr id="4" name="Date Placeholder 3">
            <a:extLst>
              <a:ext uri="{FF2B5EF4-FFF2-40B4-BE49-F238E27FC236}">
                <a16:creationId xmlns:a16="http://schemas.microsoft.com/office/drawing/2014/main" id="{A6C9979A-2813-627E-1C38-1D437EF6BE3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4ED9625-F3A3-07D2-97A3-C9DBDD8B57BA}"/>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7178876-C458-1448-A35B-F8BEDC0C5F9B}"/>
              </a:ext>
            </a:extLst>
          </p:cNvPr>
          <p:cNvSpPr>
            <a:spLocks noGrp="1"/>
          </p:cNvSpPr>
          <p:nvPr>
            <p:ph type="sldNum" sz="quarter" idx="12"/>
          </p:nvPr>
        </p:nvSpPr>
        <p:spPr/>
        <p:txBody>
          <a:bodyPr/>
          <a:lstStyle/>
          <a:p>
            <a:fld id="{87034D8C-3CB4-402A-BC46-2AB14C0FE90A}" type="slidenum">
              <a:rPr lang="en-US" smtClean="0"/>
              <a:pPr/>
              <a:t>47</a:t>
            </a:fld>
            <a:endParaRPr lang="en-US"/>
          </a:p>
        </p:txBody>
      </p:sp>
      <p:pic>
        <p:nvPicPr>
          <p:cNvPr id="12" name="Picture 11" descr="A diagram of a circle with a circle and arrows&#10;&#10;Description automatically generated">
            <a:extLst>
              <a:ext uri="{FF2B5EF4-FFF2-40B4-BE49-F238E27FC236}">
                <a16:creationId xmlns:a16="http://schemas.microsoft.com/office/drawing/2014/main" id="{DB58ED96-8538-652B-7776-CCF626907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901" y="990600"/>
            <a:ext cx="4242699" cy="3766185"/>
          </a:xfrm>
          <a:prstGeom prst="rect">
            <a:avLst/>
          </a:prstGeom>
        </p:spPr>
      </p:pic>
      <p:cxnSp>
        <p:nvCxnSpPr>
          <p:cNvPr id="14" name="Straight Arrow Connector 13">
            <a:extLst>
              <a:ext uri="{FF2B5EF4-FFF2-40B4-BE49-F238E27FC236}">
                <a16:creationId xmlns:a16="http://schemas.microsoft.com/office/drawing/2014/main" id="{E0931882-A75E-2287-ADFE-111A1DAED3D6}"/>
              </a:ext>
            </a:extLst>
          </p:cNvPr>
          <p:cNvCxnSpPr>
            <a:cxnSpLocks/>
            <a:stCxn id="18" idx="0"/>
          </p:cNvCxnSpPr>
          <p:nvPr/>
        </p:nvCxnSpPr>
        <p:spPr bwMode="auto">
          <a:xfrm flipV="1">
            <a:off x="9655740" y="2667000"/>
            <a:ext cx="555060" cy="268587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555C74-35CD-56A1-ECA4-33269FCF8BC8}"/>
              </a:ext>
            </a:extLst>
          </p:cNvPr>
          <p:cNvCxnSpPr>
            <a:cxnSpLocks/>
            <a:stCxn id="18" idx="0"/>
          </p:cNvCxnSpPr>
          <p:nvPr/>
        </p:nvCxnSpPr>
        <p:spPr bwMode="auto">
          <a:xfrm flipH="1" flipV="1">
            <a:off x="9296400" y="3657600"/>
            <a:ext cx="359340" cy="169527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9D28F07-D6D9-445B-6C58-91732767BEE2}"/>
              </a:ext>
            </a:extLst>
          </p:cNvPr>
          <p:cNvSpPr txBox="1"/>
          <p:nvPr/>
        </p:nvSpPr>
        <p:spPr>
          <a:xfrm>
            <a:off x="7119479" y="5352871"/>
            <a:ext cx="5072521" cy="1200329"/>
          </a:xfrm>
          <a:prstGeom prst="rect">
            <a:avLst/>
          </a:prstGeom>
          <a:noFill/>
        </p:spPr>
        <p:txBody>
          <a:bodyPr wrap="square" rtlCol="0">
            <a:spAutoFit/>
          </a:bodyPr>
          <a:lstStyle/>
          <a:p>
            <a:pPr marL="285750" indent="-285750">
              <a:buFont typeface="Wingdings" panose="05000000000000000000" pitchFamily="2" charset="2"/>
              <a:buChar char="ü"/>
            </a:pPr>
            <a:r>
              <a:rPr lang="en-AU" dirty="0" err="1"/>
              <a:t>Nonanalyticities</a:t>
            </a:r>
            <a:r>
              <a:rPr lang="en-AU" dirty="0"/>
              <a:t> in these quadrants will break simple form correspondence between </a:t>
            </a:r>
            <a:r>
              <a:rPr lang="en-AU" dirty="0" err="1"/>
              <a:t>Minkowski</a:t>
            </a:r>
            <a:r>
              <a:rPr lang="en-AU" dirty="0"/>
              <a:t> and Euclidean space equations </a:t>
            </a:r>
          </a:p>
          <a:p>
            <a:pPr marL="285750" indent="-285750">
              <a:buFont typeface="Wingdings" panose="05000000000000000000" pitchFamily="2" charset="2"/>
              <a:buChar char="ü"/>
            </a:pPr>
            <a:r>
              <a:rPr lang="en-AU" dirty="0"/>
              <a:t>May completely destroy all correspondences</a:t>
            </a:r>
          </a:p>
        </p:txBody>
      </p:sp>
    </p:spTree>
    <p:extLst>
      <p:ext uri="{BB962C8B-B14F-4D97-AF65-F5344CB8AC3E}">
        <p14:creationId xmlns:p14="http://schemas.microsoft.com/office/powerpoint/2010/main" val="343326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6"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20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500"/>
                                        <p:tgtEl>
                                          <p:spTgt spid="3">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down)">
                                      <p:cBhvr>
                                        <p:cTn id="21" dur="500"/>
                                        <p:tgtEl>
                                          <p:spTgt spid="3">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9" dur="500"/>
                                        <p:tgtEl>
                                          <p:spTgt spid="3">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601CA77-2425-1970-E728-F0F13B770A8D}"/>
                  </a:ext>
                </a:extLst>
              </p:cNvPr>
              <p:cNvSpPr>
                <a:spLocks noGrp="1"/>
              </p:cNvSpPr>
              <p:nvPr>
                <p:ph type="title"/>
              </p:nvPr>
            </p:nvSpPr>
            <p:spPr>
              <a:xfrm>
                <a:off x="1166442" y="152400"/>
                <a:ext cx="10972800" cy="1143000"/>
              </a:xfrm>
            </p:spPr>
            <p:txBody>
              <a:bodyPr/>
              <a:lstStyle/>
              <a:p>
                <a:pPr algn="r"/>
                <a:r>
                  <a:rPr lang="en-AU" sz="2800" b="0" dirty="0">
                    <a:ln w="0"/>
                    <a:solidFill>
                      <a:schemeClr val="accent1"/>
                    </a:solidFill>
                    <a:effectLst>
                      <a:outerShdw blurRad="38100" dist="25400" dir="5400000" algn="ctr" rotWithShape="0">
                        <a:srgbClr val="6E747A">
                          <a:alpha val="43000"/>
                        </a:srgbClr>
                      </a:outerShdw>
                    </a:effectLst>
                  </a:rPr>
                  <a:t>Nature’s Natural Space: </a:t>
                </a:r>
                <a:br>
                  <a:rPr lang="en-AU" sz="2800" b="0" dirty="0">
                    <a:ln w="0"/>
                    <a:solidFill>
                      <a:schemeClr val="accent1"/>
                    </a:solidFill>
                    <a:effectLst>
                      <a:outerShdw blurRad="38100" dist="25400" dir="5400000" algn="ctr" rotWithShape="0">
                        <a:srgbClr val="6E747A">
                          <a:alpha val="43000"/>
                        </a:srgbClr>
                      </a:outerShdw>
                    </a:effectLst>
                  </a:rPr>
                </a:br>
                <a:r>
                  <a:rPr lang="en-AU" sz="2800" b="0" dirty="0">
                    <a:ln w="0"/>
                    <a:solidFill>
                      <a:schemeClr val="accent1"/>
                    </a:solidFill>
                    <a:effectLst>
                      <a:outerShdw blurRad="38100" dist="25400" dir="5400000" algn="ctr" rotWithShape="0">
                        <a:srgbClr val="6E747A">
                          <a:alpha val="43000"/>
                        </a:srgbClr>
                      </a:outerShdw>
                    </a:effectLst>
                  </a:rPr>
                  <a:t>Euclidean </a:t>
                </a:r>
                <a14:m>
                  <m:oMath xmlns:m="http://schemas.openxmlformats.org/officeDocument/2006/math">
                    <m:r>
                      <a:rPr lang="en-AU" sz="2800" b="0" i="1" dirty="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m:t>
                    </m:r>
                    <m:r>
                      <a:rPr lang="en-AU" sz="2800" b="0" i="1" dirty="0"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 </m:t>
                    </m:r>
                  </m:oMath>
                </a14:m>
                <a:r>
                  <a:rPr lang="en-AU" sz="2800" b="0" dirty="0" err="1">
                    <a:ln w="0"/>
                    <a:solidFill>
                      <a:schemeClr val="accent1"/>
                    </a:solidFill>
                    <a:effectLst>
                      <a:outerShdw blurRad="38100" dist="25400" dir="5400000" algn="ctr" rotWithShape="0">
                        <a:srgbClr val="6E747A">
                          <a:alpha val="43000"/>
                        </a:srgbClr>
                      </a:outerShdw>
                    </a:effectLst>
                  </a:rPr>
                  <a:t>Minkowski</a:t>
                </a:r>
                <a:endParaRPr lang="en-AU" sz="2800" b="0" dirty="0">
                  <a:ln w="0"/>
                  <a:solidFill>
                    <a:schemeClr val="accent1"/>
                  </a:solidFill>
                  <a:effectLst>
                    <a:outerShdw blurRad="38100" dist="25400" dir="5400000" algn="ctr" rotWithShape="0">
                      <a:srgbClr val="6E747A">
                        <a:alpha val="43000"/>
                      </a:srgbClr>
                    </a:outerShdw>
                  </a:effectLst>
                </a:endParaRPr>
              </a:p>
            </p:txBody>
          </p:sp>
        </mc:Choice>
        <mc:Fallback xmlns="">
          <p:sp>
            <p:nvSpPr>
              <p:cNvPr id="2" name="Title 1">
                <a:extLst>
                  <a:ext uri="{FF2B5EF4-FFF2-40B4-BE49-F238E27FC236}">
                    <a16:creationId xmlns:a16="http://schemas.microsoft.com/office/drawing/2014/main" id="{3601CA77-2425-1970-E728-F0F13B770A8D}"/>
                  </a:ext>
                </a:extLst>
              </p:cNvPr>
              <p:cNvSpPr>
                <a:spLocks noGrp="1" noRot="1" noChangeAspect="1" noMove="1" noResize="1" noEditPoints="1" noAdjustHandles="1" noChangeArrowheads="1" noChangeShapeType="1" noTextEdit="1"/>
              </p:cNvSpPr>
              <p:nvPr>
                <p:ph type="title"/>
              </p:nvPr>
            </p:nvSpPr>
            <p:spPr>
              <a:xfrm>
                <a:off x="1166442" y="152400"/>
                <a:ext cx="10972800" cy="1143000"/>
              </a:xfrm>
              <a:blipFill>
                <a:blip r:embed="rId2"/>
                <a:stretch>
                  <a:fillRect t="-5851" r="-2389" b="-106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51123DC-FF00-2445-9526-1966E797DBDC}"/>
                  </a:ext>
                </a:extLst>
              </p:cNvPr>
              <p:cNvSpPr>
                <a:spLocks noGrp="1"/>
              </p:cNvSpPr>
              <p:nvPr>
                <p:ph idx="1"/>
              </p:nvPr>
            </p:nvSpPr>
            <p:spPr>
              <a:xfrm>
                <a:off x="609600" y="609600"/>
                <a:ext cx="11049000" cy="4525963"/>
              </a:xfrm>
            </p:spPr>
            <p:txBody>
              <a:bodyPr/>
              <a:lstStyle/>
              <a:p>
                <a:r>
                  <a:rPr lang="en-US" dirty="0"/>
                  <a:t>A given quantum field theory, defined by probability measure</a:t>
                </a:r>
              </a:p>
              <a:p>
                <a:pPr marL="0" indent="0">
                  <a:spcBef>
                    <a:spcPts val="0"/>
                  </a:spcBef>
                  <a:buNone/>
                </a:pPr>
                <a:r>
                  <a:rPr lang="en-US" dirty="0"/>
                  <a:t>         is solved once all its Schwinger functions are known</a:t>
                </a:r>
              </a:p>
              <a:p>
                <a:r>
                  <a:rPr lang="en-US" dirty="0"/>
                  <a:t>Osterwalder–Schrader axioms</a:t>
                </a:r>
              </a:p>
              <a:p>
                <a:pPr lvl="1">
                  <a:spcBef>
                    <a:spcPts val="0"/>
                  </a:spcBef>
                </a:pPr>
                <a:r>
                  <a:rPr lang="en-US" dirty="0"/>
                  <a:t>five necessary and sufficient conditions </a:t>
                </a:r>
              </a:p>
              <a:p>
                <a:pPr marL="457200" lvl="1" indent="0">
                  <a:spcBef>
                    <a:spcPts val="0"/>
                  </a:spcBef>
                  <a:buNone/>
                </a:pPr>
                <a:r>
                  <a:rPr lang="en-US" dirty="0"/>
                  <a:t>     for reconstruction of the </a:t>
                </a:r>
                <a:r>
                  <a:rPr lang="en-US" dirty="0" err="1"/>
                  <a:t>Minkowski</a:t>
                </a:r>
                <a:r>
                  <a:rPr lang="en-US" dirty="0"/>
                  <a:t>-space theory from the Euclidean Schwinger functions</a:t>
                </a:r>
              </a:p>
              <a:p>
                <a:r>
                  <a:rPr lang="en-US" dirty="0"/>
                  <a:t>Guarantee equivalence between Euclidean and </a:t>
                </a:r>
                <a:r>
                  <a:rPr lang="en-US" dirty="0" err="1"/>
                  <a:t>Minkowski</a:t>
                </a:r>
                <a:r>
                  <a:rPr lang="en-US" dirty="0"/>
                  <a:t> formulations</a:t>
                </a:r>
              </a:p>
              <a:p>
                <a:r>
                  <a:rPr lang="en-US" dirty="0"/>
                  <a:t>Special importance – axiom of reflection positivity</a:t>
                </a:r>
              </a:p>
              <a:p>
                <a:pPr lvl="1"/>
                <a:r>
                  <a:rPr lang="en-US" sz="2200" dirty="0"/>
                  <a:t>Schwinger function has a spectral representation </a:t>
                </a:r>
              </a:p>
              <a:p>
                <a:pPr lvl="1"/>
                <a:r>
                  <a:rPr lang="en-US" sz="2200" dirty="0"/>
                  <a:t>Spectral function is non-negative: </a:t>
                </a:r>
                <a14:m>
                  <m:oMath xmlns:m="http://schemas.openxmlformats.org/officeDocument/2006/math">
                    <m:r>
                      <a:rPr lang="en-AU" sz="2200" i="1">
                        <a:latin typeface="Cambria Math" panose="02040503050406030204" pitchFamily="18" charset="0"/>
                      </a:rPr>
                      <m:t>∀</m:t>
                    </m:r>
                    <m:r>
                      <a:rPr lang="en-AU" sz="2200" i="1">
                        <a:latin typeface="Cambria Math" panose="02040503050406030204" pitchFamily="18" charset="0"/>
                      </a:rPr>
                      <m:t>𝜎</m:t>
                    </m:r>
                    <m:r>
                      <a:rPr lang="en-AU" sz="2200" b="0" i="1" smtClean="0">
                        <a:latin typeface="Cambria Math" panose="02040503050406030204" pitchFamily="18" charset="0"/>
                      </a:rPr>
                      <m:t>, </m:t>
                    </m:r>
                    <m:r>
                      <a:rPr lang="en-AU" sz="2200" b="0" i="1" smtClean="0">
                        <a:latin typeface="Cambria Math" panose="02040503050406030204" pitchFamily="18" charset="0"/>
                      </a:rPr>
                      <m:t>𝜌</m:t>
                    </m:r>
                    <m:d>
                      <m:dPr>
                        <m:ctrlPr>
                          <a:rPr lang="en-AU" sz="2200" b="0" i="1" smtClean="0">
                            <a:latin typeface="Cambria Math" panose="02040503050406030204" pitchFamily="18" charset="0"/>
                          </a:rPr>
                        </m:ctrlPr>
                      </m:dPr>
                      <m:e>
                        <m:r>
                          <a:rPr lang="en-AU" sz="2200" b="0" i="1" smtClean="0">
                            <a:latin typeface="Cambria Math" panose="02040503050406030204" pitchFamily="18" charset="0"/>
                          </a:rPr>
                          <m:t>𝜎</m:t>
                        </m:r>
                      </m:e>
                    </m:d>
                    <m:r>
                      <a:rPr lang="en-AU" sz="2200" b="0" i="1" smtClean="0">
                        <a:latin typeface="Cambria Math" panose="02040503050406030204" pitchFamily="18" charset="0"/>
                      </a:rPr>
                      <m:t>≥0</m:t>
                    </m:r>
                  </m:oMath>
                </a14:m>
                <a:endParaRPr lang="en-US" sz="2200" dirty="0"/>
              </a:p>
              <a:p>
                <a:r>
                  <a:rPr lang="en-US" dirty="0"/>
                  <a:t>Only Schwinger functions which satisfy reflection positivity can be connected with states that appear in Hilbert space of observables.</a:t>
                </a:r>
              </a:p>
              <a:p>
                <a:r>
                  <a:rPr lang="en-US" dirty="0"/>
                  <a:t>Regarding QCD, all physical states are </a:t>
                </a:r>
                <a:r>
                  <a:rPr lang="en-US" dirty="0" err="1"/>
                  <a:t>colour</a:t>
                </a:r>
                <a:r>
                  <a:rPr lang="en-US" dirty="0"/>
                  <a:t> singlets. </a:t>
                </a:r>
              </a:p>
              <a:p>
                <a:pPr lvl="1"/>
                <a:r>
                  <a:rPr lang="en-US" sz="2200" dirty="0"/>
                  <a:t>Consequently, for QCD to be the theory of strong interactions</a:t>
                </a:r>
              </a:p>
              <a:p>
                <a:pPr marL="457200" lvl="1" indent="0">
                  <a:spcBef>
                    <a:spcPts val="0"/>
                  </a:spcBef>
                  <a:buNone/>
                </a:pPr>
                <a:r>
                  <a:rPr lang="en-US" sz="2200" dirty="0"/>
                  <a:t>     … all its </a:t>
                </a:r>
                <a:r>
                  <a:rPr lang="en-US" sz="2200" dirty="0" err="1"/>
                  <a:t>colour</a:t>
                </a:r>
                <a:r>
                  <a:rPr lang="en-US" sz="2200" dirty="0"/>
                  <a:t> singlet Schwinger functions must satisfy all Osterwalder–Schrader axioms</a:t>
                </a:r>
              </a:p>
              <a:p>
                <a:pPr lvl="1"/>
                <a:r>
                  <a:rPr lang="en-US" sz="2200" dirty="0"/>
                  <a:t>Equally, all QCD’s </a:t>
                </a:r>
                <a:r>
                  <a:rPr lang="en-US" sz="2200" dirty="0" err="1"/>
                  <a:t>colour-nonsinglet</a:t>
                </a:r>
                <a:r>
                  <a:rPr lang="en-US" sz="2200" dirty="0"/>
                  <a:t> functions must violate at least one = </a:t>
                </a:r>
                <a:r>
                  <a:rPr lang="en-US" sz="2400" i="1" dirty="0">
                    <a:ln w="0"/>
                    <a:solidFill>
                      <a:srgbClr val="FF0000"/>
                    </a:solidFill>
                    <a:effectLst>
                      <a:outerShdw blurRad="38100" dist="25400" dir="5400000" algn="ctr" rotWithShape="0">
                        <a:srgbClr val="6E747A">
                          <a:alpha val="43000"/>
                        </a:srgbClr>
                      </a:outerShdw>
                    </a:effectLst>
                  </a:rPr>
                  <a:t>positivity</a:t>
                </a:r>
                <a:endParaRPr lang="en-US" sz="2200" i="1" dirty="0">
                  <a:solidFill>
                    <a:srgbClr val="FF0000"/>
                  </a:solidFill>
                </a:endParaRPr>
              </a:p>
            </p:txBody>
          </p:sp>
        </mc:Choice>
        <mc:Fallback xmlns="">
          <p:sp>
            <p:nvSpPr>
              <p:cNvPr id="3" name="Content Placeholder 2">
                <a:extLst>
                  <a:ext uri="{FF2B5EF4-FFF2-40B4-BE49-F238E27FC236}">
                    <a16:creationId xmlns:a16="http://schemas.microsoft.com/office/drawing/2014/main" id="{A51123DC-FF00-2445-9526-1966E797DBDC}"/>
                  </a:ext>
                </a:extLst>
              </p:cNvPr>
              <p:cNvSpPr>
                <a:spLocks noGrp="1" noRot="1" noChangeAspect="1" noMove="1" noResize="1" noEditPoints="1" noAdjustHandles="1" noChangeArrowheads="1" noChangeShapeType="1" noTextEdit="1"/>
              </p:cNvSpPr>
              <p:nvPr>
                <p:ph idx="1"/>
              </p:nvPr>
            </p:nvSpPr>
            <p:spPr>
              <a:xfrm>
                <a:off x="609600" y="609600"/>
                <a:ext cx="11049000" cy="4525963"/>
              </a:xfrm>
              <a:blipFill>
                <a:blip r:embed="rId3"/>
                <a:stretch>
                  <a:fillRect l="-607" t="-943" r="-55" b="-2978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6C9979A-2813-627E-1C38-1D437EF6BE3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4ED9625-F3A3-07D2-97A3-C9DBDD8B57BA}"/>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7178876-C458-1448-A35B-F8BEDC0C5F9B}"/>
              </a:ext>
            </a:extLst>
          </p:cNvPr>
          <p:cNvSpPr>
            <a:spLocks noGrp="1"/>
          </p:cNvSpPr>
          <p:nvPr>
            <p:ph type="sldNum" sz="quarter" idx="12"/>
          </p:nvPr>
        </p:nvSpPr>
        <p:spPr/>
        <p:txBody>
          <a:bodyPr/>
          <a:lstStyle/>
          <a:p>
            <a:fld id="{87034D8C-3CB4-402A-BC46-2AB14C0FE90A}" type="slidenum">
              <a:rPr lang="en-US" smtClean="0"/>
              <a:pPr/>
              <a:t>48</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0D08B01-4057-7F66-85C6-19EDFA8CA263}"/>
                  </a:ext>
                </a:extLst>
              </p:cNvPr>
              <p:cNvSpPr txBox="1"/>
              <p:nvPr/>
            </p:nvSpPr>
            <p:spPr>
              <a:xfrm>
                <a:off x="7458860" y="2895600"/>
                <a:ext cx="2960041" cy="8020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AU" sz="2400" i="0"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Δ</m:t>
                      </m:r>
                      <m:d>
                        <m:d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dPr>
                        <m:e>
                          <m:sSup>
                            <m:sSup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𝑘</m:t>
                              </m:r>
                            </m:e>
                            <m: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sup>
                          </m:sSup>
                        </m:e>
                      </m:d>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𝑑</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𝜎</m:t>
                      </m:r>
                      <m:f>
                        <m:f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fPr>
                        <m:num>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𝜌</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𝜎</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num>
                        <m:den>
                          <m:sSup>
                            <m:sSupPr>
                              <m:ctrlP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ctrlPr>
                            </m:sSupPr>
                            <m:e>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𝑘</m:t>
                              </m:r>
                            </m:e>
                            <m: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2</m:t>
                              </m:r>
                            </m:sup>
                          </m:sSup>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m:t>
                          </m:r>
                          <m:r>
                            <a:rPr lang="en-AU" sz="2400"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𝜎</m:t>
                          </m:r>
                        </m:den>
                      </m:f>
                    </m:oMath>
                  </m:oMathPara>
                </a14:m>
                <a:endParaRPr lang="en-AU" sz="2400" dirty="0">
                  <a:ln w="0"/>
                  <a:solidFill>
                    <a:srgbClr val="008000"/>
                  </a:solidFill>
                  <a:effectLst>
                    <a:outerShdw blurRad="38100" dist="25400" dir="5400000" algn="ctr" rotWithShape="0">
                      <a:srgbClr val="6E747A">
                        <a:alpha val="43000"/>
                      </a:srgbClr>
                    </a:outerShdw>
                  </a:effectLst>
                </a:endParaRPr>
              </a:p>
            </p:txBody>
          </p:sp>
        </mc:Choice>
        <mc:Fallback xmlns="">
          <p:sp>
            <p:nvSpPr>
              <p:cNvPr id="7" name="TextBox 6">
                <a:extLst>
                  <a:ext uri="{FF2B5EF4-FFF2-40B4-BE49-F238E27FC236}">
                    <a16:creationId xmlns:a16="http://schemas.microsoft.com/office/drawing/2014/main" id="{B0D08B01-4057-7F66-85C6-19EDFA8CA263}"/>
                  </a:ext>
                </a:extLst>
              </p:cNvPr>
              <p:cNvSpPr txBox="1">
                <a:spLocks noRot="1" noChangeAspect="1" noMove="1" noResize="1" noEditPoints="1" noAdjustHandles="1" noChangeArrowheads="1" noChangeShapeType="1" noTextEdit="1"/>
              </p:cNvSpPr>
              <p:nvPr/>
            </p:nvSpPr>
            <p:spPr>
              <a:xfrm>
                <a:off x="7458860" y="2895600"/>
                <a:ext cx="2960041" cy="802014"/>
              </a:xfrm>
              <a:prstGeom prst="rect">
                <a:avLst/>
              </a:prstGeom>
              <a:blipFill>
                <a:blip r:embed="rId4"/>
                <a:stretch>
                  <a:fillRect/>
                </a:stretch>
              </a:blipFill>
            </p:spPr>
            <p:txBody>
              <a:bodyPr/>
              <a:lstStyle/>
              <a:p>
                <a:r>
                  <a:rPr lang="en-AU">
                    <a:noFill/>
                  </a:rPr>
                  <a:t> </a:t>
                </a:r>
              </a:p>
            </p:txBody>
          </p:sp>
        </mc:Fallback>
      </mc:AlternateContent>
    </p:spTree>
    <p:extLst>
      <p:ext uri="{BB962C8B-B14F-4D97-AF65-F5344CB8AC3E}">
        <p14:creationId xmlns:p14="http://schemas.microsoft.com/office/powerpoint/2010/main" val="330895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0-#ppt_h/2"/>
                                          </p:val>
                                        </p:tav>
                                        <p:tav tm="100000">
                                          <p:val>
                                            <p:strVal val="#ppt_y"/>
                                          </p:val>
                                        </p:tav>
                                      </p:tavLst>
                                    </p:anim>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par>
                                <p:cTn id="25" presetID="2" presetClass="entr" presetSubtype="6"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wipe(down)">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 calcmode="lin" valueType="num">
                                      <p:cBhvr additive="base">
                                        <p:cTn id="46" dur="500" fill="hold"/>
                                        <p:tgtEl>
                                          <p:spTgt spid="3">
                                            <p:txEl>
                                              <p:pRg st="10" end="10"/>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8" presetID="2" presetClass="entr" presetSubtype="2"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 calcmode="lin" valueType="num">
                                      <p:cBhvr additive="base">
                                        <p:cTn id="50" dur="500" fill="hold"/>
                                        <p:tgtEl>
                                          <p:spTgt spid="3">
                                            <p:txEl>
                                              <p:pRg st="11" end="11"/>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3">
                                            <p:txEl>
                                              <p:pRg st="11" end="11"/>
                                            </p:txEl>
                                          </p:spTgt>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 calcmode="lin" valueType="num">
                                      <p:cBhvr additive="base">
                                        <p:cTn id="54" dur="500" fill="hold"/>
                                        <p:tgtEl>
                                          <p:spTgt spid="3">
                                            <p:txEl>
                                              <p:pRg st="12" end="12"/>
                                            </p:txEl>
                                          </p:spTgt>
                                        </p:tgtEl>
                                        <p:attrNameLst>
                                          <p:attrName>ppt_x</p:attrName>
                                        </p:attrNameLst>
                                      </p:cBhvr>
                                      <p:tavLst>
                                        <p:tav tm="0">
                                          <p:val>
                                            <p:strVal val="1+#ppt_w/2"/>
                                          </p:val>
                                        </p:tav>
                                        <p:tav tm="100000">
                                          <p:val>
                                            <p:strVal val="#ppt_x"/>
                                          </p:val>
                                        </p:tav>
                                      </p:tavLst>
                                    </p:anim>
                                    <p:anim calcmode="lin" valueType="num">
                                      <p:cBhvr additive="base">
                                        <p:cTn id="55" dur="500" fill="hold"/>
                                        <p:tgtEl>
                                          <p:spTgt spid="3">
                                            <p:txEl>
                                              <p:pRg st="12" end="12"/>
                                            </p:txEl>
                                          </p:spTgt>
                                        </p:tgtEl>
                                        <p:attrNameLst>
                                          <p:attrName>ppt_y</p:attrName>
                                        </p:attrNameLst>
                                      </p:cBhvr>
                                      <p:tavLst>
                                        <p:tav tm="0">
                                          <p:val>
                                            <p:strVal val="#ppt_y"/>
                                          </p:val>
                                        </p:tav>
                                        <p:tav tm="100000">
                                          <p:val>
                                            <p:strVal val="#ppt_y"/>
                                          </p:val>
                                        </p:tav>
                                      </p:tavLst>
                                    </p:anim>
                                  </p:childTnLst>
                                </p:cTn>
                              </p:par>
                              <p:par>
                                <p:cTn id="56" presetID="6" presetClass="entr" presetSubtype="16" fill="hold" nodeType="with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circle(in)">
                                      <p:cBhvr>
                                        <p:cTn id="58"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CA77-2425-1970-E728-F0F13B770A8D}"/>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Schwinger Functions Methods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A51123DC-FF00-2445-9526-1966E797DBDC}"/>
                  </a:ext>
                </a:extLst>
              </p:cNvPr>
              <p:cNvSpPr>
                <a:spLocks noGrp="1"/>
              </p:cNvSpPr>
              <p:nvPr>
                <p:ph idx="1"/>
              </p:nvPr>
            </p:nvSpPr>
            <p:spPr>
              <a:xfrm>
                <a:off x="609600" y="914400"/>
                <a:ext cx="10972800" cy="4525963"/>
              </a:xfrm>
            </p:spPr>
            <p:txBody>
              <a:bodyPr/>
              <a:lstStyle/>
              <a:p>
                <a:r>
                  <a:rPr lang="en-US" dirty="0"/>
                  <a:t>All material discussed above and in the following was obtained by supposing that QCD is defined by the Euclidean-space generating functional built using:</a:t>
                </a:r>
              </a:p>
              <a:p>
                <a:pPr marL="0" indent="0">
                  <a:buNone/>
                </a:pPr>
                <a:r>
                  <a:rPr lang="en-US" dirty="0"/>
                  <a:t> </a:t>
                </a:r>
              </a:p>
              <a:p>
                <a:endParaRPr lang="en-US" dirty="0"/>
              </a:p>
              <a:p>
                <a:r>
                  <a:rPr lang="en-US" dirty="0"/>
                  <a:t>Now, a new choice presents itself:</a:t>
                </a:r>
              </a:p>
              <a:p>
                <a:pPr lvl="1"/>
                <a:r>
                  <a:rPr lang="en-US" dirty="0"/>
                  <a:t>Lattice-</a:t>
                </a:r>
                <a:r>
                  <a:rPr lang="en-US" dirty="0" err="1"/>
                  <a:t>regularised</a:t>
                </a:r>
                <a:r>
                  <a:rPr lang="en-US" dirty="0"/>
                  <a:t> QCD (</a:t>
                </a:r>
                <a:r>
                  <a:rPr lang="en-US" dirty="0" err="1"/>
                  <a:t>lQCD</a:t>
                </a:r>
                <a:r>
                  <a:rPr lang="en-US" dirty="0"/>
                  <a:t>) – Giannis’ Lectures</a:t>
                </a:r>
              </a:p>
              <a:p>
                <a:pPr lvl="2"/>
                <a:r>
                  <a:rPr lang="en-US" sz="2000" dirty="0"/>
                  <a:t>growth in computer power and algorithm improvements </a:t>
                </a:r>
                <a14:m>
                  <m:oMath xmlns:m="http://schemas.openxmlformats.org/officeDocument/2006/math">
                    <m:r>
                      <a:rPr lang="en-AU" sz="2000" b="0" i="1" smtClean="0">
                        <a:latin typeface="Cambria Math" panose="02040503050406030204" pitchFamily="18" charset="0"/>
                      </a:rPr>
                      <m:t>⇒</m:t>
                    </m:r>
                  </m:oMath>
                </a14:m>
                <a:r>
                  <a:rPr lang="en-US" sz="2000" dirty="0"/>
                  <a:t> becoming more effective</a:t>
                </a:r>
              </a:p>
              <a:p>
                <a:pPr lvl="1"/>
                <a:r>
                  <a:rPr lang="en-US" sz="2200" dirty="0"/>
                  <a:t>Continuum Schwinger function methods (CSMs)</a:t>
                </a:r>
              </a:p>
              <a:p>
                <a:pPr lvl="2"/>
                <a:r>
                  <a:rPr lang="en-US" sz="2200" dirty="0"/>
                  <a:t>much has been achieved using this approach, especially during the past decade</a:t>
                </a:r>
              </a:p>
              <a:p>
                <a:pPr lvl="2"/>
                <a:r>
                  <a:rPr lang="en-US" sz="2200" dirty="0"/>
                  <a:t>particularly in connection with elucidating the origins and wide-ranging expressions of emergent hadron mass (EHM)</a:t>
                </a:r>
              </a:p>
              <a:p>
                <a:r>
                  <a:rPr lang="en-US" i="1" dirty="0">
                    <a:ln w="0"/>
                    <a:solidFill>
                      <a:schemeClr val="accent1"/>
                    </a:solidFill>
                    <a:effectLst>
                      <a:outerShdw blurRad="38100" dist="25400" dir="5400000" algn="ctr" rotWithShape="0">
                        <a:srgbClr val="6E747A">
                          <a:alpha val="43000"/>
                        </a:srgbClr>
                      </a:outerShdw>
                    </a:effectLst>
                  </a:rPr>
                  <a:t>In Physics – natural philosophy – computing the answer is just a small, 1</a:t>
                </a:r>
                <a:r>
                  <a:rPr lang="en-US" i="1" baseline="30000" dirty="0">
                    <a:ln w="0"/>
                    <a:solidFill>
                      <a:schemeClr val="accent1"/>
                    </a:solidFill>
                    <a:effectLst>
                      <a:outerShdw blurRad="38100" dist="25400" dir="5400000" algn="ctr" rotWithShape="0">
                        <a:srgbClr val="6E747A">
                          <a:alpha val="43000"/>
                        </a:srgbClr>
                      </a:outerShdw>
                    </a:effectLst>
                  </a:rPr>
                  <a:t>st</a:t>
                </a:r>
                <a:r>
                  <a:rPr lang="en-US" i="1" dirty="0">
                    <a:ln w="0"/>
                    <a:solidFill>
                      <a:schemeClr val="accent1"/>
                    </a:solidFill>
                    <a:effectLst>
                      <a:outerShdw blurRad="38100" dist="25400" dir="5400000" algn="ctr" rotWithShape="0">
                        <a:srgbClr val="6E747A">
                          <a:alpha val="43000"/>
                        </a:srgbClr>
                      </a:outerShdw>
                    </a:effectLst>
                  </a:rPr>
                  <a:t> step.</a:t>
                </a:r>
              </a:p>
              <a:p>
                <a:pPr lvl="1">
                  <a:spcBef>
                    <a:spcPts val="0"/>
                  </a:spcBef>
                </a:pPr>
                <a:r>
                  <a:rPr lang="en-US" sz="2200" i="1" dirty="0">
                    <a:ln w="0"/>
                    <a:solidFill>
                      <a:schemeClr val="accent1"/>
                    </a:solidFill>
                    <a:effectLst>
                      <a:outerShdw blurRad="38100" dist="25400" dir="5400000" algn="ctr" rotWithShape="0">
                        <a:srgbClr val="6E747A">
                          <a:alpha val="43000"/>
                        </a:srgbClr>
                      </a:outerShdw>
                    </a:effectLst>
                  </a:rPr>
                  <a:t>True goal = understanding the answer</a:t>
                </a:r>
              </a:p>
              <a:p>
                <a:pPr lvl="1">
                  <a:spcBef>
                    <a:spcPts val="0"/>
                  </a:spcBef>
                </a:pPr>
                <a:r>
                  <a:rPr lang="en-US" sz="2200" i="1" dirty="0">
                    <a:ln w="0"/>
                    <a:solidFill>
                      <a:schemeClr val="accent1"/>
                    </a:solidFill>
                    <a:effectLst>
                      <a:outerShdw blurRad="38100" dist="25400" dir="5400000" algn="ctr" rotWithShape="0">
                        <a:srgbClr val="6E747A">
                          <a:alpha val="43000"/>
                        </a:srgbClr>
                      </a:outerShdw>
                    </a:effectLst>
                  </a:rPr>
                  <a:t>That is what we are all working toward</a:t>
                </a:r>
              </a:p>
            </p:txBody>
          </p:sp>
        </mc:Choice>
        <mc:Fallback>
          <p:sp>
            <p:nvSpPr>
              <p:cNvPr id="3" name="Content Placeholder 2">
                <a:extLst>
                  <a:ext uri="{FF2B5EF4-FFF2-40B4-BE49-F238E27FC236}">
                    <a16:creationId xmlns:a16="http://schemas.microsoft.com/office/drawing/2014/main" id="{A51123DC-FF00-2445-9526-1966E797DBDC}"/>
                  </a:ext>
                </a:extLst>
              </p:cNvPr>
              <p:cNvSpPr>
                <a:spLocks noGrp="1" noRot="1" noChangeAspect="1" noMove="1" noResize="1" noEditPoints="1" noAdjustHandles="1" noChangeArrowheads="1" noChangeShapeType="1" noTextEdit="1"/>
              </p:cNvSpPr>
              <p:nvPr>
                <p:ph idx="1"/>
              </p:nvPr>
            </p:nvSpPr>
            <p:spPr>
              <a:xfrm>
                <a:off x="609600" y="914400"/>
                <a:ext cx="10972800" cy="4525963"/>
              </a:xfrm>
              <a:blipFill>
                <a:blip r:embed="rId2"/>
                <a:stretch>
                  <a:fillRect l="-778" t="-943" b="-2102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6C9979A-2813-627E-1C38-1D437EF6BE3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4ED9625-F3A3-07D2-97A3-C9DBDD8B57BA}"/>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A7178876-C458-1448-A35B-F8BEDC0C5F9B}"/>
              </a:ext>
            </a:extLst>
          </p:cNvPr>
          <p:cNvSpPr>
            <a:spLocks noGrp="1"/>
          </p:cNvSpPr>
          <p:nvPr>
            <p:ph type="sldNum" sz="quarter" idx="12"/>
          </p:nvPr>
        </p:nvSpPr>
        <p:spPr/>
        <p:txBody>
          <a:bodyPr/>
          <a:lstStyle/>
          <a:p>
            <a:fld id="{87034D8C-3CB4-402A-BC46-2AB14C0FE90A}" type="slidenum">
              <a:rPr lang="en-US" smtClean="0"/>
              <a:pPr/>
              <a:t>49</a:t>
            </a:fld>
            <a:endParaRPr lang="en-US"/>
          </a:p>
        </p:txBody>
      </p:sp>
      <p:pic>
        <p:nvPicPr>
          <p:cNvPr id="8" name="Picture 7">
            <a:extLst>
              <a:ext uri="{FF2B5EF4-FFF2-40B4-BE49-F238E27FC236}">
                <a16:creationId xmlns:a16="http://schemas.microsoft.com/office/drawing/2014/main" id="{D83AE1BB-2602-A6C6-67E8-6EDC8812D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375" y="1699848"/>
            <a:ext cx="6191250" cy="751539"/>
          </a:xfrm>
          <a:prstGeom prst="rect">
            <a:avLst/>
          </a:prstGeom>
        </p:spPr>
      </p:pic>
    </p:spTree>
    <p:extLst>
      <p:ext uri="{BB962C8B-B14F-4D97-AF65-F5344CB8AC3E}">
        <p14:creationId xmlns:p14="http://schemas.microsoft.com/office/powerpoint/2010/main" val="6610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circle(in)">
                                      <p:cBhvr>
                                        <p:cTn id="18" dur="2000"/>
                                        <p:tgtEl>
                                          <p:spTgt spid="3">
                                            <p:txEl>
                                              <p:pRg st="6" end="6"/>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circle(in)">
                                      <p:cBhvr>
                                        <p:cTn id="21" dur="2000"/>
                                        <p:tgtEl>
                                          <p:spTgt spid="3">
                                            <p:txEl>
                                              <p:pRg st="7" end="7"/>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circle(in)">
                                      <p:cBhvr>
                                        <p:cTn id="24" dur="2000"/>
                                        <p:tgtEl>
                                          <p:spTgt spid="3">
                                            <p:txEl>
                                              <p:pRg st="8" end="8"/>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circle(in)">
                                      <p:cBhvr>
                                        <p:cTn id="29" dur="2000"/>
                                        <p:tgtEl>
                                          <p:spTgt spid="3">
                                            <p:txEl>
                                              <p:pRg st="9" end="9"/>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circle(in)">
                                      <p:cBhvr>
                                        <p:cTn id="32" dur="2000"/>
                                        <p:tgtEl>
                                          <p:spTgt spid="3">
                                            <p:txEl>
                                              <p:pRg st="10" end="10"/>
                                            </p:txEl>
                                          </p:spTgt>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circle(in)">
                                      <p:cBhvr>
                                        <p:cTn id="35"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fpidiagram.gif"/>
          <p:cNvPicPr>
            <a:picLocks noChangeAspect="1"/>
          </p:cNvPicPr>
          <p:nvPr/>
        </p:nvPicPr>
        <p:blipFill>
          <a:blip r:embed="rId2" cstate="print"/>
          <a:stretch>
            <a:fillRect/>
          </a:stretch>
        </p:blipFill>
        <p:spPr>
          <a:xfrm>
            <a:off x="3962401" y="5075184"/>
            <a:ext cx="3880941" cy="1439634"/>
          </a:xfrm>
          <a:prstGeom prst="rect">
            <a:avLst/>
          </a:prstGeom>
        </p:spPr>
      </p:pic>
      <p:sp>
        <p:nvSpPr>
          <p:cNvPr id="2" name="Title 1"/>
          <p:cNvSpPr>
            <a:spLocks noGrp="1"/>
          </p:cNvSpPr>
          <p:nvPr>
            <p:ph type="title"/>
          </p:nvPr>
        </p:nvSpPr>
        <p:spPr/>
        <p:txBody>
          <a:bodyPr/>
          <a:lstStyle/>
          <a:p>
            <a:pPr algn="r"/>
            <a:r>
              <a:rPr lang="en-US" sz="3200" dirty="0"/>
              <a:t>Dichotomy of the </a:t>
            </a:r>
            <a:r>
              <a:rPr lang="en-US" sz="3200" dirty="0" err="1"/>
              <a:t>pion</a:t>
            </a:r>
            <a:br>
              <a:rPr lang="en-US" sz="3200" dirty="0"/>
            </a:br>
            <a:r>
              <a:rPr lang="en-US" sz="3200" dirty="0"/>
              <a:t>Mass Formula for 0</a:t>
            </a:r>
            <a:r>
              <a:rPr lang="en-US" sz="3200" baseline="30000" dirty="0"/>
              <a:t>—</a:t>
            </a:r>
            <a:r>
              <a:rPr lang="en-US" sz="3200" dirty="0"/>
              <a:t> Mesons</a:t>
            </a:r>
          </a:p>
        </p:txBody>
      </p:sp>
      <p:sp>
        <p:nvSpPr>
          <p:cNvPr id="3" name="Content Placeholder 2"/>
          <p:cNvSpPr>
            <a:spLocks noGrp="1"/>
          </p:cNvSpPr>
          <p:nvPr>
            <p:ph idx="1"/>
          </p:nvPr>
        </p:nvSpPr>
        <p:spPr>
          <a:xfrm>
            <a:off x="609600" y="3733800"/>
            <a:ext cx="10972800" cy="1828800"/>
          </a:xfrm>
        </p:spPr>
        <p:txBody>
          <a:bodyPr/>
          <a:lstStyle/>
          <a:p>
            <a:r>
              <a:rPr lang="en-US" sz="2400" dirty="0" err="1">
                <a:solidFill>
                  <a:srgbClr val="008000"/>
                </a:solidFill>
              </a:rPr>
              <a:t>Pseudoscalar</a:t>
            </a:r>
            <a:r>
              <a:rPr lang="en-US" sz="2400" dirty="0"/>
              <a:t> projection of the </a:t>
            </a:r>
            <a:r>
              <a:rPr lang="en-US" sz="2400" dirty="0">
                <a:solidFill>
                  <a:srgbClr val="7030A0"/>
                </a:solidFill>
              </a:rPr>
              <a:t>Bethe-</a:t>
            </a:r>
            <a:r>
              <a:rPr lang="en-US" sz="2400" dirty="0" err="1">
                <a:solidFill>
                  <a:srgbClr val="7030A0"/>
                </a:solidFill>
              </a:rPr>
              <a:t>Salpeter</a:t>
            </a:r>
            <a:r>
              <a:rPr lang="en-US" sz="2400" dirty="0">
                <a:solidFill>
                  <a:srgbClr val="7030A0"/>
                </a:solidFill>
              </a:rPr>
              <a:t> wave function </a:t>
            </a:r>
            <a:r>
              <a:rPr lang="en-US" sz="2400" dirty="0"/>
              <a:t>onto the origin in configuration space</a:t>
            </a:r>
          </a:p>
          <a:p>
            <a:pPr lvl="1"/>
            <a:r>
              <a:rPr lang="en-US" dirty="0"/>
              <a:t>Namely, a </a:t>
            </a:r>
            <a:r>
              <a:rPr lang="en-US" dirty="0" err="1"/>
              <a:t>pseudoscalar</a:t>
            </a:r>
            <a:r>
              <a:rPr lang="en-US" dirty="0"/>
              <a:t> analogue of the meson’s </a:t>
            </a:r>
            <a:r>
              <a:rPr lang="en-US" dirty="0" err="1"/>
              <a:t>leptonic</a:t>
            </a:r>
            <a:r>
              <a:rPr lang="en-US" dirty="0"/>
              <a:t> decay constant</a:t>
            </a:r>
            <a:endParaRPr lang="en-US" i="1" baseline="300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5</a:t>
            </a:fld>
            <a:endParaRPr lang="en-US"/>
          </a:p>
        </p:txBody>
      </p:sp>
      <p:pic>
        <p:nvPicPr>
          <p:cNvPr id="7" name="Picture 6" descr="GMORQCD.gif"/>
          <p:cNvPicPr>
            <a:picLocks noChangeAspect="1"/>
          </p:cNvPicPr>
          <p:nvPr/>
        </p:nvPicPr>
        <p:blipFill>
          <a:blip r:embed="rId3" cstate="print"/>
          <a:stretch>
            <a:fillRect/>
          </a:stretch>
        </p:blipFill>
        <p:spPr>
          <a:xfrm>
            <a:off x="3690258" y="1447800"/>
            <a:ext cx="4386943" cy="1143000"/>
          </a:xfrm>
          <a:prstGeom prst="rect">
            <a:avLst/>
          </a:prstGeom>
          <a:ln>
            <a:noFill/>
          </a:ln>
          <a:effectLst>
            <a:outerShdw blurRad="292100" dist="139700" dir="2700000" algn="tl" rotWithShape="0">
              <a:srgbClr val="333333">
                <a:alpha val="65000"/>
              </a:srgbClr>
            </a:outerShdw>
          </a:effectLst>
        </p:spPr>
      </p:pic>
      <p:pic>
        <p:nvPicPr>
          <p:cNvPr id="11" name="Picture 10" descr="fpiformula.gif"/>
          <p:cNvPicPr>
            <a:picLocks noChangeAspect="1"/>
          </p:cNvPicPr>
          <p:nvPr/>
        </p:nvPicPr>
        <p:blipFill>
          <a:blip r:embed="rId4" cstate="print"/>
          <a:stretch>
            <a:fillRect/>
          </a:stretch>
        </p:blipFill>
        <p:spPr>
          <a:xfrm>
            <a:off x="2895600" y="2872895"/>
            <a:ext cx="6934200" cy="860905"/>
          </a:xfrm>
          <a:prstGeom prst="rect">
            <a:avLst/>
          </a:prstGeom>
        </p:spPr>
      </p:pic>
      <p:sp>
        <p:nvSpPr>
          <p:cNvPr id="12" name="Oval 11"/>
          <p:cNvSpPr/>
          <p:nvPr/>
        </p:nvSpPr>
        <p:spPr bwMode="auto">
          <a:xfrm>
            <a:off x="6019800" y="3048000"/>
            <a:ext cx="533400" cy="457200"/>
          </a:xfrm>
          <a:prstGeom prst="ellipse">
            <a:avLst/>
          </a:prstGeom>
          <a:noFill/>
          <a:ln w="19050"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cxnSp>
        <p:nvCxnSpPr>
          <p:cNvPr id="14" name="Straight Arrow Connector 13"/>
          <p:cNvCxnSpPr>
            <a:cxnSpLocks/>
          </p:cNvCxnSpPr>
          <p:nvPr/>
        </p:nvCxnSpPr>
        <p:spPr bwMode="auto">
          <a:xfrm flipV="1">
            <a:off x="2590800" y="3429000"/>
            <a:ext cx="3429000" cy="457200"/>
          </a:xfrm>
          <a:prstGeom prst="straightConnector1">
            <a:avLst/>
          </a:prstGeom>
          <a:noFill/>
          <a:ln w="19050" cap="flat" cmpd="sng" algn="ctr">
            <a:solidFill>
              <a:srgbClr val="008000"/>
            </a:solidFill>
            <a:prstDash val="solid"/>
            <a:round/>
            <a:headEnd type="none" w="med" len="med"/>
            <a:tailEnd type="arrow"/>
          </a:ln>
          <a:effectLst/>
        </p:spPr>
      </p:cxnSp>
      <p:sp>
        <p:nvSpPr>
          <p:cNvPr id="17" name="Rectangle 16"/>
          <p:cNvSpPr/>
          <p:nvPr/>
        </p:nvSpPr>
        <p:spPr bwMode="auto">
          <a:xfrm>
            <a:off x="6477000" y="2971800"/>
            <a:ext cx="3276600" cy="609600"/>
          </a:xfrm>
          <a:prstGeom prst="rect">
            <a:avLst/>
          </a:prstGeom>
          <a:noFill/>
          <a:ln w="19050" cap="flat" cmpd="sng" algn="ctr">
            <a:solidFill>
              <a:srgbClr val="7030A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6" name="Freeform 15"/>
          <p:cNvSpPr/>
          <p:nvPr/>
        </p:nvSpPr>
        <p:spPr bwMode="auto">
          <a:xfrm>
            <a:off x="2682631" y="1139093"/>
            <a:ext cx="3600938" cy="1967522"/>
          </a:xfrm>
          <a:custGeom>
            <a:avLst/>
            <a:gdLst>
              <a:gd name="connsiteX0" fmla="*/ 3600938 w 3600938"/>
              <a:gd name="connsiteY0" fmla="*/ 595922 h 1967522"/>
              <a:gd name="connsiteX1" fmla="*/ 1877646 w 3600938"/>
              <a:gd name="connsiteY1" fmla="*/ 21492 h 1967522"/>
              <a:gd name="connsiteX2" fmla="*/ 236415 w 3600938"/>
              <a:gd name="connsiteY2" fmla="*/ 724876 h 1967522"/>
              <a:gd name="connsiteX3" fmla="*/ 459154 w 3600938"/>
              <a:gd name="connsiteY3" fmla="*/ 1967522 h 1967522"/>
            </a:gdLst>
            <a:ahLst/>
            <a:cxnLst>
              <a:cxn ang="0">
                <a:pos x="connsiteX0" y="connsiteY0"/>
              </a:cxn>
              <a:cxn ang="0">
                <a:pos x="connsiteX1" y="connsiteY1"/>
              </a:cxn>
              <a:cxn ang="0">
                <a:pos x="connsiteX2" y="connsiteY2"/>
              </a:cxn>
              <a:cxn ang="0">
                <a:pos x="connsiteX3" y="connsiteY3"/>
              </a:cxn>
            </a:cxnLst>
            <a:rect l="l" t="t" r="r" b="b"/>
            <a:pathLst>
              <a:path w="3600938" h="1967522">
                <a:moveTo>
                  <a:pt x="3600938" y="595922"/>
                </a:moveTo>
                <a:cubicBezTo>
                  <a:pt x="3019669" y="297961"/>
                  <a:pt x="2438400" y="0"/>
                  <a:pt x="1877646" y="21492"/>
                </a:cubicBezTo>
                <a:cubicBezTo>
                  <a:pt x="1316892" y="42984"/>
                  <a:pt x="472830" y="400538"/>
                  <a:pt x="236415" y="724876"/>
                </a:cubicBezTo>
                <a:cubicBezTo>
                  <a:pt x="0" y="1049214"/>
                  <a:pt x="459154" y="1967522"/>
                  <a:pt x="459154" y="1967522"/>
                </a:cubicBezTo>
              </a:path>
            </a:pathLst>
          </a:custGeom>
          <a:noFill/>
          <a:ln w="38100" cap="flat" cmpd="sng" algn="ctr">
            <a:solidFill>
              <a:srgbClr val="FFC000"/>
            </a:solidFill>
            <a:prstDash val="solid"/>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8" name="TextBox 17"/>
          <p:cNvSpPr txBox="1"/>
          <p:nvPr/>
        </p:nvSpPr>
        <p:spPr>
          <a:xfrm>
            <a:off x="0" y="1"/>
            <a:ext cx="4313873" cy="584775"/>
          </a:xfrm>
          <a:prstGeom prst="rect">
            <a:avLst/>
          </a:prstGeom>
          <a:noFill/>
        </p:spPr>
        <p:txBody>
          <a:bodyPr wrap="none" rtlCol="0">
            <a:spAutoFit/>
          </a:bodyPr>
          <a:lstStyle/>
          <a:p>
            <a:r>
              <a:rPr lang="en-US" sz="1600" i="1" dirty="0"/>
              <a:t>Maris, Roberts and Tandy</a:t>
            </a:r>
          </a:p>
          <a:p>
            <a:r>
              <a:rPr lang="en-US" sz="1600" i="1" dirty="0" err="1">
                <a:hlinkClick r:id="rId5"/>
              </a:rPr>
              <a:t>nucl-th</a:t>
            </a:r>
            <a:r>
              <a:rPr lang="en-US" sz="1600" i="1" dirty="0">
                <a:hlinkClick r:id="rId5"/>
              </a:rPr>
              <a:t>/9707003</a:t>
            </a:r>
            <a:r>
              <a:rPr lang="en-US" sz="1600" i="1" dirty="0"/>
              <a:t>, </a:t>
            </a:r>
            <a:r>
              <a:rPr lang="en-US" sz="1600" i="1" dirty="0" err="1"/>
              <a:t>Phys.Lett</a:t>
            </a:r>
            <a:r>
              <a:rPr lang="en-US" sz="1600" i="1" dirty="0"/>
              <a:t>. B</a:t>
            </a:r>
            <a:r>
              <a:rPr lang="en-US" sz="1600" b="1" i="1" dirty="0"/>
              <a:t>420</a:t>
            </a:r>
            <a:r>
              <a:rPr lang="en-US" sz="1600" i="1" dirty="0"/>
              <a:t> (1998) 267-273 </a:t>
            </a:r>
          </a:p>
        </p:txBody>
      </p:sp>
      <p:cxnSp>
        <p:nvCxnSpPr>
          <p:cNvPr id="10" name="Straight Arrow Connector 9">
            <a:extLst>
              <a:ext uri="{FF2B5EF4-FFF2-40B4-BE49-F238E27FC236}">
                <a16:creationId xmlns:a16="http://schemas.microsoft.com/office/drawing/2014/main" id="{D58D11AD-F2BB-F13C-EE97-ACBC44041A49}"/>
              </a:ext>
            </a:extLst>
          </p:cNvPr>
          <p:cNvCxnSpPr/>
          <p:nvPr/>
        </p:nvCxnSpPr>
        <p:spPr bwMode="auto">
          <a:xfrm flipV="1">
            <a:off x="6781800" y="3581400"/>
            <a:ext cx="1061542" cy="304800"/>
          </a:xfrm>
          <a:prstGeom prst="straightConnector1">
            <a:avLst/>
          </a:prstGeom>
          <a:ln w="19050">
            <a:headEnd type="none" w="med" len="med"/>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B7436F-11E0-394A-7A71-5B462DB851CF}"/>
              </a:ext>
            </a:extLst>
          </p:cNvPr>
          <p:cNvSpPr>
            <a:spLocks noGrp="1"/>
          </p:cNvSpPr>
          <p:nvPr>
            <p:ph type="dt" sz="half" idx="10"/>
          </p:nvPr>
        </p:nvSpPr>
        <p:spPr>
          <a:xfrm>
            <a:off x="7696200" y="6600090"/>
            <a:ext cx="4487026" cy="228600"/>
          </a:xfrm>
        </p:spPr>
        <p:txBody>
          <a:bodyPr/>
          <a:lstStyle/>
          <a:p>
            <a:r>
              <a:rPr lang="en-US"/>
              <a:t>.                    2025 October 15: NJU INP IWSHSSI 2025                                          (122)</a:t>
            </a:r>
            <a:endParaRPr lang="en-US" dirty="0"/>
          </a:p>
        </p:txBody>
      </p:sp>
      <p:sp>
        <p:nvSpPr>
          <p:cNvPr id="3" name="Footer Placeholder 2">
            <a:extLst>
              <a:ext uri="{FF2B5EF4-FFF2-40B4-BE49-F238E27FC236}">
                <a16:creationId xmlns:a16="http://schemas.microsoft.com/office/drawing/2014/main" id="{ADFC875C-2EF0-5DE5-CFBB-671BCE9F29FA}"/>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4" name="Slide Number Placeholder 3">
            <a:extLst>
              <a:ext uri="{FF2B5EF4-FFF2-40B4-BE49-F238E27FC236}">
                <a16:creationId xmlns:a16="http://schemas.microsoft.com/office/drawing/2014/main" id="{D655EEFE-D023-FEA9-EE7A-4FF0A6A25BA2}"/>
              </a:ext>
            </a:extLst>
          </p:cNvPr>
          <p:cNvSpPr>
            <a:spLocks noGrp="1"/>
          </p:cNvSpPr>
          <p:nvPr>
            <p:ph type="sldNum" sz="quarter" idx="12"/>
          </p:nvPr>
        </p:nvSpPr>
        <p:spPr/>
        <p:txBody>
          <a:bodyPr/>
          <a:lstStyle/>
          <a:p>
            <a:fld id="{87034D8C-3CB4-402A-BC46-2AB14C0FE90A}" type="slidenum">
              <a:rPr lang="en-US" smtClean="0"/>
              <a:pPr/>
              <a:t>50</a:t>
            </a:fld>
            <a:endParaRPr lang="en-US"/>
          </a:p>
        </p:txBody>
      </p:sp>
      <p:pic>
        <p:nvPicPr>
          <p:cNvPr id="5" name="Picture 4" descr="A screenshot of a computer&#10;&#10;Description automatically generated with low confidence">
            <a:extLst>
              <a:ext uri="{FF2B5EF4-FFF2-40B4-BE49-F238E27FC236}">
                <a16:creationId xmlns:a16="http://schemas.microsoft.com/office/drawing/2014/main" id="{29E9EC94-DDE0-CCB6-D89A-46923326C119}"/>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1046427" y="227013"/>
            <a:ext cx="10099145" cy="6059487"/>
          </a:xfrm>
          <a:prstGeom prst="rect">
            <a:avLst/>
          </a:prstGeom>
          <a:noFill/>
        </p:spPr>
      </p:pic>
      <p:pic>
        <p:nvPicPr>
          <p:cNvPr id="6" name="Picture 5">
            <a:extLst>
              <a:ext uri="{FF2B5EF4-FFF2-40B4-BE49-F238E27FC236}">
                <a16:creationId xmlns:a16="http://schemas.microsoft.com/office/drawing/2014/main" id="{BF81F0EA-D0DB-9E25-7A2D-F6DB77BDEAC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4361" y="329755"/>
            <a:ext cx="4117798" cy="439231"/>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35CB4A2E-9D54-B69A-8CAD-A57183E3219B}"/>
              </a:ext>
            </a:extLst>
          </p:cNvPr>
          <p:cNvSpPr txBox="1"/>
          <p:nvPr/>
        </p:nvSpPr>
        <p:spPr>
          <a:xfrm>
            <a:off x="8229600" y="347118"/>
            <a:ext cx="862560" cy="369332"/>
          </a:xfrm>
          <a:prstGeom prst="rect">
            <a:avLst/>
          </a:prstGeom>
          <a:solidFill>
            <a:schemeClr val="bg1"/>
          </a:solidFill>
        </p:spPr>
        <p:txBody>
          <a:bodyPr wrap="square" rtlCol="0">
            <a:spAutoFit/>
          </a:bodyPr>
          <a:lstStyle/>
          <a:p>
            <a:r>
              <a:rPr lang="en-AU"/>
              <a:t>26,466</a:t>
            </a:r>
            <a:endParaRPr lang="en-AU" dirty="0"/>
          </a:p>
        </p:txBody>
      </p:sp>
    </p:spTree>
    <p:extLst>
      <p:ext uri="{BB962C8B-B14F-4D97-AF65-F5344CB8AC3E}">
        <p14:creationId xmlns:p14="http://schemas.microsoft.com/office/powerpoint/2010/main" val="158636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r>
              <a:rPr lang="en-GB" sz="4400" b="0" i="1" dirty="0">
                <a:ln w="0"/>
                <a:solidFill>
                  <a:schemeClr val="accent1"/>
                </a:solidFill>
                <a:effectLst>
                  <a:outerShdw blurRad="38100" dist="25400" dir="5400000" algn="ctr" rotWithShape="0">
                    <a:srgbClr val="6E747A">
                      <a:alpha val="43000"/>
                    </a:srgbClr>
                  </a:outerShdw>
                </a:effectLst>
              </a:rPr>
              <a:t>EHM Basics</a:t>
            </a:r>
            <a:endParaRPr lang="en-US" sz="4400" b="0" i="1" dirty="0">
              <a:ln w="0"/>
              <a:solidFill>
                <a:schemeClr val="accent1"/>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1036637"/>
            <a:ext cx="10972800" cy="4525963"/>
          </a:xfrm>
        </p:spPr>
        <p:txBody>
          <a:bodyPr/>
          <a:lstStyle/>
          <a:p>
            <a:r>
              <a:rPr lang="en-GB" dirty="0"/>
              <a:t>Absent Higgs boson couplings, the Lagrangian of QCD is scale invariant</a:t>
            </a:r>
          </a:p>
          <a:p>
            <a:r>
              <a:rPr lang="en-US" dirty="0"/>
              <a:t>Yet … </a:t>
            </a:r>
          </a:p>
          <a:p>
            <a:pPr lvl="1"/>
            <a:r>
              <a:rPr lang="en-US" sz="2200" dirty="0"/>
              <a:t>Massless gluons become massive</a:t>
            </a:r>
          </a:p>
          <a:p>
            <a:pPr lvl="1"/>
            <a:r>
              <a:rPr lang="en-US" sz="2200" dirty="0"/>
              <a:t>A momentum-dependent charge is produced</a:t>
            </a:r>
          </a:p>
          <a:p>
            <a:pPr lvl="1"/>
            <a:r>
              <a:rPr lang="en-US" sz="2200" dirty="0"/>
              <a:t>Massless quarks become massive</a:t>
            </a:r>
          </a:p>
          <a:p>
            <a:r>
              <a:rPr lang="en-US" dirty="0"/>
              <a:t>EHM is expressed in </a:t>
            </a:r>
          </a:p>
          <a:p>
            <a:pPr marL="800100" lvl="2" indent="0">
              <a:spcBef>
                <a:spcPts val="0"/>
              </a:spcBef>
              <a:buNone/>
            </a:pPr>
            <a:r>
              <a:rPr lang="en-US" sz="2200" dirty="0"/>
              <a:t>EVERY strong interaction observable</a:t>
            </a:r>
          </a:p>
          <a:p>
            <a:r>
              <a:rPr lang="en-US" dirty="0"/>
              <a:t>Challenge to Theory = </a:t>
            </a:r>
          </a:p>
          <a:p>
            <a:pPr marL="800100" lvl="2" indent="0">
              <a:buNone/>
            </a:pPr>
            <a:r>
              <a:rPr lang="en-US" sz="2200" dirty="0"/>
              <a:t>1. Elucidate all observable consequences of these phenomena </a:t>
            </a:r>
          </a:p>
          <a:p>
            <a:pPr marL="800100" lvl="2" indent="0">
              <a:spcBef>
                <a:spcPts val="0"/>
              </a:spcBef>
              <a:buNone/>
            </a:pPr>
            <a:r>
              <a:rPr lang="en-US" sz="2200" dirty="0"/>
              <a:t>2. Highlight paths to measuring them</a:t>
            </a:r>
          </a:p>
          <a:p>
            <a:r>
              <a:rPr lang="en-US" dirty="0"/>
              <a:t>Challenge to Experiment = </a:t>
            </a:r>
          </a:p>
          <a:p>
            <a:pPr marL="800100" lvl="2" indent="0">
              <a:spcBef>
                <a:spcPts val="0"/>
              </a:spcBef>
              <a:buNone/>
            </a:pPr>
            <a:r>
              <a:rPr lang="en-US" sz="2200" dirty="0"/>
              <a:t>Test the theory predictions so that </a:t>
            </a:r>
          </a:p>
          <a:p>
            <a:pPr marL="800100" lvl="2" indent="0">
              <a:spcBef>
                <a:spcPts val="0"/>
              </a:spcBef>
              <a:buNone/>
            </a:pPr>
            <a:r>
              <a:rPr lang="en-US" sz="2200" dirty="0"/>
              <a:t>Boundaries of Standard Model can finally be drawn</a:t>
            </a:r>
          </a:p>
        </p:txBody>
      </p:sp>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51</a:t>
            </a:fld>
            <a:endParaRPr lang="en-US"/>
          </a:p>
        </p:txBody>
      </p:sp>
      <p:pic>
        <p:nvPicPr>
          <p:cNvPr id="7" name="Picture 6" descr="A screenshot of a cell phone&#10;&#10;Description automatically generated">
            <a:extLst>
              <a:ext uri="{FF2B5EF4-FFF2-40B4-BE49-F238E27FC236}">
                <a16:creationId xmlns:a16="http://schemas.microsoft.com/office/drawing/2014/main" id="{A492C55D-2CEC-4AF0-85E8-9FC69F7FF1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3595" y="469180"/>
            <a:ext cx="2051167" cy="134670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36330205-1B06-484C-BAF6-D925AA608E9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58813" y="2646269"/>
            <a:ext cx="2154547" cy="1632649"/>
          </a:xfrm>
          <a:prstGeom prst="rect">
            <a:avLst/>
          </a:prstGeom>
          <a:ln>
            <a:noFill/>
          </a:ln>
          <a:effectLst>
            <a:outerShdw blurRad="292100" dist="139700" dir="2700000" algn="tl" rotWithShape="0">
              <a:srgbClr val="333333">
                <a:alpha val="65000"/>
              </a:srgbClr>
            </a:outerShdw>
          </a:effectLst>
        </p:spPr>
      </p:pic>
      <p:pic>
        <p:nvPicPr>
          <p:cNvPr id="9" name="Picture 8" descr="Chart, line chart&#10;&#10;Description automatically generated">
            <a:extLst>
              <a:ext uri="{FF2B5EF4-FFF2-40B4-BE49-F238E27FC236}">
                <a16:creationId xmlns:a16="http://schemas.microsoft.com/office/drawing/2014/main" id="{C5BDA307-F8E5-4F17-A460-94533575D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0342" y="2650776"/>
            <a:ext cx="2157633" cy="163264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A21D16D8-1757-A5D9-4BC4-0A0A299EF490}"/>
              </a:ext>
            </a:extLst>
          </p:cNvPr>
          <p:cNvSpPr txBox="1"/>
          <p:nvPr/>
        </p:nvSpPr>
        <p:spPr>
          <a:xfrm>
            <a:off x="8312719" y="1424358"/>
            <a:ext cx="1581557" cy="1200329"/>
          </a:xfrm>
          <a:prstGeom prst="rect">
            <a:avLst/>
          </a:prstGeom>
          <a:noFill/>
        </p:spPr>
        <p:txBody>
          <a:bodyPr wrap="square" rtlCol="0">
            <a:spAutoFit/>
          </a:bodyPr>
          <a:lstStyle/>
          <a:p>
            <a:pPr algn="ctr"/>
            <a:r>
              <a:rPr lang="en-AU" sz="2400" dirty="0">
                <a:ln w="0"/>
                <a:solidFill>
                  <a:schemeClr val="accent1"/>
                </a:solidFill>
                <a:effectLst>
                  <a:outerShdw blurRad="38100" dist="25400" dir="5400000" algn="ctr" rotWithShape="0">
                    <a:srgbClr val="6E747A">
                      <a:alpha val="43000"/>
                    </a:srgbClr>
                  </a:outerShdw>
                </a:effectLst>
                <a:latin typeface="Algerian" panose="04020705040A02060702" pitchFamily="82" charset="0"/>
              </a:rPr>
              <a:t>Three pillars of EHM</a:t>
            </a:r>
          </a:p>
        </p:txBody>
      </p:sp>
      <mc:AlternateContent xmlns:mc="http://schemas.openxmlformats.org/markup-compatibility/2006" xmlns:a14="http://schemas.microsoft.com/office/drawing/2010/main">
        <mc:Choice Requires="a14">
          <p:graphicFrame>
            <p:nvGraphicFramePr>
              <p:cNvPr id="11" name="Table 11">
                <a:extLst>
                  <a:ext uri="{FF2B5EF4-FFF2-40B4-BE49-F238E27FC236}">
                    <a16:creationId xmlns:a16="http://schemas.microsoft.com/office/drawing/2014/main" id="{D4A29F0F-BF72-A0F8-4406-64746CE89105}"/>
                  </a:ext>
                </a:extLst>
              </p:cNvPr>
              <p:cNvGraphicFramePr>
                <a:graphicFrameLocks noGrp="1"/>
              </p:cNvGraphicFramePr>
              <p:nvPr/>
            </p:nvGraphicFramePr>
            <p:xfrm>
              <a:off x="7408349" y="4785678"/>
              <a:ext cx="4679626" cy="1752600"/>
            </p:xfrm>
            <a:graphic>
              <a:graphicData uri="http://schemas.openxmlformats.org/drawingml/2006/table">
                <a:tbl>
                  <a:tblPr firstRow="1" bandRow="1">
                    <a:tableStyleId>{5C22544A-7EE6-4342-B048-85BDC9FD1C3A}</a:tableStyleId>
                  </a:tblPr>
                  <a:tblGrid>
                    <a:gridCol w="2339813">
                      <a:extLst>
                        <a:ext uri="{9D8B030D-6E8A-4147-A177-3AD203B41FA5}">
                          <a16:colId xmlns:a16="http://schemas.microsoft.com/office/drawing/2014/main" val="2695872314"/>
                        </a:ext>
                      </a:extLst>
                    </a:gridCol>
                    <a:gridCol w="2339813">
                      <a:extLst>
                        <a:ext uri="{9D8B030D-6E8A-4147-A177-3AD203B41FA5}">
                          <a16:colId xmlns:a16="http://schemas.microsoft.com/office/drawing/2014/main" val="2168655127"/>
                        </a:ext>
                      </a:extLst>
                    </a:gridCol>
                  </a:tblGrid>
                  <a:tr h="370840">
                    <a:tc>
                      <a:txBody>
                        <a:bodyPr/>
                        <a:lstStyle/>
                        <a:p>
                          <a:pPr algn="ctr"/>
                          <a:r>
                            <a:rPr lang="en-AU" dirty="0" err="1"/>
                            <a:t>JLab</a:t>
                          </a:r>
                          <a:r>
                            <a:rPr lang="en-AU" dirty="0"/>
                            <a:t> Beam Energy (GeV) </a:t>
                          </a:r>
                        </a:p>
                      </a:txBody>
                      <a:tcPr/>
                    </a:tc>
                    <a:tc>
                      <a:txBody>
                        <a:bodyPr/>
                        <a:lstStyle/>
                        <a:p>
                          <a:pPr algn="ctr"/>
                          <a:r>
                            <a:rPr lang="en-AU" dirty="0"/>
                            <a:t>Fraction EHM mapped (%)</a:t>
                          </a:r>
                        </a:p>
                      </a:txBody>
                      <a:tcPr/>
                    </a:tc>
                    <a:extLst>
                      <a:ext uri="{0D108BD9-81ED-4DB2-BD59-A6C34878D82A}">
                        <a16:rowId xmlns:a16="http://schemas.microsoft.com/office/drawing/2014/main" val="896549126"/>
                      </a:ext>
                    </a:extLst>
                  </a:tr>
                  <a:tr h="370840">
                    <a:tc>
                      <a:txBody>
                        <a:bodyPr/>
                        <a:lstStyle/>
                        <a:p>
                          <a:pPr algn="ctr"/>
                          <a:r>
                            <a:rPr lang="en-AU" dirty="0"/>
                            <a:t>6</a:t>
                          </a:r>
                        </a:p>
                      </a:txBody>
                      <a:tcPr/>
                    </a:tc>
                    <a:tc>
                      <a:txBody>
                        <a:bodyPr/>
                        <a:lstStyle/>
                        <a:p>
                          <a:pPr algn="ctr"/>
                          <a14:m>
                            <m:oMathPara xmlns:m="http://schemas.openxmlformats.org/officeDocument/2006/math">
                              <m:oMathParaPr>
                                <m:jc m:val="centerGroup"/>
                              </m:oMathParaPr>
                              <m:oMath xmlns:m="http://schemas.openxmlformats.org/officeDocument/2006/math">
                                <m:r>
                                  <a:rPr lang="en-AU" b="0" i="1" dirty="0" smtClean="0">
                                    <a:latin typeface="Cambria Math" panose="02040503050406030204" pitchFamily="18" charset="0"/>
                                  </a:rPr>
                                  <m:t>≈35</m:t>
                                </m:r>
                              </m:oMath>
                            </m:oMathPara>
                          </a14:m>
                          <a:endParaRPr lang="en-AU" dirty="0"/>
                        </a:p>
                      </a:txBody>
                      <a:tcPr/>
                    </a:tc>
                    <a:extLst>
                      <a:ext uri="{0D108BD9-81ED-4DB2-BD59-A6C34878D82A}">
                        <a16:rowId xmlns:a16="http://schemas.microsoft.com/office/drawing/2014/main" val="686396700"/>
                      </a:ext>
                    </a:extLst>
                  </a:tr>
                  <a:tr h="370840">
                    <a:tc>
                      <a:txBody>
                        <a:bodyPr/>
                        <a:lstStyle/>
                        <a:p>
                          <a:pPr algn="ctr"/>
                          <a:r>
                            <a:rPr lang="en-AU" dirty="0"/>
                            <a:t>12</a:t>
                          </a:r>
                        </a:p>
                      </a:txBody>
                      <a:tcPr/>
                    </a:tc>
                    <a:tc>
                      <a:txBody>
                        <a:bodyPr/>
                        <a:lstStyle/>
                        <a:p>
                          <a:pPr algn="ctr"/>
                          <a14:m>
                            <m:oMathPara xmlns:m="http://schemas.openxmlformats.org/officeDocument/2006/math">
                              <m:oMathParaPr>
                                <m:jc m:val="centerGroup"/>
                              </m:oMathParaPr>
                              <m:oMath xmlns:m="http://schemas.openxmlformats.org/officeDocument/2006/math">
                                <m:r>
                                  <a:rPr lang="en-AU" b="0" i="1" dirty="0" smtClean="0">
                                    <a:latin typeface="Cambria Math" panose="02040503050406030204" pitchFamily="18" charset="0"/>
                                  </a:rPr>
                                  <m:t>≈50</m:t>
                                </m:r>
                              </m:oMath>
                            </m:oMathPara>
                          </a14:m>
                          <a:endParaRPr lang="en-AU" dirty="0"/>
                        </a:p>
                      </a:txBody>
                      <a:tcPr/>
                    </a:tc>
                    <a:extLst>
                      <a:ext uri="{0D108BD9-81ED-4DB2-BD59-A6C34878D82A}">
                        <a16:rowId xmlns:a16="http://schemas.microsoft.com/office/drawing/2014/main" val="3744602983"/>
                      </a:ext>
                    </a:extLst>
                  </a:tr>
                  <a:tr h="370840">
                    <a:tc>
                      <a:txBody>
                        <a:bodyPr/>
                        <a:lstStyle/>
                        <a:p>
                          <a:pPr algn="ctr"/>
                          <a:r>
                            <a:rPr lang="en-AU" dirty="0"/>
                            <a:t>22</a:t>
                          </a:r>
                        </a:p>
                      </a:txBody>
                      <a:tcPr/>
                    </a:tc>
                    <a:tc>
                      <a:txBody>
                        <a:bodyPr/>
                        <a:lstStyle/>
                        <a:p>
                          <a:pPr algn="ctr"/>
                          <a14:m>
                            <m:oMathPara xmlns:m="http://schemas.openxmlformats.org/officeDocument/2006/math">
                              <m:oMathParaPr>
                                <m:jc m:val="centerGroup"/>
                              </m:oMathParaPr>
                              <m:oMath xmlns:m="http://schemas.openxmlformats.org/officeDocument/2006/math">
                                <m:r>
                                  <a:rPr lang="en-AU" b="0" i="1" dirty="0" smtClean="0">
                                    <a:latin typeface="Cambria Math" panose="02040503050406030204" pitchFamily="18" charset="0"/>
                                  </a:rPr>
                                  <m:t>≈90</m:t>
                                </m:r>
                              </m:oMath>
                            </m:oMathPara>
                          </a14:m>
                          <a:endParaRPr lang="en-AU" dirty="0"/>
                        </a:p>
                      </a:txBody>
                      <a:tcPr/>
                    </a:tc>
                    <a:extLst>
                      <a:ext uri="{0D108BD9-81ED-4DB2-BD59-A6C34878D82A}">
                        <a16:rowId xmlns:a16="http://schemas.microsoft.com/office/drawing/2014/main" val="3832459663"/>
                      </a:ext>
                    </a:extLst>
                  </a:tr>
                </a:tbl>
              </a:graphicData>
            </a:graphic>
          </p:graphicFrame>
        </mc:Choice>
        <mc:Fallback xmlns="">
          <p:graphicFrame>
            <p:nvGraphicFramePr>
              <p:cNvPr id="11" name="Table 11">
                <a:extLst>
                  <a:ext uri="{FF2B5EF4-FFF2-40B4-BE49-F238E27FC236}">
                    <a16:creationId xmlns:a16="http://schemas.microsoft.com/office/drawing/2014/main" id="{D4A29F0F-BF72-A0F8-4406-64746CE89105}"/>
                  </a:ext>
                </a:extLst>
              </p:cNvPr>
              <p:cNvGraphicFramePr>
                <a:graphicFrameLocks noGrp="1"/>
              </p:cNvGraphicFramePr>
              <p:nvPr>
                <p:extLst>
                  <p:ext uri="{D42A27DB-BD31-4B8C-83A1-F6EECF244321}">
                    <p14:modId xmlns:p14="http://schemas.microsoft.com/office/powerpoint/2010/main" val="883708550"/>
                  </p:ext>
                </p:extLst>
              </p:nvPr>
            </p:nvGraphicFramePr>
            <p:xfrm>
              <a:off x="7408349" y="4785678"/>
              <a:ext cx="4679626" cy="1752600"/>
            </p:xfrm>
            <a:graphic>
              <a:graphicData uri="http://schemas.openxmlformats.org/drawingml/2006/table">
                <a:tbl>
                  <a:tblPr firstRow="1" bandRow="1">
                    <a:tableStyleId>{5C22544A-7EE6-4342-B048-85BDC9FD1C3A}</a:tableStyleId>
                  </a:tblPr>
                  <a:tblGrid>
                    <a:gridCol w="2339813">
                      <a:extLst>
                        <a:ext uri="{9D8B030D-6E8A-4147-A177-3AD203B41FA5}">
                          <a16:colId xmlns:a16="http://schemas.microsoft.com/office/drawing/2014/main" val="2695872314"/>
                        </a:ext>
                      </a:extLst>
                    </a:gridCol>
                    <a:gridCol w="2339813">
                      <a:extLst>
                        <a:ext uri="{9D8B030D-6E8A-4147-A177-3AD203B41FA5}">
                          <a16:colId xmlns:a16="http://schemas.microsoft.com/office/drawing/2014/main" val="2168655127"/>
                        </a:ext>
                      </a:extLst>
                    </a:gridCol>
                  </a:tblGrid>
                  <a:tr h="640080">
                    <a:tc>
                      <a:txBody>
                        <a:bodyPr/>
                        <a:lstStyle/>
                        <a:p>
                          <a:pPr algn="ctr"/>
                          <a:r>
                            <a:rPr lang="en-AU" dirty="0" err="1"/>
                            <a:t>JLab</a:t>
                          </a:r>
                          <a:r>
                            <a:rPr lang="en-AU" dirty="0"/>
                            <a:t> Beam Energy (GeV) </a:t>
                          </a:r>
                        </a:p>
                      </a:txBody>
                      <a:tcPr/>
                    </a:tc>
                    <a:tc>
                      <a:txBody>
                        <a:bodyPr/>
                        <a:lstStyle/>
                        <a:p>
                          <a:pPr algn="ctr"/>
                          <a:r>
                            <a:rPr lang="en-AU" dirty="0"/>
                            <a:t>Fraction EHM mapped (%)</a:t>
                          </a:r>
                        </a:p>
                      </a:txBody>
                      <a:tcPr/>
                    </a:tc>
                    <a:extLst>
                      <a:ext uri="{0D108BD9-81ED-4DB2-BD59-A6C34878D82A}">
                        <a16:rowId xmlns:a16="http://schemas.microsoft.com/office/drawing/2014/main" val="896549126"/>
                      </a:ext>
                    </a:extLst>
                  </a:tr>
                  <a:tr h="370840">
                    <a:tc>
                      <a:txBody>
                        <a:bodyPr/>
                        <a:lstStyle/>
                        <a:p>
                          <a:pPr algn="ctr"/>
                          <a:r>
                            <a:rPr lang="en-AU" dirty="0"/>
                            <a:t>6</a:t>
                          </a:r>
                        </a:p>
                      </a:txBody>
                      <a:tcPr/>
                    </a:tc>
                    <a:tc>
                      <a:txBody>
                        <a:bodyPr/>
                        <a:lstStyle/>
                        <a:p>
                          <a:endParaRPr lang="en-US"/>
                        </a:p>
                      </a:txBody>
                      <a:tcPr>
                        <a:blipFill>
                          <a:blip r:embed="rId5"/>
                          <a:stretch>
                            <a:fillRect l="-100260" t="-180328" r="-1302" b="-224590"/>
                          </a:stretch>
                        </a:blipFill>
                      </a:tcPr>
                    </a:tc>
                    <a:extLst>
                      <a:ext uri="{0D108BD9-81ED-4DB2-BD59-A6C34878D82A}">
                        <a16:rowId xmlns:a16="http://schemas.microsoft.com/office/drawing/2014/main" val="686396700"/>
                      </a:ext>
                    </a:extLst>
                  </a:tr>
                  <a:tr h="370840">
                    <a:tc>
                      <a:txBody>
                        <a:bodyPr/>
                        <a:lstStyle/>
                        <a:p>
                          <a:pPr algn="ctr"/>
                          <a:r>
                            <a:rPr lang="en-AU" dirty="0"/>
                            <a:t>12</a:t>
                          </a:r>
                        </a:p>
                      </a:txBody>
                      <a:tcPr/>
                    </a:tc>
                    <a:tc>
                      <a:txBody>
                        <a:bodyPr/>
                        <a:lstStyle/>
                        <a:p>
                          <a:endParaRPr lang="en-US"/>
                        </a:p>
                      </a:txBody>
                      <a:tcPr>
                        <a:blipFill>
                          <a:blip r:embed="rId5"/>
                          <a:stretch>
                            <a:fillRect l="-100260" t="-280328" r="-1302" b="-124590"/>
                          </a:stretch>
                        </a:blipFill>
                      </a:tcPr>
                    </a:tc>
                    <a:extLst>
                      <a:ext uri="{0D108BD9-81ED-4DB2-BD59-A6C34878D82A}">
                        <a16:rowId xmlns:a16="http://schemas.microsoft.com/office/drawing/2014/main" val="3744602983"/>
                      </a:ext>
                    </a:extLst>
                  </a:tr>
                  <a:tr h="370840">
                    <a:tc>
                      <a:txBody>
                        <a:bodyPr/>
                        <a:lstStyle/>
                        <a:p>
                          <a:pPr algn="ctr"/>
                          <a:r>
                            <a:rPr lang="en-AU" dirty="0"/>
                            <a:t>22</a:t>
                          </a:r>
                        </a:p>
                      </a:txBody>
                      <a:tcPr/>
                    </a:tc>
                    <a:tc>
                      <a:txBody>
                        <a:bodyPr/>
                        <a:lstStyle/>
                        <a:p>
                          <a:endParaRPr lang="en-US"/>
                        </a:p>
                      </a:txBody>
                      <a:tcPr>
                        <a:blipFill>
                          <a:blip r:embed="rId5"/>
                          <a:stretch>
                            <a:fillRect l="-100260" t="-380328" r="-1302" b="-24590"/>
                          </a:stretch>
                        </a:blipFill>
                      </a:tcPr>
                    </a:tc>
                    <a:extLst>
                      <a:ext uri="{0D108BD9-81ED-4DB2-BD59-A6C34878D82A}">
                        <a16:rowId xmlns:a16="http://schemas.microsoft.com/office/drawing/2014/main" val="3832459663"/>
                      </a:ext>
                    </a:extLst>
                  </a:tr>
                </a:tbl>
              </a:graphicData>
            </a:graphic>
          </p:graphicFrame>
        </mc:Fallback>
      </mc:AlternateContent>
    </p:spTree>
    <p:extLst>
      <p:ext uri="{BB962C8B-B14F-4D97-AF65-F5344CB8AC3E}">
        <p14:creationId xmlns:p14="http://schemas.microsoft.com/office/powerpoint/2010/main" val="350982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wipe(down)">
                                      <p:cBhvr>
                                        <p:cTn id="7" dur="500"/>
                                        <p:tgtEl>
                                          <p:spTgt spid="3">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down)">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barn(inVertical)">
                                      <p:cBhvr>
                                        <p:cTn id="15" dur="500"/>
                                        <p:tgtEl>
                                          <p:spTgt spid="3">
                                            <p:txEl>
                                              <p:pRg st="7" end="7"/>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barn(inVertical)">
                                      <p:cBhvr>
                                        <p:cTn id="18" dur="500"/>
                                        <p:tgtEl>
                                          <p:spTgt spid="3">
                                            <p:txEl>
                                              <p:pRg st="8" end="8"/>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barn(inVertical)">
                                      <p:cBhvr>
                                        <p:cTn id="21" dur="500"/>
                                        <p:tgtEl>
                                          <p:spTgt spid="3">
                                            <p:txEl>
                                              <p:pRg st="9" end="9"/>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wipe(down)">
                                      <p:cBhvr>
                                        <p:cTn id="26" dur="500"/>
                                        <p:tgtEl>
                                          <p:spTgt spid="3">
                                            <p:txEl>
                                              <p:pRg st="10" end="10"/>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animEffect transition="in" filter="wipe(down)">
                                      <p:cBhvr>
                                        <p:cTn id="29" dur="500"/>
                                        <p:tgtEl>
                                          <p:spTgt spid="3">
                                            <p:txEl>
                                              <p:pRg st="11" end="11"/>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12" end="12"/>
                                            </p:txEl>
                                          </p:spTgt>
                                        </p:tgtEl>
                                        <p:attrNameLst>
                                          <p:attrName>style.visibility</p:attrName>
                                        </p:attrNameLst>
                                      </p:cBhvr>
                                      <p:to>
                                        <p:strVal val="visible"/>
                                      </p:to>
                                    </p:set>
                                    <p:animEffect transition="in" filter="wipe(down)">
                                      <p:cBhvr>
                                        <p:cTn id="3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09DBB-616F-90C9-B367-2715CF4B6848}"/>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Basic Questions for 21</a:t>
            </a:r>
            <a:r>
              <a:rPr lang="en-AU" sz="2800" b="0" i="1" baseline="30000" dirty="0">
                <a:ln w="0"/>
                <a:solidFill>
                  <a:schemeClr val="accent1"/>
                </a:solidFill>
                <a:effectLst>
                  <a:outerShdw blurRad="38100" dist="25400" dir="5400000" algn="ctr" rotWithShape="0">
                    <a:srgbClr val="6E747A">
                      <a:alpha val="43000"/>
                    </a:srgbClr>
                  </a:outerShdw>
                </a:effectLst>
              </a:rPr>
              <a:t>st</a:t>
            </a:r>
            <a:r>
              <a:rPr lang="en-AU" sz="2800" b="0" i="1" dirty="0">
                <a:ln w="0"/>
                <a:solidFill>
                  <a:schemeClr val="accent1"/>
                </a:solidFill>
                <a:effectLst>
                  <a:outerShdw blurRad="38100" dist="25400" dir="5400000" algn="ctr" rotWithShape="0">
                    <a:srgbClr val="6E747A">
                      <a:alpha val="43000"/>
                    </a:srgbClr>
                  </a:outerShdw>
                </a:effectLst>
              </a:rPr>
              <a:t> Century Science</a:t>
            </a:r>
          </a:p>
        </p:txBody>
      </p:sp>
      <p:sp>
        <p:nvSpPr>
          <p:cNvPr id="3" name="Content Placeholder 2">
            <a:extLst>
              <a:ext uri="{FF2B5EF4-FFF2-40B4-BE49-F238E27FC236}">
                <a16:creationId xmlns:a16="http://schemas.microsoft.com/office/drawing/2014/main" id="{A0E6B544-1D61-DEB4-8073-AE8966A694BA}"/>
              </a:ext>
            </a:extLst>
          </p:cNvPr>
          <p:cNvSpPr>
            <a:spLocks noGrp="1"/>
          </p:cNvSpPr>
          <p:nvPr>
            <p:ph idx="1"/>
          </p:nvPr>
        </p:nvSpPr>
        <p:spPr>
          <a:xfrm>
            <a:off x="627185" y="990600"/>
            <a:ext cx="10972800" cy="4525963"/>
          </a:xfrm>
        </p:spPr>
        <p:txBody>
          <a:bodyPr/>
          <a:lstStyle/>
          <a:p>
            <a:r>
              <a:rPr lang="en-US" dirty="0"/>
              <a:t>How Does the Mass of the Nucleon Arise?</a:t>
            </a:r>
          </a:p>
          <a:p>
            <a:r>
              <a:rPr lang="en-US" dirty="0"/>
              <a:t>How Does the Spin of the Nucleon Arise?</a:t>
            </a:r>
          </a:p>
          <a:p>
            <a:r>
              <a:rPr lang="en-US" dirty="0"/>
              <a:t>What Are the Emergent Properties of Dense Systems of Gluons? </a:t>
            </a:r>
          </a:p>
          <a:p>
            <a:r>
              <a:rPr lang="en-US" dirty="0"/>
              <a:t>Response … International community is operating, building, and planning facilities with the potential for delivering answers</a:t>
            </a:r>
          </a:p>
        </p:txBody>
      </p:sp>
      <p:sp>
        <p:nvSpPr>
          <p:cNvPr id="4" name="Date Placeholder 3">
            <a:extLst>
              <a:ext uri="{FF2B5EF4-FFF2-40B4-BE49-F238E27FC236}">
                <a16:creationId xmlns:a16="http://schemas.microsoft.com/office/drawing/2014/main" id="{5A829622-EEAF-29EB-8E00-82F3BA15B04B}"/>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D7C01E3B-9F96-C4AD-3799-1E0ECDDDEB6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7171F8A2-6657-76B8-70BC-E9743E7ED809}"/>
              </a:ext>
            </a:extLst>
          </p:cNvPr>
          <p:cNvSpPr>
            <a:spLocks noGrp="1"/>
          </p:cNvSpPr>
          <p:nvPr>
            <p:ph type="sldNum" sz="quarter" idx="12"/>
          </p:nvPr>
        </p:nvSpPr>
        <p:spPr/>
        <p:txBody>
          <a:bodyPr/>
          <a:lstStyle/>
          <a:p>
            <a:fld id="{87034D8C-3CB4-402A-BC46-2AB14C0FE90A}" type="slidenum">
              <a:rPr lang="en-US" smtClean="0"/>
              <a:pPr/>
              <a:t>52</a:t>
            </a:fld>
            <a:endParaRPr lang="en-US"/>
          </a:p>
        </p:txBody>
      </p:sp>
      <p:pic>
        <p:nvPicPr>
          <p:cNvPr id="7" name="Picture 6" descr="A close-up of a logo&#10;&#10;Description automatically generated">
            <a:extLst>
              <a:ext uri="{FF2B5EF4-FFF2-40B4-BE49-F238E27FC236}">
                <a16:creationId xmlns:a16="http://schemas.microsoft.com/office/drawing/2014/main" id="{F55D6237-FD9B-F419-9E6A-BE1703887D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5018" y="4265155"/>
            <a:ext cx="1658875" cy="151610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Picture 7" descr="A picture containing text, clipart&#10;&#10;Description automatically generated">
            <a:extLst>
              <a:ext uri="{FF2B5EF4-FFF2-40B4-BE49-F238E27FC236}">
                <a16:creationId xmlns:a16="http://schemas.microsoft.com/office/drawing/2014/main" id="{DDBE3A04-0B60-D5AD-000C-B16B76A20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4893" y="2959306"/>
            <a:ext cx="3499719" cy="760808"/>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B1609423-472B-2016-EA93-6C7FA4A9B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747" y="4014131"/>
            <a:ext cx="2021144" cy="195419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descr="A picture containing diagram&#10;&#10;Description automatically generated">
            <a:extLst>
              <a:ext uri="{FF2B5EF4-FFF2-40B4-BE49-F238E27FC236}">
                <a16:creationId xmlns:a16="http://schemas.microsoft.com/office/drawing/2014/main" id="{25122DB9-0C0C-2FDE-58A5-0BFC956C0B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4060" y="3980492"/>
            <a:ext cx="1903925" cy="1834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Content Placeholder 12" descr="Diagram&#10;&#10;Description automatically generated">
            <a:extLst>
              <a:ext uri="{FF2B5EF4-FFF2-40B4-BE49-F238E27FC236}">
                <a16:creationId xmlns:a16="http://schemas.microsoft.com/office/drawing/2014/main" id="{A3558A96-B729-F907-DED5-82B09A67BB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392724" y="3920727"/>
            <a:ext cx="1380080" cy="195419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11" descr="Text&#10;&#10;Description automatically generated">
            <a:extLst>
              <a:ext uri="{FF2B5EF4-FFF2-40B4-BE49-F238E27FC236}">
                <a16:creationId xmlns:a16="http://schemas.microsoft.com/office/drawing/2014/main" id="{C7A33223-B289-A76B-63D3-8DE82A777B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1219" y="2890512"/>
            <a:ext cx="2729752" cy="761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A logo with blue and green text&#10;&#10;Description automatically generated">
            <a:extLst>
              <a:ext uri="{FF2B5EF4-FFF2-40B4-BE49-F238E27FC236}">
                <a16:creationId xmlns:a16="http://schemas.microsoft.com/office/drawing/2014/main" id="{9CA42274-EF8A-FB34-A647-1A8D9E6D69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68293" y="2819400"/>
            <a:ext cx="1810810" cy="900714"/>
          </a:xfrm>
          <a:prstGeom prst="rect">
            <a:avLst/>
          </a:prstGeom>
          <a:ln>
            <a:noFill/>
          </a:ln>
          <a:effectLst>
            <a:outerShdw blurRad="190500" algn="tl" rotWithShape="0">
              <a:srgbClr val="000000">
                <a:alpha val="70000"/>
              </a:srgbClr>
            </a:outerShdw>
          </a:effectLst>
        </p:spPr>
      </p:pic>
      <p:pic>
        <p:nvPicPr>
          <p:cNvPr id="14" name="Picture 13" descr="A close-up of a logo&#10;&#10;Description automatically generated">
            <a:extLst>
              <a:ext uri="{FF2B5EF4-FFF2-40B4-BE49-F238E27FC236}">
                <a16:creationId xmlns:a16="http://schemas.microsoft.com/office/drawing/2014/main" id="{A1D779C8-859C-9D3C-3FCB-DD629B3AAF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35767" y="4465554"/>
            <a:ext cx="2050328" cy="10510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158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in)">
                                      <p:cBhvr>
                                        <p:cTn id="16" dur="2000"/>
                                        <p:tgtEl>
                                          <p:spTgt spid="14"/>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9" presetClass="emph" presetSubtype="0" fill="hold" nodeType="clickEffect">
                                  <p:stCondLst>
                                    <p:cond delay="0"/>
                                  </p:stCondLst>
                                  <p:childTnLst>
                                    <p:animClr clrSpc="rgb" dir="cw">
                                      <p:cBhvr override="childStyle">
                                        <p:cTn id="35" dur="500" fill="hold"/>
                                        <p:tgtEl>
                                          <p:spTgt spid="3">
                                            <p:txEl>
                                              <p:pRg st="0" end="0"/>
                                            </p:txEl>
                                          </p:spTgt>
                                        </p:tgtEl>
                                        <p:attrNameLst>
                                          <p:attrName>style.color</p:attrName>
                                        </p:attrNameLst>
                                      </p:cBhvr>
                                      <p:to>
                                        <a:srgbClr val="C00000"/>
                                      </p:to>
                                    </p:animClr>
                                    <p:animClr clrSpc="rgb" dir="cw">
                                      <p:cBhvr>
                                        <p:cTn id="36" dur="500" fill="hold"/>
                                        <p:tgtEl>
                                          <p:spTgt spid="3">
                                            <p:txEl>
                                              <p:pRg st="0" end="0"/>
                                            </p:txEl>
                                          </p:spTgt>
                                        </p:tgtEl>
                                        <p:attrNameLst>
                                          <p:attrName>fillcolor</p:attrName>
                                        </p:attrNameLst>
                                      </p:cBhvr>
                                      <p:to>
                                        <a:srgbClr val="C00000"/>
                                      </p:to>
                                    </p:animClr>
                                    <p:set>
                                      <p:cBhvr>
                                        <p:cTn id="37" dur="500" fill="hold"/>
                                        <p:tgtEl>
                                          <p:spTgt spid="3">
                                            <p:txEl>
                                              <p:pRg st="0" end="0"/>
                                            </p:txEl>
                                          </p:spTgt>
                                        </p:tgtEl>
                                        <p:attrNameLst>
                                          <p:attrName>fill.type</p:attrName>
                                        </p:attrNameLst>
                                      </p:cBhvr>
                                      <p:to>
                                        <p:strVal val="solid"/>
                                      </p:to>
                                    </p:set>
                                    <p:set>
                                      <p:cBhvr>
                                        <p:cTn id="38" dur="500" fill="hold"/>
                                        <p:tgtEl>
                                          <p:spTgt spid="3">
                                            <p:txEl>
                                              <p:pRg st="0" end="0"/>
                                            </p:txEl>
                                          </p:spTgt>
                                        </p:tgtEl>
                                        <p:attrNameLst>
                                          <p:attrName>fill.on</p:attrName>
                                        </p:attrNameLst>
                                      </p:cBhvr>
                                      <p:to>
                                        <p:strVal val="true"/>
                                      </p:to>
                                    </p:set>
                                  </p:childTnLst>
                                </p:cTn>
                              </p:par>
                              <p:par>
                                <p:cTn id="39" presetID="19" presetClass="emph" presetSubtype="0" fill="hold" nodeType="withEffect">
                                  <p:stCondLst>
                                    <p:cond delay="0"/>
                                  </p:stCondLst>
                                  <p:childTnLst>
                                    <p:animClr clrSpc="rgb" dir="cw">
                                      <p:cBhvr override="childStyle">
                                        <p:cTn id="40" dur="500" fill="hold"/>
                                        <p:tgtEl>
                                          <p:spTgt spid="3">
                                            <p:txEl>
                                              <p:pRg st="1" end="1"/>
                                            </p:txEl>
                                          </p:spTgt>
                                        </p:tgtEl>
                                        <p:attrNameLst>
                                          <p:attrName>style.color</p:attrName>
                                        </p:attrNameLst>
                                      </p:cBhvr>
                                      <p:to>
                                        <a:srgbClr val="C00000"/>
                                      </p:to>
                                    </p:animClr>
                                    <p:animClr clrSpc="rgb" dir="cw">
                                      <p:cBhvr>
                                        <p:cTn id="41" dur="500" fill="hold"/>
                                        <p:tgtEl>
                                          <p:spTgt spid="3">
                                            <p:txEl>
                                              <p:pRg st="1" end="1"/>
                                            </p:txEl>
                                          </p:spTgt>
                                        </p:tgtEl>
                                        <p:attrNameLst>
                                          <p:attrName>fillcolor</p:attrName>
                                        </p:attrNameLst>
                                      </p:cBhvr>
                                      <p:to>
                                        <a:srgbClr val="C00000"/>
                                      </p:to>
                                    </p:animClr>
                                    <p:set>
                                      <p:cBhvr>
                                        <p:cTn id="42" dur="500" fill="hold"/>
                                        <p:tgtEl>
                                          <p:spTgt spid="3">
                                            <p:txEl>
                                              <p:pRg st="1" end="1"/>
                                            </p:txEl>
                                          </p:spTgt>
                                        </p:tgtEl>
                                        <p:attrNameLst>
                                          <p:attrName>fill.type</p:attrName>
                                        </p:attrNameLst>
                                      </p:cBhvr>
                                      <p:to>
                                        <p:strVal val="solid"/>
                                      </p:to>
                                    </p:set>
                                    <p:set>
                                      <p:cBhvr>
                                        <p:cTn id="43" dur="500" fill="hold"/>
                                        <p:tgtEl>
                                          <p:spTgt spid="3">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sunset, light, blur, night sky&#10;&#10;Description automatically generated">
            <a:extLst>
              <a:ext uri="{FF2B5EF4-FFF2-40B4-BE49-F238E27FC236}">
                <a16:creationId xmlns:a16="http://schemas.microsoft.com/office/drawing/2014/main" id="{A4E1793B-42E4-AA8C-AB3A-1895D401ECB4}"/>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4FC7954-E2E9-4BAD-8822-8AAA182F356E}"/>
              </a:ext>
            </a:extLst>
          </p:cNvPr>
          <p:cNvSpPr>
            <a:spLocks noGrp="1"/>
          </p:cNvSpPr>
          <p:nvPr>
            <p:ph type="title"/>
          </p:nvPr>
        </p:nvSpPr>
        <p:spPr/>
        <p:txBody>
          <a:bodyPr/>
          <a:lstStyle/>
          <a:p>
            <a:pPr algn="ctr"/>
            <a:r>
              <a:rPr lang="en-GB" sz="4400" b="0" i="1" dirty="0">
                <a:ln w="0"/>
                <a:solidFill>
                  <a:schemeClr val="accent1"/>
                </a:solidFill>
                <a:effectLst>
                  <a:outerShdw blurRad="38100" dist="25400" dir="5400000" algn="ctr" rotWithShape="0">
                    <a:srgbClr val="6E747A">
                      <a:alpha val="43000"/>
                    </a:srgbClr>
                  </a:outerShdw>
                </a:effectLst>
              </a:rPr>
              <a:t>Exposing &amp; Charting EHM</a:t>
            </a:r>
            <a:endParaRPr lang="en-US" sz="4400" b="0" i="1" dirty="0">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9BE27CE-2842-4F01-8A5E-FC6016E490D2}"/>
                  </a:ext>
                </a:extLst>
              </p:cNvPr>
              <p:cNvSpPr>
                <a:spLocks noGrp="1"/>
              </p:cNvSpPr>
              <p:nvPr>
                <p:ph idx="1"/>
              </p:nvPr>
            </p:nvSpPr>
            <p:spPr>
              <a:xfrm>
                <a:off x="609600" y="950844"/>
                <a:ext cx="10972800" cy="5135563"/>
              </a:xfrm>
            </p:spPr>
            <p:txBody>
              <a:bodyPr/>
              <a:lstStyle/>
              <a:p>
                <a:r>
                  <a:rPr lang="en-GB" dirty="0"/>
                  <a:t>Proton was discovered 100 years ago</a:t>
                </a:r>
              </a:p>
              <a:p>
                <a:pPr marL="0" indent="0">
                  <a:spcBef>
                    <a:spcPts val="0"/>
                  </a:spcBef>
                  <a:buNone/>
                </a:pPr>
                <a:r>
                  <a:rPr lang="en-GB" dirty="0"/>
                  <a:t>	It is stable; hence, an ideal target in experiments</a:t>
                </a:r>
              </a:p>
              <a:p>
                <a:r>
                  <a:rPr lang="en-GB" dirty="0"/>
                  <a:t>But just as studying the hydrogen atom ground state didn’t give us QED,</a:t>
                </a:r>
              </a:p>
              <a:p>
                <a:pPr marL="0" indent="0">
                  <a:spcBef>
                    <a:spcPts val="0"/>
                  </a:spcBef>
                  <a:buNone/>
                </a:pPr>
                <a:r>
                  <a:rPr lang="en-GB" dirty="0"/>
                  <a:t>	focusing on the ground state of only one form of hadron matter will not solve QCD</a:t>
                </a:r>
              </a:p>
              <a:p>
                <a:r>
                  <a:rPr lang="en-GB" dirty="0"/>
                  <a:t>New Era dawning</a:t>
                </a:r>
              </a:p>
              <a:p>
                <a:pPr marL="0" indent="0">
                  <a:spcBef>
                    <a:spcPts val="0"/>
                  </a:spcBef>
                  <a:buNone/>
                </a:pPr>
                <a:r>
                  <a:rPr lang="en-GB" dirty="0"/>
                  <a:t>	High energy + high luminosity </a:t>
                </a:r>
              </a:p>
              <a:p>
                <a:pPr marL="0" indent="0">
                  <a:spcBef>
                    <a:spcPts val="0"/>
                  </a:spcBef>
                  <a:buNone/>
                </a:pPr>
                <a:r>
                  <a:rPr lang="en-GB" dirty="0"/>
                  <a:t>	</a:t>
                </a:r>
                <a14:m>
                  <m:oMath xmlns:m="http://schemas.openxmlformats.org/officeDocument/2006/math">
                    <m:r>
                      <a:rPr lang="en-AU" i="1">
                        <a:latin typeface="Cambria Math" panose="02040503050406030204" pitchFamily="18" charset="0"/>
                      </a:rPr>
                      <m:t>⇒</m:t>
                    </m:r>
                  </m:oMath>
                </a14:m>
                <a:r>
                  <a:rPr lang="en-GB" dirty="0"/>
                  <a:t> proton studies can become truly precise</a:t>
                </a:r>
              </a:p>
              <a:p>
                <a:pPr marL="0" indent="0">
                  <a:spcBef>
                    <a:spcPts val="0"/>
                  </a:spcBef>
                  <a:buNone/>
                </a:pPr>
                <a:r>
                  <a:rPr lang="en-GB" b="0" dirty="0"/>
                  <a:t>	</a:t>
                </a:r>
                <a14:m>
                  <m:oMath xmlns:m="http://schemas.openxmlformats.org/officeDocument/2006/math">
                    <m:r>
                      <a:rPr lang="en-AU" b="0" i="1" smtClean="0">
                        <a:latin typeface="Cambria Math" panose="02040503050406030204" pitchFamily="18" charset="0"/>
                      </a:rPr>
                      <m:t>⇒</m:t>
                    </m:r>
                  </m:oMath>
                </a14:m>
                <a:r>
                  <a:rPr lang="en-GB" dirty="0"/>
                  <a:t> science can move beyond the focus on the proton</a:t>
                </a:r>
              </a:p>
              <a:p>
                <a:r>
                  <a:rPr lang="en-GB" dirty="0"/>
                  <a:t>Enable precision studies of, </a:t>
                </a:r>
                <a:r>
                  <a:rPr lang="en-GB" i="1" dirty="0"/>
                  <a:t>e.g</a:t>
                </a:r>
                <a:r>
                  <a:rPr lang="en-GB" dirty="0"/>
                  <a:t>., </a:t>
                </a:r>
                <a:endParaRPr lang="en-GB" sz="2200" dirty="0">
                  <a:solidFill>
                    <a:schemeClr val="accent1">
                      <a:lumMod val="50000"/>
                    </a:schemeClr>
                  </a:solidFill>
                </a:endParaRPr>
              </a:p>
              <a:p>
                <a:pPr lvl="1"/>
                <a:r>
                  <a:rPr lang="en-GB" sz="2400" dirty="0"/>
                  <a:t>Structure of </a:t>
                </a:r>
                <a:r>
                  <a:rPr lang="en-GB" sz="2200" dirty="0"/>
                  <a:t>Baryon excited states </a:t>
                </a:r>
              </a:p>
              <a:p>
                <a:pPr lvl="2">
                  <a:spcBef>
                    <a:spcPts val="0"/>
                  </a:spcBef>
                  <a:buFont typeface="Wingdings" panose="05000000000000000000" pitchFamily="2" charset="2"/>
                  <a:buChar char="ü"/>
                </a:pPr>
                <a:r>
                  <a:rPr lang="en-US" sz="2200" dirty="0"/>
                  <a:t>Baryons are the most fundamental three-body systems in Nature</a:t>
                </a:r>
              </a:p>
              <a:p>
                <a:pPr lvl="2">
                  <a:spcBef>
                    <a:spcPts val="0"/>
                  </a:spcBef>
                  <a:buFont typeface="Wingdings" panose="05000000000000000000" pitchFamily="2" charset="2"/>
                  <a:buChar char="ü"/>
                </a:pPr>
                <a:r>
                  <a:rPr lang="en-US" sz="2200" dirty="0"/>
                  <a:t>We don’t understand Nature unless we do understand how QCD, a </a:t>
                </a:r>
                <a:r>
                  <a:rPr lang="en-US" sz="2200" u="sng" dirty="0"/>
                  <a:t>Poincaré-invariant quantum field theory</a:t>
                </a:r>
                <a:r>
                  <a:rPr lang="en-US" sz="2200" dirty="0"/>
                  <a:t>, builds each of the baryons in the complete spectrum</a:t>
                </a:r>
                <a:endParaRPr lang="en-GB" dirty="0"/>
              </a:p>
              <a:p>
                <a:pPr lvl="1">
                  <a:spcBef>
                    <a:spcPts val="0"/>
                  </a:spcBef>
                </a:pPr>
                <a:r>
                  <a:rPr lang="en-GB" sz="2200" dirty="0">
                    <a:solidFill>
                      <a:schemeClr val="accent1">
                        <a:lumMod val="50000"/>
                      </a:schemeClr>
                    </a:solidFill>
                  </a:rPr>
                  <a:t>Structure of Nature’s most fundamental Nambu-Goldstone bosons (</a:t>
                </a:r>
                <a14:m>
                  <m:oMath xmlns:m="http://schemas.openxmlformats.org/officeDocument/2006/math">
                    <m:r>
                      <a:rPr lang="en-AU" sz="2200" i="1">
                        <a:solidFill>
                          <a:schemeClr val="accent1">
                            <a:lumMod val="50000"/>
                          </a:schemeClr>
                        </a:solidFill>
                        <a:latin typeface="Cambria Math" panose="02040503050406030204" pitchFamily="18" charset="0"/>
                      </a:rPr>
                      <m:t>𝜋</m:t>
                    </m:r>
                  </m:oMath>
                </a14:m>
                <a:r>
                  <a:rPr lang="en-GB" sz="2200" dirty="0">
                    <a:solidFill>
                      <a:schemeClr val="accent1">
                        <a:lumMod val="50000"/>
                      </a:schemeClr>
                    </a:solidFill>
                  </a:rPr>
                  <a:t> &amp; </a:t>
                </a:r>
                <a:r>
                  <a:rPr lang="en-GB" sz="2200" i="1" dirty="0">
                    <a:solidFill>
                      <a:schemeClr val="accent1">
                        <a:lumMod val="50000"/>
                      </a:schemeClr>
                    </a:solidFill>
                  </a:rPr>
                  <a:t>K</a:t>
                </a:r>
                <a:r>
                  <a:rPr lang="en-GB" sz="2200" dirty="0">
                    <a:solidFill>
                      <a:schemeClr val="accent1">
                        <a:lumMod val="50000"/>
                      </a:schemeClr>
                    </a:solidFill>
                  </a:rPr>
                  <a:t>)</a:t>
                </a:r>
              </a:p>
              <a:p>
                <a:pPr lvl="1">
                  <a:spcBef>
                    <a:spcPts val="0"/>
                  </a:spcBef>
                </a:pPr>
                <a:r>
                  <a:rPr lang="en-GB" sz="2200" dirty="0">
                    <a:solidFill>
                      <a:schemeClr val="accent1">
                        <a:lumMod val="50000"/>
                      </a:schemeClr>
                    </a:solidFill>
                  </a:rPr>
                  <a:t>Spectrum of mesons and their structure</a:t>
                </a:r>
                <a:endParaRPr lang="en-GB" sz="2200" dirty="0"/>
              </a:p>
            </p:txBody>
          </p:sp>
        </mc:Choice>
        <mc:Fallback xmlns="">
          <p:sp>
            <p:nvSpPr>
              <p:cNvPr id="3" name="Content Placeholder 2">
                <a:extLst>
                  <a:ext uri="{FF2B5EF4-FFF2-40B4-BE49-F238E27FC236}">
                    <a16:creationId xmlns:a16="http://schemas.microsoft.com/office/drawing/2014/main" id="{69BE27CE-2842-4F01-8A5E-FC6016E490D2}"/>
                  </a:ext>
                </a:extLst>
              </p:cNvPr>
              <p:cNvSpPr>
                <a:spLocks noGrp="1" noRot="1" noChangeAspect="1" noMove="1" noResize="1" noEditPoints="1" noAdjustHandles="1" noChangeArrowheads="1" noChangeShapeType="1" noTextEdit="1"/>
              </p:cNvSpPr>
              <p:nvPr>
                <p:ph idx="1"/>
              </p:nvPr>
            </p:nvSpPr>
            <p:spPr>
              <a:xfrm>
                <a:off x="609600" y="950844"/>
                <a:ext cx="10972800" cy="5135563"/>
              </a:xfrm>
              <a:blipFill>
                <a:blip r:embed="rId3"/>
                <a:stretch>
                  <a:fillRect l="-611" t="-831" r="-167" b="-819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8F221E6A-84E8-41AC-AE0A-97EF0356F757}"/>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17BC975F-D009-452C-89E8-423900927F71}"/>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31C9FE4-EB73-43B5-9651-AA0616A87120}"/>
              </a:ext>
            </a:extLst>
          </p:cNvPr>
          <p:cNvSpPr>
            <a:spLocks noGrp="1"/>
          </p:cNvSpPr>
          <p:nvPr>
            <p:ph type="sldNum" sz="quarter" idx="12"/>
          </p:nvPr>
        </p:nvSpPr>
        <p:spPr/>
        <p:txBody>
          <a:bodyPr/>
          <a:lstStyle/>
          <a:p>
            <a:fld id="{87034D8C-3CB4-402A-BC46-2AB14C0FE90A}" type="slidenum">
              <a:rPr lang="en-US" smtClean="0"/>
              <a:pPr/>
              <a:t>53</a:t>
            </a:fld>
            <a:endParaRPr lang="en-US"/>
          </a:p>
        </p:txBody>
      </p:sp>
      <p:sp>
        <p:nvSpPr>
          <p:cNvPr id="7" name="TextBox 6">
            <a:extLst>
              <a:ext uri="{FF2B5EF4-FFF2-40B4-BE49-F238E27FC236}">
                <a16:creationId xmlns:a16="http://schemas.microsoft.com/office/drawing/2014/main" id="{690B9120-76AC-210A-7BC5-26270A5E7D08}"/>
              </a:ext>
            </a:extLst>
          </p:cNvPr>
          <p:cNvSpPr txBox="1"/>
          <p:nvPr/>
        </p:nvSpPr>
        <p:spPr>
          <a:xfrm>
            <a:off x="8305800" y="2644170"/>
            <a:ext cx="2743200" cy="1569660"/>
          </a:xfrm>
          <a:prstGeom prst="rect">
            <a:avLst/>
          </a:prstGeom>
          <a:noFill/>
          <a:effectLst>
            <a:innerShdw blurRad="63500" dist="50800" dir="2700000">
              <a:prstClr val="black">
                <a:alpha val="50000"/>
              </a:prstClr>
            </a:innerShdw>
          </a:effectLst>
        </p:spPr>
        <p:txBody>
          <a:bodyPr wrap="square" rtlCol="0">
            <a:spAutoFit/>
          </a:bodyPr>
          <a:lstStyle/>
          <a:p>
            <a:r>
              <a:rPr lang="en-AU" sz="2400" dirty="0">
                <a:ln w="0"/>
                <a:solidFill>
                  <a:srgbClr val="C00000"/>
                </a:solidFill>
                <a:effectLst>
                  <a:outerShdw blurRad="38100" dist="25400" dir="5400000" algn="ctr" rotWithShape="0">
                    <a:srgbClr val="6E747A">
                      <a:alpha val="43000"/>
                    </a:srgbClr>
                  </a:outerShdw>
                </a:effectLst>
              </a:rPr>
              <a:t>AMBER @ CERN</a:t>
            </a:r>
          </a:p>
          <a:p>
            <a:r>
              <a:rPr lang="en-AU" sz="2400" dirty="0">
                <a:ln w="0"/>
                <a:solidFill>
                  <a:srgbClr val="C00000"/>
                </a:solidFill>
                <a:effectLst>
                  <a:outerShdw blurRad="38100" dist="25400" dir="5400000" algn="ctr" rotWithShape="0">
                    <a:srgbClr val="6E747A">
                      <a:alpha val="43000"/>
                    </a:srgbClr>
                  </a:outerShdw>
                </a:effectLst>
              </a:rPr>
              <a:t>EIC</a:t>
            </a:r>
          </a:p>
          <a:p>
            <a:r>
              <a:rPr lang="en-AU" sz="2400" dirty="0" err="1">
                <a:ln w="0"/>
                <a:solidFill>
                  <a:srgbClr val="C00000"/>
                </a:solidFill>
                <a:effectLst>
                  <a:outerShdw blurRad="38100" dist="25400" dir="5400000" algn="ctr" rotWithShape="0">
                    <a:srgbClr val="6E747A">
                      <a:alpha val="43000"/>
                    </a:srgbClr>
                  </a:outerShdw>
                </a:effectLst>
              </a:rPr>
              <a:t>EicC</a:t>
            </a:r>
            <a:r>
              <a:rPr lang="en-AU" sz="2400" dirty="0">
                <a:ln w="0"/>
                <a:solidFill>
                  <a:srgbClr val="C00000"/>
                </a:solidFill>
                <a:effectLst>
                  <a:outerShdw blurRad="38100" dist="25400" dir="5400000" algn="ctr" rotWithShape="0">
                    <a:srgbClr val="6E747A">
                      <a:alpha val="43000"/>
                    </a:srgbClr>
                  </a:outerShdw>
                </a:effectLst>
              </a:rPr>
              <a:t> &amp; SCT &amp; CEPC</a:t>
            </a:r>
          </a:p>
          <a:p>
            <a:r>
              <a:rPr lang="en-AU" sz="2400" dirty="0">
                <a:ln w="0"/>
                <a:solidFill>
                  <a:srgbClr val="C00000"/>
                </a:solidFill>
                <a:effectLst>
                  <a:outerShdw blurRad="38100" dist="25400" dir="5400000" algn="ctr" rotWithShape="0">
                    <a:srgbClr val="6E747A">
                      <a:alpha val="43000"/>
                    </a:srgbClr>
                  </a:outerShdw>
                </a:effectLst>
              </a:rPr>
              <a:t>JLab12 &amp; JLab20+</a:t>
            </a:r>
          </a:p>
        </p:txBody>
      </p:sp>
    </p:spTree>
    <p:extLst>
      <p:ext uri="{BB962C8B-B14F-4D97-AF65-F5344CB8AC3E}">
        <p14:creationId xmlns:p14="http://schemas.microsoft.com/office/powerpoint/2010/main" val="320122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1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Hadrons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sz="2400" dirty="0">
                <a:solidFill>
                  <a:srgbClr val="7030A0"/>
                </a:solidFill>
              </a:rPr>
              <a:t>The most important lessons to be learnt in modern hadron physics are …</a:t>
            </a:r>
          </a:p>
          <a:p>
            <a:pPr marL="0" indent="0">
              <a:buNone/>
            </a:pPr>
            <a:r>
              <a:rPr lang="en-US" sz="2400" dirty="0">
                <a:solidFill>
                  <a:srgbClr val="7030A0"/>
                </a:solidFill>
              </a:rPr>
              <a:t>     </a:t>
            </a:r>
            <a:r>
              <a:rPr lang="en-US" sz="2400" i="1" dirty="0">
                <a:ln w="0"/>
                <a:solidFill>
                  <a:srgbClr val="FF0000"/>
                </a:solidFill>
                <a:effectLst>
                  <a:outerShdw blurRad="38100" dist="25400" dir="5400000" algn="ctr" rotWithShape="0">
                    <a:srgbClr val="6E747A">
                      <a:alpha val="43000"/>
                    </a:srgbClr>
                  </a:outerShdw>
                </a:effectLst>
              </a:rPr>
              <a:t>This is NOT a baryon</a:t>
            </a:r>
          </a:p>
          <a:p>
            <a:r>
              <a:rPr lang="en-US" sz="2400" i="1" dirty="0">
                <a:ln w="0"/>
                <a:solidFill>
                  <a:srgbClr val="FF0000"/>
                </a:solidFill>
                <a:effectLst>
                  <a:outerShdw blurRad="38100" dist="25400" dir="5400000" algn="ctr" rotWithShape="0">
                    <a:srgbClr val="6E747A">
                      <a:alpha val="43000"/>
                    </a:srgbClr>
                  </a:outerShdw>
                </a:effectLst>
              </a:rPr>
              <a:t>This is NOT a meson</a:t>
            </a:r>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54</a:t>
            </a:fld>
            <a:endParaRPr lang="en-US"/>
          </a:p>
        </p:txBody>
      </p:sp>
      <p:pic>
        <p:nvPicPr>
          <p:cNvPr id="9" name="Picture 8" descr="A picture containing logo, graphics, font, symbol&#10;&#10;Description automatically generated">
            <a:extLst>
              <a:ext uri="{FF2B5EF4-FFF2-40B4-BE49-F238E27FC236}">
                <a16:creationId xmlns:a16="http://schemas.microsoft.com/office/drawing/2014/main" id="{FBCD1D66-1C7F-93FE-D66F-2E0849986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2057400"/>
            <a:ext cx="3276600" cy="3276600"/>
          </a:xfrm>
          <a:prstGeom prst="rect">
            <a:avLst/>
          </a:prstGeom>
        </p:spPr>
      </p:pic>
      <p:sp>
        <p:nvSpPr>
          <p:cNvPr id="11" name="TextBox 10">
            <a:extLst>
              <a:ext uri="{FF2B5EF4-FFF2-40B4-BE49-F238E27FC236}">
                <a16:creationId xmlns:a16="http://schemas.microsoft.com/office/drawing/2014/main" id="{C69D69C6-1798-823C-FBFA-1B77F64AE30E}"/>
              </a:ext>
            </a:extLst>
          </p:cNvPr>
          <p:cNvSpPr txBox="1"/>
          <p:nvPr/>
        </p:nvSpPr>
        <p:spPr>
          <a:xfrm>
            <a:off x="7625614" y="2972425"/>
            <a:ext cx="3505200" cy="1446550"/>
          </a:xfrm>
          <a:prstGeom prst="rect">
            <a:avLst/>
          </a:prstGeom>
          <a:noFill/>
        </p:spPr>
        <p:txBody>
          <a:bodyPr wrap="square" rtlCol="0">
            <a:spAutoFit/>
          </a:bodyPr>
          <a:lstStyle/>
          <a:p>
            <a:r>
              <a:rPr lang="en-AU" sz="2200" i="1" dirty="0">
                <a:ln w="0"/>
                <a:solidFill>
                  <a:srgbClr val="008000"/>
                </a:solidFill>
                <a:effectLst>
                  <a:outerShdw blurRad="38100" dist="25400" dir="5400000" algn="ctr" rotWithShape="0">
                    <a:srgbClr val="6E747A">
                      <a:alpha val="43000"/>
                    </a:srgbClr>
                  </a:outerShdw>
                </a:effectLst>
              </a:rPr>
              <a:t>Three “constituent” quarks “confined” within some three-dimensional volume by an instantaneous potential </a:t>
            </a:r>
          </a:p>
        </p:txBody>
      </p:sp>
      <p:pic>
        <p:nvPicPr>
          <p:cNvPr id="13" name="Picture 12" descr="A logo of a symbol&#10;&#10;Description automatically generated with medium confidence">
            <a:extLst>
              <a:ext uri="{FF2B5EF4-FFF2-40B4-BE49-F238E27FC236}">
                <a16:creationId xmlns:a16="http://schemas.microsoft.com/office/drawing/2014/main" id="{4CB9E2B9-CCAC-6325-F8EC-79A83FB30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9" y="2888054"/>
            <a:ext cx="3480997" cy="3480997"/>
          </a:xfrm>
          <a:prstGeom prst="rect">
            <a:avLst/>
          </a:prstGeom>
        </p:spPr>
      </p:pic>
    </p:spTree>
    <p:extLst>
      <p:ext uri="{BB962C8B-B14F-4D97-AF65-F5344CB8AC3E}">
        <p14:creationId xmlns:p14="http://schemas.microsoft.com/office/powerpoint/2010/main" val="21448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1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4A8C2-5879-483B-BF56-808B820AC7E9}"/>
              </a:ext>
            </a:extLst>
          </p:cNvPr>
          <p:cNvSpPr>
            <a:spLocks noGrp="1"/>
          </p:cNvSpPr>
          <p:nvPr>
            <p:ph type="title"/>
          </p:nvPr>
        </p:nvSpPr>
        <p:spPr/>
        <p:txBody>
          <a:bodyPr/>
          <a:lstStyle/>
          <a:p>
            <a:pPr algn="r"/>
            <a:r>
              <a:rPr lang="en-US" sz="3200" dirty="0"/>
              <a:t>Structure of Baryons</a:t>
            </a:r>
          </a:p>
        </p:txBody>
      </p:sp>
      <p:sp>
        <p:nvSpPr>
          <p:cNvPr id="3" name="Content Placeholder 2">
            <a:extLst>
              <a:ext uri="{FF2B5EF4-FFF2-40B4-BE49-F238E27FC236}">
                <a16:creationId xmlns:a16="http://schemas.microsoft.com/office/drawing/2014/main" id="{DB91A0E6-4537-4799-AE8B-CD74847C5325}"/>
              </a:ext>
            </a:extLst>
          </p:cNvPr>
          <p:cNvSpPr>
            <a:spLocks noGrp="1"/>
          </p:cNvSpPr>
          <p:nvPr>
            <p:ph idx="1"/>
          </p:nvPr>
        </p:nvSpPr>
        <p:spPr>
          <a:xfrm>
            <a:off x="609600" y="1600201"/>
            <a:ext cx="11125200" cy="4525963"/>
          </a:xfrm>
        </p:spPr>
        <p:txBody>
          <a:bodyPr/>
          <a:lstStyle/>
          <a:p>
            <a:r>
              <a:rPr lang="en-US" sz="2400" dirty="0">
                <a:solidFill>
                  <a:srgbClr val="7030A0"/>
                </a:solidFill>
              </a:rPr>
              <a:t>The most important lessons to be learnt in modern hadron physics are …</a:t>
            </a:r>
          </a:p>
          <a:p>
            <a:pPr marL="0" indent="0">
              <a:buNone/>
            </a:pPr>
            <a:r>
              <a:rPr lang="en-US" sz="2400" dirty="0">
                <a:solidFill>
                  <a:srgbClr val="7030A0"/>
                </a:solidFill>
              </a:rPr>
              <a:t>     </a:t>
            </a:r>
            <a:r>
              <a:rPr lang="en-US" sz="2400" i="1" dirty="0">
                <a:ln w="0"/>
                <a:solidFill>
                  <a:srgbClr val="FF0000"/>
                </a:solidFill>
                <a:effectLst>
                  <a:outerShdw blurRad="38100" dist="25400" dir="5400000" algn="ctr" rotWithShape="0">
                    <a:srgbClr val="6E747A">
                      <a:alpha val="43000"/>
                    </a:srgbClr>
                  </a:outerShdw>
                </a:effectLst>
              </a:rPr>
              <a:t>This IS a baryon</a:t>
            </a:r>
          </a:p>
          <a:p>
            <a:r>
              <a:rPr lang="en-US" sz="2400" i="1" dirty="0">
                <a:ln w="0"/>
                <a:solidFill>
                  <a:srgbClr val="FF0000"/>
                </a:solidFill>
                <a:effectLst>
                  <a:outerShdw blurRad="38100" dist="25400" dir="5400000" algn="ctr" rotWithShape="0">
                    <a:srgbClr val="6E747A">
                      <a:alpha val="43000"/>
                    </a:srgbClr>
                  </a:outerShdw>
                </a:effectLst>
              </a:rPr>
              <a:t>This IS a meson</a:t>
            </a:r>
          </a:p>
        </p:txBody>
      </p:sp>
      <p:sp>
        <p:nvSpPr>
          <p:cNvPr id="4" name="Date Placeholder 3">
            <a:extLst>
              <a:ext uri="{FF2B5EF4-FFF2-40B4-BE49-F238E27FC236}">
                <a16:creationId xmlns:a16="http://schemas.microsoft.com/office/drawing/2014/main" id="{170B907E-01DD-45F7-9D5A-3F56CAAA30E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A4A073D-8EA3-454D-9C4A-63F120791814}"/>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16F1459D-A67F-4AEB-A1ED-5F20EEDE0F9B}"/>
              </a:ext>
            </a:extLst>
          </p:cNvPr>
          <p:cNvSpPr>
            <a:spLocks noGrp="1"/>
          </p:cNvSpPr>
          <p:nvPr>
            <p:ph type="sldNum" sz="quarter" idx="12"/>
          </p:nvPr>
        </p:nvSpPr>
        <p:spPr/>
        <p:txBody>
          <a:bodyPr/>
          <a:lstStyle/>
          <a:p>
            <a:fld id="{87034D8C-3CB4-402A-BC46-2AB14C0FE90A}" type="slidenum">
              <a:rPr lang="en-US" smtClean="0"/>
              <a:pPr/>
              <a:t>55</a:t>
            </a:fld>
            <a:endParaRPr lang="en-US"/>
          </a:p>
        </p:txBody>
      </p:sp>
      <p:sp>
        <p:nvSpPr>
          <p:cNvPr id="11" name="TextBox 10">
            <a:extLst>
              <a:ext uri="{FF2B5EF4-FFF2-40B4-BE49-F238E27FC236}">
                <a16:creationId xmlns:a16="http://schemas.microsoft.com/office/drawing/2014/main" id="{C69D69C6-1798-823C-FBFA-1B77F64AE30E}"/>
              </a:ext>
            </a:extLst>
          </p:cNvPr>
          <p:cNvSpPr txBox="1"/>
          <p:nvPr/>
        </p:nvSpPr>
        <p:spPr>
          <a:xfrm>
            <a:off x="7625614" y="2972425"/>
            <a:ext cx="3505200" cy="2462213"/>
          </a:xfrm>
          <a:prstGeom prst="rect">
            <a:avLst/>
          </a:prstGeom>
          <a:noFill/>
        </p:spPr>
        <p:txBody>
          <a:bodyPr wrap="square" rtlCol="0">
            <a:spAutoFit/>
          </a:bodyPr>
          <a:lstStyle/>
          <a:p>
            <a:r>
              <a:rPr lang="en-AU" sz="2200" i="1" dirty="0">
                <a:ln w="0"/>
                <a:solidFill>
                  <a:srgbClr val="008000"/>
                </a:solidFill>
                <a:effectLst>
                  <a:outerShdw blurRad="38100" dist="25400" dir="5400000" algn="ctr" rotWithShape="0">
                    <a:srgbClr val="6E747A">
                      <a:alpha val="43000"/>
                    </a:srgbClr>
                  </a:outerShdw>
                </a:effectLst>
              </a:rPr>
              <a:t>A few “valence” quark </a:t>
            </a:r>
            <a:r>
              <a:rPr lang="en-AU" sz="2200" i="1" dirty="0" err="1">
                <a:ln w="0"/>
                <a:solidFill>
                  <a:srgbClr val="008000"/>
                </a:solidFill>
                <a:effectLst>
                  <a:outerShdw blurRad="38100" dist="25400" dir="5400000" algn="ctr" rotWithShape="0">
                    <a:srgbClr val="6E747A">
                      <a:alpha val="43000"/>
                    </a:srgbClr>
                  </a:outerShdw>
                </a:effectLst>
              </a:rPr>
              <a:t>partons</a:t>
            </a:r>
            <a:r>
              <a:rPr lang="en-AU" sz="2200" i="1" dirty="0">
                <a:ln w="0"/>
                <a:solidFill>
                  <a:srgbClr val="008000"/>
                </a:solidFill>
                <a:effectLst>
                  <a:outerShdw blurRad="38100" dist="25400" dir="5400000" algn="ctr" rotWithShape="0">
                    <a:srgbClr val="6E747A">
                      <a:alpha val="43000"/>
                    </a:srgbClr>
                  </a:outerShdw>
                </a:effectLst>
              </a:rPr>
              <a:t> and/or antiquark </a:t>
            </a:r>
            <a:r>
              <a:rPr lang="en-AU" sz="2200" i="1" dirty="0" err="1">
                <a:ln w="0"/>
                <a:solidFill>
                  <a:srgbClr val="008000"/>
                </a:solidFill>
                <a:effectLst>
                  <a:outerShdw blurRad="38100" dist="25400" dir="5400000" algn="ctr" rotWithShape="0">
                    <a:srgbClr val="6E747A">
                      <a:alpha val="43000"/>
                    </a:srgbClr>
                  </a:outerShdw>
                </a:effectLst>
              </a:rPr>
              <a:t>partons</a:t>
            </a:r>
            <a:r>
              <a:rPr lang="en-AU" sz="2200" i="1" dirty="0">
                <a:ln w="0"/>
                <a:solidFill>
                  <a:srgbClr val="008000"/>
                </a:solidFill>
                <a:effectLst>
                  <a:outerShdw blurRad="38100" dist="25400" dir="5400000" algn="ctr" rotWithShape="0">
                    <a:srgbClr val="6E747A">
                      <a:alpha val="43000"/>
                    </a:srgbClr>
                  </a:outerShdw>
                </a:effectLst>
              </a:rPr>
              <a:t>, and infinitely many sea and glue </a:t>
            </a:r>
            <a:r>
              <a:rPr lang="en-AU" sz="2200" i="1" dirty="0" err="1">
                <a:ln w="0"/>
                <a:solidFill>
                  <a:srgbClr val="008000"/>
                </a:solidFill>
                <a:effectLst>
                  <a:outerShdw blurRad="38100" dist="25400" dir="5400000" algn="ctr" rotWithShape="0">
                    <a:srgbClr val="6E747A">
                      <a:alpha val="43000"/>
                    </a:srgbClr>
                  </a:outerShdw>
                </a:effectLst>
              </a:rPr>
              <a:t>partons</a:t>
            </a:r>
            <a:r>
              <a:rPr lang="en-AU" sz="2200" i="1" dirty="0">
                <a:ln w="0"/>
                <a:solidFill>
                  <a:srgbClr val="008000"/>
                </a:solidFill>
                <a:effectLst>
                  <a:outerShdw blurRad="38100" dist="25400" dir="5400000" algn="ctr" rotWithShape="0">
                    <a:srgbClr val="6E747A">
                      <a:alpha val="43000"/>
                    </a:srgbClr>
                  </a:outerShdw>
                </a:effectLst>
              </a:rPr>
              <a:t> confined by spacetime-dependent nonperturbative,  nonlinear dynamics</a:t>
            </a:r>
          </a:p>
        </p:txBody>
      </p:sp>
      <p:pic>
        <p:nvPicPr>
          <p:cNvPr id="13" name="Picture 12">
            <a:extLst>
              <a:ext uri="{FF2B5EF4-FFF2-40B4-BE49-F238E27FC236}">
                <a16:creationId xmlns:a16="http://schemas.microsoft.com/office/drawing/2014/main" id="{4CB9E2B9-CCAC-6325-F8EC-79A83FB3049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0352" y="3071813"/>
            <a:ext cx="2774299" cy="2947987"/>
          </a:xfrm>
          <a:prstGeom prst="rect">
            <a:avLst/>
          </a:prstGeom>
        </p:spPr>
      </p:pic>
      <p:pic>
        <p:nvPicPr>
          <p:cNvPr id="7" name="Picture 6">
            <a:extLst>
              <a:ext uri="{FF2B5EF4-FFF2-40B4-BE49-F238E27FC236}">
                <a16:creationId xmlns:a16="http://schemas.microsoft.com/office/drawing/2014/main" id="{F85A317C-EE70-A972-8486-566CBBC9F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86000"/>
            <a:ext cx="2729348" cy="2805340"/>
          </a:xfrm>
          <a:prstGeom prst="rect">
            <a:avLst/>
          </a:prstGeom>
        </p:spPr>
      </p:pic>
    </p:spTree>
    <p:extLst>
      <p:ext uri="{BB962C8B-B14F-4D97-AF65-F5344CB8AC3E}">
        <p14:creationId xmlns:p14="http://schemas.microsoft.com/office/powerpoint/2010/main" val="20627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42" y="4720431"/>
            <a:ext cx="10619316" cy="1362075"/>
          </a:xfrm>
        </p:spPr>
        <p:txBody>
          <a:bodyPr/>
          <a:lstStyle/>
          <a:p>
            <a:pPr lvl="0" algn="ctr"/>
            <a:r>
              <a:rPr lang="en-US" sz="8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Light-front projection</a:t>
            </a:r>
            <a:endParaRPr lang="en-US" sz="6600" dirty="0"/>
          </a:p>
        </p:txBody>
      </p:sp>
      <p:sp>
        <p:nvSpPr>
          <p:cNvPr id="4" name="Date Placeholder 3"/>
          <p:cNvSpPr>
            <a:spLocks noGrp="1"/>
          </p:cNvSpPr>
          <p:nvPr>
            <p:ph type="dt" sz="half" idx="10"/>
          </p:nvPr>
        </p:nvSpPr>
        <p:spPr>
          <a:xfrm>
            <a:off x="7702550" y="6627813"/>
            <a:ext cx="4533899" cy="304800"/>
          </a:xfrm>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56</a:t>
            </a:fld>
            <a:endParaRPr lang="en-US"/>
          </a:p>
        </p:txBody>
      </p:sp>
      <p:sp>
        <p:nvSpPr>
          <p:cNvPr id="8" name="Text Placeholder 7"/>
          <p:cNvSpPr>
            <a:spLocks noGrp="1"/>
          </p:cNvSpPr>
          <p:nvPr>
            <p:ph type="body" idx="1"/>
          </p:nvPr>
        </p:nvSpPr>
        <p:spPr/>
        <p:txBody>
          <a:bodyPr/>
          <a:lstStyle/>
          <a:p>
            <a:endParaRPr lang="en-US" dirty="0"/>
          </a:p>
        </p:txBody>
      </p:sp>
      <p:sp>
        <p:nvSpPr>
          <p:cNvPr id="10" name="Title 1"/>
          <p:cNvSpPr txBox="1">
            <a:spLocks/>
          </p:cNvSpPr>
          <p:nvPr/>
        </p:nvSpPr>
        <p:spPr bwMode="auto">
          <a:xfrm>
            <a:off x="2209800" y="4495800"/>
            <a:ext cx="7772400" cy="1362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defRPr/>
            </a:pPr>
            <a:endParaRPr lang="en-US" sz="8800" b="1" kern="0" dirty="0">
              <a:solidFill>
                <a:schemeClr val="tx2"/>
              </a:solidFill>
              <a:latin typeface="+mj-lt"/>
              <a:ea typeface="+mj-ea"/>
              <a:cs typeface="+mj-cs"/>
            </a:endParaRPr>
          </a:p>
        </p:txBody>
      </p:sp>
      <p:pic>
        <p:nvPicPr>
          <p:cNvPr id="1026" name="Picture 2" descr="http://i.stack.imgur.com/PNniV.png"/>
          <p:cNvPicPr>
            <a:picLocks noChangeAspect="1" noChangeArrowheads="1"/>
          </p:cNvPicPr>
          <p:nvPr/>
        </p:nvPicPr>
        <p:blipFill>
          <a:blip r:embed="rId2" cstate="print"/>
          <a:srcRect/>
          <a:stretch>
            <a:fillRect/>
          </a:stretch>
        </p:blipFill>
        <p:spPr bwMode="auto">
          <a:xfrm>
            <a:off x="3733801" y="381000"/>
            <a:ext cx="4407647" cy="44958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par>
                                <p:cTn id="14" presetID="51" presetClass="entr" presetSubtype="0" fill="hold" grpId="0" nodeType="withEffect" nodePh="1">
                                  <p:stCondLst>
                                    <p:cond delay="0"/>
                                  </p:stCondLst>
                                  <p:endCondLst>
                                    <p:cond evt="begin" delay="0">
                                      <p:tn val="14"/>
                                    </p:cond>
                                  </p:end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70" decel="100000"/>
                                        <p:tgtEl>
                                          <p:spTgt spid="10"/>
                                        </p:tgtEl>
                                      </p:cBhvr>
                                    </p:animEffect>
                                    <p:animScale>
                                      <p:cBhvr>
                                        <p:cTn id="17" dur="770" decel="100000"/>
                                        <p:tgtEl>
                                          <p:spTgt spid="10"/>
                                        </p:tgtEl>
                                      </p:cBhvr>
                                      <p:from x="10000" y="10000"/>
                                      <p:to x="200000" y="450000"/>
                                    </p:animScale>
                                    <p:animScale>
                                      <p:cBhvr>
                                        <p:cTn id="18" dur="1230" accel="100000" fill="hold">
                                          <p:stCondLst>
                                            <p:cond delay="770"/>
                                          </p:stCondLst>
                                        </p:cTn>
                                        <p:tgtEl>
                                          <p:spTgt spid="10"/>
                                        </p:tgtEl>
                                      </p:cBhvr>
                                      <p:from x="200000" y="450000"/>
                                      <p:to x="100000" y="100000"/>
                                    </p:animScale>
                                    <p:set>
                                      <p:cBhvr>
                                        <p:cTn id="19" dur="770" fill="hold"/>
                                        <p:tgtEl>
                                          <p:spTgt spid="10"/>
                                        </p:tgtEl>
                                        <p:attrNameLst>
                                          <p:attrName>ppt_x</p:attrName>
                                        </p:attrNameLst>
                                      </p:cBhvr>
                                      <p:to>
                                        <p:strVal val="(0.5)"/>
                                      </p:to>
                                    </p:set>
                                    <p:anim from="(0.5)" to="(#ppt_x)" calcmode="lin" valueType="num">
                                      <p:cBhvr>
                                        <p:cTn id="20" dur="1230" accel="100000" fill="hold">
                                          <p:stCondLst>
                                            <p:cond delay="770"/>
                                          </p:stCondLst>
                                        </p:cTn>
                                        <p:tgtEl>
                                          <p:spTgt spid="10"/>
                                        </p:tgtEl>
                                        <p:attrNameLst>
                                          <p:attrName>ppt_x</p:attrName>
                                        </p:attrNameLst>
                                      </p:cBhvr>
                                    </p:anim>
                                    <p:set>
                                      <p:cBhvr>
                                        <p:cTn id="21" dur="770" fill="hold"/>
                                        <p:tgtEl>
                                          <p:spTgt spid="10"/>
                                        </p:tgtEl>
                                        <p:attrNameLst>
                                          <p:attrName>ppt_y</p:attrName>
                                        </p:attrNameLst>
                                      </p:cBhvr>
                                      <p:to>
                                        <p:strVal val="(#ppt_y+0.4)"/>
                                      </p:to>
                                    </p:set>
                                    <p:anim from="(#ppt_y+0.4)" to="(#ppt_y)" calcmode="lin" valueType="num">
                                      <p:cBhvr>
                                        <p:cTn id="22" dur="1230" accel="100000" fill="hold">
                                          <p:stCondLst>
                                            <p:cond delay="770"/>
                                          </p:stCondLst>
                                        </p:cTn>
                                        <p:tgtEl>
                                          <p:spTgt spid="1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ghtFrontQuantisation.gif"/>
          <p:cNvPicPr>
            <a:picLocks noChangeAspect="1"/>
          </p:cNvPicPr>
          <p:nvPr/>
        </p:nvPicPr>
        <p:blipFill>
          <a:blip r:embed="rId2" cstate="print"/>
          <a:stretch>
            <a:fillRect/>
          </a:stretch>
        </p:blipFill>
        <p:spPr>
          <a:xfrm>
            <a:off x="7315200" y="1371600"/>
            <a:ext cx="4114800" cy="4065224"/>
          </a:xfrm>
          <a:prstGeom prst="rect">
            <a:avLst/>
          </a:prstGeom>
        </p:spPr>
      </p:pic>
      <p:sp>
        <p:nvSpPr>
          <p:cNvPr id="2" name="Title 1"/>
          <p:cNvSpPr>
            <a:spLocks noGrp="1"/>
          </p:cNvSpPr>
          <p:nvPr>
            <p:ph type="title"/>
          </p:nvPr>
        </p:nvSpPr>
        <p:spPr/>
        <p:txBody>
          <a:bodyPr/>
          <a:lstStyle/>
          <a:p>
            <a:pPr algn="r"/>
            <a:r>
              <a:rPr lang="en-US" sz="3200" dirty="0"/>
              <a:t>Light-front </a:t>
            </a:r>
            <a:r>
              <a:rPr lang="en-US" sz="3200" dirty="0" err="1"/>
              <a:t>Quantisation</a:t>
            </a:r>
            <a:endParaRPr lang="en-US" sz="3200" dirty="0"/>
          </a:p>
        </p:txBody>
      </p:sp>
      <p:sp>
        <p:nvSpPr>
          <p:cNvPr id="3" name="Content Placeholder 2"/>
          <p:cNvSpPr>
            <a:spLocks noGrp="1"/>
          </p:cNvSpPr>
          <p:nvPr>
            <p:ph idx="1"/>
          </p:nvPr>
        </p:nvSpPr>
        <p:spPr>
          <a:xfrm>
            <a:off x="609600" y="1295400"/>
            <a:ext cx="10972800" cy="4343400"/>
          </a:xfrm>
        </p:spPr>
        <p:txBody>
          <a:bodyPr/>
          <a:lstStyle/>
          <a:p>
            <a:r>
              <a:rPr lang="en-US" sz="2400" dirty="0"/>
              <a:t>Hamiltonian formulation of quantum field theory</a:t>
            </a:r>
            <a:r>
              <a:rPr lang="en-US" dirty="0"/>
              <a:t>.  </a:t>
            </a:r>
          </a:p>
          <a:p>
            <a:pPr lvl="1"/>
            <a:r>
              <a:rPr lang="en-US" sz="2200" dirty="0"/>
              <a:t>Fields are specified on a particular initial surface: </a:t>
            </a:r>
          </a:p>
          <a:p>
            <a:pPr lvl="1">
              <a:buNone/>
            </a:pPr>
            <a:r>
              <a:rPr lang="en-US" sz="2200" dirty="0"/>
              <a:t>	Light front  </a:t>
            </a:r>
            <a:r>
              <a:rPr lang="en-US" sz="2200" i="1" dirty="0"/>
              <a:t>x</a:t>
            </a:r>
            <a:r>
              <a:rPr lang="en-US" sz="2200" i="1" baseline="30000" dirty="0"/>
              <a:t>+</a:t>
            </a:r>
            <a:r>
              <a:rPr lang="en-US" sz="2200" i="1" dirty="0"/>
              <a:t> = x</a:t>
            </a:r>
            <a:r>
              <a:rPr lang="en-US" sz="2200" i="1" baseline="30000" dirty="0"/>
              <a:t>0</a:t>
            </a:r>
            <a:r>
              <a:rPr lang="en-US" sz="2200" i="1" dirty="0"/>
              <a:t> + x</a:t>
            </a:r>
            <a:r>
              <a:rPr lang="en-US" sz="2200" i="1" baseline="30000" dirty="0"/>
              <a:t>3</a:t>
            </a:r>
            <a:r>
              <a:rPr lang="en-US" sz="2200" i="1" dirty="0"/>
              <a:t> = 0</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a:xfrm>
            <a:off x="2181226" y="6400800"/>
            <a:ext cx="5942013" cy="228600"/>
          </a:xfrm>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57</a:t>
            </a:fld>
            <a:endParaRPr lang="en-US"/>
          </a:p>
        </p:txBody>
      </p:sp>
      <p:sp>
        <p:nvSpPr>
          <p:cNvPr id="8" name="Content Placeholder 2"/>
          <p:cNvSpPr txBox="1">
            <a:spLocks/>
          </p:cNvSpPr>
          <p:nvPr/>
        </p:nvSpPr>
        <p:spPr bwMode="auto">
          <a:xfrm>
            <a:off x="609600" y="2514600"/>
            <a:ext cx="6705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fontAlgn="base">
              <a:spcBef>
                <a:spcPct val="20000"/>
              </a:spcBef>
              <a:spcAft>
                <a:spcPct val="0"/>
              </a:spcAft>
              <a:buClr>
                <a:srgbClr val="1F497D"/>
              </a:buClr>
              <a:buFont typeface="Wingdings" pitchFamily="2" charset="2"/>
              <a:buChar char="Ø"/>
              <a:defRPr/>
            </a:pPr>
            <a:r>
              <a:rPr lang="en-US" sz="2400" kern="0" dirty="0">
                <a:solidFill>
                  <a:schemeClr val="tx2">
                    <a:lumMod val="75000"/>
                  </a:schemeClr>
                </a:solidFill>
              </a:rPr>
              <a:t>Using LF </a:t>
            </a:r>
            <a:r>
              <a:rPr lang="en-US" sz="2400" kern="0" dirty="0" err="1">
                <a:solidFill>
                  <a:schemeClr val="tx2">
                    <a:lumMod val="75000"/>
                  </a:schemeClr>
                </a:solidFill>
              </a:rPr>
              <a:t>quantisation</a:t>
            </a:r>
            <a:r>
              <a:rPr lang="en-US" sz="2400" kern="0" dirty="0">
                <a:solidFill>
                  <a:schemeClr val="tx2">
                    <a:lumMod val="75000"/>
                  </a:schemeClr>
                </a:solidFill>
              </a:rPr>
              <a:t>: </a:t>
            </a:r>
          </a:p>
          <a:p>
            <a:pPr marL="800100" lvl="1" indent="-342900" fontAlgn="base">
              <a:spcBef>
                <a:spcPts val="300"/>
              </a:spcBef>
              <a:spcAft>
                <a:spcPct val="0"/>
              </a:spcAft>
              <a:buClr>
                <a:srgbClr val="1F497D"/>
              </a:buClr>
              <a:buFont typeface="Wingdings" pitchFamily="2" charset="2"/>
              <a:buChar char="ü"/>
            </a:pPr>
            <a:r>
              <a:rPr lang="en-US" sz="2400" kern="0" dirty="0">
                <a:solidFill>
                  <a:schemeClr val="tx2">
                    <a:lumMod val="75000"/>
                  </a:schemeClr>
                </a:solidFill>
              </a:rPr>
              <a:t>quantum mechanics-like wave functions can be defined</a:t>
            </a:r>
          </a:p>
          <a:p>
            <a:pPr marL="800100" lvl="1" indent="-342900" fontAlgn="base">
              <a:spcBef>
                <a:spcPts val="300"/>
              </a:spcBef>
              <a:spcAft>
                <a:spcPct val="0"/>
              </a:spcAft>
              <a:buClr>
                <a:srgbClr val="1F497D"/>
              </a:buClr>
              <a:buFont typeface="Wingdings" pitchFamily="2" charset="2"/>
              <a:buChar char="ü"/>
            </a:pPr>
            <a:r>
              <a:rPr lang="en-US" sz="2400" kern="0" dirty="0">
                <a:solidFill>
                  <a:schemeClr val="tx2">
                    <a:lumMod val="75000"/>
                  </a:schemeClr>
                </a:solidFill>
              </a:rPr>
              <a:t>quantum-mechanics-like expectation values can be defined and evaluated</a:t>
            </a:r>
          </a:p>
          <a:p>
            <a:pPr marL="800100" lvl="1" indent="-342900" fontAlgn="base">
              <a:spcBef>
                <a:spcPts val="300"/>
              </a:spcBef>
              <a:spcAft>
                <a:spcPct val="0"/>
              </a:spcAft>
              <a:buClr>
                <a:srgbClr val="1F497D"/>
              </a:buClr>
              <a:buFont typeface="Wingdings" pitchFamily="2" charset="2"/>
              <a:buChar char="ü"/>
            </a:pPr>
            <a:r>
              <a:rPr lang="en-US" sz="2400" kern="0" dirty="0">
                <a:solidFill>
                  <a:schemeClr val="tx2">
                    <a:lumMod val="75000"/>
                  </a:schemeClr>
                </a:solidFill>
              </a:rPr>
              <a:t>Parton distributions are correlation functions at equal LF-time </a:t>
            </a:r>
            <a:r>
              <a:rPr lang="en-US" sz="2400" i="1" kern="0" dirty="0">
                <a:solidFill>
                  <a:schemeClr val="tx2">
                    <a:lumMod val="75000"/>
                  </a:schemeClr>
                </a:solidFill>
              </a:rPr>
              <a:t>x</a:t>
            </a:r>
            <a:r>
              <a:rPr lang="en-US" sz="2400" i="1" kern="0" baseline="30000" dirty="0">
                <a:solidFill>
                  <a:schemeClr val="tx2">
                    <a:lumMod val="75000"/>
                  </a:schemeClr>
                </a:solidFill>
              </a:rPr>
              <a:t>+</a:t>
            </a:r>
            <a:r>
              <a:rPr lang="en-US" sz="2400" kern="0" dirty="0">
                <a:solidFill>
                  <a:schemeClr val="tx2">
                    <a:lumMod val="75000"/>
                  </a:schemeClr>
                </a:solidFill>
              </a:rPr>
              <a:t> ; namely, within the initial surface </a:t>
            </a:r>
          </a:p>
          <a:p>
            <a:pPr marL="800100" lvl="1" indent="-342900" fontAlgn="base">
              <a:spcAft>
                <a:spcPct val="0"/>
              </a:spcAft>
              <a:buClr>
                <a:srgbClr val="1F497D"/>
              </a:buClr>
            </a:pPr>
            <a:r>
              <a:rPr lang="en-US" sz="2400" kern="0" dirty="0">
                <a:solidFill>
                  <a:schemeClr val="tx2">
                    <a:lumMod val="75000"/>
                  </a:schemeClr>
                </a:solidFill>
              </a:rPr>
              <a:t>	</a:t>
            </a:r>
            <a:r>
              <a:rPr lang="en-US" sz="2400" i="1" kern="0" dirty="0">
                <a:solidFill>
                  <a:schemeClr val="tx2">
                    <a:lumMod val="75000"/>
                  </a:schemeClr>
                </a:solidFill>
              </a:rPr>
              <a:t>x</a:t>
            </a:r>
            <a:r>
              <a:rPr lang="en-US" sz="2400" i="1" kern="0" baseline="30000" dirty="0">
                <a:solidFill>
                  <a:schemeClr val="tx2">
                    <a:lumMod val="75000"/>
                  </a:schemeClr>
                </a:solidFill>
              </a:rPr>
              <a:t>+</a:t>
            </a:r>
            <a:r>
              <a:rPr lang="en-US" sz="2400" i="1" kern="0" dirty="0">
                <a:solidFill>
                  <a:schemeClr val="tx2">
                    <a:lumMod val="75000"/>
                  </a:schemeClr>
                </a:solidFill>
              </a:rPr>
              <a:t> = 0,</a:t>
            </a:r>
            <a:r>
              <a:rPr lang="en-US" sz="2400" kern="0" dirty="0">
                <a:solidFill>
                  <a:schemeClr val="tx2">
                    <a:lumMod val="75000"/>
                  </a:schemeClr>
                </a:solidFill>
              </a:rPr>
              <a:t> and can thus be expressed directly in terms of ground state LF </a:t>
            </a:r>
            <a:r>
              <a:rPr lang="en-US" sz="2400" kern="0" dirty="0" err="1">
                <a:solidFill>
                  <a:schemeClr val="tx2">
                    <a:lumMod val="75000"/>
                  </a:schemeClr>
                </a:solidFill>
              </a:rPr>
              <a:t>wavefunctions</a:t>
            </a:r>
            <a:endParaRPr lang="en-US" sz="2400" kern="0" dirty="0">
              <a:solidFill>
                <a:schemeClr val="tx2">
                  <a:lumMod val="75000"/>
                </a:schemeClr>
              </a:solidFill>
            </a:endParaRPr>
          </a:p>
        </p:txBody>
      </p:sp>
      <p:sp>
        <p:nvSpPr>
          <p:cNvPr id="11" name="Freeform 10"/>
          <p:cNvSpPr/>
          <p:nvPr/>
        </p:nvSpPr>
        <p:spPr bwMode="auto">
          <a:xfrm>
            <a:off x="4381500" y="2149476"/>
            <a:ext cx="3467100" cy="270212"/>
          </a:xfrm>
          <a:custGeom>
            <a:avLst/>
            <a:gdLst>
              <a:gd name="connsiteX0" fmla="*/ 0 w 2463800"/>
              <a:gd name="connsiteY0" fmla="*/ 205317 h 1361017"/>
              <a:gd name="connsiteX1" fmla="*/ 787400 w 2463800"/>
              <a:gd name="connsiteY1" fmla="*/ 192617 h 1361017"/>
              <a:gd name="connsiteX2" fmla="*/ 2463800 w 2463800"/>
              <a:gd name="connsiteY2" fmla="*/ 1361017 h 1361017"/>
            </a:gdLst>
            <a:ahLst/>
            <a:cxnLst>
              <a:cxn ang="0">
                <a:pos x="connsiteX0" y="connsiteY0"/>
              </a:cxn>
              <a:cxn ang="0">
                <a:pos x="connsiteX1" y="connsiteY1"/>
              </a:cxn>
              <a:cxn ang="0">
                <a:pos x="connsiteX2" y="connsiteY2"/>
              </a:cxn>
            </a:cxnLst>
            <a:rect l="l" t="t" r="r" b="b"/>
            <a:pathLst>
              <a:path w="2463800" h="1361017">
                <a:moveTo>
                  <a:pt x="0" y="205317"/>
                </a:moveTo>
                <a:cubicBezTo>
                  <a:pt x="188383" y="102658"/>
                  <a:pt x="376767" y="0"/>
                  <a:pt x="787400" y="192617"/>
                </a:cubicBezTo>
                <a:cubicBezTo>
                  <a:pt x="1198033" y="385234"/>
                  <a:pt x="1830916" y="873125"/>
                  <a:pt x="2463800" y="1361017"/>
                </a:cubicBezTo>
              </a:path>
            </a:pathLst>
          </a:custGeom>
          <a:noFill/>
          <a:ln w="19050" cap="flat" cmpd="sng" algn="ctr">
            <a:solidFill>
              <a:srgbClr val="800080"/>
            </a:solidFill>
            <a:prstDash val="sysDash"/>
            <a:round/>
            <a:headEnd type="none" w="med" len="med"/>
            <a:tailEnd type="arrow"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TextBox 8">
            <a:extLst>
              <a:ext uri="{FF2B5EF4-FFF2-40B4-BE49-F238E27FC236}">
                <a16:creationId xmlns:a16="http://schemas.microsoft.com/office/drawing/2014/main" id="{B3B97027-10C2-C8ED-8CEE-960133F8E9EC}"/>
              </a:ext>
            </a:extLst>
          </p:cNvPr>
          <p:cNvSpPr txBox="1"/>
          <p:nvPr/>
        </p:nvSpPr>
        <p:spPr>
          <a:xfrm>
            <a:off x="-9939" y="0"/>
            <a:ext cx="6867939" cy="1497846"/>
          </a:xfrm>
          <a:prstGeom prst="rect">
            <a:avLst/>
          </a:prstGeom>
          <a:noFill/>
        </p:spPr>
        <p:txBody>
          <a:bodyPr wrap="square" rtlCol="0">
            <a:spAutoFit/>
          </a:bodyPr>
          <a:lstStyle/>
          <a:p>
            <a:pPr>
              <a:spcAft>
                <a:spcPts val="400"/>
              </a:spcAft>
            </a:pPr>
            <a:r>
              <a:rPr lang="en-AU" sz="1400" i="1" dirty="0">
                <a:solidFill>
                  <a:schemeClr val="accent6">
                    <a:lumMod val="75000"/>
                  </a:schemeClr>
                </a:solidFill>
              </a:rPr>
              <a:t>Quantum chromodynamics and other field theories on the light cone</a:t>
            </a:r>
            <a:r>
              <a:rPr lang="en-AU" sz="1400" dirty="0">
                <a:solidFill>
                  <a:schemeClr val="accent6">
                    <a:lumMod val="75000"/>
                  </a:schemeClr>
                </a:solidFill>
              </a:rPr>
              <a:t>, S. J. Brodsky, H.-C. Pauli, S. S. Pinsky, Phys. Rept. </a:t>
            </a:r>
            <a:r>
              <a:rPr lang="en-AU" sz="1400" b="1" dirty="0">
                <a:solidFill>
                  <a:schemeClr val="accent6">
                    <a:lumMod val="75000"/>
                  </a:schemeClr>
                </a:solidFill>
              </a:rPr>
              <a:t>301</a:t>
            </a:r>
            <a:r>
              <a:rPr lang="en-AU" sz="1400" dirty="0">
                <a:solidFill>
                  <a:schemeClr val="accent6">
                    <a:lumMod val="75000"/>
                  </a:schemeClr>
                </a:solidFill>
              </a:rPr>
              <a:t> (1998) 299-486, e-Print: hep-</a:t>
            </a:r>
            <a:r>
              <a:rPr lang="en-AU" sz="1400" dirty="0" err="1">
                <a:solidFill>
                  <a:schemeClr val="accent6">
                    <a:lumMod val="75000"/>
                  </a:schemeClr>
                </a:solidFill>
              </a:rPr>
              <a:t>ph</a:t>
            </a:r>
            <a:r>
              <a:rPr lang="en-AU" sz="1400" dirty="0">
                <a:solidFill>
                  <a:schemeClr val="accent6">
                    <a:lumMod val="75000"/>
                  </a:schemeClr>
                </a:solidFill>
              </a:rPr>
              <a:t>/9705477 [hep-</a:t>
            </a:r>
            <a:r>
              <a:rPr lang="en-AU" sz="1400" dirty="0" err="1">
                <a:solidFill>
                  <a:schemeClr val="accent6">
                    <a:lumMod val="75000"/>
                  </a:schemeClr>
                </a:solidFill>
              </a:rPr>
              <a:t>ph</a:t>
            </a:r>
            <a:r>
              <a:rPr lang="en-AU" sz="1400" dirty="0">
                <a:solidFill>
                  <a:schemeClr val="accent6">
                    <a:lumMod val="75000"/>
                  </a:schemeClr>
                </a:solidFill>
              </a:rPr>
              <a:t>]</a:t>
            </a:r>
          </a:p>
          <a:p>
            <a:r>
              <a:rPr lang="en-US" sz="1400" i="1" dirty="0">
                <a:solidFill>
                  <a:schemeClr val="accent6">
                    <a:lumMod val="75000"/>
                  </a:schemeClr>
                </a:solidFill>
              </a:rPr>
              <a:t>Light cone quantization: Foundations and applications</a:t>
            </a:r>
            <a:r>
              <a:rPr lang="en-US" sz="1400" dirty="0">
                <a:solidFill>
                  <a:schemeClr val="accent6">
                    <a:lumMod val="75000"/>
                  </a:schemeClr>
                </a:solidFill>
              </a:rPr>
              <a:t>, T. </a:t>
            </a:r>
            <a:r>
              <a:rPr lang="en-US" sz="1400" dirty="0" err="1">
                <a:solidFill>
                  <a:schemeClr val="accent6">
                    <a:lumMod val="75000"/>
                  </a:schemeClr>
                </a:solidFill>
              </a:rPr>
              <a:t>Heinzl</a:t>
            </a:r>
            <a:r>
              <a:rPr lang="en-US" sz="1400" dirty="0">
                <a:solidFill>
                  <a:schemeClr val="accent6">
                    <a:lumMod val="75000"/>
                  </a:schemeClr>
                </a:solidFill>
              </a:rPr>
              <a:t>, Lect. Notes Phys. </a:t>
            </a:r>
            <a:r>
              <a:rPr lang="en-US" sz="1400" b="1" dirty="0">
                <a:solidFill>
                  <a:schemeClr val="accent6">
                    <a:lumMod val="75000"/>
                  </a:schemeClr>
                </a:solidFill>
              </a:rPr>
              <a:t>572</a:t>
            </a:r>
            <a:r>
              <a:rPr lang="en-US" sz="1400" dirty="0">
                <a:solidFill>
                  <a:schemeClr val="accent6">
                    <a:lumMod val="75000"/>
                  </a:schemeClr>
                </a:solidFill>
              </a:rPr>
              <a:t> (2001) 55-142, e-Print: hep-</a:t>
            </a:r>
            <a:r>
              <a:rPr lang="en-US" sz="1400" dirty="0" err="1">
                <a:solidFill>
                  <a:schemeClr val="accent6">
                    <a:lumMod val="75000"/>
                  </a:schemeClr>
                </a:solidFill>
              </a:rPr>
              <a:t>th</a:t>
            </a:r>
            <a:r>
              <a:rPr lang="en-US" sz="1400" dirty="0">
                <a:solidFill>
                  <a:schemeClr val="accent6">
                    <a:lumMod val="75000"/>
                  </a:schemeClr>
                </a:solidFill>
              </a:rPr>
              <a:t>/0008096 [hep-</a:t>
            </a:r>
            <a:r>
              <a:rPr lang="en-US" sz="1400" dirty="0" err="1">
                <a:solidFill>
                  <a:schemeClr val="accent6">
                    <a:lumMod val="75000"/>
                  </a:schemeClr>
                </a:solidFill>
              </a:rPr>
              <a:t>th</a:t>
            </a:r>
            <a:r>
              <a:rPr lang="en-US" sz="1400" dirty="0">
                <a:solidFill>
                  <a:schemeClr val="accent6">
                    <a:lumMod val="75000"/>
                  </a:schemeClr>
                </a:solidFill>
              </a:rPr>
              <a:t>]</a:t>
            </a:r>
          </a:p>
          <a:p>
            <a:endParaRPr lang="en-AU" sz="1400" dirty="0"/>
          </a:p>
          <a:p>
            <a:endParaRPr lang="en-AU"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8">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1" dur="1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 calcmode="lin" valueType="num">
                                      <p:cBhvr>
                                        <p:cTn id="26"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7" dur="10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8" dur="1000"/>
                                        <p:tgtEl>
                                          <p:spTgt spid="8">
                                            <p:txEl>
                                              <p:pRg st="3" end="3"/>
                                            </p:txEl>
                                          </p:spTgt>
                                        </p:tgtEl>
                                      </p:cBhvr>
                                    </p:animEffect>
                                  </p:childTnLst>
                                </p:cTn>
                              </p:par>
                              <p:par>
                                <p:cTn id="29" presetID="53" presetClass="entr" presetSubtype="0" fill="hold" nodeType="with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p:cTn id="31"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33" dur="10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2FBF-5940-26A1-64F5-8EC9167F90FA}"/>
              </a:ext>
            </a:extLst>
          </p:cNvPr>
          <p:cNvSpPr>
            <a:spLocks noGrp="1"/>
          </p:cNvSpPr>
          <p:nvPr>
            <p:ph type="title"/>
          </p:nvPr>
        </p:nvSpPr>
        <p:spPr>
          <a:xfrm>
            <a:off x="41034" y="152394"/>
            <a:ext cx="6019800" cy="1143000"/>
          </a:xfrm>
        </p:spPr>
        <p:txBody>
          <a:bodyPr/>
          <a:lstStyle/>
          <a:p>
            <a:r>
              <a:rPr lang="en-AU" b="0" dirty="0">
                <a:ln w="0"/>
                <a:solidFill>
                  <a:schemeClr val="accent1"/>
                </a:solidFill>
                <a:effectLst>
                  <a:outerShdw blurRad="38100" dist="25400" dir="5400000" algn="ctr" rotWithShape="0">
                    <a:srgbClr val="6E747A">
                      <a:alpha val="43000"/>
                    </a:srgbClr>
                  </a:outerShdw>
                </a:effectLst>
              </a:rPr>
              <a:t>Key to arriving at sound understanding of observable phenomena is </a:t>
            </a:r>
            <a:br>
              <a:rPr lang="en-AU" b="0" dirty="0">
                <a:ln w="0"/>
                <a:solidFill>
                  <a:schemeClr val="accent1"/>
                </a:solidFill>
                <a:effectLst>
                  <a:outerShdw blurRad="38100" dist="25400" dir="5400000" algn="ctr" rotWithShape="0">
                    <a:srgbClr val="6E747A">
                      <a:alpha val="43000"/>
                    </a:srgbClr>
                  </a:outerShdw>
                </a:effectLst>
              </a:rPr>
            </a:br>
            <a:r>
              <a:rPr lang="en-AU" b="0" dirty="0">
                <a:ln w="0"/>
                <a:solidFill>
                  <a:schemeClr val="accent1"/>
                </a:solidFill>
                <a:effectLst>
                  <a:outerShdw blurRad="38100" dist="25400" dir="5400000" algn="ctr" rotWithShape="0">
                    <a:srgbClr val="6E747A">
                      <a:alpha val="43000"/>
                    </a:srgbClr>
                  </a:outerShdw>
                </a:effectLst>
              </a:rPr>
              <a:t>preserving Poincaré invariance</a:t>
            </a:r>
          </a:p>
        </p:txBody>
      </p:sp>
      <p:sp>
        <p:nvSpPr>
          <p:cNvPr id="3" name="Content Placeholder 2">
            <a:extLst>
              <a:ext uri="{FF2B5EF4-FFF2-40B4-BE49-F238E27FC236}">
                <a16:creationId xmlns:a16="http://schemas.microsoft.com/office/drawing/2014/main" id="{AF49740E-0DE1-2E43-AA87-18683ACA20C7}"/>
              </a:ext>
            </a:extLst>
          </p:cNvPr>
          <p:cNvSpPr>
            <a:spLocks noGrp="1"/>
          </p:cNvSpPr>
          <p:nvPr>
            <p:ph idx="1"/>
          </p:nvPr>
        </p:nvSpPr>
        <p:spPr>
          <a:xfrm>
            <a:off x="381000" y="1722437"/>
            <a:ext cx="5449957" cy="4525963"/>
          </a:xfrm>
        </p:spPr>
        <p:txBody>
          <a:bodyPr/>
          <a:lstStyle/>
          <a:p>
            <a:r>
              <a:rPr lang="en-US" b="0" i="0" dirty="0">
                <a:solidFill>
                  <a:schemeClr val="accent1">
                    <a:lumMod val="75000"/>
                  </a:schemeClr>
                </a:solidFill>
                <a:effectLst/>
              </a:rPr>
              <a:t>Fundamental scientific principle is that an observer’s choice of conventions cannot affect physical phenomena. </a:t>
            </a:r>
          </a:p>
          <a:p>
            <a:r>
              <a:rPr lang="en-US" b="0" i="0" dirty="0">
                <a:solidFill>
                  <a:schemeClr val="accent1">
                    <a:lumMod val="75000"/>
                  </a:schemeClr>
                </a:solidFill>
                <a:effectLst/>
              </a:rPr>
              <a:t>Effects that depend on such choices are artificial rather than objective features of Nature; thus, for example, physics cannot depend on the choice of units.</a:t>
            </a:r>
          </a:p>
          <a:p>
            <a:r>
              <a:rPr lang="en-US" b="0" i="0" dirty="0">
                <a:solidFill>
                  <a:schemeClr val="accent1">
                    <a:lumMod val="75000"/>
                  </a:schemeClr>
                </a:solidFill>
                <a:effectLst/>
              </a:rPr>
              <a:t>Most critically, physical effects cannot depend on the observer’s frame: valid phenomena should display Poincaré invariance for relativistic systems.</a:t>
            </a:r>
          </a:p>
        </p:txBody>
      </p:sp>
      <p:sp>
        <p:nvSpPr>
          <p:cNvPr id="4" name="Date Placeholder 3">
            <a:extLst>
              <a:ext uri="{FF2B5EF4-FFF2-40B4-BE49-F238E27FC236}">
                <a16:creationId xmlns:a16="http://schemas.microsoft.com/office/drawing/2014/main" id="{C10B7023-2057-E6B4-62F7-6ED6D473A016}"/>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9E4C9A0-A8B8-84D1-F7F1-5C25D32841E5}"/>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7E95A8BB-891D-9D4B-B97E-1529C4155A9B}"/>
              </a:ext>
            </a:extLst>
          </p:cNvPr>
          <p:cNvSpPr>
            <a:spLocks noGrp="1"/>
          </p:cNvSpPr>
          <p:nvPr>
            <p:ph type="sldNum" sz="quarter" idx="12"/>
          </p:nvPr>
        </p:nvSpPr>
        <p:spPr/>
        <p:txBody>
          <a:bodyPr/>
          <a:lstStyle/>
          <a:p>
            <a:fld id="{87034D8C-3CB4-402A-BC46-2AB14C0FE90A}" type="slidenum">
              <a:rPr lang="en-US" smtClean="0"/>
              <a:pPr/>
              <a:t>58</a:t>
            </a:fld>
            <a:endParaRPr lang="en-US"/>
          </a:p>
        </p:txBody>
      </p:sp>
      <p:pic>
        <p:nvPicPr>
          <p:cNvPr id="8" name="Picture 7">
            <a:extLst>
              <a:ext uri="{FF2B5EF4-FFF2-40B4-BE49-F238E27FC236}">
                <a16:creationId xmlns:a16="http://schemas.microsoft.com/office/drawing/2014/main" id="{EECB5427-B66D-FAB1-8613-66D9410E7F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25559" y="228599"/>
            <a:ext cx="5597670" cy="6189341"/>
          </a:xfrm>
          <a:prstGeom prst="rect">
            <a:avLst/>
          </a:prstGeom>
        </p:spPr>
      </p:pic>
    </p:spTree>
    <p:extLst>
      <p:ext uri="{BB962C8B-B14F-4D97-AF65-F5344CB8AC3E}">
        <p14:creationId xmlns:p14="http://schemas.microsoft.com/office/powerpoint/2010/main" val="380638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3A81-6ACA-79A5-4057-73A592EF02F8}"/>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a:t>
            </a:r>
            <a:endParaRPr lang="en-AU" sz="3200" b="0" i="1" dirty="0">
              <a:ln w="0"/>
              <a:solidFill>
                <a:srgbClr val="C00000"/>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29A1FE-6AB0-97F7-0293-C69D5208521D}"/>
              </a:ext>
            </a:extLst>
          </p:cNvPr>
          <p:cNvSpPr>
            <a:spLocks noGrp="1"/>
          </p:cNvSpPr>
          <p:nvPr>
            <p:ph idx="1"/>
          </p:nvPr>
        </p:nvSpPr>
        <p:spPr>
          <a:xfrm>
            <a:off x="609600" y="1493837"/>
            <a:ext cx="10972800" cy="4525963"/>
          </a:xfrm>
        </p:spPr>
        <p:txBody>
          <a:bodyPr/>
          <a:lstStyle/>
          <a:p>
            <a:r>
              <a:rPr lang="en-US" sz="2400" dirty="0"/>
              <a:t>Lorentz contraction is a subjective effect because it depends explicitly on the observer's motion relative to the contracted object</a:t>
            </a:r>
          </a:p>
          <a:p>
            <a:r>
              <a:rPr lang="en-US" sz="2400" dirty="0"/>
              <a:t>But is it fictitious?</a:t>
            </a:r>
          </a:p>
          <a:p>
            <a:r>
              <a:rPr lang="en-US" sz="2400" dirty="0"/>
              <a:t>Lorentz contraction is often invoked when describing relativistic collisions of composite objects</a:t>
            </a:r>
          </a:p>
          <a:p>
            <a:r>
              <a:rPr lang="en-US" sz="2400" dirty="0"/>
              <a:t>However, ascribing an objective meaning to Lorentz contraction can lead to erroneous descriptions</a:t>
            </a:r>
          </a:p>
          <a:p>
            <a:r>
              <a:rPr lang="en-US" sz="2400" dirty="0"/>
              <a:t>In fact, since Lorentz contraction is not a true observable, it cannot influence any observable properties of any sort of collision.</a:t>
            </a:r>
          </a:p>
        </p:txBody>
      </p:sp>
      <p:sp>
        <p:nvSpPr>
          <p:cNvPr id="4" name="Date Placeholder 3">
            <a:extLst>
              <a:ext uri="{FF2B5EF4-FFF2-40B4-BE49-F238E27FC236}">
                <a16:creationId xmlns:a16="http://schemas.microsoft.com/office/drawing/2014/main" id="{8F999C27-5301-3F27-0F9D-7EE00AA91274}"/>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E8D19E41-90BA-EB47-7A45-7CC590ED519B}"/>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3286E65-D792-FAF4-66A4-9C0399DAE669}"/>
              </a:ext>
            </a:extLst>
          </p:cNvPr>
          <p:cNvSpPr>
            <a:spLocks noGrp="1"/>
          </p:cNvSpPr>
          <p:nvPr>
            <p:ph type="sldNum" sz="quarter" idx="12"/>
          </p:nvPr>
        </p:nvSpPr>
        <p:spPr/>
        <p:txBody>
          <a:bodyPr/>
          <a:lstStyle/>
          <a:p>
            <a:fld id="{87034D8C-3CB4-402A-BC46-2AB14C0FE90A}" type="slidenum">
              <a:rPr lang="en-US" smtClean="0"/>
              <a:pPr/>
              <a:t>59</a:t>
            </a:fld>
            <a:endParaRPr lang="en-US"/>
          </a:p>
        </p:txBody>
      </p:sp>
    </p:spTree>
    <p:extLst>
      <p:ext uri="{BB962C8B-B14F-4D97-AF65-F5344CB8AC3E}">
        <p14:creationId xmlns:p14="http://schemas.microsoft.com/office/powerpoint/2010/main" val="186369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a:t>Dichotomy of the </a:t>
            </a:r>
            <a:r>
              <a:rPr lang="en-US" sz="3200" dirty="0" err="1"/>
              <a:t>pion</a:t>
            </a:r>
            <a:br>
              <a:rPr lang="en-US" sz="3200" dirty="0"/>
            </a:br>
            <a:r>
              <a:rPr lang="en-US" sz="3200" dirty="0"/>
              <a:t>Mass Formula for 0</a:t>
            </a:r>
            <a:r>
              <a:rPr lang="en-US" sz="3200" baseline="30000" dirty="0"/>
              <a:t>—</a:t>
            </a:r>
            <a:r>
              <a:rPr lang="en-US" sz="3200" dirty="0"/>
              <a:t> Mesons</a:t>
            </a:r>
          </a:p>
        </p:txBody>
      </p:sp>
      <p:sp>
        <p:nvSpPr>
          <p:cNvPr id="3" name="Content Placeholder 2"/>
          <p:cNvSpPr>
            <a:spLocks noGrp="1"/>
          </p:cNvSpPr>
          <p:nvPr>
            <p:ph idx="1"/>
          </p:nvPr>
        </p:nvSpPr>
        <p:spPr>
          <a:xfrm>
            <a:off x="609600" y="2819400"/>
            <a:ext cx="10972800" cy="3352800"/>
          </a:xfrm>
        </p:spPr>
        <p:txBody>
          <a:bodyPr/>
          <a:lstStyle/>
          <a:p>
            <a:r>
              <a:rPr lang="en-US" sz="2400" dirty="0"/>
              <a:t>Consider the case of light quarks; namely, </a:t>
            </a:r>
            <a:r>
              <a:rPr lang="en-US" sz="2400" i="1" dirty="0" err="1"/>
              <a:t>m</a:t>
            </a:r>
            <a:r>
              <a:rPr lang="en-US" sz="2400" i="1" baseline="-25000" dirty="0" err="1"/>
              <a:t>q</a:t>
            </a:r>
            <a:r>
              <a:rPr lang="en-US" sz="2400" i="1" dirty="0"/>
              <a:t> ≈ 0</a:t>
            </a:r>
          </a:p>
          <a:p>
            <a:pPr lvl="1"/>
            <a:r>
              <a:rPr lang="en-US" sz="2200" dirty="0"/>
              <a:t>If </a:t>
            </a:r>
            <a:r>
              <a:rPr lang="en-US" sz="2200" dirty="0" err="1"/>
              <a:t>chiral</a:t>
            </a:r>
            <a:r>
              <a:rPr lang="en-US" sz="2200" dirty="0"/>
              <a:t> symmetry is dynamically broken, then</a:t>
            </a:r>
          </a:p>
          <a:p>
            <a:pPr lvl="2"/>
            <a:r>
              <a:rPr lang="en-US" sz="2000" dirty="0"/>
              <a:t> </a:t>
            </a:r>
            <a:r>
              <a:rPr lang="en-US" sz="2000" i="1" dirty="0"/>
              <a:t>f</a:t>
            </a:r>
            <a:r>
              <a:rPr lang="en-US" sz="2000" i="1" baseline="-25000" dirty="0"/>
              <a:t>H5</a:t>
            </a:r>
            <a:r>
              <a:rPr lang="en-US" sz="2000" i="1" dirty="0"/>
              <a:t>  → f</a:t>
            </a:r>
            <a:r>
              <a:rPr lang="en-US" sz="2000" i="1" baseline="-25000" dirty="0"/>
              <a:t>H5</a:t>
            </a:r>
            <a:r>
              <a:rPr lang="en-US" sz="2000" i="1" baseline="30000" dirty="0"/>
              <a:t>0 </a:t>
            </a:r>
            <a:r>
              <a:rPr lang="en-US" sz="2000" i="1" dirty="0"/>
              <a:t>≠ 0</a:t>
            </a:r>
          </a:p>
          <a:p>
            <a:pPr lvl="2"/>
            <a:r>
              <a:rPr lang="el-GR" sz="2000" i="1" dirty="0"/>
              <a:t>ρ</a:t>
            </a:r>
            <a:r>
              <a:rPr lang="en-US" sz="2000" i="1" baseline="-25000" dirty="0"/>
              <a:t>H5</a:t>
            </a:r>
            <a:r>
              <a:rPr lang="en-US" sz="2000" i="1" dirty="0"/>
              <a:t> → – &lt; q-bar q&gt; / f</a:t>
            </a:r>
            <a:r>
              <a:rPr lang="en-US" sz="2000" i="1" baseline="-25000" dirty="0"/>
              <a:t>H5</a:t>
            </a:r>
            <a:r>
              <a:rPr lang="en-US" sz="2000" i="1" baseline="30000" dirty="0"/>
              <a:t>0</a:t>
            </a:r>
            <a:r>
              <a:rPr lang="en-US" sz="2000" i="1" dirty="0"/>
              <a:t> ≠ 0</a:t>
            </a:r>
            <a:endParaRPr lang="en-US" sz="2000" i="1" baseline="30000" dirty="0"/>
          </a:p>
          <a:p>
            <a:pPr lvl="1">
              <a:buNone/>
            </a:pPr>
            <a:r>
              <a:rPr lang="en-US" sz="2400" dirty="0"/>
              <a:t>	both of which are independent of </a:t>
            </a:r>
            <a:r>
              <a:rPr lang="en-US" sz="2400" i="1" dirty="0" err="1"/>
              <a:t>m</a:t>
            </a:r>
            <a:r>
              <a:rPr lang="en-US" sz="2400" i="1" baseline="-25000" dirty="0" err="1"/>
              <a:t>q</a:t>
            </a:r>
            <a:endParaRPr lang="en-US" sz="2400" dirty="0"/>
          </a:p>
          <a:p>
            <a:r>
              <a:rPr lang="en-US" sz="2400" dirty="0"/>
              <a:t>Hence, one arrives at the corollary</a:t>
            </a:r>
            <a:endParaRPr lang="en-US" sz="2400" i="1" baseline="30000"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6</a:t>
            </a:fld>
            <a:endParaRPr lang="en-US"/>
          </a:p>
        </p:txBody>
      </p:sp>
      <p:pic>
        <p:nvPicPr>
          <p:cNvPr id="7" name="Picture 6" descr="GMORQCD.gif"/>
          <p:cNvPicPr>
            <a:picLocks noChangeAspect="1"/>
          </p:cNvPicPr>
          <p:nvPr/>
        </p:nvPicPr>
        <p:blipFill>
          <a:blip r:embed="rId2" cstate="print"/>
          <a:stretch>
            <a:fillRect/>
          </a:stretch>
        </p:blipFill>
        <p:spPr>
          <a:xfrm>
            <a:off x="3690258" y="1447800"/>
            <a:ext cx="4386943" cy="1143000"/>
          </a:xfrm>
          <a:prstGeom prst="rect">
            <a:avLst/>
          </a:prstGeom>
          <a:ln>
            <a:noFill/>
          </a:ln>
          <a:effectLst>
            <a:outerShdw blurRad="292100" dist="139700" dir="2700000" algn="tl" rotWithShape="0">
              <a:srgbClr val="333333">
                <a:alpha val="65000"/>
              </a:srgbClr>
            </a:outerShdw>
          </a:effectLst>
        </p:spPr>
      </p:pic>
      <p:pic>
        <p:nvPicPr>
          <p:cNvPr id="18" name="Picture 17" descr="GMORsimple.gif"/>
          <p:cNvPicPr>
            <a:picLocks noChangeAspect="1"/>
          </p:cNvPicPr>
          <p:nvPr/>
        </p:nvPicPr>
        <p:blipFill>
          <a:blip r:embed="rId3" cstate="print"/>
          <a:stretch>
            <a:fillRect/>
          </a:stretch>
        </p:blipFill>
        <p:spPr>
          <a:xfrm>
            <a:off x="5033010" y="5257800"/>
            <a:ext cx="2125980" cy="899160"/>
          </a:xfrm>
          <a:prstGeom prst="rect">
            <a:avLst/>
          </a:prstGeom>
          <a:ln w="19050">
            <a:solidFill>
              <a:srgbClr val="6600CC"/>
            </a:solidFill>
          </a:ln>
        </p:spPr>
      </p:pic>
      <p:sp>
        <p:nvSpPr>
          <p:cNvPr id="20" name="TextBox 19"/>
          <p:cNvSpPr txBox="1"/>
          <p:nvPr/>
        </p:nvSpPr>
        <p:spPr>
          <a:xfrm>
            <a:off x="7756648" y="5007114"/>
            <a:ext cx="3749552" cy="707886"/>
          </a:xfrm>
          <a:prstGeom prst="rect">
            <a:avLst/>
          </a:prstGeom>
          <a:noFill/>
        </p:spPr>
        <p:txBody>
          <a:bodyPr wrap="none" rtlCol="0">
            <a:spAutoFit/>
          </a:bodyPr>
          <a:lstStyle/>
          <a:p>
            <a:pPr algn="r"/>
            <a:r>
              <a:rPr lang="en-US" sz="2000" i="1" dirty="0">
                <a:solidFill>
                  <a:srgbClr val="6600CC"/>
                </a:solidFill>
              </a:rPr>
              <a:t>Gell-Mann, Oakes, Renner relation</a:t>
            </a:r>
          </a:p>
          <a:p>
            <a:pPr algn="r"/>
            <a:r>
              <a:rPr lang="en-US" sz="2000" i="1" dirty="0">
                <a:solidFill>
                  <a:srgbClr val="6600CC"/>
                </a:solidFill>
              </a:rPr>
              <a:t>1968</a:t>
            </a:r>
          </a:p>
        </p:txBody>
      </p:sp>
      <p:graphicFrame>
        <p:nvGraphicFramePr>
          <p:cNvPr id="452610" name="Object 2"/>
          <p:cNvGraphicFramePr>
            <a:graphicFrameLocks noChangeAspect="1"/>
          </p:cNvGraphicFramePr>
          <p:nvPr/>
        </p:nvGraphicFramePr>
        <p:xfrm>
          <a:off x="7696200" y="5257800"/>
          <a:ext cx="2086452" cy="990600"/>
        </p:xfrm>
        <a:graphic>
          <a:graphicData uri="http://schemas.openxmlformats.org/presentationml/2006/ole">
            <mc:AlternateContent xmlns:mc="http://schemas.openxmlformats.org/markup-compatibility/2006">
              <mc:Choice xmlns:v="urn:schemas-microsoft-com:vml" Requires="v">
                <p:oleObj name="Equation" r:id="rId4" imgW="507960" imgH="241200" progId="Equation.3">
                  <p:embed/>
                </p:oleObj>
              </mc:Choice>
              <mc:Fallback>
                <p:oleObj name="Equation" r:id="rId4" imgW="507960" imgH="241200" progId="Equation.3">
                  <p:embed/>
                  <p:pic>
                    <p:nvPicPr>
                      <p:cNvPr id="4526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5257800"/>
                        <a:ext cx="2086452"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7848600" y="3640015"/>
            <a:ext cx="3200400" cy="1400383"/>
          </a:xfrm>
          <a:prstGeom prst="rect">
            <a:avLst/>
          </a:prstGeom>
          <a:noFill/>
        </p:spPr>
        <p:txBody>
          <a:bodyPr wrap="square" rtlCol="0">
            <a:spAutoFit/>
          </a:bodyPr>
          <a:lstStyle/>
          <a:p>
            <a:r>
              <a:rPr lang="en-US" sz="2000" i="1" dirty="0">
                <a:solidFill>
                  <a:srgbClr val="FF0000"/>
                </a:solidFill>
              </a:rPr>
              <a:t>The so-called </a:t>
            </a:r>
          </a:p>
          <a:p>
            <a:r>
              <a:rPr lang="en-US" sz="2000" i="1" dirty="0">
                <a:solidFill>
                  <a:srgbClr val="FF0000"/>
                </a:solidFill>
              </a:rPr>
              <a:t>“vacuum quark condensate.”  </a:t>
            </a:r>
          </a:p>
          <a:p>
            <a:pPr>
              <a:spcBef>
                <a:spcPts val="600"/>
              </a:spcBef>
            </a:pPr>
            <a:r>
              <a:rPr lang="en-US" sz="2000" i="1" dirty="0">
                <a:solidFill>
                  <a:srgbClr val="FF0000"/>
                </a:solidFill>
              </a:rPr>
              <a:t>It’s actually </a:t>
            </a:r>
          </a:p>
          <a:p>
            <a:r>
              <a:rPr lang="en-US" sz="2000" i="1" dirty="0">
                <a:solidFill>
                  <a:srgbClr val="FF0000"/>
                </a:solidFill>
              </a:rPr>
              <a:t>contained within hadrons.</a:t>
            </a:r>
          </a:p>
        </p:txBody>
      </p:sp>
      <p:cxnSp>
        <p:nvCxnSpPr>
          <p:cNvPr id="14" name="Straight Arrow Connector 13"/>
          <p:cNvCxnSpPr>
            <a:cxnSpLocks/>
            <a:stCxn id="12" idx="1"/>
          </p:cNvCxnSpPr>
          <p:nvPr/>
        </p:nvCxnSpPr>
        <p:spPr bwMode="auto">
          <a:xfrm flipH="1">
            <a:off x="7010400" y="4340207"/>
            <a:ext cx="838200" cy="1052407"/>
          </a:xfrm>
          <a:prstGeom prst="straightConnector1">
            <a:avLst/>
          </a:prstGeom>
          <a:noFill/>
          <a:ln w="28575" cap="flat" cmpd="sng" algn="ctr">
            <a:solidFill>
              <a:srgbClr val="FF0000"/>
            </a:solidFill>
            <a:prstDash val="solid"/>
            <a:round/>
            <a:headEnd type="none" w="med" len="med"/>
            <a:tailEnd type="arrow"/>
          </a:ln>
          <a:effectLst/>
        </p:spPr>
      </p:cxnSp>
      <p:sp>
        <p:nvSpPr>
          <p:cNvPr id="15" name="TextBox 14"/>
          <p:cNvSpPr txBox="1"/>
          <p:nvPr/>
        </p:nvSpPr>
        <p:spPr>
          <a:xfrm>
            <a:off x="0" y="1"/>
            <a:ext cx="4313873" cy="584775"/>
          </a:xfrm>
          <a:prstGeom prst="rect">
            <a:avLst/>
          </a:prstGeom>
          <a:noFill/>
        </p:spPr>
        <p:txBody>
          <a:bodyPr wrap="none" rtlCol="0">
            <a:spAutoFit/>
          </a:bodyPr>
          <a:lstStyle/>
          <a:p>
            <a:r>
              <a:rPr lang="en-US" sz="1600" i="1" dirty="0"/>
              <a:t>Maris, Roberts and Tandy</a:t>
            </a:r>
          </a:p>
          <a:p>
            <a:r>
              <a:rPr lang="en-US" sz="1600" i="1" dirty="0" err="1">
                <a:hlinkClick r:id="rId6"/>
              </a:rPr>
              <a:t>nucl-th</a:t>
            </a:r>
            <a:r>
              <a:rPr lang="en-US" sz="1600" i="1" dirty="0">
                <a:hlinkClick r:id="rId6"/>
              </a:rPr>
              <a:t>/9707003</a:t>
            </a:r>
            <a:r>
              <a:rPr lang="en-US" sz="1600" i="1" dirty="0"/>
              <a:t>, </a:t>
            </a:r>
            <a:r>
              <a:rPr lang="en-US" sz="1600" i="1" dirty="0" err="1"/>
              <a:t>Phys.Lett</a:t>
            </a:r>
            <a:r>
              <a:rPr lang="en-US" sz="1600" i="1" dirty="0"/>
              <a:t>. B</a:t>
            </a:r>
            <a:r>
              <a:rPr lang="en-US" sz="1600" b="1" i="1" dirty="0"/>
              <a:t>420</a:t>
            </a:r>
            <a:r>
              <a:rPr lang="en-US" sz="1600" i="1" dirty="0"/>
              <a:t> (1998) 267-273 </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EDC7189F-83FB-3B5D-AB76-1B6D047EDF64}"/>
                  </a:ext>
                </a:extLst>
              </p:cNvPr>
              <p:cNvSpPr txBox="1"/>
              <p:nvPr/>
            </p:nvSpPr>
            <p:spPr>
              <a:xfrm>
                <a:off x="0" y="5557619"/>
                <a:ext cx="4800601" cy="830997"/>
              </a:xfrm>
              <a:prstGeom prst="rect">
                <a:avLst/>
              </a:prstGeom>
              <a:noFill/>
            </p:spPr>
            <p:txBody>
              <a:bodyPr wrap="square" rtlCol="0">
                <a:spAutoFit/>
              </a:bodyPr>
              <a:lstStyle/>
              <a:p>
                <a:r>
                  <a:rPr lang="en-AU" sz="1600" dirty="0"/>
                  <a:t>All definitions of </a:t>
                </a:r>
                <a14:m>
                  <m:oMath xmlns:m="http://schemas.openxmlformats.org/officeDocument/2006/math">
                    <m:d>
                      <m:dPr>
                        <m:begChr m:val="⟨"/>
                        <m:endChr m:val="⟩"/>
                        <m:ctrlPr>
                          <a:rPr lang="en-AU" sz="1600" b="0" smtClean="0">
                            <a:latin typeface="Cambria Math" panose="02040503050406030204" pitchFamily="18" charset="0"/>
                          </a:rPr>
                        </m:ctrlPr>
                      </m:dPr>
                      <m:e>
                        <m:acc>
                          <m:accPr>
                            <m:chr m:val="̅"/>
                            <m:ctrlPr>
                              <a:rPr lang="en-AU" sz="1600" b="0" smtClean="0">
                                <a:latin typeface="Cambria Math" panose="02040503050406030204" pitchFamily="18" charset="0"/>
                              </a:rPr>
                            </m:ctrlPr>
                          </m:accPr>
                          <m:e>
                            <m:r>
                              <m:rPr>
                                <m:sty m:val="p"/>
                              </m:rPr>
                              <a:rPr lang="en-AU" sz="1600" b="0" i="0" smtClean="0">
                                <a:latin typeface="Cambria Math" panose="02040503050406030204" pitchFamily="18" charset="0"/>
                              </a:rPr>
                              <m:t>q</m:t>
                            </m:r>
                          </m:e>
                        </m:acc>
                        <m:r>
                          <m:rPr>
                            <m:sty m:val="p"/>
                          </m:rPr>
                          <a:rPr lang="en-AU" sz="1600" b="0" i="0" smtClean="0">
                            <a:latin typeface="Cambria Math" panose="02040503050406030204" pitchFamily="18" charset="0"/>
                          </a:rPr>
                          <m:t>q</m:t>
                        </m:r>
                      </m:e>
                    </m:d>
                  </m:oMath>
                </a14:m>
                <a:r>
                  <a:rPr lang="en-AU" sz="1600" dirty="0"/>
                  <a:t> are the same</a:t>
                </a:r>
              </a:p>
              <a:p>
                <a:r>
                  <a:rPr lang="en-AU" sz="1600" i="1" dirty="0"/>
                  <a:t>Concerning the quark condensate</a:t>
                </a:r>
                <a:r>
                  <a:rPr lang="en-AU" sz="1600" dirty="0"/>
                  <a:t>, </a:t>
                </a:r>
              </a:p>
              <a:p>
                <a:r>
                  <a:rPr lang="en-AU" sz="1600" dirty="0"/>
                  <a:t>K. Langfeld et al., Phys. Rev. C 67 (2003) 065206</a:t>
                </a:r>
              </a:p>
            </p:txBody>
          </p:sp>
        </mc:Choice>
        <mc:Fallback>
          <p:sp>
            <p:nvSpPr>
              <p:cNvPr id="8" name="TextBox 7">
                <a:extLst>
                  <a:ext uri="{FF2B5EF4-FFF2-40B4-BE49-F238E27FC236}">
                    <a16:creationId xmlns:a16="http://schemas.microsoft.com/office/drawing/2014/main" id="{EDC7189F-83FB-3B5D-AB76-1B6D047EDF64}"/>
                  </a:ext>
                </a:extLst>
              </p:cNvPr>
              <p:cNvSpPr txBox="1">
                <a:spLocks noRot="1" noChangeAspect="1" noMove="1" noResize="1" noEditPoints="1" noAdjustHandles="1" noChangeArrowheads="1" noChangeShapeType="1" noTextEdit="1"/>
              </p:cNvSpPr>
              <p:nvPr/>
            </p:nvSpPr>
            <p:spPr>
              <a:xfrm>
                <a:off x="0" y="5557619"/>
                <a:ext cx="4800601" cy="830997"/>
              </a:xfrm>
              <a:prstGeom prst="rect">
                <a:avLst/>
              </a:prstGeom>
              <a:blipFill>
                <a:blip r:embed="rId7"/>
                <a:stretch>
                  <a:fillRect l="-635" t="-2206" b="-8824"/>
                </a:stretch>
              </a:blipFill>
            </p:spPr>
            <p:txBody>
              <a:bodyPr/>
              <a:lstStyle/>
              <a:p>
                <a:r>
                  <a:rPr lang="en-AU">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1000"/>
                                        <p:tgtEl>
                                          <p:spTgt spid="3">
                                            <p:txEl>
                                              <p:pRg st="1" end="1"/>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1000"/>
                                        <p:tgtEl>
                                          <p:spTgt spid="3">
                                            <p:txEl>
                                              <p:pRg st="2" end="2"/>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1000"/>
                                        <p:tgtEl>
                                          <p:spTgt spid="3">
                                            <p:txEl>
                                              <p:pRg st="3" end="3"/>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10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p:cTn id="29" dur="10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30"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31"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33" dur="1000"/>
                                        <p:tgtEl>
                                          <p:spTgt spid="3">
                                            <p:txEl>
                                              <p:pRg st="5" end="5"/>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strVal val="#ppt_w*0.70"/>
                                          </p:val>
                                        </p:tav>
                                        <p:tav tm="100000">
                                          <p:val>
                                            <p:strVal val="#ppt_w"/>
                                          </p:val>
                                        </p:tav>
                                      </p:tavLst>
                                    </p:anim>
                                    <p:anim calcmode="lin" valueType="num">
                                      <p:cBhvr>
                                        <p:cTn id="37" dur="1000" fill="hold"/>
                                        <p:tgtEl>
                                          <p:spTgt spid="18"/>
                                        </p:tgtEl>
                                        <p:attrNameLst>
                                          <p:attrName>ppt_h</p:attrName>
                                        </p:attrNameLst>
                                      </p:cBhvr>
                                      <p:tavLst>
                                        <p:tav tm="0">
                                          <p:val>
                                            <p:strVal val="#ppt_h"/>
                                          </p:val>
                                        </p:tav>
                                        <p:tav tm="100000">
                                          <p:val>
                                            <p:strVal val="#ppt_h"/>
                                          </p:val>
                                        </p:tav>
                                      </p:tavLst>
                                    </p:anim>
                                    <p:animEffect transition="in" filter="fade">
                                      <p:cBhvr>
                                        <p:cTn id="38" dur="10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ppt_w</p:attrName>
                                        </p:attrNameLst>
                                      </p:cBhvr>
                                      <p:tavLst>
                                        <p:tav tm="0">
                                          <p:val>
                                            <p:fltVal val="0"/>
                                          </p:val>
                                        </p:tav>
                                        <p:tav tm="100000">
                                          <p:val>
                                            <p:strVal val="#ppt_w"/>
                                          </p:val>
                                        </p:tav>
                                      </p:tavLst>
                                    </p:anim>
                                    <p:anim calcmode="lin" valueType="num">
                                      <p:cBhvr>
                                        <p:cTn id="44" dur="1000" fill="hold"/>
                                        <p:tgtEl>
                                          <p:spTgt spid="20"/>
                                        </p:tgtEl>
                                        <p:attrNameLst>
                                          <p:attrName>ppt_h</p:attrName>
                                        </p:attrNameLst>
                                      </p:cBhvr>
                                      <p:tavLst>
                                        <p:tav tm="0">
                                          <p:val>
                                            <p:fltVal val="0"/>
                                          </p:val>
                                        </p:tav>
                                        <p:tav tm="100000">
                                          <p:val>
                                            <p:strVal val="#ppt_h"/>
                                          </p:val>
                                        </p:tav>
                                      </p:tavLst>
                                    </p:anim>
                                    <p:animEffect transition="in" filter="fade">
                                      <p:cBhvr>
                                        <p:cTn id="45" dur="1000"/>
                                        <p:tgtEl>
                                          <p:spTgt spid="20"/>
                                        </p:tgtEl>
                                      </p:cBhvr>
                                    </p:animEffect>
                                  </p:childTnLst>
                                </p:cTn>
                              </p:par>
                              <p:par>
                                <p:cTn id="46" presetID="53" presetClass="entr" presetSubtype="0" fill="hold" nodeType="withEffect">
                                  <p:stCondLst>
                                    <p:cond delay="0"/>
                                  </p:stCondLst>
                                  <p:childTnLst>
                                    <p:set>
                                      <p:cBhvr>
                                        <p:cTn id="47" dur="1" fill="hold">
                                          <p:stCondLst>
                                            <p:cond delay="0"/>
                                          </p:stCondLst>
                                        </p:cTn>
                                        <p:tgtEl>
                                          <p:spTgt spid="452610"/>
                                        </p:tgtEl>
                                        <p:attrNameLst>
                                          <p:attrName>style.visibility</p:attrName>
                                        </p:attrNameLst>
                                      </p:cBhvr>
                                      <p:to>
                                        <p:strVal val="visible"/>
                                      </p:to>
                                    </p:set>
                                    <p:anim calcmode="lin" valueType="num">
                                      <p:cBhvr>
                                        <p:cTn id="48" dur="2000" fill="hold"/>
                                        <p:tgtEl>
                                          <p:spTgt spid="452610"/>
                                        </p:tgtEl>
                                        <p:attrNameLst>
                                          <p:attrName>ppt_w</p:attrName>
                                        </p:attrNameLst>
                                      </p:cBhvr>
                                      <p:tavLst>
                                        <p:tav tm="0">
                                          <p:val>
                                            <p:fltVal val="0"/>
                                          </p:val>
                                        </p:tav>
                                        <p:tav tm="100000">
                                          <p:val>
                                            <p:strVal val="#ppt_w"/>
                                          </p:val>
                                        </p:tav>
                                      </p:tavLst>
                                    </p:anim>
                                    <p:anim calcmode="lin" valueType="num">
                                      <p:cBhvr>
                                        <p:cTn id="49" dur="2000" fill="hold"/>
                                        <p:tgtEl>
                                          <p:spTgt spid="452610"/>
                                        </p:tgtEl>
                                        <p:attrNameLst>
                                          <p:attrName>ppt_h</p:attrName>
                                        </p:attrNameLst>
                                      </p:cBhvr>
                                      <p:tavLst>
                                        <p:tav tm="0">
                                          <p:val>
                                            <p:fltVal val="0"/>
                                          </p:val>
                                        </p:tav>
                                        <p:tav tm="100000">
                                          <p:val>
                                            <p:strVal val="#ppt_h"/>
                                          </p:val>
                                        </p:tav>
                                      </p:tavLst>
                                    </p:anim>
                                    <p:animEffect transition="in" filter="fade">
                                      <p:cBhvr>
                                        <p:cTn id="50" dur="2000"/>
                                        <p:tgtEl>
                                          <p:spTgt spid="452610"/>
                                        </p:tgtEl>
                                      </p:cBhvr>
                                    </p:animEffect>
                                  </p:childTnLst>
                                </p:cTn>
                              </p:par>
                            </p:childTnLst>
                          </p:cTn>
                        </p:par>
                      </p:childTnLst>
                    </p:cTn>
                  </p:par>
                  <p:par>
                    <p:cTn id="51" fill="hold">
                      <p:stCondLst>
                        <p:cond delay="indefinite"/>
                      </p:stCondLst>
                      <p:childTnLst>
                        <p:par>
                          <p:cTn id="52" fill="hold">
                            <p:stCondLst>
                              <p:cond delay="0"/>
                            </p:stCondLst>
                            <p:childTnLst>
                              <p:par>
                                <p:cTn id="53" presetID="5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770" decel="100000"/>
                                        <p:tgtEl>
                                          <p:spTgt spid="12"/>
                                        </p:tgtEl>
                                      </p:cBhvr>
                                    </p:animEffect>
                                    <p:animScale>
                                      <p:cBhvr>
                                        <p:cTn id="56" dur="770" decel="100000"/>
                                        <p:tgtEl>
                                          <p:spTgt spid="12"/>
                                        </p:tgtEl>
                                      </p:cBhvr>
                                      <p:from x="10000" y="10000"/>
                                      <p:to x="200000" y="450000"/>
                                    </p:animScale>
                                    <p:animScale>
                                      <p:cBhvr>
                                        <p:cTn id="57" dur="1230" accel="100000" fill="hold">
                                          <p:stCondLst>
                                            <p:cond delay="770"/>
                                          </p:stCondLst>
                                        </p:cTn>
                                        <p:tgtEl>
                                          <p:spTgt spid="12"/>
                                        </p:tgtEl>
                                      </p:cBhvr>
                                      <p:from x="200000" y="450000"/>
                                      <p:to x="100000" y="100000"/>
                                    </p:animScale>
                                    <p:set>
                                      <p:cBhvr>
                                        <p:cTn id="58" dur="770" fill="hold"/>
                                        <p:tgtEl>
                                          <p:spTgt spid="12"/>
                                        </p:tgtEl>
                                        <p:attrNameLst>
                                          <p:attrName>ppt_x</p:attrName>
                                        </p:attrNameLst>
                                      </p:cBhvr>
                                      <p:to>
                                        <p:strVal val="(0.5)"/>
                                      </p:to>
                                    </p:set>
                                    <p:anim from="(0.5)" to="(#ppt_x)" calcmode="lin" valueType="num">
                                      <p:cBhvr>
                                        <p:cTn id="59" dur="1230" accel="100000" fill="hold">
                                          <p:stCondLst>
                                            <p:cond delay="770"/>
                                          </p:stCondLst>
                                        </p:cTn>
                                        <p:tgtEl>
                                          <p:spTgt spid="12"/>
                                        </p:tgtEl>
                                        <p:attrNameLst>
                                          <p:attrName>ppt_x</p:attrName>
                                        </p:attrNameLst>
                                      </p:cBhvr>
                                    </p:anim>
                                    <p:set>
                                      <p:cBhvr>
                                        <p:cTn id="60" dur="770" fill="hold"/>
                                        <p:tgtEl>
                                          <p:spTgt spid="12"/>
                                        </p:tgtEl>
                                        <p:attrNameLst>
                                          <p:attrName>ppt_y</p:attrName>
                                        </p:attrNameLst>
                                      </p:cBhvr>
                                      <p:to>
                                        <p:strVal val="(#ppt_y+0.4)"/>
                                      </p:to>
                                    </p:set>
                                    <p:anim from="(#ppt_y+0.4)" to="(#ppt_y)" calcmode="lin" valueType="num">
                                      <p:cBhvr>
                                        <p:cTn id="61" dur="1230" accel="100000" fill="hold">
                                          <p:stCondLst>
                                            <p:cond delay="770"/>
                                          </p:stCondLst>
                                        </p:cTn>
                                        <p:tgtEl>
                                          <p:spTgt spid="12"/>
                                        </p:tgtEl>
                                        <p:attrNameLst>
                                          <p:attrName>ppt_y</p:attrName>
                                        </p:attrNameLst>
                                      </p:cBhvr>
                                    </p:anim>
                                  </p:childTnLst>
                                </p:cTn>
                              </p:par>
                              <p:par>
                                <p:cTn id="62" presetID="51" presetClass="entr" presetSubtype="0" fill="hold" nodeType="with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770" decel="100000"/>
                                        <p:tgtEl>
                                          <p:spTgt spid="14"/>
                                        </p:tgtEl>
                                      </p:cBhvr>
                                    </p:animEffect>
                                    <p:animScale>
                                      <p:cBhvr>
                                        <p:cTn id="65" dur="770" decel="100000"/>
                                        <p:tgtEl>
                                          <p:spTgt spid="14"/>
                                        </p:tgtEl>
                                      </p:cBhvr>
                                      <p:from x="10000" y="10000"/>
                                      <p:to x="200000" y="450000"/>
                                    </p:animScale>
                                    <p:animScale>
                                      <p:cBhvr>
                                        <p:cTn id="66" dur="1230" accel="100000" fill="hold">
                                          <p:stCondLst>
                                            <p:cond delay="770"/>
                                          </p:stCondLst>
                                        </p:cTn>
                                        <p:tgtEl>
                                          <p:spTgt spid="14"/>
                                        </p:tgtEl>
                                      </p:cBhvr>
                                      <p:from x="200000" y="450000"/>
                                      <p:to x="100000" y="100000"/>
                                    </p:animScale>
                                    <p:set>
                                      <p:cBhvr>
                                        <p:cTn id="67" dur="770" fill="hold"/>
                                        <p:tgtEl>
                                          <p:spTgt spid="14"/>
                                        </p:tgtEl>
                                        <p:attrNameLst>
                                          <p:attrName>ppt_x</p:attrName>
                                        </p:attrNameLst>
                                      </p:cBhvr>
                                      <p:to>
                                        <p:strVal val="(0.5)"/>
                                      </p:to>
                                    </p:set>
                                    <p:anim from="(0.5)" to="(#ppt_x)" calcmode="lin" valueType="num">
                                      <p:cBhvr>
                                        <p:cTn id="68" dur="1230" accel="100000" fill="hold">
                                          <p:stCondLst>
                                            <p:cond delay="770"/>
                                          </p:stCondLst>
                                        </p:cTn>
                                        <p:tgtEl>
                                          <p:spTgt spid="14"/>
                                        </p:tgtEl>
                                        <p:attrNameLst>
                                          <p:attrName>ppt_x</p:attrName>
                                        </p:attrNameLst>
                                      </p:cBhvr>
                                    </p:anim>
                                    <p:set>
                                      <p:cBhvr>
                                        <p:cTn id="69" dur="770" fill="hold"/>
                                        <p:tgtEl>
                                          <p:spTgt spid="14"/>
                                        </p:tgtEl>
                                        <p:attrNameLst>
                                          <p:attrName>ppt_y</p:attrName>
                                        </p:attrNameLst>
                                      </p:cBhvr>
                                      <p:to>
                                        <p:strVal val="(#ppt_y+0.4)"/>
                                      </p:to>
                                    </p:set>
                                    <p:anim from="(#ppt_y+0.4)" to="(#ppt_y)" calcmode="lin" valueType="num">
                                      <p:cBhvr>
                                        <p:cTn id="70" dur="1230" accel="100000" fill="hold">
                                          <p:stCondLst>
                                            <p:cond delay="770"/>
                                          </p:stCondLst>
                                        </p:cTn>
                                        <p:tgtEl>
                                          <p:spTgt spid="14"/>
                                        </p:tgtEl>
                                        <p:attrNameLst>
                                          <p:attrName>ppt_y</p:attrName>
                                        </p:attrNameLst>
                                      </p:cBhvr>
                                    </p:anim>
                                  </p:childTnLst>
                                </p:cTn>
                              </p:par>
                              <p:par>
                                <p:cTn id="71" presetID="6" presetClass="entr" presetSubtype="16" fill="hold" grpId="0" nodeType="with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circle(in)">
                                      <p:cBhvr>
                                        <p:cTn id="7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2" grpId="0"/>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33A81-6ACA-79A5-4057-73A592EF02F8}"/>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a:t>
            </a:r>
            <a:endParaRPr lang="en-AU" sz="3200" b="0" i="1" dirty="0">
              <a:ln w="0"/>
              <a:solidFill>
                <a:srgbClr val="C00000"/>
              </a:solidFill>
              <a:effectLst>
                <a:outerShdw blurRad="38100" dist="25400" dir="5400000" algn="ctr" rotWithShape="0">
                  <a:srgbClr val="6E747A">
                    <a:alpha val="43000"/>
                  </a:srgbClr>
                </a:outerShdw>
              </a:effectLst>
            </a:endParaRPr>
          </a:p>
        </p:txBody>
      </p:sp>
      <p:sp>
        <p:nvSpPr>
          <p:cNvPr id="3" name="Content Placeholder 2">
            <a:extLst>
              <a:ext uri="{FF2B5EF4-FFF2-40B4-BE49-F238E27FC236}">
                <a16:creationId xmlns:a16="http://schemas.microsoft.com/office/drawing/2014/main" id="{6929A1FE-6AB0-97F7-0293-C69D5208521D}"/>
              </a:ext>
            </a:extLst>
          </p:cNvPr>
          <p:cNvSpPr>
            <a:spLocks noGrp="1"/>
          </p:cNvSpPr>
          <p:nvPr>
            <p:ph idx="1"/>
          </p:nvPr>
        </p:nvSpPr>
        <p:spPr>
          <a:xfrm>
            <a:off x="609600" y="1219200"/>
            <a:ext cx="10972800" cy="4525963"/>
          </a:xfrm>
        </p:spPr>
        <p:txBody>
          <a:bodyPr/>
          <a:lstStyle/>
          <a:p>
            <a:r>
              <a:rPr lang="en-US" dirty="0"/>
              <a:t>In discussions of collisions involving composite objects </a:t>
            </a:r>
          </a:p>
          <a:p>
            <a:pPr marL="0" indent="0">
              <a:spcBef>
                <a:spcPts val="0"/>
              </a:spcBef>
              <a:buNone/>
            </a:pPr>
            <a:r>
              <a:rPr lang="en-US" dirty="0"/>
              <a:t>     moving with relativistic velocities, it’s common to depict colliding objects as thin discs </a:t>
            </a:r>
          </a:p>
          <a:p>
            <a:pPr marL="0" indent="0">
              <a:spcBef>
                <a:spcPts val="0"/>
              </a:spcBef>
              <a:buNone/>
            </a:pPr>
            <a:r>
              <a:rPr lang="en-US" dirty="0"/>
              <a:t>     (pancakes), so as to highlight Lorentz contraction. </a:t>
            </a:r>
          </a:p>
          <a:p>
            <a:r>
              <a:rPr lang="en-US" dirty="0"/>
              <a:t>However, if such contractions were fundamental to the dynamical description of the collision, a paradox would ensue because </a:t>
            </a:r>
          </a:p>
          <a:p>
            <a:pPr lvl="1">
              <a:buFont typeface="Wingdings" panose="05000000000000000000" pitchFamily="2" charset="2"/>
              <a:buChar char="ü"/>
            </a:pPr>
            <a:r>
              <a:rPr lang="en-US" sz="2200" dirty="0"/>
              <a:t>The internal structure of hadrons is produced by a Poincaré-invariant action </a:t>
            </a:r>
          </a:p>
          <a:p>
            <a:pPr lvl="1">
              <a:buFont typeface="Wingdings" panose="05000000000000000000" pitchFamily="2" charset="2"/>
              <a:buChar char="ü"/>
            </a:pPr>
            <a:r>
              <a:rPr lang="en-US" sz="2200" dirty="0"/>
              <a:t>It is therefore observable</a:t>
            </a:r>
          </a:p>
          <a:p>
            <a:pPr lvl="1">
              <a:buFont typeface="Wingdings" panose="05000000000000000000" pitchFamily="2" charset="2"/>
              <a:buChar char="ü"/>
            </a:pPr>
            <a:r>
              <a:rPr lang="en-US" sz="2200" dirty="0"/>
              <a:t>It is thus frame-independent</a:t>
            </a:r>
          </a:p>
          <a:p>
            <a:pPr lvl="1">
              <a:buFont typeface="Wingdings" panose="05000000000000000000" pitchFamily="2" charset="2"/>
              <a:buChar char="ü"/>
            </a:pPr>
            <a:r>
              <a:rPr lang="en-US" sz="2200" dirty="0"/>
              <a:t>Hence, it can’t depend on the motion of the object with respect to the observer</a:t>
            </a:r>
          </a:p>
          <a:p>
            <a:r>
              <a:rPr lang="en-US" dirty="0"/>
              <a:t>For instance … </a:t>
            </a:r>
          </a:p>
          <a:p>
            <a:pPr lvl="1">
              <a:spcBef>
                <a:spcPts val="0"/>
              </a:spcBef>
              <a:buFont typeface="Wingdings" panose="05000000000000000000" pitchFamily="2" charset="2"/>
              <a:buChar char="ü"/>
            </a:pPr>
            <a:r>
              <a:rPr lang="en-US" sz="2200" dirty="0"/>
              <a:t>the structure of the proton measured in deep inelastic lepton scattering in the laboratory frame, where the proton is at rest, </a:t>
            </a:r>
          </a:p>
          <a:p>
            <a:pPr lvl="1">
              <a:spcBef>
                <a:spcPts val="0"/>
              </a:spcBef>
              <a:buFont typeface="Wingdings" panose="05000000000000000000" pitchFamily="2" charset="2"/>
              <a:buChar char="ü"/>
            </a:pPr>
            <a:r>
              <a:rPr lang="en-US" sz="2200" dirty="0"/>
              <a:t>is the same as that when measured at a lepton-proton collider, where the proton is, supposedly, Lorentz-contracted.</a:t>
            </a:r>
          </a:p>
        </p:txBody>
      </p:sp>
      <p:sp>
        <p:nvSpPr>
          <p:cNvPr id="4" name="Date Placeholder 3">
            <a:extLst>
              <a:ext uri="{FF2B5EF4-FFF2-40B4-BE49-F238E27FC236}">
                <a16:creationId xmlns:a16="http://schemas.microsoft.com/office/drawing/2014/main" id="{8F999C27-5301-3F27-0F9D-7EE00AA91274}"/>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E8D19E41-90BA-EB47-7A45-7CC590ED519B}"/>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3286E65-D792-FAF4-66A4-9C0399DAE669}"/>
              </a:ext>
            </a:extLst>
          </p:cNvPr>
          <p:cNvSpPr>
            <a:spLocks noGrp="1"/>
          </p:cNvSpPr>
          <p:nvPr>
            <p:ph type="sldNum" sz="quarter" idx="12"/>
          </p:nvPr>
        </p:nvSpPr>
        <p:spPr/>
        <p:txBody>
          <a:bodyPr/>
          <a:lstStyle/>
          <a:p>
            <a:fld id="{87034D8C-3CB4-402A-BC46-2AB14C0FE90A}" type="slidenum">
              <a:rPr lang="en-US" smtClean="0"/>
              <a:pPr/>
              <a:t>60</a:t>
            </a:fld>
            <a:endParaRPr lang="en-US"/>
          </a:p>
        </p:txBody>
      </p:sp>
      <p:pic>
        <p:nvPicPr>
          <p:cNvPr id="8" name="Picture 7" descr="A picture containing aircraft, clipart&#10;&#10;Description automatically generated">
            <a:extLst>
              <a:ext uri="{FF2B5EF4-FFF2-40B4-BE49-F238E27FC236}">
                <a16:creationId xmlns:a16="http://schemas.microsoft.com/office/drawing/2014/main" id="{13AC10D2-0B27-5C69-9C6F-4397C85AC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717" y="304800"/>
            <a:ext cx="3905250" cy="1171575"/>
          </a:xfrm>
          <a:prstGeom prst="rect">
            <a:avLst/>
          </a:prstGeom>
        </p:spPr>
      </p:pic>
      <p:grpSp>
        <p:nvGrpSpPr>
          <p:cNvPr id="7" name="Group 6">
            <a:extLst>
              <a:ext uri="{FF2B5EF4-FFF2-40B4-BE49-F238E27FC236}">
                <a16:creationId xmlns:a16="http://schemas.microsoft.com/office/drawing/2014/main" id="{55980DA8-6B97-489A-D655-4302094B86A2}"/>
              </a:ext>
            </a:extLst>
          </p:cNvPr>
          <p:cNvGrpSpPr/>
          <p:nvPr/>
        </p:nvGrpSpPr>
        <p:grpSpPr>
          <a:xfrm>
            <a:off x="8001000" y="199556"/>
            <a:ext cx="2912452" cy="1382062"/>
            <a:chOff x="8375212" y="191301"/>
            <a:chExt cx="3605040" cy="1710720"/>
          </a:xfrm>
        </p:grpSpPr>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F7910FCE-B7DA-1603-7D8A-ECDEDC92D76D}"/>
                    </a:ext>
                  </a:extLst>
                </p14:cNvPr>
                <p14:cNvContentPartPr/>
                <p14:nvPr/>
              </p14:nvContentPartPr>
              <p14:xfrm>
                <a:off x="8375212" y="251421"/>
                <a:ext cx="3605040" cy="1604520"/>
              </p14:xfrm>
            </p:contentPart>
          </mc:Choice>
          <mc:Fallback xmlns="">
            <p:pic>
              <p:nvPicPr>
                <p:cNvPr id="11" name="Ink 10">
                  <a:extLst>
                    <a:ext uri="{FF2B5EF4-FFF2-40B4-BE49-F238E27FC236}">
                      <a16:creationId xmlns:a16="http://schemas.microsoft.com/office/drawing/2014/main" id="{D8E9E78F-A01E-FA08-C9D8-7AF6E23598BD}"/>
                    </a:ext>
                  </a:extLst>
                </p:cNvPr>
                <p:cNvPicPr/>
                <p:nvPr/>
              </p:nvPicPr>
              <p:blipFill>
                <a:blip r:embed="rId6"/>
                <a:stretch>
                  <a:fillRect/>
                </a:stretch>
              </p:blipFill>
              <p:spPr>
                <a:xfrm>
                  <a:off x="8312212" y="188781"/>
                  <a:ext cx="3730680" cy="17301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BA3F2CEC-936E-E005-BD10-F35C66BE4739}"/>
                    </a:ext>
                  </a:extLst>
                </p14:cNvPr>
                <p14:cNvContentPartPr/>
                <p14:nvPr/>
              </p14:nvContentPartPr>
              <p14:xfrm>
                <a:off x="8434972" y="191301"/>
                <a:ext cx="3512160" cy="1710720"/>
              </p14:xfrm>
            </p:contentPart>
          </mc:Choice>
          <mc:Fallback xmlns="">
            <p:pic>
              <p:nvPicPr>
                <p:cNvPr id="12" name="Ink 11">
                  <a:extLst>
                    <a:ext uri="{FF2B5EF4-FFF2-40B4-BE49-F238E27FC236}">
                      <a16:creationId xmlns:a16="http://schemas.microsoft.com/office/drawing/2014/main" id="{000AE24C-3EE7-607E-0ADF-BACBA64E167E}"/>
                    </a:ext>
                  </a:extLst>
                </p:cNvPr>
                <p:cNvPicPr/>
                <p:nvPr/>
              </p:nvPicPr>
              <p:blipFill>
                <a:blip r:embed="rId8"/>
                <a:stretch>
                  <a:fillRect/>
                </a:stretch>
              </p:blipFill>
              <p:spPr>
                <a:xfrm>
                  <a:off x="8371972" y="128301"/>
                  <a:ext cx="3637800" cy="1836360"/>
                </a:xfrm>
                <a:prstGeom prst="rect">
                  <a:avLst/>
                </a:prstGeom>
              </p:spPr>
            </p:pic>
          </mc:Fallback>
        </mc:AlternateContent>
      </p:grpSp>
    </p:spTree>
    <p:extLst>
      <p:ext uri="{BB962C8B-B14F-4D97-AF65-F5344CB8AC3E}">
        <p14:creationId xmlns:p14="http://schemas.microsoft.com/office/powerpoint/2010/main" val="25202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fade">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1000"/>
                                        <p:tgtEl>
                                          <p:spTgt spid="3">
                                            <p:txEl>
                                              <p:pRg st="8" end="8"/>
                                            </p:txEl>
                                          </p:spTgt>
                                        </p:tgtEl>
                                      </p:cBhvr>
                                    </p:animEffect>
                                    <p:anim calcmode="lin" valueType="num">
                                      <p:cBhvr>
                                        <p:cTn id="2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1000"/>
                                        <p:tgtEl>
                                          <p:spTgt spid="3">
                                            <p:txEl>
                                              <p:pRg st="9" end="9"/>
                                            </p:txEl>
                                          </p:spTgt>
                                        </p:tgtEl>
                                      </p:cBhvr>
                                    </p:animEffect>
                                    <p:anim calcmode="lin" valueType="num">
                                      <p:cBhvr>
                                        <p:cTn id="3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1000"/>
                                        <p:tgtEl>
                                          <p:spTgt spid="3">
                                            <p:txEl>
                                              <p:pRg st="10" end="10"/>
                                            </p:txEl>
                                          </p:spTgt>
                                        </p:tgtEl>
                                      </p:cBhvr>
                                    </p:animEffect>
                                    <p:anim calcmode="lin" valueType="num">
                                      <p:cBhvr>
                                        <p:cTn id="3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33F3AB9C-EB77-CBDE-FD35-640D39491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67200" y="2604134"/>
            <a:ext cx="7833360" cy="1447800"/>
          </a:xfrm>
        </p:spPr>
      </p:pic>
      <p:sp>
        <p:nvSpPr>
          <p:cNvPr id="2" name="Title 1">
            <a:extLst>
              <a:ext uri="{FF2B5EF4-FFF2-40B4-BE49-F238E27FC236}">
                <a16:creationId xmlns:a16="http://schemas.microsoft.com/office/drawing/2014/main" id="{532FA4F5-4FD8-4CB8-75B4-7A772BA4BB40}"/>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a:t>
            </a:r>
            <a:endParaRPr lang="en-AU" sz="2800" dirty="0"/>
          </a:p>
        </p:txBody>
      </p:sp>
      <p:sp>
        <p:nvSpPr>
          <p:cNvPr id="4" name="Date Placeholder 3">
            <a:extLst>
              <a:ext uri="{FF2B5EF4-FFF2-40B4-BE49-F238E27FC236}">
                <a16:creationId xmlns:a16="http://schemas.microsoft.com/office/drawing/2014/main" id="{95848D1B-746C-9759-9CA0-2033E4D70DD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9EA3CA9-3F98-C504-FAE2-BBFB9D4B629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BDA110F-43D1-ED33-75E4-2238449A6273}"/>
              </a:ext>
            </a:extLst>
          </p:cNvPr>
          <p:cNvSpPr>
            <a:spLocks noGrp="1"/>
          </p:cNvSpPr>
          <p:nvPr>
            <p:ph type="sldNum" sz="quarter" idx="12"/>
          </p:nvPr>
        </p:nvSpPr>
        <p:spPr/>
        <p:txBody>
          <a:bodyPr/>
          <a:lstStyle/>
          <a:p>
            <a:fld id="{87034D8C-3CB4-402A-BC46-2AB14C0FE90A}" type="slidenum">
              <a:rPr lang="en-US" smtClean="0"/>
              <a:pPr/>
              <a:t>61</a:t>
            </a:fld>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CDD25DB9-7570-9D0F-8EBB-BD9C3BC6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990601"/>
            <a:ext cx="5181600" cy="1432560"/>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323A7E2B-C19B-0A37-EC1C-27E141F7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7380" y="4118542"/>
            <a:ext cx="6408420" cy="1981200"/>
          </a:xfrm>
          <a:prstGeom prst="rect">
            <a:avLst/>
          </a:prstGeom>
        </p:spPr>
      </p:pic>
      <p:sp>
        <p:nvSpPr>
          <p:cNvPr id="11" name="Content Placeholder 2">
            <a:extLst>
              <a:ext uri="{FF2B5EF4-FFF2-40B4-BE49-F238E27FC236}">
                <a16:creationId xmlns:a16="http://schemas.microsoft.com/office/drawing/2014/main" id="{37E30AF7-D7D2-16EF-707B-78140606504C}"/>
              </a:ext>
            </a:extLst>
          </p:cNvPr>
          <p:cNvSpPr txBox="1">
            <a:spLocks/>
          </p:cNvSpPr>
          <p:nvPr/>
        </p:nvSpPr>
        <p:spPr bwMode="auto">
          <a:xfrm>
            <a:off x="609600" y="990601"/>
            <a:ext cx="10972800" cy="51355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u="sng" kern="0" dirty="0"/>
              <a:t>1959</a:t>
            </a:r>
            <a:r>
              <a:rPr lang="en-AU" kern="0" dirty="0"/>
              <a:t> First explained by </a:t>
            </a:r>
            <a:r>
              <a:rPr lang="en-AU" u="sng" kern="0" dirty="0"/>
              <a:t>Roger Penrose</a:t>
            </a:r>
            <a:r>
              <a:rPr lang="en-AU" kern="0" dirty="0"/>
              <a:t> </a:t>
            </a:r>
          </a:p>
          <a:p>
            <a:pPr marL="0" indent="0">
              <a:spcBef>
                <a:spcPts val="0"/>
              </a:spcBef>
              <a:buNone/>
            </a:pPr>
            <a:r>
              <a:rPr lang="en-US" kern="0" dirty="0"/>
              <a:t>     OM FRS </a:t>
            </a:r>
            <a:r>
              <a:rPr lang="en-US" kern="0" dirty="0" err="1"/>
              <a:t>HonFInstP</a:t>
            </a:r>
            <a:endParaRPr lang="en-US" kern="0" dirty="0"/>
          </a:p>
          <a:p>
            <a:pPr marL="0" indent="0">
              <a:spcBef>
                <a:spcPts val="0"/>
              </a:spcBef>
              <a:buNone/>
            </a:pPr>
            <a:r>
              <a:rPr lang="en-US" kern="0" dirty="0"/>
              <a:t>     Nobel Prize in Physics 2022</a:t>
            </a:r>
          </a:p>
          <a:p>
            <a:pPr marL="0" indent="0">
              <a:buNone/>
            </a:pPr>
            <a:endParaRPr lang="en-AU" kern="0" dirty="0"/>
          </a:p>
          <a:p>
            <a:r>
              <a:rPr lang="en-AU" u="sng" kern="0" dirty="0"/>
              <a:t>1959</a:t>
            </a:r>
            <a:r>
              <a:rPr lang="en-AU" kern="0" dirty="0"/>
              <a:t> Further expounded by </a:t>
            </a:r>
          </a:p>
          <a:p>
            <a:pPr marL="0" indent="0">
              <a:spcBef>
                <a:spcPts val="0"/>
              </a:spcBef>
              <a:buNone/>
            </a:pPr>
            <a:r>
              <a:rPr lang="en-AU" kern="0" dirty="0"/>
              <a:t>      </a:t>
            </a:r>
            <a:r>
              <a:rPr lang="en-AU" u="sng" kern="0" dirty="0"/>
              <a:t>James Terrell</a:t>
            </a:r>
            <a:r>
              <a:rPr lang="en-AU" kern="0" dirty="0"/>
              <a:t>, </a:t>
            </a:r>
          </a:p>
          <a:p>
            <a:pPr marL="0" indent="0">
              <a:spcBef>
                <a:spcPts val="0"/>
              </a:spcBef>
              <a:buNone/>
            </a:pPr>
            <a:r>
              <a:rPr lang="en-AU" kern="0" dirty="0"/>
              <a:t>      who was aware of Penrose’ work</a:t>
            </a:r>
          </a:p>
          <a:p>
            <a:endParaRPr lang="en-AU" kern="0" dirty="0"/>
          </a:p>
          <a:p>
            <a:r>
              <a:rPr lang="en-AU" u="sng" kern="0" dirty="0"/>
              <a:t>1960</a:t>
            </a:r>
            <a:r>
              <a:rPr lang="en-AU" kern="0" dirty="0"/>
              <a:t> Terrell’s article was popularised by </a:t>
            </a:r>
          </a:p>
          <a:p>
            <a:pPr marL="0" indent="0">
              <a:spcBef>
                <a:spcPts val="0"/>
              </a:spcBef>
              <a:buNone/>
            </a:pPr>
            <a:r>
              <a:rPr lang="en-AU" kern="0" dirty="0"/>
              <a:t>      </a:t>
            </a:r>
            <a:r>
              <a:rPr lang="en-AU" u="sng" kern="0" dirty="0"/>
              <a:t>Victor Weisskopf</a:t>
            </a:r>
          </a:p>
          <a:p>
            <a:pPr marL="0" indent="0">
              <a:spcBef>
                <a:spcPts val="0"/>
              </a:spcBef>
              <a:buNone/>
            </a:pPr>
            <a:r>
              <a:rPr lang="en-AU" kern="0" dirty="0"/>
              <a:t>      Postdocs with Heisenberg, </a:t>
            </a:r>
          </a:p>
          <a:p>
            <a:pPr marL="0" indent="0">
              <a:spcBef>
                <a:spcPts val="0"/>
              </a:spcBef>
              <a:buNone/>
            </a:pPr>
            <a:r>
              <a:rPr lang="en-AU" kern="0" dirty="0"/>
              <a:t>                    Schrödinger, Pauli, Bohr </a:t>
            </a:r>
          </a:p>
          <a:p>
            <a:pPr marL="0" indent="0">
              <a:spcBef>
                <a:spcPts val="0"/>
              </a:spcBef>
              <a:buNone/>
            </a:pPr>
            <a:r>
              <a:rPr lang="en-AU" kern="0" dirty="0"/>
              <a:t>      Amongst numerous other awards </a:t>
            </a:r>
          </a:p>
          <a:p>
            <a:pPr marL="0" indent="0">
              <a:spcBef>
                <a:spcPts val="0"/>
              </a:spcBef>
              <a:buNone/>
            </a:pPr>
            <a:r>
              <a:rPr lang="en-AU" kern="0" dirty="0"/>
              <a:t>      ... 1984: Albert Einstein Medal</a:t>
            </a:r>
          </a:p>
          <a:p>
            <a:endParaRPr lang="en-AU" kern="0" dirty="0"/>
          </a:p>
          <a:p>
            <a:pPr marL="0" indent="0">
              <a:buNone/>
            </a:pPr>
            <a:r>
              <a:rPr lang="en-AU" kern="0" dirty="0"/>
              <a:t>      </a:t>
            </a:r>
            <a:r>
              <a:rPr lang="en-US" kern="0" dirty="0"/>
              <a:t>     </a:t>
            </a:r>
          </a:p>
          <a:p>
            <a:pPr marL="0" indent="0">
              <a:buNone/>
            </a:pPr>
            <a:endParaRPr lang="en-AU" kern="0" dirty="0"/>
          </a:p>
        </p:txBody>
      </p:sp>
    </p:spTree>
    <p:extLst>
      <p:ext uri="{BB962C8B-B14F-4D97-AF65-F5344CB8AC3E}">
        <p14:creationId xmlns:p14="http://schemas.microsoft.com/office/powerpoint/2010/main" val="210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1">
                                            <p:txEl>
                                              <p:pRg st="4" end="4"/>
                                            </p:txEl>
                                          </p:spTgt>
                                        </p:tgtEl>
                                        <p:attrNameLst>
                                          <p:attrName>style.visibility</p:attrName>
                                        </p:attrNameLst>
                                      </p:cBhvr>
                                      <p:to>
                                        <p:strVal val="visible"/>
                                      </p:to>
                                    </p:set>
                                    <p:animEffect transition="in" filter="barn(inVertical)">
                                      <p:cBhvr>
                                        <p:cTn id="10" dur="500"/>
                                        <p:tgtEl>
                                          <p:spTgt spid="11">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xEl>
                                              <p:pRg st="5" end="5"/>
                                            </p:txEl>
                                          </p:spTgt>
                                        </p:tgtEl>
                                        <p:attrNameLst>
                                          <p:attrName>style.visibility</p:attrName>
                                        </p:attrNameLst>
                                      </p:cBhvr>
                                      <p:to>
                                        <p:strVal val="visible"/>
                                      </p:to>
                                    </p:set>
                                    <p:animEffect transition="in" filter="barn(inVertical)">
                                      <p:cBhvr>
                                        <p:cTn id="13" dur="500"/>
                                        <p:tgtEl>
                                          <p:spTgt spid="11">
                                            <p:txEl>
                                              <p:pRg st="5" end="5"/>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xEl>
                                              <p:pRg st="6" end="6"/>
                                            </p:txEl>
                                          </p:spTgt>
                                        </p:tgtEl>
                                        <p:attrNameLst>
                                          <p:attrName>style.visibility</p:attrName>
                                        </p:attrNameLst>
                                      </p:cBhvr>
                                      <p:to>
                                        <p:strVal val="visible"/>
                                      </p:to>
                                    </p:set>
                                    <p:animEffect transition="in" filter="barn(inVertical)">
                                      <p:cBhvr>
                                        <p:cTn id="16" dur="500"/>
                                        <p:tgtEl>
                                          <p:spTgt spid="11">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1">
                                            <p:txEl>
                                              <p:pRg st="8" end="8"/>
                                            </p:txEl>
                                          </p:spTgt>
                                        </p:tgtEl>
                                        <p:attrNameLst>
                                          <p:attrName>style.visibility</p:attrName>
                                        </p:attrNameLst>
                                      </p:cBhvr>
                                      <p:to>
                                        <p:strVal val="visible"/>
                                      </p:to>
                                    </p:set>
                                    <p:animEffect transition="in" filter="barn(inVertical)">
                                      <p:cBhvr>
                                        <p:cTn id="21" dur="500"/>
                                        <p:tgtEl>
                                          <p:spTgt spid="11">
                                            <p:txEl>
                                              <p:pRg st="8" end="8"/>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11">
                                            <p:txEl>
                                              <p:pRg st="9" end="9"/>
                                            </p:txEl>
                                          </p:spTgt>
                                        </p:tgtEl>
                                        <p:attrNameLst>
                                          <p:attrName>style.visibility</p:attrName>
                                        </p:attrNameLst>
                                      </p:cBhvr>
                                      <p:to>
                                        <p:strVal val="visible"/>
                                      </p:to>
                                    </p:set>
                                    <p:animEffect transition="in" filter="barn(inVertical)">
                                      <p:cBhvr>
                                        <p:cTn id="24" dur="500"/>
                                        <p:tgtEl>
                                          <p:spTgt spid="11">
                                            <p:txEl>
                                              <p:pRg st="9" end="9"/>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xEl>
                                              <p:pRg st="10" end="10"/>
                                            </p:txEl>
                                          </p:spTgt>
                                        </p:tgtEl>
                                        <p:attrNameLst>
                                          <p:attrName>style.visibility</p:attrName>
                                        </p:attrNameLst>
                                      </p:cBhvr>
                                      <p:to>
                                        <p:strVal val="visible"/>
                                      </p:to>
                                    </p:set>
                                    <p:animEffect transition="in" filter="barn(inVertical)">
                                      <p:cBhvr>
                                        <p:cTn id="27" dur="500"/>
                                        <p:tgtEl>
                                          <p:spTgt spid="11">
                                            <p:txEl>
                                              <p:pRg st="10" end="1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xEl>
                                              <p:pRg st="11" end="11"/>
                                            </p:txEl>
                                          </p:spTgt>
                                        </p:tgtEl>
                                        <p:attrNameLst>
                                          <p:attrName>style.visibility</p:attrName>
                                        </p:attrNameLst>
                                      </p:cBhvr>
                                      <p:to>
                                        <p:strVal val="visible"/>
                                      </p:to>
                                    </p:set>
                                    <p:animEffect transition="in" filter="barn(inVertical)">
                                      <p:cBhvr>
                                        <p:cTn id="30" dur="500"/>
                                        <p:tgtEl>
                                          <p:spTgt spid="11">
                                            <p:txEl>
                                              <p:pRg st="11" end="1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1">
                                            <p:txEl>
                                              <p:pRg st="12" end="12"/>
                                            </p:txEl>
                                          </p:spTgt>
                                        </p:tgtEl>
                                        <p:attrNameLst>
                                          <p:attrName>style.visibility</p:attrName>
                                        </p:attrNameLst>
                                      </p:cBhvr>
                                      <p:to>
                                        <p:strVal val="visible"/>
                                      </p:to>
                                    </p:set>
                                    <p:animEffect transition="in" filter="barn(inVertical)">
                                      <p:cBhvr>
                                        <p:cTn id="33" dur="500"/>
                                        <p:tgtEl>
                                          <p:spTgt spid="11">
                                            <p:txEl>
                                              <p:pRg st="12" end="1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1">
                                            <p:txEl>
                                              <p:pRg st="13" end="13"/>
                                            </p:txEl>
                                          </p:spTgt>
                                        </p:tgtEl>
                                        <p:attrNameLst>
                                          <p:attrName>style.visibility</p:attrName>
                                        </p:attrNameLst>
                                      </p:cBhvr>
                                      <p:to>
                                        <p:strVal val="visible"/>
                                      </p:to>
                                    </p:set>
                                    <p:animEffect transition="in" filter="barn(inVertical)">
                                      <p:cBhvr>
                                        <p:cTn id="36" dur="500"/>
                                        <p:tgtEl>
                                          <p:spTgt spid="11">
                                            <p:txEl>
                                              <p:pRg st="13" end="13"/>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33F3AB9C-EB77-CBDE-FD35-640D39491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2604134"/>
            <a:ext cx="7833360" cy="1447800"/>
          </a:xfrm>
        </p:spPr>
      </p:pic>
      <p:sp>
        <p:nvSpPr>
          <p:cNvPr id="2" name="Title 1">
            <a:extLst>
              <a:ext uri="{FF2B5EF4-FFF2-40B4-BE49-F238E27FC236}">
                <a16:creationId xmlns:a16="http://schemas.microsoft.com/office/drawing/2014/main" id="{532FA4F5-4FD8-4CB8-75B4-7A772BA4BB40}"/>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a:t>
            </a:r>
            <a:endParaRPr lang="en-AU" sz="2800" dirty="0"/>
          </a:p>
        </p:txBody>
      </p:sp>
      <p:sp>
        <p:nvSpPr>
          <p:cNvPr id="4" name="Date Placeholder 3">
            <a:extLst>
              <a:ext uri="{FF2B5EF4-FFF2-40B4-BE49-F238E27FC236}">
                <a16:creationId xmlns:a16="http://schemas.microsoft.com/office/drawing/2014/main" id="{95848D1B-746C-9759-9CA0-2033E4D70DD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9EA3CA9-3F98-C504-FAE2-BBFB9D4B629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BDA110F-43D1-ED33-75E4-2238449A6273}"/>
              </a:ext>
            </a:extLst>
          </p:cNvPr>
          <p:cNvSpPr>
            <a:spLocks noGrp="1"/>
          </p:cNvSpPr>
          <p:nvPr>
            <p:ph type="sldNum" sz="quarter" idx="12"/>
          </p:nvPr>
        </p:nvSpPr>
        <p:spPr/>
        <p:txBody>
          <a:bodyPr/>
          <a:lstStyle/>
          <a:p>
            <a:fld id="{87034D8C-3CB4-402A-BC46-2AB14C0FE90A}" type="slidenum">
              <a:rPr lang="en-US" smtClean="0"/>
              <a:pPr/>
              <a:t>62</a:t>
            </a:fld>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CDD25DB9-7570-9D0F-8EBB-BD9C3BC6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990601"/>
            <a:ext cx="5181600" cy="1432560"/>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323A7E2B-C19B-0A37-EC1C-27E141F7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381" y="4118542"/>
            <a:ext cx="6408420" cy="1981200"/>
          </a:xfrm>
          <a:prstGeom prst="rect">
            <a:avLst/>
          </a:prstGeom>
        </p:spPr>
      </p:pic>
      <p:sp>
        <p:nvSpPr>
          <p:cNvPr id="11" name="Content Placeholder 2">
            <a:extLst>
              <a:ext uri="{FF2B5EF4-FFF2-40B4-BE49-F238E27FC236}">
                <a16:creationId xmlns:a16="http://schemas.microsoft.com/office/drawing/2014/main" id="{37E30AF7-D7D2-16EF-707B-78140606504C}"/>
              </a:ext>
            </a:extLst>
          </p:cNvPr>
          <p:cNvSpPr txBox="1">
            <a:spLocks/>
          </p:cNvSpPr>
          <p:nvPr/>
        </p:nvSpPr>
        <p:spPr bwMode="auto">
          <a:xfrm>
            <a:off x="609600" y="990601"/>
            <a:ext cx="10972800" cy="51355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First explained by </a:t>
            </a:r>
            <a:r>
              <a:rPr lang="en-AU" u="sng" kern="0" dirty="0"/>
              <a:t>Roger Penrose</a:t>
            </a:r>
            <a:r>
              <a:rPr lang="en-AU" kern="0" dirty="0"/>
              <a:t> </a:t>
            </a:r>
          </a:p>
          <a:p>
            <a:pPr marL="0" indent="0">
              <a:spcBef>
                <a:spcPts val="0"/>
              </a:spcBef>
              <a:buNone/>
            </a:pPr>
            <a:r>
              <a:rPr lang="en-US" kern="0" dirty="0"/>
              <a:t>     OM FRS </a:t>
            </a:r>
            <a:r>
              <a:rPr lang="en-US" kern="0" dirty="0" err="1"/>
              <a:t>HonFInstP</a:t>
            </a:r>
            <a:endParaRPr lang="en-US" kern="0" dirty="0"/>
          </a:p>
          <a:p>
            <a:pPr marL="0" indent="0">
              <a:spcBef>
                <a:spcPts val="0"/>
              </a:spcBef>
              <a:buNone/>
            </a:pPr>
            <a:r>
              <a:rPr lang="en-US" kern="0" dirty="0"/>
              <a:t>     Nobel Prize in Physics 2022</a:t>
            </a:r>
          </a:p>
          <a:p>
            <a:pPr marL="0" indent="0">
              <a:buNone/>
            </a:pPr>
            <a:endParaRPr lang="en-AU" kern="0" dirty="0"/>
          </a:p>
          <a:p>
            <a:r>
              <a:rPr lang="en-AU" kern="0" dirty="0"/>
              <a:t>Further expounded by </a:t>
            </a:r>
          </a:p>
          <a:p>
            <a:pPr marL="0" indent="0">
              <a:spcBef>
                <a:spcPts val="0"/>
              </a:spcBef>
              <a:buNone/>
            </a:pPr>
            <a:r>
              <a:rPr lang="en-AU" kern="0" dirty="0"/>
              <a:t>      </a:t>
            </a:r>
            <a:r>
              <a:rPr lang="en-AU" u="sng" kern="0" dirty="0"/>
              <a:t>James Terrell</a:t>
            </a:r>
            <a:r>
              <a:rPr lang="en-AU" kern="0" dirty="0"/>
              <a:t>, </a:t>
            </a:r>
          </a:p>
          <a:p>
            <a:pPr marL="0" indent="0">
              <a:spcBef>
                <a:spcPts val="0"/>
              </a:spcBef>
              <a:buNone/>
            </a:pPr>
            <a:r>
              <a:rPr lang="en-AU" kern="0" dirty="0"/>
              <a:t>      who was aware of Penrose’ work</a:t>
            </a:r>
          </a:p>
          <a:p>
            <a:endParaRPr lang="en-AU" kern="0" dirty="0"/>
          </a:p>
          <a:p>
            <a:r>
              <a:rPr lang="en-AU" kern="0" dirty="0"/>
              <a:t>Terrell’s article was popularised by </a:t>
            </a:r>
          </a:p>
          <a:p>
            <a:pPr marL="0" indent="0">
              <a:spcBef>
                <a:spcPts val="0"/>
              </a:spcBef>
              <a:buNone/>
            </a:pPr>
            <a:r>
              <a:rPr lang="en-AU" kern="0" dirty="0"/>
              <a:t>      </a:t>
            </a:r>
            <a:r>
              <a:rPr lang="en-AU" u="sng" kern="0" dirty="0"/>
              <a:t>Victor Weisskopf</a:t>
            </a:r>
          </a:p>
          <a:p>
            <a:pPr marL="0" indent="0">
              <a:spcBef>
                <a:spcPts val="0"/>
              </a:spcBef>
              <a:buNone/>
            </a:pPr>
            <a:r>
              <a:rPr lang="en-AU" kern="0" dirty="0"/>
              <a:t>      Postdocs with Heisenberg, </a:t>
            </a:r>
          </a:p>
          <a:p>
            <a:pPr marL="0" indent="0">
              <a:spcBef>
                <a:spcPts val="0"/>
              </a:spcBef>
              <a:buNone/>
            </a:pPr>
            <a:r>
              <a:rPr lang="en-AU" kern="0" dirty="0"/>
              <a:t>                    Schrödinger, Pauli, Bohr </a:t>
            </a:r>
          </a:p>
          <a:p>
            <a:pPr marL="0" indent="0">
              <a:spcBef>
                <a:spcPts val="0"/>
              </a:spcBef>
              <a:buNone/>
            </a:pPr>
            <a:r>
              <a:rPr lang="en-AU" kern="0" dirty="0"/>
              <a:t>      Amongst numerous other awards </a:t>
            </a:r>
          </a:p>
          <a:p>
            <a:pPr marL="0" indent="0">
              <a:spcBef>
                <a:spcPts val="0"/>
              </a:spcBef>
              <a:buNone/>
            </a:pPr>
            <a:r>
              <a:rPr lang="en-AU" kern="0" dirty="0"/>
              <a:t>      ... 1984: Albert Einstein Medal</a:t>
            </a:r>
          </a:p>
          <a:p>
            <a:endParaRPr lang="en-AU" kern="0" dirty="0"/>
          </a:p>
          <a:p>
            <a:pPr marL="0" indent="0">
              <a:buNone/>
            </a:pPr>
            <a:r>
              <a:rPr lang="en-AU" kern="0" dirty="0"/>
              <a:t>      </a:t>
            </a:r>
            <a:r>
              <a:rPr lang="en-US" kern="0" dirty="0"/>
              <a:t>     </a:t>
            </a:r>
          </a:p>
          <a:p>
            <a:pPr marL="0" indent="0">
              <a:buNone/>
            </a:pPr>
            <a:endParaRPr lang="en-AU" kern="0" dirty="0"/>
          </a:p>
        </p:txBody>
      </p:sp>
      <p:sp>
        <p:nvSpPr>
          <p:cNvPr id="3" name="TextBox 2">
            <a:extLst>
              <a:ext uri="{FF2B5EF4-FFF2-40B4-BE49-F238E27FC236}">
                <a16:creationId xmlns:a16="http://schemas.microsoft.com/office/drawing/2014/main" id="{DDD0BC85-2D24-CD94-E808-BEC345EE65CE}"/>
              </a:ext>
            </a:extLst>
          </p:cNvPr>
          <p:cNvSpPr txBox="1"/>
          <p:nvPr/>
        </p:nvSpPr>
        <p:spPr>
          <a:xfrm>
            <a:off x="624840" y="1965952"/>
            <a:ext cx="4826442" cy="2062103"/>
          </a:xfrm>
          <a:prstGeom prst="rect">
            <a:avLst/>
          </a:prstGeom>
          <a:solidFill>
            <a:schemeClr val="bg1"/>
          </a:solidFill>
        </p:spPr>
        <p:txBody>
          <a:bodyPr wrap="square" rtlCol="0">
            <a:spAutoFit/>
          </a:bodyPr>
          <a:lstStyle/>
          <a:p>
            <a:r>
              <a:rPr lang="en-AU" sz="3200" dirty="0">
                <a:ln w="0"/>
                <a:solidFill>
                  <a:srgbClr val="FF0000"/>
                </a:solidFill>
                <a:effectLst>
                  <a:outerShdw blurRad="38100" dist="25400" dir="5400000" algn="ctr" rotWithShape="0">
                    <a:srgbClr val="6E747A">
                      <a:alpha val="43000"/>
                    </a:srgbClr>
                  </a:outerShdw>
                </a:effectLst>
              </a:rPr>
              <a:t>Despite such pedigree, the fact of Lorentz contraction invisibility has largely been forgotten; if not denied.</a:t>
            </a:r>
          </a:p>
        </p:txBody>
      </p:sp>
      <p:pic>
        <p:nvPicPr>
          <p:cNvPr id="9" name="Picture 8" descr="Icon&#10;&#10;Description automatically generated">
            <a:extLst>
              <a:ext uri="{FF2B5EF4-FFF2-40B4-BE49-F238E27FC236}">
                <a16:creationId xmlns:a16="http://schemas.microsoft.com/office/drawing/2014/main" id="{872BD3E0-4DF3-9F15-877A-F2CF5FE3DE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0" y="1980295"/>
            <a:ext cx="4709159" cy="2695478"/>
          </a:xfrm>
          <a:prstGeom prst="rect">
            <a:avLst/>
          </a:prstGeom>
        </p:spPr>
      </p:pic>
    </p:spTree>
    <p:extLst>
      <p:ext uri="{BB962C8B-B14F-4D97-AF65-F5344CB8AC3E}">
        <p14:creationId xmlns:p14="http://schemas.microsoft.com/office/powerpoint/2010/main" val="204464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10;&#10;Description automatically generated">
            <a:extLst>
              <a:ext uri="{FF2B5EF4-FFF2-40B4-BE49-F238E27FC236}">
                <a16:creationId xmlns:a16="http://schemas.microsoft.com/office/drawing/2014/main" id="{33F3AB9C-EB77-CBDE-FD35-640D394912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2604134"/>
            <a:ext cx="7833360" cy="1447800"/>
          </a:xfrm>
        </p:spPr>
      </p:pic>
      <p:sp>
        <p:nvSpPr>
          <p:cNvPr id="2" name="Title 1">
            <a:extLst>
              <a:ext uri="{FF2B5EF4-FFF2-40B4-BE49-F238E27FC236}">
                <a16:creationId xmlns:a16="http://schemas.microsoft.com/office/drawing/2014/main" id="{532FA4F5-4FD8-4CB8-75B4-7A772BA4BB40}"/>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a:t>
            </a:r>
            <a:endParaRPr lang="en-AU" sz="2800" dirty="0"/>
          </a:p>
        </p:txBody>
      </p:sp>
      <p:sp>
        <p:nvSpPr>
          <p:cNvPr id="4" name="Date Placeholder 3">
            <a:extLst>
              <a:ext uri="{FF2B5EF4-FFF2-40B4-BE49-F238E27FC236}">
                <a16:creationId xmlns:a16="http://schemas.microsoft.com/office/drawing/2014/main" id="{95848D1B-746C-9759-9CA0-2033E4D70DD0}"/>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9EA3CA9-3F98-C504-FAE2-BBFB9D4B629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BDA110F-43D1-ED33-75E4-2238449A6273}"/>
              </a:ext>
            </a:extLst>
          </p:cNvPr>
          <p:cNvSpPr>
            <a:spLocks noGrp="1"/>
          </p:cNvSpPr>
          <p:nvPr>
            <p:ph type="sldNum" sz="quarter" idx="12"/>
          </p:nvPr>
        </p:nvSpPr>
        <p:spPr/>
        <p:txBody>
          <a:bodyPr/>
          <a:lstStyle/>
          <a:p>
            <a:fld id="{87034D8C-3CB4-402A-BC46-2AB14C0FE90A}" type="slidenum">
              <a:rPr lang="en-US" smtClean="0"/>
              <a:pPr/>
              <a:t>63</a:t>
            </a:fld>
            <a:endParaRPr lang="en-US"/>
          </a:p>
        </p:txBody>
      </p:sp>
      <p:pic>
        <p:nvPicPr>
          <p:cNvPr id="10" name="Picture 9" descr="Graphical user interface, text, application, email&#10;&#10;Description automatically generated">
            <a:extLst>
              <a:ext uri="{FF2B5EF4-FFF2-40B4-BE49-F238E27FC236}">
                <a16:creationId xmlns:a16="http://schemas.microsoft.com/office/drawing/2014/main" id="{CDD25DB9-7570-9D0F-8EBB-BD9C3BC65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990601"/>
            <a:ext cx="5181600" cy="1432560"/>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323A7E2B-C19B-0A37-EC1C-27E141F77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381" y="4118542"/>
            <a:ext cx="6408420" cy="1981200"/>
          </a:xfrm>
          <a:prstGeom prst="rect">
            <a:avLst/>
          </a:prstGeom>
        </p:spPr>
      </p:pic>
      <p:sp>
        <p:nvSpPr>
          <p:cNvPr id="11" name="Content Placeholder 2">
            <a:extLst>
              <a:ext uri="{FF2B5EF4-FFF2-40B4-BE49-F238E27FC236}">
                <a16:creationId xmlns:a16="http://schemas.microsoft.com/office/drawing/2014/main" id="{37E30AF7-D7D2-16EF-707B-78140606504C}"/>
              </a:ext>
            </a:extLst>
          </p:cNvPr>
          <p:cNvSpPr txBox="1">
            <a:spLocks/>
          </p:cNvSpPr>
          <p:nvPr/>
        </p:nvSpPr>
        <p:spPr bwMode="auto">
          <a:xfrm>
            <a:off x="609600" y="990601"/>
            <a:ext cx="10972800" cy="51355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First explained by </a:t>
            </a:r>
            <a:r>
              <a:rPr lang="en-AU" u="sng" kern="0" dirty="0"/>
              <a:t>Roger Penrose</a:t>
            </a:r>
            <a:r>
              <a:rPr lang="en-AU" kern="0" dirty="0"/>
              <a:t> </a:t>
            </a:r>
          </a:p>
          <a:p>
            <a:pPr marL="0" indent="0">
              <a:spcBef>
                <a:spcPts val="0"/>
              </a:spcBef>
              <a:buNone/>
            </a:pPr>
            <a:r>
              <a:rPr lang="en-US" kern="0" dirty="0"/>
              <a:t>     OM FRS </a:t>
            </a:r>
            <a:r>
              <a:rPr lang="en-US" kern="0" dirty="0" err="1"/>
              <a:t>HonFInstP</a:t>
            </a:r>
            <a:endParaRPr lang="en-US" kern="0" dirty="0"/>
          </a:p>
          <a:p>
            <a:pPr marL="0" indent="0">
              <a:spcBef>
                <a:spcPts val="0"/>
              </a:spcBef>
              <a:buNone/>
            </a:pPr>
            <a:r>
              <a:rPr lang="en-US" kern="0" dirty="0"/>
              <a:t>     Nobel Prize in Physics 2022</a:t>
            </a:r>
          </a:p>
          <a:p>
            <a:pPr marL="0" indent="0">
              <a:buNone/>
            </a:pPr>
            <a:endParaRPr lang="en-AU" kern="0" dirty="0"/>
          </a:p>
          <a:p>
            <a:r>
              <a:rPr lang="en-AU" kern="0" dirty="0"/>
              <a:t>Further expounded by </a:t>
            </a:r>
          </a:p>
          <a:p>
            <a:pPr marL="0" indent="0">
              <a:spcBef>
                <a:spcPts val="0"/>
              </a:spcBef>
              <a:buNone/>
            </a:pPr>
            <a:r>
              <a:rPr lang="en-AU" kern="0" dirty="0"/>
              <a:t>      </a:t>
            </a:r>
            <a:r>
              <a:rPr lang="en-AU" u="sng" kern="0" dirty="0"/>
              <a:t>James Terrell</a:t>
            </a:r>
            <a:r>
              <a:rPr lang="en-AU" kern="0" dirty="0"/>
              <a:t>, </a:t>
            </a:r>
          </a:p>
          <a:p>
            <a:pPr marL="0" indent="0">
              <a:spcBef>
                <a:spcPts val="0"/>
              </a:spcBef>
              <a:buNone/>
            </a:pPr>
            <a:r>
              <a:rPr lang="en-AU" kern="0" dirty="0"/>
              <a:t>      who was aware of Penrose’ work</a:t>
            </a:r>
          </a:p>
          <a:p>
            <a:endParaRPr lang="en-AU" kern="0" dirty="0"/>
          </a:p>
          <a:p>
            <a:r>
              <a:rPr lang="en-AU" kern="0" dirty="0"/>
              <a:t>Terrell’s article was popularised by </a:t>
            </a:r>
          </a:p>
          <a:p>
            <a:pPr marL="0" indent="0">
              <a:spcBef>
                <a:spcPts val="0"/>
              </a:spcBef>
              <a:buNone/>
            </a:pPr>
            <a:r>
              <a:rPr lang="en-AU" kern="0" dirty="0"/>
              <a:t>      </a:t>
            </a:r>
            <a:r>
              <a:rPr lang="en-AU" u="sng" kern="0" dirty="0"/>
              <a:t>Victor Weisskopf</a:t>
            </a:r>
          </a:p>
          <a:p>
            <a:pPr marL="0" indent="0">
              <a:spcBef>
                <a:spcPts val="0"/>
              </a:spcBef>
              <a:buNone/>
            </a:pPr>
            <a:r>
              <a:rPr lang="en-AU" kern="0" dirty="0"/>
              <a:t>      Postdocs with Heisenberg, </a:t>
            </a:r>
          </a:p>
          <a:p>
            <a:pPr marL="0" indent="0">
              <a:spcBef>
                <a:spcPts val="0"/>
              </a:spcBef>
              <a:buNone/>
            </a:pPr>
            <a:r>
              <a:rPr lang="en-AU" kern="0" dirty="0"/>
              <a:t>                    Schrödinger, Pauli, Bohr </a:t>
            </a:r>
          </a:p>
          <a:p>
            <a:pPr marL="0" indent="0">
              <a:spcBef>
                <a:spcPts val="0"/>
              </a:spcBef>
              <a:buNone/>
            </a:pPr>
            <a:r>
              <a:rPr lang="en-AU" kern="0" dirty="0"/>
              <a:t>      Amongst numerous other awards </a:t>
            </a:r>
          </a:p>
          <a:p>
            <a:pPr marL="0" indent="0">
              <a:spcBef>
                <a:spcPts val="0"/>
              </a:spcBef>
              <a:buNone/>
            </a:pPr>
            <a:r>
              <a:rPr lang="en-AU" kern="0" dirty="0"/>
              <a:t>      ... 1984: Albert Einstein Medal</a:t>
            </a:r>
          </a:p>
          <a:p>
            <a:endParaRPr lang="en-AU" kern="0" dirty="0"/>
          </a:p>
          <a:p>
            <a:pPr marL="0" indent="0">
              <a:buNone/>
            </a:pPr>
            <a:r>
              <a:rPr lang="en-AU" kern="0" dirty="0"/>
              <a:t>      </a:t>
            </a:r>
            <a:r>
              <a:rPr lang="en-US" kern="0" dirty="0"/>
              <a:t>     </a:t>
            </a:r>
          </a:p>
          <a:p>
            <a:pPr marL="0" indent="0">
              <a:buNone/>
            </a:pPr>
            <a:endParaRPr lang="en-AU" kern="0" dirty="0"/>
          </a:p>
        </p:txBody>
      </p:sp>
      <p:sp>
        <p:nvSpPr>
          <p:cNvPr id="3" name="TextBox 2">
            <a:extLst>
              <a:ext uri="{FF2B5EF4-FFF2-40B4-BE49-F238E27FC236}">
                <a16:creationId xmlns:a16="http://schemas.microsoft.com/office/drawing/2014/main" id="{DDD0BC85-2D24-CD94-E808-BEC345EE65CE}"/>
              </a:ext>
            </a:extLst>
          </p:cNvPr>
          <p:cNvSpPr txBox="1"/>
          <p:nvPr/>
        </p:nvSpPr>
        <p:spPr>
          <a:xfrm>
            <a:off x="659958" y="2179222"/>
            <a:ext cx="4541519" cy="3046988"/>
          </a:xfrm>
          <a:prstGeom prst="rect">
            <a:avLst/>
          </a:prstGeom>
          <a:solidFill>
            <a:schemeClr val="bg1"/>
          </a:solidFill>
        </p:spPr>
        <p:txBody>
          <a:bodyPr wrap="square" rtlCol="0">
            <a:spAutoFit/>
          </a:bodyPr>
          <a:lstStyle/>
          <a:p>
            <a:r>
              <a:rPr lang="en-AU" sz="3200" dirty="0">
                <a:ln w="0"/>
                <a:solidFill>
                  <a:srgbClr val="FF0000"/>
                </a:solidFill>
                <a:effectLst>
                  <a:outerShdw blurRad="38100" dist="25400" dir="5400000" algn="ctr" rotWithShape="0">
                    <a:srgbClr val="6E747A">
                      <a:alpha val="43000"/>
                    </a:srgbClr>
                  </a:outerShdw>
                </a:effectLst>
              </a:rPr>
              <a:t>Fallacy of visible Lorentz contraction has its roots in ignoring the fact that the speed of light is the same finite-number for all observers</a:t>
            </a:r>
          </a:p>
        </p:txBody>
      </p:sp>
      <p:pic>
        <p:nvPicPr>
          <p:cNvPr id="9" name="Picture 8">
            <a:extLst>
              <a:ext uri="{FF2B5EF4-FFF2-40B4-BE49-F238E27FC236}">
                <a16:creationId xmlns:a16="http://schemas.microsoft.com/office/drawing/2014/main" id="{872BD3E0-4DF3-9F15-877A-F2CF5FE3DE3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8713" y="898351"/>
            <a:ext cx="6524045" cy="2420971"/>
          </a:xfrm>
          <a:prstGeom prst="rect">
            <a:avLst/>
          </a:prstGeom>
        </p:spPr>
      </p:pic>
      <p:sp>
        <p:nvSpPr>
          <p:cNvPr id="7" name="TextBox 6">
            <a:extLst>
              <a:ext uri="{FF2B5EF4-FFF2-40B4-BE49-F238E27FC236}">
                <a16:creationId xmlns:a16="http://schemas.microsoft.com/office/drawing/2014/main" id="{787BB10B-DC8C-49C0-8643-64D773A97258}"/>
              </a:ext>
            </a:extLst>
          </p:cNvPr>
          <p:cNvSpPr txBox="1"/>
          <p:nvPr/>
        </p:nvSpPr>
        <p:spPr>
          <a:xfrm flipH="1">
            <a:off x="5204790" y="3287135"/>
            <a:ext cx="6524043" cy="2246769"/>
          </a:xfrm>
          <a:prstGeom prst="rect">
            <a:avLst/>
          </a:prstGeom>
          <a:solidFill>
            <a:schemeClr val="bg1"/>
          </a:solidFill>
        </p:spPr>
        <p:txBody>
          <a:bodyPr wrap="square" rtlCol="0">
            <a:spAutoFit/>
          </a:bodyPr>
          <a:lstStyle/>
          <a:p>
            <a:r>
              <a:rPr lang="de-DE" sz="2000" dirty="0">
                <a:ln w="0"/>
                <a:solidFill>
                  <a:schemeClr val="accent1"/>
                </a:solidFill>
                <a:effectLst>
                  <a:outerShdw blurRad="38100" dist="25400" dir="5400000" algn="ctr" rotWithShape="0">
                    <a:srgbClr val="6E747A">
                      <a:alpha val="43000"/>
                    </a:srgbClr>
                  </a:outerShdw>
                </a:effectLst>
              </a:rPr>
              <a:t>Wir wollen diese Vermutung (deren Inhalt im folgenden  ,,Prinzip der Relativität“ genannt werden wird) zur Voraussetzung erheben und ausserdem die mit ihm nur scheinbar unvertragliche Voraussetzung einfuehren, </a:t>
            </a:r>
            <a:r>
              <a:rPr lang="de-DE" sz="2000" u="sng" dirty="0">
                <a:ln w="0"/>
                <a:solidFill>
                  <a:schemeClr val="accent1"/>
                </a:solidFill>
                <a:effectLst>
                  <a:outerShdw blurRad="38100" dist="25400" dir="5400000" algn="ctr" rotWithShape="0">
                    <a:srgbClr val="6E747A">
                      <a:alpha val="43000"/>
                    </a:srgbClr>
                  </a:outerShdw>
                </a:effectLst>
              </a:rPr>
              <a:t>dass sich das Licht im leeren Raume stets mit einer bestimmten, vom Bewegungszustande des emittierenden Koerpers unabhangigen Geschwindigkeit </a:t>
            </a:r>
            <a:r>
              <a:rPr lang="de-DE" sz="2000" i="1" u="sng" dirty="0">
                <a:ln w="0"/>
                <a:solidFill>
                  <a:schemeClr val="accent1"/>
                </a:solidFill>
                <a:effectLst>
                  <a:outerShdw blurRad="38100" dist="25400" dir="5400000" algn="ctr" rotWithShape="0">
                    <a:srgbClr val="6E747A">
                      <a:alpha val="43000"/>
                    </a:srgbClr>
                  </a:outerShdw>
                </a:effectLst>
              </a:rPr>
              <a:t>V</a:t>
            </a:r>
            <a:r>
              <a:rPr lang="de-DE" sz="2000" u="sng" dirty="0">
                <a:ln w="0"/>
                <a:solidFill>
                  <a:schemeClr val="accent1"/>
                </a:solidFill>
                <a:effectLst>
                  <a:outerShdw blurRad="38100" dist="25400" dir="5400000" algn="ctr" rotWithShape="0">
                    <a:srgbClr val="6E747A">
                      <a:alpha val="43000"/>
                    </a:srgbClr>
                  </a:outerShdw>
                </a:effectLst>
              </a:rPr>
              <a:t> fortpflanze</a:t>
            </a:r>
            <a:r>
              <a:rPr lang="de-DE" sz="2000" dirty="0">
                <a:ln w="0"/>
                <a:solidFill>
                  <a:schemeClr val="accent1"/>
                </a:solidFill>
                <a:effectLst>
                  <a:outerShdw blurRad="38100" dist="25400" dir="5400000" algn="ctr" rotWithShape="0">
                    <a:srgbClr val="6E747A">
                      <a:alpha val="43000"/>
                    </a:srgbClr>
                  </a:outerShdw>
                </a:effectLst>
              </a:rPr>
              <a:t>.</a:t>
            </a:r>
            <a:endParaRPr lang="en-AU" sz="2000" dirty="0">
              <a:ln w="0"/>
              <a:solidFill>
                <a:schemeClr val="accent1"/>
              </a:solidFill>
              <a:effectLst>
                <a:outerShdw blurRad="38100" dist="25400" dir="5400000" algn="ctr" rotWithShape="0">
                  <a:srgbClr val="6E747A">
                    <a:alpha val="43000"/>
                  </a:srgbClr>
                </a:outerShdw>
              </a:effectLst>
            </a:endParaRPr>
          </a:p>
        </p:txBody>
      </p:sp>
      <p:sp>
        <p:nvSpPr>
          <p:cNvPr id="12" name="TextBox 11">
            <a:extLst>
              <a:ext uri="{FF2B5EF4-FFF2-40B4-BE49-F238E27FC236}">
                <a16:creationId xmlns:a16="http://schemas.microsoft.com/office/drawing/2014/main" id="{17D66E90-B123-902D-F848-E85F15718123}"/>
              </a:ext>
            </a:extLst>
          </p:cNvPr>
          <p:cNvSpPr txBox="1"/>
          <p:nvPr/>
        </p:nvSpPr>
        <p:spPr>
          <a:xfrm>
            <a:off x="7401339" y="768538"/>
            <a:ext cx="4591875" cy="1569660"/>
          </a:xfrm>
          <a:prstGeom prst="rect">
            <a:avLst/>
          </a:prstGeom>
          <a:solidFill>
            <a:schemeClr val="bg1"/>
          </a:solidFill>
        </p:spPr>
        <p:txBody>
          <a:bodyPr wrap="square" rtlCol="0">
            <a:spAutoFit/>
          </a:bodyPr>
          <a:lstStyle/>
          <a:p>
            <a:r>
              <a:rPr lang="en-US" sz="2400" dirty="0">
                <a:ln w="0"/>
                <a:solidFill>
                  <a:srgbClr val="FF0000"/>
                </a:solidFill>
                <a:effectLst>
                  <a:outerShdw blurRad="38100" dist="25400" dir="5400000" algn="ctr" rotWithShape="0">
                    <a:srgbClr val="6E747A">
                      <a:alpha val="43000"/>
                    </a:srgbClr>
                  </a:outerShdw>
                </a:effectLst>
              </a:rPr>
              <a:t>light in the empty space always propagates at a certain velocity V, which is independent of the state of motion of the emitting body.</a:t>
            </a:r>
            <a:endParaRPr lang="en-AU" sz="2400"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80936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FF83-2457-2D74-26D3-E8050120AA76}"/>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 – Weisskopf</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0233298-B412-207D-22E7-193D2EE3D9FC}"/>
                  </a:ext>
                </a:extLst>
              </p:cNvPr>
              <p:cNvSpPr>
                <a:spLocks noGrp="1"/>
              </p:cNvSpPr>
              <p:nvPr>
                <p:ph idx="1"/>
              </p:nvPr>
            </p:nvSpPr>
            <p:spPr>
              <a:xfrm>
                <a:off x="609600" y="1417636"/>
                <a:ext cx="10972800" cy="5135564"/>
              </a:xfrm>
            </p:spPr>
            <p:txBody>
              <a:bodyPr/>
              <a:lstStyle/>
              <a:p>
                <a:r>
                  <a:rPr lang="en-US" sz="2400" dirty="0"/>
                  <a:t>I WOULD like to draw the attention of physicists to a recent paper by James Terrell in which he does away with an old prejudice held by practically all of us. </a:t>
                </a:r>
              </a:p>
              <a:p>
                <a:r>
                  <a:rPr lang="en-US" sz="2400" dirty="0"/>
                  <a:t>We all believed that, according to special relativity, an object in motion appears to be contracted in the direction of motion by a factor </a:t>
                </a:r>
                <a14:m>
                  <m:oMath xmlns:m="http://schemas.openxmlformats.org/officeDocument/2006/math">
                    <m:sSup>
                      <m:sSupPr>
                        <m:ctrlPr>
                          <a:rPr lang="en-AU" sz="2400" b="0" i="1" smtClean="0">
                            <a:latin typeface="Cambria Math" panose="02040503050406030204" pitchFamily="18" charset="0"/>
                          </a:rPr>
                        </m:ctrlPr>
                      </m:sSupPr>
                      <m:e>
                        <m:d>
                          <m:dPr>
                            <m:ctrlPr>
                              <a:rPr lang="en-AU" sz="2400" b="0" i="1" smtClean="0">
                                <a:latin typeface="Cambria Math" panose="02040503050406030204" pitchFamily="18" charset="0"/>
                              </a:rPr>
                            </m:ctrlPr>
                          </m:dPr>
                          <m:e>
                            <m:r>
                              <a:rPr lang="en-AU" sz="2400" b="0" i="1" smtClean="0">
                                <a:latin typeface="Cambria Math" panose="02040503050406030204" pitchFamily="18" charset="0"/>
                              </a:rPr>
                              <m:t>1−</m:t>
                            </m:r>
                            <m:sSup>
                              <m:sSupPr>
                                <m:ctrlPr>
                                  <a:rPr lang="en-AU" sz="2400" b="0" i="1" smtClean="0">
                                    <a:latin typeface="Cambria Math" panose="02040503050406030204" pitchFamily="18" charset="0"/>
                                  </a:rPr>
                                </m:ctrlPr>
                              </m:sSupPr>
                              <m:e>
                                <m:d>
                                  <m:dPr>
                                    <m:ctrlPr>
                                      <a:rPr lang="en-AU" sz="2400" b="0" i="1" smtClean="0">
                                        <a:latin typeface="Cambria Math" panose="02040503050406030204" pitchFamily="18" charset="0"/>
                                      </a:rPr>
                                    </m:ctrlPr>
                                  </m:dPr>
                                  <m:e>
                                    <m:f>
                                      <m:fPr>
                                        <m:ctrlPr>
                                          <a:rPr lang="en-AU" sz="2400" b="0" i="1" smtClean="0">
                                            <a:latin typeface="Cambria Math" panose="02040503050406030204" pitchFamily="18" charset="0"/>
                                          </a:rPr>
                                        </m:ctrlPr>
                                      </m:fPr>
                                      <m:num>
                                        <m:r>
                                          <a:rPr lang="en-AU" sz="2400" b="0" i="1" smtClean="0">
                                            <a:latin typeface="Cambria Math" panose="02040503050406030204" pitchFamily="18" charset="0"/>
                                          </a:rPr>
                                          <m:t>𝑣</m:t>
                                        </m:r>
                                      </m:num>
                                      <m:den>
                                        <m:r>
                                          <a:rPr lang="en-AU" sz="2400" b="0" i="1" smtClean="0">
                                            <a:latin typeface="Cambria Math" panose="02040503050406030204" pitchFamily="18" charset="0"/>
                                          </a:rPr>
                                          <m:t>𝑐</m:t>
                                        </m:r>
                                      </m:den>
                                    </m:f>
                                  </m:e>
                                </m:d>
                              </m:e>
                              <m:sup>
                                <m:r>
                                  <a:rPr lang="en-AU" sz="2400" b="0" i="1" smtClean="0">
                                    <a:latin typeface="Cambria Math" panose="02040503050406030204" pitchFamily="18" charset="0"/>
                                  </a:rPr>
                                  <m:t>2</m:t>
                                </m:r>
                              </m:sup>
                            </m:sSup>
                          </m:e>
                        </m:d>
                      </m:e>
                      <m:sup>
                        <m:r>
                          <a:rPr lang="en-AU" sz="2400" b="0" i="1" smtClean="0">
                            <a:latin typeface="Cambria Math" panose="02040503050406030204" pitchFamily="18" charset="0"/>
                          </a:rPr>
                          <m:t>1/2</m:t>
                        </m:r>
                      </m:sup>
                    </m:sSup>
                  </m:oMath>
                </a14:m>
                <a:endParaRPr lang="en-US" sz="2400" dirty="0"/>
              </a:p>
              <a:p>
                <a:r>
                  <a:rPr lang="en-US" sz="2400" dirty="0"/>
                  <a:t>A passenger in a fast space ship, looking out of the window, so it seemed to us, would see spherical objects contracted to ellipsoids. </a:t>
                </a:r>
              </a:p>
              <a:p>
                <a:r>
                  <a:rPr lang="en-US" sz="2400" dirty="0"/>
                  <a:t>This is definitely not so according to Terrell's considerations, which for the special case of a sphere were also carried out by R. Penrose.</a:t>
                </a:r>
              </a:p>
            </p:txBody>
          </p:sp>
        </mc:Choice>
        <mc:Fallback xmlns="">
          <p:sp>
            <p:nvSpPr>
              <p:cNvPr id="3" name="Content Placeholder 2">
                <a:extLst>
                  <a:ext uri="{FF2B5EF4-FFF2-40B4-BE49-F238E27FC236}">
                    <a16:creationId xmlns:a16="http://schemas.microsoft.com/office/drawing/2014/main" id="{50233298-B412-207D-22E7-193D2EE3D9FC}"/>
                  </a:ext>
                </a:extLst>
              </p:cNvPr>
              <p:cNvSpPr>
                <a:spLocks noGrp="1" noRot="1" noChangeAspect="1" noMove="1" noResize="1" noEditPoints="1" noAdjustHandles="1" noChangeArrowheads="1" noChangeShapeType="1" noTextEdit="1"/>
              </p:cNvSpPr>
              <p:nvPr>
                <p:ph idx="1"/>
              </p:nvPr>
            </p:nvSpPr>
            <p:spPr>
              <a:xfrm>
                <a:off x="609600" y="1417636"/>
                <a:ext cx="10972800" cy="5135564"/>
              </a:xfrm>
              <a:blipFill>
                <a:blip r:embed="rId2"/>
                <a:stretch>
                  <a:fillRect l="-722" t="-95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8D53A03-9DD1-6E78-47F6-C496A80EEA9F}"/>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785E58C-A846-27BE-354F-44C68665D911}"/>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E4CD4AF0-D656-5441-4342-EA04EA382139}"/>
              </a:ext>
            </a:extLst>
          </p:cNvPr>
          <p:cNvSpPr>
            <a:spLocks noGrp="1"/>
          </p:cNvSpPr>
          <p:nvPr>
            <p:ph type="sldNum" sz="quarter" idx="12"/>
          </p:nvPr>
        </p:nvSpPr>
        <p:spPr/>
        <p:txBody>
          <a:bodyPr/>
          <a:lstStyle/>
          <a:p>
            <a:fld id="{87034D8C-3CB4-402A-BC46-2AB14C0FE90A}" type="slidenum">
              <a:rPr lang="en-US" smtClean="0"/>
              <a:pPr/>
              <a:t>64</a:t>
            </a:fld>
            <a:endParaRPr lang="en-US"/>
          </a:p>
        </p:txBody>
      </p:sp>
    </p:spTree>
    <p:extLst>
      <p:ext uri="{BB962C8B-B14F-4D97-AF65-F5344CB8AC3E}">
        <p14:creationId xmlns:p14="http://schemas.microsoft.com/office/powerpoint/2010/main" val="322948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DFF83-2457-2D74-26D3-E8050120AA76}"/>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 – Weisskopf</a:t>
            </a:r>
            <a:endParaRPr lang="en-AU" sz="2800" dirty="0"/>
          </a:p>
        </p:txBody>
      </p:sp>
      <p:sp>
        <p:nvSpPr>
          <p:cNvPr id="3" name="Content Placeholder 2">
            <a:extLst>
              <a:ext uri="{FF2B5EF4-FFF2-40B4-BE49-F238E27FC236}">
                <a16:creationId xmlns:a16="http://schemas.microsoft.com/office/drawing/2014/main" id="{50233298-B412-207D-22E7-193D2EE3D9FC}"/>
              </a:ext>
            </a:extLst>
          </p:cNvPr>
          <p:cNvSpPr>
            <a:spLocks noGrp="1"/>
          </p:cNvSpPr>
          <p:nvPr>
            <p:ph idx="1"/>
          </p:nvPr>
        </p:nvSpPr>
        <p:spPr>
          <a:xfrm>
            <a:off x="609600" y="1053548"/>
            <a:ext cx="10972800" cy="5135564"/>
          </a:xfrm>
        </p:spPr>
        <p:txBody>
          <a:bodyPr/>
          <a:lstStyle/>
          <a:p>
            <a:r>
              <a:rPr lang="en-US" sz="2400" dirty="0"/>
              <a:t>The reason is quite simple </a:t>
            </a:r>
          </a:p>
          <a:p>
            <a:r>
              <a:rPr lang="en-US" sz="2400" dirty="0"/>
              <a:t>When we see or photograph an object, we record light quanta emitted by the object when they arrive simultaneously at the retina or at the photographic film</a:t>
            </a:r>
          </a:p>
          <a:p>
            <a:r>
              <a:rPr lang="en-US" sz="2400" dirty="0"/>
              <a:t>This implies that these light quanta have not been emitted simultaneously by all points of the object</a:t>
            </a:r>
          </a:p>
          <a:p>
            <a:r>
              <a:rPr lang="en-US" sz="2400" dirty="0"/>
              <a:t>The points further away from the observer have emitted their part of the picture earlier than the closer points</a:t>
            </a:r>
          </a:p>
          <a:p>
            <a:r>
              <a:rPr lang="en-US" sz="2400" dirty="0"/>
              <a:t>Hence, if the object is in motion, the eye or the photograph gets a "distorted" picture of the object, since the object has been at different locations when different parts of it have emitted the light seen in the picture</a:t>
            </a:r>
          </a:p>
          <a:p>
            <a:r>
              <a:rPr lang="en-US" sz="2400" dirty="0">
                <a:ln w="0"/>
                <a:solidFill>
                  <a:srgbClr val="C00000"/>
                </a:solidFill>
                <a:effectLst>
                  <a:outerShdw blurRad="38100" dist="25400" dir="5400000" algn="ctr" rotWithShape="0">
                    <a:srgbClr val="6E747A">
                      <a:alpha val="43000"/>
                    </a:srgbClr>
                  </a:outerShdw>
                </a:effectLst>
              </a:rPr>
              <a:t>In special relativity</a:t>
            </a:r>
            <a:r>
              <a:rPr lang="en-US" sz="2400" dirty="0"/>
              <a:t>, this distortion has the remarkable effect of canceling the Lorentz contraction so that </a:t>
            </a:r>
            <a:r>
              <a:rPr lang="en-US" sz="2400" dirty="0">
                <a:ln w="0"/>
                <a:solidFill>
                  <a:srgbClr val="C00000"/>
                </a:solidFill>
                <a:effectLst>
                  <a:outerShdw blurRad="38100" dist="25400" dir="5400000" algn="ctr" rotWithShape="0">
                    <a:srgbClr val="6E747A">
                      <a:alpha val="43000"/>
                    </a:srgbClr>
                  </a:outerShdw>
                </a:effectLst>
              </a:rPr>
              <a:t>objects appear undistorted but only rotated</a:t>
            </a:r>
            <a:endParaRPr lang="en-US" sz="2400" dirty="0"/>
          </a:p>
          <a:p>
            <a:r>
              <a:rPr lang="en-US" sz="2400" dirty="0"/>
              <a:t>This is exactly true only for objects which subtend a small solid angle</a:t>
            </a:r>
            <a:endParaRPr lang="en-AU" sz="2400" dirty="0"/>
          </a:p>
        </p:txBody>
      </p:sp>
      <p:sp>
        <p:nvSpPr>
          <p:cNvPr id="4" name="Date Placeholder 3">
            <a:extLst>
              <a:ext uri="{FF2B5EF4-FFF2-40B4-BE49-F238E27FC236}">
                <a16:creationId xmlns:a16="http://schemas.microsoft.com/office/drawing/2014/main" id="{E8D53A03-9DD1-6E78-47F6-C496A80EEA9F}"/>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0785E58C-A846-27BE-354F-44C68665D911}"/>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E4CD4AF0-D656-5441-4342-EA04EA382139}"/>
              </a:ext>
            </a:extLst>
          </p:cNvPr>
          <p:cNvSpPr>
            <a:spLocks noGrp="1"/>
          </p:cNvSpPr>
          <p:nvPr>
            <p:ph type="sldNum" sz="quarter" idx="12"/>
          </p:nvPr>
        </p:nvSpPr>
        <p:spPr/>
        <p:txBody>
          <a:bodyPr/>
          <a:lstStyle/>
          <a:p>
            <a:fld id="{87034D8C-3CB4-402A-BC46-2AB14C0FE90A}" type="slidenum">
              <a:rPr lang="en-US" smtClean="0"/>
              <a:pPr/>
              <a:t>65</a:t>
            </a:fld>
            <a:endParaRPr lang="en-US"/>
          </a:p>
        </p:txBody>
      </p:sp>
    </p:spTree>
    <p:extLst>
      <p:ext uri="{BB962C8B-B14F-4D97-AF65-F5344CB8AC3E}">
        <p14:creationId xmlns:p14="http://schemas.microsoft.com/office/powerpoint/2010/main" val="6928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6" presetClass="entr" presetSubtype="16"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E256-12C7-A140-8293-B8F5EA847E94}"/>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 – Penrose</a:t>
            </a:r>
            <a:endParaRPr lang="en-AU" sz="2800" dirty="0"/>
          </a:p>
        </p:txBody>
      </p:sp>
      <p:sp>
        <p:nvSpPr>
          <p:cNvPr id="3" name="Content Placeholder 2">
            <a:extLst>
              <a:ext uri="{FF2B5EF4-FFF2-40B4-BE49-F238E27FC236}">
                <a16:creationId xmlns:a16="http://schemas.microsoft.com/office/drawing/2014/main" id="{76AA8C87-4EED-6081-7EFC-264F69910B73}"/>
              </a:ext>
            </a:extLst>
          </p:cNvPr>
          <p:cNvSpPr>
            <a:spLocks noGrp="1"/>
          </p:cNvSpPr>
          <p:nvPr>
            <p:ph idx="1"/>
          </p:nvPr>
        </p:nvSpPr>
        <p:spPr>
          <a:xfrm>
            <a:off x="609600" y="838201"/>
            <a:ext cx="10972800" cy="3352799"/>
          </a:xfrm>
        </p:spPr>
        <p:txBody>
          <a:bodyPr/>
          <a:lstStyle/>
          <a:p>
            <a:r>
              <a:rPr lang="en-US" dirty="0"/>
              <a:t>In order to prove the exact result that the sphere always presents a circular outline, it is convenient to consider the sphere at rest and the observer moving, this being allowable according to the special principle of relativity</a:t>
            </a:r>
          </a:p>
          <a:p>
            <a:r>
              <a:rPr lang="en-US" dirty="0"/>
              <a:t>Now it is only necessary to consider what transformation of the field of vision must be employed when passing from a stationary to a moving observer at the same point, and to show that this transformation is one which sends apparent circles into apparent circles</a:t>
            </a:r>
          </a:p>
          <a:p>
            <a:r>
              <a:rPr lang="en-US" dirty="0"/>
              <a:t>N.B. I (Penrose) am concerned, here, with a world-picture rather than a world-map, so that the finite velocity of the light coming from the sphere must be taken into account. </a:t>
            </a:r>
            <a:r>
              <a:rPr lang="en-AU" dirty="0"/>
              <a:t> </a:t>
            </a:r>
          </a:p>
        </p:txBody>
      </p:sp>
      <p:sp>
        <p:nvSpPr>
          <p:cNvPr id="4" name="Date Placeholder 3">
            <a:extLst>
              <a:ext uri="{FF2B5EF4-FFF2-40B4-BE49-F238E27FC236}">
                <a16:creationId xmlns:a16="http://schemas.microsoft.com/office/drawing/2014/main" id="{3C5306E3-B762-77CC-52CD-EC0DAC698B7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0B58766-AEF9-FADE-B819-F8F3E5810ECF}"/>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830E2D-6DA7-5DD9-BEB4-D0542CE678B7}"/>
              </a:ext>
            </a:extLst>
          </p:cNvPr>
          <p:cNvSpPr>
            <a:spLocks noGrp="1"/>
          </p:cNvSpPr>
          <p:nvPr>
            <p:ph type="sldNum" sz="quarter" idx="12"/>
          </p:nvPr>
        </p:nvSpPr>
        <p:spPr/>
        <p:txBody>
          <a:bodyPr/>
          <a:lstStyle/>
          <a:p>
            <a:fld id="{87034D8C-3CB4-402A-BC46-2AB14C0FE90A}" type="slidenum">
              <a:rPr lang="en-US" smtClean="0"/>
              <a:pPr/>
              <a:t>66</a:t>
            </a:fld>
            <a:endParaRPr lang="en-US"/>
          </a:p>
        </p:txBody>
      </p:sp>
      <p:pic>
        <p:nvPicPr>
          <p:cNvPr id="8" name="Picture 7" descr="Chart, scatter chart&#10;&#10;Description automatically generated">
            <a:extLst>
              <a:ext uri="{FF2B5EF4-FFF2-40B4-BE49-F238E27FC236}">
                <a16:creationId xmlns:a16="http://schemas.microsoft.com/office/drawing/2014/main" id="{505C787C-9012-B70B-60A1-48B820F04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5644" y="3792539"/>
            <a:ext cx="4549956" cy="2502476"/>
          </a:xfrm>
          <a:prstGeom prst="rect">
            <a:avLst/>
          </a:prstGeom>
        </p:spPr>
      </p:pic>
      <p:sp>
        <p:nvSpPr>
          <p:cNvPr id="9" name="Content Placeholder 2">
            <a:extLst>
              <a:ext uri="{FF2B5EF4-FFF2-40B4-BE49-F238E27FC236}">
                <a16:creationId xmlns:a16="http://schemas.microsoft.com/office/drawing/2014/main" id="{2A51749C-7351-BBDC-F36C-710E6707DBF3}"/>
              </a:ext>
            </a:extLst>
          </p:cNvPr>
          <p:cNvSpPr txBox="1">
            <a:spLocks/>
          </p:cNvSpPr>
          <p:nvPr/>
        </p:nvSpPr>
        <p:spPr bwMode="auto">
          <a:xfrm>
            <a:off x="609600" y="3733801"/>
            <a:ext cx="7189304" cy="2573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Aberration of light … </a:t>
            </a:r>
            <a:r>
              <a:rPr lang="en-US" kern="0" dirty="0"/>
              <a:t>a phenomenon which produces an apparent motion of celestial objects about their true positions, dependent on the velocity of the observer </a:t>
            </a:r>
          </a:p>
          <a:p>
            <a:pPr lvl="1">
              <a:buFont typeface="Wingdings" panose="05000000000000000000" pitchFamily="2" charset="2"/>
              <a:buChar char="ü"/>
            </a:pPr>
            <a:r>
              <a:rPr lang="en-US" sz="2200" kern="0" dirty="0"/>
              <a:t>Causes (point) objects to appear to be displaced towards the direction of motion of the observer compared to when the observer is stationary</a:t>
            </a:r>
          </a:p>
          <a:p>
            <a:endParaRPr lang="en-AU" kern="0" dirty="0"/>
          </a:p>
          <a:p>
            <a:pPr marL="0" indent="0">
              <a:buFont typeface="Wingdings" pitchFamily="2" charset="2"/>
              <a:buNone/>
            </a:pPr>
            <a:r>
              <a:rPr lang="en-AU" kern="0" dirty="0"/>
              <a:t> </a:t>
            </a:r>
          </a:p>
        </p:txBody>
      </p:sp>
    </p:spTree>
    <p:extLst>
      <p:ext uri="{BB962C8B-B14F-4D97-AF65-F5344CB8AC3E}">
        <p14:creationId xmlns:p14="http://schemas.microsoft.com/office/powerpoint/2010/main" val="225861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E256-12C7-A140-8293-B8F5EA847E94}"/>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 – Penrose</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AA8C87-4EED-6081-7EFC-264F69910B73}"/>
                  </a:ext>
                </a:extLst>
              </p:cNvPr>
              <p:cNvSpPr>
                <a:spLocks noGrp="1"/>
              </p:cNvSpPr>
              <p:nvPr>
                <p:ph idx="1"/>
              </p:nvPr>
            </p:nvSpPr>
            <p:spPr>
              <a:xfrm>
                <a:off x="609600" y="990601"/>
                <a:ext cx="10972800" cy="5029199"/>
              </a:xfrm>
            </p:spPr>
            <p:txBody>
              <a:bodyPr/>
              <a:lstStyle/>
              <a:p>
                <a:r>
                  <a:rPr lang="en-US" dirty="0"/>
                  <a:t>Now it is only necessary to consider what transformation of the field of vision must be employed when passing from a stationary to a moving observer at the same point, and to show that this transformation is one which sends apparent circles into apparent circles</a:t>
                </a:r>
              </a:p>
              <a:p>
                <a:r>
                  <a:rPr lang="en-US" dirty="0"/>
                  <a:t>That transformation is the relativistic aberration formula  </a:t>
                </a:r>
                <a14:m>
                  <m:oMath xmlns:m="http://schemas.openxmlformats.org/officeDocument/2006/math">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sSup>
                          <m:sSupPr>
                            <m:ctrlPr>
                              <a:rPr lang="en-AU" b="0" i="1" smtClean="0">
                                <a:latin typeface="Cambria Math" panose="02040503050406030204" pitchFamily="18" charset="0"/>
                              </a:rPr>
                            </m:ctrlPr>
                          </m:sSupPr>
                          <m:e>
                            <m:r>
                              <a:rPr lang="en-AU" b="0" i="1" smtClean="0">
                                <a:latin typeface="Cambria Math" panose="02040503050406030204" pitchFamily="18" charset="0"/>
                              </a:rPr>
                              <m:t>𝜃</m:t>
                            </m:r>
                          </m:e>
                          <m:sup>
                            <m:r>
                              <a:rPr lang="en-AU" b="0" i="1" smtClean="0">
                                <a:latin typeface="Cambria Math" panose="02040503050406030204" pitchFamily="18" charset="0"/>
                              </a:rPr>
                              <m:t>′</m:t>
                            </m:r>
                          </m:sup>
                        </m:sSup>
                        <m:r>
                          <a:rPr lang="en-AU" b="0" i="1" smtClean="0">
                            <a:latin typeface="Cambria Math" panose="02040503050406030204" pitchFamily="18" charset="0"/>
                          </a:rPr>
                          <m:t>=</m:t>
                        </m:r>
                        <m:f>
                          <m:fPr>
                            <m:ctrlPr>
                              <a:rPr lang="en-AU" b="0" i="1" smtClean="0">
                                <a:latin typeface="Cambria Math" panose="02040503050406030204" pitchFamily="18" charset="0"/>
                              </a:rPr>
                            </m:ctrlPr>
                          </m:fPr>
                          <m:num>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r>
                                      <a:rPr lang="en-AU" b="0" i="1" smtClean="0">
                                        <a:latin typeface="Cambria Math" panose="02040503050406030204" pitchFamily="18" charset="0"/>
                                      </a:rPr>
                                      <m:t>1−</m:t>
                                    </m:r>
                                    <m:sSup>
                                      <m:sSupPr>
                                        <m:ctrlPr>
                                          <a:rPr lang="en-AU" b="0" i="1" smtClean="0">
                                            <a:latin typeface="Cambria Math" panose="02040503050406030204" pitchFamily="18" charset="0"/>
                                          </a:rPr>
                                        </m:ctrlPr>
                                      </m:sSupPr>
                                      <m:e>
                                        <m:d>
                                          <m:dPr>
                                            <m:ctrlPr>
                                              <a:rPr lang="en-AU" b="0" i="1" smtClean="0">
                                                <a:latin typeface="Cambria Math" panose="02040503050406030204" pitchFamily="18" charset="0"/>
                                              </a:rPr>
                                            </m:ctrlPr>
                                          </m:dPr>
                                          <m:e>
                                            <m:f>
                                              <m:fPr>
                                                <m:ctrlPr>
                                                  <a:rPr lang="en-AU" b="0" i="1" smtClean="0">
                                                    <a:latin typeface="Cambria Math" panose="02040503050406030204" pitchFamily="18" charset="0"/>
                                                  </a:rPr>
                                                </m:ctrlPr>
                                              </m:fPr>
                                              <m:num>
                                                <m:r>
                                                  <a:rPr lang="en-AU" b="0" i="1" smtClean="0">
                                                    <a:latin typeface="Cambria Math" panose="02040503050406030204" pitchFamily="18" charset="0"/>
                                                  </a:rPr>
                                                  <m:t>𝑣</m:t>
                                                </m:r>
                                              </m:num>
                                              <m:den>
                                                <m:r>
                                                  <a:rPr lang="en-AU" b="0" i="1" smtClean="0">
                                                    <a:latin typeface="Cambria Math" panose="02040503050406030204" pitchFamily="18" charset="0"/>
                                                  </a:rPr>
                                                  <m:t>𝑐</m:t>
                                                </m:r>
                                              </m:den>
                                            </m:f>
                                          </m:e>
                                        </m:d>
                                      </m:e>
                                      <m:sup>
                                        <m:r>
                                          <a:rPr lang="en-AU" b="0" i="1" smtClean="0">
                                            <a:latin typeface="Cambria Math" panose="02040503050406030204" pitchFamily="18" charset="0"/>
                                          </a:rPr>
                                          <m:t>2</m:t>
                                        </m:r>
                                      </m:sup>
                                    </m:sSup>
                                  </m:e>
                                </m:d>
                              </m:e>
                              <m:sup>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sup>
                            </m:sSup>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sin</m:t>
                                </m:r>
                              </m:fName>
                              <m:e>
                                <m:r>
                                  <a:rPr lang="en-AU" b="0" i="1" smtClean="0">
                                    <a:latin typeface="Cambria Math" panose="02040503050406030204" pitchFamily="18" charset="0"/>
                                  </a:rPr>
                                  <m:t>𝜃</m:t>
                                </m:r>
                              </m:e>
                            </m:func>
                          </m:num>
                          <m:den>
                            <m:r>
                              <a:rPr lang="en-AU" b="0" i="1" smtClean="0">
                                <a:latin typeface="Cambria Math" panose="02040503050406030204" pitchFamily="18" charset="0"/>
                              </a:rPr>
                              <m:t>1+</m:t>
                            </m:r>
                            <m:f>
                              <m:fPr>
                                <m:ctrlPr>
                                  <a:rPr lang="en-AU" b="0" i="1" smtClean="0">
                                    <a:latin typeface="Cambria Math" panose="02040503050406030204" pitchFamily="18" charset="0"/>
                                  </a:rPr>
                                </m:ctrlPr>
                              </m:fPr>
                              <m:num>
                                <m:r>
                                  <a:rPr lang="en-AU" b="0" i="1" smtClean="0">
                                    <a:latin typeface="Cambria Math" panose="02040503050406030204" pitchFamily="18" charset="0"/>
                                  </a:rPr>
                                  <m:t>𝑣</m:t>
                                </m:r>
                              </m:num>
                              <m:den>
                                <m:r>
                                  <a:rPr lang="en-AU" b="0" i="1" smtClean="0">
                                    <a:latin typeface="Cambria Math" panose="02040503050406030204" pitchFamily="18" charset="0"/>
                                  </a:rPr>
                                  <m:t>𝑐</m:t>
                                </m:r>
                              </m:den>
                            </m:f>
                            <m:func>
                              <m:funcPr>
                                <m:ctrlPr>
                                  <a:rPr lang="en-AU" b="0" i="1" smtClean="0">
                                    <a:latin typeface="Cambria Math" panose="02040503050406030204" pitchFamily="18" charset="0"/>
                                  </a:rPr>
                                </m:ctrlPr>
                              </m:funcPr>
                              <m:fName>
                                <m:r>
                                  <m:rPr>
                                    <m:sty m:val="p"/>
                                  </m:rPr>
                                  <a:rPr lang="en-AU" b="0" i="0" smtClean="0">
                                    <a:latin typeface="Cambria Math" panose="02040503050406030204" pitchFamily="18" charset="0"/>
                                  </a:rPr>
                                  <m:t>cos</m:t>
                                </m:r>
                              </m:fName>
                              <m:e>
                                <m:r>
                                  <a:rPr lang="en-AU" b="0" i="1" smtClean="0">
                                    <a:latin typeface="Cambria Math" panose="02040503050406030204" pitchFamily="18" charset="0"/>
                                  </a:rPr>
                                  <m:t>𝜃</m:t>
                                </m:r>
                              </m:e>
                            </m:func>
                          </m:den>
                        </m:f>
                      </m:e>
                    </m:func>
                  </m:oMath>
                </a14:m>
                <a:endParaRPr lang="en-US" dirty="0"/>
              </a:p>
              <a:p>
                <a:pPr marL="0" indent="0">
                  <a:buNone/>
                </a:pPr>
                <a:r>
                  <a:rPr lang="en-US" dirty="0"/>
                  <a:t>     A light beam whose direction includes the angle </a:t>
                </a:r>
                <a14:m>
                  <m:oMath xmlns:m="http://schemas.openxmlformats.org/officeDocument/2006/math">
                    <m:r>
                      <a:rPr lang="en-AU" i="1" smtClean="0">
                        <a:latin typeface="Cambria Math" panose="02040503050406030204" pitchFamily="18" charset="0"/>
                      </a:rPr>
                      <m:t>𝜃</m:t>
                    </m:r>
                  </m:oMath>
                </a14:m>
                <a:r>
                  <a:rPr lang="en-US" dirty="0"/>
                  <a:t> with the x-axis </a:t>
                </a:r>
              </a:p>
              <a:p>
                <a:pPr marL="0" indent="0">
                  <a:buNone/>
                </a:pPr>
                <a:r>
                  <a:rPr lang="en-US" dirty="0"/>
                  <a:t>     is seen including an angle</a:t>
                </a:r>
                <a14:m>
                  <m:oMath xmlns:m="http://schemas.openxmlformats.org/officeDocument/2006/math">
                    <m:r>
                      <a:rPr lang="en-AU" b="0" i="1" smtClean="0">
                        <a:latin typeface="Cambria Math" panose="02040503050406030204" pitchFamily="18" charset="0"/>
                      </a:rPr>
                      <m:t> </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𝜃</m:t>
                        </m:r>
                      </m:e>
                      <m:sup>
                        <m:r>
                          <a:rPr lang="en-AU" b="0" i="1" smtClean="0">
                            <a:latin typeface="Cambria Math" panose="02040503050406030204" pitchFamily="18" charset="0"/>
                          </a:rPr>
                          <m:t>′</m:t>
                        </m:r>
                      </m:sup>
                    </m:sSup>
                    <m:r>
                      <a:rPr lang="en-AU" b="0" i="1" smtClean="0">
                        <a:latin typeface="Cambria Math" panose="02040503050406030204" pitchFamily="18" charset="0"/>
                      </a:rPr>
                      <m:t> </m:t>
                    </m:r>
                  </m:oMath>
                </a14:m>
                <a:r>
                  <a:rPr lang="en-US" dirty="0"/>
                  <a:t>with the x-axis in a system moving at velocity </a:t>
                </a:r>
                <a14:m>
                  <m:oMath xmlns:m="http://schemas.openxmlformats.org/officeDocument/2006/math">
                    <m:r>
                      <a:rPr lang="en-US" i="1" dirty="0" smtClean="0">
                        <a:latin typeface="Cambria Math" panose="02040503050406030204" pitchFamily="18" charset="0"/>
                      </a:rPr>
                      <m:t>𝑣</m:t>
                    </m:r>
                  </m:oMath>
                </a14:m>
                <a:r>
                  <a:rPr lang="en-US" dirty="0"/>
                  <a:t> along the x-axis</a:t>
                </a:r>
              </a:p>
              <a:p>
                <a:r>
                  <a:rPr lang="en-US" dirty="0"/>
                  <a:t>The picture seen from a moving object observed at the angle </a:t>
                </a:r>
                <a14:m>
                  <m:oMath xmlns:m="http://schemas.openxmlformats.org/officeDocument/2006/math">
                    <m:r>
                      <a:rPr lang="en-AU" i="1" smtClean="0">
                        <a:latin typeface="Cambria Math" panose="02040503050406030204" pitchFamily="18" charset="0"/>
                      </a:rPr>
                      <m:t>𝜃</m:t>
                    </m:r>
                  </m:oMath>
                </a14:m>
                <a:r>
                  <a:rPr lang="en-US" dirty="0"/>
                  <a:t> is the same as one would see in the system where the object is at rest but observed at the angle </a:t>
                </a:r>
                <a14:m>
                  <m:oMath xmlns:m="http://schemas.openxmlformats.org/officeDocument/2006/math">
                    <m:sSup>
                      <m:sSupPr>
                        <m:ctrlPr>
                          <a:rPr lang="en-AU" i="1">
                            <a:latin typeface="Cambria Math" panose="02040503050406030204" pitchFamily="18" charset="0"/>
                          </a:rPr>
                        </m:ctrlPr>
                      </m:sSupPr>
                      <m:e>
                        <m:r>
                          <a:rPr lang="en-AU" i="1">
                            <a:latin typeface="Cambria Math" panose="02040503050406030204" pitchFamily="18" charset="0"/>
                          </a:rPr>
                          <m:t>𝜃</m:t>
                        </m:r>
                      </m:e>
                      <m:sup>
                        <m:r>
                          <a:rPr lang="en-AU" i="1">
                            <a:latin typeface="Cambria Math" panose="02040503050406030204" pitchFamily="18" charset="0"/>
                          </a:rPr>
                          <m:t>′</m:t>
                        </m:r>
                      </m:sup>
                    </m:sSup>
                  </m:oMath>
                </a14:m>
                <a:r>
                  <a:rPr lang="en-US" dirty="0"/>
                  <a:t>. </a:t>
                </a:r>
              </a:p>
              <a:p>
                <a:r>
                  <a:rPr lang="en-US" dirty="0"/>
                  <a:t>Hence, we see an undistorted picture of a moving object, but a picture in which the object is seemingly rotated by the angle </a:t>
                </a:r>
                <a14:m>
                  <m:oMath xmlns:m="http://schemas.openxmlformats.org/officeDocument/2006/math">
                    <m:sSup>
                      <m:sSupPr>
                        <m:ctrlPr>
                          <a:rPr lang="en-AU" i="1" smtClean="0">
                            <a:latin typeface="Cambria Math" panose="02040503050406030204" pitchFamily="18" charset="0"/>
                          </a:rPr>
                        </m:ctrlPr>
                      </m:sSupPr>
                      <m:e>
                        <m:r>
                          <a:rPr lang="en-AU" i="1">
                            <a:latin typeface="Cambria Math" panose="02040503050406030204" pitchFamily="18" charset="0"/>
                          </a:rPr>
                          <m:t>𝜃</m:t>
                        </m:r>
                      </m:e>
                      <m:sup>
                        <m:r>
                          <a:rPr lang="en-AU" i="1">
                            <a:latin typeface="Cambria Math" panose="02040503050406030204" pitchFamily="18" charset="0"/>
                          </a:rPr>
                          <m:t>′</m:t>
                        </m:r>
                      </m:sup>
                    </m:sSup>
                    <m:r>
                      <a:rPr lang="en-AU" b="0" i="1" smtClean="0">
                        <a:latin typeface="Cambria Math" panose="02040503050406030204" pitchFamily="18" charset="0"/>
                      </a:rPr>
                      <m:t>−</m:t>
                    </m:r>
                    <m:r>
                      <a:rPr lang="en-AU" b="0" i="1" smtClean="0">
                        <a:latin typeface="Cambria Math" panose="02040503050406030204" pitchFamily="18" charset="0"/>
                      </a:rPr>
                      <m:t>𝜃</m:t>
                    </m:r>
                  </m:oMath>
                </a14:m>
                <a:r>
                  <a:rPr lang="en-US" dirty="0"/>
                  <a:t>. </a:t>
                </a:r>
              </a:p>
              <a:p>
                <a:r>
                  <a:rPr lang="en-US" sz="2400" i="1" dirty="0">
                    <a:ln w="0"/>
                    <a:solidFill>
                      <a:srgbClr val="C00000"/>
                    </a:solidFill>
                    <a:effectLst>
                      <a:outerShdw blurRad="38100" dist="25400" dir="5400000" algn="ctr" rotWithShape="0">
                        <a:srgbClr val="6E747A">
                          <a:alpha val="43000"/>
                        </a:srgbClr>
                      </a:outerShdw>
                    </a:effectLst>
                  </a:rPr>
                  <a:t>A spherical object still appears as a sphere</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76AA8C87-4EED-6081-7EFC-264F69910B73}"/>
                  </a:ext>
                </a:extLst>
              </p:cNvPr>
              <p:cNvSpPr>
                <a:spLocks noGrp="1" noRot="1" noChangeAspect="1" noMove="1" noResize="1" noEditPoints="1" noAdjustHandles="1" noChangeArrowheads="1" noChangeShapeType="1" noTextEdit="1"/>
              </p:cNvSpPr>
              <p:nvPr>
                <p:ph idx="1"/>
              </p:nvPr>
            </p:nvSpPr>
            <p:spPr>
              <a:xfrm>
                <a:off x="609600" y="990601"/>
                <a:ext cx="10972800" cy="5029199"/>
              </a:xfrm>
              <a:blipFill>
                <a:blip r:embed="rId2"/>
                <a:stretch>
                  <a:fillRect l="-889" t="-848" r="-278" b="-26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5306E3-B762-77CC-52CD-EC0DAC698B7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0B58766-AEF9-FADE-B819-F8F3E5810ECF}"/>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830E2D-6DA7-5DD9-BEB4-D0542CE678B7}"/>
              </a:ext>
            </a:extLst>
          </p:cNvPr>
          <p:cNvSpPr>
            <a:spLocks noGrp="1"/>
          </p:cNvSpPr>
          <p:nvPr>
            <p:ph type="sldNum" sz="quarter" idx="12"/>
          </p:nvPr>
        </p:nvSpPr>
        <p:spPr/>
        <p:txBody>
          <a:bodyPr/>
          <a:lstStyle/>
          <a:p>
            <a:fld id="{87034D8C-3CB4-402A-BC46-2AB14C0FE90A}" type="slidenum">
              <a:rPr lang="en-US" smtClean="0"/>
              <a:pPr/>
              <a:t>67</a:t>
            </a:fld>
            <a:endParaRPr lang="en-US"/>
          </a:p>
        </p:txBody>
      </p:sp>
    </p:spTree>
    <p:extLst>
      <p:ext uri="{BB962C8B-B14F-4D97-AF65-F5344CB8AC3E}">
        <p14:creationId xmlns:p14="http://schemas.microsoft.com/office/powerpoint/2010/main" val="260401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E256-12C7-A140-8293-B8F5EA847E94}"/>
              </a:ext>
            </a:extLst>
          </p:cNvPr>
          <p:cNvSpPr>
            <a:spLocks noGrp="1"/>
          </p:cNvSpPr>
          <p:nvPr>
            <p:ph type="title"/>
          </p:nvPr>
        </p:nvSpPr>
        <p:spPr/>
        <p:txBody>
          <a:bodyPr/>
          <a:lstStyle/>
          <a:p>
            <a:r>
              <a:rPr lang="en-US" sz="3200" b="0" i="1" dirty="0">
                <a:ln w="0"/>
                <a:solidFill>
                  <a:srgbClr val="C00000"/>
                </a:solidFill>
                <a:effectLst>
                  <a:outerShdw blurRad="38100" dist="25400" dir="5400000" algn="ctr" rotWithShape="0">
                    <a:srgbClr val="6E747A">
                      <a:alpha val="43000"/>
                    </a:srgbClr>
                  </a:outerShdw>
                </a:effectLst>
              </a:rPr>
              <a:t>Invisibility of the Lorentz Contraction – Weisskopf</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AA8C87-4EED-6081-7EFC-264F69910B73}"/>
                  </a:ext>
                </a:extLst>
              </p:cNvPr>
              <p:cNvSpPr>
                <a:spLocks noGrp="1"/>
              </p:cNvSpPr>
              <p:nvPr>
                <p:ph idx="1"/>
              </p:nvPr>
            </p:nvSpPr>
            <p:spPr>
              <a:xfrm>
                <a:off x="609600" y="768875"/>
                <a:ext cx="10972800" cy="5029199"/>
              </a:xfrm>
            </p:spPr>
            <p:txBody>
              <a:bodyPr/>
              <a:lstStyle/>
              <a:p>
                <a:r>
                  <a:rPr lang="en-US" dirty="0"/>
                  <a:t>Einstein is correct – these facts never challenged him</a:t>
                </a:r>
              </a:p>
              <a:p>
                <a:r>
                  <a:rPr lang="en-US" dirty="0"/>
                  <a:t>Special relativity entails that, in the appearance of an object, any Lorentz contraction merely compensates for elongation of the image caused by finite signal speed</a:t>
                </a:r>
              </a:p>
              <a:p>
                <a:r>
                  <a:rPr lang="en-US" dirty="0"/>
                  <a:t>The apparent rotation is always negative: </a:t>
                </a:r>
                <a14:m>
                  <m:oMath xmlns:m="http://schemas.openxmlformats.org/officeDocument/2006/math">
                    <m:sSup>
                      <m:sSupPr>
                        <m:ctrlPr>
                          <a:rPr lang="en-AU" i="1" smtClean="0">
                            <a:latin typeface="Cambria Math" panose="02040503050406030204" pitchFamily="18" charset="0"/>
                          </a:rPr>
                        </m:ctrlPr>
                      </m:sSupPr>
                      <m:e>
                        <m:r>
                          <a:rPr lang="en-AU" i="1">
                            <a:latin typeface="Cambria Math" panose="02040503050406030204" pitchFamily="18" charset="0"/>
                          </a:rPr>
                          <m:t>𝜃</m:t>
                        </m:r>
                      </m:e>
                      <m:sup>
                        <m:r>
                          <a:rPr lang="en-AU" i="1">
                            <a:latin typeface="Cambria Math" panose="02040503050406030204" pitchFamily="18" charset="0"/>
                          </a:rPr>
                          <m:t>′</m:t>
                        </m:r>
                      </m:sup>
                    </m:sSup>
                    <m:r>
                      <a:rPr lang="en-AU" b="0" i="1" smtClean="0">
                        <a:latin typeface="Cambria Math" panose="02040503050406030204" pitchFamily="18" charset="0"/>
                      </a:rPr>
                      <m:t>−</m:t>
                    </m:r>
                    <m:r>
                      <a:rPr lang="en-AU" i="1">
                        <a:latin typeface="Cambria Math" panose="02040503050406030204" pitchFamily="18" charset="0"/>
                      </a:rPr>
                      <m:t>𝜃</m:t>
                    </m:r>
                    <m:r>
                      <a:rPr lang="en-AU" b="0" i="1" smtClean="0">
                        <a:latin typeface="Cambria Math" panose="02040503050406030204" pitchFamily="18" charset="0"/>
                      </a:rPr>
                      <m:t>&lt;0</m:t>
                    </m:r>
                  </m:oMath>
                </a14:m>
                <a:r>
                  <a:rPr lang="en-US" dirty="0"/>
                  <a:t>, which means that the object is turned such that it reveals more of its trailing side to the observer. </a:t>
                </a:r>
              </a:p>
              <a:p>
                <a:r>
                  <a:rPr lang="en-US" dirty="0"/>
                  <a:t>In the extreme case of </a:t>
                </a:r>
                <a14:m>
                  <m:oMath xmlns:m="http://schemas.openxmlformats.org/officeDocument/2006/math">
                    <m:r>
                      <a:rPr lang="en-AU" b="0" i="1" smtClean="0">
                        <a:latin typeface="Cambria Math" panose="02040503050406030204" pitchFamily="18" charset="0"/>
                      </a:rPr>
                      <m:t>𝑣</m:t>
                    </m:r>
                    <m:r>
                      <a:rPr lang="en-AU" b="0" i="1" smtClean="0">
                        <a:latin typeface="Cambria Math" panose="02040503050406030204" pitchFamily="18" charset="0"/>
                      </a:rPr>
                      <m:t>≈</m:t>
                    </m:r>
                    <m:r>
                      <a:rPr lang="en-AU" b="0" i="1" smtClean="0">
                        <a:latin typeface="Cambria Math" panose="02040503050406030204" pitchFamily="18" charset="0"/>
                      </a:rPr>
                      <m:t>𝑐</m:t>
                    </m:r>
                  </m:oMath>
                </a14:m>
                <a:r>
                  <a:rPr lang="en-US" dirty="0"/>
                  <a:t>, </a:t>
                </a:r>
                <a14:m>
                  <m:oMath xmlns:m="http://schemas.openxmlformats.org/officeDocument/2006/math">
                    <m:sSup>
                      <m:sSupPr>
                        <m:ctrlPr>
                          <a:rPr lang="en-AU" i="1">
                            <a:latin typeface="Cambria Math" panose="02040503050406030204" pitchFamily="18" charset="0"/>
                          </a:rPr>
                        </m:ctrlPr>
                      </m:sSupPr>
                      <m:e>
                        <m:r>
                          <a:rPr lang="en-AU" i="1">
                            <a:latin typeface="Cambria Math" panose="02040503050406030204" pitchFamily="18" charset="0"/>
                          </a:rPr>
                          <m:t>𝜃</m:t>
                        </m:r>
                      </m:e>
                      <m:sup>
                        <m:r>
                          <a:rPr lang="en-AU" i="1">
                            <a:latin typeface="Cambria Math" panose="02040503050406030204" pitchFamily="18" charset="0"/>
                          </a:rPr>
                          <m:t>′</m:t>
                        </m:r>
                      </m:sup>
                    </m:sSup>
                  </m:oMath>
                </a14:m>
                <a:r>
                  <a:rPr lang="en-US" dirty="0"/>
                  <a:t> is tiny for all values of </a:t>
                </a:r>
                <a14:m>
                  <m:oMath xmlns:m="http://schemas.openxmlformats.org/officeDocument/2006/math">
                    <m:r>
                      <a:rPr lang="en-AU" i="1">
                        <a:latin typeface="Cambria Math" panose="02040503050406030204" pitchFamily="18" charset="0"/>
                      </a:rPr>
                      <m:t>𝜃</m:t>
                    </m:r>
                  </m:oMath>
                </a14:m>
                <a:r>
                  <a:rPr lang="en-US" dirty="0"/>
                  <a:t>,  </a:t>
                </a:r>
              </a:p>
              <a:p>
                <a:pPr marL="0" indent="0">
                  <a:spcBef>
                    <a:spcPts val="0"/>
                  </a:spcBef>
                  <a:buNone/>
                </a:pPr>
                <a:r>
                  <a:rPr lang="en-US" dirty="0"/>
                  <a:t>	except when    </a:t>
                </a:r>
                <a14:m>
                  <m:oMath xmlns:m="http://schemas.openxmlformats.org/officeDocument/2006/math">
                    <m:sSup>
                      <m:sSupPr>
                        <m:ctrlPr>
                          <a:rPr lang="en-AU" b="0" i="1" smtClean="0">
                            <a:latin typeface="Cambria Math" panose="02040503050406030204" pitchFamily="18" charset="0"/>
                          </a:rPr>
                        </m:ctrlPr>
                      </m:sSupPr>
                      <m:e>
                        <m:r>
                          <a:rPr lang="en-AU" b="0" i="0" smtClean="0">
                            <a:latin typeface="Cambria Math" panose="02040503050406030204" pitchFamily="18" charset="0"/>
                          </a:rPr>
                          <m:t>180</m:t>
                        </m:r>
                      </m:e>
                      <m:sup>
                        <m:r>
                          <a:rPr lang="en-AU" b="0" i="1" smtClean="0">
                            <a:latin typeface="Cambria Math" panose="02040503050406030204" pitchFamily="18" charset="0"/>
                          </a:rPr>
                          <m:t>∘</m:t>
                        </m:r>
                      </m:sup>
                    </m:sSup>
                    <m:r>
                      <a:rPr lang="en-AU" b="0" i="0" smtClean="0">
                        <a:latin typeface="Cambria Math" panose="02040503050406030204" pitchFamily="18" charset="0"/>
                      </a:rPr>
                      <m:t>−</m:t>
                    </m:r>
                    <m:r>
                      <a:rPr lang="en-AU" i="1">
                        <a:latin typeface="Cambria Math" panose="02040503050406030204" pitchFamily="18" charset="0"/>
                      </a:rPr>
                      <m:t>𝜃</m:t>
                    </m:r>
                    <m:r>
                      <a:rPr lang="en-AU" b="0" i="1" smtClean="0">
                        <a:latin typeface="Cambria Math" panose="02040503050406030204" pitchFamily="18" charset="0"/>
                      </a:rPr>
                      <m:t>≈</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r>
                              <a:rPr lang="en-AU" i="1">
                                <a:latin typeface="Cambria Math" panose="02040503050406030204" pitchFamily="18" charset="0"/>
                              </a:rPr>
                              <m:t>1−</m:t>
                            </m:r>
                            <m:sSup>
                              <m:sSupPr>
                                <m:ctrlPr>
                                  <a:rPr lang="en-AU" i="1">
                                    <a:latin typeface="Cambria Math" panose="02040503050406030204" pitchFamily="18" charset="0"/>
                                  </a:rPr>
                                </m:ctrlPr>
                              </m:sSupPr>
                              <m:e>
                                <m:d>
                                  <m:dPr>
                                    <m:ctrlPr>
                                      <a:rPr lang="en-AU" i="1">
                                        <a:latin typeface="Cambria Math" panose="02040503050406030204" pitchFamily="18" charset="0"/>
                                      </a:rPr>
                                    </m:ctrlPr>
                                  </m:dPr>
                                  <m:e>
                                    <m:f>
                                      <m:fPr>
                                        <m:ctrlPr>
                                          <a:rPr lang="en-AU" i="1">
                                            <a:latin typeface="Cambria Math" panose="02040503050406030204" pitchFamily="18" charset="0"/>
                                          </a:rPr>
                                        </m:ctrlPr>
                                      </m:fPr>
                                      <m:num>
                                        <m:r>
                                          <a:rPr lang="en-AU" i="1">
                                            <a:latin typeface="Cambria Math" panose="02040503050406030204" pitchFamily="18" charset="0"/>
                                          </a:rPr>
                                          <m:t>𝑣</m:t>
                                        </m:r>
                                      </m:num>
                                      <m:den>
                                        <m:r>
                                          <a:rPr lang="en-AU" i="1">
                                            <a:latin typeface="Cambria Math" panose="02040503050406030204" pitchFamily="18" charset="0"/>
                                          </a:rPr>
                                          <m:t>𝑐</m:t>
                                        </m:r>
                                      </m:den>
                                    </m:f>
                                  </m:e>
                                </m:d>
                              </m:e>
                              <m:sup>
                                <m:r>
                                  <a:rPr lang="en-AU" i="1">
                                    <a:latin typeface="Cambria Math" panose="02040503050406030204" pitchFamily="18" charset="0"/>
                                  </a:rPr>
                                  <m:t>2</m:t>
                                </m:r>
                              </m:sup>
                            </m:sSup>
                          </m:e>
                        </m:d>
                      </m:e>
                      <m:sup>
                        <m:r>
                          <a:rPr lang="en-AU" b="0" i="1" smtClean="0">
                            <a:latin typeface="Cambria Math" panose="02040503050406030204" pitchFamily="18" charset="0"/>
                          </a:rPr>
                          <m:t>1/2</m:t>
                        </m:r>
                      </m:sup>
                    </m:sSup>
                  </m:oMath>
                </a14:m>
                <a:r>
                  <a:rPr lang="en-US" dirty="0"/>
                  <a:t>. </a:t>
                </a:r>
              </a:p>
              <a:p>
                <a:r>
                  <a:rPr lang="en-US" dirty="0"/>
                  <a:t>Since </a:t>
                </a:r>
                <a14:m>
                  <m:oMath xmlns:m="http://schemas.openxmlformats.org/officeDocument/2006/math">
                    <m:r>
                      <a:rPr lang="en-AU" i="1" smtClean="0">
                        <a:latin typeface="Cambria Math" panose="02040503050406030204" pitchFamily="18" charset="0"/>
                      </a:rPr>
                      <m:t>𝜃</m:t>
                    </m:r>
                  </m:oMath>
                </a14:m>
                <a:r>
                  <a:rPr lang="en-US" dirty="0"/>
                  <a:t> goes from 180° to 0° when an object moves by, we find for the case </a:t>
                </a:r>
                <a14:m>
                  <m:oMath xmlns:m="http://schemas.openxmlformats.org/officeDocument/2006/math">
                    <m:r>
                      <a:rPr lang="en-AU" i="1">
                        <a:latin typeface="Cambria Math" panose="02040503050406030204" pitchFamily="18" charset="0"/>
                      </a:rPr>
                      <m:t>𝑣</m:t>
                    </m:r>
                    <m:r>
                      <a:rPr lang="en-AU" i="1">
                        <a:latin typeface="Cambria Math" panose="02040503050406030204" pitchFamily="18" charset="0"/>
                      </a:rPr>
                      <m:t>≈</m:t>
                    </m:r>
                    <m:r>
                      <a:rPr lang="en-AU" i="1">
                        <a:latin typeface="Cambria Math" panose="02040503050406030204" pitchFamily="18" charset="0"/>
                      </a:rPr>
                      <m:t>𝑐</m:t>
                    </m:r>
                  </m:oMath>
                </a14:m>
                <a:r>
                  <a:rPr lang="en-US" dirty="0"/>
                  <a:t> that </a:t>
                </a:r>
              </a:p>
              <a:p>
                <a:pPr lvl="1">
                  <a:buFont typeface="Wingdings" panose="05000000000000000000" pitchFamily="2" charset="2"/>
                  <a:buChar char="ü"/>
                </a:pPr>
                <a:r>
                  <a:rPr lang="en-US" sz="2200" dirty="0"/>
                  <a:t>we see the front side of the object only at the very beginning; </a:t>
                </a:r>
              </a:p>
              <a:p>
                <a:pPr lvl="1">
                  <a:buFont typeface="Wingdings" panose="05000000000000000000" pitchFamily="2" charset="2"/>
                  <a:buChar char="ü"/>
                </a:pPr>
                <a:r>
                  <a:rPr lang="en-US" sz="2200" dirty="0"/>
                  <a:t>it turns around facing its trailing side at us quite early when we still see it coming at us </a:t>
                </a:r>
              </a:p>
              <a:p>
                <a:pPr lvl="1">
                  <a:buFont typeface="Wingdings" panose="05000000000000000000" pitchFamily="2" charset="2"/>
                  <a:buChar char="ü"/>
                </a:pPr>
                <a:r>
                  <a:rPr lang="en-US" sz="2200" dirty="0"/>
                  <a:t>and remains doing so until it leaves us and naturally is seen from behind. </a:t>
                </a:r>
              </a:p>
              <a:p>
                <a:r>
                  <a:rPr lang="en-US" dirty="0"/>
                  <a:t>This paradox is not surprising when one recalls that the aberration angle is almost 180° when </a:t>
                </a:r>
                <a14:m>
                  <m:oMath xmlns:m="http://schemas.openxmlformats.org/officeDocument/2006/math">
                    <m:r>
                      <a:rPr lang="en-AU" b="0" i="1" smtClean="0">
                        <a:latin typeface="Cambria Math" panose="02040503050406030204" pitchFamily="18" charset="0"/>
                      </a:rPr>
                      <m:t>𝑣</m:t>
                    </m:r>
                    <m:r>
                      <a:rPr lang="en-AU" b="0" i="1" smtClean="0">
                        <a:latin typeface="Cambria Math" panose="02040503050406030204" pitchFamily="18" charset="0"/>
                      </a:rPr>
                      <m:t>≈</m:t>
                    </m:r>
                    <m:r>
                      <a:rPr lang="en-AU" b="0" i="1" smtClean="0">
                        <a:latin typeface="Cambria Math" panose="02040503050406030204" pitchFamily="18" charset="0"/>
                      </a:rPr>
                      <m:t>𝑐</m:t>
                    </m:r>
                  </m:oMath>
                </a14:m>
                <a:r>
                  <a:rPr lang="en-AU" dirty="0"/>
                  <a:t>.  </a:t>
                </a:r>
                <a:r>
                  <a:rPr lang="en-US" dirty="0"/>
                  <a:t>Hence the light we see coming from the object when it is moving towards us, left the object backwards when observed from the object itself. </a:t>
                </a:r>
              </a:p>
              <a:p>
                <a:endParaRPr lang="en-US" dirty="0"/>
              </a:p>
              <a:p>
                <a:endParaRPr lang="en-US" dirty="0"/>
              </a:p>
            </p:txBody>
          </p:sp>
        </mc:Choice>
        <mc:Fallback xmlns="">
          <p:sp>
            <p:nvSpPr>
              <p:cNvPr id="3" name="Content Placeholder 2">
                <a:extLst>
                  <a:ext uri="{FF2B5EF4-FFF2-40B4-BE49-F238E27FC236}">
                    <a16:creationId xmlns:a16="http://schemas.microsoft.com/office/drawing/2014/main" id="{76AA8C87-4EED-6081-7EFC-264F69910B73}"/>
                  </a:ext>
                </a:extLst>
              </p:cNvPr>
              <p:cNvSpPr>
                <a:spLocks noGrp="1" noRot="1" noChangeAspect="1" noMove="1" noResize="1" noEditPoints="1" noAdjustHandles="1" noChangeArrowheads="1" noChangeShapeType="1" noTextEdit="1"/>
              </p:cNvSpPr>
              <p:nvPr>
                <p:ph idx="1"/>
              </p:nvPr>
            </p:nvSpPr>
            <p:spPr>
              <a:xfrm>
                <a:off x="609600" y="768875"/>
                <a:ext cx="10972800" cy="5029199"/>
              </a:xfrm>
              <a:blipFill>
                <a:blip r:embed="rId2"/>
                <a:stretch>
                  <a:fillRect l="-611" t="-848" b="-1551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C5306E3-B762-77CC-52CD-EC0DAC698B7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0B58766-AEF9-FADE-B819-F8F3E5810ECF}"/>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830E2D-6DA7-5DD9-BEB4-D0542CE678B7}"/>
              </a:ext>
            </a:extLst>
          </p:cNvPr>
          <p:cNvSpPr>
            <a:spLocks noGrp="1"/>
          </p:cNvSpPr>
          <p:nvPr>
            <p:ph type="sldNum" sz="quarter" idx="12"/>
          </p:nvPr>
        </p:nvSpPr>
        <p:spPr/>
        <p:txBody>
          <a:bodyPr/>
          <a:lstStyle/>
          <a:p>
            <a:fld id="{87034D8C-3CB4-402A-BC46-2AB14C0FE90A}" type="slidenum">
              <a:rPr lang="en-US" smtClean="0"/>
              <a:pPr/>
              <a:t>68</a:t>
            </a:fld>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4E26624-ED2D-3699-F00F-81CCBF49CC53}"/>
                  </a:ext>
                </a:extLst>
              </p:cNvPr>
              <p:cNvSpPr txBox="1"/>
              <p:nvPr/>
            </p:nvSpPr>
            <p:spPr>
              <a:xfrm>
                <a:off x="9448800" y="2330308"/>
                <a:ext cx="2500556" cy="1066895"/>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AU" sz="1600" b="0" i="1" smtClean="0">
                              <a:latin typeface="Cambria Math" panose="02040503050406030204" pitchFamily="18" charset="0"/>
                            </a:rPr>
                          </m:ctrlPr>
                        </m:funcPr>
                        <m:fName>
                          <m:r>
                            <m:rPr>
                              <m:sty m:val="p"/>
                            </m:rPr>
                            <a:rPr lang="en-AU" sz="1600" b="0" i="0" smtClean="0">
                              <a:latin typeface="Cambria Math" panose="02040503050406030204" pitchFamily="18" charset="0"/>
                            </a:rPr>
                            <m:t>sin</m:t>
                          </m:r>
                        </m:fName>
                        <m:e>
                          <m:sSup>
                            <m:sSupPr>
                              <m:ctrlPr>
                                <a:rPr lang="en-AU" sz="1600" b="0" i="1" smtClean="0">
                                  <a:latin typeface="Cambria Math" panose="02040503050406030204" pitchFamily="18" charset="0"/>
                                </a:rPr>
                              </m:ctrlPr>
                            </m:sSupPr>
                            <m:e>
                              <m:r>
                                <a:rPr lang="en-AU" sz="1600" b="0" i="1" smtClean="0">
                                  <a:latin typeface="Cambria Math" panose="02040503050406030204" pitchFamily="18" charset="0"/>
                                </a:rPr>
                                <m:t>𝜃</m:t>
                              </m:r>
                            </m:e>
                            <m:sup>
                              <m:r>
                                <a:rPr lang="en-AU" sz="1600" b="0" i="1" smtClean="0">
                                  <a:latin typeface="Cambria Math" panose="02040503050406030204" pitchFamily="18" charset="0"/>
                                </a:rPr>
                                <m:t>′</m:t>
                              </m:r>
                            </m:sup>
                          </m:sSup>
                          <m:r>
                            <a:rPr lang="en-AU" sz="1600" b="0" i="1" smtClean="0">
                              <a:latin typeface="Cambria Math" panose="02040503050406030204" pitchFamily="18" charset="0"/>
                            </a:rPr>
                            <m:t>=</m:t>
                          </m:r>
                          <m:f>
                            <m:fPr>
                              <m:ctrlPr>
                                <a:rPr lang="en-AU" sz="1600" b="0" i="1" smtClean="0">
                                  <a:latin typeface="Cambria Math" panose="02040503050406030204" pitchFamily="18" charset="0"/>
                                </a:rPr>
                              </m:ctrlPr>
                            </m:fPr>
                            <m:num>
                              <m:sSup>
                                <m:sSupPr>
                                  <m:ctrlPr>
                                    <a:rPr lang="en-AU" sz="1600" b="0" i="1" smtClean="0">
                                      <a:latin typeface="Cambria Math" panose="02040503050406030204" pitchFamily="18" charset="0"/>
                                    </a:rPr>
                                  </m:ctrlPr>
                                </m:sSupPr>
                                <m:e>
                                  <m:d>
                                    <m:dPr>
                                      <m:ctrlPr>
                                        <a:rPr lang="en-AU" sz="1600" b="0" i="1" smtClean="0">
                                          <a:latin typeface="Cambria Math" panose="02040503050406030204" pitchFamily="18" charset="0"/>
                                        </a:rPr>
                                      </m:ctrlPr>
                                    </m:dPr>
                                    <m:e>
                                      <m:r>
                                        <a:rPr lang="en-AU" sz="1600" b="0" i="1" smtClean="0">
                                          <a:latin typeface="Cambria Math" panose="02040503050406030204" pitchFamily="18" charset="0"/>
                                        </a:rPr>
                                        <m:t>1−</m:t>
                                      </m:r>
                                      <m:sSup>
                                        <m:sSupPr>
                                          <m:ctrlPr>
                                            <a:rPr lang="en-AU" sz="1600" b="0" i="1" smtClean="0">
                                              <a:latin typeface="Cambria Math" panose="02040503050406030204" pitchFamily="18" charset="0"/>
                                            </a:rPr>
                                          </m:ctrlPr>
                                        </m:sSupPr>
                                        <m:e>
                                          <m:d>
                                            <m:dPr>
                                              <m:ctrlPr>
                                                <a:rPr lang="en-AU" sz="1600" b="0" i="1" smtClean="0">
                                                  <a:latin typeface="Cambria Math" panose="02040503050406030204" pitchFamily="18" charset="0"/>
                                                </a:rPr>
                                              </m:ctrlPr>
                                            </m:dPr>
                                            <m:e>
                                              <m:f>
                                                <m:fPr>
                                                  <m:ctrlPr>
                                                    <a:rPr lang="en-AU" sz="1600" b="0" i="1" smtClean="0">
                                                      <a:latin typeface="Cambria Math" panose="02040503050406030204" pitchFamily="18" charset="0"/>
                                                    </a:rPr>
                                                  </m:ctrlPr>
                                                </m:fPr>
                                                <m:num>
                                                  <m:r>
                                                    <a:rPr lang="en-AU" sz="1600" b="0" i="1" smtClean="0">
                                                      <a:latin typeface="Cambria Math" panose="02040503050406030204" pitchFamily="18" charset="0"/>
                                                    </a:rPr>
                                                    <m:t>𝑣</m:t>
                                                  </m:r>
                                                </m:num>
                                                <m:den>
                                                  <m:r>
                                                    <a:rPr lang="en-AU" sz="1600" b="0" i="1" smtClean="0">
                                                      <a:latin typeface="Cambria Math" panose="02040503050406030204" pitchFamily="18" charset="0"/>
                                                    </a:rPr>
                                                    <m:t>𝑐</m:t>
                                                  </m:r>
                                                </m:den>
                                              </m:f>
                                            </m:e>
                                          </m:d>
                                        </m:e>
                                        <m:sup>
                                          <m:r>
                                            <a:rPr lang="en-AU" sz="1600" b="0" i="1" smtClean="0">
                                              <a:latin typeface="Cambria Math" panose="02040503050406030204" pitchFamily="18" charset="0"/>
                                            </a:rPr>
                                            <m:t>2</m:t>
                                          </m:r>
                                        </m:sup>
                                      </m:sSup>
                                    </m:e>
                                  </m:d>
                                </m:e>
                                <m:sup>
                                  <m:f>
                                    <m:fPr>
                                      <m:ctrlPr>
                                        <a:rPr lang="en-AU" sz="1600" b="0" i="1" smtClean="0">
                                          <a:latin typeface="Cambria Math" panose="02040503050406030204" pitchFamily="18" charset="0"/>
                                        </a:rPr>
                                      </m:ctrlPr>
                                    </m:fPr>
                                    <m:num>
                                      <m:r>
                                        <a:rPr lang="en-AU" sz="1600" b="0" i="1" smtClean="0">
                                          <a:latin typeface="Cambria Math" panose="02040503050406030204" pitchFamily="18" charset="0"/>
                                        </a:rPr>
                                        <m:t>1</m:t>
                                      </m:r>
                                    </m:num>
                                    <m:den>
                                      <m:r>
                                        <a:rPr lang="en-AU" sz="1600" b="0" i="1" smtClean="0">
                                          <a:latin typeface="Cambria Math" panose="02040503050406030204" pitchFamily="18" charset="0"/>
                                        </a:rPr>
                                        <m:t>2</m:t>
                                      </m:r>
                                    </m:den>
                                  </m:f>
                                </m:sup>
                              </m:sSup>
                              <m:func>
                                <m:funcPr>
                                  <m:ctrlPr>
                                    <a:rPr lang="en-AU" sz="1600" b="0" i="1" smtClean="0">
                                      <a:latin typeface="Cambria Math" panose="02040503050406030204" pitchFamily="18" charset="0"/>
                                    </a:rPr>
                                  </m:ctrlPr>
                                </m:funcPr>
                                <m:fName>
                                  <m:r>
                                    <m:rPr>
                                      <m:sty m:val="p"/>
                                    </m:rPr>
                                    <a:rPr lang="en-AU" sz="1600" b="0" i="0" smtClean="0">
                                      <a:latin typeface="Cambria Math" panose="02040503050406030204" pitchFamily="18" charset="0"/>
                                    </a:rPr>
                                    <m:t>sin</m:t>
                                  </m:r>
                                </m:fName>
                                <m:e>
                                  <m:r>
                                    <a:rPr lang="en-AU" sz="1600" b="0" i="1" smtClean="0">
                                      <a:latin typeface="Cambria Math" panose="02040503050406030204" pitchFamily="18" charset="0"/>
                                    </a:rPr>
                                    <m:t>𝜃</m:t>
                                  </m:r>
                                </m:e>
                              </m:func>
                            </m:num>
                            <m:den>
                              <m:r>
                                <a:rPr lang="en-AU" sz="1600" b="0" i="1" smtClean="0">
                                  <a:latin typeface="Cambria Math" panose="02040503050406030204" pitchFamily="18" charset="0"/>
                                </a:rPr>
                                <m:t>1+</m:t>
                              </m:r>
                              <m:f>
                                <m:fPr>
                                  <m:ctrlPr>
                                    <a:rPr lang="en-AU" sz="1600" b="0" i="1" smtClean="0">
                                      <a:latin typeface="Cambria Math" panose="02040503050406030204" pitchFamily="18" charset="0"/>
                                    </a:rPr>
                                  </m:ctrlPr>
                                </m:fPr>
                                <m:num>
                                  <m:r>
                                    <a:rPr lang="en-AU" sz="1600" b="0" i="1" smtClean="0">
                                      <a:latin typeface="Cambria Math" panose="02040503050406030204" pitchFamily="18" charset="0"/>
                                    </a:rPr>
                                    <m:t>𝑣</m:t>
                                  </m:r>
                                </m:num>
                                <m:den>
                                  <m:r>
                                    <a:rPr lang="en-AU" sz="1600" b="0" i="1" smtClean="0">
                                      <a:latin typeface="Cambria Math" panose="02040503050406030204" pitchFamily="18" charset="0"/>
                                    </a:rPr>
                                    <m:t>𝑐</m:t>
                                  </m:r>
                                </m:den>
                              </m:f>
                              <m:func>
                                <m:funcPr>
                                  <m:ctrlPr>
                                    <a:rPr lang="en-AU" sz="1600" b="0" i="1" smtClean="0">
                                      <a:latin typeface="Cambria Math" panose="02040503050406030204" pitchFamily="18" charset="0"/>
                                    </a:rPr>
                                  </m:ctrlPr>
                                </m:funcPr>
                                <m:fName>
                                  <m:r>
                                    <m:rPr>
                                      <m:sty m:val="p"/>
                                    </m:rPr>
                                    <a:rPr lang="en-AU" sz="1600" b="0" i="0" smtClean="0">
                                      <a:latin typeface="Cambria Math" panose="02040503050406030204" pitchFamily="18" charset="0"/>
                                    </a:rPr>
                                    <m:t>cos</m:t>
                                  </m:r>
                                </m:fName>
                                <m:e>
                                  <m:r>
                                    <a:rPr lang="en-AU" sz="1600" b="0" i="1" smtClean="0">
                                      <a:latin typeface="Cambria Math" panose="02040503050406030204" pitchFamily="18" charset="0"/>
                                    </a:rPr>
                                    <m:t>𝜃</m:t>
                                  </m:r>
                                </m:e>
                              </m:func>
                            </m:den>
                          </m:f>
                        </m:e>
                      </m:func>
                    </m:oMath>
                  </m:oMathPara>
                </a14:m>
                <a:endParaRPr lang="en-AU" sz="1600" dirty="0"/>
              </a:p>
            </p:txBody>
          </p:sp>
        </mc:Choice>
        <mc:Fallback xmlns="">
          <p:sp>
            <p:nvSpPr>
              <p:cNvPr id="8" name="TextBox 7">
                <a:extLst>
                  <a:ext uri="{FF2B5EF4-FFF2-40B4-BE49-F238E27FC236}">
                    <a16:creationId xmlns:a16="http://schemas.microsoft.com/office/drawing/2014/main" id="{04E26624-ED2D-3699-F00F-81CCBF49CC53}"/>
                  </a:ext>
                </a:extLst>
              </p:cNvPr>
              <p:cNvSpPr txBox="1">
                <a:spLocks noRot="1" noChangeAspect="1" noMove="1" noResize="1" noEditPoints="1" noAdjustHandles="1" noChangeArrowheads="1" noChangeShapeType="1" noTextEdit="1"/>
              </p:cNvSpPr>
              <p:nvPr/>
            </p:nvSpPr>
            <p:spPr>
              <a:xfrm>
                <a:off x="9448800" y="2330308"/>
                <a:ext cx="2500556" cy="1066895"/>
              </a:xfrm>
              <a:prstGeom prst="rect">
                <a:avLst/>
              </a:prstGeom>
              <a:blipFill>
                <a:blip r:embed="rId3"/>
                <a:stretch>
                  <a:fillRect/>
                </a:stretch>
              </a:blipFill>
              <a:ln>
                <a:solidFill>
                  <a:srgbClr val="FF0000"/>
                </a:solidFill>
              </a:ln>
            </p:spPr>
            <p:txBody>
              <a:bodyPr/>
              <a:lstStyle/>
              <a:p>
                <a:r>
                  <a:rPr lang="en-AU">
                    <a:noFill/>
                  </a:rPr>
                  <a:t> </a:t>
                </a:r>
              </a:p>
            </p:txBody>
          </p:sp>
        </mc:Fallback>
      </mc:AlternateContent>
    </p:spTree>
    <p:extLst>
      <p:ext uri="{BB962C8B-B14F-4D97-AF65-F5344CB8AC3E}">
        <p14:creationId xmlns:p14="http://schemas.microsoft.com/office/powerpoint/2010/main" val="289255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circle(in)">
                                      <p:cBhvr>
                                        <p:cTn id="4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DC1BE-3F56-04BD-5721-43A7A4C10078}"/>
              </a:ext>
            </a:extLst>
          </p:cNvPr>
          <p:cNvSpPr>
            <a:spLocks noGrp="1"/>
          </p:cNvSpPr>
          <p:nvPr>
            <p:ph type="title"/>
          </p:nvPr>
        </p:nvSpPr>
        <p:spPr/>
        <p:txBody>
          <a:bodyPr/>
          <a:lstStyle/>
          <a:p>
            <a:r>
              <a:rPr lang="en-AU" sz="2800" b="0" dirty="0">
                <a:ln w="0"/>
                <a:solidFill>
                  <a:srgbClr val="C00000"/>
                </a:solidFill>
                <a:effectLst>
                  <a:outerShdw blurRad="38100" dist="25400" dir="5400000" algn="ctr" rotWithShape="0">
                    <a:srgbClr val="6E747A">
                      <a:alpha val="43000"/>
                    </a:srgbClr>
                  </a:outerShdw>
                </a:effectLst>
              </a:rPr>
              <a:t>Contraction Paradox absent in Poincaré-invariant formulations</a:t>
            </a:r>
            <a:r>
              <a:rPr lang="en-AU" dirty="0"/>
              <a:t>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0335CED-4D2F-7F8B-553B-9207F2F844D6}"/>
                  </a:ext>
                </a:extLst>
              </p:cNvPr>
              <p:cNvSpPr>
                <a:spLocks noGrp="1"/>
              </p:cNvSpPr>
              <p:nvPr>
                <p:ph idx="1"/>
              </p:nvPr>
            </p:nvSpPr>
            <p:spPr>
              <a:xfrm>
                <a:off x="609600" y="1125537"/>
                <a:ext cx="10972800" cy="5287964"/>
              </a:xfrm>
            </p:spPr>
            <p:txBody>
              <a:bodyPr/>
              <a:lstStyle/>
              <a:p>
                <a:r>
                  <a:rPr lang="en-AU" dirty="0"/>
                  <a:t>Example.  </a:t>
                </a:r>
              </a:p>
              <a:p>
                <a:pPr lvl="1">
                  <a:buFont typeface="Wingdings" panose="05000000000000000000" pitchFamily="2" charset="2"/>
                  <a:buChar char="ü"/>
                </a:pPr>
                <a:r>
                  <a:rPr lang="en-AU" sz="2200" dirty="0"/>
                  <a:t>Using a light-front quantisation of QCD, the wave function of every system is independent of the system’s total momentum </a:t>
                </a:r>
              </a:p>
              <a:p>
                <a:pPr marL="457200" lvl="1" indent="0">
                  <a:buNone/>
                </a:pPr>
                <a:r>
                  <a:rPr lang="en-AU" sz="2200" b="0" dirty="0"/>
                  <a:t>  	</a:t>
                </a:r>
                <a14:m>
                  <m:oMath xmlns:m="http://schemas.openxmlformats.org/officeDocument/2006/math">
                    <m:r>
                      <a:rPr lang="en-AU" sz="2200" b="0" i="1" smtClean="0">
                        <a:latin typeface="Cambria Math" panose="02040503050406030204" pitchFamily="18" charset="0"/>
                      </a:rPr>
                      <m:t>⇒</m:t>
                    </m:r>
                  </m:oMath>
                </a14:m>
                <a:r>
                  <a:rPr lang="en-AU" sz="2200" dirty="0"/>
                  <a:t> wave function does not depend on the system’s 3-velocity</a:t>
                </a:r>
              </a:p>
            </p:txBody>
          </p:sp>
        </mc:Choice>
        <mc:Fallback xmlns="">
          <p:sp>
            <p:nvSpPr>
              <p:cNvPr id="3" name="Content Placeholder 2">
                <a:extLst>
                  <a:ext uri="{FF2B5EF4-FFF2-40B4-BE49-F238E27FC236}">
                    <a16:creationId xmlns:a16="http://schemas.microsoft.com/office/drawing/2014/main" id="{00335CED-4D2F-7F8B-553B-9207F2F844D6}"/>
                  </a:ext>
                </a:extLst>
              </p:cNvPr>
              <p:cNvSpPr>
                <a:spLocks noGrp="1" noRot="1" noChangeAspect="1" noMove="1" noResize="1" noEditPoints="1" noAdjustHandles="1" noChangeArrowheads="1" noChangeShapeType="1" noTextEdit="1"/>
              </p:cNvSpPr>
              <p:nvPr>
                <p:ph idx="1"/>
              </p:nvPr>
            </p:nvSpPr>
            <p:spPr>
              <a:xfrm>
                <a:off x="609600" y="1125537"/>
                <a:ext cx="10972800" cy="5287964"/>
              </a:xfrm>
              <a:blipFill>
                <a:blip r:embed="rId2"/>
                <a:stretch>
                  <a:fillRect l="-611" t="-80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EAD4EEC-C9F4-99C0-25D6-D632FA135BC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9B6D3DE7-3347-EE85-0D16-73E166CDF5FD}"/>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9B7D35E-60F4-4C1C-6B0F-7CBA48150F13}"/>
              </a:ext>
            </a:extLst>
          </p:cNvPr>
          <p:cNvSpPr>
            <a:spLocks noGrp="1"/>
          </p:cNvSpPr>
          <p:nvPr>
            <p:ph type="sldNum" sz="quarter" idx="12"/>
          </p:nvPr>
        </p:nvSpPr>
        <p:spPr/>
        <p:txBody>
          <a:bodyPr/>
          <a:lstStyle/>
          <a:p>
            <a:fld id="{87034D8C-3CB4-402A-BC46-2AB14C0FE90A}" type="slidenum">
              <a:rPr lang="en-US" smtClean="0"/>
              <a:pPr/>
              <a:t>69</a:t>
            </a:fld>
            <a:endParaRPr lang="en-US"/>
          </a:p>
        </p:txBody>
      </p:sp>
      <p:pic>
        <p:nvPicPr>
          <p:cNvPr id="8" name="Picture 7" descr="Chart, surface chart&#10;&#10;Description automatically generated">
            <a:extLst>
              <a:ext uri="{FF2B5EF4-FFF2-40B4-BE49-F238E27FC236}">
                <a16:creationId xmlns:a16="http://schemas.microsoft.com/office/drawing/2014/main" id="{7629DCA8-1832-D3FF-38ED-3F734C5E0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8652" y="2819400"/>
            <a:ext cx="4183380" cy="2865120"/>
          </a:xfrm>
          <a:prstGeom prst="rect">
            <a:avLst/>
          </a:prstGeom>
        </p:spPr>
      </p:pic>
      <p:sp>
        <p:nvSpPr>
          <p:cNvPr id="9" name="Content Placeholder 2">
            <a:extLst>
              <a:ext uri="{FF2B5EF4-FFF2-40B4-BE49-F238E27FC236}">
                <a16:creationId xmlns:a16="http://schemas.microsoft.com/office/drawing/2014/main" id="{7F4B3C76-2A4E-B144-743D-B0C5DFA6C8D6}"/>
              </a:ext>
            </a:extLst>
          </p:cNvPr>
          <p:cNvSpPr txBox="1">
            <a:spLocks/>
          </p:cNvSpPr>
          <p:nvPr/>
        </p:nvSpPr>
        <p:spPr bwMode="auto">
          <a:xfrm>
            <a:off x="609600" y="2734235"/>
            <a:ext cx="7059084" cy="381896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AU" kern="0" dirty="0"/>
              <a:t>Example.  </a:t>
            </a:r>
          </a:p>
          <a:p>
            <a:pPr lvl="1">
              <a:buFont typeface="Wingdings" panose="05000000000000000000" pitchFamily="2" charset="2"/>
              <a:buChar char="ü"/>
            </a:pPr>
            <a:r>
              <a:rPr lang="en-AU" sz="2200" kern="0" dirty="0"/>
              <a:t>Use continuum Schwinger function methods to calculate the pion’s Poincaré-covariant Bethe-Salpeter wave function</a:t>
            </a:r>
          </a:p>
          <a:p>
            <a:pPr lvl="1">
              <a:buFont typeface="Wingdings" panose="05000000000000000000" pitchFamily="2" charset="2"/>
              <a:buChar char="ü"/>
            </a:pPr>
            <a:r>
              <a:rPr lang="en-AU" sz="2200" kern="0" dirty="0"/>
              <a:t>Project that wave function onto the light-front – straightforward mathematical operation</a:t>
            </a:r>
          </a:p>
          <a:p>
            <a:pPr lvl="1">
              <a:buFont typeface="Wingdings" panose="05000000000000000000" pitchFamily="2" charset="2"/>
              <a:buChar char="ü"/>
            </a:pPr>
            <a:r>
              <a:rPr lang="en-AU" sz="2200" kern="0" dirty="0"/>
              <a:t>Answer is independent of the pion total-momentum</a:t>
            </a:r>
          </a:p>
        </p:txBody>
      </p:sp>
    </p:spTree>
    <p:extLst>
      <p:ext uri="{BB962C8B-B14F-4D97-AF65-F5344CB8AC3E}">
        <p14:creationId xmlns:p14="http://schemas.microsoft.com/office/powerpoint/2010/main" val="253603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6" presetClass="entr" presetSubtype="16"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4733926"/>
            <a:ext cx="8116887" cy="1362075"/>
          </a:xfrm>
        </p:spPr>
        <p:txBody>
          <a:bodyPr/>
          <a:lstStyle/>
          <a:p>
            <a:pPr algn="ctr"/>
            <a:r>
              <a:rPr lang="en-US" sz="3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Dynamical </a:t>
            </a:r>
            <a:r>
              <a:rPr lang="en-US" sz="3600"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Chiral</a:t>
            </a:r>
            <a:r>
              <a:rPr lang="en-US" sz="3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 Symmetry Breaking</a:t>
            </a:r>
            <a:br>
              <a:rPr lang="en-US" sz="3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br>
            <a:r>
              <a:rPr lang="en-US" sz="48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rPr>
              <a:t>Vacuum Condensates?</a:t>
            </a:r>
            <a:endParaRPr lang="en-US" sz="36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55000" endA="300" endPos="45500" dir="5400000" sy="-100000" algn="bl" rotWithShape="0"/>
              </a:effectLst>
            </a:endParaRPr>
          </a:p>
        </p:txBody>
      </p:sp>
      <p:sp>
        <p:nvSpPr>
          <p:cNvPr id="3" name="Text Placeholder 2"/>
          <p:cNvSpPr>
            <a:spLocks noGrp="1"/>
          </p:cNvSpPr>
          <p:nvPr>
            <p:ph type="body" idx="1"/>
          </p:nvPr>
        </p:nvSpPr>
        <p:spPr>
          <a:xfrm>
            <a:off x="2246313" y="2209801"/>
            <a:ext cx="7772400" cy="1500187"/>
          </a:xfrm>
        </p:spPr>
        <p:txBody>
          <a:bodyPr/>
          <a:lstStyle/>
          <a:p>
            <a:endParaRPr lang="en-US"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7</a:t>
            </a:fld>
            <a:endParaRPr lang="en-US"/>
          </a:p>
        </p:txBody>
      </p:sp>
      <p:pic>
        <p:nvPicPr>
          <p:cNvPr id="7" name="Picture 6" descr="Mp2.jpg"/>
          <p:cNvPicPr>
            <a:picLocks noChangeAspect="1"/>
          </p:cNvPicPr>
          <p:nvPr/>
        </p:nvPicPr>
        <p:blipFill>
          <a:blip r:embed="rId2" cstate="print"/>
          <a:stretch>
            <a:fillRect/>
          </a:stretch>
        </p:blipFill>
        <p:spPr>
          <a:xfrm>
            <a:off x="3595710" y="457200"/>
            <a:ext cx="5091091" cy="38862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EDC9F-0176-6729-9976-77E0649DEFF0}"/>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122C7FD-193F-3776-F613-F78811BE00BA}"/>
                  </a:ext>
                </a:extLst>
              </p:cNvPr>
              <p:cNvSpPr>
                <a:spLocks noGrp="1"/>
              </p:cNvSpPr>
              <p:nvPr>
                <p:ph type="title"/>
              </p:nvPr>
            </p:nvSpPr>
            <p:spPr>
              <a:xfrm>
                <a:off x="1041401" y="4243752"/>
                <a:ext cx="10439400" cy="2066927"/>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Para xmlns:m="http://schemas.openxmlformats.org/officeDocument/2006/math">
                    <m:oMathParaPr>
                      <m:jc m:val="centerGroup"/>
                    </m:oMathParaPr>
                    <m:oMath xmlns:m="http://schemas.openxmlformats.org/officeDocument/2006/math">
                      <m:r>
                        <a:rPr lang="en-AU" sz="6600" b="1" i="1" smtClean="0">
                          <a:ln/>
                          <a:solidFill>
                            <a:schemeClr val="accent3"/>
                          </a:solidFill>
                          <a:latin typeface="Cambria Math" panose="02040503050406030204" pitchFamily="18" charset="0"/>
                        </a:rPr>
                        <m:t>𝑺𝒆𝒍𝒆𝒄𝒕𝒆𝒅</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𝒂𝒔𝒑𝒆𝒄𝒕𝒔</m:t>
                      </m:r>
                      <m:r>
                        <a:rPr lang="en-AU" sz="6600" b="1" i="1" smtClean="0">
                          <a:ln/>
                          <a:solidFill>
                            <a:schemeClr val="accent3"/>
                          </a:solidFill>
                          <a:latin typeface="Cambria Math" panose="02040503050406030204" pitchFamily="18" charset="0"/>
                        </a:rPr>
                        <m:t> </m:t>
                      </m:r>
                    </m:oMath>
                    <m:oMath xmlns:m="http://schemas.openxmlformats.org/officeDocument/2006/math">
                      <m:r>
                        <a:rPr lang="en-AU" sz="6600" b="1" i="1" smtClean="0">
                          <a:ln/>
                          <a:solidFill>
                            <a:schemeClr val="accent3"/>
                          </a:solidFill>
                          <a:latin typeface="Cambria Math" panose="02040503050406030204" pitchFamily="18" charset="0"/>
                        </a:rPr>
                        <m:t>𝒐𝒇</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𝒎𝒆𝒔𝒐𝒏</m:t>
                      </m:r>
                      <m:r>
                        <a:rPr lang="en-AU" sz="6600" b="1" i="1" smtClean="0">
                          <a:ln/>
                          <a:solidFill>
                            <a:schemeClr val="accent3"/>
                          </a:solidFill>
                          <a:latin typeface="Cambria Math" panose="02040503050406030204" pitchFamily="18" charset="0"/>
                        </a:rPr>
                        <m:t> </m:t>
                      </m:r>
                      <m:r>
                        <a:rPr lang="en-AU" sz="6600" b="1" i="1" smtClean="0">
                          <a:ln/>
                          <a:solidFill>
                            <a:schemeClr val="accent3"/>
                          </a:solidFill>
                          <a:latin typeface="Cambria Math" panose="02040503050406030204" pitchFamily="18" charset="0"/>
                        </a:rPr>
                        <m:t>𝒑𝒉𝒚𝒔𝒊𝒄𝒔</m:t>
                      </m:r>
                    </m:oMath>
                  </m:oMathPara>
                </a14:m>
                <a:endParaRPr lang="en-US" sz="6600" i="1" dirty="0">
                  <a:ln/>
                  <a:solidFill>
                    <a:schemeClr val="accent3"/>
                  </a:solidFill>
                </a:endParaRPr>
              </a:p>
            </p:txBody>
          </p:sp>
        </mc:Choice>
        <mc:Fallback xmlns="">
          <p:sp>
            <p:nvSpPr>
              <p:cNvPr id="2" name="Title 1">
                <a:extLst>
                  <a:ext uri="{FF2B5EF4-FFF2-40B4-BE49-F238E27FC236}">
                    <a16:creationId xmlns:a16="http://schemas.microsoft.com/office/drawing/2014/main" id="{6122C7FD-193F-3776-F613-F78811BE00BA}"/>
                  </a:ext>
                </a:extLst>
              </p:cNvPr>
              <p:cNvSpPr>
                <a:spLocks noGrp="1" noRot="1" noChangeAspect="1" noMove="1" noResize="1" noEditPoints="1" noAdjustHandles="1" noChangeArrowheads="1" noChangeShapeType="1" noTextEdit="1"/>
              </p:cNvSpPr>
              <p:nvPr>
                <p:ph type="title"/>
              </p:nvPr>
            </p:nvSpPr>
            <p:spPr>
              <a:xfrm>
                <a:off x="1041401" y="4243752"/>
                <a:ext cx="10439400" cy="2066927"/>
              </a:xfrm>
              <a:blipFill>
                <a:blip r:embed="rId2"/>
                <a:stretch>
                  <a:fillRect/>
                </a:stretch>
              </a:blipFill>
            </p:spPr>
            <p:txBody>
              <a:bodyPr/>
              <a:lstStyle/>
              <a:p>
                <a:r>
                  <a:rPr lang="en-AU">
                    <a:noFill/>
                  </a:rPr>
                  <a:t> </a:t>
                </a:r>
              </a:p>
            </p:txBody>
          </p:sp>
        </mc:Fallback>
      </mc:AlternateContent>
      <p:sp>
        <p:nvSpPr>
          <p:cNvPr id="3" name="Text Placeholder 2">
            <a:extLst>
              <a:ext uri="{FF2B5EF4-FFF2-40B4-BE49-F238E27FC236}">
                <a16:creationId xmlns:a16="http://schemas.microsoft.com/office/drawing/2014/main" id="{5713A285-22B7-517E-BE4A-609181EFC72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58254AE-B559-483E-B04F-D4D26478FCA5}"/>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60C5E65D-00DF-D2C1-9812-D5728C985F1E}"/>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F73A8C5D-5A5B-824F-C940-796C161C80EA}"/>
              </a:ext>
            </a:extLst>
          </p:cNvPr>
          <p:cNvSpPr>
            <a:spLocks noGrp="1"/>
          </p:cNvSpPr>
          <p:nvPr>
            <p:ph type="sldNum" sz="quarter" idx="12"/>
          </p:nvPr>
        </p:nvSpPr>
        <p:spPr/>
        <p:txBody>
          <a:bodyPr/>
          <a:lstStyle/>
          <a:p>
            <a:fld id="{87034D8C-3CB4-402A-BC46-2AB14C0FE90A}" type="slidenum">
              <a:rPr lang="en-US" smtClean="0"/>
              <a:pPr/>
              <a:t>70</a:t>
            </a:fld>
            <a:endParaRPr lang="en-US"/>
          </a:p>
        </p:txBody>
      </p:sp>
      <p:pic>
        <p:nvPicPr>
          <p:cNvPr id="7" name="Picture 6">
            <a:extLst>
              <a:ext uri="{FF2B5EF4-FFF2-40B4-BE49-F238E27FC236}">
                <a16:creationId xmlns:a16="http://schemas.microsoft.com/office/drawing/2014/main" id="{8331BCB9-217B-D9C6-06D5-0BC8B2B74A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14800" y="185466"/>
            <a:ext cx="3845985" cy="4086767"/>
          </a:xfrm>
          <a:prstGeom prst="ellipse">
            <a:avLst/>
          </a:prstGeom>
          <a:ln>
            <a:noFill/>
          </a:ln>
          <a:effectLst>
            <a:softEdge rad="112500"/>
          </a:effectLst>
        </p:spPr>
      </p:pic>
    </p:spTree>
    <p:extLst>
      <p:ext uri="{BB962C8B-B14F-4D97-AF65-F5344CB8AC3E}">
        <p14:creationId xmlns:p14="http://schemas.microsoft.com/office/powerpoint/2010/main" val="24110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4A3A1-A4C0-4DBC-9311-C757698EB8B9}"/>
              </a:ext>
            </a:extLst>
          </p:cNvPr>
          <p:cNvSpPr>
            <a:spLocks noGrp="1"/>
          </p:cNvSpPr>
          <p:nvPr>
            <p:ph type="title"/>
          </p:nvPr>
        </p:nvSpPr>
        <p:spPr/>
        <p:txBody>
          <a:bodyPr/>
          <a:lstStyle/>
          <a:p>
            <a:r>
              <a:rPr lang="en-GB" sz="3200" dirty="0"/>
              <a:t>Era of Meson “Targets”</a:t>
            </a:r>
            <a:endParaRPr lang="en-US" sz="32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1EA12F-DCD6-4AAB-9027-1EFADCF5DDC9}"/>
                  </a:ext>
                </a:extLst>
              </p:cNvPr>
              <p:cNvSpPr>
                <a:spLocks noGrp="1"/>
              </p:cNvSpPr>
              <p:nvPr>
                <p:ph idx="1"/>
              </p:nvPr>
            </p:nvSpPr>
            <p:spPr>
              <a:xfrm>
                <a:off x="609600" y="1447800"/>
                <a:ext cx="6400800" cy="4525963"/>
              </a:xfrm>
            </p:spPr>
            <p:txBody>
              <a:bodyPr/>
              <a:lstStyle/>
              <a:p>
                <a:r>
                  <a:rPr lang="en-GB" dirty="0"/>
                  <a:t>JLab &amp; EIC &amp; </a:t>
                </a:r>
                <a:r>
                  <a:rPr lang="en-GB" dirty="0" err="1"/>
                  <a:t>EicC</a:t>
                </a:r>
                <a:r>
                  <a:rPr lang="en-GB" dirty="0"/>
                  <a:t> </a:t>
                </a:r>
              </a:p>
              <a:p>
                <a:pPr lvl="1"/>
                <a:r>
                  <a:rPr lang="en-GB" dirty="0"/>
                  <a:t>High luminosity electron ( + ion) beams</a:t>
                </a:r>
              </a:p>
              <a:p>
                <a:pPr lvl="1"/>
                <a:r>
                  <a:rPr lang="en-GB" dirty="0"/>
                  <a:t>Access to meson targets via the Sullivan Process, </a:t>
                </a:r>
              </a:p>
              <a:p>
                <a:pPr marL="457200" lvl="1" indent="0">
                  <a:spcAft>
                    <a:spcPts val="1200"/>
                  </a:spcAft>
                  <a:buNone/>
                </a:pPr>
                <a:r>
                  <a:rPr lang="en-GB" dirty="0"/>
                  <a:t>	i.e., a baryon’s “meson cloud”</a:t>
                </a:r>
              </a:p>
              <a:p>
                <a:r>
                  <a:rPr lang="en-GB" dirty="0"/>
                  <a:t>AMBER @ CERN SPS</a:t>
                </a:r>
              </a:p>
              <a:p>
                <a:pPr lvl="1"/>
                <a:r>
                  <a:rPr lang="en-GB" dirty="0"/>
                  <a:t>High-intensity beams of </a:t>
                </a:r>
                <a:r>
                  <a:rPr lang="en-GB" dirty="0" err="1"/>
                  <a:t>pions</a:t>
                </a:r>
                <a:r>
                  <a:rPr lang="en-GB" dirty="0"/>
                  <a:t> </a:t>
                </a:r>
              </a:p>
              <a:p>
                <a:pPr marL="457200" lvl="1" indent="0">
                  <a:buNone/>
                </a:pPr>
                <a:r>
                  <a:rPr lang="en-GB" dirty="0"/>
                  <a:t>		(</a:t>
                </a:r>
                <a14:m>
                  <m:oMath xmlns:m="http://schemas.openxmlformats.org/officeDocument/2006/math">
                    <m:r>
                      <a:rPr lang="en-GB" b="0" i="0" dirty="0" smtClean="0">
                        <a:latin typeface="Cambria Math" panose="02040503050406030204" pitchFamily="18" charset="0"/>
                      </a:rPr>
                      <m:t> </m:t>
                    </m:r>
                    <m:acc>
                      <m:accPr>
                        <m:chr m:val="̃"/>
                        <m:ctrlPr>
                          <a:rPr lang="en-GB" i="1" dirty="0" smtClean="0">
                            <a:latin typeface="Cambria Math" panose="02040503050406030204" pitchFamily="18" charset="0"/>
                          </a:rPr>
                        </m:ctrlPr>
                      </m:accPr>
                      <m:e>
                        <m:r>
                          <a:rPr lang="en-GB" b="0" i="1" dirty="0" smtClean="0">
                            <a:latin typeface="Cambria Math" panose="02040503050406030204" pitchFamily="18" charset="0"/>
                          </a:rPr>
                          <m:t>&gt;</m:t>
                        </m:r>
                      </m:e>
                    </m:acc>
                  </m:oMath>
                </a14:m>
                <a:r>
                  <a:rPr lang="en-GB" dirty="0"/>
                  <a:t> 10</a:t>
                </a:r>
                <a:r>
                  <a:rPr lang="en-GB" baseline="30000" dirty="0"/>
                  <a:t>7</a:t>
                </a:r>
                <a:r>
                  <a:rPr lang="en-GB" dirty="0"/>
                  <a:t> </a:t>
                </a:r>
                <a:r>
                  <a:rPr lang="en-GB" dirty="0" err="1"/>
                  <a:t>pions</a:t>
                </a:r>
                <a:r>
                  <a:rPr lang="en-GB" dirty="0"/>
                  <a:t>/sec in Phase-1 = approved) </a:t>
                </a:r>
              </a:p>
              <a:p>
                <a:pPr marL="857250" lvl="2" indent="0">
                  <a:buNone/>
                </a:pPr>
                <a:r>
                  <a:rPr lang="en-GB" sz="2000" dirty="0"/>
                  <a:t>and kaons (5</a:t>
                </a:r>
                <a:r>
                  <a:rPr lang="en-GB" sz="2000" dirty="0">
                    <a:effectLst/>
                    <a:latin typeface="Cambria Math" panose="02040503050406030204" pitchFamily="18" charset="0"/>
                    <a:ea typeface="Calibri" panose="020F0502020204030204" pitchFamily="34" charset="0"/>
                    <a:cs typeface="Cambria Math" panose="02040503050406030204" pitchFamily="18" charset="0"/>
                  </a:rPr>
                  <a:t> × 10</a:t>
                </a:r>
                <a:r>
                  <a:rPr lang="en-GB" sz="2000" baseline="30000" dirty="0">
                    <a:effectLst/>
                    <a:latin typeface="Cambria Math" panose="02040503050406030204" pitchFamily="18" charset="0"/>
                    <a:ea typeface="Calibri" panose="020F0502020204030204" pitchFamily="34" charset="0"/>
                    <a:cs typeface="Cambria Math" panose="02040503050406030204" pitchFamily="18" charset="0"/>
                  </a:rPr>
                  <a:t>6</a:t>
                </a:r>
                <a:r>
                  <a:rPr lang="en-GB" sz="2000" dirty="0">
                    <a:effectLst/>
                    <a:latin typeface="Cambria Math" panose="02040503050406030204" pitchFamily="18" charset="0"/>
                    <a:ea typeface="Calibri" panose="020F0502020204030204" pitchFamily="34" charset="0"/>
                    <a:cs typeface="Cambria Math" panose="02040503050406030204" pitchFamily="18" charset="0"/>
                  </a:rPr>
                  <a:t> </a:t>
                </a:r>
                <a:r>
                  <a:rPr lang="en-GB" sz="2000" dirty="0"/>
                  <a:t>kaons/sec Phase-2 = proposal    </a:t>
                </a:r>
              </a:p>
              <a:p>
                <a:pPr marL="3600450" lvl="8" indent="0">
                  <a:spcBef>
                    <a:spcPts val="0"/>
                  </a:spcBef>
                  <a:buNone/>
                </a:pPr>
                <a:r>
                  <a:rPr lang="en-GB" sz="2000" dirty="0"/>
                  <a:t>              being prepared) </a:t>
                </a:r>
              </a:p>
              <a:p>
                <a:pPr lvl="1"/>
                <a:r>
                  <a:rPr lang="en-GB" dirty="0" err="1"/>
                  <a:t>Drell</a:t>
                </a:r>
                <a:r>
                  <a:rPr lang="en-GB" dirty="0"/>
                  <a:t>-Yan, J/</a:t>
                </a:r>
                <a:r>
                  <a:rPr lang="en-GB" dirty="0">
                    <a:effectLst/>
                    <a:latin typeface="Cambria Math" panose="02040503050406030204" pitchFamily="18" charset="0"/>
                    <a:ea typeface="Calibri" panose="020F0502020204030204" pitchFamily="34" charset="0"/>
                    <a:cs typeface="Cambria Math" panose="02040503050406030204" pitchFamily="18" charset="0"/>
                  </a:rPr>
                  <a:t>ψ </a:t>
                </a:r>
                <a:r>
                  <a:rPr lang="en-GB" dirty="0"/>
                  <a:t>production, prompt photon production</a:t>
                </a:r>
              </a:p>
              <a:p>
                <a:pPr marL="457200" lvl="1" indent="0">
                  <a:buNone/>
                </a:pPr>
                <a:r>
                  <a:rPr lang="en-GB" dirty="0"/>
                  <a:t>     … from proton and nuclear targets </a:t>
                </a:r>
              </a:p>
              <a:p>
                <a:endParaRPr lang="en-US" sz="2400" dirty="0"/>
              </a:p>
            </p:txBody>
          </p:sp>
        </mc:Choice>
        <mc:Fallback xmlns="">
          <p:sp>
            <p:nvSpPr>
              <p:cNvPr id="3" name="Content Placeholder 2">
                <a:extLst>
                  <a:ext uri="{FF2B5EF4-FFF2-40B4-BE49-F238E27FC236}">
                    <a16:creationId xmlns:a16="http://schemas.microsoft.com/office/drawing/2014/main" id="{6B1EA12F-DCD6-4AAB-9027-1EFADCF5DDC9}"/>
                  </a:ext>
                </a:extLst>
              </p:cNvPr>
              <p:cNvSpPr>
                <a:spLocks noGrp="1" noRot="1" noChangeAspect="1" noMove="1" noResize="1" noEditPoints="1" noAdjustHandles="1" noChangeArrowheads="1" noChangeShapeType="1" noTextEdit="1"/>
              </p:cNvSpPr>
              <p:nvPr>
                <p:ph idx="1"/>
              </p:nvPr>
            </p:nvSpPr>
            <p:spPr>
              <a:xfrm>
                <a:off x="609600" y="1447800"/>
                <a:ext cx="6400800" cy="4525963"/>
              </a:xfrm>
              <a:blipFill>
                <a:blip r:embed="rId2"/>
                <a:stretch>
                  <a:fillRect l="-1048" t="-943" b="-2156"/>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832F1E51-CB44-4100-AE40-9800E4B1815B}"/>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4E7E5FD-3EAF-40A3-AE44-4AA31DDABAEA}"/>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C54BD24-F7B8-425D-B9EA-621DC44AD722}"/>
              </a:ext>
            </a:extLst>
          </p:cNvPr>
          <p:cNvSpPr>
            <a:spLocks noGrp="1"/>
          </p:cNvSpPr>
          <p:nvPr>
            <p:ph type="sldNum" sz="quarter" idx="12"/>
          </p:nvPr>
        </p:nvSpPr>
        <p:spPr/>
        <p:txBody>
          <a:bodyPr/>
          <a:lstStyle/>
          <a:p>
            <a:fld id="{87034D8C-3CB4-402A-BC46-2AB14C0FE90A}" type="slidenum">
              <a:rPr lang="en-US" smtClean="0"/>
              <a:pPr/>
              <a:t>71</a:t>
            </a:fld>
            <a:endParaRPr lang="en-US"/>
          </a:p>
        </p:txBody>
      </p:sp>
      <p:pic>
        <p:nvPicPr>
          <p:cNvPr id="8" name="Picture 7" descr="Diagram&#10;&#10;Description automatically generated">
            <a:extLst>
              <a:ext uri="{FF2B5EF4-FFF2-40B4-BE49-F238E27FC236}">
                <a16:creationId xmlns:a16="http://schemas.microsoft.com/office/drawing/2014/main" id="{C05CD0AE-2276-4451-90FC-9CD830367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457200"/>
            <a:ext cx="5348405" cy="1782802"/>
          </a:xfrm>
          <a:prstGeom prst="rect">
            <a:avLst/>
          </a:prstGeom>
        </p:spPr>
      </p:pic>
      <p:pic>
        <p:nvPicPr>
          <p:cNvPr id="11" name="Picture 10" descr="Chart&#10;&#10;Description automatically generated">
            <a:extLst>
              <a:ext uri="{FF2B5EF4-FFF2-40B4-BE49-F238E27FC236}">
                <a16:creationId xmlns:a16="http://schemas.microsoft.com/office/drawing/2014/main" id="{831A1A12-7D8A-4737-9208-E9D01FB67E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2362200"/>
            <a:ext cx="4439264" cy="2894813"/>
          </a:xfrm>
          <a:prstGeom prst="rect">
            <a:avLst/>
          </a:prstGeom>
        </p:spPr>
      </p:pic>
      <p:pic>
        <p:nvPicPr>
          <p:cNvPr id="9" name="Picture 8" descr="Diagram&#10;&#10;Description automatically generated">
            <a:extLst>
              <a:ext uri="{FF2B5EF4-FFF2-40B4-BE49-F238E27FC236}">
                <a16:creationId xmlns:a16="http://schemas.microsoft.com/office/drawing/2014/main" id="{11FFD941-78B9-45B3-BA16-60DCD9A63D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4997195"/>
            <a:ext cx="2667000" cy="1556208"/>
          </a:xfrm>
          <a:prstGeom prst="rect">
            <a:avLst/>
          </a:prstGeom>
        </p:spPr>
      </p:pic>
    </p:spTree>
    <p:extLst>
      <p:ext uri="{BB962C8B-B14F-4D97-AF65-F5344CB8AC3E}">
        <p14:creationId xmlns:p14="http://schemas.microsoft.com/office/powerpoint/2010/main" val="21982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a:xfrm>
                <a:off x="1041401" y="4824362"/>
                <a:ext cx="10439400" cy="1362075"/>
              </a:xfrm>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14:m>
                  <m:oMath xmlns:m="http://schemas.openxmlformats.org/officeDocument/2006/math">
                    <m:r>
                      <a:rPr lang="en-GB" sz="7200" b="1" i="1" smtClean="0">
                        <a:ln/>
                        <a:solidFill>
                          <a:schemeClr val="accent3"/>
                        </a:solidFill>
                        <a:latin typeface="Cambria Math" panose="02040503050406030204" pitchFamily="18" charset="0"/>
                      </a:rPr>
                      <m:t>𝝅</m:t>
                    </m:r>
                    <m:r>
                      <a:rPr lang="en-GB" sz="7200" b="1" i="1" smtClean="0">
                        <a:ln/>
                        <a:solidFill>
                          <a:schemeClr val="accent3"/>
                        </a:solidFill>
                        <a:latin typeface="Cambria Math" panose="02040503050406030204" pitchFamily="18" charset="0"/>
                      </a:rPr>
                      <m:t> &amp; </m:t>
                    </m:r>
                    <m:r>
                      <a:rPr lang="en-GB" sz="7200" b="1" i="1" smtClean="0">
                        <a:ln/>
                        <a:solidFill>
                          <a:schemeClr val="accent3"/>
                        </a:solidFill>
                        <a:latin typeface="Cambria Math" panose="02040503050406030204" pitchFamily="18" charset="0"/>
                      </a:rPr>
                      <m:t>𝑲</m:t>
                    </m:r>
                  </m:oMath>
                </a14:m>
                <a:r>
                  <a:rPr lang="en-GB" sz="7200" i="1" dirty="0">
                    <a:ln/>
                    <a:solidFill>
                      <a:schemeClr val="accent3"/>
                    </a:solidFill>
                  </a:rPr>
                  <a:t> DAs &amp; Form Factors</a:t>
                </a:r>
                <a:endParaRPr lang="en-US" sz="7200" i="1" dirty="0">
                  <a:ln/>
                  <a:solidFill>
                    <a:schemeClr val="accent3"/>
                  </a:solidFill>
                </a:endParaRPr>
              </a:p>
            </p:txBody>
          </p:sp>
        </mc:Choice>
        <mc:Fallback xmlns="">
          <p:sp>
            <p:nvSpPr>
              <p:cNvPr id="2" name="Title 1">
                <a:extLst>
                  <a:ext uri="{FF2B5EF4-FFF2-40B4-BE49-F238E27FC236}">
                    <a16:creationId xmlns:a16="http://schemas.microsoft.com/office/drawing/2014/main" id="{1FBE7A14-B903-4F08-BFA5-AB71A70E9F30}"/>
                  </a:ext>
                </a:extLst>
              </p:cNvPr>
              <p:cNvSpPr>
                <a:spLocks noGrp="1" noRot="1" noChangeAspect="1" noMove="1" noResize="1" noEditPoints="1" noAdjustHandles="1" noChangeArrowheads="1" noChangeShapeType="1" noTextEdit="1"/>
              </p:cNvSpPr>
              <p:nvPr>
                <p:ph type="title"/>
              </p:nvPr>
            </p:nvSpPr>
            <p:spPr>
              <a:xfrm>
                <a:off x="1041401" y="4824362"/>
                <a:ext cx="10439400" cy="1362075"/>
              </a:xfrm>
              <a:blipFill>
                <a:blip r:embed="rId2"/>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72</a:t>
            </a:fld>
            <a:endParaRPr lang="en-US"/>
          </a:p>
        </p:txBody>
      </p:sp>
      <p:pic>
        <p:nvPicPr>
          <p:cNvPr id="8" name="Picture 7">
            <a:extLst>
              <a:ext uri="{FF2B5EF4-FFF2-40B4-BE49-F238E27FC236}">
                <a16:creationId xmlns:a16="http://schemas.microsoft.com/office/drawing/2014/main" id="{E0CC1D3C-C4F1-4BCF-BF52-A34A777318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824909" y="684213"/>
            <a:ext cx="8542181" cy="32367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5050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US" sz="2800" dirty="0"/>
              <a:t>Wave Functions of </a:t>
            </a:r>
            <a:r>
              <a:rPr lang="en-US" sz="2800" dirty="0" err="1"/>
              <a:t>Nambu</a:t>
            </a:r>
            <a:r>
              <a:rPr lang="en-US" sz="2800" dirty="0"/>
              <a:t> Goldstone Bosons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304800" y="838200"/>
                <a:ext cx="9144000" cy="5287965"/>
              </a:xfrm>
            </p:spPr>
            <p:txBody>
              <a:bodyPr/>
              <a:lstStyle/>
              <a:p>
                <a:r>
                  <a:rPr lang="en-US" dirty="0">
                    <a:solidFill>
                      <a:schemeClr val="accent1">
                        <a:lumMod val="50000"/>
                      </a:schemeClr>
                    </a:solidFill>
                  </a:rPr>
                  <a:t>Physics Goals:</a:t>
                </a:r>
              </a:p>
              <a:p>
                <a:pPr lvl="1"/>
                <a:r>
                  <a:rPr lang="en-US" sz="2200" dirty="0">
                    <a:solidFill>
                      <a:schemeClr val="accent1">
                        <a:lumMod val="50000"/>
                      </a:schemeClr>
                    </a:solidFill>
                  </a:rPr>
                  <a:t>Pion and kaon distribution amplitudes (DAs – </a:t>
                </a:r>
                <a:r>
                  <a:rPr lang="el-GR" sz="2200" i="1" dirty="0">
                    <a:solidFill>
                      <a:schemeClr val="accent1">
                        <a:lumMod val="50000"/>
                      </a:schemeClr>
                    </a:solidFill>
                  </a:rPr>
                  <a:t>φ</a:t>
                </a:r>
                <a:r>
                  <a:rPr lang="el-GR" sz="2200" i="1" baseline="-25000" dirty="0">
                    <a:solidFill>
                      <a:schemeClr val="accent1">
                        <a:lumMod val="50000"/>
                      </a:schemeClr>
                    </a:solidFill>
                  </a:rPr>
                  <a:t>π</a:t>
                </a:r>
                <a:r>
                  <a:rPr lang="en-GB" sz="2200" i="1" baseline="-25000" dirty="0">
                    <a:solidFill>
                      <a:schemeClr val="accent1">
                        <a:lumMod val="50000"/>
                      </a:schemeClr>
                    </a:solidFill>
                  </a:rPr>
                  <a:t>,K</a:t>
                </a:r>
                <a:r>
                  <a:rPr lang="en-US" sz="2200" dirty="0">
                    <a:solidFill>
                      <a:schemeClr val="accent1">
                        <a:lumMod val="50000"/>
                      </a:schemeClr>
                    </a:solidFill>
                  </a:rPr>
                  <a:t>) </a:t>
                </a:r>
              </a:p>
              <a:p>
                <a:pPr lvl="1"/>
                <a:r>
                  <a:rPr lang="en-US" sz="2200" dirty="0">
                    <a:solidFill>
                      <a:schemeClr val="accent1">
                        <a:lumMod val="50000"/>
                      </a:schemeClr>
                    </a:solidFill>
                  </a:rPr>
                  <a:t>Nearest thing in quantum field theory to Schrödinger wave function</a:t>
                </a:r>
              </a:p>
              <a:p>
                <a:pPr lvl="1"/>
                <a:r>
                  <a:rPr lang="en-US" sz="2200" dirty="0">
                    <a:solidFill>
                      <a:schemeClr val="accent1">
                        <a:lumMod val="50000"/>
                      </a:schemeClr>
                    </a:solidFill>
                  </a:rPr>
                  <a:t>Consequently, fundamental to understanding </a:t>
                </a:r>
                <a:r>
                  <a:rPr lang="el-GR" sz="2200" i="1" dirty="0">
                    <a:solidFill>
                      <a:schemeClr val="accent1">
                        <a:lumMod val="50000"/>
                      </a:schemeClr>
                    </a:solidFill>
                  </a:rPr>
                  <a:t>π</a:t>
                </a:r>
                <a:r>
                  <a:rPr lang="en-US" sz="2200" dirty="0">
                    <a:solidFill>
                      <a:schemeClr val="accent1">
                        <a:lumMod val="50000"/>
                      </a:schemeClr>
                    </a:solidFill>
                  </a:rPr>
                  <a:t> and </a:t>
                </a:r>
                <a:r>
                  <a:rPr lang="en-US" sz="2200" i="1" dirty="0">
                    <a:solidFill>
                      <a:schemeClr val="accent1">
                        <a:lumMod val="50000"/>
                      </a:schemeClr>
                    </a:solidFill>
                  </a:rPr>
                  <a:t>K</a:t>
                </a:r>
                <a:r>
                  <a:rPr lang="en-US" sz="2200" dirty="0">
                    <a:solidFill>
                      <a:schemeClr val="accent1">
                        <a:lumMod val="50000"/>
                      </a:schemeClr>
                    </a:solidFill>
                  </a:rPr>
                  <a:t> structure.</a:t>
                </a:r>
              </a:p>
              <a:p>
                <a:pPr>
                  <a:spcBef>
                    <a:spcPts val="1200"/>
                  </a:spcBef>
                </a:pPr>
                <a:r>
                  <a:rPr lang="en-US" dirty="0">
                    <a:solidFill>
                      <a:schemeClr val="accent1">
                        <a:lumMod val="50000"/>
                      </a:schemeClr>
                    </a:solidFill>
                  </a:rPr>
                  <a:t>Scientific Context:</a:t>
                </a:r>
              </a:p>
              <a:p>
                <a:pPr lvl="1"/>
                <a:r>
                  <a:rPr lang="en-US" sz="2200" dirty="0">
                    <a:solidFill>
                      <a:schemeClr val="accent1">
                        <a:lumMod val="50000"/>
                      </a:schemeClr>
                    </a:solidFill>
                  </a:rPr>
                  <a:t>For 40 years, the </a:t>
                </a:r>
                <a:r>
                  <a:rPr lang="en-US" sz="2200" i="1" dirty="0">
                    <a:solidFill>
                      <a:schemeClr val="accent1">
                        <a:lumMod val="50000"/>
                      </a:schemeClr>
                    </a:solidFill>
                  </a:rPr>
                  <a:t>x</a:t>
                </a:r>
                <a:r>
                  <a:rPr lang="en-US" sz="2200" dirty="0">
                    <a:solidFill>
                      <a:schemeClr val="accent1">
                        <a:lumMod val="50000"/>
                      </a:schemeClr>
                    </a:solidFill>
                  </a:rPr>
                  <a:t>-dependence of the pion's dominant distribution amplitude (DA) has been controversial.  </a:t>
                </a:r>
              </a:p>
              <a:p>
                <a:pPr lvl="1"/>
                <a:r>
                  <a:rPr lang="en-US" sz="2200" dirty="0">
                    <a:solidFill>
                      <a:schemeClr val="accent1">
                        <a:lumMod val="50000"/>
                      </a:schemeClr>
                    </a:solidFill>
                  </a:rPr>
                  <a:t>Modern theory </a:t>
                </a:r>
                <a14:m>
                  <m:oMath xmlns:m="http://schemas.openxmlformats.org/officeDocument/2006/math">
                    <m:r>
                      <a:rPr lang="en-GB" sz="2200" b="0" i="1" smtClean="0">
                        <a:solidFill>
                          <a:schemeClr val="accent1">
                            <a:lumMod val="50000"/>
                          </a:schemeClr>
                        </a:solidFill>
                        <a:latin typeface="Cambria Math" panose="02040503050406030204" pitchFamily="18" charset="0"/>
                      </a:rPr>
                      <m:t>⇒ </m:t>
                    </m:r>
                  </m:oMath>
                </a14:m>
                <a:r>
                  <a:rPr lang="en-US" sz="2200" dirty="0">
                    <a:solidFill>
                      <a:schemeClr val="accent1">
                        <a:lumMod val="50000"/>
                      </a:schemeClr>
                    </a:solidFill>
                  </a:rPr>
                  <a:t>EHM expressed in </a:t>
                </a:r>
                <a:r>
                  <a:rPr lang="en-US" sz="2200" i="1" dirty="0">
                    <a:solidFill>
                      <a:schemeClr val="accent1">
                        <a:lumMod val="50000"/>
                      </a:schemeClr>
                    </a:solidFill>
                  </a:rPr>
                  <a:t>x</a:t>
                </a:r>
                <a:r>
                  <a:rPr lang="en-US" sz="2200" dirty="0">
                    <a:solidFill>
                      <a:schemeClr val="accent1">
                        <a:lumMod val="50000"/>
                      </a:schemeClr>
                    </a:solidFill>
                  </a:rPr>
                  <a:t>-dependence of </a:t>
                </a:r>
                <a14:m>
                  <m:oMath xmlns:m="http://schemas.openxmlformats.org/officeDocument/2006/math">
                    <m:sSub>
                      <m:sSubPr>
                        <m:ctrlPr>
                          <a:rPr lang="en-AU" sz="2200" b="0" i="1" smtClean="0">
                            <a:solidFill>
                              <a:schemeClr val="accent1">
                                <a:lumMod val="50000"/>
                              </a:schemeClr>
                            </a:solidFill>
                            <a:latin typeface="Cambria Math" panose="02040503050406030204" pitchFamily="18" charset="0"/>
                          </a:rPr>
                        </m:ctrlPr>
                      </m:sSubPr>
                      <m:e>
                        <m:r>
                          <a:rPr lang="en-AU" sz="2200" b="0" i="1" smtClean="0">
                            <a:solidFill>
                              <a:schemeClr val="accent1">
                                <a:lumMod val="50000"/>
                              </a:schemeClr>
                            </a:solidFill>
                            <a:latin typeface="Cambria Math" panose="02040503050406030204" pitchFamily="18" charset="0"/>
                          </a:rPr>
                          <m:t>𝜑</m:t>
                        </m:r>
                      </m:e>
                      <m:sub>
                        <m:r>
                          <a:rPr lang="en-AU" sz="2200" b="0" i="1" smtClean="0">
                            <a:solidFill>
                              <a:schemeClr val="accent1">
                                <a:lumMod val="50000"/>
                              </a:schemeClr>
                            </a:solidFill>
                            <a:latin typeface="Cambria Math" panose="02040503050406030204" pitchFamily="18" charset="0"/>
                          </a:rPr>
                          <m:t>𝜋</m:t>
                        </m:r>
                        <m:r>
                          <a:rPr lang="en-AU" sz="2200" b="0" i="1" smtClean="0">
                            <a:solidFill>
                              <a:schemeClr val="accent1">
                                <a:lumMod val="50000"/>
                              </a:schemeClr>
                            </a:solidFill>
                            <a:latin typeface="Cambria Math" panose="02040503050406030204" pitchFamily="18" charset="0"/>
                          </a:rPr>
                          <m:t>,</m:t>
                        </m:r>
                        <m:r>
                          <a:rPr lang="en-AU" sz="2200" b="0" i="1" smtClean="0">
                            <a:solidFill>
                              <a:schemeClr val="accent1">
                                <a:lumMod val="50000"/>
                              </a:schemeClr>
                            </a:solidFill>
                            <a:latin typeface="Cambria Math" panose="02040503050406030204" pitchFamily="18" charset="0"/>
                          </a:rPr>
                          <m:t>𝐾</m:t>
                        </m:r>
                      </m:sub>
                    </m:sSub>
                    <m:d>
                      <m:dPr>
                        <m:ctrlPr>
                          <a:rPr lang="en-AU" sz="2200" b="0" i="1" smtClean="0">
                            <a:solidFill>
                              <a:schemeClr val="accent1">
                                <a:lumMod val="50000"/>
                              </a:schemeClr>
                            </a:solidFill>
                            <a:latin typeface="Cambria Math" panose="02040503050406030204" pitchFamily="18" charset="0"/>
                          </a:rPr>
                        </m:ctrlPr>
                      </m:dPr>
                      <m:e>
                        <m:r>
                          <a:rPr lang="en-AU" sz="2200" b="0" i="1" smtClean="0">
                            <a:solidFill>
                              <a:schemeClr val="accent1">
                                <a:lumMod val="50000"/>
                              </a:schemeClr>
                            </a:solidFill>
                            <a:latin typeface="Cambria Math" panose="02040503050406030204" pitchFamily="18" charset="0"/>
                          </a:rPr>
                          <m:t>𝑥</m:t>
                        </m:r>
                      </m:e>
                    </m:d>
                  </m:oMath>
                </a14:m>
                <a:endParaRPr lang="en-US" sz="2200" dirty="0">
                  <a:solidFill>
                    <a:schemeClr val="accent1">
                      <a:lumMod val="50000"/>
                    </a:schemeClr>
                  </a:solidFill>
                </a:endParaRPr>
              </a:p>
              <a:p>
                <a:pPr lvl="1"/>
                <a14:m>
                  <m:oMath xmlns:m="http://schemas.openxmlformats.org/officeDocument/2006/math">
                    <m:sSub>
                      <m:sSubPr>
                        <m:ctrlPr>
                          <a:rPr lang="en-AU" sz="2200" i="1">
                            <a:solidFill>
                              <a:schemeClr val="accent1">
                                <a:lumMod val="50000"/>
                              </a:schemeClr>
                            </a:solidFill>
                            <a:latin typeface="Cambria Math" panose="02040503050406030204" pitchFamily="18" charset="0"/>
                          </a:rPr>
                        </m:ctrlPr>
                      </m:sSubPr>
                      <m:e>
                        <m:r>
                          <a:rPr lang="en-AU" sz="2200" i="1">
                            <a:solidFill>
                              <a:schemeClr val="accent1">
                                <a:lumMod val="50000"/>
                              </a:schemeClr>
                            </a:solidFill>
                            <a:latin typeface="Cambria Math" panose="02040503050406030204" pitchFamily="18" charset="0"/>
                          </a:rPr>
                          <m:t>𝜑</m:t>
                        </m:r>
                      </m:e>
                      <m:sub>
                        <m:r>
                          <a:rPr lang="en-AU" sz="2200" i="1">
                            <a:solidFill>
                              <a:schemeClr val="accent1">
                                <a:lumMod val="50000"/>
                              </a:schemeClr>
                            </a:solidFill>
                            <a:latin typeface="Cambria Math" panose="02040503050406030204" pitchFamily="18" charset="0"/>
                          </a:rPr>
                          <m:t>𝜋</m:t>
                        </m:r>
                      </m:sub>
                    </m:sSub>
                    <m:d>
                      <m:dPr>
                        <m:ctrlPr>
                          <a:rPr lang="en-AU" sz="2200" i="1">
                            <a:solidFill>
                              <a:schemeClr val="accent1">
                                <a:lumMod val="50000"/>
                              </a:schemeClr>
                            </a:solidFill>
                            <a:latin typeface="Cambria Math" panose="02040503050406030204" pitchFamily="18" charset="0"/>
                          </a:rPr>
                        </m:ctrlPr>
                      </m:dPr>
                      <m:e>
                        <m:r>
                          <a:rPr lang="en-AU" sz="2200" i="1">
                            <a:solidFill>
                              <a:schemeClr val="accent1">
                                <a:lumMod val="50000"/>
                              </a:schemeClr>
                            </a:solidFill>
                            <a:latin typeface="Cambria Math" panose="02040503050406030204" pitchFamily="18" charset="0"/>
                          </a:rPr>
                          <m:t>𝑥</m:t>
                        </m:r>
                      </m:e>
                    </m:d>
                  </m:oMath>
                </a14:m>
                <a:r>
                  <a:rPr lang="en-US" sz="2200" dirty="0">
                    <a:solidFill>
                      <a:schemeClr val="accent1">
                        <a:lumMod val="50000"/>
                      </a:schemeClr>
                    </a:solidFill>
                  </a:rPr>
                  <a:t> is direct measure of dressed-quark running mass in chiral limit.</a:t>
                </a:r>
              </a:p>
              <a:p>
                <a:pPr lvl="1"/>
                <a:r>
                  <a:rPr lang="en-US" sz="2200" dirty="0">
                    <a:solidFill>
                      <a:schemeClr val="accent1">
                        <a:lumMod val="50000"/>
                      </a:schemeClr>
                    </a:solidFill>
                  </a:rPr>
                  <a:t>Kaon DA = asymmetric around midpoint of its domain of support (0&lt;x&lt;1)</a:t>
                </a:r>
              </a:p>
              <a:p>
                <a:pPr lvl="2"/>
                <a:r>
                  <a:rPr lang="en-US" sz="2200" dirty="0">
                    <a:solidFill>
                      <a:schemeClr val="accent1">
                        <a:lumMod val="50000"/>
                      </a:schemeClr>
                    </a:solidFill>
                  </a:rPr>
                  <a:t>Degree of asymmetry is signature of constructive interference between EHM and HB mass-generating mechanisms</a:t>
                </a:r>
              </a:p>
            </p:txBody>
          </p:sp>
        </mc:Choice>
        <mc:Fallback xmlns="">
          <p:sp>
            <p:nvSpPr>
              <p:cNvPr id="3" name="Content Placeholder 2">
                <a:extLst>
                  <a:ext uri="{FF2B5EF4-FFF2-40B4-BE49-F238E27FC236}">
                    <a16:creationId xmlns:a16="http://schemas.microsoft.com/office/drawing/2014/main" id="{314E4D4B-C07C-4976-AF1E-0791712D0B4A}"/>
                  </a:ext>
                </a:extLst>
              </p:cNvPr>
              <p:cNvSpPr>
                <a:spLocks noGrp="1" noRot="1" noChangeAspect="1" noMove="1" noResize="1" noEditPoints="1" noAdjustHandles="1" noChangeArrowheads="1" noChangeShapeType="1" noTextEdit="1"/>
              </p:cNvSpPr>
              <p:nvPr>
                <p:ph idx="1"/>
              </p:nvPr>
            </p:nvSpPr>
            <p:spPr>
              <a:xfrm>
                <a:off x="304800" y="838200"/>
                <a:ext cx="9144000" cy="5287965"/>
              </a:xfrm>
              <a:blipFill>
                <a:blip r:embed="rId2"/>
                <a:stretch>
                  <a:fillRect l="-733" t="-80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73</a:t>
            </a:fld>
            <a:endParaRPr lang="en-US"/>
          </a:p>
        </p:txBody>
      </p:sp>
      <p:sp>
        <p:nvSpPr>
          <p:cNvPr id="7" name="TextBox 6">
            <a:extLst>
              <a:ext uri="{FF2B5EF4-FFF2-40B4-BE49-F238E27FC236}">
                <a16:creationId xmlns:a16="http://schemas.microsoft.com/office/drawing/2014/main" id="{E6096DE8-381D-4857-9A83-B316798CC24E}"/>
              </a:ext>
            </a:extLst>
          </p:cNvPr>
          <p:cNvSpPr txBox="1"/>
          <p:nvPr/>
        </p:nvSpPr>
        <p:spPr>
          <a:xfrm>
            <a:off x="7385220" y="5801153"/>
            <a:ext cx="4906434" cy="830997"/>
          </a:xfrm>
          <a:prstGeom prst="rect">
            <a:avLst/>
          </a:prstGeom>
          <a:noFill/>
        </p:spPr>
        <p:txBody>
          <a:bodyPr wrap="square" rtlCol="0">
            <a:spAutoFit/>
          </a:bodyPr>
          <a:lstStyle/>
          <a:p>
            <a:r>
              <a:rPr lang="en-US" sz="1200" b="0" i="1" dirty="0">
                <a:solidFill>
                  <a:schemeClr val="accent6">
                    <a:lumMod val="75000"/>
                  </a:schemeClr>
                </a:solidFill>
                <a:effectLst/>
                <a:latin typeface="Open Sans"/>
              </a:rPr>
              <a:t>Insights into the Emergence of Mass from Studies of Pion and Kaon Structure, </a:t>
            </a:r>
            <a:r>
              <a:rPr lang="en-US" sz="1200" b="0" i="0" dirty="0">
                <a:solidFill>
                  <a:schemeClr val="accent6">
                    <a:lumMod val="75000"/>
                  </a:schemeClr>
                </a:solidFill>
                <a:effectLst/>
                <a:latin typeface="Open Sans"/>
              </a:rPr>
              <a:t>Craig D. Roberts, David G. Richards, Tanja Horn and Lei Chang, NJU-INP 034/21, </a:t>
            </a:r>
            <a:r>
              <a:rPr lang="en-US" sz="1200" b="0" i="0" u="none" strike="noStrike" dirty="0" err="1">
                <a:solidFill>
                  <a:srgbClr val="0066FF"/>
                </a:solidFill>
                <a:effectLst/>
                <a:latin typeface="Open Sans"/>
                <a:hlinkClick r:id="rId3">
                  <a:extLst>
                    <a:ext uri="{A12FA001-AC4F-418D-AE19-62706E023703}">
                      <ahyp:hlinkClr xmlns:ahyp="http://schemas.microsoft.com/office/drawing/2018/hyperlinkcolor" val="tx"/>
                    </a:ext>
                  </a:extLst>
                </a:hlinkClick>
              </a:rPr>
              <a:t>arXiv</a:t>
            </a:r>
            <a:r>
              <a:rPr lang="en-US" sz="1200" b="0" i="0" u="none" strike="noStrike" dirty="0">
                <a:solidFill>
                  <a:srgbClr val="0066FF"/>
                </a:solidFill>
                <a:effectLst/>
                <a:latin typeface="Open Sans"/>
                <a:hlinkClick r:id="rId3">
                  <a:extLst>
                    <a:ext uri="{A12FA001-AC4F-418D-AE19-62706E023703}">
                      <ahyp:hlinkClr xmlns:ahyp="http://schemas.microsoft.com/office/drawing/2018/hyperlinkcolor" val="tx"/>
                    </a:ext>
                  </a:extLst>
                </a:hlinkClick>
              </a:rPr>
              <a:t>: 2102.01765 [hep-</a:t>
            </a:r>
            <a:r>
              <a:rPr lang="en-US" sz="1200" b="0" i="0" u="none" strike="noStrike" dirty="0" err="1">
                <a:solidFill>
                  <a:srgbClr val="0066FF"/>
                </a:solidFill>
                <a:effectLst/>
                <a:latin typeface="Open Sans"/>
                <a:hlinkClick r:id="rId3">
                  <a:extLst>
                    <a:ext uri="{A12FA001-AC4F-418D-AE19-62706E023703}">
                      <ahyp:hlinkClr xmlns:ahyp="http://schemas.microsoft.com/office/drawing/2018/hyperlinkcolor" val="tx"/>
                    </a:ext>
                  </a:extLst>
                </a:hlinkClick>
              </a:rPr>
              <a:t>ph</a:t>
            </a:r>
            <a:r>
              <a:rPr lang="en-US" sz="1200" b="0" i="0" u="none" strike="noStrike" dirty="0">
                <a:solidFill>
                  <a:schemeClr val="accent6">
                    <a:lumMod val="75000"/>
                  </a:schemeClr>
                </a:solidFill>
                <a:effectLst/>
                <a:latin typeface="Open Sans"/>
                <a:hlinkClick r:id="rId3">
                  <a:extLst>
                    <a:ext uri="{A12FA001-AC4F-418D-AE19-62706E023703}">
                      <ahyp:hlinkClr xmlns:ahyp="http://schemas.microsoft.com/office/drawing/2018/hyperlinkcolor" val="tx"/>
                    </a:ext>
                  </a:extLst>
                </a:hlinkClick>
              </a:rPr>
              <a:t>]</a:t>
            </a:r>
            <a:r>
              <a:rPr lang="en-US" sz="1200" b="0" i="0" dirty="0">
                <a:solidFill>
                  <a:schemeClr val="accent6">
                    <a:lumMod val="75000"/>
                  </a:schemeClr>
                </a:solidFill>
                <a:effectLst/>
                <a:latin typeface="Open Sans"/>
              </a:rPr>
              <a:t>, </a:t>
            </a:r>
            <a:r>
              <a:rPr lang="en-US" sz="1200" b="0" i="0" dirty="0">
                <a:solidFill>
                  <a:schemeClr val="accent6">
                    <a:lumMod val="75000"/>
                  </a:schemeClr>
                </a:solidFill>
                <a:effectLst/>
                <a:latin typeface="Open Sans" panose="020B0606030504020204" pitchFamily="34" charset="0"/>
              </a:rPr>
              <a:t>Prog. Part. </a:t>
            </a:r>
            <a:r>
              <a:rPr lang="en-US" sz="1200" b="0" i="0" dirty="0" err="1">
                <a:solidFill>
                  <a:schemeClr val="accent6">
                    <a:lumMod val="75000"/>
                  </a:schemeClr>
                </a:solidFill>
                <a:effectLst/>
                <a:latin typeface="Open Sans" panose="020B0606030504020204" pitchFamily="34" charset="0"/>
              </a:rPr>
              <a:t>Nucl</a:t>
            </a:r>
            <a:r>
              <a:rPr lang="en-US" sz="1200" b="0" i="0" dirty="0">
                <a:solidFill>
                  <a:schemeClr val="accent6">
                    <a:lumMod val="75000"/>
                  </a:schemeClr>
                </a:solidFill>
                <a:effectLst/>
                <a:latin typeface="Open Sans" panose="020B0606030504020204" pitchFamily="34" charset="0"/>
              </a:rPr>
              <a:t>. Phys. </a:t>
            </a:r>
            <a:r>
              <a:rPr lang="en-US" sz="1200" b="1" i="0" dirty="0">
                <a:solidFill>
                  <a:schemeClr val="accent6">
                    <a:lumMod val="75000"/>
                  </a:schemeClr>
                </a:solidFill>
                <a:effectLst/>
                <a:latin typeface="Open Sans" panose="020B0606030504020204" pitchFamily="34" charset="0"/>
              </a:rPr>
              <a:t>120</a:t>
            </a:r>
            <a:r>
              <a:rPr lang="en-US" sz="1200" b="0" i="0" dirty="0">
                <a:solidFill>
                  <a:schemeClr val="accent6">
                    <a:lumMod val="75000"/>
                  </a:schemeClr>
                </a:solidFill>
                <a:effectLst/>
                <a:latin typeface="Open Sans" panose="020B0606030504020204" pitchFamily="34" charset="0"/>
              </a:rPr>
              <a:t> (2021) 103883/1-65</a:t>
            </a:r>
            <a:endParaRPr lang="en-US" sz="1200" dirty="0">
              <a:solidFill>
                <a:schemeClr val="accent6">
                  <a:lumMod val="75000"/>
                </a:schemeClr>
              </a:solidFill>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286B293-BA69-CFBE-8BA8-34F88ED3B39A}"/>
                  </a:ext>
                </a:extLst>
              </p:cNvPr>
              <p:cNvSpPr txBox="1"/>
              <p:nvPr/>
            </p:nvSpPr>
            <p:spPr>
              <a:xfrm>
                <a:off x="8907421" y="509183"/>
                <a:ext cx="3132179" cy="1243417"/>
              </a:xfrm>
              <a:prstGeom prst="rect">
                <a:avLst/>
              </a:prstGeom>
              <a:noFill/>
            </p:spPr>
            <p:txBody>
              <a:bodyPr wrap="square" rtlCol="0">
                <a:spAutoFit/>
              </a:bodyPr>
              <a:lstStyle/>
              <a:p>
                <a:r>
                  <a:rPr lang="en-AU" i="1" dirty="0">
                    <a:solidFill>
                      <a:srgbClr val="008000"/>
                    </a:solidFill>
                  </a:rPr>
                  <a:t>DAs are 1D projection of hadron’s light-front wave function, obtained by integration </a:t>
                </a:r>
                <a14:m>
                  <m:oMath xmlns:m="http://schemas.openxmlformats.org/officeDocument/2006/math">
                    <m:r>
                      <a:rPr lang="en-AU" b="0" i="1" smtClean="0">
                        <a:solidFill>
                          <a:srgbClr val="008000"/>
                        </a:solidFill>
                        <a:latin typeface="Cambria Math" panose="02040503050406030204" pitchFamily="18" charset="0"/>
                      </a:rPr>
                      <m:t>∼</m:t>
                    </m:r>
                    <m:nary>
                      <m:naryPr>
                        <m:limLoc m:val="undOvr"/>
                        <m:subHide m:val="on"/>
                        <m:supHide m:val="on"/>
                        <m:ctrlPr>
                          <a:rPr lang="en-AU" b="0" i="1" smtClean="0">
                            <a:solidFill>
                              <a:srgbClr val="008000"/>
                            </a:solidFill>
                            <a:latin typeface="Cambria Math" panose="02040503050406030204" pitchFamily="18" charset="0"/>
                          </a:rPr>
                        </m:ctrlPr>
                      </m:naryPr>
                      <m:sub/>
                      <m:sup/>
                      <m:e>
                        <m:sSup>
                          <m:sSupPr>
                            <m:ctrlPr>
                              <a:rPr lang="en-AU" b="0" i="1" smtClean="0">
                                <a:solidFill>
                                  <a:srgbClr val="008000"/>
                                </a:solidFill>
                                <a:latin typeface="Cambria Math" panose="02040503050406030204" pitchFamily="18" charset="0"/>
                              </a:rPr>
                            </m:ctrlPr>
                          </m:sSupPr>
                          <m:e>
                            <m:r>
                              <a:rPr lang="en-AU" b="0" i="1" smtClean="0">
                                <a:solidFill>
                                  <a:srgbClr val="008000"/>
                                </a:solidFill>
                                <a:latin typeface="Cambria Math" panose="02040503050406030204" pitchFamily="18" charset="0"/>
                              </a:rPr>
                              <m:t>𝑑</m:t>
                            </m:r>
                          </m:e>
                          <m:sup>
                            <m:r>
                              <a:rPr lang="en-AU" b="0" i="1" smtClean="0">
                                <a:solidFill>
                                  <a:srgbClr val="008000"/>
                                </a:solidFill>
                                <a:latin typeface="Cambria Math" panose="02040503050406030204" pitchFamily="18" charset="0"/>
                              </a:rPr>
                              <m:t>2</m:t>
                            </m:r>
                          </m:sup>
                        </m:sSup>
                        <m:sSub>
                          <m:sSubPr>
                            <m:ctrlPr>
                              <a:rPr lang="en-AU" b="0" i="1" smtClean="0">
                                <a:solidFill>
                                  <a:srgbClr val="008000"/>
                                </a:solidFill>
                                <a:latin typeface="Cambria Math" panose="02040503050406030204" pitchFamily="18" charset="0"/>
                              </a:rPr>
                            </m:ctrlPr>
                          </m:sSubPr>
                          <m:e>
                            <m:r>
                              <a:rPr lang="en-AU" b="0" i="1" smtClean="0">
                                <a:solidFill>
                                  <a:srgbClr val="008000"/>
                                </a:solidFill>
                                <a:latin typeface="Cambria Math" panose="02040503050406030204" pitchFamily="18" charset="0"/>
                              </a:rPr>
                              <m:t>𝑘</m:t>
                            </m:r>
                          </m:e>
                          <m:sub>
                            <m:r>
                              <a:rPr lang="en-AU" b="0" i="1" smtClean="0">
                                <a:solidFill>
                                  <a:srgbClr val="008000"/>
                                </a:solidFill>
                                <a:latin typeface="Cambria Math" panose="02040503050406030204" pitchFamily="18" charset="0"/>
                              </a:rPr>
                              <m:t>⊥</m:t>
                            </m:r>
                          </m:sub>
                        </m:sSub>
                        <m:r>
                          <a:rPr lang="en-AU" b="0" i="1" smtClean="0">
                            <a:solidFill>
                              <a:srgbClr val="008000"/>
                            </a:solidFill>
                            <a:latin typeface="Cambria Math" panose="02040503050406030204" pitchFamily="18" charset="0"/>
                          </a:rPr>
                          <m:t>𝛹</m:t>
                        </m:r>
                        <m:r>
                          <a:rPr lang="en-AU" b="0" i="1" smtClean="0">
                            <a:solidFill>
                              <a:srgbClr val="008000"/>
                            </a:solidFill>
                            <a:latin typeface="Cambria Math" panose="02040503050406030204" pitchFamily="18" charset="0"/>
                          </a:rPr>
                          <m:t>(</m:t>
                        </m:r>
                        <m:r>
                          <a:rPr lang="en-AU" b="0" i="1" smtClean="0">
                            <a:solidFill>
                              <a:srgbClr val="008000"/>
                            </a:solidFill>
                            <a:latin typeface="Cambria Math" panose="02040503050406030204" pitchFamily="18" charset="0"/>
                          </a:rPr>
                          <m:t>𝑥</m:t>
                        </m:r>
                        <m:r>
                          <a:rPr lang="en-AU" b="0" i="1" smtClean="0">
                            <a:solidFill>
                              <a:srgbClr val="008000"/>
                            </a:solidFill>
                            <a:latin typeface="Cambria Math" panose="02040503050406030204" pitchFamily="18" charset="0"/>
                          </a:rPr>
                          <m:t>,</m:t>
                        </m:r>
                        <m:sSub>
                          <m:sSubPr>
                            <m:ctrlPr>
                              <a:rPr lang="en-AU" b="0" i="1" smtClean="0">
                                <a:solidFill>
                                  <a:srgbClr val="008000"/>
                                </a:solidFill>
                                <a:latin typeface="Cambria Math" panose="02040503050406030204" pitchFamily="18" charset="0"/>
                              </a:rPr>
                            </m:ctrlPr>
                          </m:sSubPr>
                          <m:e>
                            <m:r>
                              <a:rPr lang="en-AU" b="0" i="1" smtClean="0">
                                <a:solidFill>
                                  <a:srgbClr val="008000"/>
                                </a:solidFill>
                                <a:latin typeface="Cambria Math" panose="02040503050406030204" pitchFamily="18" charset="0"/>
                              </a:rPr>
                              <m:t>𝑘</m:t>
                            </m:r>
                          </m:e>
                          <m:sub>
                            <m:r>
                              <a:rPr lang="en-AU" b="0" i="1" smtClean="0">
                                <a:solidFill>
                                  <a:srgbClr val="008000"/>
                                </a:solidFill>
                                <a:latin typeface="Cambria Math" panose="02040503050406030204" pitchFamily="18" charset="0"/>
                              </a:rPr>
                              <m:t>⊥</m:t>
                            </m:r>
                          </m:sub>
                        </m:sSub>
                        <m:r>
                          <a:rPr lang="en-AU" b="0" i="1" smtClean="0">
                            <a:solidFill>
                              <a:srgbClr val="008000"/>
                            </a:solidFill>
                            <a:latin typeface="Cambria Math" panose="02040503050406030204" pitchFamily="18" charset="0"/>
                          </a:rPr>
                          <m:t>)</m:t>
                        </m:r>
                      </m:e>
                    </m:nary>
                  </m:oMath>
                </a14:m>
                <a:endParaRPr lang="en-AU" i="1" dirty="0">
                  <a:solidFill>
                    <a:srgbClr val="008000"/>
                  </a:solidFill>
                </a:endParaRPr>
              </a:p>
            </p:txBody>
          </p:sp>
        </mc:Choice>
        <mc:Fallback xmlns="">
          <p:sp>
            <p:nvSpPr>
              <p:cNvPr id="8" name="TextBox 7">
                <a:extLst>
                  <a:ext uri="{FF2B5EF4-FFF2-40B4-BE49-F238E27FC236}">
                    <a16:creationId xmlns:a16="http://schemas.microsoft.com/office/drawing/2014/main" id="{0286B293-BA69-CFBE-8BA8-34F88ED3B39A}"/>
                  </a:ext>
                </a:extLst>
              </p:cNvPr>
              <p:cNvSpPr txBox="1">
                <a:spLocks noRot="1" noChangeAspect="1" noMove="1" noResize="1" noEditPoints="1" noAdjustHandles="1" noChangeArrowheads="1" noChangeShapeType="1" noTextEdit="1"/>
              </p:cNvSpPr>
              <p:nvPr/>
            </p:nvSpPr>
            <p:spPr>
              <a:xfrm>
                <a:off x="8907421" y="509183"/>
                <a:ext cx="3132179" cy="1243417"/>
              </a:xfrm>
              <a:prstGeom prst="rect">
                <a:avLst/>
              </a:prstGeom>
              <a:blipFill>
                <a:blip r:embed="rId4"/>
                <a:stretch>
                  <a:fillRect l="-1556" t="-2941" b="-63725"/>
                </a:stretch>
              </a:blipFill>
            </p:spPr>
            <p:txBody>
              <a:bodyPr/>
              <a:lstStyle/>
              <a:p>
                <a:r>
                  <a:rPr lang="en-AU">
                    <a:noFill/>
                  </a:rPr>
                  <a:t> </a:t>
                </a:r>
              </a:p>
            </p:txBody>
          </p:sp>
        </mc:Fallback>
      </mc:AlternateContent>
      <p:pic>
        <p:nvPicPr>
          <p:cNvPr id="9" name="Picture 8" descr="Chart&#10;&#10;Description automatically generated">
            <a:extLst>
              <a:ext uri="{FF2B5EF4-FFF2-40B4-BE49-F238E27FC236}">
                <a16:creationId xmlns:a16="http://schemas.microsoft.com/office/drawing/2014/main" id="{0E5A09A6-A332-2A75-BD94-CC475DFB35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88424" y="1752600"/>
            <a:ext cx="2267487" cy="2895600"/>
          </a:xfrm>
          <a:prstGeom prst="rect">
            <a:avLst/>
          </a:prstGeom>
        </p:spPr>
      </p:pic>
      <p:sp>
        <p:nvSpPr>
          <p:cNvPr id="10" name="TextBox 9">
            <a:extLst>
              <a:ext uri="{FF2B5EF4-FFF2-40B4-BE49-F238E27FC236}">
                <a16:creationId xmlns:a16="http://schemas.microsoft.com/office/drawing/2014/main" id="{529DC64B-F490-44BB-13F4-D52EE8510C4F}"/>
              </a:ext>
            </a:extLst>
          </p:cNvPr>
          <p:cNvSpPr txBox="1"/>
          <p:nvPr/>
        </p:nvSpPr>
        <p:spPr>
          <a:xfrm>
            <a:off x="10896600" y="2288932"/>
            <a:ext cx="1295400" cy="830997"/>
          </a:xfrm>
          <a:prstGeom prst="rect">
            <a:avLst/>
          </a:prstGeom>
          <a:noFill/>
        </p:spPr>
        <p:txBody>
          <a:bodyPr wrap="square" rtlCol="0">
            <a:spAutoFit/>
          </a:bodyPr>
          <a:lstStyle/>
          <a:p>
            <a:pPr algn="r"/>
            <a:r>
              <a:rPr lang="en-AU" sz="1600" dirty="0"/>
              <a:t>LF longitudinal direction</a:t>
            </a:r>
          </a:p>
        </p:txBody>
      </p:sp>
      <p:cxnSp>
        <p:nvCxnSpPr>
          <p:cNvPr id="11" name="Straight Arrow Connector 10">
            <a:extLst>
              <a:ext uri="{FF2B5EF4-FFF2-40B4-BE49-F238E27FC236}">
                <a16:creationId xmlns:a16="http://schemas.microsoft.com/office/drawing/2014/main" id="{327A379A-70F3-E394-248E-F629653C665E}"/>
              </a:ext>
            </a:extLst>
          </p:cNvPr>
          <p:cNvCxnSpPr/>
          <p:nvPr/>
        </p:nvCxnSpPr>
        <p:spPr bwMode="auto">
          <a:xfrm flipV="1">
            <a:off x="10679724" y="2381346"/>
            <a:ext cx="685800" cy="6096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61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arn(inVertical)">
                                      <p:cBhvr>
                                        <p:cTn id="30" dur="500"/>
                                        <p:tgtEl>
                                          <p:spTgt spid="3">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barn(inVertical)">
                                      <p:cBhvr>
                                        <p:cTn id="33" dur="500"/>
                                        <p:tgtEl>
                                          <p:spTgt spid="3">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barn(inVertical)">
                                      <p:cBhvr>
                                        <p:cTn id="3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err="1"/>
              <a:t>Pion’s</a:t>
            </a:r>
            <a:r>
              <a:rPr lang="en-US" sz="3200" dirty="0"/>
              <a:t> valence-quark </a:t>
            </a:r>
            <a:br>
              <a:rPr lang="en-US" sz="3200" dirty="0"/>
            </a:br>
            <a:r>
              <a:rPr lang="en-US" sz="3200" dirty="0"/>
              <a:t>Distribution Amplitude</a:t>
            </a:r>
            <a:endParaRPr lang="en-US" sz="2800" dirty="0"/>
          </a:p>
        </p:txBody>
      </p:sp>
      <p:sp>
        <p:nvSpPr>
          <p:cNvPr id="3" name="Content Placeholder 2"/>
          <p:cNvSpPr>
            <a:spLocks noGrp="1"/>
          </p:cNvSpPr>
          <p:nvPr>
            <p:ph idx="1"/>
          </p:nvPr>
        </p:nvSpPr>
        <p:spPr>
          <a:xfrm>
            <a:off x="609600" y="1295401"/>
            <a:ext cx="10972800" cy="4525963"/>
          </a:xfrm>
        </p:spPr>
        <p:txBody>
          <a:bodyPr/>
          <a:lstStyle/>
          <a:p>
            <a:r>
              <a:rPr lang="en-US" dirty="0"/>
              <a:t>Methods were developed that enable direct computation of the pion’s light-front wave function</a:t>
            </a:r>
          </a:p>
          <a:p>
            <a:r>
              <a:rPr lang="el-GR" i="1" dirty="0"/>
              <a:t>φ</a:t>
            </a:r>
            <a:r>
              <a:rPr lang="el-GR" i="1" baseline="-25000" dirty="0"/>
              <a:t>π</a:t>
            </a:r>
            <a:r>
              <a:rPr lang="en-US" i="1" dirty="0"/>
              <a:t>(x)</a:t>
            </a:r>
            <a:r>
              <a:rPr lang="en-US" dirty="0"/>
              <a:t> = twist-two </a:t>
            </a:r>
            <a:r>
              <a:rPr lang="en-US" dirty="0" err="1"/>
              <a:t>parton</a:t>
            </a:r>
            <a:r>
              <a:rPr lang="en-US" dirty="0"/>
              <a:t> distribution amplitude = projection of the </a:t>
            </a:r>
            <a:r>
              <a:rPr lang="en-US" dirty="0" err="1"/>
              <a:t>pion’s</a:t>
            </a:r>
            <a:r>
              <a:rPr lang="en-US" dirty="0"/>
              <a:t> </a:t>
            </a:r>
            <a:r>
              <a:rPr lang="en-US" dirty="0" err="1"/>
              <a:t>Poincaré</a:t>
            </a:r>
            <a:r>
              <a:rPr lang="en-US" dirty="0"/>
              <a:t>-covariant wave-function onto the light-front</a:t>
            </a:r>
          </a:p>
          <a:p>
            <a:endParaRPr lang="en-US" dirty="0"/>
          </a:p>
          <a:p>
            <a:endParaRPr lang="en-US" dirty="0"/>
          </a:p>
          <a:p>
            <a:endParaRPr lang="en-US" dirty="0"/>
          </a:p>
          <a:p>
            <a:endParaRPr lang="en-US" dirty="0"/>
          </a:p>
          <a:p>
            <a:r>
              <a:rPr lang="en-US" dirty="0"/>
              <a:t>Results have been obtained with rainbow-ladder DSE kernel, simplest symmetry preserving form; and the best DCSB-improved kernel that is currently available.</a:t>
            </a:r>
          </a:p>
          <a:p>
            <a:pPr lvl="1" algn="ctr">
              <a:buNone/>
            </a:pPr>
            <a:r>
              <a:rPr lang="en-US" sz="3200" i="1" dirty="0"/>
              <a:t>x</a:t>
            </a:r>
            <a:r>
              <a:rPr lang="el-GR" sz="3200" i="1" baseline="30000" dirty="0"/>
              <a:t>α</a:t>
            </a:r>
            <a:r>
              <a:rPr lang="en-US" sz="3200" i="1" dirty="0"/>
              <a:t> (1-x)</a:t>
            </a:r>
            <a:r>
              <a:rPr lang="el-GR" sz="3200" i="1" baseline="30000" dirty="0"/>
              <a:t>α</a:t>
            </a:r>
            <a:r>
              <a:rPr lang="en-US" sz="3200" dirty="0"/>
              <a:t>, with </a:t>
            </a:r>
            <a:r>
              <a:rPr lang="el-GR" sz="3200" i="1" dirty="0"/>
              <a:t>α</a:t>
            </a:r>
            <a:r>
              <a:rPr lang="en-US" sz="3200" i="1" dirty="0"/>
              <a:t>=0.5</a:t>
            </a:r>
            <a:endParaRPr lang="en-US" sz="3200" baseline="30000" dirty="0"/>
          </a:p>
          <a:p>
            <a:endParaRPr lang="en-US" dirty="0"/>
          </a:p>
          <a:p>
            <a:endParaRPr lang="en-US" dirty="0"/>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74</a:t>
            </a:fld>
            <a:endParaRPr lang="en-US"/>
          </a:p>
        </p:txBody>
      </p:sp>
      <p:pic>
        <p:nvPicPr>
          <p:cNvPr id="7" name="Picture 6" descr="phipix.gif"/>
          <p:cNvPicPr>
            <a:picLocks noChangeAspect="1"/>
          </p:cNvPicPr>
          <p:nvPr/>
        </p:nvPicPr>
        <p:blipFill>
          <a:blip r:embed="rId2" cstate="print"/>
          <a:stretch>
            <a:fillRect/>
          </a:stretch>
        </p:blipFill>
        <p:spPr>
          <a:xfrm>
            <a:off x="1580446" y="2971800"/>
            <a:ext cx="9087555" cy="106680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bwMode="auto">
          <a:xfrm>
            <a:off x="0" y="0"/>
            <a:ext cx="4953000" cy="9144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1400" i="1" dirty="0">
                <a:solidFill>
                  <a:schemeClr val="accent1">
                    <a:lumMod val="50000"/>
                  </a:schemeClr>
                </a:solidFill>
              </a:rPr>
              <a:t>Imaging dynamical </a:t>
            </a:r>
            <a:r>
              <a:rPr lang="en-US" sz="1400" i="1" dirty="0" err="1">
                <a:solidFill>
                  <a:schemeClr val="accent1">
                    <a:lumMod val="50000"/>
                  </a:schemeClr>
                </a:solidFill>
              </a:rPr>
              <a:t>chiral</a:t>
            </a:r>
            <a:r>
              <a:rPr lang="en-US" sz="1400" i="1" dirty="0">
                <a:solidFill>
                  <a:schemeClr val="accent1">
                    <a:lumMod val="50000"/>
                  </a:schemeClr>
                </a:solidFill>
              </a:rPr>
              <a:t> symmetry breaking: </a:t>
            </a:r>
            <a:r>
              <a:rPr lang="en-US" sz="1400" i="1" dirty="0" err="1">
                <a:solidFill>
                  <a:schemeClr val="accent1">
                    <a:lumMod val="50000"/>
                  </a:schemeClr>
                </a:solidFill>
              </a:rPr>
              <a:t>pion</a:t>
            </a:r>
            <a:r>
              <a:rPr lang="en-US" sz="1400" i="1" dirty="0">
                <a:solidFill>
                  <a:schemeClr val="accent1">
                    <a:lumMod val="50000"/>
                  </a:schemeClr>
                </a:solidFill>
              </a:rPr>
              <a:t> wave function on the light front, </a:t>
            </a:r>
            <a:r>
              <a:rPr lang="en-US" sz="1400" dirty="0">
                <a:solidFill>
                  <a:schemeClr val="accent1">
                    <a:lumMod val="50000"/>
                  </a:schemeClr>
                </a:solidFill>
              </a:rPr>
              <a:t>Lei Chang, et al., </a:t>
            </a:r>
            <a:r>
              <a:rPr lang="en-US" sz="1400" dirty="0">
                <a:solidFill>
                  <a:schemeClr val="accent1">
                    <a:lumMod val="50000"/>
                  </a:schemeClr>
                </a:solidFill>
                <a:hlinkClick r:id="rId3"/>
              </a:rPr>
              <a:t>arXiv:1301.0324 [</a:t>
            </a:r>
            <a:r>
              <a:rPr lang="en-US" sz="1400" dirty="0" err="1">
                <a:solidFill>
                  <a:schemeClr val="accent1">
                    <a:lumMod val="50000"/>
                  </a:schemeClr>
                </a:solidFill>
                <a:hlinkClick r:id="rId3"/>
              </a:rPr>
              <a:t>nucl-th</a:t>
            </a:r>
            <a:r>
              <a:rPr lang="en-US" sz="1400" dirty="0">
                <a:solidFill>
                  <a:schemeClr val="accent1">
                    <a:lumMod val="50000"/>
                  </a:schemeClr>
                </a:solidFill>
                <a:hlinkClick r:id="rId3"/>
              </a:rPr>
              <a:t>]</a:t>
            </a:r>
            <a:r>
              <a:rPr lang="en-US" sz="1400" dirty="0">
                <a:solidFill>
                  <a:schemeClr val="accent1">
                    <a:lumMod val="50000"/>
                  </a:schemeClr>
                </a:solidFill>
              </a:rPr>
              <a:t>, </a:t>
            </a:r>
            <a:r>
              <a:rPr lang="fr-FR" sz="1400" dirty="0">
                <a:hlinkClick r:id="rId4"/>
              </a:rPr>
              <a:t>Phys. </a:t>
            </a:r>
            <a:r>
              <a:rPr lang="fr-FR" sz="1400" dirty="0" err="1">
                <a:hlinkClick r:id="rId4"/>
              </a:rPr>
              <a:t>Rev</a:t>
            </a:r>
            <a:r>
              <a:rPr lang="fr-FR" sz="1400" dirty="0">
                <a:hlinkClick r:id="rId4"/>
              </a:rPr>
              <a:t>. </a:t>
            </a:r>
            <a:r>
              <a:rPr lang="fr-FR" sz="1400" dirty="0" err="1">
                <a:hlinkClick r:id="rId4"/>
              </a:rPr>
              <a:t>Lett</a:t>
            </a:r>
            <a:r>
              <a:rPr lang="fr-FR" sz="1400" dirty="0">
                <a:hlinkClick r:id="rId4"/>
              </a:rPr>
              <a:t>. </a:t>
            </a:r>
            <a:r>
              <a:rPr lang="fr-FR" sz="1400" b="1" dirty="0">
                <a:hlinkClick r:id="rId4"/>
              </a:rPr>
              <a:t>110</a:t>
            </a:r>
            <a:r>
              <a:rPr lang="fr-FR" sz="1400" dirty="0">
                <a:hlinkClick r:id="rId4"/>
              </a:rPr>
              <a:t> (2013) 132001 (2013) [5 pages]</a:t>
            </a:r>
            <a:r>
              <a:rPr lang="en-US" sz="1400" dirty="0">
                <a:solidFill>
                  <a:schemeClr val="accent1">
                    <a:lumMod val="50000"/>
                  </a:schemeClr>
                </a:solidFill>
              </a:rPr>
              <a:t>.</a:t>
            </a:r>
            <a:endParaRPr lang="en-US" sz="1400" dirty="0">
              <a:solidFill>
                <a:schemeClr val="accent1">
                  <a:lumMod val="50000"/>
                </a:schemeClr>
              </a:solidFill>
              <a:latin typeface="Calibri" pitchFamily="34" charset="0"/>
            </a:endParaRP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map&#10;&#10;Description automatically generated">
            <a:extLst>
              <a:ext uri="{FF2B5EF4-FFF2-40B4-BE49-F238E27FC236}">
                <a16:creationId xmlns:a16="http://schemas.microsoft.com/office/drawing/2014/main" id="{7D4D9816-4968-46ED-967E-40E70602E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575" y="152401"/>
            <a:ext cx="5064369" cy="3657600"/>
          </a:xfrm>
          <a:prstGeom prst="rect">
            <a:avLst/>
          </a:prstGeom>
        </p:spPr>
      </p:pic>
      <p:sp>
        <p:nvSpPr>
          <p:cNvPr id="3" name="Content Placeholder 2">
            <a:extLst>
              <a:ext uri="{FF2B5EF4-FFF2-40B4-BE49-F238E27FC236}">
                <a16:creationId xmlns:a16="http://schemas.microsoft.com/office/drawing/2014/main" id="{854290FF-BD35-453E-AF28-ECF6E5FB680B}"/>
              </a:ext>
            </a:extLst>
          </p:cNvPr>
          <p:cNvSpPr>
            <a:spLocks noGrp="1"/>
          </p:cNvSpPr>
          <p:nvPr>
            <p:ph idx="1"/>
          </p:nvPr>
        </p:nvSpPr>
        <p:spPr>
          <a:xfrm>
            <a:off x="381000" y="762000"/>
            <a:ext cx="7059084" cy="4525963"/>
          </a:xfrm>
        </p:spPr>
        <p:txBody>
          <a:bodyPr/>
          <a:lstStyle/>
          <a:p>
            <a:r>
              <a:rPr lang="en-GB" sz="2000" dirty="0"/>
              <a:t>Continuum results exist &amp; lQCD results arriving</a:t>
            </a:r>
          </a:p>
          <a:p>
            <a:pPr lvl="1"/>
            <a:r>
              <a:rPr lang="en-GB" dirty="0"/>
              <a:t>Common feature = broadening/dilation</a:t>
            </a:r>
          </a:p>
          <a:p>
            <a:pPr lvl="1"/>
            <a:r>
              <a:rPr lang="en-GB" dirty="0"/>
              <a:t>Origin = EHM</a:t>
            </a:r>
          </a:p>
          <a:p>
            <a:r>
              <a:rPr lang="en-GB" sz="2000" dirty="0"/>
              <a:t>NO differences between π &amp; K if EHM is all there is</a:t>
            </a:r>
          </a:p>
          <a:p>
            <a:pPr lvl="1"/>
            <a:r>
              <a:rPr lang="en-GB" sz="1800" dirty="0"/>
              <a:t>Differences arise from Higgs-modulation of EHM mechanism</a:t>
            </a:r>
          </a:p>
          <a:p>
            <a:pPr lvl="1"/>
            <a:r>
              <a:rPr lang="en-GB" sz="1800" dirty="0"/>
              <a:t>“Contrasting π &amp; K properties reveals Higgs wave on EHM ocean”</a:t>
            </a:r>
          </a:p>
          <a:p>
            <a:pPr marL="0" indent="0">
              <a:buNone/>
            </a:pPr>
            <a:endParaRPr lang="en-GB" sz="2000" dirty="0"/>
          </a:p>
          <a:p>
            <a:endParaRPr lang="en-US" dirty="0"/>
          </a:p>
        </p:txBody>
      </p:sp>
      <p:pic>
        <p:nvPicPr>
          <p:cNvPr id="13" name="Picture 12" descr="A picture containing text, map&#10;&#10;Description automatically generated">
            <a:extLst>
              <a:ext uri="{FF2B5EF4-FFF2-40B4-BE49-F238E27FC236}">
                <a16:creationId xmlns:a16="http://schemas.microsoft.com/office/drawing/2014/main" id="{592C7C78-2EB3-451D-B641-A718759F0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9" y="3463836"/>
            <a:ext cx="7454833" cy="2912384"/>
          </a:xfrm>
          <a:prstGeom prst="rect">
            <a:avLst/>
          </a:prstGeom>
        </p:spPr>
      </p:pic>
      <p:sp>
        <p:nvSpPr>
          <p:cNvPr id="2" name="Title 1">
            <a:extLst>
              <a:ext uri="{FF2B5EF4-FFF2-40B4-BE49-F238E27FC236}">
                <a16:creationId xmlns:a16="http://schemas.microsoft.com/office/drawing/2014/main" id="{09C0AA20-BE75-4718-920A-F1D7E9CC94DD}"/>
              </a:ext>
            </a:extLst>
          </p:cNvPr>
          <p:cNvSpPr>
            <a:spLocks noGrp="1"/>
          </p:cNvSpPr>
          <p:nvPr>
            <p:ph type="title"/>
          </p:nvPr>
        </p:nvSpPr>
        <p:spPr/>
        <p:txBody>
          <a:bodyPr/>
          <a:lstStyle/>
          <a:p>
            <a:r>
              <a:rPr lang="en-GB" dirty="0"/>
              <a:t>Meson leading-twist DAs </a:t>
            </a:r>
            <a:endParaRPr lang="en-US" dirty="0"/>
          </a:p>
        </p:txBody>
      </p:sp>
      <p:sp>
        <p:nvSpPr>
          <p:cNvPr id="4" name="Date Placeholder 3">
            <a:extLst>
              <a:ext uri="{FF2B5EF4-FFF2-40B4-BE49-F238E27FC236}">
                <a16:creationId xmlns:a16="http://schemas.microsoft.com/office/drawing/2014/main" id="{4545F165-8CE0-444B-A084-11A4DB7BBE3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0CDAB45-7AA5-463C-9E96-ABEBA5CD6E9D}"/>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B2580E4D-DB12-4A20-B3C0-69F18D85DB4B}"/>
              </a:ext>
            </a:extLst>
          </p:cNvPr>
          <p:cNvSpPr>
            <a:spLocks noGrp="1"/>
          </p:cNvSpPr>
          <p:nvPr>
            <p:ph type="sldNum" sz="quarter" idx="12"/>
          </p:nvPr>
        </p:nvSpPr>
        <p:spPr/>
        <p:txBody>
          <a:bodyPr/>
          <a:lstStyle/>
          <a:p>
            <a:fld id="{87034D8C-3CB4-402A-BC46-2AB14C0FE90A}" type="slidenum">
              <a:rPr lang="en-US" smtClean="0"/>
              <a:pPr/>
              <a:t>75</a:t>
            </a:fld>
            <a:endParaRPr lang="en-US"/>
          </a:p>
        </p:txBody>
      </p:sp>
      <p:sp>
        <p:nvSpPr>
          <p:cNvPr id="9" name="TextBox 8">
            <a:extLst>
              <a:ext uri="{FF2B5EF4-FFF2-40B4-BE49-F238E27FC236}">
                <a16:creationId xmlns:a16="http://schemas.microsoft.com/office/drawing/2014/main" id="{2BFF8A1E-9F64-4B5D-8B56-6B60D71013C7}"/>
              </a:ext>
            </a:extLst>
          </p:cNvPr>
          <p:cNvSpPr txBox="1"/>
          <p:nvPr/>
        </p:nvSpPr>
        <p:spPr>
          <a:xfrm>
            <a:off x="10363200" y="523823"/>
            <a:ext cx="1773977" cy="369332"/>
          </a:xfrm>
          <a:prstGeom prst="rect">
            <a:avLst/>
          </a:prstGeom>
          <a:noFill/>
        </p:spPr>
        <p:txBody>
          <a:bodyPr wrap="square" rtlCol="0">
            <a:spAutoFit/>
          </a:bodyPr>
          <a:lstStyle/>
          <a:p>
            <a:r>
              <a:rPr lang="en-GB" dirty="0">
                <a:solidFill>
                  <a:srgbClr val="FF6600"/>
                </a:solidFill>
              </a:rPr>
              <a:t>asymptotic</a:t>
            </a:r>
            <a:endParaRPr lang="en-US" dirty="0">
              <a:solidFill>
                <a:srgbClr val="FF6600"/>
              </a:solidFill>
            </a:endParaRPr>
          </a:p>
        </p:txBody>
      </p:sp>
      <p:sp>
        <p:nvSpPr>
          <p:cNvPr id="10" name="TextBox 9">
            <a:extLst>
              <a:ext uri="{FF2B5EF4-FFF2-40B4-BE49-F238E27FC236}">
                <a16:creationId xmlns:a16="http://schemas.microsoft.com/office/drawing/2014/main" id="{F3852D7D-8F92-4FE1-923B-0B904E44F277}"/>
              </a:ext>
            </a:extLst>
          </p:cNvPr>
          <p:cNvSpPr txBox="1"/>
          <p:nvPr/>
        </p:nvSpPr>
        <p:spPr>
          <a:xfrm>
            <a:off x="8993366" y="1009597"/>
            <a:ext cx="1773977" cy="369332"/>
          </a:xfrm>
          <a:prstGeom prst="rect">
            <a:avLst/>
          </a:prstGeom>
          <a:noFill/>
        </p:spPr>
        <p:txBody>
          <a:bodyPr wrap="square" rtlCol="0">
            <a:spAutoFit/>
          </a:bodyPr>
          <a:lstStyle/>
          <a:p>
            <a:r>
              <a:rPr lang="en-GB" dirty="0">
                <a:solidFill>
                  <a:srgbClr val="008000"/>
                </a:solidFill>
              </a:rPr>
              <a:t>pion</a:t>
            </a:r>
            <a:endParaRPr lang="en-US" dirty="0">
              <a:solidFill>
                <a:srgbClr val="008000"/>
              </a:solidFill>
            </a:endParaRPr>
          </a:p>
        </p:txBody>
      </p:sp>
      <p:sp>
        <p:nvSpPr>
          <p:cNvPr id="11" name="TextBox 10">
            <a:extLst>
              <a:ext uri="{FF2B5EF4-FFF2-40B4-BE49-F238E27FC236}">
                <a16:creationId xmlns:a16="http://schemas.microsoft.com/office/drawing/2014/main" id="{D3F5E606-E18A-4196-9074-99F1C66CA288}"/>
              </a:ext>
            </a:extLst>
          </p:cNvPr>
          <p:cNvSpPr txBox="1"/>
          <p:nvPr/>
        </p:nvSpPr>
        <p:spPr>
          <a:xfrm>
            <a:off x="7971454" y="897361"/>
            <a:ext cx="706433" cy="369332"/>
          </a:xfrm>
          <a:prstGeom prst="rect">
            <a:avLst/>
          </a:prstGeom>
          <a:noFill/>
        </p:spPr>
        <p:txBody>
          <a:bodyPr wrap="square" rtlCol="0">
            <a:spAutoFit/>
          </a:bodyPr>
          <a:lstStyle/>
          <a:p>
            <a:r>
              <a:rPr lang="en-GB" dirty="0">
                <a:solidFill>
                  <a:srgbClr val="0000FF"/>
                </a:solidFill>
              </a:rPr>
              <a:t>kaon</a:t>
            </a:r>
            <a:endParaRPr lang="en-US" dirty="0">
              <a:solidFill>
                <a:srgbClr val="0000FF"/>
              </a:solidFill>
            </a:endParaRPr>
          </a:p>
        </p:txBody>
      </p:sp>
      <p:sp>
        <p:nvSpPr>
          <p:cNvPr id="14" name="TextBox 13">
            <a:extLst>
              <a:ext uri="{FF2B5EF4-FFF2-40B4-BE49-F238E27FC236}">
                <a16:creationId xmlns:a16="http://schemas.microsoft.com/office/drawing/2014/main" id="{7511BB2D-AE7F-4F27-9A08-242E769043C5}"/>
              </a:ext>
            </a:extLst>
          </p:cNvPr>
          <p:cNvSpPr txBox="1"/>
          <p:nvPr/>
        </p:nvSpPr>
        <p:spPr>
          <a:xfrm>
            <a:off x="5553921" y="3244334"/>
            <a:ext cx="1773977" cy="369332"/>
          </a:xfrm>
          <a:prstGeom prst="rect">
            <a:avLst/>
          </a:prstGeom>
          <a:noFill/>
        </p:spPr>
        <p:txBody>
          <a:bodyPr wrap="square" rtlCol="0">
            <a:spAutoFit/>
          </a:bodyPr>
          <a:lstStyle/>
          <a:p>
            <a:r>
              <a:rPr lang="en-GB" dirty="0">
                <a:solidFill>
                  <a:srgbClr val="0000FF"/>
                </a:solidFill>
              </a:rPr>
              <a:t>kaon</a:t>
            </a:r>
            <a:endParaRPr lang="en-US" dirty="0">
              <a:solidFill>
                <a:srgbClr val="0000FF"/>
              </a:solidFill>
            </a:endParaRPr>
          </a:p>
        </p:txBody>
      </p:sp>
      <p:sp>
        <p:nvSpPr>
          <p:cNvPr id="15" name="TextBox 14">
            <a:extLst>
              <a:ext uri="{FF2B5EF4-FFF2-40B4-BE49-F238E27FC236}">
                <a16:creationId xmlns:a16="http://schemas.microsoft.com/office/drawing/2014/main" id="{670B765F-60BD-44AB-9803-DB7024538BAB}"/>
              </a:ext>
            </a:extLst>
          </p:cNvPr>
          <p:cNvSpPr txBox="1"/>
          <p:nvPr/>
        </p:nvSpPr>
        <p:spPr>
          <a:xfrm>
            <a:off x="1025822" y="3231688"/>
            <a:ext cx="1773977" cy="369332"/>
          </a:xfrm>
          <a:prstGeom prst="rect">
            <a:avLst/>
          </a:prstGeom>
          <a:noFill/>
        </p:spPr>
        <p:txBody>
          <a:bodyPr wrap="square" rtlCol="0">
            <a:spAutoFit/>
          </a:bodyPr>
          <a:lstStyle/>
          <a:p>
            <a:r>
              <a:rPr lang="en-GB" dirty="0">
                <a:solidFill>
                  <a:srgbClr val="008000"/>
                </a:solidFill>
              </a:rPr>
              <a:t>pion</a:t>
            </a:r>
            <a:endParaRPr lang="en-US" dirty="0">
              <a:solidFill>
                <a:srgbClr val="008000"/>
              </a:solidFill>
            </a:endParaRPr>
          </a:p>
        </p:txBody>
      </p:sp>
      <p:pic>
        <p:nvPicPr>
          <p:cNvPr id="17" name="Picture 16">
            <a:extLst>
              <a:ext uri="{FF2B5EF4-FFF2-40B4-BE49-F238E27FC236}">
                <a16:creationId xmlns:a16="http://schemas.microsoft.com/office/drawing/2014/main" id="{7A473B32-6961-4C44-AB5E-BC4EE6551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075" y="3324626"/>
            <a:ext cx="3357590" cy="350729"/>
          </a:xfrm>
          <a:prstGeom prst="rect">
            <a:avLst/>
          </a:prstGeom>
        </p:spPr>
      </p:pic>
      <p:sp>
        <p:nvSpPr>
          <p:cNvPr id="18" name="Content Placeholder 2">
            <a:extLst>
              <a:ext uri="{FF2B5EF4-FFF2-40B4-BE49-F238E27FC236}">
                <a16:creationId xmlns:a16="http://schemas.microsoft.com/office/drawing/2014/main" id="{A93B91D4-F5AB-4162-8869-9C2D39D8B60A}"/>
              </a:ext>
            </a:extLst>
          </p:cNvPr>
          <p:cNvSpPr txBox="1">
            <a:spLocks/>
          </p:cNvSpPr>
          <p:nvPr/>
        </p:nvSpPr>
        <p:spPr bwMode="auto">
          <a:xfrm>
            <a:off x="7543800" y="3815556"/>
            <a:ext cx="4449234" cy="22042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GB" sz="2000" kern="0" dirty="0"/>
              <a:t>Kaon DA vs pion DA</a:t>
            </a:r>
          </a:p>
          <a:p>
            <a:pPr lvl="1"/>
            <a:r>
              <a:rPr lang="en-GB" sz="1800" kern="0" dirty="0"/>
              <a:t>almost as broad </a:t>
            </a:r>
          </a:p>
          <a:p>
            <a:pPr lvl="1"/>
            <a:r>
              <a:rPr lang="en-GB" sz="1800" kern="0" dirty="0"/>
              <a:t>peak shifted to x=0.40(5)</a:t>
            </a:r>
          </a:p>
          <a:p>
            <a:pPr lvl="1"/>
            <a:r>
              <a:rPr lang="en-GB" sz="1800" dirty="0"/>
              <a:t>〈ξ</a:t>
            </a:r>
            <a:r>
              <a:rPr lang="en-GB" sz="1800" baseline="30000" dirty="0"/>
              <a:t>2</a:t>
            </a:r>
            <a:r>
              <a:rPr lang="en-GB" sz="1800" dirty="0"/>
              <a:t>〉 = 0.24(1), 〈ξ〉 = 0.035(5)</a:t>
            </a:r>
            <a:endParaRPr lang="en-GB" sz="1800" kern="0" dirty="0"/>
          </a:p>
          <a:p>
            <a:r>
              <a:rPr lang="en-GB" sz="2000" kern="0" dirty="0"/>
              <a:t>ERBL evolution logarithmic</a:t>
            </a:r>
          </a:p>
          <a:p>
            <a:r>
              <a:rPr lang="en-GB" sz="2000" kern="0" dirty="0"/>
              <a:t>Broadening &amp; skewing persist to </a:t>
            </a:r>
            <a:r>
              <a:rPr lang="en-GB" sz="2000" i="1" u="sng" kern="0" dirty="0"/>
              <a:t>very</a:t>
            </a:r>
            <a:r>
              <a:rPr lang="en-GB" sz="2000" kern="0" dirty="0"/>
              <a:t> large resolving scales – beyond LHC</a:t>
            </a:r>
            <a:endParaRPr lang="en-US" sz="2000" kern="0" dirty="0"/>
          </a:p>
        </p:txBody>
      </p:sp>
      <p:sp>
        <p:nvSpPr>
          <p:cNvPr id="7" name="TextBox 6">
            <a:extLst>
              <a:ext uri="{FF2B5EF4-FFF2-40B4-BE49-F238E27FC236}">
                <a16:creationId xmlns:a16="http://schemas.microsoft.com/office/drawing/2014/main" id="{E292D84A-A712-4EC8-866C-7E1DD1DA7E7D}"/>
              </a:ext>
            </a:extLst>
          </p:cNvPr>
          <p:cNvSpPr txBox="1"/>
          <p:nvPr/>
        </p:nvSpPr>
        <p:spPr>
          <a:xfrm>
            <a:off x="9448800" y="1905000"/>
            <a:ext cx="1633204" cy="646331"/>
          </a:xfrm>
          <a:prstGeom prst="rect">
            <a:avLst/>
          </a:prstGeom>
          <a:noFill/>
        </p:spPr>
        <p:txBody>
          <a:bodyPr wrap="none" rtlCol="0">
            <a:spAutoFit/>
          </a:bodyPr>
          <a:lstStyle/>
          <a:p>
            <a:pPr algn="ctr"/>
            <a:r>
              <a:rPr lang="en-GB" dirty="0">
                <a:ln w="0"/>
                <a:solidFill>
                  <a:srgbClr val="009900"/>
                </a:solidFill>
                <a:effectLst>
                  <a:outerShdw blurRad="38100" dist="25400" dir="5400000" algn="ctr" rotWithShape="0">
                    <a:srgbClr val="6E747A">
                      <a:alpha val="43000"/>
                    </a:srgbClr>
                  </a:outerShdw>
                </a:effectLst>
              </a:rPr>
              <a:t>pion symmetric</a:t>
            </a:r>
          </a:p>
          <a:p>
            <a:pPr algn="ctr"/>
            <a:r>
              <a:rPr lang="en-GB" dirty="0">
                <a:ln w="0"/>
                <a:solidFill>
                  <a:srgbClr val="0000FF"/>
                </a:solidFill>
                <a:effectLst>
                  <a:outerShdw blurRad="38100" dist="25400" dir="5400000" algn="ctr" rotWithShape="0">
                    <a:srgbClr val="6E747A">
                      <a:alpha val="43000"/>
                    </a:srgbClr>
                  </a:outerShdw>
                </a:effectLst>
              </a:rPr>
              <a:t>kaon skewed</a:t>
            </a:r>
            <a:endParaRPr lang="en-US" dirty="0">
              <a:ln w="0"/>
              <a:solidFill>
                <a:srgbClr val="0000FF"/>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4916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Chart&#10;&#10;Description automatically generated">
            <a:extLst>
              <a:ext uri="{FF2B5EF4-FFF2-40B4-BE49-F238E27FC236}">
                <a16:creationId xmlns:a16="http://schemas.microsoft.com/office/drawing/2014/main" id="{EAAD8C9E-E587-F835-A01B-DC9A60FA5B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952500"/>
            <a:ext cx="4572000" cy="3162300"/>
          </a:xfrm>
          <a:prstGeom prst="rect">
            <a:avLst/>
          </a:prstGeom>
        </p:spPr>
      </p:pic>
      <p:cxnSp>
        <p:nvCxnSpPr>
          <p:cNvPr id="13" name="Straight Arrow Connector 12">
            <a:extLst>
              <a:ext uri="{FF2B5EF4-FFF2-40B4-BE49-F238E27FC236}">
                <a16:creationId xmlns:a16="http://schemas.microsoft.com/office/drawing/2014/main" id="{6114F335-B55D-7C60-FDDF-13737C69611A}"/>
              </a:ext>
            </a:extLst>
          </p:cNvPr>
          <p:cNvCxnSpPr>
            <a:cxnSpLocks/>
          </p:cNvCxnSpPr>
          <p:nvPr/>
        </p:nvCxnSpPr>
        <p:spPr bwMode="auto">
          <a:xfrm>
            <a:off x="7086600" y="1032119"/>
            <a:ext cx="1836208" cy="436871"/>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18720219-0871-F994-C805-25B7761C09D8}"/>
                  </a:ext>
                </a:extLst>
              </p:cNvPr>
              <p:cNvSpPr>
                <a:spLocks noGrp="1"/>
              </p:cNvSpPr>
              <p:nvPr>
                <p:ph type="title"/>
              </p:nvPr>
            </p:nvSpPr>
            <p:spPr>
              <a:xfrm>
                <a:off x="636104" y="92766"/>
                <a:ext cx="10972800" cy="1143000"/>
              </a:xfrm>
            </p:spPr>
            <p:txBody>
              <a:bodyPr/>
              <a:lstStyle/>
              <a:p>
                <a:pPr algn="r"/>
                <a14:m>
                  <m:oMath xmlns:m="http://schemas.openxmlformats.org/officeDocument/2006/math">
                    <m:r>
                      <a:rPr lang="en-AU" sz="3200" b="1" i="1" smtClean="0">
                        <a:latin typeface="Cambria Math" panose="02040503050406030204" pitchFamily="18" charset="0"/>
                      </a:rPr>
                      <m:t>𝝅</m:t>
                    </m:r>
                  </m:oMath>
                </a14:m>
                <a:r>
                  <a:rPr lang="en-AU" sz="3200" dirty="0"/>
                  <a:t> &amp; K DAs </a:t>
                </a:r>
                <a:br>
                  <a:rPr lang="en-AU" sz="3200" dirty="0"/>
                </a:br>
                <a:r>
                  <a:rPr lang="en-AU" sz="3200" dirty="0"/>
                  <a:t>cf. asymptotic profile</a:t>
                </a:r>
              </a:p>
            </p:txBody>
          </p:sp>
        </mc:Choice>
        <mc:Fallback xmlns="">
          <p:sp>
            <p:nvSpPr>
              <p:cNvPr id="2" name="Title 1">
                <a:extLst>
                  <a:ext uri="{FF2B5EF4-FFF2-40B4-BE49-F238E27FC236}">
                    <a16:creationId xmlns:a16="http://schemas.microsoft.com/office/drawing/2014/main" id="{18720219-0871-F994-C805-25B7761C09D8}"/>
                  </a:ext>
                </a:extLst>
              </p:cNvPr>
              <p:cNvSpPr>
                <a:spLocks noGrp="1" noRot="1" noChangeAspect="1" noMove="1" noResize="1" noEditPoints="1" noAdjustHandles="1" noChangeArrowheads="1" noChangeShapeType="1" noTextEdit="1"/>
              </p:cNvSpPr>
              <p:nvPr>
                <p:ph type="title"/>
              </p:nvPr>
            </p:nvSpPr>
            <p:spPr>
              <a:xfrm>
                <a:off x="636104" y="92766"/>
                <a:ext cx="10972800" cy="1143000"/>
              </a:xfrm>
              <a:blipFill>
                <a:blip r:embed="rId3"/>
                <a:stretch>
                  <a:fillRect t="-6915" r="-2556" b="-10638"/>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FB813D3-A801-8BC8-08CD-B1255C70359C}"/>
                  </a:ext>
                </a:extLst>
              </p:cNvPr>
              <p:cNvSpPr>
                <a:spLocks noGrp="1"/>
              </p:cNvSpPr>
              <p:nvPr>
                <p:ph idx="1"/>
              </p:nvPr>
            </p:nvSpPr>
            <p:spPr>
              <a:xfrm>
                <a:off x="304800" y="4267200"/>
                <a:ext cx="7848600" cy="1963738"/>
              </a:xfrm>
            </p:spPr>
            <p:txBody>
              <a:bodyPr/>
              <a:lstStyle/>
              <a:p>
                <a:r>
                  <a:rPr lang="en-AU" dirty="0"/>
                  <a:t>EHM generates broadening in both </a:t>
                </a:r>
                <a14:m>
                  <m:oMath xmlns:m="http://schemas.openxmlformats.org/officeDocument/2006/math">
                    <m:r>
                      <a:rPr lang="en-AU" b="0" i="1" smtClean="0">
                        <a:latin typeface="Cambria Math" panose="02040503050406030204" pitchFamily="18" charset="0"/>
                      </a:rPr>
                      <m:t>𝜋</m:t>
                    </m:r>
                  </m:oMath>
                </a14:m>
                <a:r>
                  <a:rPr lang="en-AU" dirty="0"/>
                  <a:t> &amp; K</a:t>
                </a:r>
              </a:p>
              <a:p>
                <a:r>
                  <a:rPr lang="en-AU" dirty="0"/>
                  <a:t>EHM + Higgs-boson interference responsible for skewing in kaon</a:t>
                </a:r>
              </a:p>
              <a:p>
                <a:pPr lvl="1"/>
                <a:r>
                  <a:rPr lang="en-AU" dirty="0"/>
                  <a:t>HB-only </a:t>
                </a:r>
                <a14:m>
                  <m:oMath xmlns:m="http://schemas.openxmlformats.org/officeDocument/2006/math">
                    <m:r>
                      <a:rPr lang="en-AU" b="0" i="1" smtClean="0">
                        <a:latin typeface="Cambria Math" panose="02040503050406030204" pitchFamily="18" charset="0"/>
                      </a:rPr>
                      <m:t>⇒</m:t>
                    </m:r>
                  </m:oMath>
                </a14:m>
                <a:r>
                  <a:rPr lang="en-AU" dirty="0"/>
                  <a:t> peak shifted to </a:t>
                </a:r>
                <a14:m>
                  <m:oMath xmlns:m="http://schemas.openxmlformats.org/officeDocument/2006/math">
                    <m:f>
                      <m:fPr>
                        <m:ctrlPr>
                          <a:rPr lang="en-AU" b="0" i="1" smtClean="0">
                            <a:latin typeface="Cambria Math" panose="02040503050406030204" pitchFamily="18" charset="0"/>
                          </a:rPr>
                        </m:ctrlPr>
                      </m:fPr>
                      <m:num>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𝑢</m:t>
                            </m:r>
                          </m:sub>
                          <m:sup>
                            <m:r>
                              <m:rPr>
                                <m:sty m:val="p"/>
                              </m:rPr>
                              <a:rPr lang="en-AU" b="0" i="0" smtClean="0">
                                <a:latin typeface="Cambria Math" panose="02040503050406030204" pitchFamily="18" charset="0"/>
                              </a:rPr>
                              <m:t>HB</m:t>
                            </m:r>
                          </m:sup>
                        </m:sSubSup>
                      </m:num>
                      <m:den>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𝑠</m:t>
                            </m:r>
                          </m:sub>
                          <m:sup>
                            <m:r>
                              <m:rPr>
                                <m:sty m:val="p"/>
                              </m:rPr>
                              <a:rPr lang="en-AU" b="0" i="0" smtClean="0">
                                <a:latin typeface="Cambria Math" panose="02040503050406030204" pitchFamily="18" charset="0"/>
                              </a:rPr>
                              <m:t>HB</m:t>
                            </m:r>
                          </m:sup>
                        </m:sSubSup>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≈0.02</m:t>
                    </m:r>
                  </m:oMath>
                </a14:m>
                <a:r>
                  <a:rPr lang="en-AU" dirty="0"/>
                  <a:t> … </a:t>
                </a:r>
                <a:r>
                  <a:rPr lang="en-AU" i="1" dirty="0">
                    <a:ln w="0"/>
                    <a:solidFill>
                      <a:srgbClr val="C00000"/>
                    </a:solidFill>
                    <a:effectLst>
                      <a:outerShdw blurRad="38100" dist="25400" dir="5400000" algn="ctr" rotWithShape="0">
                        <a:srgbClr val="6E747A">
                          <a:alpha val="43000"/>
                        </a:srgbClr>
                      </a:outerShdw>
                    </a:effectLst>
                  </a:rPr>
                  <a:t>wrong</a:t>
                </a:r>
                <a:r>
                  <a:rPr lang="en-AU" dirty="0"/>
                  <a:t> </a:t>
                </a:r>
              </a:p>
              <a:p>
                <a:pPr lvl="1"/>
                <a:r>
                  <a:rPr lang="en-AU" dirty="0"/>
                  <a:t>Instead, EHM*HB for u and s quarks …  </a:t>
                </a:r>
                <a14:m>
                  <m:oMath xmlns:m="http://schemas.openxmlformats.org/officeDocument/2006/math">
                    <m:f>
                      <m:fPr>
                        <m:ctrlPr>
                          <a:rPr lang="en-AU" b="0" i="1" smtClean="0">
                            <a:latin typeface="Cambria Math" panose="02040503050406030204" pitchFamily="18" charset="0"/>
                          </a:rPr>
                        </m:ctrlPr>
                      </m:fPr>
                      <m:num>
                        <m:sSub>
                          <m:sSubPr>
                            <m:ctrlPr>
                              <a:rPr lang="en-AU" b="0" i="1" smtClean="0">
                                <a:latin typeface="Cambria Math" panose="02040503050406030204" pitchFamily="18" charset="0"/>
                              </a:rPr>
                            </m:ctrlPr>
                          </m:sSubPr>
                          <m:e>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𝑢</m:t>
                                </m:r>
                              </m:sub>
                            </m:sSub>
                            <m:r>
                              <a:rPr lang="en-AU" b="0" i="1" smtClean="0">
                                <a:latin typeface="Cambria Math" panose="02040503050406030204" pitchFamily="18" charset="0"/>
                              </a:rPr>
                              <m:t>→</m:t>
                            </m:r>
                            <m:r>
                              <a:rPr lang="en-AU" b="0" i="1" smtClean="0">
                                <a:latin typeface="Cambria Math" panose="02040503050406030204" pitchFamily="18" charset="0"/>
                              </a:rPr>
                              <m:t>𝑀</m:t>
                            </m:r>
                          </m:e>
                          <m:sub>
                            <m:r>
                              <a:rPr lang="en-AU" b="0" i="1" smtClean="0">
                                <a:latin typeface="Cambria Math" panose="02040503050406030204" pitchFamily="18" charset="0"/>
                              </a:rPr>
                              <m:t>𝑢</m:t>
                            </m:r>
                          </m:sub>
                        </m:sSub>
                      </m:num>
                      <m:den>
                        <m:r>
                          <m:rPr>
                            <m:sty m:val="p"/>
                          </m:rPr>
                          <a:rPr lang="en-AU" b="0" i="0" smtClean="0">
                            <a:latin typeface="Cambria Math" panose="02040503050406030204" pitchFamily="18" charset="0"/>
                          </a:rPr>
                          <m:t>EHM</m:t>
                        </m:r>
                        <m:r>
                          <a:rPr lang="en-AU" b="0" i="1" smtClean="0">
                            <a:latin typeface="Cambria Math" panose="02040503050406030204" pitchFamily="18" charset="0"/>
                          </a:rPr>
                          <m:t> </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𝑚</m:t>
                            </m:r>
                          </m:e>
                          <m:sub>
                            <m:r>
                              <a:rPr lang="en-AU" b="0" i="1" smtClean="0">
                                <a:latin typeface="Cambria Math" panose="02040503050406030204" pitchFamily="18" charset="0"/>
                              </a:rPr>
                              <m:t>𝑠</m:t>
                            </m:r>
                          </m:sub>
                        </m:sSub>
                        <m:r>
                          <a:rPr lang="en-AU" b="0" i="1" smtClean="0">
                            <a:latin typeface="Cambria Math" panose="02040503050406030204" pitchFamily="18" charset="0"/>
                          </a:rPr>
                          <m:t>→</m:t>
                        </m:r>
                        <m:sSub>
                          <m:sSubPr>
                            <m:ctrlPr>
                              <a:rPr lang="en-AU" b="0" i="1" smtClean="0">
                                <a:latin typeface="Cambria Math" panose="02040503050406030204" pitchFamily="18" charset="0"/>
                              </a:rPr>
                            </m:ctrlPr>
                          </m:sSubPr>
                          <m:e>
                            <m:r>
                              <a:rPr lang="en-AU" b="0" i="1" smtClean="0">
                                <a:latin typeface="Cambria Math" panose="02040503050406030204" pitchFamily="18" charset="0"/>
                              </a:rPr>
                              <m:t>𝑀</m:t>
                            </m:r>
                          </m:e>
                          <m:sub>
                            <m:r>
                              <a:rPr lang="en-AU" b="0" i="1" smtClean="0">
                                <a:latin typeface="Cambria Math" panose="02040503050406030204" pitchFamily="18" charset="0"/>
                              </a:rPr>
                              <m:t>𝑠</m:t>
                            </m:r>
                          </m:sub>
                        </m:sSub>
                      </m:den>
                    </m:f>
                    <m:r>
                      <a:rPr lang="en-AU" b="0" i="1" smtClean="0">
                        <a:latin typeface="Cambria Math" panose="02040503050406030204" pitchFamily="18" charset="0"/>
                      </a:rPr>
                      <m:t>×</m:t>
                    </m:r>
                    <m:f>
                      <m:fPr>
                        <m:ctrlPr>
                          <a:rPr lang="en-AU" b="0" i="1" smtClean="0">
                            <a:latin typeface="Cambria Math" panose="02040503050406030204" pitchFamily="18" charset="0"/>
                          </a:rPr>
                        </m:ctrlPr>
                      </m:fPr>
                      <m:num>
                        <m:r>
                          <a:rPr lang="en-AU" b="0" i="1" smtClean="0">
                            <a:latin typeface="Cambria Math" panose="02040503050406030204" pitchFamily="18" charset="0"/>
                          </a:rPr>
                          <m:t>1</m:t>
                        </m:r>
                      </m:num>
                      <m:den>
                        <m:r>
                          <a:rPr lang="en-AU" b="0" i="1" smtClean="0">
                            <a:latin typeface="Cambria Math" panose="02040503050406030204" pitchFamily="18" charset="0"/>
                          </a:rPr>
                          <m:t>2</m:t>
                        </m:r>
                      </m:den>
                    </m:f>
                    <m:r>
                      <a:rPr lang="en-AU" b="0" i="1" smtClean="0">
                        <a:latin typeface="Cambria Math" panose="02040503050406030204" pitchFamily="18" charset="0"/>
                      </a:rPr>
                      <m:t>≈0.4</m:t>
                    </m:r>
                  </m:oMath>
                </a14:m>
                <a:r>
                  <a:rPr lang="en-AU" dirty="0"/>
                  <a:t>  </a:t>
                </a:r>
              </a:p>
            </p:txBody>
          </p:sp>
        </mc:Choice>
        <mc:Fallback xmlns="">
          <p:sp>
            <p:nvSpPr>
              <p:cNvPr id="3" name="Content Placeholder 2">
                <a:extLst>
                  <a:ext uri="{FF2B5EF4-FFF2-40B4-BE49-F238E27FC236}">
                    <a16:creationId xmlns:a16="http://schemas.microsoft.com/office/drawing/2014/main" id="{CFB813D3-A801-8BC8-08CD-B1255C70359C}"/>
                  </a:ext>
                </a:extLst>
              </p:cNvPr>
              <p:cNvSpPr>
                <a:spLocks noGrp="1" noRot="1" noChangeAspect="1" noMove="1" noResize="1" noEditPoints="1" noAdjustHandles="1" noChangeArrowheads="1" noChangeShapeType="1" noTextEdit="1"/>
              </p:cNvSpPr>
              <p:nvPr>
                <p:ph idx="1"/>
              </p:nvPr>
            </p:nvSpPr>
            <p:spPr>
              <a:xfrm>
                <a:off x="304800" y="4267200"/>
                <a:ext cx="7848600" cy="1963738"/>
              </a:xfrm>
              <a:blipFill>
                <a:blip r:embed="rId4"/>
                <a:stretch>
                  <a:fillRect l="-854" t="-2174" r="-854" b="-4348"/>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9028519-F3C3-AE86-E22D-6E3B19548657}"/>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38C1F82E-A644-A83A-ABD4-260B6DFA108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749D49EC-0631-7D67-9ABE-8CCBCFB14511}"/>
              </a:ext>
            </a:extLst>
          </p:cNvPr>
          <p:cNvSpPr>
            <a:spLocks noGrp="1"/>
          </p:cNvSpPr>
          <p:nvPr>
            <p:ph type="sldNum" sz="quarter" idx="12"/>
          </p:nvPr>
        </p:nvSpPr>
        <p:spPr/>
        <p:txBody>
          <a:bodyPr/>
          <a:lstStyle/>
          <a:p>
            <a:fld id="{87034D8C-3CB4-402A-BC46-2AB14C0FE90A}" type="slidenum">
              <a:rPr lang="en-US" smtClean="0"/>
              <a:pPr/>
              <a:t>76</a:t>
            </a:fld>
            <a:endParaRPr lang="en-US"/>
          </a:p>
        </p:txBody>
      </p:sp>
      <p:pic>
        <p:nvPicPr>
          <p:cNvPr id="12" name="Picture 11" descr="Chart&#10;&#10;Description automatically generated">
            <a:extLst>
              <a:ext uri="{FF2B5EF4-FFF2-40B4-BE49-F238E27FC236}">
                <a16:creationId xmlns:a16="http://schemas.microsoft.com/office/drawing/2014/main" id="{E1DBD2FD-8D24-1A49-F3E7-59DC0AB598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1" y="952500"/>
            <a:ext cx="4572000" cy="31623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4B31934-6862-0F5D-88D4-34F6B2375A6D}"/>
                  </a:ext>
                </a:extLst>
              </p:cNvPr>
              <p:cNvSpPr txBox="1"/>
              <p:nvPr/>
            </p:nvSpPr>
            <p:spPr>
              <a:xfrm>
                <a:off x="8229600" y="4216331"/>
                <a:ext cx="3962400" cy="2108269"/>
              </a:xfrm>
              <a:prstGeom prst="rect">
                <a:avLst/>
              </a:prstGeom>
              <a:noFill/>
            </p:spPr>
            <p:txBody>
              <a:bodyPr wrap="square" rtlCol="0">
                <a:spAutoFit/>
              </a:bodyPr>
              <a:lstStyle/>
              <a:p>
                <a:pPr>
                  <a:spcAft>
                    <a:spcPts val="600"/>
                  </a:spcAft>
                </a:pPr>
                <a:r>
                  <a:rPr lang="en-AU" i="1" dirty="0">
                    <a:ln w="0"/>
                    <a:solidFill>
                      <a:schemeClr val="accent5">
                        <a:lumMod val="50000"/>
                      </a:schemeClr>
                    </a:solidFill>
                    <a:effectLst>
                      <a:outerShdw blurRad="38100" dist="25400" dir="5400000" algn="ctr" rotWithShape="0">
                        <a:srgbClr val="6E747A">
                          <a:alpha val="43000"/>
                        </a:srgbClr>
                      </a:outerShdw>
                    </a:effectLst>
                  </a:rPr>
                  <a:t>These features have widespread impact in studies of (hard) exclusive processes.</a:t>
                </a:r>
              </a:p>
              <a:p>
                <a:r>
                  <a:rPr lang="en-AU" i="1" dirty="0">
                    <a:ln w="0"/>
                    <a:solidFill>
                      <a:schemeClr val="accent5">
                        <a:lumMod val="50000"/>
                      </a:schemeClr>
                    </a:solidFill>
                    <a:effectLst>
                      <a:outerShdw blurRad="38100" dist="25400" dir="5400000" algn="ctr" rotWithShape="0">
                        <a:srgbClr val="6E747A">
                          <a:alpha val="43000"/>
                        </a:srgbClr>
                      </a:outerShdw>
                    </a:effectLst>
                  </a:rPr>
                  <a:t>Broadening can be verified, e.g., in measurements of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chemeClr val="accent5">
                        <a:lumMod val="50000"/>
                      </a:schemeClr>
                    </a:solidFill>
                    <a:effectLst>
                      <a:outerShdw blurRad="38100" dist="25400" dir="5400000" algn="ctr" rotWithShape="0">
                        <a:srgbClr val="6E747A">
                          <a:alpha val="43000"/>
                        </a:srgbClr>
                      </a:outerShdw>
                    </a:effectLst>
                  </a:rPr>
                  <a:t> and </a:t>
                </a:r>
                <a14:m>
                  <m:oMath xmlns:m="http://schemas.openxmlformats.org/officeDocument/2006/math">
                    <m:r>
                      <a:rPr lang="en-AU"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𝐾</m:t>
                    </m:r>
                  </m:oMath>
                </a14:m>
                <a:r>
                  <a:rPr lang="en-AU" i="1" dirty="0">
                    <a:ln w="0"/>
                    <a:solidFill>
                      <a:schemeClr val="accent5">
                        <a:lumMod val="50000"/>
                      </a:schemeClr>
                    </a:solidFill>
                    <a:effectLst>
                      <a:outerShdw blurRad="38100" dist="25400" dir="5400000" algn="ctr" rotWithShape="0">
                        <a:srgbClr val="6E747A">
                          <a:alpha val="43000"/>
                        </a:srgbClr>
                      </a:outerShdw>
                    </a:effectLst>
                  </a:rPr>
                  <a:t> electric charge distributions (elastic form factor measurements at large </a:t>
                </a:r>
                <a14:m>
                  <m:oMath xmlns:m="http://schemas.openxmlformats.org/officeDocument/2006/math">
                    <m:sSup>
                      <m:sSupPr>
                        <m:ctrlP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ctrlPr>
                      </m:sSupPr>
                      <m:e>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𝑄</m:t>
                        </m:r>
                      </m:e>
                      <m:sup>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AU" i="1" dirty="0">
                    <a:ln w="0"/>
                    <a:solidFill>
                      <a:schemeClr val="accent5">
                        <a:lumMod val="50000"/>
                      </a:schemeClr>
                    </a:solidFill>
                    <a:effectLst>
                      <a:outerShdw blurRad="38100" dist="25400" dir="5400000" algn="ctr" rotWithShape="0">
                        <a:srgbClr val="6E747A">
                          <a:alpha val="43000"/>
                        </a:srgbClr>
                      </a:outerShdw>
                    </a:effectLst>
                  </a:rPr>
                  <a:t>) &amp; in </a:t>
                </a:r>
                <a14:m>
                  <m:oMath xmlns:m="http://schemas.openxmlformats.org/officeDocument/2006/math">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𝜋</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m:t>
                    </m:r>
                    <m:r>
                      <a:rPr lang="en-AU" b="0" i="1" smtClean="0">
                        <a:ln w="0"/>
                        <a:solidFill>
                          <a:schemeClr val="accent5">
                            <a:lumMod val="50000"/>
                          </a:schemeClr>
                        </a:solidFill>
                        <a:effectLst>
                          <a:outerShdw blurRad="38100" dist="25400" dir="5400000" algn="ctr" rotWithShape="0">
                            <a:srgbClr val="6E747A">
                              <a:alpha val="43000"/>
                            </a:srgbClr>
                          </a:outerShdw>
                        </a:effectLst>
                        <a:latin typeface="Cambria Math" panose="02040503050406030204" pitchFamily="18" charset="0"/>
                      </a:rPr>
                      <m:t>𝑝</m:t>
                    </m:r>
                  </m:oMath>
                </a14:m>
                <a:r>
                  <a:rPr lang="en-AU" i="1" dirty="0">
                    <a:ln w="0"/>
                    <a:solidFill>
                      <a:schemeClr val="accent5">
                        <a:lumMod val="50000"/>
                      </a:schemeClr>
                    </a:solidFill>
                    <a:effectLst>
                      <a:outerShdw blurRad="38100" dist="25400" dir="5400000" algn="ctr" rotWithShape="0">
                        <a:srgbClr val="6E747A">
                          <a:alpha val="43000"/>
                        </a:srgbClr>
                      </a:outerShdw>
                    </a:effectLst>
                  </a:rPr>
                  <a:t> </a:t>
                </a:r>
                <a:r>
                  <a:rPr lang="en-AU" i="1" dirty="0" err="1">
                    <a:ln w="0"/>
                    <a:solidFill>
                      <a:schemeClr val="accent5">
                        <a:lumMod val="50000"/>
                      </a:schemeClr>
                    </a:solidFill>
                    <a:effectLst>
                      <a:outerShdw blurRad="38100" dist="25400" dir="5400000" algn="ctr" rotWithShape="0">
                        <a:srgbClr val="6E747A">
                          <a:alpha val="43000"/>
                        </a:srgbClr>
                      </a:outerShdw>
                    </a:effectLst>
                  </a:rPr>
                  <a:t>Drell</a:t>
                </a:r>
                <a:r>
                  <a:rPr lang="en-AU" i="1" dirty="0">
                    <a:ln w="0"/>
                    <a:solidFill>
                      <a:schemeClr val="accent5">
                        <a:lumMod val="50000"/>
                      </a:schemeClr>
                    </a:solidFill>
                    <a:effectLst>
                      <a:outerShdw blurRad="38100" dist="25400" dir="5400000" algn="ctr" rotWithShape="0">
                        <a:srgbClr val="6E747A">
                          <a:alpha val="43000"/>
                        </a:srgbClr>
                      </a:outerShdw>
                    </a:effectLst>
                  </a:rPr>
                  <a:t>-Yan measurements </a:t>
                </a:r>
              </a:p>
            </p:txBody>
          </p:sp>
        </mc:Choice>
        <mc:Fallback xmlns="">
          <p:sp>
            <p:nvSpPr>
              <p:cNvPr id="7" name="TextBox 6">
                <a:extLst>
                  <a:ext uri="{FF2B5EF4-FFF2-40B4-BE49-F238E27FC236}">
                    <a16:creationId xmlns:a16="http://schemas.microsoft.com/office/drawing/2014/main" id="{54B31934-6862-0F5D-88D4-34F6B2375A6D}"/>
                  </a:ext>
                </a:extLst>
              </p:cNvPr>
              <p:cNvSpPr txBox="1">
                <a:spLocks noRot="1" noChangeAspect="1" noMove="1" noResize="1" noEditPoints="1" noAdjustHandles="1" noChangeArrowheads="1" noChangeShapeType="1" noTextEdit="1"/>
              </p:cNvSpPr>
              <p:nvPr/>
            </p:nvSpPr>
            <p:spPr>
              <a:xfrm>
                <a:off x="8229600" y="4216331"/>
                <a:ext cx="3962400" cy="2108269"/>
              </a:xfrm>
              <a:prstGeom prst="rect">
                <a:avLst/>
              </a:prstGeom>
              <a:blipFill>
                <a:blip r:embed="rId6"/>
                <a:stretch>
                  <a:fillRect l="-1692" t="-2023" r="-154" b="-4913"/>
                </a:stretch>
              </a:blipFill>
            </p:spPr>
            <p:txBody>
              <a:bodyPr/>
              <a:lstStyle/>
              <a:p>
                <a:r>
                  <a:rPr lang="en-AU">
                    <a:noFill/>
                  </a:rPr>
                  <a:t> </a:t>
                </a:r>
              </a:p>
            </p:txBody>
          </p:sp>
        </mc:Fallback>
      </mc:AlternateContent>
      <p:sp>
        <p:nvSpPr>
          <p:cNvPr id="8" name="TextBox 7">
            <a:extLst>
              <a:ext uri="{FF2B5EF4-FFF2-40B4-BE49-F238E27FC236}">
                <a16:creationId xmlns:a16="http://schemas.microsoft.com/office/drawing/2014/main" id="{E856D87C-DD5F-B853-A53F-D6A4849EEF70}"/>
              </a:ext>
            </a:extLst>
          </p:cNvPr>
          <p:cNvSpPr txBox="1"/>
          <p:nvPr/>
        </p:nvSpPr>
        <p:spPr>
          <a:xfrm>
            <a:off x="0" y="0"/>
            <a:ext cx="6324600" cy="1308050"/>
          </a:xfrm>
          <a:prstGeom prst="rect">
            <a:avLst/>
          </a:prstGeom>
          <a:noFill/>
        </p:spPr>
        <p:txBody>
          <a:bodyPr wrap="square" rtlCol="0">
            <a:spAutoFit/>
          </a:bodyPr>
          <a:lstStyle/>
          <a:p>
            <a:pPr>
              <a:spcAft>
                <a:spcPts val="600"/>
              </a:spcAft>
            </a:pPr>
            <a:r>
              <a:rPr lang="en-AU" sz="1400" b="0" i="1" dirty="0">
                <a:solidFill>
                  <a:schemeClr val="accent1">
                    <a:lumMod val="75000"/>
                  </a:schemeClr>
                </a:solidFill>
                <a:effectLst/>
              </a:rPr>
              <a:t>Exposing strangeness: projections for kaon electromagnetic form factors, </a:t>
            </a:r>
            <a:r>
              <a:rPr lang="en-AU" sz="1400" b="0" i="0" dirty="0">
                <a:solidFill>
                  <a:schemeClr val="accent1">
                    <a:lumMod val="75000"/>
                  </a:schemeClr>
                </a:solidFill>
                <a:effectLst/>
              </a:rPr>
              <a:t>Fei Gao </a:t>
            </a:r>
            <a:r>
              <a:rPr lang="en-AU" sz="1400" b="0" i="1" dirty="0">
                <a:solidFill>
                  <a:schemeClr val="accent1">
                    <a:lumMod val="75000"/>
                  </a:schemeClr>
                </a:solidFill>
                <a:effectLst/>
              </a:rPr>
              <a:t>et al</a:t>
            </a:r>
            <a:r>
              <a:rPr lang="en-AU" sz="1400" b="0" i="0" dirty="0">
                <a:solidFill>
                  <a:schemeClr val="accent1">
                    <a:lumMod val="75000"/>
                  </a:schemeClr>
                </a:solidFill>
                <a:effectLst/>
              </a:rPr>
              <a:t>., </a:t>
            </a:r>
            <a:r>
              <a:rPr lang="en-AU" sz="1400" b="0" i="0" u="sng" strike="noStrike" dirty="0">
                <a:solidFill>
                  <a:srgbClr val="0066FF"/>
                </a:solidFill>
                <a:effectLst/>
                <a:hlinkClick r:id="rId7">
                  <a:extLst>
                    <a:ext uri="{A12FA001-AC4F-418D-AE19-62706E023703}">
                      <ahyp:hlinkClr xmlns:ahyp="http://schemas.microsoft.com/office/drawing/2018/hyperlinkcolor" val="tx"/>
                    </a:ext>
                  </a:extLst>
                </a:hlinkClick>
              </a:rPr>
              <a:t>arXiv:1703.04875 [</a:t>
            </a:r>
            <a:r>
              <a:rPr lang="en-AU" sz="1400" b="0" i="0" u="sng" strike="noStrike" dirty="0" err="1">
                <a:solidFill>
                  <a:srgbClr val="0066FF"/>
                </a:solidFill>
                <a:effectLst/>
                <a:hlinkClick r:id="rId7">
                  <a:extLst>
                    <a:ext uri="{A12FA001-AC4F-418D-AE19-62706E023703}">
                      <ahyp:hlinkClr xmlns:ahyp="http://schemas.microsoft.com/office/drawing/2018/hyperlinkcolor" val="tx"/>
                    </a:ext>
                  </a:extLst>
                </a:hlinkClick>
              </a:rPr>
              <a:t>nucl-th</a:t>
            </a:r>
            <a:r>
              <a:rPr lang="en-AU" sz="1400" b="0" i="0" u="sng" strike="noStrike" dirty="0">
                <a:solidFill>
                  <a:schemeClr val="accent1">
                    <a:lumMod val="75000"/>
                  </a:schemeClr>
                </a:solidFill>
                <a:effectLst/>
                <a:hlinkClick r:id="rId7">
                  <a:extLst>
                    <a:ext uri="{A12FA001-AC4F-418D-AE19-62706E023703}">
                      <ahyp:hlinkClr xmlns:ahyp="http://schemas.microsoft.com/office/drawing/2018/hyperlinkcolor" val="tx"/>
                    </a:ext>
                  </a:extLst>
                </a:hlinkClick>
              </a:rPr>
              <a:t>]</a:t>
            </a:r>
            <a:r>
              <a:rPr lang="en-AU" sz="1400" b="0" i="0" dirty="0">
                <a:solidFill>
                  <a:schemeClr val="accent1">
                    <a:lumMod val="75000"/>
                  </a:schemeClr>
                </a:solidFill>
                <a:effectLst/>
              </a:rPr>
              <a:t>, Phys. Rev. D </a:t>
            </a:r>
            <a:r>
              <a:rPr lang="en-AU" sz="1400" b="1" i="0" dirty="0">
                <a:solidFill>
                  <a:schemeClr val="accent1">
                    <a:lumMod val="75000"/>
                  </a:schemeClr>
                </a:solidFill>
                <a:effectLst/>
              </a:rPr>
              <a:t>96</a:t>
            </a:r>
            <a:r>
              <a:rPr lang="en-AU" sz="1400" b="0" i="0" dirty="0">
                <a:solidFill>
                  <a:schemeClr val="accent1">
                    <a:lumMod val="75000"/>
                  </a:schemeClr>
                </a:solidFill>
                <a:effectLst/>
              </a:rPr>
              <a:t> (2017) 034024/1-8</a:t>
            </a:r>
          </a:p>
          <a:p>
            <a:r>
              <a:rPr lang="en-AU" sz="1400" b="0" i="1" dirty="0">
                <a:solidFill>
                  <a:schemeClr val="accent1">
                    <a:lumMod val="75000"/>
                  </a:schemeClr>
                </a:solidFill>
                <a:effectLst/>
              </a:rPr>
              <a:t>Constraining the pion DA using </a:t>
            </a:r>
            <a:r>
              <a:rPr lang="en-AU" sz="1400" b="0" i="1" dirty="0" err="1">
                <a:solidFill>
                  <a:schemeClr val="accent1">
                    <a:lumMod val="75000"/>
                  </a:schemeClr>
                </a:solidFill>
                <a:effectLst/>
              </a:rPr>
              <a:t>Drell</a:t>
            </a:r>
            <a:r>
              <a:rPr lang="en-AU" sz="1400" b="0" i="1" dirty="0">
                <a:solidFill>
                  <a:schemeClr val="accent1">
                    <a:lumMod val="75000"/>
                  </a:schemeClr>
                </a:solidFill>
                <a:effectLst/>
              </a:rPr>
              <a:t>-Yan reactions on a proton</a:t>
            </a:r>
            <a:r>
              <a:rPr lang="en-AU" sz="1400" b="0" i="0" dirty="0">
                <a:solidFill>
                  <a:schemeClr val="accent1">
                    <a:lumMod val="75000"/>
                  </a:schemeClr>
                </a:solidFill>
                <a:effectLst/>
              </a:rPr>
              <a:t>, H.-Y. Xing (</a:t>
            </a:r>
            <a:r>
              <a:rPr lang="ja-JP" altLang="en-US" sz="1400" b="0" i="0" dirty="0">
                <a:solidFill>
                  <a:schemeClr val="accent1">
                    <a:lumMod val="75000"/>
                  </a:schemeClr>
                </a:solidFill>
                <a:effectLst/>
              </a:rPr>
              <a:t>邢惠瑜</a:t>
            </a:r>
            <a:r>
              <a:rPr lang="en-US" altLang="ja-JP" sz="1400" b="0" i="0" dirty="0">
                <a:solidFill>
                  <a:schemeClr val="accent1">
                    <a:lumMod val="75000"/>
                  </a:schemeClr>
                </a:solidFill>
                <a:effectLst/>
              </a:rPr>
              <a:t>) </a:t>
            </a:r>
            <a:r>
              <a:rPr lang="en-US" altLang="ja-JP" sz="1400" b="0" i="1" dirty="0">
                <a:solidFill>
                  <a:schemeClr val="accent1">
                    <a:lumMod val="75000"/>
                  </a:schemeClr>
                </a:solidFill>
                <a:effectLst/>
              </a:rPr>
              <a:t>et al</a:t>
            </a:r>
            <a:r>
              <a:rPr lang="en-US" altLang="ja-JP" sz="1400" b="0" i="0" dirty="0">
                <a:solidFill>
                  <a:schemeClr val="accent1">
                    <a:lumMod val="75000"/>
                  </a:schemeClr>
                </a:solidFill>
                <a:effectLst/>
              </a:rPr>
              <a:t>.</a:t>
            </a:r>
            <a:r>
              <a:rPr lang="en-AU" sz="1400" b="0" i="0" dirty="0">
                <a:solidFill>
                  <a:schemeClr val="accent1">
                    <a:lumMod val="75000"/>
                  </a:schemeClr>
                </a:solidFill>
                <a:effectLst/>
              </a:rPr>
              <a:t>, NJU-INP 077/23, e-Print: 2308.13695 [hep-</a:t>
            </a:r>
            <a:r>
              <a:rPr lang="en-AU" sz="1400" b="0" i="0" dirty="0" err="1">
                <a:solidFill>
                  <a:schemeClr val="accent1">
                    <a:lumMod val="75000"/>
                  </a:schemeClr>
                </a:solidFill>
                <a:effectLst/>
              </a:rPr>
              <a:t>ph</a:t>
            </a:r>
            <a:r>
              <a:rPr lang="en-AU" sz="1400" b="0" i="0" dirty="0">
                <a:solidFill>
                  <a:schemeClr val="accent1">
                    <a:lumMod val="75000"/>
                  </a:schemeClr>
                </a:solidFill>
                <a:effectLst/>
              </a:rPr>
              <a:t>]</a:t>
            </a:r>
          </a:p>
          <a:p>
            <a:endParaRPr lang="en-AU"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9938C2F-5B0E-B602-61E2-04FBE06E818F}"/>
                  </a:ext>
                </a:extLst>
              </p:cNvPr>
              <p:cNvSpPr txBox="1"/>
              <p:nvPr/>
            </p:nvSpPr>
            <p:spPr>
              <a:xfrm>
                <a:off x="5867400" y="855110"/>
                <a:ext cx="1219200"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AU" b="1" i="1" smtClean="0">
                              <a:solidFill>
                                <a:schemeClr val="accent6">
                                  <a:lumMod val="75000"/>
                                </a:schemeClr>
                              </a:solidFill>
                              <a:latin typeface="Cambria Math" panose="02040503050406030204" pitchFamily="18" charset="0"/>
                            </a:rPr>
                          </m:ctrlPr>
                        </m:sSubPr>
                        <m:e>
                          <m:r>
                            <a:rPr lang="en-AU" b="1" i="1" smtClean="0">
                              <a:solidFill>
                                <a:schemeClr val="accent6">
                                  <a:lumMod val="75000"/>
                                </a:schemeClr>
                              </a:solidFill>
                              <a:latin typeface="Cambria Math" panose="02040503050406030204" pitchFamily="18" charset="0"/>
                            </a:rPr>
                            <m:t>𝝋</m:t>
                          </m:r>
                        </m:e>
                        <m:sub>
                          <m:r>
                            <a:rPr lang="en-AU" b="1" i="0" smtClean="0">
                              <a:solidFill>
                                <a:schemeClr val="accent6">
                                  <a:lumMod val="75000"/>
                                </a:schemeClr>
                              </a:solidFill>
                              <a:latin typeface="Cambria Math" panose="02040503050406030204" pitchFamily="18" charset="0"/>
                            </a:rPr>
                            <m:t>𝐚𝐬𝐲𝐦𝐩𝐭𝐨𝐭𝐢𝐜</m:t>
                          </m:r>
                        </m:sub>
                      </m:sSub>
                    </m:oMath>
                  </m:oMathPara>
                </a14:m>
                <a:endParaRPr lang="en-AU" b="1" dirty="0">
                  <a:solidFill>
                    <a:schemeClr val="accent6">
                      <a:lumMod val="75000"/>
                    </a:schemeClr>
                  </a:solidFill>
                </a:endParaRPr>
              </a:p>
            </p:txBody>
          </p:sp>
        </mc:Choice>
        <mc:Fallback xmlns="">
          <p:sp>
            <p:nvSpPr>
              <p:cNvPr id="9" name="TextBox 8">
                <a:extLst>
                  <a:ext uri="{FF2B5EF4-FFF2-40B4-BE49-F238E27FC236}">
                    <a16:creationId xmlns:a16="http://schemas.microsoft.com/office/drawing/2014/main" id="{39938C2F-5B0E-B602-61E2-04FBE06E818F}"/>
                  </a:ext>
                </a:extLst>
              </p:cNvPr>
              <p:cNvSpPr txBox="1">
                <a:spLocks noRot="1" noChangeAspect="1" noMove="1" noResize="1" noEditPoints="1" noAdjustHandles="1" noChangeArrowheads="1" noChangeShapeType="1" noTextEdit="1"/>
              </p:cNvSpPr>
              <p:nvPr/>
            </p:nvSpPr>
            <p:spPr>
              <a:xfrm>
                <a:off x="5867400" y="855110"/>
                <a:ext cx="1219200" cy="391261"/>
              </a:xfrm>
              <a:prstGeom prst="rect">
                <a:avLst/>
              </a:prstGeom>
              <a:blipFill>
                <a:blip r:embed="rId8"/>
                <a:stretch>
                  <a:fillRect b="-10938"/>
                </a:stretch>
              </a:blipFill>
            </p:spPr>
            <p:txBody>
              <a:bodyPr/>
              <a:lstStyle/>
              <a:p>
                <a:r>
                  <a:rPr lang="en-AU">
                    <a:noFill/>
                  </a:rPr>
                  <a:t> </a:t>
                </a:r>
              </a:p>
            </p:txBody>
          </p:sp>
        </mc:Fallback>
      </mc:AlternateContent>
      <p:cxnSp>
        <p:nvCxnSpPr>
          <p:cNvPr id="11" name="Straight Arrow Connector 10">
            <a:extLst>
              <a:ext uri="{FF2B5EF4-FFF2-40B4-BE49-F238E27FC236}">
                <a16:creationId xmlns:a16="http://schemas.microsoft.com/office/drawing/2014/main" id="{61517F53-FD23-A92A-958B-4D6AB3E9AD44}"/>
              </a:ext>
            </a:extLst>
          </p:cNvPr>
          <p:cNvCxnSpPr>
            <a:stCxn id="9" idx="1"/>
          </p:cNvCxnSpPr>
          <p:nvPr/>
        </p:nvCxnSpPr>
        <p:spPr bwMode="auto">
          <a:xfrm flipH="1">
            <a:off x="3886200" y="1050741"/>
            <a:ext cx="1981200" cy="397059"/>
          </a:xfrm>
          <a:prstGeom prst="straightConnector1">
            <a:avLst/>
          </a:prstGeom>
          <a:ln>
            <a:headEnd type="none" w="med" len="med"/>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60964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2E41A-5B81-41B5-BF36-C774535868E1}"/>
              </a:ext>
            </a:extLst>
          </p:cNvPr>
          <p:cNvSpPr>
            <a:spLocks noGrp="1"/>
          </p:cNvSpPr>
          <p:nvPr>
            <p:ph type="title"/>
          </p:nvPr>
        </p:nvSpPr>
        <p:spPr>
          <a:xfrm>
            <a:off x="609601" y="273050"/>
            <a:ext cx="5410198" cy="1479550"/>
          </a:xfrm>
        </p:spPr>
        <p:txBody>
          <a:bodyPr/>
          <a:lstStyle/>
          <a:p>
            <a:r>
              <a:rPr lang="en-GB" dirty="0"/>
              <a:t>Hard Exclusive Processes</a:t>
            </a:r>
            <a:br>
              <a:rPr lang="en-GB" dirty="0"/>
            </a:br>
            <a:r>
              <a:rPr lang="en-GB" dirty="0" err="1"/>
              <a:t>e.g</a:t>
            </a:r>
            <a:r>
              <a:rPr lang="en-GB" dirty="0"/>
              <a:t>, meson form factors</a:t>
            </a:r>
            <a:endParaRPr lang="en-US" dirty="0"/>
          </a:p>
        </p:txBody>
      </p:sp>
      <p:pic>
        <p:nvPicPr>
          <p:cNvPr id="9" name="Content Placeholder 8" descr="A close up of text on a white background&#10;&#10;Description automatically generated">
            <a:extLst>
              <a:ext uri="{FF2B5EF4-FFF2-40B4-BE49-F238E27FC236}">
                <a16:creationId xmlns:a16="http://schemas.microsoft.com/office/drawing/2014/main" id="{5E67A0F7-2B41-4BC6-AC3D-C1A0F971F5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91175" y="609600"/>
            <a:ext cx="5496025" cy="3200400"/>
          </a:xfrm>
        </p:spPr>
      </p:pic>
      <mc:AlternateContent xmlns:mc="http://schemas.openxmlformats.org/markup-compatibility/2006" xmlns:a14="http://schemas.microsoft.com/office/drawing/2010/main">
        <mc:Choice Requires="a14">
          <p:sp>
            <p:nvSpPr>
              <p:cNvPr id="4" name="Text Placeholder 3">
                <a:extLst>
                  <a:ext uri="{FF2B5EF4-FFF2-40B4-BE49-F238E27FC236}">
                    <a16:creationId xmlns:a16="http://schemas.microsoft.com/office/drawing/2014/main" id="{42A4DE07-5D87-4F89-BDEE-41B45D5858FA}"/>
                  </a:ext>
                </a:extLst>
              </p:cNvPr>
              <p:cNvSpPr>
                <a:spLocks noGrp="1"/>
              </p:cNvSpPr>
              <p:nvPr>
                <p:ph type="body" sz="half" idx="2"/>
              </p:nvPr>
            </p:nvSpPr>
            <p:spPr>
              <a:xfrm>
                <a:off x="304800" y="1295400"/>
                <a:ext cx="5714999" cy="5105400"/>
              </a:xfrm>
            </p:spPr>
            <p:txBody>
              <a:bodyPr/>
              <a:lstStyle/>
              <a:p>
                <a:r>
                  <a:rPr lang="en-GB" dirty="0">
                    <a:solidFill>
                      <a:schemeClr val="accent2">
                        <a:lumMod val="50000"/>
                      </a:schemeClr>
                    </a:solidFill>
                  </a:rPr>
                  <a:t>Normalisation of large Q</a:t>
                </a:r>
                <a:r>
                  <a:rPr lang="en-GB" baseline="30000" dirty="0">
                    <a:solidFill>
                      <a:schemeClr val="accent2">
                        <a:lumMod val="50000"/>
                      </a:schemeClr>
                    </a:solidFill>
                  </a:rPr>
                  <a:t>2</a:t>
                </a:r>
                <a:r>
                  <a:rPr lang="en-GB" dirty="0">
                    <a:solidFill>
                      <a:schemeClr val="accent2">
                        <a:lumMod val="50000"/>
                      </a:schemeClr>
                    </a:solidFill>
                  </a:rPr>
                  <a:t> behaviour of meson form factors is largely determined by EHM, </a:t>
                </a:r>
                <a:r>
                  <a:rPr lang="en-US" dirty="0">
                    <a:solidFill>
                      <a:schemeClr val="accent2">
                        <a:lumMod val="50000"/>
                      </a:schemeClr>
                    </a:solidFill>
                  </a:rPr>
                  <a:t>expressed in</a:t>
                </a:r>
              </a:p>
              <a:p>
                <a:pPr marL="285750" indent="-285750">
                  <a:buFont typeface="Wingdings" panose="05000000000000000000" pitchFamily="2" charset="2"/>
                  <a:buChar char="ü"/>
                </a:pPr>
                <a:r>
                  <a:rPr lang="en-US" dirty="0">
                    <a:solidFill>
                      <a:schemeClr val="accent2">
                        <a:lumMod val="50000"/>
                      </a:schemeClr>
                    </a:solidFill>
                  </a:rPr>
                  <a:t> </a:t>
                </a:r>
                <a14:m>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GB" b="0" i="1" smtClean="0">
                            <a:solidFill>
                              <a:schemeClr val="accent2">
                                <a:lumMod val="50000"/>
                              </a:schemeClr>
                            </a:solidFill>
                            <a:latin typeface="Cambria Math" panose="02040503050406030204" pitchFamily="18" charset="0"/>
                          </a:rPr>
                          <m:t>𝑓</m:t>
                        </m:r>
                      </m:e>
                      <m:sub>
                        <m:r>
                          <a:rPr lang="en-GB" b="0" i="1" smtClean="0">
                            <a:solidFill>
                              <a:schemeClr val="accent2">
                                <a:lumMod val="50000"/>
                              </a:schemeClr>
                            </a:solidFill>
                            <a:latin typeface="Cambria Math" panose="02040503050406030204" pitchFamily="18" charset="0"/>
                          </a:rPr>
                          <m:t>𝑀</m:t>
                        </m:r>
                      </m:sub>
                    </m:sSub>
                  </m:oMath>
                </a14:m>
                <a:r>
                  <a:rPr lang="en-US" dirty="0">
                    <a:solidFill>
                      <a:schemeClr val="accent2">
                        <a:lumMod val="50000"/>
                      </a:schemeClr>
                    </a:solidFill>
                  </a:rPr>
                  <a:t> = order parameter for DCSB (EHM)</a:t>
                </a:r>
              </a:p>
              <a:p>
                <a:pPr marL="285750" indent="-285750">
                  <a:buFont typeface="Wingdings" panose="05000000000000000000" pitchFamily="2" charset="2"/>
                  <a:buChar char="ü"/>
                </a:pPr>
                <a14:m>
                  <m:oMath xmlns:m="http://schemas.openxmlformats.org/officeDocument/2006/math">
                    <m:sSub>
                      <m:sSubPr>
                        <m:ctrlPr>
                          <a:rPr lang="en-US" i="1" smtClean="0">
                            <a:solidFill>
                              <a:schemeClr val="accent2">
                                <a:lumMod val="50000"/>
                              </a:schemeClr>
                            </a:solidFill>
                            <a:latin typeface="Cambria Math" panose="02040503050406030204" pitchFamily="18" charset="0"/>
                          </a:rPr>
                        </m:ctrlPr>
                      </m:sSubPr>
                      <m:e>
                        <m:r>
                          <a:rPr lang="en-GB" b="0" i="1" smtClean="0">
                            <a:solidFill>
                              <a:schemeClr val="accent2">
                                <a:lumMod val="50000"/>
                              </a:schemeClr>
                            </a:solidFill>
                            <a:latin typeface="Cambria Math" panose="02040503050406030204" pitchFamily="18" charset="0"/>
                          </a:rPr>
                          <m:t>𝜑</m:t>
                        </m:r>
                      </m:e>
                      <m:sub>
                        <m:r>
                          <a:rPr lang="en-GB" b="0" i="1" smtClean="0">
                            <a:solidFill>
                              <a:schemeClr val="accent2">
                                <a:lumMod val="50000"/>
                              </a:schemeClr>
                            </a:solidFill>
                            <a:latin typeface="Cambria Math" panose="02040503050406030204" pitchFamily="18" charset="0"/>
                          </a:rPr>
                          <m:t>𝑀</m:t>
                        </m:r>
                      </m:sub>
                    </m:sSub>
                    <m:d>
                      <m:dPr>
                        <m:ctrlPr>
                          <a:rPr lang="en-GB" b="0" i="1" smtClean="0">
                            <a:solidFill>
                              <a:schemeClr val="accent2">
                                <a:lumMod val="50000"/>
                              </a:schemeClr>
                            </a:solidFill>
                            <a:latin typeface="Cambria Math" panose="02040503050406030204" pitchFamily="18" charset="0"/>
                          </a:rPr>
                        </m:ctrlPr>
                      </m:dPr>
                      <m:e>
                        <m:r>
                          <a:rPr lang="en-GB" b="0" i="1" smtClean="0">
                            <a:solidFill>
                              <a:schemeClr val="accent2">
                                <a:lumMod val="50000"/>
                              </a:schemeClr>
                            </a:solidFill>
                            <a:latin typeface="Cambria Math" panose="02040503050406030204" pitchFamily="18" charset="0"/>
                          </a:rPr>
                          <m:t>𝑥</m:t>
                        </m:r>
                      </m:e>
                    </m:d>
                  </m:oMath>
                </a14:m>
                <a:r>
                  <a:rPr lang="en-US" dirty="0">
                    <a:solidFill>
                      <a:schemeClr val="accent2">
                        <a:lumMod val="50000"/>
                      </a:schemeClr>
                    </a:solidFill>
                  </a:rPr>
                  <a:t> = meson wave function</a:t>
                </a:r>
              </a:p>
              <a:p>
                <a:pPr>
                  <a:spcBef>
                    <a:spcPts val="600"/>
                  </a:spcBef>
                </a:pPr>
                <a:r>
                  <a:rPr lang="en-US" dirty="0">
                    <a:solidFill>
                      <a:schemeClr val="accent2">
                        <a:lumMod val="50000"/>
                      </a:schemeClr>
                    </a:solidFill>
                  </a:rPr>
                  <a:t>Parton distribution functions (PDFs) and parton distribution amplitudes (PDAs) are connected through the hadron’s light-front wave function</a:t>
                </a: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endParaRPr lang="en-US" dirty="0">
                  <a:solidFill>
                    <a:schemeClr val="accent2">
                      <a:lumMod val="50000"/>
                    </a:schemeClr>
                  </a:solidFill>
                </a:endParaRPr>
              </a:p>
              <a:p>
                <a:pPr>
                  <a:spcBef>
                    <a:spcPts val="600"/>
                  </a:spcBef>
                </a:pPr>
                <a:r>
                  <a:rPr lang="en-US" dirty="0">
                    <a:solidFill>
                      <a:schemeClr val="accent2">
                        <a:lumMod val="50000"/>
                      </a:schemeClr>
                    </a:solidFill>
                  </a:rPr>
                  <a:t>Hadron’s LFWF is the key.</a:t>
                </a:r>
              </a:p>
              <a:p>
                <a:pPr marL="285750" indent="-285750">
                  <a:spcBef>
                    <a:spcPts val="600"/>
                  </a:spcBef>
                  <a:buFont typeface="Wingdings" panose="05000000000000000000" pitchFamily="2" charset="2"/>
                  <a:buChar char="ü"/>
                </a:pPr>
                <a:r>
                  <a:rPr lang="en-US" dirty="0">
                    <a:solidFill>
                      <a:schemeClr val="accent2">
                        <a:lumMod val="50000"/>
                      </a:schemeClr>
                    </a:solidFill>
                  </a:rPr>
                  <a:t>EHM is expressed in every hadron LFWF</a:t>
                </a:r>
              </a:p>
              <a:p>
                <a:pPr marL="285750" indent="-285750">
                  <a:spcBef>
                    <a:spcPts val="600"/>
                  </a:spcBef>
                  <a:buFont typeface="Wingdings" panose="05000000000000000000" pitchFamily="2" charset="2"/>
                  <a:buChar char="ü"/>
                </a:pPr>
                <a:r>
                  <a:rPr lang="en-US" dirty="0">
                    <a:solidFill>
                      <a:schemeClr val="accent2">
                        <a:lumMod val="50000"/>
                      </a:schemeClr>
                    </a:solidFill>
                  </a:rPr>
                  <a:t>LFWF correlates all observables</a:t>
                </a:r>
              </a:p>
              <a:p>
                <a:pPr>
                  <a:spcBef>
                    <a:spcPts val="600"/>
                  </a:spcBef>
                </a:pPr>
                <a:endParaRPr lang="en-US" dirty="0">
                  <a:solidFill>
                    <a:schemeClr val="accent2">
                      <a:lumMod val="50000"/>
                    </a:schemeClr>
                  </a:solidFill>
                </a:endParaRPr>
              </a:p>
              <a:p>
                <a:endParaRPr lang="en-US" dirty="0"/>
              </a:p>
            </p:txBody>
          </p:sp>
        </mc:Choice>
        <mc:Fallback xmlns="">
          <p:sp>
            <p:nvSpPr>
              <p:cNvPr id="4" name="Text Placeholder 3">
                <a:extLst>
                  <a:ext uri="{FF2B5EF4-FFF2-40B4-BE49-F238E27FC236}">
                    <a16:creationId xmlns:a16="http://schemas.microsoft.com/office/drawing/2014/main" id="{42A4DE07-5D87-4F89-BDEE-41B45D5858FA}"/>
                  </a:ext>
                </a:extLst>
              </p:cNvPr>
              <p:cNvSpPr>
                <a:spLocks noGrp="1" noRot="1" noChangeAspect="1" noMove="1" noResize="1" noEditPoints="1" noAdjustHandles="1" noChangeArrowheads="1" noChangeShapeType="1" noTextEdit="1"/>
              </p:cNvSpPr>
              <p:nvPr>
                <p:ph type="body" sz="half" idx="2"/>
              </p:nvPr>
            </p:nvSpPr>
            <p:spPr>
              <a:xfrm>
                <a:off x="304800" y="1295400"/>
                <a:ext cx="5714999" cy="5105400"/>
              </a:xfrm>
              <a:blipFill>
                <a:blip r:embed="rId3"/>
                <a:stretch>
                  <a:fillRect l="-854" t="-717" r="-747"/>
                </a:stretch>
              </a:blipFill>
            </p:spPr>
            <p:txBody>
              <a:bodyPr/>
              <a:lstStyle/>
              <a:p>
                <a:r>
                  <a:rPr lang="en-AU">
                    <a:noFill/>
                  </a:rPr>
                  <a:t> </a:t>
                </a:r>
              </a:p>
            </p:txBody>
          </p:sp>
        </mc:Fallback>
      </mc:AlternateContent>
      <p:sp>
        <p:nvSpPr>
          <p:cNvPr id="5" name="Date Placeholder 4">
            <a:extLst>
              <a:ext uri="{FF2B5EF4-FFF2-40B4-BE49-F238E27FC236}">
                <a16:creationId xmlns:a16="http://schemas.microsoft.com/office/drawing/2014/main" id="{6D4A8E2B-779A-4E82-81FF-D49079D04136}"/>
              </a:ext>
            </a:extLst>
          </p:cNvPr>
          <p:cNvSpPr>
            <a:spLocks noGrp="1"/>
          </p:cNvSpPr>
          <p:nvPr>
            <p:ph type="dt" sz="half" idx="10"/>
          </p:nvPr>
        </p:nvSpPr>
        <p:spPr/>
        <p:txBody>
          <a:bodyPr/>
          <a:lstStyle/>
          <a:p>
            <a:r>
              <a:rPr lang="en-US"/>
              <a:t>.                    2025 October 15: NJU INP IWSHSSI 2025                                          (122)</a:t>
            </a:r>
          </a:p>
        </p:txBody>
      </p:sp>
      <p:sp>
        <p:nvSpPr>
          <p:cNvPr id="6" name="Footer Placeholder 5">
            <a:extLst>
              <a:ext uri="{FF2B5EF4-FFF2-40B4-BE49-F238E27FC236}">
                <a16:creationId xmlns:a16="http://schemas.microsoft.com/office/drawing/2014/main" id="{369A9414-4F37-4800-8A7A-483F0FDECD3F}"/>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7" name="Slide Number Placeholder 6">
            <a:extLst>
              <a:ext uri="{FF2B5EF4-FFF2-40B4-BE49-F238E27FC236}">
                <a16:creationId xmlns:a16="http://schemas.microsoft.com/office/drawing/2014/main" id="{98A16475-F06D-4E68-AF84-C2A4FA6009AC}"/>
              </a:ext>
            </a:extLst>
          </p:cNvPr>
          <p:cNvSpPr>
            <a:spLocks noGrp="1"/>
          </p:cNvSpPr>
          <p:nvPr>
            <p:ph type="sldNum" sz="quarter" idx="12"/>
          </p:nvPr>
        </p:nvSpPr>
        <p:spPr/>
        <p:txBody>
          <a:bodyPr/>
          <a:lstStyle/>
          <a:p>
            <a:fld id="{87034D8C-3CB4-402A-BC46-2AB14C0FE90A}" type="slidenum">
              <a:rPr lang="en-US" smtClean="0"/>
              <a:pPr/>
              <a:t>77</a:t>
            </a:fld>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3F6E465-0A23-4C1D-8206-C9DC5F74C9E7}"/>
                  </a:ext>
                </a:extLst>
              </p:cNvPr>
              <p:cNvSpPr txBox="1"/>
              <p:nvPr/>
            </p:nvSpPr>
            <p:spPr>
              <a:xfrm>
                <a:off x="7193281" y="3886200"/>
                <a:ext cx="4312919" cy="6127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GB" b="0" i="1" smtClean="0">
                              <a:latin typeface="Cambria Math" panose="02040503050406030204" pitchFamily="18" charset="0"/>
                            </a:rPr>
                            <m:t>𝑔</m:t>
                          </m:r>
                        </m:e>
                        <m:sub>
                          <m:r>
                            <a:rPr lang="en-GB" b="0" i="1" smtClean="0">
                              <a:latin typeface="Cambria Math" panose="02040503050406030204" pitchFamily="18" charset="0"/>
                            </a:rPr>
                            <m:t>𝑢</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𝑥</m:t>
                          </m:r>
                        </m:den>
                      </m:f>
                      <m:r>
                        <a:rPr lang="en-GB" b="0" i="1" smtClean="0">
                          <a:latin typeface="Cambria Math" panose="02040503050406030204" pitchFamily="18" charset="0"/>
                        </a:rPr>
                        <m:t>, </m:t>
                      </m:r>
                      <m:sSub>
                        <m:sSubPr>
                          <m:ctrlPr>
                            <a:rPr lang="en-GB" b="0" i="1" smtClean="0">
                              <a:latin typeface="Cambria Math" panose="02040503050406030204" pitchFamily="18" charset="0"/>
                            </a:rPr>
                          </m:ctrlPr>
                        </m:sSubPr>
                        <m:e>
                          <m:r>
                            <a:rPr lang="en-GB" b="0" i="1" smtClean="0">
                              <a:latin typeface="Cambria Math" panose="02040503050406030204" pitchFamily="18" charset="0"/>
                            </a:rPr>
                            <m:t>  </m:t>
                          </m:r>
                          <m:r>
                            <a:rPr lang="en-GB" b="0" i="1" smtClean="0">
                              <a:latin typeface="Cambria Math" panose="02040503050406030204" pitchFamily="18" charset="0"/>
                            </a:rPr>
                            <m:t>𝑔</m:t>
                          </m:r>
                        </m:e>
                        <m:sub>
                          <m:r>
                            <a:rPr lang="en-GB" b="0" i="1" smtClean="0">
                              <a:latin typeface="Cambria Math" panose="02040503050406030204" pitchFamily="18" charset="0"/>
                            </a:rPr>
                            <m:t>𝑞</m:t>
                          </m:r>
                          <m:r>
                            <a:rPr lang="en-GB" b="0" i="1" smtClean="0">
                              <a:latin typeface="Cambria Math" panose="02040503050406030204" pitchFamily="18" charset="0"/>
                            </a:rPr>
                            <m:t> ̅</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1</m:t>
                          </m:r>
                          <m:r>
                            <a:rPr lang="en-GB" b="0" i="1" smtClean="0">
                              <a:latin typeface="Cambria Math" panose="02040503050406030204" pitchFamily="18" charset="0"/>
                            </a:rPr>
                            <m:t>−</m:t>
                          </m:r>
                          <m:r>
                            <a:rPr lang="en-GB" b="0" i="1" smtClean="0">
                              <a:latin typeface="Cambria Math" panose="02040503050406030204" pitchFamily="18" charset="0"/>
                            </a:rPr>
                            <m:t>𝑥</m:t>
                          </m:r>
                        </m:den>
                      </m:f>
                    </m:oMath>
                  </m:oMathPara>
                </a14:m>
                <a:endParaRPr lang="en-US" dirty="0"/>
              </a:p>
            </p:txBody>
          </p:sp>
        </mc:Choice>
        <mc:Fallback xmlns="">
          <p:sp>
            <p:nvSpPr>
              <p:cNvPr id="10" name="TextBox 9">
                <a:extLst>
                  <a:ext uri="{FF2B5EF4-FFF2-40B4-BE49-F238E27FC236}">
                    <a16:creationId xmlns:a16="http://schemas.microsoft.com/office/drawing/2014/main" id="{C3F6E465-0A23-4C1D-8206-C9DC5F74C9E7}"/>
                  </a:ext>
                </a:extLst>
              </p:cNvPr>
              <p:cNvSpPr txBox="1">
                <a:spLocks noRot="1" noChangeAspect="1" noMove="1" noResize="1" noEditPoints="1" noAdjustHandles="1" noChangeArrowheads="1" noChangeShapeType="1" noTextEdit="1"/>
              </p:cNvSpPr>
              <p:nvPr/>
            </p:nvSpPr>
            <p:spPr>
              <a:xfrm>
                <a:off x="7193281" y="3886200"/>
                <a:ext cx="4312919" cy="612732"/>
              </a:xfrm>
              <a:prstGeom prst="rect">
                <a:avLst/>
              </a:prstGeom>
              <a:blipFill>
                <a:blip r:embed="rId4"/>
                <a:stretch>
                  <a:fillRect/>
                </a:stretch>
              </a:blipFill>
            </p:spPr>
            <p:txBody>
              <a:bodyPr/>
              <a:lstStyle/>
              <a:p>
                <a:r>
                  <a:rPr lang="en-AU">
                    <a:noFill/>
                  </a:rPr>
                  <a:t> </a:t>
                </a:r>
              </a:p>
            </p:txBody>
          </p:sp>
        </mc:Fallback>
      </mc:AlternateContent>
      <p:pic>
        <p:nvPicPr>
          <p:cNvPr id="12" name="Picture 11" descr="A picture containing object, clock&#10;&#10;Description automatically generated">
            <a:extLst>
              <a:ext uri="{FF2B5EF4-FFF2-40B4-BE49-F238E27FC236}">
                <a16:creationId xmlns:a16="http://schemas.microsoft.com/office/drawing/2014/main" id="{7C85227F-BD0E-4FA3-A256-103E07FE2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3999" y="3538537"/>
            <a:ext cx="3581400" cy="1566863"/>
          </a:xfrm>
          <a:prstGeom prst="rect">
            <a:avLst/>
          </a:prstGeom>
        </p:spPr>
      </p:pic>
      <p:sp>
        <p:nvSpPr>
          <p:cNvPr id="3" name="TextBox 2">
            <a:extLst>
              <a:ext uri="{FF2B5EF4-FFF2-40B4-BE49-F238E27FC236}">
                <a16:creationId xmlns:a16="http://schemas.microsoft.com/office/drawing/2014/main" id="{D80A2BF4-E948-DEF0-31AC-289B3EEE01A9}"/>
              </a:ext>
            </a:extLst>
          </p:cNvPr>
          <p:cNvSpPr txBox="1"/>
          <p:nvPr/>
        </p:nvSpPr>
        <p:spPr>
          <a:xfrm>
            <a:off x="6858000" y="5029200"/>
            <a:ext cx="184731" cy="369332"/>
          </a:xfrm>
          <a:prstGeom prst="rect">
            <a:avLst/>
          </a:prstGeom>
          <a:noFill/>
        </p:spPr>
        <p:txBody>
          <a:bodyPr wrap="none" rtlCol="0">
            <a:spAutoFit/>
          </a:bodyPr>
          <a:lstStyle/>
          <a:p>
            <a:endParaRPr lang="en-AU" dirty="0"/>
          </a:p>
        </p:txBody>
      </p:sp>
      <p:sp>
        <p:nvSpPr>
          <p:cNvPr id="11" name="Content Placeholder 2">
            <a:extLst>
              <a:ext uri="{FF2B5EF4-FFF2-40B4-BE49-F238E27FC236}">
                <a16:creationId xmlns:a16="http://schemas.microsoft.com/office/drawing/2014/main" id="{3AE6D598-D94E-B644-FE48-71037BBF52A3}"/>
              </a:ext>
            </a:extLst>
          </p:cNvPr>
          <p:cNvSpPr txBox="1">
            <a:spLocks/>
          </p:cNvSpPr>
          <p:nvPr/>
        </p:nvSpPr>
        <p:spPr bwMode="auto">
          <a:xfrm>
            <a:off x="5456767" y="4513262"/>
            <a:ext cx="6735233" cy="2116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
              <a:defRPr sz="1800">
                <a:solidFill>
                  <a:schemeClr val="tx1"/>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1600">
                <a:solidFill>
                  <a:schemeClr val="tx1"/>
                </a:solidFill>
                <a:latin typeface="+mn-lt"/>
              </a:defRPr>
            </a:lvl2pPr>
            <a:lvl3pPr marL="1143000" indent="-228600" algn="l" rtl="0" eaLnBrk="1" fontAlgn="base" hangingPunct="1">
              <a:spcBef>
                <a:spcPct val="20000"/>
              </a:spcBef>
              <a:spcAft>
                <a:spcPct val="0"/>
              </a:spcAft>
              <a:buClr>
                <a:srgbClr val="1F497D"/>
              </a:buClr>
              <a:buChar char="•"/>
              <a:defRPr sz="1400">
                <a:solidFill>
                  <a:schemeClr val="tx1"/>
                </a:solidFill>
                <a:latin typeface="+mn-lt"/>
              </a:defRPr>
            </a:lvl3pPr>
            <a:lvl4pPr marL="1600200" indent="-228600" algn="l" rtl="0" eaLnBrk="1" fontAlgn="base" hangingPunct="1">
              <a:spcBef>
                <a:spcPct val="20000"/>
              </a:spcBef>
              <a:spcAft>
                <a:spcPct val="0"/>
              </a:spcAft>
              <a:buClr>
                <a:srgbClr val="1F497D"/>
              </a:buClr>
              <a:buChar char="–"/>
              <a:defRPr sz="1400">
                <a:solidFill>
                  <a:schemeClr val="tx1"/>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5pPr>
            <a:lvl6pPr marL="25146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2000">
                <a:solidFill>
                  <a:schemeClr val="tx1"/>
                </a:solidFill>
                <a:latin typeface="+mn-lt"/>
              </a:defRPr>
            </a:lvl9pPr>
          </a:lstStyle>
          <a:p>
            <a:pPr>
              <a:buFont typeface="Wingdings" panose="05000000000000000000" pitchFamily="2" charset="2"/>
              <a:buChar char="Ø"/>
            </a:pPr>
            <a:r>
              <a:rPr lang="en-US" kern="0" dirty="0">
                <a:solidFill>
                  <a:schemeClr val="accent1">
                    <a:lumMod val="75000"/>
                  </a:schemeClr>
                </a:solidFill>
              </a:rPr>
              <a:t>High-energy nuclear and particle physics have long focused on finding evidence for power-law scaling in experimental data.  </a:t>
            </a:r>
          </a:p>
          <a:p>
            <a:pPr>
              <a:buFont typeface="Wingdings" panose="05000000000000000000" pitchFamily="2" charset="2"/>
              <a:buChar char="Ø"/>
            </a:pPr>
            <a:r>
              <a:rPr lang="en-US" kern="0" dirty="0">
                <a:solidFill>
                  <a:schemeClr val="accent1">
                    <a:lumMod val="75000"/>
                  </a:schemeClr>
                </a:solidFill>
              </a:rPr>
              <a:t>Certainly, an important first step; </a:t>
            </a:r>
            <a:r>
              <a:rPr lang="en-US" kern="0" dirty="0">
                <a:ln w="0"/>
                <a:solidFill>
                  <a:srgbClr val="FF0000"/>
                </a:solidFill>
                <a:effectLst>
                  <a:outerShdw blurRad="38100" dist="25400" dir="5400000" algn="ctr" rotWithShape="0">
                    <a:srgbClr val="6E747A">
                      <a:alpha val="43000"/>
                    </a:srgbClr>
                  </a:outerShdw>
                </a:effectLst>
              </a:rPr>
              <a:t>BUT it should be remembered that QCD is not found in scaling laws</a:t>
            </a:r>
            <a:r>
              <a:rPr lang="en-US" kern="0" dirty="0">
                <a:solidFill>
                  <a:schemeClr val="accent1">
                    <a:lumMod val="75000"/>
                  </a:schemeClr>
                </a:solidFill>
              </a:rPr>
              <a:t>.  </a:t>
            </a:r>
          </a:p>
          <a:p>
            <a:pPr>
              <a:buFont typeface="Wingdings" panose="05000000000000000000" pitchFamily="2" charset="2"/>
              <a:buChar char="Ø"/>
            </a:pPr>
            <a:r>
              <a:rPr lang="en-US" kern="0" dirty="0">
                <a:solidFill>
                  <a:schemeClr val="accent1">
                    <a:lumMod val="75000"/>
                  </a:schemeClr>
                </a:solidFill>
              </a:rPr>
              <a:t>Instead, since quantum field theory requires deviations from strict scaling, then </a:t>
            </a:r>
            <a:r>
              <a:rPr lang="en-US" kern="0" dirty="0">
                <a:ln w="0"/>
                <a:solidFill>
                  <a:srgbClr val="008000"/>
                </a:solidFill>
                <a:effectLst>
                  <a:outerShdw blurRad="38100" dist="25400" dir="5400000" algn="ctr" rotWithShape="0">
                    <a:srgbClr val="6E747A">
                      <a:alpha val="43000"/>
                    </a:srgbClr>
                  </a:outerShdw>
                </a:effectLst>
              </a:rPr>
              <a:t>QCD is found in the existence and character of scaling violations.  </a:t>
            </a:r>
          </a:p>
        </p:txBody>
      </p:sp>
    </p:spTree>
    <p:extLst>
      <p:ext uri="{BB962C8B-B14F-4D97-AF65-F5344CB8AC3E}">
        <p14:creationId xmlns:p14="http://schemas.microsoft.com/office/powerpoint/2010/main" val="35165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US" sz="2800" dirty="0"/>
              <a:t>Wave Functions of </a:t>
            </a:r>
            <a:r>
              <a:rPr lang="en-US" sz="2800" dirty="0" err="1"/>
              <a:t>Nambu</a:t>
            </a:r>
            <a:r>
              <a:rPr lang="en-US" sz="2800" dirty="0"/>
              <a:t> Goldstone Bosons</a:t>
            </a:r>
          </a:p>
        </p:txBody>
      </p:sp>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838200"/>
            <a:ext cx="10972800" cy="4983164"/>
          </a:xfrm>
        </p:spPr>
        <p:txBody>
          <a:bodyPr/>
          <a:lstStyle/>
          <a:p>
            <a:r>
              <a:rPr lang="en-US" dirty="0"/>
              <a:t>Scientific Context:</a:t>
            </a:r>
          </a:p>
          <a:p>
            <a:pPr lvl="1"/>
            <a:r>
              <a:rPr lang="en-US" dirty="0"/>
              <a:t>Today, continuum and lattice are delivering consistent predictions for </a:t>
            </a:r>
            <a:r>
              <a:rPr lang="el-GR" i="1" dirty="0"/>
              <a:t>φ</a:t>
            </a:r>
            <a:r>
              <a:rPr lang="el-GR" i="1" baseline="-25000" dirty="0"/>
              <a:t>π</a:t>
            </a:r>
            <a:r>
              <a:rPr lang="en-GB" i="1" baseline="-25000" dirty="0"/>
              <a:t>,K</a:t>
            </a:r>
            <a:r>
              <a:rPr lang="en-US" dirty="0"/>
              <a:t>(x)</a:t>
            </a:r>
          </a:p>
          <a:p>
            <a:pPr lvl="1"/>
            <a:r>
              <a:rPr lang="en-US" dirty="0"/>
              <a:t>Can signature features of interference between EHM and HB, which are manifest in low-order </a:t>
            </a:r>
            <a:r>
              <a:rPr lang="en-US" dirty="0" err="1"/>
              <a:t>Mellin</a:t>
            </a:r>
            <a:r>
              <a:rPr lang="en-US" dirty="0"/>
              <a:t> moments of the DAs, be probed experimentally?</a:t>
            </a:r>
          </a:p>
          <a:p>
            <a:r>
              <a:rPr lang="en-US" dirty="0"/>
              <a:t>Measurement</a:t>
            </a:r>
          </a:p>
          <a:p>
            <a:pPr marL="0" indent="0">
              <a:buNone/>
            </a:pPr>
            <a:r>
              <a:rPr lang="en-US" dirty="0"/>
              <a:t>      </a:t>
            </a:r>
            <a:r>
              <a:rPr lang="en-US" dirty="0">
                <a:ln w="0"/>
                <a:solidFill>
                  <a:srgbClr val="0070C0"/>
                </a:solidFill>
                <a:effectLst>
                  <a:outerShdw blurRad="38100" dist="25400" dir="5400000" algn="ctr" rotWithShape="0">
                    <a:srgbClr val="6E747A">
                      <a:alpha val="43000"/>
                    </a:srgbClr>
                  </a:outerShdw>
                </a:effectLst>
              </a:rPr>
              <a:t>Elastic electromagnetic form factors</a:t>
            </a:r>
            <a:endParaRPr lang="en-US" dirty="0">
              <a:solidFill>
                <a:srgbClr val="0070C0"/>
              </a:solidFill>
            </a:endParaRPr>
          </a:p>
        </p:txBody>
      </p:sp>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78</a:t>
            </a:fld>
            <a:endParaRPr lang="en-US"/>
          </a:p>
        </p:txBody>
      </p:sp>
      <p:pic>
        <p:nvPicPr>
          <p:cNvPr id="8" name="Picture 7">
            <a:extLst>
              <a:ext uri="{FF2B5EF4-FFF2-40B4-BE49-F238E27FC236}">
                <a16:creationId xmlns:a16="http://schemas.microsoft.com/office/drawing/2014/main" id="{709116CE-A9F7-4B4D-B9B1-902638BCF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942" y="3077370"/>
            <a:ext cx="8956115" cy="3230563"/>
          </a:xfrm>
          <a:prstGeom prst="rect">
            <a:avLst/>
          </a:prstGeom>
        </p:spPr>
      </p:pic>
      <p:sp>
        <p:nvSpPr>
          <p:cNvPr id="9" name="TextBox 8">
            <a:extLst>
              <a:ext uri="{FF2B5EF4-FFF2-40B4-BE49-F238E27FC236}">
                <a16:creationId xmlns:a16="http://schemas.microsoft.com/office/drawing/2014/main" id="{D0DD918C-B234-4A70-9ED0-53366203BE35}"/>
              </a:ext>
            </a:extLst>
          </p:cNvPr>
          <p:cNvSpPr txBox="1"/>
          <p:nvPr/>
        </p:nvSpPr>
        <p:spPr>
          <a:xfrm>
            <a:off x="3581400" y="4876800"/>
            <a:ext cx="2712719" cy="646331"/>
          </a:xfrm>
          <a:prstGeom prst="rect">
            <a:avLst/>
          </a:prstGeom>
          <a:noFill/>
        </p:spPr>
        <p:txBody>
          <a:bodyPr wrap="square" rtlCol="0">
            <a:spAutoFit/>
          </a:bodyPr>
          <a:lstStyle/>
          <a:p>
            <a:r>
              <a:rPr lang="en-GB" dirty="0">
                <a:ln w="0"/>
                <a:solidFill>
                  <a:schemeClr val="accent6">
                    <a:lumMod val="75000"/>
                  </a:schemeClr>
                </a:solidFill>
                <a:effectLst>
                  <a:outerShdw blurRad="38100" dist="25400" dir="5400000" algn="ctr" rotWithShape="0">
                    <a:srgbClr val="6E747A">
                      <a:alpha val="43000"/>
                    </a:srgbClr>
                  </a:outerShdw>
                </a:effectLst>
              </a:rPr>
              <a:t>CSM prediction </a:t>
            </a:r>
          </a:p>
          <a:p>
            <a:r>
              <a:rPr lang="en-GB" dirty="0">
                <a:ln w="0"/>
                <a:solidFill>
                  <a:schemeClr val="accent6">
                    <a:lumMod val="75000"/>
                  </a:schemeClr>
                </a:solidFill>
                <a:effectLst>
                  <a:outerShdw blurRad="38100" dist="25400" dir="5400000" algn="ctr" rotWithShape="0">
                    <a:srgbClr val="6E747A">
                      <a:alpha val="43000"/>
                    </a:srgbClr>
                  </a:outerShdw>
                </a:effectLst>
              </a:rPr>
              <a:t>&amp; existing JLab data</a:t>
            </a:r>
            <a:endParaRPr lang="en-US" dirty="0">
              <a:ln w="0"/>
              <a:solidFill>
                <a:schemeClr val="accent6">
                  <a:lumMod val="75000"/>
                </a:schemeClr>
              </a:solidFill>
              <a:effectLst>
                <a:outerShdw blurRad="38100" dist="25400" dir="5400000" algn="ctr" rotWithShape="0">
                  <a:srgbClr val="6E747A">
                    <a:alpha val="43000"/>
                  </a:srgbClr>
                </a:outerShdw>
              </a:effectLst>
            </a:endParaRPr>
          </a:p>
        </p:txBody>
      </p:sp>
      <p:sp>
        <p:nvSpPr>
          <p:cNvPr id="10" name="TextBox 9">
            <a:extLst>
              <a:ext uri="{FF2B5EF4-FFF2-40B4-BE49-F238E27FC236}">
                <a16:creationId xmlns:a16="http://schemas.microsoft.com/office/drawing/2014/main" id="{A36AB7C9-2563-409A-BE82-CB7A2F309278}"/>
              </a:ext>
            </a:extLst>
          </p:cNvPr>
          <p:cNvSpPr txBox="1"/>
          <p:nvPr/>
        </p:nvSpPr>
        <p:spPr>
          <a:xfrm>
            <a:off x="6553200" y="5906869"/>
            <a:ext cx="2712719" cy="646331"/>
          </a:xfrm>
          <a:prstGeom prst="rect">
            <a:avLst/>
          </a:prstGeom>
          <a:noFill/>
        </p:spPr>
        <p:txBody>
          <a:bodyPr wrap="square" rtlCol="0">
            <a:spAutoFit/>
          </a:bodyPr>
          <a:lstStyle/>
          <a:p>
            <a:r>
              <a:rPr lang="en-GB" dirty="0">
                <a:ln w="0"/>
                <a:solidFill>
                  <a:schemeClr val="accent6">
                    <a:lumMod val="75000"/>
                  </a:schemeClr>
                </a:solidFill>
                <a:effectLst>
                  <a:outerShdw blurRad="38100" dist="25400" dir="5400000" algn="ctr" rotWithShape="0">
                    <a:srgbClr val="6E747A">
                      <a:alpha val="43000"/>
                    </a:srgbClr>
                  </a:outerShdw>
                </a:effectLst>
              </a:rPr>
              <a:t>CSM prediction </a:t>
            </a:r>
          </a:p>
          <a:p>
            <a:r>
              <a:rPr lang="en-GB" dirty="0">
                <a:ln w="0"/>
                <a:solidFill>
                  <a:schemeClr val="accent6">
                    <a:lumMod val="75000"/>
                  </a:schemeClr>
                </a:solidFill>
                <a:effectLst>
                  <a:outerShdw blurRad="38100" dist="25400" dir="5400000" algn="ctr" rotWithShape="0">
                    <a:srgbClr val="6E747A">
                      <a:alpha val="43000"/>
                    </a:srgbClr>
                  </a:outerShdw>
                </a:effectLst>
              </a:rPr>
              <a:t>&amp; JLab + EIC projections</a:t>
            </a:r>
            <a:endParaRPr lang="en-US" dirty="0">
              <a:ln w="0"/>
              <a:solidFill>
                <a:schemeClr val="accent6">
                  <a:lumMod val="75000"/>
                </a:schemeClr>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9476B8D-91FD-4434-82B8-30BD4A21E7BC}"/>
                  </a:ext>
                </a:extLst>
              </p:cNvPr>
              <p:cNvSpPr txBox="1"/>
              <p:nvPr/>
            </p:nvSpPr>
            <p:spPr>
              <a:xfrm>
                <a:off x="5761566" y="2257835"/>
                <a:ext cx="6430434" cy="1200329"/>
              </a:xfrm>
              <a:prstGeom prst="rect">
                <a:avLst/>
              </a:prstGeom>
              <a:solidFill>
                <a:schemeClr val="bg1"/>
              </a:solidFill>
            </p:spPr>
            <p:txBody>
              <a:bodyPr wrap="square" rtlCol="0">
                <a:spAutoFit/>
              </a:bodyPr>
              <a:lstStyle/>
              <a:p>
                <a:r>
                  <a:rPr lang="en-GB" dirty="0">
                    <a:ln w="0"/>
                    <a:solidFill>
                      <a:srgbClr val="009900"/>
                    </a:solidFill>
                    <a:effectLst>
                      <a:outerShdw blurRad="38100" dist="25400" dir="5400000" algn="ctr" rotWithShape="0">
                        <a:srgbClr val="6E747A">
                          <a:alpha val="43000"/>
                        </a:srgbClr>
                      </a:outerShdw>
                    </a:effectLst>
                  </a:rPr>
                  <a:t>Breakaway from scaling at </a:t>
                </a:r>
                <a14:m>
                  <m:oMath xmlns:m="http://schemas.openxmlformats.org/officeDocument/2006/math">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𝑄</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≈6 </m:t>
                    </m:r>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𝐺𝑒</m:t>
                    </m:r>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𝑉</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 </m:t>
                    </m:r>
                  </m:oMath>
                </a14:m>
                <a:endParaRPr lang="en-GB" dirty="0">
                  <a:ln w="0"/>
                  <a:solidFill>
                    <a:srgbClr val="009900"/>
                  </a:solidFill>
                  <a:effectLst>
                    <a:outerShdw blurRad="38100" dist="25400" dir="5400000" algn="ctr" rotWithShape="0">
                      <a:srgbClr val="6E747A">
                        <a:alpha val="43000"/>
                      </a:srgbClr>
                    </a:outerShdw>
                  </a:effectLst>
                </a:endParaRPr>
              </a:p>
              <a:p>
                <a:r>
                  <a:rPr lang="en-GB" dirty="0">
                    <a:ln w="0"/>
                    <a:solidFill>
                      <a:srgbClr val="009900"/>
                    </a:solidFill>
                    <a:effectLst>
                      <a:outerShdw blurRad="38100" dist="25400" dir="5400000" algn="ctr" rotWithShape="0">
                        <a:srgbClr val="6E747A">
                          <a:alpha val="43000"/>
                        </a:srgbClr>
                      </a:outerShdw>
                    </a:effectLst>
                  </a:rPr>
                  <a:t>Thereafter, </a:t>
                </a:r>
                <a14:m>
                  <m:oMath xmlns:m="http://schemas.openxmlformats.org/officeDocument/2006/math">
                    <m:sSup>
                      <m:sSupPr>
                        <m:ctrlP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ctrlPr>
                      </m:sSupPr>
                      <m:e>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𝑄</m:t>
                        </m:r>
                      </m:e>
                      <m:sup>
                        <m:r>
                          <a:rPr lang="en-GB" i="1" smtClean="0">
                            <a:ln w="0"/>
                            <a:solidFill>
                              <a:srgbClr val="009900"/>
                            </a:solidFill>
                            <a:effectLst>
                              <a:outerShdw blurRad="38100" dist="25400" dir="5400000" algn="ctr" rotWithShape="0">
                                <a:srgbClr val="6E747A">
                                  <a:alpha val="43000"/>
                                </a:srgbClr>
                              </a:outerShdw>
                            </a:effectLst>
                            <a:latin typeface="Cambria Math" panose="02040503050406030204" pitchFamily="18" charset="0"/>
                          </a:rPr>
                          <m:t>2</m:t>
                        </m:r>
                      </m:sup>
                    </m:sSup>
                  </m:oMath>
                </a14:m>
                <a:r>
                  <a:rPr lang="en-US" dirty="0">
                    <a:ln w="0"/>
                    <a:solidFill>
                      <a:srgbClr val="009900"/>
                    </a:solidFill>
                    <a:effectLst>
                      <a:outerShdw blurRad="38100" dist="25400" dir="5400000" algn="ctr" rotWithShape="0">
                        <a:srgbClr val="6E747A">
                          <a:alpha val="43000"/>
                        </a:srgbClr>
                      </a:outerShdw>
                    </a:effectLst>
                  </a:rPr>
                  <a:t> dependence </a:t>
                </a:r>
              </a:p>
              <a:p>
                <a:r>
                  <a:rPr lang="en-US" dirty="0">
                    <a:ln w="0"/>
                    <a:solidFill>
                      <a:srgbClr val="009900"/>
                    </a:solidFill>
                    <a:effectLst>
                      <a:outerShdw blurRad="38100" dist="25400" dir="5400000" algn="ctr" rotWithShape="0">
                        <a:srgbClr val="6E747A">
                          <a:alpha val="43000"/>
                        </a:srgbClr>
                      </a:outerShdw>
                    </a:effectLst>
                  </a:rPr>
                  <a:t>    is largely described by hard-scattering formula with realistic DA</a:t>
                </a:r>
              </a:p>
              <a:p>
                <a:r>
                  <a:rPr lang="en-US" dirty="0">
                    <a:ln w="0"/>
                    <a:solidFill>
                      <a:schemeClr val="accent1"/>
                    </a:solidFill>
                    <a:effectLst>
                      <a:outerShdw blurRad="38100" dist="25400" dir="5400000" algn="ctr" rotWithShape="0">
                        <a:srgbClr val="6E747A">
                          <a:alpha val="43000"/>
                        </a:srgbClr>
                      </a:outerShdw>
                    </a:effectLst>
                  </a:rPr>
                  <a:t>Reveal QCD scaling violations for 1</a:t>
                </a:r>
                <a:r>
                  <a:rPr lang="en-US" baseline="30000" dirty="0">
                    <a:ln w="0"/>
                    <a:solidFill>
                      <a:schemeClr val="accent1"/>
                    </a:solidFill>
                    <a:effectLst>
                      <a:outerShdw blurRad="38100" dist="25400" dir="5400000" algn="ctr" rotWithShape="0">
                        <a:srgbClr val="6E747A">
                          <a:alpha val="43000"/>
                        </a:srgbClr>
                      </a:outerShdw>
                    </a:effectLst>
                  </a:rPr>
                  <a:t>st</a:t>
                </a:r>
                <a:r>
                  <a:rPr lang="en-US" dirty="0">
                    <a:ln w="0"/>
                    <a:solidFill>
                      <a:schemeClr val="accent1"/>
                    </a:solidFill>
                    <a:effectLst>
                      <a:outerShdw blurRad="38100" dist="25400" dir="5400000" algn="ctr" rotWithShape="0">
                        <a:srgbClr val="6E747A">
                          <a:alpha val="43000"/>
                        </a:srgbClr>
                      </a:outerShdw>
                    </a:effectLst>
                  </a:rPr>
                  <a:t> time in hard elastic scattering</a:t>
                </a:r>
              </a:p>
            </p:txBody>
          </p:sp>
        </mc:Choice>
        <mc:Fallback xmlns="">
          <p:sp>
            <p:nvSpPr>
              <p:cNvPr id="11" name="TextBox 10">
                <a:extLst>
                  <a:ext uri="{FF2B5EF4-FFF2-40B4-BE49-F238E27FC236}">
                    <a16:creationId xmlns:a16="http://schemas.microsoft.com/office/drawing/2014/main" id="{79476B8D-91FD-4434-82B8-30BD4A21E7BC}"/>
                  </a:ext>
                </a:extLst>
              </p:cNvPr>
              <p:cNvSpPr txBox="1">
                <a:spLocks noRot="1" noChangeAspect="1" noMove="1" noResize="1" noEditPoints="1" noAdjustHandles="1" noChangeArrowheads="1" noChangeShapeType="1" noTextEdit="1"/>
              </p:cNvSpPr>
              <p:nvPr/>
            </p:nvSpPr>
            <p:spPr>
              <a:xfrm>
                <a:off x="5761566" y="2257835"/>
                <a:ext cx="6430434" cy="1200329"/>
              </a:xfrm>
              <a:prstGeom prst="rect">
                <a:avLst/>
              </a:prstGeom>
              <a:blipFill>
                <a:blip r:embed="rId3"/>
                <a:stretch>
                  <a:fillRect l="-1043" t="-3046" b="-9645"/>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6A122CB7-D2EB-470C-7DB6-9D9A649378D8}"/>
              </a:ext>
            </a:extLst>
          </p:cNvPr>
          <p:cNvSpPr txBox="1"/>
          <p:nvPr/>
        </p:nvSpPr>
        <p:spPr>
          <a:xfrm>
            <a:off x="8534400" y="152397"/>
            <a:ext cx="3657600" cy="830997"/>
          </a:xfrm>
          <a:prstGeom prst="rect">
            <a:avLst/>
          </a:prstGeom>
          <a:noFill/>
        </p:spPr>
        <p:txBody>
          <a:bodyPr wrap="square" rtlCol="0">
            <a:spAutoFit/>
          </a:bodyPr>
          <a:lstStyle/>
          <a:p>
            <a:r>
              <a:rPr lang="en-AU" sz="1200" b="0" i="1" dirty="0">
                <a:solidFill>
                  <a:srgbClr val="212121"/>
                </a:solidFill>
                <a:effectLst/>
                <a:latin typeface="Open Sans" panose="020B0606030504020204" pitchFamily="34" charset="0"/>
              </a:rPr>
              <a:t>📖 R</a:t>
            </a:r>
            <a:r>
              <a:rPr lang="en-US" sz="1200" b="0" i="1" dirty="0" err="1">
                <a:solidFill>
                  <a:srgbClr val="212121"/>
                </a:solidFill>
                <a:effectLst/>
                <a:latin typeface="Open Sans" panose="020B0606030504020204" pitchFamily="34" charset="0"/>
              </a:rPr>
              <a:t>evealing</a:t>
            </a:r>
            <a:r>
              <a:rPr lang="en-US" sz="1200" b="0" i="1" dirty="0">
                <a:solidFill>
                  <a:srgbClr val="212121"/>
                </a:solidFill>
                <a:effectLst/>
                <a:latin typeface="Open Sans" panose="020B0606030504020204" pitchFamily="34" charset="0"/>
              </a:rPr>
              <a:t> the structure of light pseudoscalar mesons at the Electron-Ion Collider, </a:t>
            </a:r>
            <a:r>
              <a:rPr lang="en-US" sz="1200" b="0" i="0" dirty="0">
                <a:solidFill>
                  <a:srgbClr val="212121"/>
                </a:solidFill>
                <a:effectLst/>
                <a:latin typeface="Open Sans" panose="020B0606030504020204" pitchFamily="34" charset="0"/>
              </a:rPr>
              <a:t>J. Arrington </a:t>
            </a:r>
            <a:r>
              <a:rPr lang="en-US" sz="1200" b="0" i="1" dirty="0">
                <a:solidFill>
                  <a:srgbClr val="212121"/>
                </a:solidFill>
                <a:effectLst/>
                <a:latin typeface="Open Sans" panose="020B0606030504020204" pitchFamily="34" charset="0"/>
              </a:rPr>
              <a:t>et al</a:t>
            </a:r>
            <a:r>
              <a:rPr lang="en-US" sz="1200" b="0" i="0" dirty="0">
                <a:solidFill>
                  <a:srgbClr val="212121"/>
                </a:solidFill>
                <a:effectLst/>
                <a:latin typeface="Open Sans" panose="020B0606030504020204" pitchFamily="34" charset="0"/>
              </a:rPr>
              <a:t>., NJU-INP 036/21, </a:t>
            </a:r>
            <a:r>
              <a:rPr lang="en-US" sz="1200" b="0" i="0" u="sng" strike="noStrike" dirty="0" err="1">
                <a:effectLst/>
                <a:latin typeface="Open Sans" panose="020B0606030504020204" pitchFamily="34" charset="0"/>
                <a:hlinkClick r:id="rId4"/>
              </a:rPr>
              <a:t>arXiv</a:t>
            </a:r>
            <a:r>
              <a:rPr lang="en-US" sz="1200" b="0" i="0" u="sng" strike="noStrike" dirty="0">
                <a:effectLst/>
                <a:latin typeface="Open Sans" panose="020B0606030504020204" pitchFamily="34" charset="0"/>
                <a:hlinkClick r:id="rId4"/>
              </a:rPr>
              <a:t>: 2102.11788 [</a:t>
            </a:r>
            <a:r>
              <a:rPr lang="en-US" sz="1200" b="0" i="0" u="sng" strike="noStrike" dirty="0" err="1">
                <a:effectLst/>
                <a:latin typeface="Open Sans" panose="020B0606030504020204" pitchFamily="34" charset="0"/>
                <a:hlinkClick r:id="rId4"/>
              </a:rPr>
              <a:t>nucl</a:t>
            </a:r>
            <a:r>
              <a:rPr lang="en-US" sz="1200" b="0" i="0" u="sng" strike="noStrike">
                <a:effectLst/>
                <a:latin typeface="Open Sans" panose="020B0606030504020204" pitchFamily="34" charset="0"/>
                <a:hlinkClick r:id="rId4"/>
              </a:rPr>
              <a:t>-ex]</a:t>
            </a:r>
            <a:r>
              <a:rPr lang="en-US" sz="1200" b="0" i="0">
                <a:solidFill>
                  <a:srgbClr val="212121"/>
                </a:solidFill>
                <a:effectLst/>
                <a:latin typeface="Open Sans" panose="020B0606030504020204" pitchFamily="34" charset="0"/>
              </a:rPr>
              <a:t>, </a:t>
            </a:r>
            <a:r>
              <a:rPr lang="en-US" sz="1200" b="0" i="0" u="sng" strike="noStrike" dirty="0">
                <a:effectLst/>
                <a:latin typeface="Open Sans" panose="020B0606030504020204" pitchFamily="34" charset="0"/>
                <a:hlinkClick r:id="rId5"/>
              </a:rPr>
              <a:t>J. Phys. G </a:t>
            </a:r>
            <a:r>
              <a:rPr lang="en-US" sz="1200" b="1" i="0" u="sng" strike="noStrike" dirty="0">
                <a:effectLst/>
                <a:latin typeface="Open Sans" panose="020B0606030504020204" pitchFamily="34" charset="0"/>
                <a:hlinkClick r:id="rId5"/>
              </a:rPr>
              <a:t>48</a:t>
            </a:r>
            <a:r>
              <a:rPr lang="en-US" sz="1200" b="0" i="0" u="sng" strike="noStrike" dirty="0">
                <a:effectLst/>
                <a:latin typeface="Open Sans" panose="020B0606030504020204" pitchFamily="34" charset="0"/>
                <a:hlinkClick r:id="rId5"/>
              </a:rPr>
              <a:t> (2021) 7, 075106</a:t>
            </a:r>
            <a:endParaRPr lang="en-AU" sz="1600" dirty="0"/>
          </a:p>
        </p:txBody>
      </p:sp>
    </p:spTree>
    <p:extLst>
      <p:ext uri="{BB962C8B-B14F-4D97-AF65-F5344CB8AC3E}">
        <p14:creationId xmlns:p14="http://schemas.microsoft.com/office/powerpoint/2010/main" val="39605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7A14-B903-4F08-BFA5-AB71A70E9F30}"/>
              </a:ext>
            </a:extLst>
          </p:cNvPr>
          <p:cNvSpPr>
            <a:spLocks noGrp="1"/>
          </p:cNvSpPr>
          <p:nvPr>
            <p:ph type="title"/>
          </p:nvPr>
        </p:nvSpPr>
        <p:spPr/>
        <p:style>
          <a:lnRef idx="2">
            <a:schemeClr val="accent2"/>
          </a:lnRef>
          <a:fillRef idx="1">
            <a:schemeClr val="lt1"/>
          </a:fillRef>
          <a:effectRef idx="0">
            <a:schemeClr val="accent2"/>
          </a:effectRef>
          <a:fontRef idx="minor">
            <a:schemeClr val="dk1"/>
          </a:fontRef>
        </p:style>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en-GB" sz="6000" i="1" dirty="0">
                <a:ln/>
                <a:solidFill>
                  <a:schemeClr val="accent3"/>
                </a:solidFill>
              </a:rPr>
              <a:t>Parton Distribution Functions</a:t>
            </a:r>
            <a:endParaRPr lang="en-US" sz="6000" i="1" dirty="0">
              <a:ln/>
              <a:solidFill>
                <a:schemeClr val="accent3"/>
              </a:solidFill>
            </a:endParaRPr>
          </a:p>
        </p:txBody>
      </p:sp>
      <p:sp>
        <p:nvSpPr>
          <p:cNvPr id="3" name="Text Placeholder 2">
            <a:extLst>
              <a:ext uri="{FF2B5EF4-FFF2-40B4-BE49-F238E27FC236}">
                <a16:creationId xmlns:a16="http://schemas.microsoft.com/office/drawing/2014/main" id="{111BF165-AA29-4011-B880-9F5C20034D1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4BD1D006-3878-41F0-8269-1B794FDD46A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8630E09-5CE1-4256-92FB-EA6A8523CF85}"/>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79E489B8-7578-49C7-B8F4-89C2E364D05B}"/>
              </a:ext>
            </a:extLst>
          </p:cNvPr>
          <p:cNvSpPr>
            <a:spLocks noGrp="1"/>
          </p:cNvSpPr>
          <p:nvPr>
            <p:ph type="sldNum" sz="quarter" idx="12"/>
          </p:nvPr>
        </p:nvSpPr>
        <p:spPr/>
        <p:txBody>
          <a:bodyPr/>
          <a:lstStyle/>
          <a:p>
            <a:fld id="{87034D8C-3CB4-402A-BC46-2AB14C0FE90A}" type="slidenum">
              <a:rPr lang="en-US" smtClean="0"/>
              <a:pPr/>
              <a:t>79</a:t>
            </a:fld>
            <a:endParaRPr lang="en-US"/>
          </a:p>
        </p:txBody>
      </p:sp>
      <p:pic>
        <p:nvPicPr>
          <p:cNvPr id="8" name="Picture 7" descr="A picture containing chart&#10;&#10;Description automatically generated">
            <a:extLst>
              <a:ext uri="{FF2B5EF4-FFF2-40B4-BE49-F238E27FC236}">
                <a16:creationId xmlns:a16="http://schemas.microsoft.com/office/drawing/2014/main" id="{E0CC1D3C-C4F1-4BCF-BF52-A34A777318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569" y="614992"/>
            <a:ext cx="4872031" cy="36522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96693D6B-115A-A278-E6A9-B41C0D5011D6}"/>
              </a:ext>
            </a:extLst>
          </p:cNvPr>
          <p:cNvSpPr txBox="1"/>
          <p:nvPr/>
        </p:nvSpPr>
        <p:spPr>
          <a:xfrm>
            <a:off x="297180" y="0"/>
            <a:ext cx="7848600" cy="954107"/>
          </a:xfrm>
          <a:prstGeom prst="rect">
            <a:avLst/>
          </a:prstGeom>
          <a:noFill/>
        </p:spPr>
        <p:txBody>
          <a:bodyPr wrap="square" rtlCol="0">
            <a:spAutoFit/>
          </a:bodyPr>
          <a:lstStyle/>
          <a:p>
            <a:r>
              <a:rPr lang="en-AU" sz="2800" i="1" dirty="0">
                <a:ln w="0"/>
                <a:solidFill>
                  <a:schemeClr val="accent6">
                    <a:lumMod val="75000"/>
                  </a:schemeClr>
                </a:solidFill>
                <a:effectLst>
                  <a:outerShdw blurRad="38100" dist="25400" dir="5400000" algn="ctr" rotWithShape="0">
                    <a:srgbClr val="6E747A">
                      <a:alpha val="43000"/>
                    </a:srgbClr>
                  </a:outerShdw>
                </a:effectLst>
              </a:rPr>
              <a:t>Deep inelastic scattering and the experiments at SLAC that are credited with the discovery of quarks</a:t>
            </a:r>
          </a:p>
        </p:txBody>
      </p:sp>
    </p:spTree>
    <p:extLst>
      <p:ext uri="{BB962C8B-B14F-4D97-AF65-F5344CB8AC3E}">
        <p14:creationId xmlns:p14="http://schemas.microsoft.com/office/powerpoint/2010/main" val="147338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3200" dirty="0"/>
              <a:t>“Orthodox Vacuum”</a:t>
            </a:r>
          </a:p>
        </p:txBody>
      </p:sp>
      <p:sp>
        <p:nvSpPr>
          <p:cNvPr id="3" name="Content Placeholder 2"/>
          <p:cNvSpPr>
            <a:spLocks noGrp="1"/>
          </p:cNvSpPr>
          <p:nvPr>
            <p:ph idx="1"/>
          </p:nvPr>
        </p:nvSpPr>
        <p:spPr>
          <a:xfrm>
            <a:off x="1981200" y="1066801"/>
            <a:ext cx="8229600" cy="5059363"/>
          </a:xfrm>
          <a:blipFill>
            <a:blip r:embed="rId2" cstate="print"/>
            <a:tile tx="0" ty="0" sx="100000" sy="100000" flip="none" algn="tl"/>
          </a:blipFill>
        </p:spPr>
        <p:txBody>
          <a:bodyPr/>
          <a:lstStyle/>
          <a:p>
            <a:r>
              <a:rPr lang="en-US" sz="2400" dirty="0"/>
              <a:t>Vacuum = “frothing sea” </a:t>
            </a:r>
          </a:p>
          <a:p>
            <a:r>
              <a:rPr lang="en-US" sz="2400" dirty="0"/>
              <a:t>Hadrons = bubbles in that “sea”, </a:t>
            </a:r>
          </a:p>
          <a:p>
            <a:pPr>
              <a:buNone/>
            </a:pPr>
            <a:r>
              <a:rPr lang="en-US" sz="2400" dirty="0"/>
              <a:t>	containing nothing but quarks &amp; gluons</a:t>
            </a:r>
          </a:p>
          <a:p>
            <a:pPr>
              <a:buNone/>
            </a:pPr>
            <a:r>
              <a:rPr lang="en-US" sz="2400" dirty="0"/>
              <a:t>	interacting </a:t>
            </a:r>
            <a:r>
              <a:rPr lang="en-US" sz="2400" dirty="0" err="1"/>
              <a:t>perturbatively</a:t>
            </a:r>
            <a:r>
              <a:rPr lang="en-US" sz="2400" dirty="0"/>
              <a:t>, unless they’re </a:t>
            </a:r>
          </a:p>
          <a:p>
            <a:pPr>
              <a:buNone/>
            </a:pPr>
            <a:r>
              <a:rPr lang="en-US" sz="2400" dirty="0"/>
              <a:t>	near the bubble’s boundary, whereat they feel they’re trapped!</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i="0"/>
              <a:t>Craig Roberts cdroberts@nju.edu.cn  472  3/4 Emergent Hadron Mass: Origins and Consequences</a:t>
            </a:r>
            <a:endParaRPr lang="en-US"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8</a:t>
            </a:fld>
            <a:endParaRPr lang="en-US"/>
          </a:p>
        </p:txBody>
      </p:sp>
      <p:sp>
        <p:nvSpPr>
          <p:cNvPr id="7" name="Oval 6"/>
          <p:cNvSpPr/>
          <p:nvPr/>
        </p:nvSpPr>
        <p:spPr bwMode="auto">
          <a:xfrm>
            <a:off x="3581400" y="2514600"/>
            <a:ext cx="1219200" cy="1295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8" name="Oval 7"/>
          <p:cNvSpPr/>
          <p:nvPr/>
        </p:nvSpPr>
        <p:spPr bwMode="auto">
          <a:xfrm>
            <a:off x="2971800" y="36576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9" name="Oval 8"/>
          <p:cNvSpPr/>
          <p:nvPr/>
        </p:nvSpPr>
        <p:spPr bwMode="auto">
          <a:xfrm>
            <a:off x="6477000" y="42672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0" name="Oval 9"/>
          <p:cNvSpPr/>
          <p:nvPr/>
        </p:nvSpPr>
        <p:spPr bwMode="auto">
          <a:xfrm>
            <a:off x="7772400" y="1295400"/>
            <a:ext cx="1524000" cy="1524000"/>
          </a:xfrm>
          <a:prstGeom prst="ellipse">
            <a:avLst/>
          </a:prstGeom>
          <a:solidFill>
            <a:schemeClr val="bg1"/>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1" name="Oval 10"/>
          <p:cNvSpPr/>
          <p:nvPr/>
        </p:nvSpPr>
        <p:spPr bwMode="auto">
          <a:xfrm>
            <a:off x="5181600" y="3733800"/>
            <a:ext cx="838200" cy="8382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Calibri" pitchFamily="34" charset="0"/>
            </a:endParaRPr>
          </a:p>
        </p:txBody>
      </p:sp>
      <p:sp>
        <p:nvSpPr>
          <p:cNvPr id="12" name="Rectangle 11"/>
          <p:cNvSpPr/>
          <p:nvPr/>
        </p:nvSpPr>
        <p:spPr bwMode="auto">
          <a:xfrm>
            <a:off x="3276600" y="3886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3" name="Rectangle 12"/>
          <p:cNvSpPr/>
          <p:nvPr/>
        </p:nvSpPr>
        <p:spPr bwMode="auto">
          <a:xfrm>
            <a:off x="8077200" y="13716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4" name="Rectangle 13"/>
          <p:cNvSpPr/>
          <p:nvPr/>
        </p:nvSpPr>
        <p:spPr bwMode="auto">
          <a:xfrm>
            <a:off x="6781800" y="4343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FF0000"/>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5" name="Rectangle 14"/>
          <p:cNvSpPr/>
          <p:nvPr/>
        </p:nvSpPr>
        <p:spPr bwMode="auto">
          <a:xfrm>
            <a:off x="3505200" y="39624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6" name="Rectangle 15"/>
          <p:cNvSpPr/>
          <p:nvPr/>
        </p:nvSpPr>
        <p:spPr bwMode="auto">
          <a:xfrm>
            <a:off x="3886200" y="44958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7" name="Rectangle 16"/>
          <p:cNvSpPr/>
          <p:nvPr/>
        </p:nvSpPr>
        <p:spPr bwMode="auto">
          <a:xfrm>
            <a:off x="6705600" y="4648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
        <p:nvSpPr>
          <p:cNvPr id="18" name="Rectangle 17"/>
          <p:cNvSpPr/>
          <p:nvPr/>
        </p:nvSpPr>
        <p:spPr bwMode="auto">
          <a:xfrm>
            <a:off x="7315200" y="5029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19" name="Rectangle 18"/>
          <p:cNvSpPr/>
          <p:nvPr/>
        </p:nvSpPr>
        <p:spPr bwMode="auto">
          <a:xfrm>
            <a:off x="7924800" y="16002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8000"/>
                </a:solidFill>
                <a:latin typeface="Calibri" pitchFamily="34" charset="0"/>
              </a:rPr>
              <a:t>d</a:t>
            </a:r>
          </a:p>
          <a:p>
            <a:pPr fontAlgn="base">
              <a:spcBef>
                <a:spcPct val="0"/>
              </a:spcBef>
              <a:spcAft>
                <a:spcPct val="0"/>
              </a:spcAft>
            </a:pPr>
            <a:endParaRPr lang="en-US" dirty="0">
              <a:latin typeface="Calibri" pitchFamily="34" charset="0"/>
            </a:endParaRPr>
          </a:p>
        </p:txBody>
      </p:sp>
      <p:sp>
        <p:nvSpPr>
          <p:cNvPr id="20" name="Rectangle 19"/>
          <p:cNvSpPr/>
          <p:nvPr/>
        </p:nvSpPr>
        <p:spPr bwMode="auto">
          <a:xfrm>
            <a:off x="8534400" y="1905000"/>
            <a:ext cx="304800" cy="381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sz="2400" dirty="0">
                <a:solidFill>
                  <a:srgbClr val="0000FF"/>
                </a:solidFill>
                <a:latin typeface="Calibri" pitchFamily="34" charset="0"/>
              </a:rPr>
              <a:t>u</a:t>
            </a:r>
          </a:p>
          <a:p>
            <a:pPr fontAlgn="base">
              <a:spcBef>
                <a:spcPct val="0"/>
              </a:spcBef>
              <a:spcAft>
                <a:spcPct val="0"/>
              </a:spcAft>
            </a:pPr>
            <a:endParaRPr lang="en-US" dirty="0">
              <a:latin typeface="Calibri" pitchFamily="34" charset="0"/>
            </a:endParaRPr>
          </a:p>
        </p:txBody>
      </p:sp>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9D231-0E4E-CB46-E58C-E456BCFCEE53}"/>
              </a:ext>
            </a:extLst>
          </p:cNvPr>
          <p:cNvSpPr>
            <a:spLocks noGrp="1"/>
          </p:cNvSpPr>
          <p:nvPr>
            <p:ph type="title"/>
          </p:nvPr>
        </p:nvSpPr>
        <p:spPr/>
        <p:txBody>
          <a:bodyPr/>
          <a:lstStyle/>
          <a:p>
            <a:r>
              <a:rPr lang="en-AU" sz="2800" b="0" i="1" dirty="0">
                <a:ln w="0"/>
                <a:solidFill>
                  <a:schemeClr val="accent1"/>
                </a:solidFill>
                <a:effectLst>
                  <a:outerShdw blurRad="38100" dist="25400" dir="5400000" algn="ctr" rotWithShape="0">
                    <a:srgbClr val="6E747A">
                      <a:alpha val="43000"/>
                    </a:srgbClr>
                  </a:outerShdw>
                </a:effectLst>
              </a:rPr>
              <a:t>Parton Distribution Functions (DFs)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66D1A1F-CD54-8A29-0D4A-8076A6F2345B}"/>
                  </a:ext>
                </a:extLst>
              </p:cNvPr>
              <p:cNvSpPr>
                <a:spLocks noGrp="1"/>
              </p:cNvSpPr>
              <p:nvPr>
                <p:ph idx="1"/>
              </p:nvPr>
            </p:nvSpPr>
            <p:spPr>
              <a:xfrm>
                <a:off x="609600" y="960437"/>
                <a:ext cx="10972800" cy="4525963"/>
              </a:xfrm>
            </p:spPr>
            <p:txBody>
              <a:bodyPr/>
              <a:lstStyle/>
              <a:p>
                <a:r>
                  <a:rPr lang="en-US" dirty="0"/>
                  <a:t>Hadron (</a:t>
                </a:r>
                <a14:m>
                  <m:oMath xmlns:m="http://schemas.openxmlformats.org/officeDocument/2006/math">
                    <m:r>
                      <a:rPr lang="en-US" i="1" dirty="0" smtClean="0">
                        <a:latin typeface="Cambria Math" panose="02040503050406030204" pitchFamily="18" charset="0"/>
                      </a:rPr>
                      <m:t>𝐻</m:t>
                    </m:r>
                  </m:oMath>
                </a14:m>
                <a:r>
                  <a:rPr lang="en-US" dirty="0"/>
                  <a:t>) parton DFs are probability densities</a:t>
                </a:r>
              </a:p>
              <a:p>
                <a:pPr lvl="1"/>
                <a14:m>
                  <m:oMath xmlns:m="http://schemas.openxmlformats.org/officeDocument/2006/math">
                    <m:r>
                      <a:rPr lang="en-AU" b="0" i="1" smtClean="0">
                        <a:latin typeface="Cambria Math" panose="02040503050406030204" pitchFamily="18" charset="0"/>
                      </a:rPr>
                      <m:t>𝑝</m:t>
                    </m:r>
                    <m:d>
                      <m:dPr>
                        <m:ctrlPr>
                          <a:rPr lang="en-AU" b="0" i="1" smtClean="0">
                            <a:latin typeface="Cambria Math" panose="02040503050406030204" pitchFamily="18" charset="0"/>
                          </a:rPr>
                        </m:ctrlPr>
                      </m:dPr>
                      <m:e>
                        <m:r>
                          <a:rPr lang="en-AU" b="0" i="1" smtClean="0">
                            <a:latin typeface="Cambria Math" panose="02040503050406030204" pitchFamily="18" charset="0"/>
                          </a:rPr>
                          <m:t>𝑥</m:t>
                        </m:r>
                        <m:r>
                          <a:rPr lang="en-AU" b="0" i="1" smtClean="0">
                            <a:latin typeface="Cambria Math" panose="02040503050406030204" pitchFamily="18" charset="0"/>
                          </a:rPr>
                          <m:t>;</m:t>
                        </m:r>
                        <m:r>
                          <a:rPr lang="en-AU" b="0" i="1" smtClean="0">
                            <a:latin typeface="Cambria Math" panose="02040503050406030204" pitchFamily="18" charset="0"/>
                          </a:rPr>
                          <m:t>𝜁</m:t>
                        </m:r>
                      </m:e>
                    </m:d>
                    <m:r>
                      <a:rPr lang="en-AU" b="0" i="1" smtClean="0">
                        <a:latin typeface="Cambria Math" panose="02040503050406030204" pitchFamily="18" charset="0"/>
                      </a:rPr>
                      <m:t>𝑑𝑥</m:t>
                    </m:r>
                  </m:oMath>
                </a14:m>
                <a:r>
                  <a:rPr lang="en-US" dirty="0"/>
                  <a:t> describes the light-front fraction, </a:t>
                </a:r>
                <a14:m>
                  <m:oMath xmlns:m="http://schemas.openxmlformats.org/officeDocument/2006/math">
                    <m:r>
                      <a:rPr lang="en-US" i="1" dirty="0" smtClean="0">
                        <a:latin typeface="Cambria Math" panose="02040503050406030204" pitchFamily="18" charset="0"/>
                      </a:rPr>
                      <m:t>𝑥</m:t>
                    </m:r>
                  </m:oMath>
                </a14:m>
                <a:r>
                  <a:rPr lang="en-US" dirty="0"/>
                  <a:t>, of the hadron’s total momentum carried by parton species, </a:t>
                </a:r>
                <a14:m>
                  <m:oMath xmlns:m="http://schemas.openxmlformats.org/officeDocument/2006/math">
                    <m:r>
                      <a:rPr lang="en-AU" i="1">
                        <a:latin typeface="Cambria Math" panose="02040503050406030204" pitchFamily="18" charset="0"/>
                      </a:rPr>
                      <m:t>𝑝</m:t>
                    </m:r>
                  </m:oMath>
                </a14:m>
                <a:r>
                  <a:rPr lang="en-US" dirty="0"/>
                  <a:t>, within </a:t>
                </a:r>
                <a14:m>
                  <m:oMath xmlns:m="http://schemas.openxmlformats.org/officeDocument/2006/math">
                    <m:r>
                      <a:rPr lang="en-US" i="1" dirty="0">
                        <a:latin typeface="Cambria Math" panose="02040503050406030204" pitchFamily="18" charset="0"/>
                      </a:rPr>
                      <m:t>𝐻</m:t>
                    </m:r>
                  </m:oMath>
                </a14:m>
                <a:r>
                  <a:rPr lang="en-US" dirty="0"/>
                  <a:t> when that system is probed with resolution </a:t>
                </a:r>
                <a14:m>
                  <m:oMath xmlns:m="http://schemas.openxmlformats.org/officeDocument/2006/math">
                    <m:r>
                      <a:rPr lang="en-AU" i="1">
                        <a:latin typeface="Cambria Math" panose="02040503050406030204" pitchFamily="18" charset="0"/>
                      </a:rPr>
                      <m:t>𝜁</m:t>
                    </m:r>
                  </m:oMath>
                </a14:m>
                <a:endParaRPr lang="en-AU" dirty="0"/>
              </a:p>
              <a:p>
                <a:pPr lvl="1"/>
                <a:r>
                  <a:rPr lang="en-US" dirty="0"/>
                  <a:t>Scale (</a:t>
                </a:r>
                <a14:m>
                  <m:oMath xmlns:m="http://schemas.openxmlformats.org/officeDocument/2006/math">
                    <m:r>
                      <a:rPr lang="en-AU" b="0" i="1" smtClean="0">
                        <a:latin typeface="Cambria Math" panose="02040503050406030204" pitchFamily="18" charset="0"/>
                      </a:rPr>
                      <m:t>𝜁</m:t>
                    </m:r>
                  </m:oMath>
                </a14:m>
                <a:r>
                  <a:rPr lang="en-US" dirty="0"/>
                  <a:t>) dependence is crucial </a:t>
                </a:r>
              </a:p>
              <a:p>
                <a:r>
                  <a:rPr lang="en-US" dirty="0"/>
                  <a:t>DFs are a much-prized source of hadron structure information</a:t>
                </a:r>
              </a:p>
              <a:p>
                <a:r>
                  <a:rPr lang="en-US" dirty="0"/>
                  <a:t>Following quark discovery experiments 50 years ago, measurements interpretable in terms of hadron DFs have been awarded a high priority. </a:t>
                </a:r>
              </a:p>
              <a:p>
                <a:r>
                  <a:rPr lang="en-US" dirty="0"/>
                  <a:t>For much of this time, DFs were inferred from global fits to data, with the results viewed as benchmarks. </a:t>
                </a:r>
              </a:p>
              <a:p>
                <a:pPr lvl="1"/>
                <a:r>
                  <a:rPr lang="en-US" sz="2200" dirty="0"/>
                  <a:t>Such fitting remains crucial, providing input for the conduct of a huge number of experiments worldwide</a:t>
                </a:r>
              </a:p>
              <a:p>
                <a:r>
                  <a:rPr lang="en-US" dirty="0"/>
                  <a:t>But the past decade has seen the dawn of a new theory era. </a:t>
                </a:r>
              </a:p>
              <a:p>
                <a:pPr lvl="1"/>
                <a:r>
                  <a:rPr lang="en-US" sz="2200" dirty="0"/>
                  <a:t>Continuum and lattice studies of QCD are beginning to yield robust predictions for DFs</a:t>
                </a:r>
              </a:p>
              <a:p>
                <a:pPr lvl="1"/>
                <a:r>
                  <a:rPr lang="en-US" sz="2200" dirty="0"/>
                  <a:t>These developments are exposing potential conflicts with the fitting results</a:t>
                </a:r>
                <a:endParaRPr lang="en-AU" sz="2200" dirty="0"/>
              </a:p>
            </p:txBody>
          </p:sp>
        </mc:Choice>
        <mc:Fallback xmlns="">
          <p:sp>
            <p:nvSpPr>
              <p:cNvPr id="3" name="Content Placeholder 2">
                <a:extLst>
                  <a:ext uri="{FF2B5EF4-FFF2-40B4-BE49-F238E27FC236}">
                    <a16:creationId xmlns:a16="http://schemas.microsoft.com/office/drawing/2014/main" id="{966D1A1F-CD54-8A29-0D4A-8076A6F2345B}"/>
                  </a:ext>
                </a:extLst>
              </p:cNvPr>
              <p:cNvSpPr>
                <a:spLocks noGrp="1" noRot="1" noChangeAspect="1" noMove="1" noResize="1" noEditPoints="1" noAdjustHandles="1" noChangeArrowheads="1" noChangeShapeType="1" noTextEdit="1"/>
              </p:cNvSpPr>
              <p:nvPr>
                <p:ph idx="1"/>
              </p:nvPr>
            </p:nvSpPr>
            <p:spPr>
              <a:xfrm>
                <a:off x="609600" y="960437"/>
                <a:ext cx="10972800" cy="4525963"/>
              </a:xfrm>
              <a:blipFill>
                <a:blip r:embed="rId2"/>
                <a:stretch>
                  <a:fillRect l="-611" t="-943" r="-222" b="-1967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F4AE906-9985-F036-FD92-CCE96B07E9A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A44D4E0E-EE7C-13BB-8C5F-E1EA9EF1E6F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0A8159BA-1417-153B-2A20-7EE12EDB74D7}"/>
              </a:ext>
            </a:extLst>
          </p:cNvPr>
          <p:cNvSpPr>
            <a:spLocks noGrp="1"/>
          </p:cNvSpPr>
          <p:nvPr>
            <p:ph type="sldNum" sz="quarter" idx="12"/>
          </p:nvPr>
        </p:nvSpPr>
        <p:spPr/>
        <p:txBody>
          <a:bodyPr/>
          <a:lstStyle/>
          <a:p>
            <a:fld id="{87034D8C-3CB4-402A-BC46-2AB14C0FE90A}" type="slidenum">
              <a:rPr lang="en-US" smtClean="0"/>
              <a:pPr/>
              <a:t>80</a:t>
            </a:fld>
            <a:endParaRPr lang="en-US"/>
          </a:p>
        </p:txBody>
      </p:sp>
      <p:sp>
        <p:nvSpPr>
          <p:cNvPr id="7" name="TextBox 6">
            <a:extLst>
              <a:ext uri="{FF2B5EF4-FFF2-40B4-BE49-F238E27FC236}">
                <a16:creationId xmlns:a16="http://schemas.microsoft.com/office/drawing/2014/main" id="{E5715384-64D0-4A05-42CA-0AE4A8BE2A6D}"/>
              </a:ext>
            </a:extLst>
          </p:cNvPr>
          <p:cNvSpPr txBox="1"/>
          <p:nvPr/>
        </p:nvSpPr>
        <p:spPr>
          <a:xfrm>
            <a:off x="5638800" y="2986454"/>
            <a:ext cx="65" cy="276999"/>
          </a:xfrm>
          <a:prstGeom prst="rect">
            <a:avLst/>
          </a:prstGeom>
          <a:noFill/>
        </p:spPr>
        <p:txBody>
          <a:bodyPr wrap="none" lIns="0" tIns="0" rIns="0" bIns="0" rtlCol="0">
            <a:spAutoFit/>
          </a:bodyPr>
          <a:lstStyle/>
          <a:p>
            <a:endParaRPr lang="en-AU" dirty="0"/>
          </a:p>
        </p:txBody>
      </p:sp>
    </p:spTree>
    <p:extLst>
      <p:ext uri="{BB962C8B-B14F-4D97-AF65-F5344CB8AC3E}">
        <p14:creationId xmlns:p14="http://schemas.microsoft.com/office/powerpoint/2010/main" val="392622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barn(inVertic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barn(inVertical)">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1100"/>
                                        <p:tgtEl>
                                          <p:spTgt spid="3">
                                            <p:txEl>
                                              <p:pRg st="7" end="7"/>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circle(in)">
                                      <p:cBhvr>
                                        <p:cTn id="23" dur="2000"/>
                                        <p:tgtEl>
                                          <p:spTgt spid="3">
                                            <p:txEl>
                                              <p:pRg st="8" end="8"/>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circle(in)">
                                      <p:cBhvr>
                                        <p:cTn id="26"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5F838EA-4951-6EEA-DDC1-2224E4EB2B0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71801" y="3399182"/>
            <a:ext cx="3352800" cy="2538733"/>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C18E6FD-F92E-8937-B20B-DB40F73C3C60}"/>
                  </a:ext>
                </a:extLst>
              </p:cNvPr>
              <p:cNvSpPr>
                <a:spLocks noGrp="1"/>
              </p:cNvSpPr>
              <p:nvPr>
                <p:ph type="title"/>
              </p:nvPr>
            </p:nvSpPr>
            <p:spPr>
              <a:xfrm>
                <a:off x="533400" y="675957"/>
                <a:ext cx="11049000" cy="695643"/>
              </a:xfrm>
            </p:spPr>
            <p:txBody>
              <a:bodyPr/>
              <a:lstStyle/>
              <a:p>
                <a:r>
                  <a:rPr lang="en-AU" sz="3200" b="0" i="1" dirty="0">
                    <a:ln w="0"/>
                    <a:solidFill>
                      <a:schemeClr val="accent1"/>
                    </a:solidFill>
                    <a:effectLst>
                      <a:outerShdw blurRad="38100" dist="25400" dir="5400000" algn="ctr" rotWithShape="0">
                        <a:srgbClr val="6E747A">
                          <a:alpha val="43000"/>
                        </a:srgbClr>
                      </a:outerShdw>
                    </a:effectLst>
                  </a:rPr>
                  <a:t>All-orders </a:t>
                </a:r>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𝜁</m:t>
                    </m:r>
                  </m:oMath>
                </a14:m>
                <a:r>
                  <a:rPr lang="en-AU" sz="3200" b="0" i="1" dirty="0">
                    <a:ln w="0"/>
                    <a:solidFill>
                      <a:schemeClr val="accent1"/>
                    </a:solidFill>
                    <a:effectLst>
                      <a:outerShdw blurRad="38100" dist="25400" dir="5400000" algn="ctr" rotWithShape="0">
                        <a:srgbClr val="6E747A">
                          <a:alpha val="43000"/>
                        </a:srgbClr>
                      </a:outerShdw>
                    </a:effectLst>
                  </a:rPr>
                  <a:t>-evolution</a:t>
                </a:r>
              </a:p>
            </p:txBody>
          </p:sp>
        </mc:Choice>
        <mc:Fallback xmlns="">
          <p:sp>
            <p:nvSpPr>
              <p:cNvPr id="2" name="Title 1">
                <a:extLst>
                  <a:ext uri="{FF2B5EF4-FFF2-40B4-BE49-F238E27FC236}">
                    <a16:creationId xmlns:a16="http://schemas.microsoft.com/office/drawing/2014/main" id="{8C18E6FD-F92E-8937-B20B-DB40F73C3C60}"/>
                  </a:ext>
                </a:extLst>
              </p:cNvPr>
              <p:cNvSpPr>
                <a:spLocks noGrp="1" noRot="1" noChangeAspect="1" noMove="1" noResize="1" noEditPoints="1" noAdjustHandles="1" noChangeArrowheads="1" noChangeShapeType="1" noTextEdit="1"/>
              </p:cNvSpPr>
              <p:nvPr>
                <p:ph type="title"/>
              </p:nvPr>
            </p:nvSpPr>
            <p:spPr>
              <a:xfrm>
                <a:off x="533400" y="675957"/>
                <a:ext cx="11049000" cy="695643"/>
              </a:xfrm>
              <a:blipFill>
                <a:blip r:embed="rId3"/>
                <a:stretch>
                  <a:fillRect l="-1656" t="-12281" b="-17544"/>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85E189D-21CE-B974-3198-84ABC8A0C9CB}"/>
                  </a:ext>
                </a:extLst>
              </p:cNvPr>
              <p:cNvSpPr>
                <a:spLocks noGrp="1"/>
              </p:cNvSpPr>
              <p:nvPr>
                <p:ph idx="1"/>
              </p:nvPr>
            </p:nvSpPr>
            <p:spPr>
              <a:xfrm>
                <a:off x="609600" y="1176131"/>
                <a:ext cx="6629400" cy="2938302"/>
              </a:xfrm>
            </p:spPr>
            <p:txBody>
              <a:bodyPr/>
              <a:lstStyle/>
              <a:p>
                <a:r>
                  <a:rPr lang="en-US" b="1" dirty="0"/>
                  <a:t>P1</a:t>
                </a:r>
                <a:r>
                  <a:rPr lang="en-US" dirty="0"/>
                  <a:t> – </a:t>
                </a:r>
                <a:r>
                  <a:rPr lang="en-US" i="1" dirty="0"/>
                  <a:t>In the context of Refs. [73, 74], there exists at least one effective charge,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𝛼</m:t>
                        </m:r>
                      </m:e>
                      <m:sub>
                        <m:r>
                          <a:rPr lang="en-AU" b="0" i="1" smtClean="0">
                            <a:latin typeface="Cambria Math" panose="02040503050406030204" pitchFamily="18" charset="0"/>
                          </a:rPr>
                          <m:t>1ℓ</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𝑘</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i="1" dirty="0"/>
                  <a:t>, which, when used to integrate the leading-order perturbative evolution (DGLAP) equations, defines an evolution scheme for parton DFs that is </a:t>
                </a:r>
                <a:r>
                  <a:rPr lang="en-US" i="1" u="sng" dirty="0"/>
                  <a:t>all-orders</a:t>
                </a:r>
                <a:r>
                  <a:rPr lang="en-US" i="1" dirty="0"/>
                  <a:t> exact</a:t>
                </a:r>
                <a:r>
                  <a:rPr lang="en-US" dirty="0"/>
                  <a:t>.</a:t>
                </a:r>
              </a:p>
              <a:p>
                <a:r>
                  <a:rPr lang="en-US" dirty="0"/>
                  <a:t>CSM Process-Independent charge serves this purpose</a:t>
                </a:r>
              </a:p>
            </p:txBody>
          </p:sp>
        </mc:Choice>
        <mc:Fallback xmlns="">
          <p:sp>
            <p:nvSpPr>
              <p:cNvPr id="3" name="Content Placeholder 2">
                <a:extLst>
                  <a:ext uri="{FF2B5EF4-FFF2-40B4-BE49-F238E27FC236}">
                    <a16:creationId xmlns:a16="http://schemas.microsoft.com/office/drawing/2014/main" id="{C85E189D-21CE-B974-3198-84ABC8A0C9CB}"/>
                  </a:ext>
                </a:extLst>
              </p:cNvPr>
              <p:cNvSpPr>
                <a:spLocks noGrp="1" noRot="1" noChangeAspect="1" noMove="1" noResize="1" noEditPoints="1" noAdjustHandles="1" noChangeArrowheads="1" noChangeShapeType="1" noTextEdit="1"/>
              </p:cNvSpPr>
              <p:nvPr>
                <p:ph idx="1"/>
              </p:nvPr>
            </p:nvSpPr>
            <p:spPr>
              <a:xfrm>
                <a:off x="609600" y="1176131"/>
                <a:ext cx="6629400" cy="2938302"/>
              </a:xfrm>
              <a:blipFill>
                <a:blip r:embed="rId4"/>
                <a:stretch>
                  <a:fillRect l="-1011" t="-1452" r="-193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C3FC438D-8762-E9FC-C2D4-6FC9B00C2F95}"/>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F2C565E1-A2DE-384F-3574-F369B116E82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469524B1-8E1B-CB2E-87EC-91B8EB696761}"/>
              </a:ext>
            </a:extLst>
          </p:cNvPr>
          <p:cNvSpPr>
            <a:spLocks noGrp="1"/>
          </p:cNvSpPr>
          <p:nvPr>
            <p:ph type="sldNum" sz="quarter" idx="12"/>
          </p:nvPr>
        </p:nvSpPr>
        <p:spPr/>
        <p:txBody>
          <a:bodyPr/>
          <a:lstStyle/>
          <a:p>
            <a:fld id="{87034D8C-3CB4-402A-BC46-2AB14C0FE90A}" type="slidenum">
              <a:rPr lang="en-US" smtClean="0"/>
              <a:pPr/>
              <a:t>81</a:t>
            </a:fld>
            <a:endParaRPr lang="en-US"/>
          </a:p>
        </p:txBody>
      </p:sp>
      <p:pic>
        <p:nvPicPr>
          <p:cNvPr id="8" name="Picture 7" descr="Text&#10;&#10;Description automatically generated">
            <a:extLst>
              <a:ext uri="{FF2B5EF4-FFF2-40B4-BE49-F238E27FC236}">
                <a16:creationId xmlns:a16="http://schemas.microsoft.com/office/drawing/2014/main" id="{570EC263-9431-98E2-1E89-9DEB696F0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483" y="4223861"/>
            <a:ext cx="5869517" cy="2169319"/>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F45B03DD-A44E-AA6C-C6B2-BE9B95D751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43800" y="293005"/>
            <a:ext cx="4495800" cy="3910079"/>
          </a:xfrm>
          <a:prstGeom prst="rect">
            <a:avLst/>
          </a:prstGeom>
        </p:spPr>
      </p:pic>
      <mc:AlternateContent xmlns:mc="http://schemas.openxmlformats.org/markup-compatibility/2006" xmlns:a14="http://schemas.microsoft.com/office/drawing/2010/main">
        <mc:Choice Requires="a14">
          <p:sp>
            <p:nvSpPr>
              <p:cNvPr id="14" name="Content Placeholder 2">
                <a:extLst>
                  <a:ext uri="{FF2B5EF4-FFF2-40B4-BE49-F238E27FC236}">
                    <a16:creationId xmlns:a16="http://schemas.microsoft.com/office/drawing/2014/main" id="{B6CA0EA7-71B8-4B33-F8C7-CFCDB026F1D7}"/>
                  </a:ext>
                </a:extLst>
              </p:cNvPr>
              <p:cNvSpPr txBox="1">
                <a:spLocks/>
              </p:cNvSpPr>
              <p:nvPr/>
            </p:nvSpPr>
            <p:spPr bwMode="auto">
              <a:xfrm>
                <a:off x="0" y="4081303"/>
                <a:ext cx="3352800" cy="29383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i="1" kern="0" dirty="0">
                    <a:ln w="0"/>
                    <a:solidFill>
                      <a:srgbClr val="FF0000"/>
                    </a:solidFill>
                    <a:effectLst>
                      <a:outerShdw blurRad="38100" dist="25400" dir="5400000" algn="ctr" rotWithShape="0">
                        <a:srgbClr val="6E747A">
                          <a:alpha val="43000"/>
                        </a:srgbClr>
                      </a:outerShdw>
                    </a:effectLst>
                  </a:rPr>
                  <a:t>Hadron scale, </a:t>
                </a:r>
                <a14:m>
                  <m:oMath xmlns:m="http://schemas.openxmlformats.org/officeDocument/2006/math">
                    <m:sSub>
                      <m:sSubPr>
                        <m:ctrlP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ctrlPr>
                      </m:sSubPr>
                      <m:e>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𝜁</m:t>
                        </m:r>
                      </m:e>
                      <m:sub>
                        <m:r>
                          <a:rPr lang="en-AU" i="1" kern="0" smtClean="0">
                            <a:ln w="0"/>
                            <a:solidFill>
                              <a:srgbClr val="FF0000"/>
                            </a:solidFill>
                            <a:effectLst>
                              <a:outerShdw blurRad="38100" dist="25400" dir="5400000" algn="ctr" rotWithShape="0">
                                <a:srgbClr val="6E747A">
                                  <a:alpha val="43000"/>
                                </a:srgbClr>
                              </a:outerShdw>
                            </a:effectLst>
                            <a:latin typeface="Cambria Math" panose="02040503050406030204" pitchFamily="18" charset="0"/>
                          </a:rPr>
                          <m:t>𝐻</m:t>
                        </m:r>
                      </m:sub>
                    </m:sSub>
                  </m:oMath>
                </a14:m>
                <a:endParaRPr lang="en-AU" i="1" kern="0" dirty="0">
                  <a:ln w="0"/>
                  <a:solidFill>
                    <a:srgbClr val="FF0000"/>
                  </a:solidFill>
                  <a:effectLst>
                    <a:outerShdw blurRad="38100" dist="25400" dir="5400000" algn="ctr" rotWithShape="0">
                      <a:srgbClr val="6E747A">
                        <a:alpha val="43000"/>
                      </a:srgbClr>
                    </a:outerShdw>
                  </a:effectLst>
                </a:endParaRPr>
              </a:p>
              <a:p>
                <a:pPr marL="400050" lvl="1" indent="0">
                  <a:buNone/>
                </a:pPr>
                <a:r>
                  <a:rPr lang="en-US" sz="2200" i="1" kern="0" dirty="0">
                    <a:ln w="0"/>
                    <a:solidFill>
                      <a:srgbClr val="FF0000"/>
                    </a:solidFill>
                    <a:effectLst>
                      <a:outerShdw blurRad="38100" dist="25400" dir="5400000" algn="ctr" rotWithShape="0">
                        <a:srgbClr val="6E747A">
                          <a:alpha val="43000"/>
                        </a:srgbClr>
                      </a:outerShdw>
                    </a:effectLst>
                  </a:rPr>
                  <a:t>Scale at which all properties of a given hadron are carried by valence degrees-of-freedom</a:t>
                </a:r>
              </a:p>
            </p:txBody>
          </p:sp>
        </mc:Choice>
        <mc:Fallback xmlns="">
          <p:sp>
            <p:nvSpPr>
              <p:cNvPr id="14" name="Content Placeholder 2">
                <a:extLst>
                  <a:ext uri="{FF2B5EF4-FFF2-40B4-BE49-F238E27FC236}">
                    <a16:creationId xmlns:a16="http://schemas.microsoft.com/office/drawing/2014/main" id="{B6CA0EA7-71B8-4B33-F8C7-CFCDB026F1D7}"/>
                  </a:ext>
                </a:extLst>
              </p:cNvPr>
              <p:cNvSpPr txBox="1">
                <a:spLocks noRot="1" noChangeAspect="1" noMove="1" noResize="1" noEditPoints="1" noAdjustHandles="1" noChangeArrowheads="1" noChangeShapeType="1" noTextEdit="1"/>
              </p:cNvSpPr>
              <p:nvPr/>
            </p:nvSpPr>
            <p:spPr bwMode="auto">
              <a:xfrm>
                <a:off x="0" y="4081303"/>
                <a:ext cx="3352800" cy="2938302"/>
              </a:xfrm>
              <a:prstGeom prst="rect">
                <a:avLst/>
              </a:prstGeom>
              <a:blipFill>
                <a:blip r:embed="rId7"/>
                <a:stretch>
                  <a:fillRect l="-2545" t="-1660"/>
                </a:stretch>
              </a:blipFill>
              <a:ln w="9525">
                <a:noFill/>
                <a:miter lim="800000"/>
                <a:headEnd/>
                <a:tailEnd/>
              </a:ln>
              <a:effectLst/>
            </p:spPr>
            <p:txBody>
              <a:bodyPr/>
              <a:lstStyle/>
              <a:p>
                <a:r>
                  <a:rPr lang="en-AU">
                    <a:noFill/>
                  </a:rPr>
                  <a:t> </a:t>
                </a:r>
              </a:p>
            </p:txBody>
          </p:sp>
        </mc:Fallback>
      </mc:AlternateContent>
      <p:sp>
        <p:nvSpPr>
          <p:cNvPr id="7" name="TextBox 6">
            <a:extLst>
              <a:ext uri="{FF2B5EF4-FFF2-40B4-BE49-F238E27FC236}">
                <a16:creationId xmlns:a16="http://schemas.microsoft.com/office/drawing/2014/main" id="{47990E74-EA70-2FB4-A411-06587E1B78E6}"/>
              </a:ext>
            </a:extLst>
          </p:cNvPr>
          <p:cNvSpPr txBox="1"/>
          <p:nvPr/>
        </p:nvSpPr>
        <p:spPr>
          <a:xfrm>
            <a:off x="0" y="0"/>
            <a:ext cx="5897034" cy="738664"/>
          </a:xfrm>
          <a:prstGeom prst="rect">
            <a:avLst/>
          </a:prstGeom>
          <a:noFill/>
        </p:spPr>
        <p:txBody>
          <a:bodyPr wrap="square" rtlCol="0">
            <a:spAutoFit/>
          </a:bodyPr>
          <a:lstStyle/>
          <a:p>
            <a:r>
              <a:rPr lang="en-US" sz="1400" i="1" dirty="0">
                <a:solidFill>
                  <a:schemeClr val="accent1">
                    <a:lumMod val="75000"/>
                  </a:schemeClr>
                </a:solidFill>
              </a:rPr>
              <a:t>All-Orders Evolution of Parton Distributions: Principle, Practice, and Predictions</a:t>
            </a:r>
          </a:p>
          <a:p>
            <a:r>
              <a:rPr lang="en-US" sz="1400" dirty="0">
                <a:solidFill>
                  <a:schemeClr val="accent1">
                    <a:lumMod val="75000"/>
                  </a:schemeClr>
                </a:solidFill>
              </a:rPr>
              <a:t>Pei-Lin Yin (</a:t>
            </a:r>
            <a:r>
              <a:rPr lang="en-US" sz="1400" dirty="0" err="1">
                <a:solidFill>
                  <a:schemeClr val="accent1">
                    <a:lumMod val="75000"/>
                  </a:schemeClr>
                </a:solidFill>
              </a:rPr>
              <a:t>尹佩林</a:t>
            </a:r>
            <a:r>
              <a:rPr lang="en-US" sz="1400" dirty="0">
                <a:solidFill>
                  <a:schemeClr val="accent1">
                    <a:lumMod val="75000"/>
                  </a:schemeClr>
                </a:solidFill>
              </a:rPr>
              <a:t>) </a:t>
            </a:r>
            <a:r>
              <a:rPr lang="en-US" sz="1400" i="1" dirty="0">
                <a:solidFill>
                  <a:schemeClr val="accent1">
                    <a:lumMod val="75000"/>
                  </a:schemeClr>
                </a:solidFill>
              </a:rPr>
              <a:t>et al</a:t>
            </a:r>
            <a:r>
              <a:rPr lang="en-US" sz="1400" dirty="0">
                <a:solidFill>
                  <a:schemeClr val="accent1">
                    <a:lumMod val="75000"/>
                  </a:schemeClr>
                </a:solidFill>
              </a:rPr>
              <a:t>., e-Print: 2306.03274 [hep-</a:t>
            </a:r>
            <a:r>
              <a:rPr lang="en-US" sz="1400" dirty="0" err="1">
                <a:solidFill>
                  <a:schemeClr val="accent1">
                    <a:lumMod val="75000"/>
                  </a:schemeClr>
                </a:solidFill>
              </a:rPr>
              <a:t>ph</a:t>
            </a:r>
            <a:r>
              <a:rPr lang="en-US" sz="1400" dirty="0">
                <a:solidFill>
                  <a:schemeClr val="accent1">
                    <a:lumMod val="75000"/>
                  </a:schemeClr>
                </a:solidFill>
              </a:rPr>
              <a:t>] </a:t>
            </a:r>
          </a:p>
          <a:p>
            <a:r>
              <a:rPr lang="en-US" sz="1400" dirty="0">
                <a:solidFill>
                  <a:schemeClr val="accent1">
                    <a:lumMod val="75000"/>
                  </a:schemeClr>
                </a:solidFill>
              </a:rPr>
              <a:t>Chin. Phys. Lett. Express 40 (2023) 091201/1-8. </a:t>
            </a:r>
            <a:endParaRPr lang="en-AU" dirty="0">
              <a:solidFill>
                <a:schemeClr val="accent1">
                  <a:lumMod val="75000"/>
                </a:schemeClr>
              </a:solidFill>
            </a:endParaRPr>
          </a:p>
        </p:txBody>
      </p:sp>
      <p:sp>
        <p:nvSpPr>
          <p:cNvPr id="9" name="TextBox 8">
            <a:extLst>
              <a:ext uri="{FF2B5EF4-FFF2-40B4-BE49-F238E27FC236}">
                <a16:creationId xmlns:a16="http://schemas.microsoft.com/office/drawing/2014/main" id="{3734D2A9-AD74-9A3C-0013-BF0BC2AE0C48}"/>
              </a:ext>
            </a:extLst>
          </p:cNvPr>
          <p:cNvSpPr txBox="1"/>
          <p:nvPr/>
        </p:nvSpPr>
        <p:spPr>
          <a:xfrm>
            <a:off x="4648200" y="262086"/>
            <a:ext cx="2945230" cy="646331"/>
          </a:xfrm>
          <a:prstGeom prst="rect">
            <a:avLst/>
          </a:prstGeom>
          <a:noFill/>
        </p:spPr>
        <p:txBody>
          <a:bodyPr wrap="none" rtlCol="0">
            <a:spAutoFit/>
          </a:bodyPr>
          <a:lstStyle/>
          <a:p>
            <a:r>
              <a:rPr lang="en-AU" sz="3600" i="1" dirty="0">
                <a:ln w="0"/>
                <a:solidFill>
                  <a:srgbClr val="FF0000"/>
                </a:solidFill>
                <a:effectLst>
                  <a:outerShdw blurRad="38100" dist="25400" dir="5400000" algn="ctr" rotWithShape="0">
                    <a:srgbClr val="6E747A">
                      <a:alpha val="43000"/>
                    </a:srgbClr>
                  </a:outerShdw>
                </a:effectLst>
              </a:rPr>
              <a:t>New Paradigm</a:t>
            </a:r>
          </a:p>
        </p:txBody>
      </p:sp>
    </p:spTree>
    <p:extLst>
      <p:ext uri="{BB962C8B-B14F-4D97-AF65-F5344CB8AC3E}">
        <p14:creationId xmlns:p14="http://schemas.microsoft.com/office/powerpoint/2010/main" val="11293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13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GB" sz="2800" dirty="0"/>
              <a:t>NG Boson Distribution Functions </a:t>
            </a:r>
            <a:endParaRPr lang="en-US" sz="2800" dirty="0"/>
          </a:p>
        </p:txBody>
      </p:sp>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990600"/>
            <a:ext cx="10972800" cy="4983164"/>
          </a:xfrm>
        </p:spPr>
        <p:txBody>
          <a:bodyPr/>
          <a:lstStyle/>
          <a:p>
            <a:r>
              <a:rPr lang="en-US" dirty="0">
                <a:ln w="0"/>
                <a:solidFill>
                  <a:schemeClr val="accent1"/>
                </a:solidFill>
                <a:effectLst>
                  <a:outerShdw blurRad="38100" dist="25400" dir="5400000" algn="ctr" rotWithShape="0">
                    <a:srgbClr val="6E747A">
                      <a:alpha val="43000"/>
                    </a:srgbClr>
                  </a:outerShdw>
                </a:effectLst>
              </a:rPr>
              <a:t>Physics Goals</a:t>
            </a:r>
            <a:r>
              <a:rPr lang="en-US" dirty="0"/>
              <a:t>:</a:t>
            </a:r>
          </a:p>
          <a:p>
            <a:pPr lvl="1"/>
            <a:r>
              <a:rPr lang="en-US" sz="2200" dirty="0"/>
              <a:t>Precise data that can be used to determine </a:t>
            </a:r>
          </a:p>
          <a:p>
            <a:pPr marL="457200" lvl="1" indent="0">
              <a:spcBef>
                <a:spcPts val="0"/>
              </a:spcBef>
              <a:buNone/>
            </a:pPr>
            <a:r>
              <a:rPr lang="en-US" sz="2200" dirty="0"/>
              <a:t>	Pion and Kaon Distribution Functions – valence, sea and glue</a:t>
            </a:r>
          </a:p>
          <a:p>
            <a:pPr lvl="1"/>
            <a:r>
              <a:rPr lang="en-US" sz="2200" dirty="0"/>
              <a:t>Provide the first complete charts of the internal structure of Nature's most fundamental </a:t>
            </a:r>
            <a:r>
              <a:rPr lang="en-US" sz="2200" dirty="0" err="1"/>
              <a:t>Nambu</a:t>
            </a:r>
            <a:r>
              <a:rPr lang="en-US" sz="2200" dirty="0"/>
              <a:t>-Goldstone bosons.</a:t>
            </a:r>
          </a:p>
          <a:p>
            <a:r>
              <a:rPr lang="en-US" dirty="0">
                <a:ln w="0"/>
                <a:solidFill>
                  <a:schemeClr val="accent1"/>
                </a:solidFill>
                <a:effectLst>
                  <a:outerShdw blurRad="38100" dist="25400" dir="5400000" algn="ctr" rotWithShape="0">
                    <a:srgbClr val="6E747A">
                      <a:alpha val="43000"/>
                    </a:srgbClr>
                  </a:outerShdw>
                </a:effectLst>
              </a:rPr>
              <a:t>Today</a:t>
            </a:r>
            <a:r>
              <a:rPr lang="en-US" dirty="0"/>
              <a:t>:</a:t>
            </a:r>
          </a:p>
          <a:p>
            <a:pPr lvl="1"/>
            <a:r>
              <a:rPr lang="en-US" sz="2200" dirty="0"/>
              <a:t>Existing pion data are more than 40-years-old</a:t>
            </a:r>
          </a:p>
          <a:p>
            <a:pPr lvl="1"/>
            <a:r>
              <a:rPr lang="en-US" sz="2200" dirty="0"/>
              <a:t>That data only covers the valence-quark domain</a:t>
            </a:r>
          </a:p>
          <a:p>
            <a:pPr lvl="1"/>
            <a:r>
              <a:rPr lang="en-US" sz="2200" dirty="0"/>
              <a:t>A forty-year controversy, with doubts persisting over whether the data agree with QCD predictions or challenge the truth of QCD</a:t>
            </a:r>
          </a:p>
          <a:p>
            <a:pPr lvl="1"/>
            <a:r>
              <a:rPr lang="en-US" sz="2200" dirty="0"/>
              <a:t>Regarding the kaon, worldwide, only 8 points of data exist</a:t>
            </a:r>
          </a:p>
          <a:p>
            <a:pPr marL="0" indent="0">
              <a:buNone/>
            </a:pPr>
            <a:endParaRPr lang="en-US" dirty="0"/>
          </a:p>
        </p:txBody>
      </p:sp>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82</a:t>
            </a:fld>
            <a:endParaRPr lang="en-US"/>
          </a:p>
        </p:txBody>
      </p:sp>
      <p:sp>
        <p:nvSpPr>
          <p:cNvPr id="9" name="TextBox 8">
            <a:extLst>
              <a:ext uri="{FF2B5EF4-FFF2-40B4-BE49-F238E27FC236}">
                <a16:creationId xmlns:a16="http://schemas.microsoft.com/office/drawing/2014/main" id="{7E63CA09-3061-46D0-A261-8C99443DC117}"/>
              </a:ext>
            </a:extLst>
          </p:cNvPr>
          <p:cNvSpPr txBox="1"/>
          <p:nvPr/>
        </p:nvSpPr>
        <p:spPr>
          <a:xfrm>
            <a:off x="7086600" y="302411"/>
            <a:ext cx="4906434" cy="830997"/>
          </a:xfrm>
          <a:prstGeom prst="rect">
            <a:avLst/>
          </a:prstGeom>
          <a:noFill/>
        </p:spPr>
        <p:txBody>
          <a:bodyPr wrap="square" rtlCol="0">
            <a:spAutoFit/>
          </a:bodyPr>
          <a:lstStyle/>
          <a:p>
            <a:r>
              <a:rPr lang="en-US" sz="1200" b="0" i="1" dirty="0">
                <a:solidFill>
                  <a:schemeClr val="accent6">
                    <a:lumMod val="75000"/>
                  </a:schemeClr>
                </a:solidFill>
                <a:effectLst/>
                <a:latin typeface="Open Sans" panose="020B0606030504020204" pitchFamily="34" charset="0"/>
              </a:rPr>
              <a:t>Insights into the Emergence of Mass from Studies of Pion and Kaon Structure, </a:t>
            </a:r>
            <a:r>
              <a:rPr lang="en-US" sz="1200" b="0" i="0" dirty="0">
                <a:solidFill>
                  <a:schemeClr val="accent6">
                    <a:lumMod val="75000"/>
                  </a:schemeClr>
                </a:solidFill>
                <a:effectLst/>
                <a:latin typeface="Open Sans" panose="020B0606030504020204" pitchFamily="34" charset="0"/>
              </a:rPr>
              <a:t>Craig D. Roberts, David G. Richards, Tanja Horn and Lei Chang, NJU-INP 034/21, </a:t>
            </a:r>
            <a:r>
              <a:rPr lang="en-US" sz="1200" b="0" i="0" u="none" strike="noStrike" dirty="0" err="1">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arXiv</a:t>
            </a:r>
            <a:r>
              <a:rPr lang="en-US" sz="1200" b="0" i="0" u="none" strike="noStrike" dirty="0">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 2102.01765 [hep-</a:t>
            </a:r>
            <a:r>
              <a:rPr lang="en-US" sz="1200" b="0" i="0" u="none" strike="noStrike" dirty="0" err="1">
                <a:solidFill>
                  <a:srgbClr val="0066FF"/>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ph</a:t>
            </a:r>
            <a:r>
              <a:rPr lang="en-US" sz="1200" b="0" i="0" u="none" strike="noStrike" dirty="0">
                <a:solidFill>
                  <a:schemeClr val="accent6">
                    <a:lumMod val="75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a:t>
            </a:r>
            <a:r>
              <a:rPr lang="en-US" sz="1200" b="0" i="0" dirty="0">
                <a:solidFill>
                  <a:schemeClr val="accent6">
                    <a:lumMod val="75000"/>
                  </a:schemeClr>
                </a:solidFill>
                <a:effectLst/>
                <a:latin typeface="Open Sans" panose="020B0606030504020204" pitchFamily="34" charset="0"/>
              </a:rPr>
              <a:t>, Prog. Part. </a:t>
            </a:r>
            <a:r>
              <a:rPr lang="en-US" sz="1200" b="0" i="0" dirty="0" err="1">
                <a:solidFill>
                  <a:schemeClr val="accent6">
                    <a:lumMod val="75000"/>
                  </a:schemeClr>
                </a:solidFill>
                <a:effectLst/>
                <a:latin typeface="Open Sans" panose="020B0606030504020204" pitchFamily="34" charset="0"/>
              </a:rPr>
              <a:t>Nucl</a:t>
            </a:r>
            <a:r>
              <a:rPr lang="en-US" sz="1200" b="0" i="0" dirty="0">
                <a:solidFill>
                  <a:schemeClr val="accent6">
                    <a:lumMod val="75000"/>
                  </a:schemeClr>
                </a:solidFill>
                <a:effectLst/>
                <a:latin typeface="Open Sans" panose="020B0606030504020204" pitchFamily="34" charset="0"/>
              </a:rPr>
              <a:t>. Phys. </a:t>
            </a:r>
            <a:r>
              <a:rPr lang="en-US" sz="1200" b="1" i="0" dirty="0">
                <a:solidFill>
                  <a:schemeClr val="accent6">
                    <a:lumMod val="75000"/>
                  </a:schemeClr>
                </a:solidFill>
                <a:effectLst/>
                <a:latin typeface="Open Sans" panose="020B0606030504020204" pitchFamily="34" charset="0"/>
              </a:rPr>
              <a:t>120</a:t>
            </a:r>
            <a:r>
              <a:rPr lang="en-US" sz="1200" b="0" i="0" dirty="0">
                <a:solidFill>
                  <a:schemeClr val="accent6">
                    <a:lumMod val="75000"/>
                  </a:schemeClr>
                </a:solidFill>
                <a:effectLst/>
                <a:latin typeface="Open Sans" panose="020B0606030504020204" pitchFamily="34" charset="0"/>
              </a:rPr>
              <a:t> (2021) 103883/1-65</a:t>
            </a:r>
            <a:endParaRPr lang="en-US" sz="1200" dirty="0">
              <a:solidFill>
                <a:schemeClr val="accent6">
                  <a:lumMod val="75000"/>
                </a:schemeClr>
              </a:solidFill>
            </a:endParaRPr>
          </a:p>
        </p:txBody>
      </p:sp>
    </p:spTree>
    <p:extLst>
      <p:ext uri="{BB962C8B-B14F-4D97-AF65-F5344CB8AC3E}">
        <p14:creationId xmlns:p14="http://schemas.microsoft.com/office/powerpoint/2010/main" val="297461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5968C5F5-5D71-4AE5-8ED3-31F759415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5438" y="304800"/>
            <a:ext cx="3134162" cy="1828800"/>
          </a:xfrm>
          <a:prstGeom prst="rect">
            <a:avLst/>
          </a:prstGeom>
        </p:spPr>
      </p:pic>
      <p:sp>
        <p:nvSpPr>
          <p:cNvPr id="2" name="Title 1">
            <a:extLst>
              <a:ext uri="{FF2B5EF4-FFF2-40B4-BE49-F238E27FC236}">
                <a16:creationId xmlns:a16="http://schemas.microsoft.com/office/drawing/2014/main" id="{98FBF202-33EB-4A7C-B61D-699413472C79}"/>
              </a:ext>
            </a:extLst>
          </p:cNvPr>
          <p:cNvSpPr>
            <a:spLocks noGrp="1"/>
          </p:cNvSpPr>
          <p:nvPr>
            <p:ph type="title"/>
          </p:nvPr>
        </p:nvSpPr>
        <p:spPr/>
        <p:txBody>
          <a:bodyPr/>
          <a:lstStyle/>
          <a:p>
            <a:r>
              <a:rPr lang="en-GB" sz="2800" dirty="0"/>
              <a:t>NG Boson Distribution Functions </a:t>
            </a:r>
            <a:endParaRPr lang="en-US"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4E4D4B-C07C-4976-AF1E-0791712D0B4A}"/>
                  </a:ext>
                </a:extLst>
              </p:cNvPr>
              <p:cNvSpPr>
                <a:spLocks noGrp="1"/>
              </p:cNvSpPr>
              <p:nvPr>
                <p:ph idx="1"/>
              </p:nvPr>
            </p:nvSpPr>
            <p:spPr>
              <a:xfrm>
                <a:off x="609600" y="990600"/>
                <a:ext cx="10972800" cy="5240338"/>
              </a:xfrm>
            </p:spPr>
            <p:txBody>
              <a:bodyPr/>
              <a:lstStyle/>
              <a:p>
                <a:r>
                  <a:rPr lang="en-US" dirty="0">
                    <a:ln w="0"/>
                    <a:solidFill>
                      <a:schemeClr val="accent1"/>
                    </a:solidFill>
                    <a:effectLst>
                      <a:outerShdw blurRad="38100" dist="25400" dir="5400000" algn="ctr" rotWithShape="0">
                        <a:srgbClr val="6E747A">
                          <a:alpha val="43000"/>
                        </a:srgbClr>
                      </a:outerShdw>
                    </a:effectLst>
                  </a:rPr>
                  <a:t>Physics Goals</a:t>
                </a:r>
                <a:r>
                  <a:rPr lang="en-US" dirty="0"/>
                  <a:t>:</a:t>
                </a:r>
              </a:p>
              <a:p>
                <a:pPr lvl="1"/>
                <a:r>
                  <a:rPr lang="en-US" sz="2200" dirty="0"/>
                  <a:t>Precise data that can be used to determine </a:t>
                </a:r>
              </a:p>
              <a:p>
                <a:pPr marL="457200" lvl="1" indent="0">
                  <a:spcBef>
                    <a:spcPts val="0"/>
                  </a:spcBef>
                  <a:buNone/>
                </a:pPr>
                <a:r>
                  <a:rPr lang="en-US" sz="2200" dirty="0"/>
                  <a:t>	Pion and Kaon Distribution Functions – valence, sea and glue</a:t>
                </a:r>
              </a:p>
              <a:p>
                <a:pPr lvl="1"/>
                <a:r>
                  <a:rPr lang="en-US" sz="2200" dirty="0"/>
                  <a:t>Provide the first complete charts of the internal structure of Nature's most fundamental </a:t>
                </a:r>
                <a:r>
                  <a:rPr lang="en-US" sz="2200" dirty="0" err="1"/>
                  <a:t>Nambu</a:t>
                </a:r>
                <a:r>
                  <a:rPr lang="en-US" sz="2200" dirty="0"/>
                  <a:t>-Goldstone bosons.</a:t>
                </a:r>
              </a:p>
              <a:p>
                <a:r>
                  <a:rPr lang="en-US" dirty="0">
                    <a:ln w="0"/>
                    <a:solidFill>
                      <a:schemeClr val="accent6">
                        <a:lumMod val="75000"/>
                      </a:schemeClr>
                    </a:solidFill>
                    <a:effectLst>
                      <a:outerShdw blurRad="38100" dist="25400" dir="5400000" algn="ctr" rotWithShape="0">
                        <a:srgbClr val="6E747A">
                          <a:alpha val="43000"/>
                        </a:srgbClr>
                      </a:outerShdw>
                    </a:effectLst>
                  </a:rPr>
                  <a:t>Future</a:t>
                </a:r>
                <a:r>
                  <a:rPr lang="en-US" dirty="0">
                    <a:solidFill>
                      <a:schemeClr val="accent6">
                        <a:lumMod val="75000"/>
                      </a:schemeClr>
                    </a:solidFill>
                  </a:rPr>
                  <a:t>:</a:t>
                </a:r>
              </a:p>
              <a:p>
                <a:pPr lvl="1"/>
                <a:r>
                  <a:rPr lang="en-US" sz="2200" dirty="0" err="1">
                    <a:solidFill>
                      <a:schemeClr val="accent6">
                        <a:lumMod val="75000"/>
                      </a:schemeClr>
                    </a:solidFill>
                  </a:rPr>
                  <a:t>JLab</a:t>
                </a:r>
                <a:r>
                  <a:rPr lang="en-US" sz="2200" dirty="0">
                    <a:solidFill>
                      <a:schemeClr val="accent6">
                        <a:lumMod val="75000"/>
                      </a:schemeClr>
                    </a:solidFill>
                  </a:rPr>
                  <a:t>, EIC, </a:t>
                </a:r>
                <a:r>
                  <a:rPr lang="en-US" sz="2200" dirty="0" err="1">
                    <a:solidFill>
                      <a:schemeClr val="accent6">
                        <a:lumMod val="75000"/>
                      </a:schemeClr>
                    </a:solidFill>
                  </a:rPr>
                  <a:t>EicC</a:t>
                </a:r>
                <a:r>
                  <a:rPr lang="en-US" sz="2200" dirty="0">
                    <a:solidFill>
                      <a:schemeClr val="accent6">
                        <a:lumMod val="75000"/>
                      </a:schemeClr>
                    </a:solidFill>
                  </a:rPr>
                  <a:t> </a:t>
                </a:r>
              </a:p>
              <a:p>
                <a:pPr marL="857250" lvl="2" indent="0">
                  <a:buNone/>
                </a:pPr>
                <a:r>
                  <a:rPr lang="en-US" sz="2000" dirty="0">
                    <a:solidFill>
                      <a:schemeClr val="accent6">
                        <a:lumMod val="75000"/>
                      </a:schemeClr>
                    </a:solidFill>
                  </a:rPr>
                  <a:t>⇒ pion and kaon elastic electromagnetic form factors … reveal and quantify scaling </a:t>
                </a:r>
              </a:p>
              <a:p>
                <a:pPr marL="857250" lvl="2" indent="0">
                  <a:buNone/>
                </a:pPr>
                <a:r>
                  <a:rPr lang="en-US" sz="2000" dirty="0">
                    <a:solidFill>
                      <a:schemeClr val="accent6">
                        <a:lumMod val="75000"/>
                      </a:schemeClr>
                    </a:solidFill>
                  </a:rPr>
                  <a:t>		violations in hard exclusive processes … hard prediction of QCD, never seen</a:t>
                </a:r>
              </a:p>
              <a:p>
                <a:pPr marL="857250" lvl="2" indent="0">
                  <a:buNone/>
                </a:pPr>
                <a:r>
                  <a:rPr lang="en-US" sz="2000" dirty="0">
                    <a:solidFill>
                      <a:schemeClr val="accent6">
                        <a:lumMod val="75000"/>
                      </a:schemeClr>
                    </a:solidFill>
                  </a:rPr>
                  <a:t>⇒ pion and kaon valence quark distribution functions at large </a:t>
                </a:r>
                <a14:m>
                  <m:oMath xmlns:m="http://schemas.openxmlformats.org/officeDocument/2006/math">
                    <m:sSub>
                      <m:sSubPr>
                        <m:ctrlPr>
                          <a:rPr lang="en-US" sz="2000" i="1" smtClean="0">
                            <a:solidFill>
                              <a:schemeClr val="accent6">
                                <a:lumMod val="75000"/>
                              </a:schemeClr>
                            </a:solidFill>
                            <a:latin typeface="Cambria Math" panose="02040503050406030204" pitchFamily="18" charset="0"/>
                          </a:rPr>
                        </m:ctrlPr>
                      </m:sSubPr>
                      <m:e>
                        <m:r>
                          <a:rPr lang="en-GB" sz="2000" b="0" i="1" smtClean="0">
                            <a:solidFill>
                              <a:schemeClr val="accent6">
                                <a:lumMod val="75000"/>
                              </a:schemeClr>
                            </a:solidFill>
                            <a:latin typeface="Cambria Math" panose="02040503050406030204" pitchFamily="18" charset="0"/>
                          </a:rPr>
                          <m:t>𝑥</m:t>
                        </m:r>
                      </m:e>
                      <m:sub>
                        <m:r>
                          <a:rPr lang="en-GB" sz="2000" b="0" i="1" smtClean="0">
                            <a:solidFill>
                              <a:schemeClr val="accent6">
                                <a:lumMod val="75000"/>
                              </a:schemeClr>
                            </a:solidFill>
                            <a:latin typeface="Cambria Math" panose="02040503050406030204" pitchFamily="18" charset="0"/>
                          </a:rPr>
                          <m:t>𝐵</m:t>
                        </m:r>
                      </m:sub>
                    </m:sSub>
                  </m:oMath>
                </a14:m>
                <a:endParaRPr lang="en-US" sz="2200" dirty="0">
                  <a:solidFill>
                    <a:schemeClr val="accent6">
                      <a:lumMod val="75000"/>
                    </a:schemeClr>
                  </a:solidFill>
                </a:endParaRPr>
              </a:p>
              <a:p>
                <a:pPr lvl="1"/>
                <a:r>
                  <a:rPr lang="en-US" sz="2200" dirty="0">
                    <a:solidFill>
                      <a:srgbClr val="CC9900"/>
                    </a:solidFill>
                  </a:rPr>
                  <a:t>AMBER </a:t>
                </a:r>
                <a:endParaRPr lang="en-US" dirty="0">
                  <a:solidFill>
                    <a:srgbClr val="CC9900"/>
                  </a:solidFill>
                </a:endParaRPr>
              </a:p>
              <a:p>
                <a:pPr lvl="2">
                  <a:buFont typeface="Calibri" panose="020F0502020204030204" pitchFamily="34" charset="0"/>
                  <a:buChar char="→"/>
                </a:pPr>
                <a:r>
                  <a:rPr lang="en-US" sz="2000" dirty="0">
                    <a:solidFill>
                      <a:srgbClr val="CC9900"/>
                    </a:solidFill>
                  </a:rPr>
                  <a:t> precision data to chart </a:t>
                </a:r>
                <a:r>
                  <a:rPr lang="el-GR" sz="2000" i="1" dirty="0">
                    <a:solidFill>
                      <a:srgbClr val="CC9900"/>
                    </a:solidFill>
                  </a:rPr>
                  <a:t>π</a:t>
                </a:r>
                <a:r>
                  <a:rPr lang="en-US" sz="2000" dirty="0">
                    <a:solidFill>
                      <a:srgbClr val="CC9900"/>
                    </a:solidFill>
                  </a:rPr>
                  <a:t> and </a:t>
                </a:r>
                <a:r>
                  <a:rPr lang="en-US" sz="2000" i="1" dirty="0">
                    <a:solidFill>
                      <a:srgbClr val="CC9900"/>
                    </a:solidFill>
                  </a:rPr>
                  <a:t>K</a:t>
                </a:r>
                <a:r>
                  <a:rPr lang="en-US" sz="2000" dirty="0">
                    <a:solidFill>
                      <a:srgbClr val="CC9900"/>
                    </a:solidFill>
                  </a:rPr>
                  <a:t> structure: DFs of valence, sea and glue.</a:t>
                </a:r>
              </a:p>
              <a:p>
                <a:pPr lvl="2">
                  <a:buFont typeface="Calibri" panose="020F0502020204030204" pitchFamily="34" charset="0"/>
                  <a:buChar char="→"/>
                </a:pPr>
                <a:r>
                  <a:rPr lang="en-US" sz="2000" dirty="0">
                    <a:solidFill>
                      <a:srgbClr val="CC9900"/>
                    </a:solidFill>
                  </a:rPr>
                  <a:t> Glue is particularly important … because controversial, yet prominent theory predicts that </a:t>
                </a:r>
                <a:r>
                  <a:rPr lang="en-US" sz="2000" dirty="0" err="1">
                    <a:solidFill>
                      <a:srgbClr val="CC9900"/>
                    </a:solidFill>
                  </a:rPr>
                  <a:t>pions</a:t>
                </a:r>
                <a:r>
                  <a:rPr lang="en-US" sz="2000" dirty="0">
                    <a:solidFill>
                      <a:srgbClr val="CC9900"/>
                    </a:solidFill>
                  </a:rPr>
                  <a:t> contain (almost) zero glue.</a:t>
                </a:r>
              </a:p>
            </p:txBody>
          </p:sp>
        </mc:Choice>
        <mc:Fallback xmlns="">
          <p:sp>
            <p:nvSpPr>
              <p:cNvPr id="3" name="Content Placeholder 2">
                <a:extLst>
                  <a:ext uri="{FF2B5EF4-FFF2-40B4-BE49-F238E27FC236}">
                    <a16:creationId xmlns:a16="http://schemas.microsoft.com/office/drawing/2014/main" id="{314E4D4B-C07C-4976-AF1E-0791712D0B4A}"/>
                  </a:ext>
                </a:extLst>
              </p:cNvPr>
              <p:cNvSpPr>
                <a:spLocks noGrp="1" noRot="1" noChangeAspect="1" noMove="1" noResize="1" noEditPoints="1" noAdjustHandles="1" noChangeArrowheads="1" noChangeShapeType="1" noTextEdit="1"/>
              </p:cNvSpPr>
              <p:nvPr>
                <p:ph idx="1"/>
              </p:nvPr>
            </p:nvSpPr>
            <p:spPr>
              <a:xfrm>
                <a:off x="609600" y="990600"/>
                <a:ext cx="10972800" cy="5240338"/>
              </a:xfrm>
              <a:blipFill>
                <a:blip r:embed="rId3"/>
                <a:stretch>
                  <a:fillRect l="-778" t="-931" r="-722" b="-2095"/>
                </a:stretch>
              </a:blipFill>
            </p:spPr>
            <p:txBody>
              <a:bodyPr/>
              <a:lstStyle/>
              <a:p>
                <a:r>
                  <a:rPr lang="en-US">
                    <a:noFill/>
                  </a:rPr>
                  <a:t> </a:t>
                </a:r>
              </a:p>
            </p:txBody>
          </p:sp>
        </mc:Fallback>
      </mc:AlternateContent>
      <p:sp>
        <p:nvSpPr>
          <p:cNvPr id="4" name="Date Placeholder 3">
            <a:extLst>
              <a:ext uri="{FF2B5EF4-FFF2-40B4-BE49-F238E27FC236}">
                <a16:creationId xmlns:a16="http://schemas.microsoft.com/office/drawing/2014/main" id="{394219F4-8FDC-44CA-A45E-CC762DEA1AB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528A5AFA-B795-4637-8458-D5C53CF42B92}"/>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2788DA5-E23E-44E6-9837-3678718958C8}"/>
              </a:ext>
            </a:extLst>
          </p:cNvPr>
          <p:cNvSpPr>
            <a:spLocks noGrp="1"/>
          </p:cNvSpPr>
          <p:nvPr>
            <p:ph type="sldNum" sz="quarter" idx="12"/>
          </p:nvPr>
        </p:nvSpPr>
        <p:spPr/>
        <p:txBody>
          <a:bodyPr/>
          <a:lstStyle/>
          <a:p>
            <a:fld id="{87034D8C-3CB4-402A-BC46-2AB14C0FE90A}" type="slidenum">
              <a:rPr lang="en-US" smtClean="0"/>
              <a:pPr/>
              <a:t>83</a:t>
            </a:fld>
            <a:endParaRPr lang="en-US"/>
          </a:p>
        </p:txBody>
      </p:sp>
    </p:spTree>
    <p:extLst>
      <p:ext uri="{BB962C8B-B14F-4D97-AF65-F5344CB8AC3E}">
        <p14:creationId xmlns:p14="http://schemas.microsoft.com/office/powerpoint/2010/main" val="368173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358CD-021B-4686-87B9-38F281D8FF1C}"/>
              </a:ext>
            </a:extLst>
          </p:cNvPr>
          <p:cNvSpPr>
            <a:spLocks noGrp="1"/>
          </p:cNvSpPr>
          <p:nvPr>
            <p:ph type="title"/>
          </p:nvPr>
        </p:nvSpPr>
        <p:spPr/>
        <p:txBody>
          <a:bodyPr/>
          <a:lstStyle/>
          <a:p>
            <a:pPr algn="r"/>
            <a:r>
              <a:rPr lang="en-GB" sz="2800" dirty="0"/>
              <a:t>Controversy over pion valence DF</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E5F1B23-048B-4A41-942E-93D416F27566}"/>
                  </a:ext>
                </a:extLst>
              </p:cNvPr>
              <p:cNvSpPr>
                <a:spLocks noGrp="1"/>
              </p:cNvSpPr>
              <p:nvPr>
                <p:ph idx="1"/>
              </p:nvPr>
            </p:nvSpPr>
            <p:spPr>
              <a:xfrm>
                <a:off x="609600" y="685800"/>
                <a:ext cx="10972800" cy="5727701"/>
              </a:xfrm>
            </p:spPr>
            <p:txBody>
              <a:bodyPr/>
              <a:lstStyle/>
              <a:p>
                <a:pPr>
                  <a:spcBef>
                    <a:spcPts val="1200"/>
                  </a:spcBef>
                </a:pPr>
                <a:r>
                  <a:rPr lang="en-US" dirty="0"/>
                  <a:t>QCD theory leads to the following statement:</a:t>
                </a:r>
              </a:p>
              <a:p>
                <a:pPr marL="400050" lvl="1" indent="0">
                  <a:spcBef>
                    <a:spcPts val="0"/>
                  </a:spcBef>
                  <a:spcAft>
                    <a:spcPts val="600"/>
                  </a:spcAft>
                  <a:buNone/>
                </a:pPr>
                <a:r>
                  <a:rPr lang="en-US" sz="2200" dirty="0"/>
                  <a:t>At any </a:t>
                </a:r>
                <a14:m>
                  <m:oMath xmlns:m="http://schemas.openxmlformats.org/officeDocument/2006/math">
                    <m:r>
                      <a:rPr lang="en-GB" sz="2200" i="1">
                        <a:latin typeface="Cambria Math" panose="02040503050406030204" pitchFamily="18" charset="0"/>
                      </a:rPr>
                      <m:t>𝜁</m:t>
                    </m:r>
                    <m:r>
                      <a:rPr lang="en-GB" sz="2200" b="0" i="1" smtClean="0">
                        <a:latin typeface="Cambria Math" panose="02040503050406030204" pitchFamily="18" charset="0"/>
                      </a:rPr>
                      <m:t>&gt;</m:t>
                    </m:r>
                    <m:r>
                      <a:rPr lang="en-GB" sz="2200" b="0" i="1" smtClean="0">
                        <a:latin typeface="Cambria Math" panose="02040503050406030204" pitchFamily="18" charset="0"/>
                      </a:rPr>
                      <m:t>𝜁</m:t>
                    </m:r>
                    <m:r>
                      <m:rPr>
                        <m:sty m:val="p"/>
                      </m:rPr>
                      <a:rPr lang="en-GB" sz="2200" b="0" i="1" baseline="-25000" smtClean="0">
                        <a:latin typeface="Cambria Math" panose="02040503050406030204" pitchFamily="18" charset="0"/>
                      </a:rPr>
                      <m:t>H</m:t>
                    </m:r>
                    <m:r>
                      <a:rPr lang="en-GB" sz="2200" b="0" i="1" baseline="-25000" smtClean="0">
                        <a:latin typeface="Cambria Math" panose="02040503050406030204" pitchFamily="18" charset="0"/>
                      </a:rPr>
                      <m:t> </m:t>
                    </m:r>
                  </m:oMath>
                </a14:m>
                <a:r>
                  <a:rPr lang="en-US" sz="2200" dirty="0"/>
                  <a:t> for which experiment can be interpreted through parton distributions, </a:t>
                </a:r>
                <a:r>
                  <a:rPr lang="en-US" dirty="0"/>
                  <a:t>then</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1</m:t>
                      </m:r>
                      <m:r>
                        <a:rPr lang="en-GB" i="1">
                          <a:latin typeface="Cambria Math" panose="02040503050406030204" pitchFamily="18" charset="0"/>
                        </a:rPr>
                        <m:t>⇒</m:t>
                      </m:r>
                      <m:r>
                        <a:rPr lang="en-GB" i="1" smtClean="0">
                          <a:latin typeface="Cambria Math" panose="02040503050406030204" pitchFamily="18" charset="0"/>
                        </a:rPr>
                        <m:t>𝑞</m:t>
                      </m:r>
                      <m:r>
                        <a:rPr lang="en-GB" i="1" baseline="30000">
                          <a:latin typeface="Cambria Math" panose="02040503050406030204" pitchFamily="18" charset="0"/>
                        </a:rPr>
                        <m:t>𝜋</m:t>
                      </m:r>
                      <m:d>
                        <m:dPr>
                          <m:ctrlPr>
                            <a:rPr lang="en-GB" i="1">
                              <a:latin typeface="Cambria Math" panose="02040503050406030204" pitchFamily="18" charset="0"/>
                            </a:rPr>
                          </m:ctrlPr>
                        </m:dPr>
                        <m:e>
                          <m:r>
                            <a:rPr lang="en-GB" i="1">
                              <a:latin typeface="Cambria Math" panose="02040503050406030204" pitchFamily="18" charset="0"/>
                            </a:rPr>
                            <m:t>𝑥</m:t>
                          </m:r>
                          <m:r>
                            <a:rPr lang="en-GB" i="1">
                              <a:latin typeface="Cambria Math" panose="02040503050406030204" pitchFamily="18" charset="0"/>
                            </a:rPr>
                            <m:t>;</m:t>
                          </m:r>
                          <m:r>
                            <a:rPr lang="en-GB" i="1">
                              <a:latin typeface="Cambria Math" panose="02040503050406030204" pitchFamily="18" charset="0"/>
                            </a:rPr>
                            <m:t>𝜁</m:t>
                          </m:r>
                        </m:e>
                      </m:d>
                      <m:r>
                        <a:rPr lang="en-GB" i="1">
                          <a:latin typeface="Cambria Math" panose="02040503050406030204" pitchFamily="18" charset="0"/>
                        </a:rPr>
                        <m:t>∝</m:t>
                      </m:r>
                      <m:sSup>
                        <m:sSupPr>
                          <m:ctrlPr>
                            <a:rPr lang="en-GB" i="1">
                              <a:latin typeface="Cambria Math" panose="02040503050406030204" pitchFamily="18" charset="0"/>
                            </a:rPr>
                          </m:ctrlPr>
                        </m:sSupPr>
                        <m:e>
                          <m:d>
                            <m:dPr>
                              <m:ctrlPr>
                                <a:rPr lang="en-GB" i="1">
                                  <a:latin typeface="Cambria Math" panose="02040503050406030204" pitchFamily="18" charset="0"/>
                                </a:rPr>
                              </m:ctrlPr>
                            </m:dPr>
                            <m:e>
                              <m:r>
                                <a:rPr lang="en-GB" i="1">
                                  <a:latin typeface="Cambria Math" panose="02040503050406030204" pitchFamily="18" charset="0"/>
                                </a:rPr>
                                <m:t>1</m:t>
                              </m:r>
                              <m:r>
                                <a:rPr lang="en-GB" i="1">
                                  <a:latin typeface="Cambria Math" panose="02040503050406030204" pitchFamily="18" charset="0"/>
                                </a:rPr>
                                <m:t>−</m:t>
                              </m:r>
                              <m:r>
                                <a:rPr lang="en-GB" i="1">
                                  <a:latin typeface="Cambria Math" panose="02040503050406030204" pitchFamily="18" charset="0"/>
                                </a:rPr>
                                <m:t>𝑥</m:t>
                              </m:r>
                            </m:e>
                          </m:d>
                        </m:e>
                        <m:sup>
                          <m:r>
                            <a:rPr lang="en-GB" b="0" i="1" smtClean="0">
                              <a:latin typeface="Cambria Math" panose="02040503050406030204" pitchFamily="18" charset="0"/>
                            </a:rPr>
                            <m:t>𝛽</m:t>
                          </m:r>
                          <m:r>
                            <a:rPr lang="en-GB" b="0" i="1" smtClean="0">
                              <a:latin typeface="Cambria Math" panose="02040503050406030204" pitchFamily="18" charset="0"/>
                            </a:rPr>
                            <m:t>=</m:t>
                          </m:r>
                          <m:r>
                            <a:rPr lang="en-GB" b="0" i="1" smtClean="0">
                              <a:latin typeface="Cambria Math" panose="02040503050406030204" pitchFamily="18" charset="0"/>
                            </a:rPr>
                            <m:t>2</m:t>
                          </m:r>
                          <m:r>
                            <a:rPr lang="en-GB" b="0" i="1" smtClean="0">
                              <a:latin typeface="Cambria Math" panose="02040503050406030204" pitchFamily="18" charset="0"/>
                            </a:rPr>
                            <m:t>+</m:t>
                          </m:r>
                          <m:r>
                            <a:rPr lang="en-GB" b="0" i="1" smtClean="0">
                              <a:latin typeface="Cambria Math" panose="02040503050406030204" pitchFamily="18" charset="0"/>
                            </a:rPr>
                            <m:t>𝛾</m:t>
                          </m:r>
                        </m:sup>
                      </m:sSup>
                      <m:r>
                        <a:rPr lang="en-GB" b="0" i="1" smtClean="0">
                          <a:latin typeface="Cambria Math" panose="02040503050406030204" pitchFamily="18" charset="0"/>
                        </a:rPr>
                        <m:t>, </m:t>
                      </m:r>
                      <m:r>
                        <a:rPr lang="en-GB" b="0" i="1" smtClean="0">
                          <a:latin typeface="Cambria Math" panose="02040503050406030204" pitchFamily="18" charset="0"/>
                        </a:rPr>
                        <m:t>𝛾</m:t>
                      </m:r>
                      <m:r>
                        <a:rPr lang="en-GB" b="0" i="1" smtClean="0">
                          <a:latin typeface="Cambria Math" panose="02040503050406030204" pitchFamily="18" charset="0"/>
                        </a:rPr>
                        <m:t>&gt;</m:t>
                      </m:r>
                      <m:r>
                        <a:rPr lang="en-GB" b="0" i="1" smtClean="0">
                          <a:latin typeface="Cambria Math" panose="02040503050406030204" pitchFamily="18" charset="0"/>
                        </a:rPr>
                        <m:t>0</m:t>
                      </m:r>
                    </m:oMath>
                  </m:oMathPara>
                </a14:m>
                <a:endParaRPr lang="en-US" dirty="0"/>
              </a:p>
              <a:p>
                <a:r>
                  <a:rPr lang="en-US" dirty="0"/>
                  <a:t>Consequence</a:t>
                </a:r>
              </a:p>
              <a:p>
                <a:pPr lvl="1"/>
                <a:r>
                  <a:rPr lang="en-US" sz="2200" dirty="0"/>
                  <a:t>Any analysis of DY, DIS, etc. experiment which returns </a:t>
                </a:r>
                <a14:m>
                  <m:oMath xmlns:m="http://schemas.openxmlformats.org/officeDocument/2006/math">
                    <m:r>
                      <a:rPr lang="en-GB" sz="2200" i="1">
                        <a:latin typeface="Cambria Math" panose="02040503050406030204" pitchFamily="18" charset="0"/>
                      </a:rPr>
                      <m:t>𝛽</m:t>
                    </m:r>
                    <m:r>
                      <a:rPr lang="en-GB" sz="2200" i="1">
                        <a:latin typeface="Cambria Math" panose="02040503050406030204" pitchFamily="18" charset="0"/>
                      </a:rPr>
                      <m:t> </m:t>
                    </m:r>
                  </m:oMath>
                </a14:m>
                <a:r>
                  <a:rPr lang="en-US" sz="2200" dirty="0"/>
                  <a:t>&lt;2 conflicts with QCD.</a:t>
                </a:r>
              </a:p>
              <a:p>
                <a:r>
                  <a:rPr lang="en-US" dirty="0"/>
                  <a:t>Observations</a:t>
                </a:r>
              </a:p>
              <a:p>
                <a:pPr lvl="1">
                  <a:spcBef>
                    <a:spcPts val="0"/>
                  </a:spcBef>
                </a:pPr>
                <a:r>
                  <a:rPr lang="en-US" sz="2200" dirty="0"/>
                  <a:t>All existing internally-consistent calculations preserve connection between large-k</a:t>
                </a:r>
                <a:r>
                  <a:rPr lang="en-US" sz="2200" baseline="30000" dirty="0"/>
                  <a:t>2 </a:t>
                </a:r>
                <a:r>
                  <a:rPr lang="en-US" sz="2200" dirty="0" err="1"/>
                  <a:t>behaviour</a:t>
                </a:r>
                <a:r>
                  <a:rPr lang="en-US" sz="2200" dirty="0"/>
                  <a:t> of interaction and large-x </a:t>
                </a:r>
                <a:r>
                  <a:rPr lang="en-US" sz="2200" dirty="0" err="1"/>
                  <a:t>behaviour</a:t>
                </a:r>
                <a:r>
                  <a:rPr lang="en-US" sz="2200" dirty="0"/>
                  <a:t> of DF: </a:t>
                </a:r>
                <a:r>
                  <a:rPr lang="en-US" sz="2400" dirty="0">
                    <a:ln w="0"/>
                    <a:solidFill>
                      <a:srgbClr val="008000"/>
                    </a:solidFill>
                    <a:effectLst>
                      <a:outerShdw blurRad="38100" dist="25400" dir="5400000" algn="ctr" rotWithShape="0">
                        <a:srgbClr val="6E747A">
                          <a:alpha val="43000"/>
                        </a:srgbClr>
                      </a:outerShdw>
                    </a:effectLst>
                  </a:rPr>
                  <a:t>J=0 … (1/k</a:t>
                </a:r>
                <a:r>
                  <a:rPr lang="en-US" sz="2400" baseline="30000" dirty="0">
                    <a:ln w="0"/>
                    <a:solidFill>
                      <a:srgbClr val="008000"/>
                    </a:solidFill>
                    <a:effectLst>
                      <a:outerShdw blurRad="38100" dist="25400" dir="5400000" algn="ctr" rotWithShape="0">
                        <a:srgbClr val="6E747A">
                          <a:alpha val="43000"/>
                        </a:srgbClr>
                      </a:outerShdw>
                    </a:effectLst>
                  </a:rPr>
                  <a:t>2</a:t>
                </a:r>
                <a:r>
                  <a:rPr lang="en-US" sz="2400" dirty="0">
                    <a:ln w="0"/>
                    <a:solidFill>
                      <a:srgbClr val="008000"/>
                    </a:solidFill>
                    <a:effectLst>
                      <a:outerShdw blurRad="38100" dist="25400" dir="5400000" algn="ctr" rotWithShape="0">
                        <a:srgbClr val="6E747A">
                          <a:alpha val="43000"/>
                        </a:srgbClr>
                      </a:outerShdw>
                    </a:effectLst>
                  </a:rPr>
                  <a:t>)</a:t>
                </a:r>
                <a:r>
                  <a:rPr lang="en-US" sz="2400" baseline="30000" dirty="0">
                    <a:ln w="0"/>
                    <a:solidFill>
                      <a:srgbClr val="008000"/>
                    </a:solidFill>
                    <a:effectLst>
                      <a:outerShdw blurRad="38100" dist="25400" dir="5400000" algn="ctr" rotWithShape="0">
                        <a:srgbClr val="6E747A">
                          <a:alpha val="43000"/>
                        </a:srgbClr>
                      </a:outerShdw>
                    </a:effectLst>
                  </a:rPr>
                  <a:t>n</a:t>
                </a:r>
                <a:r>
                  <a:rPr lang="en-US" sz="2400" dirty="0">
                    <a:ln w="0"/>
                    <a:solidFill>
                      <a:srgbClr val="008000"/>
                    </a:solidFill>
                    <a:effectLst>
                      <a:outerShdw blurRad="38100" dist="25400" dir="5400000" algn="ctr" rotWithShape="0">
                        <a:srgbClr val="6E747A">
                          <a:alpha val="43000"/>
                        </a:srgbClr>
                      </a:outerShdw>
                    </a:effectLst>
                  </a:rPr>
                  <a:t> </a:t>
                </a:r>
                <a:r>
                  <a:rPr lang="en-GB" sz="2400" dirty="0">
                    <a:ln w="0"/>
                    <a:solidFill>
                      <a:srgbClr val="008000"/>
                    </a:solidFill>
                    <a:effectLst>
                      <a:outerShdw blurRad="38100" dist="25400" dir="5400000" algn="ctr" rotWithShape="0">
                        <a:srgbClr val="6E747A">
                          <a:alpha val="43000"/>
                        </a:srgbClr>
                      </a:outerShdw>
                    </a:effectLst>
                  </a:rPr>
                  <a:t>⇔</a:t>
                </a:r>
                <a:r>
                  <a:rPr lang="en-US" sz="2400" dirty="0">
                    <a:ln w="0"/>
                    <a:solidFill>
                      <a:srgbClr val="008000"/>
                    </a:solidFill>
                    <a:effectLst>
                      <a:outerShdw blurRad="38100" dist="25400" dir="5400000" algn="ctr" rotWithShape="0">
                        <a:srgbClr val="6E747A">
                          <a:alpha val="43000"/>
                        </a:srgbClr>
                      </a:outerShdw>
                    </a:effectLst>
                  </a:rPr>
                  <a:t> (1-x)</a:t>
                </a:r>
                <a:r>
                  <a:rPr lang="en-US" sz="2400" baseline="30000" dirty="0">
                    <a:ln w="0"/>
                    <a:solidFill>
                      <a:srgbClr val="008000"/>
                    </a:solidFill>
                    <a:effectLst>
                      <a:outerShdw blurRad="38100" dist="25400" dir="5400000" algn="ctr" rotWithShape="0">
                        <a:srgbClr val="6E747A">
                          <a:alpha val="43000"/>
                        </a:srgbClr>
                      </a:outerShdw>
                    </a:effectLst>
                  </a:rPr>
                  <a:t>2n</a:t>
                </a:r>
              </a:p>
              <a:p>
                <a:r>
                  <a:rPr lang="en-US" dirty="0"/>
                  <a:t>No existing calculation with n=1 produces anything other than (1-x)</a:t>
                </a:r>
                <a:r>
                  <a:rPr lang="en-US" baseline="30000" dirty="0"/>
                  <a:t>2</a:t>
                </a:r>
                <a:endParaRPr lang="en-US" dirty="0"/>
              </a:p>
              <a:p>
                <a:r>
                  <a:rPr lang="en-US" dirty="0"/>
                  <a:t>Internally-</a:t>
                </a:r>
                <a:r>
                  <a:rPr lang="en-US" dirty="0" err="1"/>
                  <a:t>consistents</a:t>
                </a:r>
                <a:r>
                  <a:rPr lang="en-US" dirty="0"/>
                  <a:t> calculation that preserve RG properties of QCD, </a:t>
                </a:r>
              </a:p>
              <a:p>
                <a:pPr marL="0" indent="0">
                  <a:buNone/>
                </a:pPr>
                <a:r>
                  <a:rPr lang="en-US" dirty="0"/>
                  <a:t>	then 2</a:t>
                </a:r>
                <a:r>
                  <a:rPr lang="en-GB" dirty="0"/>
                  <a:t> → 2+γ, γ&gt;0, at any factorisation-valid scale </a:t>
                </a:r>
                <a:endParaRPr lang="en-US" dirty="0"/>
              </a:p>
              <a:p>
                <a:r>
                  <a:rPr lang="en-US" sz="2400" dirty="0"/>
                  <a:t>Controversy:</a:t>
                </a:r>
              </a:p>
              <a:p>
                <a:pPr lvl="1">
                  <a:spcBef>
                    <a:spcPts val="0"/>
                  </a:spcBef>
                </a:pPr>
                <a:r>
                  <a:rPr lang="en-US" sz="2400" dirty="0"/>
                  <a:t>Contemporary data fits yield (1-x)</a:t>
                </a:r>
                <a:r>
                  <a:rPr lang="en-US" sz="2400" b="1" baseline="30000" dirty="0">
                    <a:solidFill>
                      <a:srgbClr val="FF0000"/>
                    </a:solidFill>
                  </a:rPr>
                  <a:t>1</a:t>
                </a:r>
                <a:r>
                  <a:rPr lang="en-US" sz="2400" baseline="30000" dirty="0"/>
                  <a:t>+</a:t>
                </a:r>
                <a:r>
                  <a:rPr lang="en-GB" sz="2400" baseline="30000" dirty="0"/>
                  <a:t>γ</a:t>
                </a:r>
                <a:r>
                  <a:rPr lang="en-US" sz="2400" dirty="0"/>
                  <a:t> </a:t>
                </a:r>
              </a:p>
              <a:p>
                <a:pPr marL="0" indent="0">
                  <a:buNone/>
                </a:pPr>
                <a:endParaRPr lang="en-US" dirty="0"/>
              </a:p>
              <a:p>
                <a:endParaRPr lang="en-US" dirty="0"/>
              </a:p>
            </p:txBody>
          </p:sp>
        </mc:Choice>
        <mc:Fallback xmlns="">
          <p:sp>
            <p:nvSpPr>
              <p:cNvPr id="3" name="Content Placeholder 2">
                <a:extLst>
                  <a:ext uri="{FF2B5EF4-FFF2-40B4-BE49-F238E27FC236}">
                    <a16:creationId xmlns:a16="http://schemas.microsoft.com/office/drawing/2014/main" id="{0E5F1B23-048B-4A41-942E-93D416F27566}"/>
                  </a:ext>
                </a:extLst>
              </p:cNvPr>
              <p:cNvSpPr>
                <a:spLocks noGrp="1" noRot="1" noChangeAspect="1" noMove="1" noResize="1" noEditPoints="1" noAdjustHandles="1" noChangeArrowheads="1" noChangeShapeType="1" noTextEdit="1"/>
              </p:cNvSpPr>
              <p:nvPr>
                <p:ph idx="1"/>
              </p:nvPr>
            </p:nvSpPr>
            <p:spPr>
              <a:xfrm>
                <a:off x="609600" y="685800"/>
                <a:ext cx="10972800" cy="5727701"/>
              </a:xfrm>
              <a:blipFill>
                <a:blip r:embed="rId2"/>
                <a:stretch>
                  <a:fillRect l="-722" t="-745"/>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1DA22FA4-8E49-4A22-8CE1-57A7124A17F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DDB0D560-3DE4-41B6-AFBB-1094B2FAF52E}"/>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CC431917-77AD-44DF-B86A-EF6707EEDA1B}"/>
              </a:ext>
            </a:extLst>
          </p:cNvPr>
          <p:cNvSpPr>
            <a:spLocks noGrp="1"/>
          </p:cNvSpPr>
          <p:nvPr>
            <p:ph type="sldNum" sz="quarter" idx="12"/>
          </p:nvPr>
        </p:nvSpPr>
        <p:spPr/>
        <p:txBody>
          <a:bodyPr/>
          <a:lstStyle/>
          <a:p>
            <a:fld id="{87034D8C-3CB4-402A-BC46-2AB14C0FE90A}" type="slidenum">
              <a:rPr lang="en-US" smtClean="0"/>
              <a:pPr/>
              <a:t>84</a:t>
            </a:fld>
            <a:endParaRPr lang="en-US"/>
          </a:p>
        </p:txBody>
      </p:sp>
      <p:sp>
        <p:nvSpPr>
          <p:cNvPr id="7" name="Rectangle 6">
            <a:extLst>
              <a:ext uri="{FF2B5EF4-FFF2-40B4-BE49-F238E27FC236}">
                <a16:creationId xmlns:a16="http://schemas.microsoft.com/office/drawing/2014/main" id="{1DDC2CCE-3270-4DC5-8BF4-E943326F7594}"/>
              </a:ext>
            </a:extLst>
          </p:cNvPr>
          <p:cNvSpPr/>
          <p:nvPr/>
        </p:nvSpPr>
        <p:spPr bwMode="auto">
          <a:xfrm>
            <a:off x="3657600" y="1462560"/>
            <a:ext cx="4876800" cy="405568"/>
          </a:xfrm>
          <a:prstGeom prst="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Calibri"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09E546C-B6C1-4DAB-8DE5-54C09D03F563}"/>
                  </a:ext>
                </a:extLst>
              </p:cNvPr>
              <p:cNvSpPr txBox="1"/>
              <p:nvPr/>
            </p:nvSpPr>
            <p:spPr>
              <a:xfrm>
                <a:off x="7101282" y="4966955"/>
                <a:ext cx="4635635" cy="1908215"/>
              </a:xfrm>
              <a:prstGeom prst="rect">
                <a:avLst/>
              </a:prstGeom>
              <a:noFill/>
            </p:spPr>
            <p:txBody>
              <a:bodyPr wrap="square" rtlCol="0">
                <a:spAutoFit/>
              </a:bodyPr>
              <a:lstStyle/>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Is QCD wrong?  </a:t>
                </a:r>
              </a:p>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Is existing large-x data a true measure of </a:t>
                </a:r>
                <a14:m>
                  <m:oMath xmlns:m="http://schemas.openxmlformats.org/officeDocument/2006/math">
                    <m:r>
                      <a:rPr lang="en-GB" sz="2000" i="1" smtClean="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𝑞</m:t>
                    </m:r>
                    <m:r>
                      <a:rPr lang="en-GB" sz="2000" i="1" baseline="30000">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𝜋</m:t>
                    </m:r>
                    <m:d>
                      <m:dPr>
                        <m:ctrlP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ctrlPr>
                      </m:dPr>
                      <m:e>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𝑥</m:t>
                        </m:r>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m:t>
                        </m:r>
                        <m:r>
                          <a:rPr lang="en-GB" sz="2000" i="1">
                            <a:ln w="0"/>
                            <a:solidFill>
                              <a:srgbClr val="C00000"/>
                            </a:solidFill>
                            <a:effectLst>
                              <a:outerShdw blurRad="38100" dist="25400" dir="5400000" algn="ctr" rotWithShape="0">
                                <a:srgbClr val="6E747A">
                                  <a:alpha val="43000"/>
                                </a:srgbClr>
                              </a:outerShdw>
                            </a:effectLst>
                            <a:latin typeface="Cambria Math" panose="02040503050406030204" pitchFamily="18" charset="0"/>
                          </a:rPr>
                          <m:t>𝜁</m:t>
                        </m:r>
                      </m:e>
                    </m:d>
                  </m:oMath>
                </a14:m>
                <a:r>
                  <a:rPr lang="en-US" sz="2000" dirty="0">
                    <a:ln w="0"/>
                    <a:solidFill>
                      <a:srgbClr val="C00000"/>
                    </a:solidFill>
                    <a:effectLst>
                      <a:outerShdw blurRad="38100" dist="25400" dir="5400000" algn="ctr" rotWithShape="0">
                        <a:srgbClr val="6E747A">
                          <a:alpha val="43000"/>
                        </a:srgbClr>
                      </a:outerShdw>
                    </a:effectLst>
                  </a:rPr>
                  <a:t>?  </a:t>
                </a:r>
              </a:p>
              <a:p>
                <a:pPr marL="285750" indent="-285750">
                  <a:buFont typeface="Courier New" panose="02070309020205020404" pitchFamily="49" charset="0"/>
                  <a:buChar char="o"/>
                </a:pPr>
                <a:r>
                  <a:rPr lang="en-US" sz="2000" dirty="0">
                    <a:ln w="0"/>
                    <a:solidFill>
                      <a:srgbClr val="C00000"/>
                    </a:solidFill>
                    <a:effectLst>
                      <a:outerShdw blurRad="38100" dist="25400" dir="5400000" algn="ctr" rotWithShape="0">
                        <a:srgbClr val="6E747A">
                          <a:alpha val="43000"/>
                        </a:srgbClr>
                      </a:outerShdw>
                    </a:effectLst>
                  </a:rPr>
                  <a:t>Are fitter-</a:t>
                </a:r>
                <a:r>
                  <a:rPr lang="en-US" sz="2000" dirty="0" err="1">
                    <a:ln w="0"/>
                    <a:solidFill>
                      <a:srgbClr val="C00000"/>
                    </a:solidFill>
                    <a:effectLst>
                      <a:outerShdw blurRad="38100" dist="25400" dir="5400000" algn="ctr" rotWithShape="0">
                        <a:srgbClr val="6E747A">
                          <a:alpha val="43000"/>
                        </a:srgbClr>
                      </a:outerShdw>
                    </a:effectLst>
                  </a:rPr>
                  <a:t>favoured</a:t>
                </a:r>
                <a:r>
                  <a:rPr lang="en-US" sz="2000" dirty="0">
                    <a:ln w="0"/>
                    <a:solidFill>
                      <a:srgbClr val="C00000"/>
                    </a:solidFill>
                    <a:effectLst>
                      <a:outerShdw blurRad="38100" dist="25400" dir="5400000" algn="ctr" rotWithShape="0">
                        <a:srgbClr val="6E747A">
                          <a:alpha val="43000"/>
                        </a:srgbClr>
                      </a:outerShdw>
                    </a:effectLst>
                  </a:rPr>
                  <a:t> analysis methods correct/complete?</a:t>
                </a:r>
              </a:p>
              <a:p>
                <a:endParaRPr lang="en-US" dirty="0"/>
              </a:p>
            </p:txBody>
          </p:sp>
        </mc:Choice>
        <mc:Fallback xmlns="">
          <p:sp>
            <p:nvSpPr>
              <p:cNvPr id="8" name="TextBox 7">
                <a:extLst>
                  <a:ext uri="{FF2B5EF4-FFF2-40B4-BE49-F238E27FC236}">
                    <a16:creationId xmlns:a16="http://schemas.microsoft.com/office/drawing/2014/main" id="{209E546C-B6C1-4DAB-8DE5-54C09D03F563}"/>
                  </a:ext>
                </a:extLst>
              </p:cNvPr>
              <p:cNvSpPr txBox="1">
                <a:spLocks noRot="1" noChangeAspect="1" noMove="1" noResize="1" noEditPoints="1" noAdjustHandles="1" noChangeArrowheads="1" noChangeShapeType="1" noTextEdit="1"/>
              </p:cNvSpPr>
              <p:nvPr/>
            </p:nvSpPr>
            <p:spPr>
              <a:xfrm>
                <a:off x="7101282" y="4966955"/>
                <a:ext cx="4635635" cy="1908215"/>
              </a:xfrm>
              <a:prstGeom prst="rect">
                <a:avLst/>
              </a:prstGeom>
              <a:blipFill>
                <a:blip r:embed="rId3"/>
                <a:stretch>
                  <a:fillRect l="-1579" t="-2236"/>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5DC3FAC9-FD93-4BB3-8006-CB7AEA34C03E}"/>
              </a:ext>
            </a:extLst>
          </p:cNvPr>
          <p:cNvSpPr txBox="1"/>
          <p:nvPr/>
        </p:nvSpPr>
        <p:spPr>
          <a:xfrm>
            <a:off x="5638800" y="3810000"/>
            <a:ext cx="914400" cy="9144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3196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1E6CE12-B77B-4D08-A2D1-E8727555D4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966071" y="1799294"/>
            <a:ext cx="4997329" cy="3239923"/>
          </a:xfrm>
          <a:prstGeom prst="rect">
            <a:avLst/>
          </a:prstGeom>
        </p:spPr>
      </p:pic>
      <p:sp>
        <p:nvSpPr>
          <p:cNvPr id="2" name="Title 1">
            <a:extLst>
              <a:ext uri="{FF2B5EF4-FFF2-40B4-BE49-F238E27FC236}">
                <a16:creationId xmlns:a16="http://schemas.microsoft.com/office/drawing/2014/main" id="{662FC28B-99BB-43E9-A419-7978026436EE}"/>
              </a:ext>
            </a:extLst>
          </p:cNvPr>
          <p:cNvSpPr>
            <a:spLocks noGrp="1"/>
          </p:cNvSpPr>
          <p:nvPr>
            <p:ph type="title"/>
          </p:nvPr>
        </p:nvSpPr>
        <p:spPr>
          <a:xfrm>
            <a:off x="76200" y="152400"/>
            <a:ext cx="8229600" cy="1143000"/>
          </a:xfrm>
        </p:spPr>
        <p:txBody>
          <a:bodyPr/>
          <a:lstStyle/>
          <a:p>
            <a:r>
              <a:rPr lang="en-GB" sz="2800" i="1" dirty="0"/>
              <a:t>π</a:t>
            </a:r>
            <a:r>
              <a:rPr lang="en-GB" dirty="0"/>
              <a:t> </a:t>
            </a:r>
            <a:r>
              <a:rPr lang="en-US" sz="2800" dirty="0"/>
              <a:t>valence-quark distributions</a:t>
            </a:r>
            <a:br>
              <a:rPr lang="en-US" sz="2800" dirty="0"/>
            </a:br>
            <a:r>
              <a:rPr lang="en-US" sz="2800" dirty="0"/>
              <a:t>24 Years of Theory Evolution → 2023</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2C677A6-447E-4725-ABF0-33FBF1DF83B9}"/>
                  </a:ext>
                </a:extLst>
              </p:cNvPr>
              <p:cNvSpPr>
                <a:spLocks noGrp="1"/>
              </p:cNvSpPr>
              <p:nvPr>
                <p:ph idx="1"/>
              </p:nvPr>
            </p:nvSpPr>
            <p:spPr>
              <a:xfrm>
                <a:off x="304800" y="1447800"/>
                <a:ext cx="6705600" cy="5596732"/>
              </a:xfrm>
            </p:spPr>
            <p:txBody>
              <a:bodyPr/>
              <a:lstStyle/>
              <a:p>
                <a:pPr>
                  <a:spcBef>
                    <a:spcPts val="0"/>
                  </a:spcBef>
                  <a:spcAft>
                    <a:spcPts val="0"/>
                  </a:spcAft>
                </a:pPr>
                <a:r>
                  <a:rPr lang="en-GB" sz="2000" dirty="0"/>
                  <a:t>Developments in continuum-QCD </a:t>
                </a:r>
              </a:p>
              <a:p>
                <a:pPr marL="0" indent="0">
                  <a:spcBef>
                    <a:spcPts val="0"/>
                  </a:spcBef>
                  <a:spcAft>
                    <a:spcPts val="0"/>
                  </a:spcAft>
                  <a:buNone/>
                </a:pPr>
                <a:r>
                  <a:rPr lang="en-GB" sz="2000" dirty="0"/>
                  <a:t>        enabled 1</a:t>
                </a:r>
                <a:r>
                  <a:rPr lang="en-GB" sz="2000" baseline="30000" dirty="0"/>
                  <a:t>st</a:t>
                </a:r>
                <a:r>
                  <a:rPr lang="en-GB" sz="2000" dirty="0"/>
                  <a:t> parameter-free predictions of </a:t>
                </a:r>
              </a:p>
              <a:p>
                <a:pPr marL="0" indent="0">
                  <a:spcBef>
                    <a:spcPts val="0"/>
                  </a:spcBef>
                  <a:spcAft>
                    <a:spcPts val="0"/>
                  </a:spcAft>
                  <a:buNone/>
                </a:pPr>
                <a:r>
                  <a:rPr lang="en-GB" sz="2000" dirty="0">
                    <a:solidFill>
                      <a:srgbClr val="0000FF"/>
                    </a:solidFill>
                  </a:rPr>
                  <a:t>      valence, </a:t>
                </a:r>
                <a:r>
                  <a:rPr lang="en-GB" sz="2000" dirty="0">
                    <a:solidFill>
                      <a:srgbClr val="008000"/>
                    </a:solidFill>
                  </a:rPr>
                  <a:t>glue</a:t>
                </a:r>
                <a:r>
                  <a:rPr lang="en-GB" sz="2000" dirty="0">
                    <a:solidFill>
                      <a:srgbClr val="0000FF"/>
                    </a:solidFill>
                  </a:rPr>
                  <a:t> </a:t>
                </a:r>
                <a:r>
                  <a:rPr lang="en-GB" sz="2000" dirty="0"/>
                  <a:t>and</a:t>
                </a:r>
                <a:r>
                  <a:rPr lang="en-GB" sz="2000" dirty="0">
                    <a:solidFill>
                      <a:srgbClr val="0000FF"/>
                    </a:solidFill>
                  </a:rPr>
                  <a:t> </a:t>
                </a:r>
                <a:r>
                  <a:rPr lang="en-GB" sz="2000" dirty="0">
                    <a:solidFill>
                      <a:srgbClr val="C00000"/>
                    </a:solidFill>
                  </a:rPr>
                  <a:t>sea</a:t>
                </a:r>
                <a:r>
                  <a:rPr lang="en-GB" sz="2000" dirty="0">
                    <a:solidFill>
                      <a:srgbClr val="0000FF"/>
                    </a:solidFill>
                  </a:rPr>
                  <a:t> </a:t>
                </a:r>
                <a:r>
                  <a:rPr lang="en-GB" sz="2000" dirty="0"/>
                  <a:t>distributions within the pion </a:t>
                </a:r>
              </a:p>
              <a:p>
                <a:pPr lvl="1">
                  <a:spcBef>
                    <a:spcPts val="0"/>
                  </a:spcBef>
                  <a:spcAft>
                    <a:spcPts val="600"/>
                  </a:spcAft>
                </a:pPr>
                <a:r>
                  <a:rPr lang="en-GB" dirty="0">
                    <a:solidFill>
                      <a:srgbClr val="0000FF"/>
                    </a:solidFill>
                  </a:rPr>
                  <a:t>Reveal that </a:t>
                </a:r>
                <a14:m>
                  <m:oMath xmlns:m="http://schemas.openxmlformats.org/officeDocument/2006/math">
                    <m:r>
                      <a:rPr lang="en-GB" i="1">
                        <a:solidFill>
                          <a:srgbClr val="0000FF"/>
                        </a:solidFill>
                        <a:latin typeface="Cambria Math" panose="02040503050406030204" pitchFamily="18" charset="0"/>
                      </a:rPr>
                      <m:t>𝑢</m:t>
                    </m:r>
                    <m:r>
                      <a:rPr lang="en-GB" i="1" baseline="30000">
                        <a:solidFill>
                          <a:srgbClr val="0000FF"/>
                        </a:solidFill>
                        <a:latin typeface="Cambria Math" panose="02040503050406030204" pitchFamily="18" charset="0"/>
                      </a:rPr>
                      <m:t>𝜋</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𝑥</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𝜁</m:t>
                    </m:r>
                    <m:r>
                      <a:rPr lang="en-GB" i="1">
                        <a:solidFill>
                          <a:srgbClr val="0000FF"/>
                        </a:solidFill>
                        <a:latin typeface="Cambria Math" panose="02040503050406030204" pitchFamily="18" charset="0"/>
                      </a:rPr>
                      <m:t>)</m:t>
                    </m:r>
                  </m:oMath>
                </a14:m>
                <a:r>
                  <a:rPr lang="en-GB" dirty="0">
                    <a:solidFill>
                      <a:srgbClr val="0000FF"/>
                    </a:solidFill>
                  </a:rPr>
                  <a:t>is </a:t>
                </a:r>
                <a:r>
                  <a:rPr lang="en-GB" u="sng" dirty="0">
                    <a:solidFill>
                      <a:srgbClr val="0000FF"/>
                    </a:solidFill>
                  </a:rPr>
                  <a:t>hardened</a:t>
                </a:r>
                <a:r>
                  <a:rPr lang="en-GB" dirty="0">
                    <a:solidFill>
                      <a:srgbClr val="0000FF"/>
                    </a:solidFill>
                  </a:rPr>
                  <a:t> by EHM</a:t>
                </a:r>
                <a:endParaRPr lang="en-GB" sz="1800" dirty="0">
                  <a:solidFill>
                    <a:srgbClr val="0000FF"/>
                  </a:solidFill>
                </a:endParaRPr>
              </a:p>
              <a:p>
                <a:pPr>
                  <a:spcBef>
                    <a:spcPts val="0"/>
                  </a:spcBef>
                  <a:spcAft>
                    <a:spcPts val="0"/>
                  </a:spcAft>
                </a:pPr>
                <a:r>
                  <a:rPr lang="en-GB" sz="2000" dirty="0">
                    <a:solidFill>
                      <a:schemeClr val="tx2">
                        <a:lumMod val="75000"/>
                      </a:schemeClr>
                    </a:solidFill>
                  </a:rPr>
                  <a:t>Novel lattice-QCD algorithms beginning to yield results for </a:t>
                </a:r>
                <a:r>
                  <a:rPr lang="en-GB" sz="2000" u="sng" dirty="0">
                    <a:solidFill>
                      <a:schemeClr val="tx2">
                        <a:lumMod val="75000"/>
                      </a:schemeClr>
                    </a:solidFill>
                  </a:rPr>
                  <a:t>pointwise</a:t>
                </a:r>
                <a:r>
                  <a:rPr lang="en-GB" sz="2000" dirty="0">
                    <a:solidFill>
                      <a:schemeClr val="tx2">
                        <a:lumMod val="75000"/>
                      </a:schemeClr>
                    </a:solidFill>
                  </a:rPr>
                  <a:t> behaviour of </a:t>
                </a:r>
                <a14:m>
                  <m:oMath xmlns:m="http://schemas.openxmlformats.org/officeDocument/2006/math">
                    <m:r>
                      <a:rPr lang="en-GB" sz="2000" b="0" i="1" smtClean="0">
                        <a:solidFill>
                          <a:schemeClr val="tx2">
                            <a:lumMod val="75000"/>
                          </a:schemeClr>
                        </a:solidFill>
                        <a:latin typeface="Cambria Math" panose="02040503050406030204" pitchFamily="18" charset="0"/>
                      </a:rPr>
                      <m:t>𝑢</m:t>
                    </m:r>
                    <m:r>
                      <a:rPr lang="en-GB" sz="2000" b="0" i="1" baseline="30000" smtClean="0">
                        <a:solidFill>
                          <a:schemeClr val="tx2">
                            <a:lumMod val="75000"/>
                          </a:schemeClr>
                        </a:solidFill>
                        <a:latin typeface="Cambria Math" panose="02040503050406030204" pitchFamily="18" charset="0"/>
                      </a:rPr>
                      <m:t>𝜋</m:t>
                    </m:r>
                    <m:r>
                      <a:rPr lang="en-GB" sz="2000" b="0" i="1" smtClean="0">
                        <a:solidFill>
                          <a:schemeClr val="tx2">
                            <a:lumMod val="75000"/>
                          </a:schemeClr>
                        </a:solidFill>
                        <a:latin typeface="Cambria Math" panose="02040503050406030204" pitchFamily="18" charset="0"/>
                      </a:rPr>
                      <m:t>(</m:t>
                    </m:r>
                    <m:r>
                      <a:rPr lang="en-GB" sz="2000" b="0" i="1" smtClean="0">
                        <a:solidFill>
                          <a:schemeClr val="tx2">
                            <a:lumMod val="75000"/>
                          </a:schemeClr>
                        </a:solidFill>
                        <a:latin typeface="Cambria Math" panose="02040503050406030204" pitchFamily="18" charset="0"/>
                      </a:rPr>
                      <m:t>𝑥</m:t>
                    </m:r>
                    <m:r>
                      <a:rPr lang="en-GB" sz="2000" b="0" i="1" smtClean="0">
                        <a:solidFill>
                          <a:schemeClr val="tx2">
                            <a:lumMod val="75000"/>
                          </a:schemeClr>
                        </a:solidFill>
                        <a:latin typeface="Cambria Math" panose="02040503050406030204" pitchFamily="18" charset="0"/>
                      </a:rPr>
                      <m:t>;</m:t>
                    </m:r>
                    <m:r>
                      <a:rPr lang="en-GB" sz="2000" b="0" i="1" smtClean="0">
                        <a:solidFill>
                          <a:schemeClr val="tx2">
                            <a:lumMod val="75000"/>
                          </a:schemeClr>
                        </a:solidFill>
                        <a:latin typeface="Cambria Math" panose="02040503050406030204" pitchFamily="18" charset="0"/>
                      </a:rPr>
                      <m:t>𝜁</m:t>
                    </m:r>
                    <m:r>
                      <a:rPr lang="en-GB" sz="2000" b="0" i="1" smtClean="0">
                        <a:solidFill>
                          <a:schemeClr val="tx2">
                            <a:lumMod val="75000"/>
                          </a:schemeClr>
                        </a:solidFill>
                        <a:latin typeface="Cambria Math" panose="02040503050406030204" pitchFamily="18" charset="0"/>
                      </a:rPr>
                      <m:t>)</m:t>
                    </m:r>
                  </m:oMath>
                </a14:m>
                <a:endParaRPr lang="en-GB" sz="2000" dirty="0">
                  <a:solidFill>
                    <a:schemeClr val="tx2">
                      <a:lumMod val="75000"/>
                    </a:schemeClr>
                  </a:solidFill>
                </a:endParaRPr>
              </a:p>
              <a:p>
                <a:pPr>
                  <a:spcBef>
                    <a:spcPts val="600"/>
                  </a:spcBef>
                  <a:spcAft>
                    <a:spcPts val="0"/>
                  </a:spcAft>
                </a:pPr>
                <a:r>
                  <a:rPr lang="en-GB" sz="2000" dirty="0"/>
                  <a:t>Agreement between </a:t>
                </a:r>
              </a:p>
              <a:p>
                <a:pPr marL="400050" lvl="1" indent="0">
                  <a:spcBef>
                    <a:spcPts val="0"/>
                  </a:spcBef>
                  <a:spcAft>
                    <a:spcPts val="0"/>
                  </a:spcAft>
                  <a:buNone/>
                </a:pPr>
                <a:r>
                  <a:rPr lang="en-GB" dirty="0"/>
                  <a:t>new </a:t>
                </a:r>
                <a:r>
                  <a:rPr lang="en-GB" dirty="0">
                    <a:solidFill>
                      <a:srgbClr val="0000FF"/>
                    </a:solidFill>
                  </a:rPr>
                  <a:t>continuum prediction for </a:t>
                </a:r>
                <a14:m>
                  <m:oMath xmlns:m="http://schemas.openxmlformats.org/officeDocument/2006/math">
                    <m:r>
                      <a:rPr lang="en-GB" i="1">
                        <a:solidFill>
                          <a:srgbClr val="0000FF"/>
                        </a:solidFill>
                        <a:latin typeface="Cambria Math" panose="02040503050406030204" pitchFamily="18" charset="0"/>
                      </a:rPr>
                      <m:t>𝑢</m:t>
                    </m:r>
                    <m:r>
                      <a:rPr lang="en-GB" i="1" baseline="30000">
                        <a:solidFill>
                          <a:srgbClr val="0000FF"/>
                        </a:solidFill>
                        <a:latin typeface="Cambria Math" panose="02040503050406030204" pitchFamily="18" charset="0"/>
                      </a:rPr>
                      <m:t>𝜋</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𝑥</m:t>
                    </m:r>
                    <m:r>
                      <a:rPr lang="en-GB" i="1">
                        <a:solidFill>
                          <a:srgbClr val="0000FF"/>
                        </a:solidFill>
                        <a:latin typeface="Cambria Math" panose="02040503050406030204" pitchFamily="18" charset="0"/>
                      </a:rPr>
                      <m:t>;</m:t>
                    </m:r>
                    <m:r>
                      <a:rPr lang="en-GB" i="1">
                        <a:solidFill>
                          <a:srgbClr val="0000FF"/>
                        </a:solidFill>
                        <a:latin typeface="Cambria Math" panose="02040503050406030204" pitchFamily="18" charset="0"/>
                      </a:rPr>
                      <m:t>𝜁</m:t>
                    </m:r>
                    <m:r>
                      <a:rPr lang="en-GB" i="1">
                        <a:solidFill>
                          <a:srgbClr val="0000FF"/>
                        </a:solidFill>
                        <a:latin typeface="Cambria Math" panose="02040503050406030204" pitchFamily="18" charset="0"/>
                      </a:rPr>
                      <m:t>)</m:t>
                    </m:r>
                  </m:oMath>
                </a14:m>
                <a:r>
                  <a:rPr lang="en-GB" dirty="0">
                    <a:solidFill>
                      <a:srgbClr val="0000FF"/>
                    </a:solidFill>
                  </a:rPr>
                  <a:t> [Ding:2019lwe] </a:t>
                </a:r>
              </a:p>
              <a:p>
                <a:pPr marL="400050" lvl="1" indent="0">
                  <a:spcBef>
                    <a:spcPts val="0"/>
                  </a:spcBef>
                  <a:spcAft>
                    <a:spcPts val="600"/>
                  </a:spcAft>
                  <a:buNone/>
                </a:pPr>
                <a:r>
                  <a:rPr lang="en-GB" dirty="0"/>
                  <a:t>   and </a:t>
                </a:r>
                <a:r>
                  <a:rPr lang="en-GB" dirty="0">
                    <a:solidFill>
                      <a:schemeClr val="bg2">
                        <a:lumMod val="25000"/>
                      </a:schemeClr>
                    </a:solidFill>
                  </a:rPr>
                  <a:t>lattice-QCD result [Sufian:2019bol] </a:t>
                </a:r>
              </a:p>
              <a:p>
                <a:pPr>
                  <a:spcBef>
                    <a:spcPts val="0"/>
                  </a:spcBef>
                  <a:spcAft>
                    <a:spcPts val="600"/>
                  </a:spcAft>
                </a:pPr>
                <a:r>
                  <a:rPr lang="en-GB" sz="2000" dirty="0"/>
                  <a:t>R</a:t>
                </a:r>
                <a:r>
                  <a:rPr lang="en-GB" dirty="0"/>
                  <a:t>eal strides toward understanding pion structure.  </a:t>
                </a:r>
                <a:r>
                  <a:rPr lang="en-GB" sz="1800" dirty="0"/>
                  <a:t> </a:t>
                </a:r>
              </a:p>
              <a:p>
                <a:pPr>
                  <a:spcBef>
                    <a:spcPts val="600"/>
                  </a:spcBef>
                  <a:spcAft>
                    <a:spcPts val="600"/>
                  </a:spcAft>
                </a:pPr>
                <a:r>
                  <a:rPr lang="en-GB" dirty="0"/>
                  <a:t>Standard Model prediction: stronger than ever before</a:t>
                </a:r>
              </a:p>
              <a:p>
                <a:pPr marL="0" indent="0">
                  <a:spcBef>
                    <a:spcPts val="600"/>
                  </a:spcBef>
                  <a:buNone/>
                </a:pPr>
                <a:endParaRPr lang="en-US" dirty="0"/>
              </a:p>
            </p:txBody>
          </p:sp>
        </mc:Choice>
        <mc:Fallback xmlns="">
          <p:sp>
            <p:nvSpPr>
              <p:cNvPr id="3" name="Content Placeholder 2">
                <a:extLst>
                  <a:ext uri="{FF2B5EF4-FFF2-40B4-BE49-F238E27FC236}">
                    <a16:creationId xmlns:a16="http://schemas.microsoft.com/office/drawing/2014/main" id="{12C677A6-447E-4725-ABF0-33FBF1DF83B9}"/>
                  </a:ext>
                </a:extLst>
              </p:cNvPr>
              <p:cNvSpPr>
                <a:spLocks noGrp="1" noRot="1" noChangeAspect="1" noMove="1" noResize="1" noEditPoints="1" noAdjustHandles="1" noChangeArrowheads="1" noChangeShapeType="1" noTextEdit="1"/>
              </p:cNvSpPr>
              <p:nvPr>
                <p:ph idx="1"/>
              </p:nvPr>
            </p:nvSpPr>
            <p:spPr>
              <a:xfrm>
                <a:off x="304800" y="1447800"/>
                <a:ext cx="6705600" cy="5596732"/>
              </a:xfrm>
              <a:blipFill>
                <a:blip r:embed="rId3"/>
                <a:stretch>
                  <a:fillRect l="-1000" t="-654" r="-18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21E239AF-7FC7-49BF-91AC-AF01102BF24C}"/>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26EB2C46-1C67-4E43-A6EA-161801F241E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41315C01-3568-44C5-AC5A-A8EDC333B54C}"/>
              </a:ext>
            </a:extLst>
          </p:cNvPr>
          <p:cNvSpPr>
            <a:spLocks noGrp="1"/>
          </p:cNvSpPr>
          <p:nvPr>
            <p:ph type="sldNum" sz="quarter" idx="12"/>
          </p:nvPr>
        </p:nvSpPr>
        <p:spPr/>
        <p:txBody>
          <a:bodyPr/>
          <a:lstStyle/>
          <a:p>
            <a:fld id="{87034D8C-3CB4-402A-BC46-2AB14C0FE90A}" type="slidenum">
              <a:rPr lang="en-US" smtClean="0"/>
              <a:pPr/>
              <a:t>85</a:t>
            </a:fld>
            <a:endParaRPr lang="en-US"/>
          </a:p>
        </p:txBody>
      </p:sp>
      <p:sp>
        <p:nvSpPr>
          <p:cNvPr id="9" name="TextBox 8">
            <a:extLst>
              <a:ext uri="{FF2B5EF4-FFF2-40B4-BE49-F238E27FC236}">
                <a16:creationId xmlns:a16="http://schemas.microsoft.com/office/drawing/2014/main" id="{200561D1-34A5-42F8-B384-79CD0DC5248D}"/>
              </a:ext>
            </a:extLst>
          </p:cNvPr>
          <p:cNvSpPr txBox="1"/>
          <p:nvPr/>
        </p:nvSpPr>
        <p:spPr>
          <a:xfrm>
            <a:off x="9677400" y="1008857"/>
            <a:ext cx="2012602" cy="1200329"/>
          </a:xfrm>
          <a:prstGeom prst="rect">
            <a:avLst/>
          </a:prstGeom>
          <a:noFill/>
        </p:spPr>
        <p:txBody>
          <a:bodyPr wrap="none" rtlCol="0">
            <a:spAutoFit/>
          </a:bodyPr>
          <a:lstStyle/>
          <a:p>
            <a:r>
              <a:rPr lang="en-GB" dirty="0">
                <a:solidFill>
                  <a:srgbClr val="0000FF"/>
                </a:solidFill>
              </a:rPr>
              <a:t>β</a:t>
            </a:r>
            <a:r>
              <a:rPr lang="en-GB" baseline="30000" dirty="0" err="1">
                <a:solidFill>
                  <a:srgbClr val="0000FF"/>
                </a:solidFill>
              </a:rPr>
              <a:t>contm</a:t>
            </a:r>
            <a:r>
              <a:rPr lang="en-GB" dirty="0">
                <a:solidFill>
                  <a:srgbClr val="0000FF"/>
                </a:solidFill>
              </a:rPr>
              <a:t>(ζ</a:t>
            </a:r>
            <a:r>
              <a:rPr lang="en-GB" baseline="-25000" dirty="0">
                <a:solidFill>
                  <a:srgbClr val="0000FF"/>
                </a:solidFill>
              </a:rPr>
              <a:t>5</a:t>
            </a:r>
            <a:r>
              <a:rPr lang="en-GB" dirty="0">
                <a:solidFill>
                  <a:srgbClr val="0000FF"/>
                </a:solidFill>
              </a:rPr>
              <a:t>) = 2.66(12)</a:t>
            </a:r>
          </a:p>
          <a:p>
            <a:r>
              <a:rPr lang="en-GB" dirty="0">
                <a:solidFill>
                  <a:schemeClr val="tx1">
                    <a:lumMod val="75000"/>
                  </a:schemeClr>
                </a:solidFill>
              </a:rPr>
              <a:t>β</a:t>
            </a:r>
            <a:r>
              <a:rPr lang="en-GB" baseline="30000" dirty="0">
                <a:solidFill>
                  <a:schemeClr val="tx1">
                    <a:lumMod val="75000"/>
                  </a:schemeClr>
                </a:solidFill>
              </a:rPr>
              <a:t>lattice</a:t>
            </a:r>
            <a:r>
              <a:rPr lang="en-GB" dirty="0">
                <a:solidFill>
                  <a:schemeClr val="tx1">
                    <a:lumMod val="75000"/>
                  </a:schemeClr>
                </a:solidFill>
              </a:rPr>
              <a:t>(ζ</a:t>
            </a:r>
            <a:r>
              <a:rPr lang="en-GB" baseline="-25000" dirty="0">
                <a:solidFill>
                  <a:schemeClr val="tx1">
                    <a:lumMod val="75000"/>
                  </a:schemeClr>
                </a:solidFill>
              </a:rPr>
              <a:t>5</a:t>
            </a:r>
            <a:r>
              <a:rPr lang="en-GB" dirty="0">
                <a:solidFill>
                  <a:schemeClr val="tx1">
                    <a:lumMod val="75000"/>
                  </a:schemeClr>
                </a:solidFill>
              </a:rPr>
              <a:t>) = 2.45(58)</a:t>
            </a:r>
          </a:p>
          <a:p>
            <a:endParaRPr lang="en-GB" dirty="0">
              <a:solidFill>
                <a:srgbClr val="0000FF"/>
              </a:solidFill>
            </a:endParaRPr>
          </a:p>
          <a:p>
            <a:endParaRPr lang="en-GB" dirty="0"/>
          </a:p>
        </p:txBody>
      </p:sp>
      <p:cxnSp>
        <p:nvCxnSpPr>
          <p:cNvPr id="8" name="Straight Arrow Connector 7">
            <a:extLst>
              <a:ext uri="{FF2B5EF4-FFF2-40B4-BE49-F238E27FC236}">
                <a16:creationId xmlns:a16="http://schemas.microsoft.com/office/drawing/2014/main" id="{3AE3742B-4C8C-4C1E-9838-399DC5E317B1}"/>
              </a:ext>
            </a:extLst>
          </p:cNvPr>
          <p:cNvCxnSpPr>
            <a:cxnSpLocks/>
          </p:cNvCxnSpPr>
          <p:nvPr/>
        </p:nvCxnSpPr>
        <p:spPr bwMode="auto">
          <a:xfrm flipV="1">
            <a:off x="5794887" y="2864142"/>
            <a:ext cx="3730113" cy="1346826"/>
          </a:xfrm>
          <a:prstGeom prst="straightConnector1">
            <a:avLst/>
          </a:prstGeom>
          <a:noFill/>
          <a:ln w="19050" cap="flat" cmpd="sng" algn="ctr">
            <a:solidFill>
              <a:schemeClr val="tx1"/>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1C6BE3EA-0126-4F8E-B429-BD5CC327028E}"/>
              </a:ext>
            </a:extLst>
          </p:cNvPr>
          <p:cNvCxnSpPr>
            <a:cxnSpLocks/>
          </p:cNvCxnSpPr>
          <p:nvPr/>
        </p:nvCxnSpPr>
        <p:spPr bwMode="auto">
          <a:xfrm flipV="1">
            <a:off x="5638800" y="2386605"/>
            <a:ext cx="2819400" cy="1406495"/>
          </a:xfrm>
          <a:prstGeom prst="straightConnector1">
            <a:avLst/>
          </a:prstGeom>
          <a:noFill/>
          <a:ln w="19050" cap="flat" cmpd="sng" algn="ctr">
            <a:solidFill>
              <a:srgbClr val="0000FF"/>
            </a:solidFill>
            <a:prstDash val="solid"/>
            <a:round/>
            <a:headEnd type="none" w="med" len="med"/>
            <a:tailEnd type="triangle"/>
          </a:ln>
          <a:effectLst/>
        </p:spPr>
      </p:cxnSp>
      <p:sp>
        <p:nvSpPr>
          <p:cNvPr id="15" name="Content Placeholder 2">
            <a:extLst>
              <a:ext uri="{FF2B5EF4-FFF2-40B4-BE49-F238E27FC236}">
                <a16:creationId xmlns:a16="http://schemas.microsoft.com/office/drawing/2014/main" id="{D56437F2-7A3E-4442-99D2-7B64F3C94737}"/>
              </a:ext>
            </a:extLst>
          </p:cNvPr>
          <p:cNvSpPr txBox="1">
            <a:spLocks/>
          </p:cNvSpPr>
          <p:nvPr/>
        </p:nvSpPr>
        <p:spPr bwMode="auto">
          <a:xfrm>
            <a:off x="299884" y="5332598"/>
            <a:ext cx="11506201" cy="68720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pPr>
              <a:spcBef>
                <a:spcPts val="0"/>
              </a:spcBef>
              <a:spcAft>
                <a:spcPts val="0"/>
              </a:spcAft>
            </a:pPr>
            <a:r>
              <a:rPr lang="en-GB" i="1" kern="0" dirty="0">
                <a:solidFill>
                  <a:srgbClr val="FF0000"/>
                </a:solidFill>
              </a:rPr>
              <a:t>After 30 years – new era dawning in which the ultimate experimental checks can be made: </a:t>
            </a:r>
          </a:p>
          <a:p>
            <a:pPr marL="0" indent="0">
              <a:spcBef>
                <a:spcPts val="0"/>
              </a:spcBef>
              <a:spcAft>
                <a:spcPts val="600"/>
              </a:spcAft>
              <a:buNone/>
            </a:pPr>
            <a:r>
              <a:rPr lang="en-GB" i="1" kern="0" dirty="0">
                <a:solidFill>
                  <a:srgbClr val="FF0000"/>
                </a:solidFill>
              </a:rPr>
              <a:t>	 M2 beam-line @ CERN … JLab12 … EIC … </a:t>
            </a:r>
            <a:r>
              <a:rPr lang="en-GB" i="1" kern="0" dirty="0" err="1">
                <a:solidFill>
                  <a:srgbClr val="FF0000"/>
                </a:solidFill>
              </a:rPr>
              <a:t>EicC</a:t>
            </a:r>
            <a:endParaRPr lang="en-GB" kern="0" dirty="0">
              <a:solidFill>
                <a:srgbClr val="FF0000"/>
              </a:solidFill>
            </a:endParaRPr>
          </a:p>
          <a:p>
            <a:pPr marL="0" indent="0">
              <a:spcBef>
                <a:spcPts val="600"/>
              </a:spcBef>
              <a:buFont typeface="Wingdings" pitchFamily="2" charset="2"/>
              <a:buNone/>
            </a:pPr>
            <a:endParaRPr lang="en-US" kern="0" dirty="0"/>
          </a:p>
        </p:txBody>
      </p:sp>
    </p:spTree>
    <p:extLst>
      <p:ext uri="{BB962C8B-B14F-4D97-AF65-F5344CB8AC3E}">
        <p14:creationId xmlns:p14="http://schemas.microsoft.com/office/powerpoint/2010/main" val="296642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1F4BEF06-F7EB-4670-B099-D4F1A38B2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609600"/>
            <a:ext cx="4129174" cy="5867400"/>
          </a:xfrm>
          <a:prstGeom prst="rect">
            <a:avLst/>
          </a:prstGeom>
        </p:spPr>
      </p:pic>
      <p:sp>
        <p:nvSpPr>
          <p:cNvPr id="2" name="Title 1">
            <a:extLst>
              <a:ext uri="{FF2B5EF4-FFF2-40B4-BE49-F238E27FC236}">
                <a16:creationId xmlns:a16="http://schemas.microsoft.com/office/drawing/2014/main" id="{F0567314-268D-4B1A-98ED-2C7B22F7EE4B}"/>
              </a:ext>
            </a:extLst>
          </p:cNvPr>
          <p:cNvSpPr>
            <a:spLocks noGrp="1"/>
          </p:cNvSpPr>
          <p:nvPr>
            <p:ph type="title"/>
          </p:nvPr>
        </p:nvSpPr>
        <p:spPr>
          <a:xfrm>
            <a:off x="304800" y="152400"/>
            <a:ext cx="11316929" cy="1143000"/>
          </a:xfrm>
        </p:spPr>
        <p:txBody>
          <a:bodyPr/>
          <a:lstStyle/>
          <a:p>
            <a:r>
              <a:rPr lang="en-GB" sz="2300" i="1" dirty="0"/>
              <a:t>π</a:t>
            </a:r>
            <a:r>
              <a:rPr lang="en-GB" sz="2300" dirty="0"/>
              <a:t> DFs</a:t>
            </a:r>
            <a:r>
              <a:rPr lang="en-US" sz="2300" dirty="0"/>
              <a:t> … Modern Theory Predictions vs Traditional Phenomenological Fits to Data</a:t>
            </a:r>
          </a:p>
        </p:txBody>
      </p:sp>
      <p:sp>
        <p:nvSpPr>
          <p:cNvPr id="3" name="Content Placeholder 2">
            <a:extLst>
              <a:ext uri="{FF2B5EF4-FFF2-40B4-BE49-F238E27FC236}">
                <a16:creationId xmlns:a16="http://schemas.microsoft.com/office/drawing/2014/main" id="{6D982438-8628-482E-8DAE-84F02067F779}"/>
              </a:ext>
            </a:extLst>
          </p:cNvPr>
          <p:cNvSpPr>
            <a:spLocks noGrp="1"/>
          </p:cNvSpPr>
          <p:nvPr>
            <p:ph idx="1"/>
          </p:nvPr>
        </p:nvSpPr>
        <p:spPr>
          <a:xfrm>
            <a:off x="457200" y="731836"/>
            <a:ext cx="7265880" cy="4983164"/>
          </a:xfrm>
        </p:spPr>
        <p:txBody>
          <a:bodyPr/>
          <a:lstStyle/>
          <a:p>
            <a:pPr>
              <a:spcBef>
                <a:spcPts val="0"/>
              </a:spcBef>
            </a:pPr>
            <a:r>
              <a:rPr lang="en-GB" dirty="0">
                <a:solidFill>
                  <a:srgbClr val="000099"/>
                </a:solidFill>
              </a:rPr>
              <a:t>Valence: </a:t>
            </a:r>
          </a:p>
          <a:p>
            <a:pPr lvl="1">
              <a:spcBef>
                <a:spcPts val="0"/>
              </a:spcBef>
            </a:pPr>
            <a:r>
              <a:rPr lang="en-GB" dirty="0">
                <a:solidFill>
                  <a:srgbClr val="000099"/>
                </a:solidFill>
              </a:rPr>
              <a:t>momentum fraction similar</a:t>
            </a:r>
          </a:p>
          <a:p>
            <a:pPr lvl="1">
              <a:spcBef>
                <a:spcPts val="0"/>
              </a:spcBef>
            </a:pPr>
            <a:r>
              <a:rPr lang="en-GB" dirty="0">
                <a:solidFill>
                  <a:srgbClr val="000099"/>
                </a:solidFill>
              </a:rPr>
              <a:t>Phenomenological Fits … profile much harder </a:t>
            </a:r>
          </a:p>
          <a:p>
            <a:pPr marL="457200" lvl="1" indent="0">
              <a:spcBef>
                <a:spcPts val="0"/>
              </a:spcBef>
              <a:buNone/>
            </a:pPr>
            <a:r>
              <a:rPr lang="en-GB" dirty="0">
                <a:solidFill>
                  <a:srgbClr val="000099"/>
                </a:solidFill>
              </a:rPr>
              <a:t>	&amp; inconsistent with QCD prediction</a:t>
            </a:r>
          </a:p>
          <a:p>
            <a:pPr>
              <a:spcBef>
                <a:spcPts val="0"/>
              </a:spcBef>
            </a:pPr>
            <a:r>
              <a:rPr lang="en-US" dirty="0">
                <a:solidFill>
                  <a:srgbClr val="009900"/>
                </a:solidFill>
              </a:rPr>
              <a:t>Glue:</a:t>
            </a:r>
          </a:p>
          <a:p>
            <a:pPr lvl="1">
              <a:spcBef>
                <a:spcPts val="0"/>
              </a:spcBef>
            </a:pPr>
            <a:r>
              <a:rPr lang="en-US" dirty="0">
                <a:solidFill>
                  <a:srgbClr val="009900"/>
                </a:solidFill>
              </a:rPr>
              <a:t>Qualitative similarities on x </a:t>
            </a:r>
            <a:r>
              <a:rPr lang="en-GB" dirty="0">
                <a:solidFill>
                  <a:srgbClr val="009900"/>
                </a:solidFill>
              </a:rPr>
              <a:t>≥ 0.05, but marked quantitative disagreement, especially on complementary domain</a:t>
            </a:r>
          </a:p>
          <a:p>
            <a:pPr lvl="1">
              <a:spcBef>
                <a:spcPts val="0"/>
              </a:spcBef>
            </a:pPr>
            <a:r>
              <a:rPr lang="en-US" dirty="0">
                <a:solidFill>
                  <a:srgbClr val="009900"/>
                </a:solidFill>
              </a:rPr>
              <a:t>Both continuum prediction and fit are very different from early phenomenology</a:t>
            </a:r>
          </a:p>
          <a:p>
            <a:pPr lvl="1">
              <a:spcBef>
                <a:spcPts val="0"/>
              </a:spcBef>
            </a:pPr>
            <a:r>
              <a:rPr lang="en-US" dirty="0">
                <a:solidFill>
                  <a:srgbClr val="009900"/>
                </a:solidFill>
              </a:rPr>
              <a:t>Should be tested in new experiments that are directly sensitive to the pion’s gluon content.</a:t>
            </a:r>
          </a:p>
          <a:p>
            <a:pPr lvl="2">
              <a:spcBef>
                <a:spcPts val="0"/>
              </a:spcBef>
            </a:pPr>
            <a:r>
              <a:rPr lang="en-US" sz="2000" dirty="0">
                <a:solidFill>
                  <a:srgbClr val="009900"/>
                </a:solidFill>
              </a:rPr>
              <a:t>E.g., prompt photon &amp; J/Ψ production </a:t>
            </a:r>
          </a:p>
          <a:p>
            <a:pPr>
              <a:spcBef>
                <a:spcPts val="0"/>
              </a:spcBef>
            </a:pPr>
            <a:r>
              <a:rPr lang="en-US" dirty="0">
                <a:solidFill>
                  <a:srgbClr val="C00000"/>
                </a:solidFill>
              </a:rPr>
              <a:t>Sea:</a:t>
            </a:r>
          </a:p>
          <a:p>
            <a:pPr lvl="1">
              <a:spcBef>
                <a:spcPts val="0"/>
              </a:spcBef>
            </a:pPr>
            <a:r>
              <a:rPr lang="en-US" dirty="0">
                <a:solidFill>
                  <a:srgbClr val="C00000"/>
                </a:solidFill>
              </a:rPr>
              <a:t>Prediction and fit disagree on entire x-domain </a:t>
            </a:r>
          </a:p>
          <a:p>
            <a:pPr lvl="1">
              <a:spcBef>
                <a:spcPts val="0"/>
              </a:spcBef>
            </a:pPr>
            <a:r>
              <a:rPr lang="en-US" dirty="0">
                <a:solidFill>
                  <a:srgbClr val="C00000"/>
                </a:solidFill>
              </a:rPr>
              <a:t>If pion’s gluon content is considered uncertain, then fair to describe sea-quark distribution as empirically unknown</a:t>
            </a:r>
          </a:p>
          <a:p>
            <a:pPr lvl="1">
              <a:spcBef>
                <a:spcPts val="0"/>
              </a:spcBef>
            </a:pPr>
            <a:r>
              <a:rPr lang="en-US" dirty="0">
                <a:solidFill>
                  <a:srgbClr val="C00000"/>
                </a:solidFill>
              </a:rPr>
              <a:t>Motivation for the collection and analysis of DY data with π</a:t>
            </a:r>
            <a:r>
              <a:rPr lang="en-US" baseline="30000" dirty="0">
                <a:solidFill>
                  <a:srgbClr val="C00000"/>
                </a:solidFill>
              </a:rPr>
              <a:t>± </a:t>
            </a:r>
            <a:r>
              <a:rPr lang="en-US" dirty="0">
                <a:solidFill>
                  <a:srgbClr val="C00000"/>
                </a:solidFill>
              </a:rPr>
              <a:t>beams on </a:t>
            </a:r>
            <a:r>
              <a:rPr lang="en-US" dirty="0" err="1">
                <a:solidFill>
                  <a:srgbClr val="C00000"/>
                </a:solidFill>
              </a:rPr>
              <a:t>isoscalar</a:t>
            </a:r>
            <a:r>
              <a:rPr lang="en-US" dirty="0">
                <a:solidFill>
                  <a:srgbClr val="C00000"/>
                </a:solidFill>
              </a:rPr>
              <a:t> targets</a:t>
            </a:r>
          </a:p>
        </p:txBody>
      </p:sp>
      <p:sp>
        <p:nvSpPr>
          <p:cNvPr id="4" name="Date Placeholder 3">
            <a:extLst>
              <a:ext uri="{FF2B5EF4-FFF2-40B4-BE49-F238E27FC236}">
                <a16:creationId xmlns:a16="http://schemas.microsoft.com/office/drawing/2014/main" id="{CC08AEB1-086B-4DD6-9F7D-D75149F723C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9B289EAF-832B-4C4E-AF8C-B6805BE09D89}"/>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8351602F-34F4-4BD8-9C5E-71FE45D2A5DD}"/>
              </a:ext>
            </a:extLst>
          </p:cNvPr>
          <p:cNvSpPr>
            <a:spLocks noGrp="1"/>
          </p:cNvSpPr>
          <p:nvPr>
            <p:ph type="sldNum" sz="quarter" idx="12"/>
          </p:nvPr>
        </p:nvSpPr>
        <p:spPr/>
        <p:txBody>
          <a:bodyPr/>
          <a:lstStyle/>
          <a:p>
            <a:fld id="{87034D8C-3CB4-402A-BC46-2AB14C0FE90A}" type="slidenum">
              <a:rPr lang="en-US" smtClean="0"/>
              <a:pPr/>
              <a:t>86</a:t>
            </a:fld>
            <a:endParaRPr lang="en-US"/>
          </a:p>
        </p:txBody>
      </p:sp>
      <p:sp>
        <p:nvSpPr>
          <p:cNvPr id="11" name="TextBox 10">
            <a:extLst>
              <a:ext uri="{FF2B5EF4-FFF2-40B4-BE49-F238E27FC236}">
                <a16:creationId xmlns:a16="http://schemas.microsoft.com/office/drawing/2014/main" id="{E30CC9EB-A161-41C3-95CA-80253705CD1E}"/>
              </a:ext>
            </a:extLst>
          </p:cNvPr>
          <p:cNvSpPr txBox="1"/>
          <p:nvPr/>
        </p:nvSpPr>
        <p:spPr>
          <a:xfrm flipH="1">
            <a:off x="10888979" y="1447800"/>
            <a:ext cx="894080" cy="646331"/>
          </a:xfrm>
          <a:prstGeom prst="rect">
            <a:avLst/>
          </a:prstGeom>
          <a:noFill/>
        </p:spPr>
        <p:txBody>
          <a:bodyPr wrap="square" rtlCol="0">
            <a:spAutoFit/>
          </a:bodyPr>
          <a:lstStyle/>
          <a:p>
            <a:r>
              <a:rPr lang="en-GB" dirty="0">
                <a:solidFill>
                  <a:schemeClr val="accent5">
                    <a:lumMod val="75000"/>
                  </a:schemeClr>
                </a:solidFill>
              </a:rPr>
              <a:t>JAM valence</a:t>
            </a:r>
            <a:endParaRPr lang="en-US" dirty="0">
              <a:solidFill>
                <a:schemeClr val="accent5">
                  <a:lumMod val="75000"/>
                </a:schemeClr>
              </a:solidFill>
            </a:endParaRPr>
          </a:p>
        </p:txBody>
      </p:sp>
      <p:sp>
        <p:nvSpPr>
          <p:cNvPr id="12" name="TextBox 11">
            <a:extLst>
              <a:ext uri="{FF2B5EF4-FFF2-40B4-BE49-F238E27FC236}">
                <a16:creationId xmlns:a16="http://schemas.microsoft.com/office/drawing/2014/main" id="{1FE59AB1-5F24-465D-BF28-AF2611FAE70C}"/>
              </a:ext>
            </a:extLst>
          </p:cNvPr>
          <p:cNvSpPr txBox="1"/>
          <p:nvPr/>
        </p:nvSpPr>
        <p:spPr>
          <a:xfrm flipH="1">
            <a:off x="10040619" y="4572000"/>
            <a:ext cx="1295400" cy="646331"/>
          </a:xfrm>
          <a:prstGeom prst="rect">
            <a:avLst/>
          </a:prstGeom>
          <a:noFill/>
        </p:spPr>
        <p:txBody>
          <a:bodyPr wrap="square" rtlCol="0">
            <a:spAutoFit/>
          </a:bodyPr>
          <a:lstStyle/>
          <a:p>
            <a:r>
              <a:rPr lang="en-GB" dirty="0">
                <a:solidFill>
                  <a:schemeClr val="accent5">
                    <a:lumMod val="75000"/>
                  </a:schemeClr>
                </a:solidFill>
              </a:rPr>
              <a:t>JAM: </a:t>
            </a:r>
          </a:p>
          <a:p>
            <a:r>
              <a:rPr lang="en-GB" dirty="0">
                <a:solidFill>
                  <a:schemeClr val="accent5">
                    <a:lumMod val="75000"/>
                  </a:schemeClr>
                </a:solidFill>
              </a:rPr>
              <a:t>glue &amp; sea</a:t>
            </a:r>
            <a:endParaRPr lang="en-US" dirty="0">
              <a:solidFill>
                <a:schemeClr val="accent5">
                  <a:lumMod val="75000"/>
                </a:schemeClr>
              </a:solidFill>
            </a:endParaRPr>
          </a:p>
        </p:txBody>
      </p:sp>
      <p:sp>
        <p:nvSpPr>
          <p:cNvPr id="14" name="TextBox 13">
            <a:extLst>
              <a:ext uri="{FF2B5EF4-FFF2-40B4-BE49-F238E27FC236}">
                <a16:creationId xmlns:a16="http://schemas.microsoft.com/office/drawing/2014/main" id="{106386D9-4323-4129-AD73-F2C5F93FD11A}"/>
              </a:ext>
            </a:extLst>
          </p:cNvPr>
          <p:cNvSpPr txBox="1"/>
          <p:nvPr/>
        </p:nvSpPr>
        <p:spPr>
          <a:xfrm flipH="1">
            <a:off x="9526657" y="770771"/>
            <a:ext cx="1905000" cy="369332"/>
          </a:xfrm>
          <a:prstGeom prst="rect">
            <a:avLst/>
          </a:prstGeom>
          <a:noFill/>
        </p:spPr>
        <p:txBody>
          <a:bodyPr wrap="square" rtlCol="0">
            <a:spAutoFit/>
          </a:bodyPr>
          <a:lstStyle/>
          <a:p>
            <a:r>
              <a:rPr lang="en-GB" dirty="0">
                <a:solidFill>
                  <a:schemeClr val="accent6">
                    <a:lumMod val="75000"/>
                  </a:schemeClr>
                </a:solidFill>
              </a:rPr>
              <a:t>CSM prediction</a:t>
            </a:r>
            <a:endParaRPr lang="en-US" dirty="0">
              <a:solidFill>
                <a:schemeClr val="accent6">
                  <a:lumMod val="75000"/>
                </a:schemeClr>
              </a:solidFill>
            </a:endParaRPr>
          </a:p>
        </p:txBody>
      </p:sp>
      <p:cxnSp>
        <p:nvCxnSpPr>
          <p:cNvPr id="16" name="Straight Arrow Connector 15">
            <a:extLst>
              <a:ext uri="{FF2B5EF4-FFF2-40B4-BE49-F238E27FC236}">
                <a16:creationId xmlns:a16="http://schemas.microsoft.com/office/drawing/2014/main" id="{FE4E5D27-E38F-45A8-9980-42470399D252}"/>
              </a:ext>
            </a:extLst>
          </p:cNvPr>
          <p:cNvCxnSpPr/>
          <p:nvPr/>
        </p:nvCxnSpPr>
        <p:spPr bwMode="auto">
          <a:xfrm flipH="1">
            <a:off x="9220200" y="5041338"/>
            <a:ext cx="914400" cy="457200"/>
          </a:xfrm>
          <a:prstGeom prst="straightConnector1">
            <a:avLst/>
          </a:prstGeom>
          <a:noFill/>
          <a:ln w="9525" cap="flat" cmpd="sng" algn="ctr">
            <a:solidFill>
              <a:srgbClr val="0099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E4F6069-56DC-492C-A464-9E9A4676FFB3}"/>
              </a:ext>
            </a:extLst>
          </p:cNvPr>
          <p:cNvCxnSpPr>
            <a:cxnSpLocks/>
          </p:cNvCxnSpPr>
          <p:nvPr/>
        </p:nvCxnSpPr>
        <p:spPr bwMode="auto">
          <a:xfrm flipH="1">
            <a:off x="8830460" y="5089558"/>
            <a:ext cx="1981201" cy="639128"/>
          </a:xfrm>
          <a:prstGeom prst="straightConnector1">
            <a:avLst/>
          </a:prstGeom>
          <a:noFill/>
          <a:ln w="9525" cap="flat" cmpd="sng" algn="ctr">
            <a:solidFill>
              <a:srgbClr val="C00000"/>
            </a:solidFill>
            <a:prstDash val="solid"/>
            <a:round/>
            <a:headEnd type="none" w="med" len="med"/>
            <a:tailEnd type="triangle"/>
          </a:ln>
          <a:effectLst/>
        </p:spPr>
      </p:cxnSp>
      <p:sp>
        <p:nvSpPr>
          <p:cNvPr id="19" name="TextBox 18">
            <a:extLst>
              <a:ext uri="{FF2B5EF4-FFF2-40B4-BE49-F238E27FC236}">
                <a16:creationId xmlns:a16="http://schemas.microsoft.com/office/drawing/2014/main" id="{4C3E4790-4153-4605-BF22-5CC344B8E01E}"/>
              </a:ext>
            </a:extLst>
          </p:cNvPr>
          <p:cNvSpPr txBox="1"/>
          <p:nvPr/>
        </p:nvSpPr>
        <p:spPr>
          <a:xfrm flipH="1">
            <a:off x="9088119" y="3884652"/>
            <a:ext cx="1905000" cy="646331"/>
          </a:xfrm>
          <a:prstGeom prst="rect">
            <a:avLst/>
          </a:prstGeom>
          <a:noFill/>
        </p:spPr>
        <p:txBody>
          <a:bodyPr wrap="square" rtlCol="0">
            <a:spAutoFit/>
          </a:bodyPr>
          <a:lstStyle/>
          <a:p>
            <a:r>
              <a:rPr lang="en-GB" dirty="0">
                <a:solidFill>
                  <a:schemeClr val="accent6">
                    <a:lumMod val="75000"/>
                  </a:schemeClr>
                </a:solidFill>
              </a:rPr>
              <a:t>DSE prediction</a:t>
            </a:r>
          </a:p>
          <a:p>
            <a:r>
              <a:rPr lang="en-GB" dirty="0">
                <a:solidFill>
                  <a:srgbClr val="009900"/>
                </a:solidFill>
              </a:rPr>
              <a:t>glue</a:t>
            </a:r>
            <a:r>
              <a:rPr lang="en-GB" dirty="0">
                <a:solidFill>
                  <a:schemeClr val="accent6">
                    <a:lumMod val="75000"/>
                  </a:schemeClr>
                </a:solidFill>
              </a:rPr>
              <a:t> &amp; </a:t>
            </a:r>
            <a:r>
              <a:rPr lang="en-GB" dirty="0">
                <a:solidFill>
                  <a:srgbClr val="C00000"/>
                </a:solidFill>
              </a:rPr>
              <a:t>sea</a:t>
            </a:r>
            <a:endParaRPr lang="en-US" dirty="0">
              <a:solidFill>
                <a:srgbClr val="C00000"/>
              </a:solidFill>
            </a:endParaRPr>
          </a:p>
        </p:txBody>
      </p:sp>
      <p:cxnSp>
        <p:nvCxnSpPr>
          <p:cNvPr id="15" name="Straight Arrow Connector 14">
            <a:extLst>
              <a:ext uri="{FF2B5EF4-FFF2-40B4-BE49-F238E27FC236}">
                <a16:creationId xmlns:a16="http://schemas.microsoft.com/office/drawing/2014/main" id="{AB0935AA-5AA8-477F-9361-0DB864ED3741}"/>
              </a:ext>
            </a:extLst>
          </p:cNvPr>
          <p:cNvCxnSpPr>
            <a:cxnSpLocks/>
          </p:cNvCxnSpPr>
          <p:nvPr/>
        </p:nvCxnSpPr>
        <p:spPr bwMode="auto">
          <a:xfrm flipH="1" flipV="1">
            <a:off x="8686800" y="4341244"/>
            <a:ext cx="481214" cy="9757"/>
          </a:xfrm>
          <a:prstGeom prst="straightConnector1">
            <a:avLst/>
          </a:prstGeom>
          <a:noFill/>
          <a:ln w="9525" cap="flat" cmpd="sng" algn="ctr">
            <a:solidFill>
              <a:srgbClr val="0099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90092BD-A47E-4F82-B30A-ABF0F08F7CCA}"/>
              </a:ext>
            </a:extLst>
          </p:cNvPr>
          <p:cNvCxnSpPr>
            <a:cxnSpLocks/>
          </p:cNvCxnSpPr>
          <p:nvPr/>
        </p:nvCxnSpPr>
        <p:spPr bwMode="auto">
          <a:xfrm flipH="1">
            <a:off x="8610601" y="4473238"/>
            <a:ext cx="1319741" cy="860762"/>
          </a:xfrm>
          <a:prstGeom prst="straightConnector1">
            <a:avLst/>
          </a:prstGeom>
          <a:noFill/>
          <a:ln w="9525" cap="flat" cmpd="sng" algn="ctr">
            <a:solidFill>
              <a:srgbClr val="C00000"/>
            </a:solidFill>
            <a:prstDash val="solid"/>
            <a:round/>
            <a:headEnd type="none" w="med" len="med"/>
            <a:tailEnd type="triangle"/>
          </a:ln>
          <a:effectLst/>
        </p:spPr>
      </p:cxnSp>
      <p:sp>
        <p:nvSpPr>
          <p:cNvPr id="7" name="Rectangle 6">
            <a:extLst>
              <a:ext uri="{FF2B5EF4-FFF2-40B4-BE49-F238E27FC236}">
                <a16:creationId xmlns:a16="http://schemas.microsoft.com/office/drawing/2014/main" id="{0788F273-11DC-1D66-10A1-2EC3FD8A3063}"/>
              </a:ext>
            </a:extLst>
          </p:cNvPr>
          <p:cNvSpPr/>
          <p:nvPr/>
        </p:nvSpPr>
        <p:spPr bwMode="auto">
          <a:xfrm>
            <a:off x="7668684" y="3429000"/>
            <a:ext cx="4324350" cy="310673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34043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down)">
                                      <p:cBhvr>
                                        <p:cTn id="7" dur="500"/>
                                        <p:tgtEl>
                                          <p:spTgt spid="3">
                                            <p:txEl>
                                              <p:pRg st="4" end="4"/>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wipe(down)">
                                      <p:cBhvr>
                                        <p:cTn id="10" dur="500"/>
                                        <p:tgtEl>
                                          <p:spTgt spid="3">
                                            <p:txEl>
                                              <p:pRg st="5" end="5"/>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wipe(down)">
                                      <p:cBhvr>
                                        <p:cTn id="13" dur="500"/>
                                        <p:tgtEl>
                                          <p:spTgt spid="3">
                                            <p:txEl>
                                              <p:pRg st="6" end="6"/>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wipe(down)">
                                      <p:cBhvr>
                                        <p:cTn id="16" dur="500"/>
                                        <p:tgtEl>
                                          <p:spTgt spid="3">
                                            <p:txEl>
                                              <p:pRg st="7" end="7"/>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wipe(down)">
                                      <p:cBhvr>
                                        <p:cTn id="19" dur="500"/>
                                        <p:tgtEl>
                                          <p:spTgt spid="3">
                                            <p:txEl>
                                              <p:pRg st="8" end="8"/>
                                            </p:txEl>
                                          </p:spTgt>
                                        </p:tgtEl>
                                      </p:cBhvr>
                                    </p:animEffect>
                                  </p:childTnLst>
                                </p:cTn>
                              </p:par>
                              <p:par>
                                <p:cTn id="20" presetID="16" presetClass="exit" presetSubtype="21" fill="hold" grpId="0" nodeType="with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barn(inVertical)">
                                      <p:cBhvr>
                                        <p:cTn id="27" dur="500"/>
                                        <p:tgtEl>
                                          <p:spTgt spid="3">
                                            <p:txEl>
                                              <p:pRg st="9" end="9"/>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barn(inVertical)">
                                      <p:cBhvr>
                                        <p:cTn id="30" dur="500"/>
                                        <p:tgtEl>
                                          <p:spTgt spid="3">
                                            <p:txEl>
                                              <p:pRg st="10" end="10"/>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barn(inVertical)">
                                      <p:cBhvr>
                                        <p:cTn id="33" dur="500"/>
                                        <p:tgtEl>
                                          <p:spTgt spid="3">
                                            <p:txEl>
                                              <p:pRg st="11" end="11"/>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barn(inVertical)">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map&#10;&#10;Description automatically generated">
            <a:extLst>
              <a:ext uri="{FF2B5EF4-FFF2-40B4-BE49-F238E27FC236}">
                <a16:creationId xmlns:a16="http://schemas.microsoft.com/office/drawing/2014/main" id="{1F4BEF06-F7EB-4670-B099-D4F1A38B2D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2400" y="609600"/>
            <a:ext cx="4129174" cy="5867400"/>
          </a:xfrm>
          <a:prstGeom prst="rect">
            <a:avLst/>
          </a:prstGeom>
        </p:spPr>
      </p:pic>
      <p:sp>
        <p:nvSpPr>
          <p:cNvPr id="2" name="Title 1">
            <a:extLst>
              <a:ext uri="{FF2B5EF4-FFF2-40B4-BE49-F238E27FC236}">
                <a16:creationId xmlns:a16="http://schemas.microsoft.com/office/drawing/2014/main" id="{F0567314-268D-4B1A-98ED-2C7B22F7EE4B}"/>
              </a:ext>
            </a:extLst>
          </p:cNvPr>
          <p:cNvSpPr>
            <a:spLocks noGrp="1"/>
          </p:cNvSpPr>
          <p:nvPr>
            <p:ph type="title"/>
          </p:nvPr>
        </p:nvSpPr>
        <p:spPr>
          <a:xfrm>
            <a:off x="290426" y="152400"/>
            <a:ext cx="11215774" cy="1143000"/>
          </a:xfrm>
        </p:spPr>
        <p:txBody>
          <a:bodyPr/>
          <a:lstStyle/>
          <a:p>
            <a:r>
              <a:rPr lang="en-GB" sz="2300" i="1" dirty="0"/>
              <a:t>π</a:t>
            </a:r>
            <a:r>
              <a:rPr lang="en-GB" sz="2300" dirty="0"/>
              <a:t> DFs</a:t>
            </a:r>
            <a:r>
              <a:rPr lang="en-US" sz="2300" dirty="0"/>
              <a:t> … Modern Theory Predictions vs Traditional Phenomenological Fits to Data</a:t>
            </a:r>
          </a:p>
        </p:txBody>
      </p:sp>
      <p:sp>
        <p:nvSpPr>
          <p:cNvPr id="3" name="Content Placeholder 2">
            <a:extLst>
              <a:ext uri="{FF2B5EF4-FFF2-40B4-BE49-F238E27FC236}">
                <a16:creationId xmlns:a16="http://schemas.microsoft.com/office/drawing/2014/main" id="{6D982438-8628-482E-8DAE-84F02067F779}"/>
              </a:ext>
            </a:extLst>
          </p:cNvPr>
          <p:cNvSpPr>
            <a:spLocks noGrp="1"/>
          </p:cNvSpPr>
          <p:nvPr>
            <p:ph idx="1"/>
          </p:nvPr>
        </p:nvSpPr>
        <p:spPr>
          <a:xfrm>
            <a:off x="457200" y="731836"/>
            <a:ext cx="7265880" cy="4983164"/>
          </a:xfrm>
        </p:spPr>
        <p:txBody>
          <a:bodyPr/>
          <a:lstStyle/>
          <a:p>
            <a:pPr>
              <a:spcBef>
                <a:spcPts val="0"/>
              </a:spcBef>
            </a:pPr>
            <a:r>
              <a:rPr lang="en-GB" dirty="0">
                <a:solidFill>
                  <a:srgbClr val="000099"/>
                </a:solidFill>
              </a:rPr>
              <a:t>Valence: </a:t>
            </a:r>
          </a:p>
          <a:p>
            <a:pPr lvl="1">
              <a:spcBef>
                <a:spcPts val="0"/>
              </a:spcBef>
            </a:pPr>
            <a:r>
              <a:rPr lang="en-GB" dirty="0">
                <a:solidFill>
                  <a:srgbClr val="000099"/>
                </a:solidFill>
              </a:rPr>
              <a:t>momentum fraction similar</a:t>
            </a:r>
          </a:p>
          <a:p>
            <a:pPr lvl="1">
              <a:spcBef>
                <a:spcPts val="0"/>
              </a:spcBef>
            </a:pPr>
            <a:r>
              <a:rPr lang="en-GB" dirty="0">
                <a:solidFill>
                  <a:srgbClr val="000099"/>
                </a:solidFill>
              </a:rPr>
              <a:t>JAM … publication ignores NLL </a:t>
            </a:r>
            <a:r>
              <a:rPr lang="en-GB" dirty="0" err="1">
                <a:solidFill>
                  <a:srgbClr val="000099"/>
                </a:solidFill>
              </a:rPr>
              <a:t>resummation</a:t>
            </a:r>
            <a:r>
              <a:rPr lang="en-GB" dirty="0">
                <a:solidFill>
                  <a:srgbClr val="000099"/>
                </a:solidFill>
              </a:rPr>
              <a:t> … profile much harder &amp; inconsistent with QCD prediction</a:t>
            </a:r>
          </a:p>
          <a:p>
            <a:pPr>
              <a:spcBef>
                <a:spcPts val="0"/>
              </a:spcBef>
            </a:pPr>
            <a:r>
              <a:rPr lang="en-US" dirty="0">
                <a:solidFill>
                  <a:srgbClr val="009900"/>
                </a:solidFill>
              </a:rPr>
              <a:t>Glue:</a:t>
            </a:r>
          </a:p>
          <a:p>
            <a:pPr lvl="1">
              <a:spcBef>
                <a:spcPts val="0"/>
              </a:spcBef>
            </a:pPr>
            <a:r>
              <a:rPr lang="en-US" dirty="0">
                <a:solidFill>
                  <a:srgbClr val="009900"/>
                </a:solidFill>
              </a:rPr>
              <a:t>Similarities on x </a:t>
            </a:r>
            <a:r>
              <a:rPr lang="en-GB" dirty="0">
                <a:solidFill>
                  <a:srgbClr val="009900"/>
                </a:solidFill>
              </a:rPr>
              <a:t>≥ 0.05, but marked disagreement on </a:t>
            </a:r>
            <a:r>
              <a:rPr lang="en-GB" u="sng" dirty="0">
                <a:solidFill>
                  <a:srgbClr val="009900"/>
                </a:solidFill>
              </a:rPr>
              <a:t>important</a:t>
            </a:r>
            <a:r>
              <a:rPr lang="en-GB" dirty="0">
                <a:solidFill>
                  <a:srgbClr val="009900"/>
                </a:solidFill>
              </a:rPr>
              <a:t> complementary domain</a:t>
            </a:r>
          </a:p>
          <a:p>
            <a:pPr lvl="1">
              <a:spcBef>
                <a:spcPts val="0"/>
              </a:spcBef>
            </a:pPr>
            <a:r>
              <a:rPr lang="en-US" dirty="0">
                <a:solidFill>
                  <a:srgbClr val="009900"/>
                </a:solidFill>
              </a:rPr>
              <a:t>Both continuum prediction and JAM fit are very different from early phenomenology</a:t>
            </a:r>
          </a:p>
          <a:p>
            <a:pPr lvl="1">
              <a:spcBef>
                <a:spcPts val="0"/>
              </a:spcBef>
            </a:pPr>
            <a:r>
              <a:rPr lang="en-US" dirty="0">
                <a:solidFill>
                  <a:srgbClr val="009900"/>
                </a:solidFill>
              </a:rPr>
              <a:t>Should be tested in new experiments that are directly sensitive to the pion’s gluon content.</a:t>
            </a:r>
          </a:p>
          <a:p>
            <a:pPr lvl="1">
              <a:spcBef>
                <a:spcPts val="0"/>
              </a:spcBef>
            </a:pPr>
            <a:r>
              <a:rPr lang="en-US" dirty="0">
                <a:solidFill>
                  <a:srgbClr val="009900"/>
                </a:solidFill>
              </a:rPr>
              <a:t>Perhaps, prompt photon &amp; J/Ψ production </a:t>
            </a:r>
          </a:p>
          <a:p>
            <a:pPr>
              <a:spcBef>
                <a:spcPts val="0"/>
              </a:spcBef>
            </a:pPr>
            <a:r>
              <a:rPr lang="en-US" dirty="0">
                <a:solidFill>
                  <a:srgbClr val="C00000"/>
                </a:solidFill>
              </a:rPr>
              <a:t>Sea:</a:t>
            </a:r>
          </a:p>
          <a:p>
            <a:pPr lvl="1">
              <a:spcBef>
                <a:spcPts val="0"/>
              </a:spcBef>
            </a:pPr>
            <a:r>
              <a:rPr lang="en-US" dirty="0">
                <a:solidFill>
                  <a:srgbClr val="C00000"/>
                </a:solidFill>
              </a:rPr>
              <a:t>Prediction and fit disagree on entire x-domain </a:t>
            </a:r>
          </a:p>
          <a:p>
            <a:pPr lvl="1">
              <a:spcBef>
                <a:spcPts val="0"/>
              </a:spcBef>
            </a:pPr>
            <a:r>
              <a:rPr lang="en-US" dirty="0">
                <a:solidFill>
                  <a:srgbClr val="C00000"/>
                </a:solidFill>
              </a:rPr>
              <a:t>If pion’s gluon content is considered uncertain, then fair to describe sea-quark distribution as empirically unknown</a:t>
            </a:r>
          </a:p>
          <a:p>
            <a:pPr lvl="1">
              <a:spcBef>
                <a:spcPts val="0"/>
              </a:spcBef>
            </a:pPr>
            <a:r>
              <a:rPr lang="en-US" dirty="0">
                <a:solidFill>
                  <a:srgbClr val="C00000"/>
                </a:solidFill>
              </a:rPr>
              <a:t>Motivation for the collection and analysis of DY data with π</a:t>
            </a:r>
            <a:r>
              <a:rPr lang="en-US" baseline="30000" dirty="0">
                <a:solidFill>
                  <a:srgbClr val="C00000"/>
                </a:solidFill>
              </a:rPr>
              <a:t>± </a:t>
            </a:r>
            <a:r>
              <a:rPr lang="en-US" dirty="0">
                <a:solidFill>
                  <a:srgbClr val="C00000"/>
                </a:solidFill>
              </a:rPr>
              <a:t>beams on </a:t>
            </a:r>
            <a:r>
              <a:rPr lang="en-US" dirty="0" err="1">
                <a:solidFill>
                  <a:srgbClr val="C00000"/>
                </a:solidFill>
              </a:rPr>
              <a:t>isoscalar</a:t>
            </a:r>
            <a:r>
              <a:rPr lang="en-US" dirty="0">
                <a:solidFill>
                  <a:srgbClr val="C00000"/>
                </a:solidFill>
              </a:rPr>
              <a:t> targets</a:t>
            </a:r>
          </a:p>
        </p:txBody>
      </p:sp>
      <p:sp>
        <p:nvSpPr>
          <p:cNvPr id="4" name="Date Placeholder 3">
            <a:extLst>
              <a:ext uri="{FF2B5EF4-FFF2-40B4-BE49-F238E27FC236}">
                <a16:creationId xmlns:a16="http://schemas.microsoft.com/office/drawing/2014/main" id="{CC08AEB1-086B-4DD6-9F7D-D75149F723C9}"/>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9B289EAF-832B-4C4E-AF8C-B6805BE09D89}"/>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8351602F-34F4-4BD8-9C5E-71FE45D2A5DD}"/>
              </a:ext>
            </a:extLst>
          </p:cNvPr>
          <p:cNvSpPr>
            <a:spLocks noGrp="1"/>
          </p:cNvSpPr>
          <p:nvPr>
            <p:ph type="sldNum" sz="quarter" idx="12"/>
          </p:nvPr>
        </p:nvSpPr>
        <p:spPr/>
        <p:txBody>
          <a:bodyPr/>
          <a:lstStyle/>
          <a:p>
            <a:fld id="{87034D8C-3CB4-402A-BC46-2AB14C0FE90A}" type="slidenum">
              <a:rPr lang="en-US" smtClean="0"/>
              <a:pPr/>
              <a:t>87</a:t>
            </a:fld>
            <a:endParaRPr lang="en-US"/>
          </a:p>
        </p:txBody>
      </p:sp>
      <p:sp>
        <p:nvSpPr>
          <p:cNvPr id="11" name="TextBox 10">
            <a:extLst>
              <a:ext uri="{FF2B5EF4-FFF2-40B4-BE49-F238E27FC236}">
                <a16:creationId xmlns:a16="http://schemas.microsoft.com/office/drawing/2014/main" id="{E30CC9EB-A161-41C3-95CA-80253705CD1E}"/>
              </a:ext>
            </a:extLst>
          </p:cNvPr>
          <p:cNvSpPr txBox="1"/>
          <p:nvPr/>
        </p:nvSpPr>
        <p:spPr>
          <a:xfrm flipH="1">
            <a:off x="10888979" y="1447800"/>
            <a:ext cx="894080" cy="646331"/>
          </a:xfrm>
          <a:prstGeom prst="rect">
            <a:avLst/>
          </a:prstGeom>
          <a:noFill/>
        </p:spPr>
        <p:txBody>
          <a:bodyPr wrap="square" rtlCol="0">
            <a:spAutoFit/>
          </a:bodyPr>
          <a:lstStyle/>
          <a:p>
            <a:r>
              <a:rPr lang="en-GB" dirty="0">
                <a:solidFill>
                  <a:schemeClr val="accent5">
                    <a:lumMod val="75000"/>
                  </a:schemeClr>
                </a:solidFill>
              </a:rPr>
              <a:t>JAM valence</a:t>
            </a:r>
            <a:endParaRPr lang="en-US" dirty="0">
              <a:solidFill>
                <a:schemeClr val="accent5">
                  <a:lumMod val="75000"/>
                </a:schemeClr>
              </a:solidFill>
            </a:endParaRPr>
          </a:p>
        </p:txBody>
      </p:sp>
      <p:sp>
        <p:nvSpPr>
          <p:cNvPr id="12" name="TextBox 11">
            <a:extLst>
              <a:ext uri="{FF2B5EF4-FFF2-40B4-BE49-F238E27FC236}">
                <a16:creationId xmlns:a16="http://schemas.microsoft.com/office/drawing/2014/main" id="{1FE59AB1-5F24-465D-BF28-AF2611FAE70C}"/>
              </a:ext>
            </a:extLst>
          </p:cNvPr>
          <p:cNvSpPr txBox="1"/>
          <p:nvPr/>
        </p:nvSpPr>
        <p:spPr>
          <a:xfrm flipH="1">
            <a:off x="10040619" y="4572000"/>
            <a:ext cx="1295400" cy="646331"/>
          </a:xfrm>
          <a:prstGeom prst="rect">
            <a:avLst/>
          </a:prstGeom>
          <a:noFill/>
        </p:spPr>
        <p:txBody>
          <a:bodyPr wrap="square" rtlCol="0">
            <a:spAutoFit/>
          </a:bodyPr>
          <a:lstStyle/>
          <a:p>
            <a:r>
              <a:rPr lang="en-GB" dirty="0">
                <a:solidFill>
                  <a:schemeClr val="accent5">
                    <a:lumMod val="75000"/>
                  </a:schemeClr>
                </a:solidFill>
              </a:rPr>
              <a:t>JAM: </a:t>
            </a:r>
          </a:p>
          <a:p>
            <a:r>
              <a:rPr lang="en-GB" dirty="0">
                <a:solidFill>
                  <a:schemeClr val="accent5">
                    <a:lumMod val="75000"/>
                  </a:schemeClr>
                </a:solidFill>
              </a:rPr>
              <a:t>glue &amp; sea</a:t>
            </a:r>
            <a:endParaRPr lang="en-US" dirty="0">
              <a:solidFill>
                <a:schemeClr val="accent5">
                  <a:lumMod val="75000"/>
                </a:schemeClr>
              </a:solidFill>
            </a:endParaRPr>
          </a:p>
        </p:txBody>
      </p:sp>
      <p:sp>
        <p:nvSpPr>
          <p:cNvPr id="14" name="TextBox 13">
            <a:extLst>
              <a:ext uri="{FF2B5EF4-FFF2-40B4-BE49-F238E27FC236}">
                <a16:creationId xmlns:a16="http://schemas.microsoft.com/office/drawing/2014/main" id="{106386D9-4323-4129-AD73-F2C5F93FD11A}"/>
              </a:ext>
            </a:extLst>
          </p:cNvPr>
          <p:cNvSpPr txBox="1"/>
          <p:nvPr/>
        </p:nvSpPr>
        <p:spPr>
          <a:xfrm flipH="1">
            <a:off x="9526657" y="770771"/>
            <a:ext cx="1905000" cy="369332"/>
          </a:xfrm>
          <a:prstGeom prst="rect">
            <a:avLst/>
          </a:prstGeom>
          <a:noFill/>
        </p:spPr>
        <p:txBody>
          <a:bodyPr wrap="square" rtlCol="0">
            <a:spAutoFit/>
          </a:bodyPr>
          <a:lstStyle/>
          <a:p>
            <a:r>
              <a:rPr lang="en-GB" dirty="0">
                <a:solidFill>
                  <a:schemeClr val="accent6">
                    <a:lumMod val="75000"/>
                  </a:schemeClr>
                </a:solidFill>
              </a:rPr>
              <a:t>DSE prediction</a:t>
            </a:r>
            <a:endParaRPr lang="en-US" dirty="0">
              <a:solidFill>
                <a:schemeClr val="accent6">
                  <a:lumMod val="75000"/>
                </a:schemeClr>
              </a:solidFill>
            </a:endParaRPr>
          </a:p>
        </p:txBody>
      </p:sp>
      <p:cxnSp>
        <p:nvCxnSpPr>
          <p:cNvPr id="16" name="Straight Arrow Connector 15">
            <a:extLst>
              <a:ext uri="{FF2B5EF4-FFF2-40B4-BE49-F238E27FC236}">
                <a16:creationId xmlns:a16="http://schemas.microsoft.com/office/drawing/2014/main" id="{FE4E5D27-E38F-45A8-9980-42470399D252}"/>
              </a:ext>
            </a:extLst>
          </p:cNvPr>
          <p:cNvCxnSpPr/>
          <p:nvPr/>
        </p:nvCxnSpPr>
        <p:spPr bwMode="auto">
          <a:xfrm flipH="1">
            <a:off x="9220200" y="5041338"/>
            <a:ext cx="914400" cy="457200"/>
          </a:xfrm>
          <a:prstGeom prst="straightConnector1">
            <a:avLst/>
          </a:prstGeom>
          <a:noFill/>
          <a:ln w="9525" cap="flat" cmpd="sng" algn="ctr">
            <a:solidFill>
              <a:srgbClr val="009900"/>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7E4F6069-56DC-492C-A464-9E9A4676FFB3}"/>
              </a:ext>
            </a:extLst>
          </p:cNvPr>
          <p:cNvCxnSpPr>
            <a:cxnSpLocks/>
          </p:cNvCxnSpPr>
          <p:nvPr/>
        </p:nvCxnSpPr>
        <p:spPr bwMode="auto">
          <a:xfrm flipH="1">
            <a:off x="8830460" y="5089558"/>
            <a:ext cx="1981201" cy="639128"/>
          </a:xfrm>
          <a:prstGeom prst="straightConnector1">
            <a:avLst/>
          </a:prstGeom>
          <a:noFill/>
          <a:ln w="9525" cap="flat" cmpd="sng" algn="ctr">
            <a:solidFill>
              <a:srgbClr val="C00000"/>
            </a:solidFill>
            <a:prstDash val="solid"/>
            <a:round/>
            <a:headEnd type="none" w="med" len="med"/>
            <a:tailEnd type="triangle"/>
          </a:ln>
          <a:effectLst/>
        </p:spPr>
      </p:cxnSp>
      <p:sp>
        <p:nvSpPr>
          <p:cNvPr id="19" name="TextBox 18">
            <a:extLst>
              <a:ext uri="{FF2B5EF4-FFF2-40B4-BE49-F238E27FC236}">
                <a16:creationId xmlns:a16="http://schemas.microsoft.com/office/drawing/2014/main" id="{4C3E4790-4153-4605-BF22-5CC344B8E01E}"/>
              </a:ext>
            </a:extLst>
          </p:cNvPr>
          <p:cNvSpPr txBox="1"/>
          <p:nvPr/>
        </p:nvSpPr>
        <p:spPr>
          <a:xfrm flipH="1">
            <a:off x="9088119" y="3884652"/>
            <a:ext cx="1905000" cy="646331"/>
          </a:xfrm>
          <a:prstGeom prst="rect">
            <a:avLst/>
          </a:prstGeom>
          <a:noFill/>
        </p:spPr>
        <p:txBody>
          <a:bodyPr wrap="square" rtlCol="0">
            <a:spAutoFit/>
          </a:bodyPr>
          <a:lstStyle/>
          <a:p>
            <a:r>
              <a:rPr lang="en-GB" dirty="0">
                <a:solidFill>
                  <a:schemeClr val="accent6">
                    <a:lumMod val="75000"/>
                  </a:schemeClr>
                </a:solidFill>
              </a:rPr>
              <a:t>DSE prediction</a:t>
            </a:r>
          </a:p>
          <a:p>
            <a:r>
              <a:rPr lang="en-GB" dirty="0">
                <a:solidFill>
                  <a:srgbClr val="009900"/>
                </a:solidFill>
              </a:rPr>
              <a:t>glue</a:t>
            </a:r>
            <a:r>
              <a:rPr lang="en-GB" dirty="0">
                <a:solidFill>
                  <a:schemeClr val="accent6">
                    <a:lumMod val="75000"/>
                  </a:schemeClr>
                </a:solidFill>
              </a:rPr>
              <a:t> &amp; </a:t>
            </a:r>
            <a:r>
              <a:rPr lang="en-GB" dirty="0">
                <a:solidFill>
                  <a:srgbClr val="C00000"/>
                </a:solidFill>
              </a:rPr>
              <a:t>sea</a:t>
            </a:r>
            <a:endParaRPr lang="en-US" dirty="0">
              <a:solidFill>
                <a:srgbClr val="C00000"/>
              </a:solidFill>
            </a:endParaRPr>
          </a:p>
        </p:txBody>
      </p:sp>
      <p:cxnSp>
        <p:nvCxnSpPr>
          <p:cNvPr id="15" name="Straight Arrow Connector 14">
            <a:extLst>
              <a:ext uri="{FF2B5EF4-FFF2-40B4-BE49-F238E27FC236}">
                <a16:creationId xmlns:a16="http://schemas.microsoft.com/office/drawing/2014/main" id="{AB0935AA-5AA8-477F-9361-0DB864ED3741}"/>
              </a:ext>
            </a:extLst>
          </p:cNvPr>
          <p:cNvCxnSpPr>
            <a:cxnSpLocks/>
          </p:cNvCxnSpPr>
          <p:nvPr/>
        </p:nvCxnSpPr>
        <p:spPr bwMode="auto">
          <a:xfrm flipH="1" flipV="1">
            <a:off x="8686800" y="4341244"/>
            <a:ext cx="481214" cy="9757"/>
          </a:xfrm>
          <a:prstGeom prst="straightConnector1">
            <a:avLst/>
          </a:prstGeom>
          <a:noFill/>
          <a:ln w="9525" cap="flat" cmpd="sng" algn="ctr">
            <a:solidFill>
              <a:srgbClr val="0099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B90092BD-A47E-4F82-B30A-ABF0F08F7CCA}"/>
              </a:ext>
            </a:extLst>
          </p:cNvPr>
          <p:cNvCxnSpPr>
            <a:cxnSpLocks/>
          </p:cNvCxnSpPr>
          <p:nvPr/>
        </p:nvCxnSpPr>
        <p:spPr bwMode="auto">
          <a:xfrm flipH="1">
            <a:off x="8610601" y="4473238"/>
            <a:ext cx="1319741" cy="860762"/>
          </a:xfrm>
          <a:prstGeom prst="straightConnector1">
            <a:avLst/>
          </a:prstGeom>
          <a:noFill/>
          <a:ln w="9525" cap="flat" cmpd="sng" algn="ctr">
            <a:solidFill>
              <a:srgbClr val="C00000"/>
            </a:solidFill>
            <a:prstDash val="solid"/>
            <a:round/>
            <a:headEnd type="none" w="med" len="med"/>
            <a:tailEnd type="triangle"/>
          </a:ln>
          <a:effectLst/>
        </p:spPr>
      </p:cxnSp>
      <p:sp>
        <p:nvSpPr>
          <p:cNvPr id="20" name="TextBox 19">
            <a:extLst>
              <a:ext uri="{FF2B5EF4-FFF2-40B4-BE49-F238E27FC236}">
                <a16:creationId xmlns:a16="http://schemas.microsoft.com/office/drawing/2014/main" id="{70ABDC55-1C1C-49BB-A450-D840C60B946C}"/>
              </a:ext>
            </a:extLst>
          </p:cNvPr>
          <p:cNvSpPr txBox="1"/>
          <p:nvPr/>
        </p:nvSpPr>
        <p:spPr>
          <a:xfrm>
            <a:off x="235895" y="2004536"/>
            <a:ext cx="7708490" cy="738664"/>
          </a:xfrm>
          <a:prstGeom prst="rect">
            <a:avLst/>
          </a:prstGeom>
          <a:solidFill>
            <a:schemeClr val="accent4">
              <a:lumMod val="20000"/>
              <a:lumOff val="80000"/>
            </a:schemeClr>
          </a:solidFill>
        </p:spPr>
        <p:txBody>
          <a:bodyPr wrap="square" rtlCol="0">
            <a:spAutoFit/>
          </a:bodyPr>
          <a:lstStyle/>
          <a:p>
            <a:pPr>
              <a:spcBef>
                <a:spcPts val="600"/>
              </a:spcBef>
            </a:pPr>
            <a:r>
              <a:rPr lang="en-GB" sz="2400" dirty="0"/>
              <a:t>Exploratory lQCD results for pion’s glue DF are now available</a:t>
            </a:r>
          </a:p>
          <a:p>
            <a:endParaRPr lang="en-US" dirty="0"/>
          </a:p>
        </p:txBody>
      </p:sp>
      <p:pic>
        <p:nvPicPr>
          <p:cNvPr id="8" name="Picture 7" descr="Graphical user interface, text, application&#10;&#10;Description automatically generated">
            <a:extLst>
              <a:ext uri="{FF2B5EF4-FFF2-40B4-BE49-F238E27FC236}">
                <a16:creationId xmlns:a16="http://schemas.microsoft.com/office/drawing/2014/main" id="{F9CF44C3-6707-EC55-73CD-965E20047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385" y="2987338"/>
            <a:ext cx="6457950"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514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E9B5-5199-4339-9430-0D86256D6997}"/>
              </a:ext>
            </a:extLst>
          </p:cNvPr>
          <p:cNvSpPr>
            <a:spLocks noGrp="1"/>
          </p:cNvSpPr>
          <p:nvPr>
            <p:ph type="title"/>
          </p:nvPr>
        </p:nvSpPr>
        <p:spPr>
          <a:xfrm>
            <a:off x="539631" y="152400"/>
            <a:ext cx="10972800" cy="1143000"/>
          </a:xfrm>
        </p:spPr>
        <p:txBody>
          <a:bodyPr/>
          <a:lstStyle/>
          <a:p>
            <a:r>
              <a:rPr lang="en-GB" dirty="0"/>
              <a:t>Glue in </a:t>
            </a:r>
            <a:r>
              <a:rPr lang="el-GR" i="1" dirty="0"/>
              <a:t>π</a:t>
            </a:r>
            <a:r>
              <a:rPr lang="en-GB" i="1" dirty="0"/>
              <a:t>: </a:t>
            </a:r>
            <a:r>
              <a:rPr lang="en-GB" dirty="0"/>
              <a:t>Continuum (</a:t>
            </a:r>
            <a:r>
              <a:rPr lang="fr-FR" b="0" i="0" u="none" strike="noStrike" dirty="0" err="1">
                <a:solidFill>
                  <a:srgbClr val="212121"/>
                </a:solidFill>
                <a:effectLst/>
                <a:latin typeface="Open Sans"/>
                <a:hlinkClick r:id="rId2"/>
              </a:rPr>
              <a:t>Eur</a:t>
            </a:r>
            <a:r>
              <a:rPr lang="fr-FR" b="0" i="0" u="none" strike="noStrike" dirty="0">
                <a:solidFill>
                  <a:srgbClr val="212121"/>
                </a:solidFill>
                <a:effectLst/>
                <a:latin typeface="Open Sans"/>
                <a:hlinkClick r:id="rId2"/>
              </a:rPr>
              <a:t>. Phys. J. C 80 (2020) 1064/1-20</a:t>
            </a:r>
            <a:r>
              <a:rPr lang="en-GB" dirty="0"/>
              <a:t>) </a:t>
            </a:r>
            <a:br>
              <a:rPr lang="en-GB" dirty="0"/>
            </a:br>
            <a:r>
              <a:rPr lang="en-GB" dirty="0"/>
              <a:t>&amp; Lattice Predictions (</a:t>
            </a:r>
            <a:r>
              <a:rPr lang="en-GB" dirty="0" err="1"/>
              <a:t>arXiv</a:t>
            </a:r>
            <a:r>
              <a:rPr lang="en-GB" dirty="0"/>
              <a:t>: </a:t>
            </a:r>
            <a:r>
              <a:rPr lang="en-GB" b="0" dirty="0" err="1">
                <a:hlinkClick r:id="rId3"/>
              </a:rPr>
              <a:t>Phys.Lett.B</a:t>
            </a:r>
            <a:r>
              <a:rPr lang="en-GB" b="0" dirty="0">
                <a:hlinkClick r:id="rId3"/>
              </a:rPr>
              <a:t> 823 (2021) 136778</a:t>
            </a:r>
            <a:r>
              <a:rPr lang="en-GB" dirty="0"/>
              <a:t>)</a:t>
            </a:r>
            <a:endParaRPr lang="en-US" i="1" dirty="0"/>
          </a:p>
        </p:txBody>
      </p:sp>
      <p:sp>
        <p:nvSpPr>
          <p:cNvPr id="3" name="Text Placeholder 2">
            <a:extLst>
              <a:ext uri="{FF2B5EF4-FFF2-40B4-BE49-F238E27FC236}">
                <a16:creationId xmlns:a16="http://schemas.microsoft.com/office/drawing/2014/main" id="{3A122E23-0318-4EDD-9905-135D8B572FBF}"/>
              </a:ext>
            </a:extLst>
          </p:cNvPr>
          <p:cNvSpPr>
            <a:spLocks noGrp="1"/>
          </p:cNvSpPr>
          <p:nvPr>
            <p:ph type="body" idx="1"/>
          </p:nvPr>
        </p:nvSpPr>
        <p:spPr>
          <a:xfrm>
            <a:off x="1609749" y="994860"/>
            <a:ext cx="5386917" cy="639762"/>
          </a:xfrm>
        </p:spPr>
        <p:txBody>
          <a:bodyPr/>
          <a:lstStyle/>
          <a:p>
            <a:pPr algn="ctr"/>
            <a:r>
              <a:rPr lang="en-GB" dirty="0">
                <a:solidFill>
                  <a:srgbClr val="C00000"/>
                </a:solidFill>
              </a:rPr>
              <a:t>Two distinct methods for tackling QCD</a:t>
            </a:r>
            <a:endParaRPr lang="en-US" dirty="0">
              <a:solidFill>
                <a:srgbClr val="C00000"/>
              </a:solidFill>
            </a:endParaRPr>
          </a:p>
        </p:txBody>
      </p:sp>
      <mc:AlternateContent xmlns:mc="http://schemas.openxmlformats.org/markup-compatibility/2006" xmlns:a14="http://schemas.microsoft.com/office/drawing/2010/main">
        <mc:Choice Requires="a14">
          <p:sp>
            <p:nvSpPr>
              <p:cNvPr id="5" name="Text Placeholder 4">
                <a:extLst>
                  <a:ext uri="{FF2B5EF4-FFF2-40B4-BE49-F238E27FC236}">
                    <a16:creationId xmlns:a16="http://schemas.microsoft.com/office/drawing/2014/main" id="{A2B97DEC-133D-4BC1-9264-4C6725620017}"/>
                  </a:ext>
                </a:extLst>
              </p:cNvPr>
              <p:cNvSpPr>
                <a:spLocks noGrp="1"/>
              </p:cNvSpPr>
              <p:nvPr>
                <p:ph type="body" sz="quarter" idx="3"/>
              </p:nvPr>
            </p:nvSpPr>
            <p:spPr>
              <a:xfrm>
                <a:off x="1697566" y="1314741"/>
                <a:ext cx="5389033" cy="639762"/>
              </a:xfrm>
            </p:spPr>
            <p:txBody>
              <a:bodyPr/>
              <a:lstStyle/>
              <a:p>
                <a:pPr algn="ctr"/>
                <a:r>
                  <a:rPr lang="en-GB" dirty="0">
                    <a:solidFill>
                      <a:srgbClr val="C00000"/>
                    </a:solidFill>
                  </a:rPr>
                  <a:t>Agree quantitatively on </a:t>
                </a:r>
                <a14:m>
                  <m:oMath xmlns:m="http://schemas.openxmlformats.org/officeDocument/2006/math">
                    <m:sSubSup>
                      <m:sSubSupPr>
                        <m:ctrlPr>
                          <a:rPr lang="en-GB" i="1" smtClean="0">
                            <a:solidFill>
                              <a:srgbClr val="C00000"/>
                            </a:solidFill>
                            <a:latin typeface="Cambria Math" panose="02040503050406030204" pitchFamily="18" charset="0"/>
                          </a:rPr>
                        </m:ctrlPr>
                      </m:sSubSupPr>
                      <m:e>
                        <m:r>
                          <a:rPr lang="en-GB" b="1" i="1" smtClean="0">
                            <a:solidFill>
                              <a:srgbClr val="C00000"/>
                            </a:solidFill>
                            <a:latin typeface="Cambria Math" panose="02040503050406030204" pitchFamily="18" charset="0"/>
                          </a:rPr>
                          <m:t>𝒈</m:t>
                        </m:r>
                      </m:e>
                      <m:sub>
                        <m:r>
                          <a:rPr lang="en-GB" b="1" i="1" smtClean="0">
                            <a:solidFill>
                              <a:srgbClr val="C00000"/>
                            </a:solidFill>
                            <a:latin typeface="Cambria Math" panose="02040503050406030204" pitchFamily="18" charset="0"/>
                          </a:rPr>
                          <m:t> </m:t>
                        </m:r>
                      </m:sub>
                      <m:sup>
                        <m:r>
                          <a:rPr lang="en-GB" b="1" i="1" smtClean="0">
                            <a:solidFill>
                              <a:srgbClr val="C00000"/>
                            </a:solidFill>
                            <a:latin typeface="Cambria Math" panose="02040503050406030204" pitchFamily="18" charset="0"/>
                          </a:rPr>
                          <m:t>𝝅</m:t>
                        </m:r>
                      </m:sup>
                    </m:sSubSup>
                    <m:d>
                      <m:dPr>
                        <m:ctrlPr>
                          <a:rPr lang="en-GB" b="1" i="1" smtClean="0">
                            <a:solidFill>
                              <a:srgbClr val="C00000"/>
                            </a:solidFill>
                            <a:latin typeface="Cambria Math" panose="02040503050406030204" pitchFamily="18" charset="0"/>
                          </a:rPr>
                        </m:ctrlPr>
                      </m:dPr>
                      <m:e>
                        <m:r>
                          <a:rPr lang="en-GB" b="1" i="1" smtClean="0">
                            <a:solidFill>
                              <a:srgbClr val="C00000"/>
                            </a:solidFill>
                            <a:latin typeface="Cambria Math" panose="02040503050406030204" pitchFamily="18" charset="0"/>
                          </a:rPr>
                          <m:t>𝒙</m:t>
                        </m:r>
                      </m:e>
                    </m:d>
                  </m:oMath>
                </a14:m>
                <a:endParaRPr lang="en-US" dirty="0">
                  <a:solidFill>
                    <a:srgbClr val="C00000"/>
                  </a:solidFill>
                </a:endParaRPr>
              </a:p>
            </p:txBody>
          </p:sp>
        </mc:Choice>
        <mc:Fallback xmlns="">
          <p:sp>
            <p:nvSpPr>
              <p:cNvPr id="5" name="Text Placeholder 4">
                <a:extLst>
                  <a:ext uri="{FF2B5EF4-FFF2-40B4-BE49-F238E27FC236}">
                    <a16:creationId xmlns:a16="http://schemas.microsoft.com/office/drawing/2014/main" id="{A2B97DEC-133D-4BC1-9264-4C6725620017}"/>
                  </a:ext>
                </a:extLst>
              </p:cNvPr>
              <p:cNvSpPr>
                <a:spLocks noGrp="1" noRot="1" noChangeAspect="1" noMove="1" noResize="1" noEditPoints="1" noAdjustHandles="1" noChangeArrowheads="1" noChangeShapeType="1" noTextEdit="1"/>
              </p:cNvSpPr>
              <p:nvPr>
                <p:ph type="body" sz="quarter" idx="3"/>
              </p:nvPr>
            </p:nvSpPr>
            <p:spPr>
              <a:xfrm>
                <a:off x="1697566" y="1314741"/>
                <a:ext cx="5389033" cy="639762"/>
              </a:xfrm>
              <a:blipFill>
                <a:blip r:embed="rId4"/>
                <a:stretch>
                  <a:fillRect b="-17143"/>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43BD672F-91C8-4882-AC98-8AB762EF8374}"/>
              </a:ext>
            </a:extLst>
          </p:cNvPr>
          <p:cNvSpPr>
            <a:spLocks noGrp="1"/>
          </p:cNvSpPr>
          <p:nvPr>
            <p:ph type="dt" sz="half" idx="10"/>
          </p:nvPr>
        </p:nvSpPr>
        <p:spPr>
          <a:xfrm>
            <a:off x="7584530" y="6610403"/>
            <a:ext cx="4683670" cy="212259"/>
          </a:xfrm>
        </p:spPr>
        <p:txBody>
          <a:bodyPr/>
          <a:lstStyle/>
          <a:p>
            <a:r>
              <a:rPr lang="en-US"/>
              <a:t>.                    2025 October 15: NJU INP IWSHSSI 2025                                          (122)</a:t>
            </a:r>
            <a:endParaRPr lang="en-US" dirty="0"/>
          </a:p>
        </p:txBody>
      </p:sp>
      <p:sp>
        <p:nvSpPr>
          <p:cNvPr id="8" name="Footer Placeholder 7">
            <a:extLst>
              <a:ext uri="{FF2B5EF4-FFF2-40B4-BE49-F238E27FC236}">
                <a16:creationId xmlns:a16="http://schemas.microsoft.com/office/drawing/2014/main" id="{F5528AD0-80A6-445E-8AAB-DC4195C22483}"/>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9" name="Slide Number Placeholder 8">
            <a:extLst>
              <a:ext uri="{FF2B5EF4-FFF2-40B4-BE49-F238E27FC236}">
                <a16:creationId xmlns:a16="http://schemas.microsoft.com/office/drawing/2014/main" id="{8FC54745-6715-4421-AAD8-48C085F7B144}"/>
              </a:ext>
            </a:extLst>
          </p:cNvPr>
          <p:cNvSpPr>
            <a:spLocks noGrp="1"/>
          </p:cNvSpPr>
          <p:nvPr>
            <p:ph type="sldNum" sz="quarter" idx="12"/>
          </p:nvPr>
        </p:nvSpPr>
        <p:spPr/>
        <p:txBody>
          <a:bodyPr/>
          <a:lstStyle/>
          <a:p>
            <a:fld id="{87034D8C-3CB4-402A-BC46-2AB14C0FE90A}" type="slidenum">
              <a:rPr lang="en-US" smtClean="0"/>
              <a:pPr/>
              <a:t>88</a:t>
            </a:fld>
            <a:endParaRPr lang="en-US"/>
          </a:p>
        </p:txBody>
      </p:sp>
      <p:sp>
        <p:nvSpPr>
          <p:cNvPr id="14" name="TextBox 13">
            <a:extLst>
              <a:ext uri="{FF2B5EF4-FFF2-40B4-BE49-F238E27FC236}">
                <a16:creationId xmlns:a16="http://schemas.microsoft.com/office/drawing/2014/main" id="{3913D00B-2751-4621-A503-0B50482BCF4A}"/>
              </a:ext>
            </a:extLst>
          </p:cNvPr>
          <p:cNvSpPr txBox="1"/>
          <p:nvPr/>
        </p:nvSpPr>
        <p:spPr>
          <a:xfrm>
            <a:off x="435230" y="2202373"/>
            <a:ext cx="6651369" cy="2516073"/>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solidFill>
                  <a:schemeClr val="tx2">
                    <a:lumMod val="75000"/>
                  </a:schemeClr>
                </a:solidFill>
              </a:rPr>
              <a:t>Phenomenological analyses</a:t>
            </a:r>
          </a:p>
          <a:p>
            <a:r>
              <a:rPr lang="en-US" sz="2000" dirty="0">
                <a:solidFill>
                  <a:schemeClr val="tx2">
                    <a:lumMod val="75000"/>
                  </a:schemeClr>
                </a:solidFill>
              </a:rPr>
              <a:t>	exhibit qualitatively different </a:t>
            </a:r>
            <a:r>
              <a:rPr lang="en-US" sz="2000" dirty="0" err="1">
                <a:solidFill>
                  <a:schemeClr val="tx2">
                    <a:lumMod val="75000"/>
                  </a:schemeClr>
                </a:solidFill>
              </a:rPr>
              <a:t>behaviour</a:t>
            </a:r>
            <a:r>
              <a:rPr lang="en-US" sz="2000" dirty="0">
                <a:solidFill>
                  <a:schemeClr val="tx2">
                    <a:lumMod val="75000"/>
                  </a:schemeClr>
                </a:solidFill>
              </a:rPr>
              <a:t> </a:t>
            </a:r>
          </a:p>
          <a:p>
            <a:r>
              <a:rPr lang="en-US" sz="2000" dirty="0">
                <a:solidFill>
                  <a:schemeClr val="tx2">
                    <a:lumMod val="75000"/>
                  </a:schemeClr>
                </a:solidFill>
              </a:rPr>
              <a:t>	</a:t>
            </a:r>
          </a:p>
          <a:p>
            <a:pPr marL="285750" indent="-285750">
              <a:spcAft>
                <a:spcPts val="600"/>
              </a:spcAft>
              <a:buFont typeface="Wingdings" panose="05000000000000000000" pitchFamily="2" charset="2"/>
              <a:buChar char="Ø"/>
            </a:pPr>
            <a:r>
              <a:rPr lang="en-US" sz="2000" dirty="0">
                <a:solidFill>
                  <a:schemeClr val="tx2">
                    <a:lumMod val="75000"/>
                  </a:schemeClr>
                </a:solidFill>
              </a:rPr>
              <a:t>Highlights need for new data and improved phenomenology in order to turn that data into a real test of QCD and our understanding of </a:t>
            </a:r>
            <a:r>
              <a:rPr lang="en-US" sz="2000" dirty="0" err="1">
                <a:solidFill>
                  <a:schemeClr val="tx2">
                    <a:lumMod val="75000"/>
                  </a:schemeClr>
                </a:solidFill>
              </a:rPr>
              <a:t>Nambu</a:t>
            </a:r>
            <a:r>
              <a:rPr lang="en-US" sz="2000" dirty="0">
                <a:solidFill>
                  <a:schemeClr val="tx2">
                    <a:lumMod val="75000"/>
                  </a:schemeClr>
                </a:solidFill>
              </a:rPr>
              <a:t>-Goldstone modes.</a:t>
            </a:r>
          </a:p>
          <a:p>
            <a:pPr marL="285750" indent="-285750">
              <a:spcBef>
                <a:spcPts val="1200"/>
              </a:spcBef>
              <a:spcAft>
                <a:spcPts val="600"/>
              </a:spcAft>
              <a:buFont typeface="Wingdings" panose="05000000000000000000" pitchFamily="2" charset="2"/>
              <a:buChar char="Ø"/>
            </a:pPr>
            <a:r>
              <a:rPr lang="en-US" sz="2000" dirty="0">
                <a:ln w="0"/>
                <a:solidFill>
                  <a:schemeClr val="accent1"/>
                </a:solidFill>
                <a:effectLst>
                  <a:outerShdw blurRad="38100" dist="25400" dir="5400000" algn="ctr" rotWithShape="0">
                    <a:srgbClr val="6E747A">
                      <a:alpha val="43000"/>
                    </a:srgbClr>
                  </a:outerShdw>
                </a:effectLst>
              </a:rPr>
              <a:t>AMBER @ CERN can provide the necessary precise data.</a:t>
            </a:r>
          </a:p>
        </p:txBody>
      </p:sp>
      <p:pic>
        <p:nvPicPr>
          <p:cNvPr id="16" name="Content Placeholder 15" descr="Chart, diagram, histogram&#10;&#10;Description automatically generated">
            <a:extLst>
              <a:ext uri="{FF2B5EF4-FFF2-40B4-BE49-F238E27FC236}">
                <a16:creationId xmlns:a16="http://schemas.microsoft.com/office/drawing/2014/main" id="{EE997FEF-EB03-4396-871D-198F4AE57D4F}"/>
              </a:ext>
            </a:extLst>
          </p:cNvPr>
          <p:cNvPicPr>
            <a:picLocks noGrp="1" noChangeAspect="1"/>
          </p:cNvPicPr>
          <p:nvPr>
            <p:ph sz="quarter" idx="4"/>
          </p:nvPr>
        </p:nvPicPr>
        <p:blipFill>
          <a:blip r:embed="rId5" cstate="print">
            <a:extLst>
              <a:ext uri="{28A0092B-C50C-407E-A947-70E740481C1C}">
                <a14:useLocalDpi xmlns:a14="http://schemas.microsoft.com/office/drawing/2010/main" val="0"/>
              </a:ext>
            </a:extLst>
          </a:blip>
          <a:stretch>
            <a:fillRect/>
          </a:stretch>
        </p:blipFill>
        <p:spPr>
          <a:xfrm>
            <a:off x="7730114" y="994064"/>
            <a:ext cx="4130114" cy="5541673"/>
          </a:xfrm>
        </p:spPr>
      </p:pic>
      <p:sp>
        <p:nvSpPr>
          <p:cNvPr id="4" name="TextBox 3">
            <a:extLst>
              <a:ext uri="{FF2B5EF4-FFF2-40B4-BE49-F238E27FC236}">
                <a16:creationId xmlns:a16="http://schemas.microsoft.com/office/drawing/2014/main" id="{558CC181-C3FE-4B02-AB3F-B49334BFE76E}"/>
              </a:ext>
            </a:extLst>
          </p:cNvPr>
          <p:cNvSpPr txBox="1"/>
          <p:nvPr/>
        </p:nvSpPr>
        <p:spPr>
          <a:xfrm>
            <a:off x="435230" y="5843015"/>
            <a:ext cx="6795416" cy="461665"/>
          </a:xfrm>
          <a:prstGeom prst="rect">
            <a:avLst/>
          </a:prstGeom>
          <a:noFill/>
        </p:spPr>
        <p:txBody>
          <a:bodyPr wrap="square" rtlCol="0">
            <a:spAutoFit/>
          </a:bodyPr>
          <a:lstStyle/>
          <a:p>
            <a:r>
              <a:rPr lang="en-US" sz="1200" b="0" i="1" dirty="0">
                <a:solidFill>
                  <a:srgbClr val="FF0000"/>
                </a:solidFill>
                <a:effectLst/>
                <a:latin typeface="Open Sans" panose="020B0606030504020204" pitchFamily="34" charset="0"/>
              </a:rPr>
              <a:t>Regarding the distribution of glue in the pion</a:t>
            </a:r>
            <a:r>
              <a:rPr lang="en-US" sz="1200" b="0" i="0" dirty="0">
                <a:solidFill>
                  <a:srgbClr val="FF0000"/>
                </a:solidFill>
                <a:effectLst/>
                <a:latin typeface="Open Sans" panose="020B0606030504020204" pitchFamily="34" charset="0"/>
              </a:rPr>
              <a:t>, Lei Chang (</a:t>
            </a:r>
            <a:r>
              <a:rPr lang="en-US" sz="1200" b="0" i="0" dirty="0" err="1">
                <a:solidFill>
                  <a:srgbClr val="FF0000"/>
                </a:solidFill>
                <a:effectLst/>
                <a:latin typeface="Open Sans" panose="020B0606030504020204" pitchFamily="34" charset="0"/>
              </a:rPr>
              <a:t>常雷</a:t>
            </a:r>
            <a:r>
              <a:rPr lang="en-US" sz="1200" b="0" i="0" dirty="0">
                <a:solidFill>
                  <a:srgbClr val="FF0000"/>
                </a:solidFill>
                <a:effectLst/>
                <a:latin typeface="Open Sans" panose="020B0606030504020204" pitchFamily="34" charset="0"/>
              </a:rPr>
              <a:t>) and Craig D Roberts, </a:t>
            </a:r>
          </a:p>
          <a:p>
            <a:r>
              <a:rPr lang="en-US" sz="1200" b="0" i="0" u="none" strike="noStrike" dirty="0">
                <a:solidFill>
                  <a:srgbClr val="212121"/>
                </a:solidFill>
                <a:effectLst/>
                <a:latin typeface="Open Sans" panose="020B0606030504020204" pitchFamily="34" charset="0"/>
                <a:hlinkClick r:id="rId6"/>
              </a:rPr>
              <a:t>e-Print: 2106.08451 [hep-</a:t>
            </a:r>
            <a:r>
              <a:rPr lang="en-US" sz="1200" b="0" i="0" u="none" strike="noStrike" dirty="0" err="1">
                <a:solidFill>
                  <a:srgbClr val="212121"/>
                </a:solidFill>
                <a:effectLst/>
                <a:latin typeface="Open Sans" panose="020B0606030504020204" pitchFamily="34" charset="0"/>
                <a:hlinkClick r:id="rId6"/>
              </a:rPr>
              <a:t>ph</a:t>
            </a:r>
            <a:r>
              <a:rPr lang="en-US" sz="1200" b="0" i="0" u="none" strike="noStrike" dirty="0">
                <a:solidFill>
                  <a:srgbClr val="212121"/>
                </a:solidFill>
                <a:effectLst/>
                <a:latin typeface="Open Sans" panose="020B0606030504020204" pitchFamily="34" charset="0"/>
                <a:hlinkClick r:id="rId6"/>
              </a:rPr>
              <a:t>]</a:t>
            </a:r>
            <a:r>
              <a:rPr lang="en-US" sz="1200" b="0" i="0" dirty="0">
                <a:solidFill>
                  <a:srgbClr val="212121"/>
                </a:solidFill>
                <a:effectLst/>
                <a:latin typeface="Open Sans" panose="020B0606030504020204" pitchFamily="34" charset="0"/>
              </a:rPr>
              <a:t>, </a:t>
            </a:r>
            <a:r>
              <a:rPr lang="en-US" sz="1200" b="0" i="0" u="none" strike="noStrike" dirty="0">
                <a:solidFill>
                  <a:srgbClr val="212121"/>
                </a:solidFill>
                <a:effectLst/>
                <a:latin typeface="Open Sans" panose="020B0606030504020204" pitchFamily="34" charset="0"/>
                <a:hlinkClick r:id="rId7"/>
              </a:rPr>
              <a:t>Chin. Phys. Lett. </a:t>
            </a:r>
            <a:r>
              <a:rPr lang="en-US" sz="1200" b="1" i="0" u="none" strike="noStrike" dirty="0">
                <a:solidFill>
                  <a:srgbClr val="212121"/>
                </a:solidFill>
                <a:effectLst/>
                <a:latin typeface="Open Sans" panose="020B0606030504020204" pitchFamily="34" charset="0"/>
                <a:hlinkClick r:id="rId7"/>
              </a:rPr>
              <a:t>38</a:t>
            </a:r>
            <a:r>
              <a:rPr lang="en-US" sz="1200" b="0" i="0" u="none" strike="noStrike" dirty="0">
                <a:solidFill>
                  <a:srgbClr val="212121"/>
                </a:solidFill>
                <a:effectLst/>
                <a:latin typeface="Open Sans" panose="020B0606030504020204" pitchFamily="34" charset="0"/>
                <a:hlinkClick r:id="rId7"/>
              </a:rPr>
              <a:t> (8) (2021) 081101/1-6</a:t>
            </a:r>
            <a:r>
              <a:rPr lang="en-US" sz="1200" b="0" i="0" dirty="0">
                <a:solidFill>
                  <a:srgbClr val="212121"/>
                </a:solidFill>
                <a:effectLst/>
                <a:latin typeface="Open Sans" panose="020B0606030504020204" pitchFamily="34" charset="0"/>
              </a:rPr>
              <a:t> - </a:t>
            </a:r>
            <a:r>
              <a:rPr lang="en-US" sz="1200" b="0" i="0" dirty="0">
                <a:solidFill>
                  <a:srgbClr val="7030A0"/>
                </a:solidFill>
                <a:effectLst/>
                <a:latin typeface="Open Sans" panose="020B0606030504020204" pitchFamily="34" charset="0"/>
              </a:rPr>
              <a:t>Editors' Suggestion</a:t>
            </a:r>
            <a:endParaRPr lang="en-US" sz="1200" dirty="0">
              <a:solidFill>
                <a:srgbClr val="7030A0"/>
              </a:solidFill>
            </a:endParaRPr>
          </a:p>
        </p:txBody>
      </p:sp>
      <p:sp>
        <p:nvSpPr>
          <p:cNvPr id="6" name="TextBox 5">
            <a:extLst>
              <a:ext uri="{FF2B5EF4-FFF2-40B4-BE49-F238E27FC236}">
                <a16:creationId xmlns:a16="http://schemas.microsoft.com/office/drawing/2014/main" id="{6B4499FB-F2A2-4E77-A525-8FC79A220D73}"/>
              </a:ext>
            </a:extLst>
          </p:cNvPr>
          <p:cNvSpPr txBox="1"/>
          <p:nvPr/>
        </p:nvSpPr>
        <p:spPr>
          <a:xfrm>
            <a:off x="10580493" y="1646921"/>
            <a:ext cx="1314147" cy="307777"/>
          </a:xfrm>
          <a:prstGeom prst="rect">
            <a:avLst/>
          </a:prstGeom>
          <a:noFill/>
        </p:spPr>
        <p:txBody>
          <a:bodyPr wrap="square" rtlCol="0">
            <a:spAutoFit/>
          </a:bodyPr>
          <a:lstStyle/>
          <a:p>
            <a:r>
              <a:rPr lang="en-GB" sz="1400" dirty="0">
                <a:solidFill>
                  <a:schemeClr val="accent2">
                    <a:lumMod val="50000"/>
                  </a:schemeClr>
                </a:solidFill>
              </a:rPr>
              <a:t>continuum</a:t>
            </a:r>
            <a:endParaRPr lang="en-US" sz="1400" dirty="0">
              <a:solidFill>
                <a:schemeClr val="accent2">
                  <a:lumMod val="50000"/>
                </a:schemeClr>
              </a:solidFill>
            </a:endParaRPr>
          </a:p>
        </p:txBody>
      </p:sp>
      <p:sp>
        <p:nvSpPr>
          <p:cNvPr id="12" name="TextBox 11">
            <a:extLst>
              <a:ext uri="{FF2B5EF4-FFF2-40B4-BE49-F238E27FC236}">
                <a16:creationId xmlns:a16="http://schemas.microsoft.com/office/drawing/2014/main" id="{5B299A3A-D663-4768-8135-153C7F80A217}"/>
              </a:ext>
            </a:extLst>
          </p:cNvPr>
          <p:cNvSpPr txBox="1"/>
          <p:nvPr/>
        </p:nvSpPr>
        <p:spPr>
          <a:xfrm>
            <a:off x="10612484" y="2202373"/>
            <a:ext cx="1314147" cy="307777"/>
          </a:xfrm>
          <a:prstGeom prst="rect">
            <a:avLst/>
          </a:prstGeom>
          <a:noFill/>
        </p:spPr>
        <p:txBody>
          <a:bodyPr wrap="square" rtlCol="0">
            <a:spAutoFit/>
          </a:bodyPr>
          <a:lstStyle/>
          <a:p>
            <a:r>
              <a:rPr lang="en-GB" sz="1400" dirty="0">
                <a:solidFill>
                  <a:srgbClr val="009900"/>
                </a:solidFill>
              </a:rPr>
              <a:t>lattice</a:t>
            </a:r>
            <a:endParaRPr lang="en-US" sz="1400" dirty="0">
              <a:solidFill>
                <a:srgbClr val="009900"/>
              </a:solidFill>
            </a:endParaRPr>
          </a:p>
        </p:txBody>
      </p:sp>
    </p:spTree>
    <p:extLst>
      <p:ext uri="{BB962C8B-B14F-4D97-AF65-F5344CB8AC3E}">
        <p14:creationId xmlns:p14="http://schemas.microsoft.com/office/powerpoint/2010/main" val="19686691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barn(inVertical)">
                                      <p:cBhvr>
                                        <p:cTn id="10" dur="500"/>
                                        <p:tgtEl>
                                          <p:spTgt spid="1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barn(inVertical)">
                                      <p:cBhvr>
                                        <p:cTn id="13" dur="500"/>
                                        <p:tgtEl>
                                          <p:spTgt spid="1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xEl>
                                              <p:pRg st="3" end="3"/>
                                            </p:txEl>
                                          </p:spTgt>
                                        </p:tgtEl>
                                        <p:attrNameLst>
                                          <p:attrName>style.visibility</p:attrName>
                                        </p:attrNameLst>
                                      </p:cBhvr>
                                      <p:to>
                                        <p:strVal val="visible"/>
                                      </p:to>
                                    </p:set>
                                    <p:animEffect transition="in" filter="barn(inVertical)">
                                      <p:cBhvr>
                                        <p:cTn id="18" dur="500"/>
                                        <p:tgtEl>
                                          <p:spTgt spid="1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wipe(down)">
                                      <p:cBhvr>
                                        <p:cTn id="23"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6093-20C3-434C-A334-C4690F30FF1B}"/>
              </a:ext>
            </a:extLst>
          </p:cNvPr>
          <p:cNvSpPr>
            <a:spLocks noGrp="1"/>
          </p:cNvSpPr>
          <p:nvPr>
            <p:ph type="title"/>
          </p:nvPr>
        </p:nvSpPr>
        <p:spPr/>
        <p:txBody>
          <a:bodyPr/>
          <a:lstStyle/>
          <a:p>
            <a:r>
              <a:rPr lang="en-GB" sz="2800" dirty="0"/>
              <a:t>Status: Kaon</a:t>
            </a:r>
            <a:endParaRPr lang="en-US" sz="2800" dirty="0"/>
          </a:p>
        </p:txBody>
      </p:sp>
      <p:sp>
        <p:nvSpPr>
          <p:cNvPr id="3" name="Content Placeholder 2">
            <a:extLst>
              <a:ext uri="{FF2B5EF4-FFF2-40B4-BE49-F238E27FC236}">
                <a16:creationId xmlns:a16="http://schemas.microsoft.com/office/drawing/2014/main" id="{778647F6-2EB9-4182-AA14-AEED9CA377FC}"/>
              </a:ext>
            </a:extLst>
          </p:cNvPr>
          <p:cNvSpPr>
            <a:spLocks noGrp="1"/>
          </p:cNvSpPr>
          <p:nvPr>
            <p:ph idx="1"/>
          </p:nvPr>
        </p:nvSpPr>
        <p:spPr>
          <a:xfrm>
            <a:off x="228600" y="914400"/>
            <a:ext cx="7848600" cy="5105400"/>
          </a:xfrm>
        </p:spPr>
        <p:txBody>
          <a:bodyPr/>
          <a:lstStyle/>
          <a:p>
            <a:r>
              <a:rPr lang="en-US" dirty="0"/>
              <a:t>Little empirical information available on K DFs </a:t>
            </a:r>
            <a:r>
              <a:rPr lang="en-GB" dirty="0"/>
              <a:t>⇒ </a:t>
            </a:r>
            <a:r>
              <a:rPr lang="en-US" dirty="0"/>
              <a:t>no recent phenom. inferences. </a:t>
            </a:r>
          </a:p>
          <a:p>
            <a:pPr lvl="1">
              <a:buFont typeface="Courier New" panose="02070309020205020404" pitchFamily="49" charset="0"/>
              <a:buChar char="o"/>
            </a:pPr>
            <a:r>
              <a:rPr lang="en-US" dirty="0"/>
              <a:t>Valence-quark distributions: results from models and a single, recent </a:t>
            </a:r>
            <a:r>
              <a:rPr lang="en-US" dirty="0" err="1"/>
              <a:t>lQCD</a:t>
            </a:r>
            <a:r>
              <a:rPr lang="en-US" dirty="0"/>
              <a:t> study</a:t>
            </a:r>
          </a:p>
          <a:p>
            <a:pPr lvl="1">
              <a:buFont typeface="Courier New" panose="02070309020205020404" pitchFamily="49" charset="0"/>
              <a:buChar char="o"/>
            </a:pPr>
            <a:r>
              <a:rPr lang="en-US" dirty="0"/>
              <a:t>Kaon’s glue and sea distributions: </a:t>
            </a:r>
            <a:r>
              <a:rPr lang="en-US" u="sng" dirty="0"/>
              <a:t>no results</a:t>
            </a:r>
          </a:p>
        </p:txBody>
      </p:sp>
      <p:sp>
        <p:nvSpPr>
          <p:cNvPr id="4" name="Date Placeholder 3">
            <a:extLst>
              <a:ext uri="{FF2B5EF4-FFF2-40B4-BE49-F238E27FC236}">
                <a16:creationId xmlns:a16="http://schemas.microsoft.com/office/drawing/2014/main" id="{3415AA09-B9E5-4382-AEBE-685DCDEF0E1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4696558-EA6C-4259-AA55-F3337BD993B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7F5FAFC-A77E-420B-A136-22383A257BE2}"/>
              </a:ext>
            </a:extLst>
          </p:cNvPr>
          <p:cNvSpPr>
            <a:spLocks noGrp="1"/>
          </p:cNvSpPr>
          <p:nvPr>
            <p:ph type="sldNum" sz="quarter" idx="12"/>
          </p:nvPr>
        </p:nvSpPr>
        <p:spPr/>
        <p:txBody>
          <a:bodyPr/>
          <a:lstStyle/>
          <a:p>
            <a:fld id="{87034D8C-3CB4-402A-BC46-2AB14C0FE90A}" type="slidenum">
              <a:rPr lang="en-US" smtClean="0"/>
              <a:pPr/>
              <a:t>89</a:t>
            </a:fld>
            <a:endParaRPr lang="en-US"/>
          </a:p>
        </p:txBody>
      </p:sp>
      <p:pic>
        <p:nvPicPr>
          <p:cNvPr id="10" name="Picture 9" descr="Chart, bar chart&#10;&#10;Description automatically generated">
            <a:extLst>
              <a:ext uri="{FF2B5EF4-FFF2-40B4-BE49-F238E27FC236}">
                <a16:creationId xmlns:a16="http://schemas.microsoft.com/office/drawing/2014/main" id="{024AB452-44E6-415A-A0A7-DE50C106B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0" y="2890837"/>
            <a:ext cx="5257800" cy="3586163"/>
          </a:xfrm>
          <a:prstGeom prst="rect">
            <a:avLst/>
          </a:prstGeom>
        </p:spPr>
      </p:pic>
      <mc:AlternateContent xmlns:mc="http://schemas.openxmlformats.org/markup-compatibility/2006" xmlns:a14="http://schemas.microsoft.com/office/drawing/2010/main">
        <mc:Choice Requires="a14">
          <p:sp>
            <p:nvSpPr>
              <p:cNvPr id="12" name="Content Placeholder 2">
                <a:extLst>
                  <a:ext uri="{FF2B5EF4-FFF2-40B4-BE49-F238E27FC236}">
                    <a16:creationId xmlns:a16="http://schemas.microsoft.com/office/drawing/2014/main" id="{68ADDCD2-7FA1-432B-842D-F3A259577E8E}"/>
                  </a:ext>
                </a:extLst>
              </p:cNvPr>
              <p:cNvSpPr txBox="1">
                <a:spLocks/>
              </p:cNvSpPr>
              <p:nvPr/>
            </p:nvSpPr>
            <p:spPr bwMode="auto">
              <a:xfrm>
                <a:off x="228600" y="2667000"/>
                <a:ext cx="6781800" cy="35861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One piece of available experimental information:</a:t>
                </a:r>
              </a:p>
              <a:p>
                <a:pPr marL="0" indent="0">
                  <a:buNone/>
                </a:pPr>
                <a:r>
                  <a:rPr lang="en-US" kern="0" dirty="0"/>
                  <a:t>		 </a:t>
                </a:r>
                <a14:m>
                  <m:oMath xmlns:m="http://schemas.openxmlformats.org/officeDocument/2006/math">
                    <m:f>
                      <m:fPr>
                        <m:type m:val="skw"/>
                        <m:ctrlPr>
                          <a:rPr lang="en-US" sz="2400" i="1" kern="0">
                            <a:latin typeface="Cambria Math" panose="02040503050406030204" pitchFamily="18" charset="0"/>
                          </a:rPr>
                        </m:ctrlPr>
                      </m:fPr>
                      <m:num>
                        <m:sSub>
                          <m:sSubPr>
                            <m:ctrlPr>
                              <a:rPr lang="en-US" sz="2400" i="1" kern="0">
                                <a:latin typeface="Cambria Math" panose="02040503050406030204" pitchFamily="18" charset="0"/>
                              </a:rPr>
                            </m:ctrlPr>
                          </m:sSubPr>
                          <m:e>
                            <m:r>
                              <a:rPr lang="en-GB" sz="2400" i="1" kern="0">
                                <a:latin typeface="Cambria Math" panose="02040503050406030204" pitchFamily="18" charset="0"/>
                              </a:rPr>
                              <m:t>𝒖</m:t>
                            </m:r>
                          </m:e>
                          <m:sub>
                            <m:r>
                              <a:rPr lang="en-GB" sz="2400" i="1" kern="0">
                                <a:latin typeface="Cambria Math" panose="02040503050406030204" pitchFamily="18" charset="0"/>
                              </a:rPr>
                              <m:t>𝑲</m:t>
                            </m:r>
                          </m:sub>
                        </m:sSub>
                        <m:r>
                          <a:rPr lang="en-GB" sz="2400" i="1" kern="0">
                            <a:latin typeface="Cambria Math" panose="02040503050406030204" pitchFamily="18" charset="0"/>
                          </a:rPr>
                          <m:t>(</m:t>
                        </m:r>
                        <m:r>
                          <a:rPr lang="en-GB" sz="2400" i="1" kern="0">
                            <a:latin typeface="Cambria Math" panose="02040503050406030204" pitchFamily="18" charset="0"/>
                          </a:rPr>
                          <m:t>𝒙</m:t>
                        </m:r>
                        <m:r>
                          <a:rPr lang="en-GB" sz="2400" i="1" kern="0">
                            <a:latin typeface="Cambria Math" panose="02040503050406030204" pitchFamily="18" charset="0"/>
                          </a:rPr>
                          <m:t>)</m:t>
                        </m:r>
                      </m:num>
                      <m:den>
                        <m:sSub>
                          <m:sSubPr>
                            <m:ctrlPr>
                              <a:rPr lang="en-US" sz="2400" i="1" kern="0">
                                <a:latin typeface="Cambria Math" panose="02040503050406030204" pitchFamily="18" charset="0"/>
                              </a:rPr>
                            </m:ctrlPr>
                          </m:sSubPr>
                          <m:e>
                            <m:r>
                              <a:rPr lang="en-GB" sz="2400" i="1" kern="0">
                                <a:latin typeface="Cambria Math" panose="02040503050406030204" pitchFamily="18" charset="0"/>
                              </a:rPr>
                              <m:t>𝒖</m:t>
                            </m:r>
                          </m:e>
                          <m:sub>
                            <m:r>
                              <a:rPr lang="en-GB" sz="2400" i="1" kern="0">
                                <a:latin typeface="Cambria Math" panose="02040503050406030204" pitchFamily="18" charset="0"/>
                              </a:rPr>
                              <m:t>𝝅</m:t>
                            </m:r>
                          </m:sub>
                        </m:sSub>
                        <m:d>
                          <m:dPr>
                            <m:ctrlPr>
                              <a:rPr lang="en-GB" sz="2400" i="1" kern="0">
                                <a:latin typeface="Cambria Math" panose="02040503050406030204" pitchFamily="18" charset="0"/>
                              </a:rPr>
                            </m:ctrlPr>
                          </m:dPr>
                          <m:e>
                            <m:r>
                              <a:rPr lang="en-GB" sz="2400" i="1" kern="0">
                                <a:latin typeface="Cambria Math" panose="02040503050406030204" pitchFamily="18" charset="0"/>
                              </a:rPr>
                              <m:t>𝒙</m:t>
                            </m:r>
                          </m:e>
                        </m:d>
                      </m:den>
                    </m:f>
                    <m:r>
                      <a:rPr lang="en-GB" sz="2400" i="1" kern="0">
                        <a:latin typeface="Cambria Math" panose="02040503050406030204" pitchFamily="18" charset="0"/>
                      </a:rPr>
                      <m:t> </m:t>
                    </m:r>
                  </m:oMath>
                </a14:m>
                <a:endParaRPr lang="en-US" kern="0" dirty="0"/>
              </a:p>
              <a:p>
                <a:pPr lvl="1"/>
                <a:r>
                  <a:rPr lang="en-US" kern="0" dirty="0"/>
                  <a:t>Continuum prediction for ratio is consistent with data. </a:t>
                </a:r>
              </a:p>
              <a:p>
                <a:pPr lvl="1"/>
                <a:r>
                  <a:rPr lang="en-US" kern="0" dirty="0"/>
                  <a:t>But, given large errors, this ratio is very forgiving of even large differences between various calculations of the individual DFs used to produce the ratio. </a:t>
                </a:r>
              </a:p>
              <a:p>
                <a:pPr lvl="2"/>
                <a:r>
                  <a:rPr lang="en-US" sz="2000" kern="0" dirty="0"/>
                  <a:t>New, precise data critical if this ratio to be used as path to understanding the Standard Model’s </a:t>
                </a:r>
                <a:r>
                  <a:rPr lang="en-US" sz="2000" kern="0" dirty="0" err="1"/>
                  <a:t>Nambu</a:t>
                </a:r>
                <a:r>
                  <a:rPr lang="en-US" sz="2000" kern="0" dirty="0"/>
                  <a:t>-Goldstone modes; </a:t>
                </a:r>
              </a:p>
              <a:p>
                <a:pPr lvl="2"/>
                <a:r>
                  <a:rPr lang="en-US" sz="2000" kern="0" dirty="0"/>
                  <a:t>Results for u</a:t>
                </a:r>
                <a:r>
                  <a:rPr lang="en-US" sz="2000" kern="0" baseline="-25000" dirty="0"/>
                  <a:t>π</a:t>
                </a:r>
                <a:r>
                  <a:rPr lang="en-US" sz="2000" kern="0" dirty="0"/>
                  <a:t>(x;ζ</a:t>
                </a:r>
                <a:r>
                  <a:rPr lang="en-US" sz="2000" kern="0" baseline="-25000" dirty="0"/>
                  <a:t>5</a:t>
                </a:r>
                <a:r>
                  <a:rPr lang="en-US" sz="2000" kern="0" dirty="0"/>
                  <a:t>), </a:t>
                </a:r>
                <a:r>
                  <a:rPr lang="en-US" sz="2000" kern="0" dirty="0" err="1"/>
                  <a:t>u</a:t>
                </a:r>
                <a:r>
                  <a:rPr lang="en-US" sz="2000" kern="0" baseline="-25000" dirty="0" err="1"/>
                  <a:t>K</a:t>
                </a:r>
                <a:r>
                  <a:rPr lang="en-US" sz="2000" kern="0" dirty="0"/>
                  <a:t>(x;ζ</a:t>
                </a:r>
                <a:r>
                  <a:rPr lang="en-US" sz="2000" kern="0" baseline="-25000" dirty="0"/>
                  <a:t>5</a:t>
                </a:r>
                <a:r>
                  <a:rPr lang="en-US" sz="2000" kern="0" dirty="0"/>
                  <a:t>) separately = better.</a:t>
                </a:r>
              </a:p>
            </p:txBody>
          </p:sp>
        </mc:Choice>
        <mc:Fallback xmlns="">
          <p:sp>
            <p:nvSpPr>
              <p:cNvPr id="12" name="Content Placeholder 2">
                <a:extLst>
                  <a:ext uri="{FF2B5EF4-FFF2-40B4-BE49-F238E27FC236}">
                    <a16:creationId xmlns:a16="http://schemas.microsoft.com/office/drawing/2014/main" id="{68ADDCD2-7FA1-432B-842D-F3A259577E8E}"/>
                  </a:ext>
                </a:extLst>
              </p:cNvPr>
              <p:cNvSpPr txBox="1">
                <a:spLocks noRot="1" noChangeAspect="1" noMove="1" noResize="1" noEditPoints="1" noAdjustHandles="1" noChangeArrowheads="1" noChangeShapeType="1" noTextEdit="1"/>
              </p:cNvSpPr>
              <p:nvPr/>
            </p:nvSpPr>
            <p:spPr bwMode="auto">
              <a:xfrm>
                <a:off x="228600" y="2667000"/>
                <a:ext cx="6781800" cy="3586163"/>
              </a:xfrm>
              <a:prstGeom prst="rect">
                <a:avLst/>
              </a:prstGeom>
              <a:blipFill>
                <a:blip r:embed="rId3"/>
                <a:stretch>
                  <a:fillRect l="-989" t="-1190" r="-1529" b="-5952"/>
                </a:stretch>
              </a:blipFill>
              <a:ln w="9525">
                <a:noFill/>
                <a:miter lim="800000"/>
                <a:headEnd/>
                <a:tailEnd/>
              </a:ln>
              <a:effectLst/>
            </p:spPr>
            <p:txBody>
              <a:bodyPr/>
              <a:lstStyle/>
              <a:p>
                <a:r>
                  <a:rPr lang="en-US">
                    <a:noFill/>
                  </a:rPr>
                  <a:t> </a:t>
                </a:r>
              </a:p>
            </p:txBody>
          </p:sp>
        </mc:Fallback>
      </mc:AlternateContent>
      <p:sp>
        <p:nvSpPr>
          <p:cNvPr id="13" name="TextBox 12">
            <a:extLst>
              <a:ext uri="{FF2B5EF4-FFF2-40B4-BE49-F238E27FC236}">
                <a16:creationId xmlns:a16="http://schemas.microsoft.com/office/drawing/2014/main" id="{814CE864-D49C-45D9-8956-2062C828585D}"/>
              </a:ext>
            </a:extLst>
          </p:cNvPr>
          <p:cNvSpPr txBox="1"/>
          <p:nvPr/>
        </p:nvSpPr>
        <p:spPr>
          <a:xfrm>
            <a:off x="7678623" y="2967335"/>
            <a:ext cx="762000" cy="461665"/>
          </a:xfrm>
          <a:prstGeom prst="rect">
            <a:avLst/>
          </a:prstGeom>
          <a:noFill/>
        </p:spPr>
        <p:txBody>
          <a:bodyPr wrap="square" rtlCol="0">
            <a:spAutoFit/>
          </a:bodyPr>
          <a:lstStyle/>
          <a:p>
            <a:r>
              <a:rPr lang="en-GB" sz="2400" dirty="0">
                <a:ln w="0"/>
                <a:solidFill>
                  <a:schemeClr val="accent6">
                    <a:lumMod val="50000"/>
                  </a:schemeClr>
                </a:solidFill>
                <a:effectLst>
                  <a:outerShdw blurRad="38100" dist="25400" dir="5400000" algn="ctr" rotWithShape="0">
                    <a:srgbClr val="6E747A">
                      <a:alpha val="43000"/>
                    </a:srgbClr>
                  </a:outerShdw>
                </a:effectLst>
              </a:rPr>
              <a:t>CSM</a:t>
            </a:r>
            <a:endParaRPr lang="en-US" sz="2400" dirty="0">
              <a:ln w="0"/>
              <a:solidFill>
                <a:schemeClr val="accent6">
                  <a:lumMod val="50000"/>
                </a:schemeClr>
              </a:solidFill>
              <a:effectLst>
                <a:outerShdw blurRad="38100" dist="25400" dir="5400000" algn="ctr" rotWithShape="0">
                  <a:srgbClr val="6E747A">
                    <a:alpha val="43000"/>
                  </a:srgbClr>
                </a:outerShdw>
              </a:effectLst>
            </a:endParaRPr>
          </a:p>
        </p:txBody>
      </p:sp>
      <p:sp>
        <p:nvSpPr>
          <p:cNvPr id="15" name="TextBox 14">
            <a:extLst>
              <a:ext uri="{FF2B5EF4-FFF2-40B4-BE49-F238E27FC236}">
                <a16:creationId xmlns:a16="http://schemas.microsoft.com/office/drawing/2014/main" id="{66404D14-7D82-407B-A44B-F7D3FAD5AE08}"/>
              </a:ext>
            </a:extLst>
          </p:cNvPr>
          <p:cNvSpPr txBox="1"/>
          <p:nvPr/>
        </p:nvSpPr>
        <p:spPr>
          <a:xfrm>
            <a:off x="9372600" y="4229248"/>
            <a:ext cx="1295400" cy="461665"/>
          </a:xfrm>
          <a:prstGeom prst="rect">
            <a:avLst/>
          </a:prstGeom>
          <a:noFill/>
        </p:spPr>
        <p:txBody>
          <a:bodyPr wrap="square" rtlCol="0">
            <a:spAutoFit/>
          </a:bodyPr>
          <a:lstStyle/>
          <a:p>
            <a:r>
              <a:rPr lang="en-GB" sz="2400" dirty="0" err="1">
                <a:ln w="0"/>
                <a:solidFill>
                  <a:schemeClr val="tx1">
                    <a:lumMod val="95000"/>
                    <a:lumOff val="5000"/>
                  </a:schemeClr>
                </a:solidFill>
                <a:effectLst>
                  <a:outerShdw blurRad="38100" dist="25400" dir="5400000" algn="ctr" rotWithShape="0">
                    <a:srgbClr val="6E747A">
                      <a:alpha val="43000"/>
                    </a:srgbClr>
                  </a:outerShdw>
                </a:effectLst>
              </a:rPr>
              <a:t>lQCD</a:t>
            </a:r>
            <a:r>
              <a:rPr lang="en-GB" sz="2400" baseline="-25000" dirty="0" err="1">
                <a:ln w="0"/>
                <a:solidFill>
                  <a:schemeClr val="tx1">
                    <a:lumMod val="95000"/>
                    <a:lumOff val="5000"/>
                  </a:schemeClr>
                </a:solidFill>
                <a:effectLst>
                  <a:outerShdw blurRad="38100" dist="25400" dir="5400000" algn="ctr" rotWithShape="0">
                    <a:srgbClr val="6E747A">
                      <a:alpha val="43000"/>
                    </a:srgbClr>
                  </a:outerShdw>
                </a:effectLst>
              </a:rPr>
              <a:t>MSU</a:t>
            </a:r>
            <a:endParaRPr lang="en-US" sz="2400" baseline="-25000" dirty="0">
              <a:ln w="0"/>
              <a:solidFill>
                <a:schemeClr val="tx1">
                  <a:lumMod val="95000"/>
                  <a:lumOff val="5000"/>
                </a:schemeClr>
              </a:solidFill>
              <a:effectLst>
                <a:outerShdw blurRad="38100" dist="25400" dir="5400000" algn="ctr" rotWithShape="0">
                  <a:srgbClr val="6E747A">
                    <a:alpha val="43000"/>
                  </a:srgbClr>
                </a:outerShdw>
              </a:effectLst>
            </a:endParaRPr>
          </a:p>
        </p:txBody>
      </p:sp>
      <p:sp>
        <p:nvSpPr>
          <p:cNvPr id="7" name="TextBox 6">
            <a:extLst>
              <a:ext uri="{FF2B5EF4-FFF2-40B4-BE49-F238E27FC236}">
                <a16:creationId xmlns:a16="http://schemas.microsoft.com/office/drawing/2014/main" id="{834635F8-8389-432B-BDBB-E3A66DB452CE}"/>
              </a:ext>
            </a:extLst>
          </p:cNvPr>
          <p:cNvSpPr txBox="1"/>
          <p:nvPr/>
        </p:nvSpPr>
        <p:spPr>
          <a:xfrm>
            <a:off x="7848600" y="1734144"/>
            <a:ext cx="3888317" cy="923330"/>
          </a:xfrm>
          <a:prstGeom prst="rect">
            <a:avLst/>
          </a:prstGeom>
          <a:noFill/>
        </p:spPr>
        <p:txBody>
          <a:bodyPr wrap="square" rtlCol="0">
            <a:spAutoFit/>
          </a:bodyPr>
          <a:lstStyle/>
          <a:p>
            <a:r>
              <a:rPr lang="en-GB" dirty="0">
                <a:ln w="0"/>
                <a:solidFill>
                  <a:schemeClr val="accent1"/>
                </a:solidFill>
                <a:effectLst>
                  <a:outerShdw blurRad="38100" dist="25400" dir="5400000" algn="ctr" rotWithShape="0">
                    <a:srgbClr val="6E747A">
                      <a:alpha val="43000"/>
                    </a:srgbClr>
                  </a:outerShdw>
                </a:effectLst>
              </a:rPr>
              <a:t>Entirety of human history </a:t>
            </a:r>
          </a:p>
          <a:p>
            <a:r>
              <a:rPr lang="en-GB" dirty="0">
                <a:ln w="0"/>
                <a:solidFill>
                  <a:schemeClr val="accent1"/>
                </a:solidFill>
                <a:effectLst>
                  <a:outerShdw blurRad="38100" dist="25400" dir="5400000" algn="ctr" rotWithShape="0">
                    <a:srgbClr val="6E747A">
                      <a:alpha val="43000"/>
                    </a:srgbClr>
                  </a:outerShdw>
                </a:effectLst>
              </a:rPr>
              <a:t>– only 8 kaon data in existence</a:t>
            </a:r>
          </a:p>
          <a:p>
            <a:r>
              <a:rPr lang="en-US" dirty="0">
                <a:ln w="0"/>
                <a:solidFill>
                  <a:schemeClr val="accent1"/>
                </a:solidFill>
                <a:effectLst>
                  <a:outerShdw blurRad="38100" dist="25400" dir="5400000" algn="ctr" rotWithShape="0">
                    <a:srgbClr val="6E747A">
                      <a:alpha val="43000"/>
                    </a:srgbClr>
                  </a:outerShdw>
                </a:effectLst>
                <a:latin typeface="-apple-system"/>
              </a:rPr>
              <a:t>CERN … </a:t>
            </a:r>
            <a:r>
              <a:rPr lang="en-US" i="1" dirty="0">
                <a:ln w="0"/>
                <a:solidFill>
                  <a:schemeClr val="accent1"/>
                </a:solidFill>
                <a:effectLst>
                  <a:outerShdw blurRad="38100" dist="25400" dir="5400000" algn="ctr" rotWithShape="0">
                    <a:srgbClr val="6E747A">
                      <a:alpha val="43000"/>
                    </a:srgbClr>
                  </a:outerShdw>
                </a:effectLst>
                <a:latin typeface="-apple-system"/>
              </a:rPr>
              <a:t>Phys. Lett. B</a:t>
            </a:r>
            <a:r>
              <a:rPr lang="en-US" i="0" dirty="0">
                <a:ln w="0"/>
                <a:solidFill>
                  <a:schemeClr val="accent1"/>
                </a:solidFill>
                <a:effectLst>
                  <a:outerShdw blurRad="38100" dist="25400" dir="5400000" algn="ctr" rotWithShape="0">
                    <a:srgbClr val="6E747A">
                      <a:alpha val="43000"/>
                    </a:srgbClr>
                  </a:outerShdw>
                </a:effectLst>
                <a:latin typeface="-apple-system"/>
              </a:rPr>
              <a:t> 93 (1980) 354-356</a:t>
            </a:r>
            <a:endParaRPr lang="en-US" dirty="0">
              <a:ln w="0"/>
              <a:solidFill>
                <a:schemeClr val="accent1"/>
              </a:solidFill>
              <a:effectLst>
                <a:outerShdw blurRad="38100" dist="25400" dir="5400000" algn="ctr" rotWithShape="0">
                  <a:srgbClr val="6E747A">
                    <a:alpha val="43000"/>
                  </a:srgbClr>
                </a:outerShdw>
              </a:effectLst>
            </a:endParaRPr>
          </a:p>
        </p:txBody>
      </p:sp>
      <p:sp>
        <p:nvSpPr>
          <p:cNvPr id="8" name="TextBox 7">
            <a:extLst>
              <a:ext uri="{FF2B5EF4-FFF2-40B4-BE49-F238E27FC236}">
                <a16:creationId xmlns:a16="http://schemas.microsoft.com/office/drawing/2014/main" id="{1C3B300F-585B-46BD-9488-EEA36BECEE9D}"/>
              </a:ext>
            </a:extLst>
          </p:cNvPr>
          <p:cNvSpPr txBox="1"/>
          <p:nvPr/>
        </p:nvSpPr>
        <p:spPr>
          <a:xfrm>
            <a:off x="7924800" y="533400"/>
            <a:ext cx="3046027" cy="1477328"/>
          </a:xfrm>
          <a:prstGeom prst="rect">
            <a:avLst/>
          </a:prstGeom>
          <a:noFill/>
        </p:spPr>
        <p:txBody>
          <a:bodyPr wrap="none" rtlCol="0">
            <a:spAutoFit/>
          </a:bodyPr>
          <a:lstStyle/>
          <a:p>
            <a:r>
              <a:rPr lang="en-GB" dirty="0"/>
              <a:t>Programmes at JLab, AMBER</a:t>
            </a:r>
          </a:p>
          <a:p>
            <a:r>
              <a:rPr lang="en-GB" dirty="0">
                <a:solidFill>
                  <a:srgbClr val="008000"/>
                </a:solidFill>
              </a:rPr>
              <a:t>Proposals at EIC and </a:t>
            </a:r>
            <a:r>
              <a:rPr lang="en-GB" dirty="0" err="1">
                <a:solidFill>
                  <a:srgbClr val="008000"/>
                </a:solidFill>
              </a:rPr>
              <a:t>EicC</a:t>
            </a:r>
            <a:r>
              <a:rPr lang="en-GB" dirty="0">
                <a:solidFill>
                  <a:srgbClr val="008000"/>
                </a:solidFill>
              </a:rPr>
              <a:t> </a:t>
            </a:r>
          </a:p>
          <a:p>
            <a:r>
              <a:rPr lang="en-GB" sz="1200" i="1" dirty="0">
                <a:solidFill>
                  <a:srgbClr val="0070C0"/>
                </a:solidFill>
              </a:rPr>
              <a:t>Tackling the kaon structure function at </a:t>
            </a:r>
            <a:r>
              <a:rPr lang="en-GB" sz="1200" i="1" dirty="0" err="1">
                <a:solidFill>
                  <a:srgbClr val="0070C0"/>
                </a:solidFill>
              </a:rPr>
              <a:t>EicC</a:t>
            </a:r>
            <a:endParaRPr lang="en-GB" sz="1200" i="1" dirty="0">
              <a:solidFill>
                <a:srgbClr val="0070C0"/>
              </a:solidFill>
            </a:endParaRPr>
          </a:p>
          <a:p>
            <a:r>
              <a:rPr lang="en-GB" sz="1200" dirty="0">
                <a:solidFill>
                  <a:srgbClr val="0070C0"/>
                </a:solidFill>
              </a:rPr>
              <a:t>Gang </a:t>
            </a:r>
            <a:r>
              <a:rPr lang="en-GB" sz="1200" dirty="0" err="1">
                <a:solidFill>
                  <a:srgbClr val="0070C0"/>
                </a:solidFill>
              </a:rPr>
              <a:t>Xie</a:t>
            </a:r>
            <a:r>
              <a:rPr lang="en-GB" sz="1200" dirty="0">
                <a:solidFill>
                  <a:srgbClr val="0070C0"/>
                </a:solidFill>
              </a:rPr>
              <a:t> </a:t>
            </a:r>
            <a:r>
              <a:rPr lang="en-GB" sz="1200" i="1" dirty="0">
                <a:solidFill>
                  <a:srgbClr val="0070C0"/>
                </a:solidFill>
              </a:rPr>
              <a:t>et al</a:t>
            </a:r>
            <a:r>
              <a:rPr lang="en-GB" sz="1200" dirty="0">
                <a:solidFill>
                  <a:srgbClr val="0070C0"/>
                </a:solidFill>
              </a:rPr>
              <a:t>.  e-Print: 2109.08483 [hep-</a:t>
            </a:r>
            <a:r>
              <a:rPr lang="en-GB" sz="1200" dirty="0" err="1">
                <a:solidFill>
                  <a:srgbClr val="0070C0"/>
                </a:solidFill>
              </a:rPr>
              <a:t>ph</a:t>
            </a:r>
            <a:r>
              <a:rPr lang="en-GB" sz="1200" dirty="0">
                <a:solidFill>
                  <a:srgbClr val="0070C0"/>
                </a:solidFill>
              </a:rPr>
              <a:t>]. </a:t>
            </a:r>
          </a:p>
          <a:p>
            <a:r>
              <a:rPr lang="en-GB" sz="1200" dirty="0">
                <a:solidFill>
                  <a:srgbClr val="0070C0"/>
                </a:solidFill>
              </a:rPr>
              <a:t>Chin. Phys. C 46 (2022) 6, 064107</a:t>
            </a:r>
          </a:p>
          <a:p>
            <a:endParaRPr lang="en-GB" dirty="0"/>
          </a:p>
        </p:txBody>
      </p:sp>
    </p:spTree>
    <p:extLst>
      <p:ext uri="{BB962C8B-B14F-4D97-AF65-F5344CB8AC3E}">
        <p14:creationId xmlns:p14="http://schemas.microsoft.com/office/powerpoint/2010/main" val="274556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barn(inVertical)">
                                      <p:cBhvr>
                                        <p:cTn id="10" dur="500"/>
                                        <p:tgtEl>
                                          <p:spTgt spid="1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barn(inVertical)">
                                      <p:cBhvr>
                                        <p:cTn id="13" dur="500"/>
                                        <p:tgtEl>
                                          <p:spTgt spid="1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barn(inVertical)">
                                      <p:cBhvr>
                                        <p:cTn id="16" dur="500"/>
                                        <p:tgtEl>
                                          <p:spTgt spid="1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barn(inVertical)">
                                      <p:cBhvr>
                                        <p:cTn id="19" dur="500"/>
                                        <p:tgtEl>
                                          <p:spTgt spid="1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2">
                                            <p:txEl>
                                              <p:pRg st="5" end="5"/>
                                            </p:txEl>
                                          </p:spTgt>
                                        </p:tgtEl>
                                        <p:attrNameLst>
                                          <p:attrName>style.visibility</p:attrName>
                                        </p:attrNameLst>
                                      </p:cBhvr>
                                      <p:to>
                                        <p:strVal val="visible"/>
                                      </p:to>
                                    </p:set>
                                    <p:animEffect transition="in" filter="barn(inVertical)">
                                      <p:cBhvr>
                                        <p:cTn id="22" dur="500"/>
                                        <p:tgtEl>
                                          <p:spTgt spid="12">
                                            <p:txEl>
                                              <p:pRg st="5" end="5"/>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circle(in)">
                                      <p:cBhvr>
                                        <p:cTn id="34" dur="11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up)">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MORTitle.gif"/>
          <p:cNvPicPr>
            <a:picLocks noChangeAspect="1"/>
          </p:cNvPicPr>
          <p:nvPr/>
        </p:nvPicPr>
        <p:blipFill>
          <a:blip r:embed="rId2" cstate="print"/>
          <a:stretch>
            <a:fillRect/>
          </a:stretch>
        </p:blipFill>
        <p:spPr>
          <a:xfrm>
            <a:off x="1524000" y="655016"/>
            <a:ext cx="9143314" cy="30787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p:txBody>
          <a:bodyPr/>
          <a:lstStyle/>
          <a:p>
            <a:pPr algn="ctr"/>
            <a:r>
              <a:rPr lang="en-US" sz="80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rPr>
              <a:t>GMOR Relation</a:t>
            </a:r>
          </a:p>
        </p:txBody>
      </p:sp>
      <p:sp>
        <p:nvSpPr>
          <p:cNvPr id="3" name="Text Placeholder 2"/>
          <p:cNvSpPr>
            <a:spLocks noGrp="1"/>
          </p:cNvSpPr>
          <p:nvPr>
            <p:ph type="body" idx="1"/>
          </p:nvPr>
        </p:nvSpPr>
        <p:spPr/>
        <p:txBody>
          <a:bodyPr/>
          <a:lstStyle/>
          <a:p>
            <a:r>
              <a:rPr lang="en-US" dirty="0"/>
              <a:t> </a:t>
            </a:r>
          </a:p>
        </p:txBody>
      </p:sp>
      <p:sp>
        <p:nvSpPr>
          <p:cNvPr id="4" name="Date Placeholder 3"/>
          <p:cNvSpPr>
            <a:spLocks noGrp="1"/>
          </p:cNvSpPr>
          <p:nvPr>
            <p:ph type="dt" sz="half" idx="10"/>
          </p:nvPr>
        </p:nvSpPr>
        <p:spPr/>
        <p:txBody>
          <a:bodyPr/>
          <a:lstStyle/>
          <a:p>
            <a:r>
              <a:rPr lang="en-US"/>
              <a:t>.                    2025 October 15: NJU INP IWSHSSI 2025                                          (122)</a:t>
            </a:r>
            <a:endParaRPr lang="en-US" dirty="0"/>
          </a:p>
        </p:txBody>
      </p:sp>
      <p:sp>
        <p:nvSpPr>
          <p:cNvPr id="5" name="Footer Placeholder 4"/>
          <p:cNvSpPr>
            <a:spLocks noGrp="1"/>
          </p:cNvSpPr>
          <p:nvPr>
            <p:ph type="ftr" sz="quarter" idx="11"/>
          </p:nvPr>
        </p:nvSpPr>
        <p:spPr/>
        <p:txBody>
          <a:bodyPr/>
          <a:lstStyle/>
          <a:p>
            <a:r>
              <a:rPr lang="fr-FR">
                <a:solidFill>
                  <a:schemeClr val="accent1">
                    <a:lumMod val="50000"/>
                  </a:schemeClr>
                </a:solidFill>
              </a:rPr>
              <a:t>Craig Roberts cdroberts@nju.edu.cn  472  3/4 Emergent Hadron Mass: Origins and Consequences</a:t>
            </a:r>
            <a:endParaRPr lang="en-US" i="1" dirty="0"/>
          </a:p>
        </p:txBody>
      </p:sp>
      <p:sp>
        <p:nvSpPr>
          <p:cNvPr id="6" name="Slide Number Placeholder 5"/>
          <p:cNvSpPr>
            <a:spLocks noGrp="1"/>
          </p:cNvSpPr>
          <p:nvPr>
            <p:ph type="sldNum" sz="quarter" idx="12"/>
          </p:nvPr>
        </p:nvSpPr>
        <p:spPr/>
        <p:txBody>
          <a:bodyPr/>
          <a:lstStyle/>
          <a:p>
            <a:fld id="{87034D8C-3CB4-402A-BC46-2AB14C0FE90A}" type="slidenum">
              <a:rPr lang="en-US" smtClean="0"/>
              <a:pPr/>
              <a:t>9</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70" decel="100000"/>
                                        <p:tgtEl>
                                          <p:spTgt spid="2"/>
                                        </p:tgtEl>
                                      </p:cBhvr>
                                    </p:animEffect>
                                    <p:animScale>
                                      <p:cBhvr>
                                        <p:cTn id="8" dur="770" decel="100000"/>
                                        <p:tgtEl>
                                          <p:spTgt spid="2"/>
                                        </p:tgtEl>
                                      </p:cBhvr>
                                      <p:from x="10000" y="10000"/>
                                      <p:to x="200000" y="450000"/>
                                    </p:animScale>
                                    <p:animScale>
                                      <p:cBhvr>
                                        <p:cTn id="9" dur="1230" accel="100000" fill="hold">
                                          <p:stCondLst>
                                            <p:cond delay="770"/>
                                          </p:stCondLst>
                                        </p:cTn>
                                        <p:tgtEl>
                                          <p:spTgt spid="2"/>
                                        </p:tgtEl>
                                      </p:cBhvr>
                                      <p:from x="200000" y="450000"/>
                                      <p:to x="100000" y="100000"/>
                                    </p:animScale>
                                    <p:set>
                                      <p:cBhvr>
                                        <p:cTn id="10" dur="770" fill="hold"/>
                                        <p:tgtEl>
                                          <p:spTgt spid="2"/>
                                        </p:tgtEl>
                                        <p:attrNameLst>
                                          <p:attrName>ppt_x</p:attrName>
                                        </p:attrNameLst>
                                      </p:cBhvr>
                                      <p:to>
                                        <p:strVal val="(0.5)"/>
                                      </p:to>
                                    </p:set>
                                    <p:anim from="(0.5)" to="(#ppt_x)" calcmode="lin" valueType="num">
                                      <p:cBhvr>
                                        <p:cTn id="11" dur="1230" accel="100000" fill="hold">
                                          <p:stCondLst>
                                            <p:cond delay="770"/>
                                          </p:stCondLst>
                                        </p:cTn>
                                        <p:tgtEl>
                                          <p:spTgt spid="2"/>
                                        </p:tgtEl>
                                        <p:attrNameLst>
                                          <p:attrName>ppt_x</p:attrName>
                                        </p:attrNameLst>
                                      </p:cBhvr>
                                    </p:anim>
                                    <p:set>
                                      <p:cBhvr>
                                        <p:cTn id="12" dur="770" fill="hold"/>
                                        <p:tgtEl>
                                          <p:spTgt spid="2"/>
                                        </p:tgtEl>
                                        <p:attrNameLst>
                                          <p:attrName>ppt_y</p:attrName>
                                        </p:attrNameLst>
                                      </p:cBhvr>
                                      <p:to>
                                        <p:strVal val="(#ppt_y+0.4)"/>
                                      </p:to>
                                    </p:set>
                                    <p:anim from="(#ppt_y+0.4)" to="(#ppt_y)" calcmode="lin" valueType="num">
                                      <p:cBhvr>
                                        <p:cTn id="13"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F6093-20C3-434C-A334-C4690F30FF1B}"/>
              </a:ext>
            </a:extLst>
          </p:cNvPr>
          <p:cNvSpPr>
            <a:spLocks noGrp="1"/>
          </p:cNvSpPr>
          <p:nvPr>
            <p:ph type="title"/>
          </p:nvPr>
        </p:nvSpPr>
        <p:spPr/>
        <p:txBody>
          <a:bodyPr/>
          <a:lstStyle/>
          <a:p>
            <a:r>
              <a:rPr lang="en-GB" sz="2800" dirty="0"/>
              <a:t>Status: Kaon</a:t>
            </a:r>
            <a:endParaRPr lang="en-US" sz="2800" dirty="0"/>
          </a:p>
        </p:txBody>
      </p:sp>
      <p:sp>
        <p:nvSpPr>
          <p:cNvPr id="3" name="Content Placeholder 2">
            <a:extLst>
              <a:ext uri="{FF2B5EF4-FFF2-40B4-BE49-F238E27FC236}">
                <a16:creationId xmlns:a16="http://schemas.microsoft.com/office/drawing/2014/main" id="{778647F6-2EB9-4182-AA14-AEED9CA377FC}"/>
              </a:ext>
            </a:extLst>
          </p:cNvPr>
          <p:cNvSpPr>
            <a:spLocks noGrp="1"/>
          </p:cNvSpPr>
          <p:nvPr>
            <p:ph idx="1"/>
          </p:nvPr>
        </p:nvSpPr>
        <p:spPr>
          <a:xfrm>
            <a:off x="228600" y="914400"/>
            <a:ext cx="7848600" cy="5105400"/>
          </a:xfrm>
        </p:spPr>
        <p:txBody>
          <a:bodyPr/>
          <a:lstStyle/>
          <a:p>
            <a:r>
              <a:rPr lang="en-US" dirty="0"/>
              <a:t>Little empirical information available on K DFs </a:t>
            </a:r>
            <a:r>
              <a:rPr lang="en-GB" dirty="0"/>
              <a:t>⇒ </a:t>
            </a:r>
            <a:r>
              <a:rPr lang="en-US" dirty="0"/>
              <a:t>no recent phenom. inferences. </a:t>
            </a:r>
          </a:p>
          <a:p>
            <a:pPr lvl="1">
              <a:buFont typeface="Courier New" panose="02070309020205020404" pitchFamily="49" charset="0"/>
              <a:buChar char="o"/>
            </a:pPr>
            <a:r>
              <a:rPr lang="en-US" dirty="0"/>
              <a:t>Valence-quark distributions: results from models and a single, recent </a:t>
            </a:r>
            <a:r>
              <a:rPr lang="en-US" dirty="0" err="1"/>
              <a:t>lQCD</a:t>
            </a:r>
            <a:r>
              <a:rPr lang="en-US" dirty="0"/>
              <a:t> study</a:t>
            </a:r>
          </a:p>
          <a:p>
            <a:pPr lvl="1">
              <a:buFont typeface="Courier New" panose="02070309020205020404" pitchFamily="49" charset="0"/>
              <a:buChar char="o"/>
            </a:pPr>
            <a:r>
              <a:rPr lang="en-US" dirty="0"/>
              <a:t>Kaon’s glue and sea distributions: </a:t>
            </a:r>
            <a:r>
              <a:rPr lang="en-US" u="sng" dirty="0"/>
              <a:t>no predictions … until now</a:t>
            </a:r>
          </a:p>
          <a:p>
            <a:r>
              <a:rPr lang="en-US" dirty="0"/>
              <a:t>Glue and Sea – Predictions:</a:t>
            </a:r>
          </a:p>
          <a:p>
            <a:pPr lvl="1"/>
            <a:r>
              <a:rPr lang="en-US" dirty="0"/>
              <a:t>DFs similar to those in the pion</a:t>
            </a:r>
          </a:p>
          <a:p>
            <a:pPr lvl="1"/>
            <a:r>
              <a:rPr lang="en-US" dirty="0"/>
              <a:t>Detailed comparison requires use of mass-dependent splitting functions. </a:t>
            </a:r>
          </a:p>
          <a:p>
            <a:pPr lvl="1"/>
            <a:r>
              <a:rPr lang="en-US" dirty="0"/>
              <a:t>Development underway … Preliminary conclusions: </a:t>
            </a:r>
          </a:p>
          <a:p>
            <a:pPr marL="1314450" lvl="2" indent="-514350">
              <a:buFont typeface="+mj-lt"/>
              <a:buAutoNum type="romanLcPeriod"/>
            </a:pPr>
            <a:r>
              <a:rPr lang="en-US" sz="2000" dirty="0"/>
              <a:t>Light-front momentum fraction carried by s-quarks in the kaon increases by ∼ 5%; </a:t>
            </a:r>
          </a:p>
          <a:p>
            <a:pPr marL="1314450" lvl="2" indent="-514350">
              <a:buFont typeface="+mj-lt"/>
              <a:buAutoNum type="romanLcPeriod"/>
            </a:pPr>
            <a:r>
              <a:rPr lang="en-US" sz="2000" dirty="0"/>
              <a:t>Compensated by a commensurate decrease in fractions carried by glue (−1%) and sea (−2%). </a:t>
            </a:r>
          </a:p>
        </p:txBody>
      </p:sp>
      <p:sp>
        <p:nvSpPr>
          <p:cNvPr id="4" name="Date Placeholder 3">
            <a:extLst>
              <a:ext uri="{FF2B5EF4-FFF2-40B4-BE49-F238E27FC236}">
                <a16:creationId xmlns:a16="http://schemas.microsoft.com/office/drawing/2014/main" id="{3415AA09-B9E5-4382-AEBE-685DCDEF0E11}"/>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44696558-EA6C-4259-AA55-F3337BD993BC}"/>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F7F5FAFC-A77E-420B-A136-22383A257BE2}"/>
              </a:ext>
            </a:extLst>
          </p:cNvPr>
          <p:cNvSpPr>
            <a:spLocks noGrp="1"/>
          </p:cNvSpPr>
          <p:nvPr>
            <p:ph type="sldNum" sz="quarter" idx="12"/>
          </p:nvPr>
        </p:nvSpPr>
        <p:spPr/>
        <p:txBody>
          <a:bodyPr/>
          <a:lstStyle/>
          <a:p>
            <a:fld id="{87034D8C-3CB4-402A-BC46-2AB14C0FE90A}" type="slidenum">
              <a:rPr lang="en-US" smtClean="0"/>
              <a:pPr/>
              <a:t>90</a:t>
            </a:fld>
            <a:endParaRPr lang="en-US"/>
          </a:p>
        </p:txBody>
      </p:sp>
      <p:pic>
        <p:nvPicPr>
          <p:cNvPr id="8" name="Picture 7" descr="Chart, histogram&#10;&#10;Description automatically generated">
            <a:extLst>
              <a:ext uri="{FF2B5EF4-FFF2-40B4-BE49-F238E27FC236}">
                <a16:creationId xmlns:a16="http://schemas.microsoft.com/office/drawing/2014/main" id="{C35A8C9A-F2DA-4016-9ED6-0FBA0AC883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6711" y="1009650"/>
            <a:ext cx="4110038" cy="5467350"/>
          </a:xfrm>
          <a:prstGeom prst="rect">
            <a:avLst/>
          </a:prstGeom>
        </p:spPr>
      </p:pic>
      <p:sp>
        <p:nvSpPr>
          <p:cNvPr id="9" name="TextBox 8">
            <a:extLst>
              <a:ext uri="{FF2B5EF4-FFF2-40B4-BE49-F238E27FC236}">
                <a16:creationId xmlns:a16="http://schemas.microsoft.com/office/drawing/2014/main" id="{8C836C30-9B07-48F4-99A5-48FE003D978E}"/>
              </a:ext>
            </a:extLst>
          </p:cNvPr>
          <p:cNvSpPr txBox="1"/>
          <p:nvPr/>
        </p:nvSpPr>
        <p:spPr>
          <a:xfrm>
            <a:off x="9601200" y="1143000"/>
            <a:ext cx="1295400" cy="646331"/>
          </a:xfrm>
          <a:prstGeom prst="rect">
            <a:avLst/>
          </a:prstGeom>
          <a:noFill/>
        </p:spPr>
        <p:txBody>
          <a:bodyPr wrap="square" rtlCol="0">
            <a:spAutoFit/>
          </a:bodyPr>
          <a:lstStyle/>
          <a:p>
            <a:r>
              <a:rPr lang="en-GB" dirty="0">
                <a:solidFill>
                  <a:srgbClr val="009900"/>
                </a:solidFill>
              </a:rPr>
              <a:t>Glue</a:t>
            </a:r>
          </a:p>
          <a:p>
            <a:r>
              <a:rPr lang="en-GB" dirty="0">
                <a:solidFill>
                  <a:srgbClr val="C00000"/>
                </a:solidFill>
              </a:rPr>
              <a:t>Sea</a:t>
            </a:r>
            <a:endParaRPr lang="en-US" dirty="0">
              <a:solidFill>
                <a:srgbClr val="C00000"/>
              </a:solidFill>
            </a:endParaRPr>
          </a:p>
        </p:txBody>
      </p:sp>
      <p:sp>
        <p:nvSpPr>
          <p:cNvPr id="11" name="TextBox 10">
            <a:extLst>
              <a:ext uri="{FF2B5EF4-FFF2-40B4-BE49-F238E27FC236}">
                <a16:creationId xmlns:a16="http://schemas.microsoft.com/office/drawing/2014/main" id="{ABA75A57-869E-4CFA-8808-198EA4CF7F75}"/>
              </a:ext>
            </a:extLst>
          </p:cNvPr>
          <p:cNvSpPr txBox="1"/>
          <p:nvPr/>
        </p:nvSpPr>
        <p:spPr>
          <a:xfrm>
            <a:off x="9037983" y="4648200"/>
            <a:ext cx="1295400" cy="923330"/>
          </a:xfrm>
          <a:prstGeom prst="rect">
            <a:avLst/>
          </a:prstGeom>
          <a:noFill/>
        </p:spPr>
        <p:txBody>
          <a:bodyPr wrap="square" rtlCol="0">
            <a:spAutoFit/>
          </a:bodyPr>
          <a:lstStyle/>
          <a:p>
            <a:r>
              <a:rPr lang="en-GB" dirty="0">
                <a:solidFill>
                  <a:schemeClr val="accent6">
                    <a:lumMod val="75000"/>
                  </a:schemeClr>
                </a:solidFill>
              </a:rPr>
              <a:t>Valence</a:t>
            </a:r>
          </a:p>
          <a:p>
            <a:r>
              <a:rPr lang="en-GB" dirty="0">
                <a:solidFill>
                  <a:srgbClr val="009900"/>
                </a:solidFill>
              </a:rPr>
              <a:t>Glue</a:t>
            </a:r>
          </a:p>
          <a:p>
            <a:r>
              <a:rPr lang="en-GB" dirty="0">
                <a:solidFill>
                  <a:srgbClr val="C00000"/>
                </a:solidFill>
              </a:rPr>
              <a:t>Sea</a:t>
            </a:r>
            <a:endParaRPr lang="en-US" dirty="0">
              <a:solidFill>
                <a:srgbClr val="C00000"/>
              </a:solidFill>
            </a:endParaRPr>
          </a:p>
        </p:txBody>
      </p:sp>
      <p:sp>
        <p:nvSpPr>
          <p:cNvPr id="12" name="TextBox 11">
            <a:extLst>
              <a:ext uri="{FF2B5EF4-FFF2-40B4-BE49-F238E27FC236}">
                <a16:creationId xmlns:a16="http://schemas.microsoft.com/office/drawing/2014/main" id="{16F4590A-C342-4996-A3E4-4E454D374AFE}"/>
              </a:ext>
            </a:extLst>
          </p:cNvPr>
          <p:cNvSpPr txBox="1"/>
          <p:nvPr/>
        </p:nvSpPr>
        <p:spPr>
          <a:xfrm>
            <a:off x="6477000" y="115669"/>
            <a:ext cx="5657522" cy="646331"/>
          </a:xfrm>
          <a:prstGeom prst="rect">
            <a:avLst/>
          </a:prstGeom>
          <a:noFill/>
        </p:spPr>
        <p:txBody>
          <a:bodyPr wrap="square" rtlCol="0">
            <a:spAutoFit/>
          </a:bodyPr>
          <a:lstStyle/>
          <a:p>
            <a:r>
              <a:rPr lang="en-US" i="1" dirty="0">
                <a:solidFill>
                  <a:schemeClr val="accent6">
                    <a:lumMod val="75000"/>
                  </a:schemeClr>
                </a:solidFill>
              </a:rPr>
              <a:t>Kaon parton distributions</a:t>
            </a:r>
            <a:r>
              <a:rPr lang="en-US" dirty="0">
                <a:solidFill>
                  <a:schemeClr val="accent6">
                    <a:lumMod val="75000"/>
                  </a:schemeClr>
                </a:solidFill>
              </a:rPr>
              <a:t>, Z.-F. Cui et al., arXiv:2006.14075 [hep-</a:t>
            </a:r>
            <a:r>
              <a:rPr lang="en-US" dirty="0" err="1">
                <a:solidFill>
                  <a:schemeClr val="accent6">
                    <a:lumMod val="75000"/>
                  </a:schemeClr>
                </a:solidFill>
              </a:rPr>
              <a:t>ph</a:t>
            </a:r>
            <a:r>
              <a:rPr lang="en-US" dirty="0">
                <a:solidFill>
                  <a:schemeClr val="accent6">
                    <a:lumMod val="75000"/>
                  </a:schemeClr>
                </a:solidFill>
              </a:rPr>
              <a:t>], </a:t>
            </a:r>
            <a:r>
              <a:rPr lang="fr-FR" dirty="0" err="1">
                <a:hlinkClick r:id="rId3"/>
              </a:rPr>
              <a:t>Eur</a:t>
            </a:r>
            <a:r>
              <a:rPr lang="fr-FR" dirty="0">
                <a:hlinkClick r:id="rId3"/>
              </a:rPr>
              <a:t>. Phys. J. C 80 (2020) 1064/1-20</a:t>
            </a:r>
            <a:r>
              <a:rPr lang="fr-FR" i="1" dirty="0"/>
              <a:t> </a:t>
            </a:r>
            <a:endParaRPr lang="en-US" dirty="0">
              <a:solidFill>
                <a:schemeClr val="accent6">
                  <a:lumMod val="75000"/>
                </a:schemeClr>
              </a:solidFill>
            </a:endParaRPr>
          </a:p>
        </p:txBody>
      </p:sp>
    </p:spTree>
    <p:extLst>
      <p:ext uri="{BB962C8B-B14F-4D97-AF65-F5344CB8AC3E}">
        <p14:creationId xmlns:p14="http://schemas.microsoft.com/office/powerpoint/2010/main" val="206972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3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circle(in)">
                                      <p:cBhvr>
                                        <p:cTn id="16" dur="2000"/>
                                        <p:tgtEl>
                                          <p:spTgt spid="1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1000"/>
                                        <p:tgtEl>
                                          <p:spTgt spid="3">
                                            <p:txEl>
                                              <p:pRg st="7" end="7"/>
                                            </p:txEl>
                                          </p:spTgt>
                                        </p:tgtEl>
                                      </p:cBhvr>
                                    </p:animEffect>
                                    <p:anim calcmode="lin" valueType="num">
                                      <p:cBhvr>
                                        <p:cTn id="4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1000"/>
                                        <p:tgtEl>
                                          <p:spTgt spid="3">
                                            <p:txEl>
                                              <p:pRg st="8" end="8"/>
                                            </p:txEl>
                                          </p:spTgt>
                                        </p:tgtEl>
                                      </p:cBhvr>
                                    </p:animEffect>
                                    <p:anim calcmode="lin" valueType="num">
                                      <p:cBhvr>
                                        <p:cTn id="4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DE2C-A3BE-CF99-613E-465BFEBBA5FE}"/>
              </a:ext>
            </a:extLst>
          </p:cNvPr>
          <p:cNvSpPr>
            <a:spLocks noGrp="1"/>
          </p:cNvSpPr>
          <p:nvPr>
            <p:ph type="title"/>
          </p:nvPr>
        </p:nvSpPr>
        <p:spPr/>
        <p:txBody>
          <a:bodyPr/>
          <a:lstStyle/>
          <a:p>
            <a:r>
              <a:rPr lang="en-AU" sz="2800" b="0" dirty="0">
                <a:ln w="0"/>
                <a:solidFill>
                  <a:schemeClr val="accent1"/>
                </a:solidFill>
                <a:effectLst>
                  <a:outerShdw blurRad="38100" dist="25400" dir="5400000" algn="ctr" rotWithShape="0">
                    <a:srgbClr val="6E747A">
                      <a:alpha val="43000"/>
                    </a:srgbClr>
                  </a:outerShdw>
                </a:effectLst>
              </a:rPr>
              <a:t>Generalised Parton Distributions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4924C52-6B4F-E3A2-3A75-9B204061B90E}"/>
                  </a:ext>
                </a:extLst>
              </p:cNvPr>
              <p:cNvSpPr>
                <a:spLocks noGrp="1"/>
              </p:cNvSpPr>
              <p:nvPr>
                <p:ph idx="1"/>
              </p:nvPr>
            </p:nvSpPr>
            <p:spPr>
              <a:xfrm>
                <a:off x="609600" y="838200"/>
                <a:ext cx="8153400" cy="4983164"/>
              </a:xfrm>
            </p:spPr>
            <p:txBody>
              <a:bodyPr/>
              <a:lstStyle/>
              <a:p>
                <a:r>
                  <a:rPr lang="en-US" dirty="0"/>
                  <a:t>“Standard” parton DFs</a:t>
                </a:r>
              </a:p>
              <a:p>
                <a:pPr lvl="1"/>
                <a:r>
                  <a:rPr lang="en-US" dirty="0"/>
                  <a:t>1D picture – dependence of in-hadron parton properties on the light-front (LF) fraction, </a:t>
                </a:r>
                <a14:m>
                  <m:oMath xmlns:m="http://schemas.openxmlformats.org/officeDocument/2006/math">
                    <m:r>
                      <a:rPr lang="en-US" i="1" dirty="0" smtClean="0">
                        <a:latin typeface="Cambria Math" panose="02040503050406030204" pitchFamily="18" charset="0"/>
                      </a:rPr>
                      <m:t>𝑥</m:t>
                    </m:r>
                  </m:oMath>
                </a14:m>
                <a:r>
                  <a:rPr lang="en-US" dirty="0"/>
                  <a:t>, of the hadron’s total momentum</a:t>
                </a:r>
              </a:p>
              <a:p>
                <a:r>
                  <a:rPr lang="en-US" dirty="0" err="1"/>
                  <a:t>Generalised</a:t>
                </a:r>
                <a:r>
                  <a:rPr lang="en-US" dirty="0"/>
                  <a:t> parton distributions (GPDs) </a:t>
                </a:r>
              </a:p>
              <a:p>
                <a:pPr lvl="1"/>
                <a:r>
                  <a:rPr lang="en-US" dirty="0"/>
                  <a:t>Provide extension of 1D parton distribution functions into 3D images</a:t>
                </a:r>
              </a:p>
              <a:p>
                <a:pPr lvl="1"/>
                <a:r>
                  <a:rPr lang="en-US" dirty="0"/>
                  <a:t>Also describe hadron’s distributions of </a:t>
                </a:r>
                <a:r>
                  <a:rPr lang="en-US" dirty="0" err="1"/>
                  <a:t>partons</a:t>
                </a:r>
                <a:r>
                  <a:rPr lang="en-US" dirty="0"/>
                  <a:t> in plane perpendicular to bound-state's total momentum, </a:t>
                </a:r>
                <a:r>
                  <a:rPr lang="en-US" i="1" dirty="0"/>
                  <a:t>i.e</a:t>
                </a:r>
                <a:r>
                  <a:rPr lang="en-US" dirty="0"/>
                  <a:t>., within the light front itself. </a:t>
                </a:r>
                <a:endParaRPr lang="en-AU" dirty="0"/>
              </a:p>
            </p:txBody>
          </p:sp>
        </mc:Choice>
        <mc:Fallback xmlns="">
          <p:sp>
            <p:nvSpPr>
              <p:cNvPr id="3" name="Content Placeholder 2">
                <a:extLst>
                  <a:ext uri="{FF2B5EF4-FFF2-40B4-BE49-F238E27FC236}">
                    <a16:creationId xmlns:a16="http://schemas.microsoft.com/office/drawing/2014/main" id="{A4924C52-6B4F-E3A2-3A75-9B204061B90E}"/>
                  </a:ext>
                </a:extLst>
              </p:cNvPr>
              <p:cNvSpPr>
                <a:spLocks noGrp="1" noRot="1" noChangeAspect="1" noMove="1" noResize="1" noEditPoints="1" noAdjustHandles="1" noChangeArrowheads="1" noChangeShapeType="1" noTextEdit="1"/>
              </p:cNvSpPr>
              <p:nvPr>
                <p:ph idx="1"/>
              </p:nvPr>
            </p:nvSpPr>
            <p:spPr>
              <a:xfrm>
                <a:off x="609600" y="838200"/>
                <a:ext cx="8153400" cy="4983164"/>
              </a:xfrm>
              <a:blipFill>
                <a:blip r:embed="rId2"/>
                <a:stretch>
                  <a:fillRect l="-822" t="-857" r="-112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A3C2D095-9700-4952-EABF-22CD73E722CA}"/>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FDBD4CF2-E054-3DF8-F70E-B1D477FF1C86}"/>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57AC020-8D78-7C31-2464-76DCA4888CA3}"/>
              </a:ext>
            </a:extLst>
          </p:cNvPr>
          <p:cNvSpPr>
            <a:spLocks noGrp="1"/>
          </p:cNvSpPr>
          <p:nvPr>
            <p:ph type="sldNum" sz="quarter" idx="12"/>
          </p:nvPr>
        </p:nvSpPr>
        <p:spPr/>
        <p:txBody>
          <a:bodyPr/>
          <a:lstStyle/>
          <a:p>
            <a:fld id="{87034D8C-3CB4-402A-BC46-2AB14C0FE90A}" type="slidenum">
              <a:rPr lang="en-US" smtClean="0"/>
              <a:pPr/>
              <a:t>91</a:t>
            </a:fld>
            <a:endParaRPr lang="en-US"/>
          </a:p>
        </p:txBody>
      </p:sp>
      <p:pic>
        <p:nvPicPr>
          <p:cNvPr id="8" name="Picture 7" descr="Chart&#10;&#10;Description automatically generated">
            <a:extLst>
              <a:ext uri="{FF2B5EF4-FFF2-40B4-BE49-F238E27FC236}">
                <a16:creationId xmlns:a16="http://schemas.microsoft.com/office/drawing/2014/main" id="{DE49B1A4-B7D5-D624-5C9E-23A5F0ED8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39200" y="304800"/>
            <a:ext cx="2267487" cy="2895600"/>
          </a:xfrm>
          <a:prstGeom prst="rect">
            <a:avLst/>
          </a:prstGeom>
        </p:spPr>
      </p:pic>
      <p:cxnSp>
        <p:nvCxnSpPr>
          <p:cNvPr id="10" name="Straight Arrow Connector 9">
            <a:extLst>
              <a:ext uri="{FF2B5EF4-FFF2-40B4-BE49-F238E27FC236}">
                <a16:creationId xmlns:a16="http://schemas.microsoft.com/office/drawing/2014/main" id="{98C804A2-75F2-5F1D-634B-80B69F4C1F76}"/>
              </a:ext>
            </a:extLst>
          </p:cNvPr>
          <p:cNvCxnSpPr/>
          <p:nvPr/>
        </p:nvCxnSpPr>
        <p:spPr bwMode="auto">
          <a:xfrm flipV="1">
            <a:off x="10210800" y="990600"/>
            <a:ext cx="685800" cy="609600"/>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5B7D1DB-2C03-994D-436F-2E31D8D1E297}"/>
              </a:ext>
            </a:extLst>
          </p:cNvPr>
          <p:cNvSpPr txBox="1"/>
          <p:nvPr/>
        </p:nvSpPr>
        <p:spPr>
          <a:xfrm>
            <a:off x="10447376" y="841132"/>
            <a:ext cx="1295400" cy="830997"/>
          </a:xfrm>
          <a:prstGeom prst="rect">
            <a:avLst/>
          </a:prstGeom>
          <a:noFill/>
        </p:spPr>
        <p:txBody>
          <a:bodyPr wrap="square" rtlCol="0">
            <a:spAutoFit/>
          </a:bodyPr>
          <a:lstStyle/>
          <a:p>
            <a:pPr algn="r"/>
            <a:r>
              <a:rPr lang="en-AU" sz="1600" dirty="0"/>
              <a:t>LF longitudinal direction</a:t>
            </a:r>
          </a:p>
        </p:txBody>
      </p:sp>
      <p:sp>
        <p:nvSpPr>
          <p:cNvPr id="12" name="TextBox 11">
            <a:extLst>
              <a:ext uri="{FF2B5EF4-FFF2-40B4-BE49-F238E27FC236}">
                <a16:creationId xmlns:a16="http://schemas.microsoft.com/office/drawing/2014/main" id="{B8EDAD15-C16A-88B0-8B4A-37EF8A882BDE}"/>
              </a:ext>
            </a:extLst>
          </p:cNvPr>
          <p:cNvSpPr txBox="1"/>
          <p:nvPr/>
        </p:nvSpPr>
        <p:spPr>
          <a:xfrm>
            <a:off x="10570478" y="1902064"/>
            <a:ext cx="1727201" cy="646331"/>
          </a:xfrm>
          <a:prstGeom prst="rect">
            <a:avLst/>
          </a:prstGeom>
          <a:noFill/>
        </p:spPr>
        <p:txBody>
          <a:bodyPr wrap="square" rtlCol="0">
            <a:spAutoFit/>
          </a:bodyPr>
          <a:lstStyle/>
          <a:p>
            <a:r>
              <a:rPr lang="en-AU" dirty="0"/>
              <a:t>LF transverse plane</a:t>
            </a: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CB455A5E-5BF0-FEC7-2C9E-6E004AEC52AF}"/>
                  </a:ext>
                </a:extLst>
              </p:cNvPr>
              <p:cNvSpPr txBox="1">
                <a:spLocks/>
              </p:cNvSpPr>
              <p:nvPr/>
            </p:nvSpPr>
            <p:spPr bwMode="auto">
              <a:xfrm>
                <a:off x="609600" y="3375388"/>
                <a:ext cx="10820400" cy="289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1F497D"/>
                  </a:buClr>
                  <a:buFont typeface="Wingdings" pitchFamily="2" charset="2"/>
                  <a:buChar char="Ø"/>
                  <a:defRPr sz="2200">
                    <a:solidFill>
                      <a:schemeClr val="tx2">
                        <a:lumMod val="75000"/>
                      </a:schemeClr>
                    </a:solidFill>
                    <a:latin typeface="+mn-lt"/>
                    <a:ea typeface="+mn-ea"/>
                    <a:cs typeface="+mn-cs"/>
                  </a:defRPr>
                </a:lvl1pPr>
                <a:lvl2pPr marL="742950" indent="-285750" algn="l" rtl="0" eaLnBrk="1" fontAlgn="base" hangingPunct="1">
                  <a:spcBef>
                    <a:spcPct val="20000"/>
                  </a:spcBef>
                  <a:spcAft>
                    <a:spcPct val="0"/>
                  </a:spcAft>
                  <a:buClr>
                    <a:srgbClr val="1F497D"/>
                  </a:buClr>
                  <a:buChar char="–"/>
                  <a:defRPr sz="2000">
                    <a:solidFill>
                      <a:schemeClr val="tx2">
                        <a:lumMod val="75000"/>
                      </a:schemeClr>
                    </a:solidFill>
                    <a:latin typeface="+mn-lt"/>
                  </a:defRPr>
                </a:lvl2pPr>
                <a:lvl3pPr marL="11430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3pPr>
                <a:lvl4pPr marL="1600200" indent="-228600" algn="l" rtl="0" eaLnBrk="1" fontAlgn="base" hangingPunct="1">
                  <a:spcBef>
                    <a:spcPct val="20000"/>
                  </a:spcBef>
                  <a:spcAft>
                    <a:spcPct val="0"/>
                  </a:spcAft>
                  <a:buClr>
                    <a:srgbClr val="1F497D"/>
                  </a:buClr>
                  <a:buChar char="–"/>
                  <a:defRPr sz="1600">
                    <a:solidFill>
                      <a:schemeClr val="tx2">
                        <a:lumMod val="75000"/>
                      </a:schemeClr>
                    </a:solidFill>
                    <a:latin typeface="+mn-lt"/>
                  </a:defRPr>
                </a:lvl4pPr>
                <a:lvl5pPr marL="2057400" indent="-228600" algn="l" rtl="0" eaLnBrk="1" fontAlgn="base" hangingPunct="1">
                  <a:spcBef>
                    <a:spcPct val="20000"/>
                  </a:spcBef>
                  <a:spcAft>
                    <a:spcPct val="0"/>
                  </a:spcAft>
                  <a:buClr>
                    <a:srgbClr val="1F497D"/>
                  </a:buClr>
                  <a:buFont typeface="Arial" charset="0"/>
                  <a:buChar char="»"/>
                  <a:defRPr sz="1600">
                    <a:solidFill>
                      <a:schemeClr val="tx2">
                        <a:lumMod val="75000"/>
                      </a:schemeClr>
                    </a:solidFill>
                    <a:latin typeface="+mn-lt"/>
                  </a:defRPr>
                </a:lvl5pPr>
                <a:lvl6pPr marL="25146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6pPr>
                <a:lvl7pPr marL="29718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7pPr>
                <a:lvl8pPr marL="34290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8pPr>
                <a:lvl9pPr marL="3886200" indent="-228600" algn="l" rtl="0" eaLnBrk="1" fontAlgn="base" hangingPunct="1">
                  <a:spcBef>
                    <a:spcPct val="20000"/>
                  </a:spcBef>
                  <a:spcAft>
                    <a:spcPct val="0"/>
                  </a:spcAft>
                  <a:buClr>
                    <a:srgbClr val="1F497D"/>
                  </a:buClr>
                  <a:buFont typeface="Arial" charset="0"/>
                  <a:buChar char="»"/>
                  <a:defRPr sz="1400">
                    <a:solidFill>
                      <a:schemeClr val="tx1"/>
                    </a:solidFill>
                    <a:latin typeface="+mn-lt"/>
                  </a:defRPr>
                </a:lvl9pPr>
              </a:lstStyle>
              <a:p>
                <a:r>
                  <a:rPr lang="en-US" kern="0" dirty="0"/>
                  <a:t>Data relating to GPDs </a:t>
                </a:r>
              </a:p>
              <a:p>
                <a:pPr lvl="1"/>
                <a:r>
                  <a:rPr lang="en-US" kern="0" dirty="0"/>
                  <a:t>deeply virtual Compton scattering</a:t>
                </a:r>
              </a:p>
              <a:p>
                <a:pPr lvl="2"/>
                <a:r>
                  <a:rPr lang="en-US" sz="2000" kern="0" dirty="0"/>
                  <a:t> </a:t>
                </a:r>
                <a14:m>
                  <m:oMath xmlns:m="http://schemas.openxmlformats.org/officeDocument/2006/math">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𝛾</m:t>
                        </m:r>
                      </m:e>
                      <m:sup>
                        <m:r>
                          <a:rPr lang="en-AU" sz="2000" b="0" i="1" kern="0" smtClean="0">
                            <a:latin typeface="Cambria Math" panose="02040503050406030204" pitchFamily="18" charset="0"/>
                          </a:rPr>
                          <m:t>∗</m:t>
                        </m:r>
                      </m:sup>
                    </m:sSup>
                    <m:r>
                      <a:rPr lang="en-AU" sz="2000" b="0" i="1" kern="0" smtClean="0">
                        <a:latin typeface="Cambria Math" panose="02040503050406030204" pitchFamily="18" charset="0"/>
                      </a:rPr>
                      <m:t>(</m:t>
                    </m:r>
                    <m:r>
                      <a:rPr lang="en-AU" sz="2000" b="0" i="1" kern="0" smtClean="0">
                        <a:latin typeface="Cambria Math" panose="02040503050406030204" pitchFamily="18" charset="0"/>
                      </a:rPr>
                      <m:t>𝑞</m:t>
                    </m:r>
                    <m:r>
                      <a:rPr lang="en-AU" sz="2000" b="0" i="1" kern="0" smtClean="0">
                        <a:latin typeface="Cambria Math" panose="02040503050406030204" pitchFamily="18" charset="0"/>
                      </a:rPr>
                      <m:t>)</m:t>
                    </m:r>
                    <m:r>
                      <a:rPr lang="en-AU" sz="2000" b="0" i="1" kern="0" smtClean="0">
                        <a:latin typeface="Cambria Math" panose="02040503050406030204" pitchFamily="18" charset="0"/>
                      </a:rPr>
                      <m:t>𝑇</m:t>
                    </m:r>
                    <m:d>
                      <m:dPr>
                        <m:ctrlPr>
                          <a:rPr lang="en-AU" sz="2000" b="0" i="1" kern="0" smtClean="0">
                            <a:latin typeface="Cambria Math" panose="02040503050406030204" pitchFamily="18" charset="0"/>
                          </a:rPr>
                        </m:ctrlPr>
                      </m:dPr>
                      <m:e>
                        <m:r>
                          <a:rPr lang="en-AU" sz="2000" b="0" i="1" kern="0" smtClean="0">
                            <a:latin typeface="Cambria Math" panose="02040503050406030204" pitchFamily="18" charset="0"/>
                          </a:rPr>
                          <m:t>𝑝</m:t>
                        </m:r>
                      </m:e>
                    </m:d>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𝛾</m:t>
                        </m:r>
                      </m:e>
                      <m:sup>
                        <m:r>
                          <a:rPr lang="en-AU" sz="2000" b="0" i="1" kern="0" smtClean="0">
                            <a:latin typeface="Cambria Math" panose="02040503050406030204" pitchFamily="18" charset="0"/>
                          </a:rPr>
                          <m:t>∗</m:t>
                        </m:r>
                      </m:sup>
                    </m:sSup>
                    <m:d>
                      <m:dPr>
                        <m:ctrlPr>
                          <a:rPr lang="en-AU" sz="2000" b="0" i="1" kern="0" smtClean="0">
                            <a:latin typeface="Cambria Math" panose="02040503050406030204" pitchFamily="18" charset="0"/>
                          </a:rPr>
                        </m:ctrlPr>
                      </m:dPr>
                      <m:e>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𝑞</m:t>
                            </m:r>
                          </m:e>
                          <m:sup>
                            <m:r>
                              <a:rPr lang="en-AU" sz="2000" b="0" i="1" kern="0" smtClean="0">
                                <a:latin typeface="Cambria Math" panose="02040503050406030204" pitchFamily="18" charset="0"/>
                              </a:rPr>
                              <m:t>′</m:t>
                            </m:r>
                          </m:sup>
                        </m:sSup>
                      </m:e>
                    </m:d>
                    <m:r>
                      <a:rPr lang="en-AU" sz="2000" b="0" i="1" kern="0" smtClean="0">
                        <a:latin typeface="Cambria Math" panose="02040503050406030204" pitchFamily="18" charset="0"/>
                      </a:rPr>
                      <m:t>𝑇</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𝑝</m:t>
                        </m:r>
                      </m:e>
                      <m:sup>
                        <m:r>
                          <a:rPr lang="en-AU" sz="2000" b="0" i="1" kern="0" smtClean="0">
                            <a:latin typeface="Cambria Math" panose="02040503050406030204" pitchFamily="18" charset="0"/>
                          </a:rPr>
                          <m:t>′</m:t>
                        </m:r>
                      </m:sup>
                    </m:sSup>
                    <m:r>
                      <a:rPr lang="en-AU" sz="2000" b="0" i="1" kern="0" smtClean="0">
                        <a:latin typeface="Cambria Math" panose="02040503050406030204" pitchFamily="18" charset="0"/>
                      </a:rPr>
                      <m:t>)</m:t>
                    </m:r>
                  </m:oMath>
                </a14:m>
                <a:r>
                  <a:rPr lang="en-US" sz="2000" kern="0" dirty="0"/>
                  <a:t> – so long as at least one photon possesses large virtuality</a:t>
                </a:r>
              </a:p>
              <a:p>
                <a:pPr lvl="1"/>
                <a:r>
                  <a:rPr lang="en-US" kern="0" dirty="0"/>
                  <a:t>deeply virtual meson production </a:t>
                </a:r>
              </a:p>
              <a:p>
                <a:pPr lvl="2"/>
                <a14:m>
                  <m:oMath xmlns:m="http://schemas.openxmlformats.org/officeDocument/2006/math">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𝛾</m:t>
                        </m:r>
                      </m:e>
                      <m:sup>
                        <m:r>
                          <a:rPr lang="en-AU" sz="2000" b="0" i="1" kern="0" smtClean="0">
                            <a:latin typeface="Cambria Math" panose="02040503050406030204" pitchFamily="18" charset="0"/>
                          </a:rPr>
                          <m:t>∗</m:t>
                        </m:r>
                      </m:sup>
                    </m:sSup>
                    <m:r>
                      <a:rPr lang="en-AU" sz="2000" b="0" i="1" kern="0" smtClean="0">
                        <a:latin typeface="Cambria Math" panose="02040503050406030204" pitchFamily="18" charset="0"/>
                      </a:rPr>
                      <m:t>(</m:t>
                    </m:r>
                    <m:r>
                      <a:rPr lang="en-AU" sz="2000" b="0" i="1" kern="0" smtClean="0">
                        <a:latin typeface="Cambria Math" panose="02040503050406030204" pitchFamily="18" charset="0"/>
                      </a:rPr>
                      <m:t>𝑞</m:t>
                    </m:r>
                    <m:r>
                      <a:rPr lang="en-AU" sz="2000" b="0" i="1" kern="0" smtClean="0">
                        <a:latin typeface="Cambria Math" panose="02040503050406030204" pitchFamily="18" charset="0"/>
                      </a:rPr>
                      <m:t>)</m:t>
                    </m:r>
                    <m:r>
                      <a:rPr lang="en-AU" sz="2000" b="0" i="1" kern="0" smtClean="0">
                        <a:latin typeface="Cambria Math" panose="02040503050406030204" pitchFamily="18" charset="0"/>
                      </a:rPr>
                      <m:t>𝑇</m:t>
                    </m:r>
                    <m:d>
                      <m:dPr>
                        <m:ctrlPr>
                          <a:rPr lang="en-AU" sz="2000" b="0" i="1" kern="0" smtClean="0">
                            <a:latin typeface="Cambria Math" panose="02040503050406030204" pitchFamily="18" charset="0"/>
                          </a:rPr>
                        </m:ctrlPr>
                      </m:dPr>
                      <m:e>
                        <m:r>
                          <a:rPr lang="en-AU" sz="2000" b="0" i="1" kern="0" smtClean="0">
                            <a:latin typeface="Cambria Math" panose="02040503050406030204" pitchFamily="18" charset="0"/>
                          </a:rPr>
                          <m:t>𝑝</m:t>
                        </m:r>
                      </m:e>
                    </m:d>
                    <m:r>
                      <a:rPr lang="en-AU" sz="2000" b="0" i="1" kern="0" smtClean="0">
                        <a:latin typeface="Cambria Math" panose="02040503050406030204" pitchFamily="18" charset="0"/>
                      </a:rPr>
                      <m:t>→</m:t>
                    </m:r>
                    <m:r>
                      <a:rPr lang="en-AU" sz="2000" b="0" i="1" kern="0" smtClean="0">
                        <a:latin typeface="Cambria Math" panose="02040503050406030204" pitchFamily="18" charset="0"/>
                      </a:rPr>
                      <m:t>𝑀</m:t>
                    </m:r>
                    <m:d>
                      <m:dPr>
                        <m:ctrlPr>
                          <a:rPr lang="en-AU" sz="2000" b="0" i="1" kern="0" smtClean="0">
                            <a:latin typeface="Cambria Math" panose="02040503050406030204" pitchFamily="18" charset="0"/>
                          </a:rPr>
                        </m:ctrlPr>
                      </m:dPr>
                      <m:e>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𝑞</m:t>
                            </m:r>
                          </m:e>
                          <m:sup>
                            <m:r>
                              <a:rPr lang="en-AU" sz="2000" b="0" i="1" kern="0" smtClean="0">
                                <a:latin typeface="Cambria Math" panose="02040503050406030204" pitchFamily="18" charset="0"/>
                              </a:rPr>
                              <m:t>′</m:t>
                            </m:r>
                          </m:sup>
                        </m:sSup>
                      </m:e>
                    </m:d>
                    <m:r>
                      <a:rPr lang="en-AU" sz="2000" b="0" i="1" kern="0" smtClean="0">
                        <a:latin typeface="Cambria Math" panose="02040503050406030204" pitchFamily="18" charset="0"/>
                      </a:rPr>
                      <m:t>𝑇</m:t>
                    </m:r>
                    <m:r>
                      <a:rPr lang="en-AU" sz="2000" b="0" i="1" kern="0" smtClean="0">
                        <a:latin typeface="Cambria Math" panose="02040503050406030204" pitchFamily="18" charset="0"/>
                      </a:rPr>
                      <m:t>(</m:t>
                    </m:r>
                    <m:sSup>
                      <m:sSupPr>
                        <m:ctrlPr>
                          <a:rPr lang="en-AU" sz="2000" b="0" i="1" kern="0" smtClean="0">
                            <a:latin typeface="Cambria Math" panose="02040503050406030204" pitchFamily="18" charset="0"/>
                          </a:rPr>
                        </m:ctrlPr>
                      </m:sSupPr>
                      <m:e>
                        <m:r>
                          <a:rPr lang="en-AU" sz="2000" b="0" i="1" kern="0" smtClean="0">
                            <a:latin typeface="Cambria Math" panose="02040503050406030204" pitchFamily="18" charset="0"/>
                          </a:rPr>
                          <m:t>𝑝</m:t>
                        </m:r>
                      </m:e>
                      <m:sup>
                        <m:r>
                          <a:rPr lang="en-AU" sz="2000" b="0" i="1" kern="0" smtClean="0">
                            <a:latin typeface="Cambria Math" panose="02040503050406030204" pitchFamily="18" charset="0"/>
                          </a:rPr>
                          <m:t>′</m:t>
                        </m:r>
                      </m:sup>
                    </m:sSup>
                    <m:r>
                      <a:rPr lang="en-AU" sz="2000" b="0" i="1" kern="0" smtClean="0">
                        <a:latin typeface="Cambria Math" panose="02040503050406030204" pitchFamily="18" charset="0"/>
                      </a:rPr>
                      <m:t>)</m:t>
                    </m:r>
                  </m:oMath>
                </a14:m>
                <a:r>
                  <a:rPr lang="en-US" sz="2000" kern="0" dirty="0"/>
                  <a:t>, where </a:t>
                </a:r>
                <a14:m>
                  <m:oMath xmlns:m="http://schemas.openxmlformats.org/officeDocument/2006/math">
                    <m:r>
                      <a:rPr lang="en-US" sz="2000" i="1" kern="0" dirty="0" smtClean="0">
                        <a:latin typeface="Cambria Math" panose="02040503050406030204" pitchFamily="18" charset="0"/>
                      </a:rPr>
                      <m:t>𝑀</m:t>
                    </m:r>
                  </m:oMath>
                </a14:m>
                <a:r>
                  <a:rPr lang="en-US" sz="2000" kern="0" dirty="0"/>
                  <a:t> is a meson</a:t>
                </a:r>
              </a:p>
              <a:p>
                <a:r>
                  <a:rPr lang="en-US" kern="0" dirty="0"/>
                  <a:t>GPDs connect DFs with hadron form factors because </a:t>
                </a:r>
              </a:p>
              <a:p>
                <a:pPr lvl="1">
                  <a:spcBef>
                    <a:spcPts val="0"/>
                  </a:spcBef>
                </a:pPr>
                <a:r>
                  <a:rPr lang="en-US" kern="0" dirty="0"/>
                  <a:t>any DF may be recovered as forward limit </a:t>
                </a:r>
                <a14:m>
                  <m:oMath xmlns:m="http://schemas.openxmlformats.org/officeDocument/2006/math">
                    <m:r>
                      <a:rPr lang="en-AU" b="0" i="0" kern="0" smtClean="0">
                        <a:latin typeface="Cambria Math" panose="02040503050406030204" pitchFamily="18" charset="0"/>
                      </a:rPr>
                      <m:t>(</m:t>
                    </m:r>
                    <m:sSup>
                      <m:sSupPr>
                        <m:ctrlPr>
                          <a:rPr lang="en-AU" b="0" i="1" kern="0" smtClean="0">
                            <a:latin typeface="Cambria Math" panose="02040503050406030204" pitchFamily="18" charset="0"/>
                          </a:rPr>
                        </m:ctrlPr>
                      </m:sSupPr>
                      <m:e>
                        <m:r>
                          <a:rPr lang="en-AU" b="0" i="1" kern="0" smtClean="0">
                            <a:latin typeface="Cambria Math" panose="02040503050406030204" pitchFamily="18" charset="0"/>
                          </a:rPr>
                          <m:t>𝑝</m:t>
                        </m:r>
                      </m:e>
                      <m:sup>
                        <m:r>
                          <a:rPr lang="en-AU" b="0" i="1" kern="0" smtClean="0">
                            <a:latin typeface="Cambria Math" panose="02040503050406030204" pitchFamily="18" charset="0"/>
                          </a:rPr>
                          <m:t>′</m:t>
                        </m:r>
                      </m:sup>
                    </m:sSup>
                    <m:r>
                      <a:rPr lang="en-AU" b="0" i="1" kern="0" smtClean="0">
                        <a:latin typeface="Cambria Math" panose="02040503050406030204" pitchFamily="18" charset="0"/>
                      </a:rPr>
                      <m:t>=</m:t>
                    </m:r>
                    <m:r>
                      <a:rPr lang="en-AU" b="0" i="1" kern="0" smtClean="0">
                        <a:latin typeface="Cambria Math" panose="02040503050406030204" pitchFamily="18" charset="0"/>
                      </a:rPr>
                      <m:t>𝑝</m:t>
                    </m:r>
                    <m:r>
                      <a:rPr lang="en-AU" b="0" i="1" kern="0" smtClean="0">
                        <a:latin typeface="Cambria Math" panose="02040503050406030204" pitchFamily="18" charset="0"/>
                      </a:rPr>
                      <m:t>)</m:t>
                    </m:r>
                  </m:oMath>
                </a14:m>
                <a:r>
                  <a:rPr lang="en-US" kern="0" dirty="0"/>
                  <a:t> of relevant GPD </a:t>
                </a:r>
              </a:p>
              <a:p>
                <a:pPr lvl="1">
                  <a:spcBef>
                    <a:spcPts val="0"/>
                  </a:spcBef>
                </a:pPr>
                <a:r>
                  <a:rPr lang="en-US" kern="0" dirty="0"/>
                  <a:t>any elastic form factor can be expressed via a GPD-based sum rule</a:t>
                </a:r>
                <a:endParaRPr lang="en-AU" kern="0" dirty="0"/>
              </a:p>
            </p:txBody>
          </p:sp>
        </mc:Choice>
        <mc:Fallback xmlns="">
          <p:sp>
            <p:nvSpPr>
              <p:cNvPr id="13" name="Content Placeholder 2">
                <a:extLst>
                  <a:ext uri="{FF2B5EF4-FFF2-40B4-BE49-F238E27FC236}">
                    <a16:creationId xmlns:a16="http://schemas.microsoft.com/office/drawing/2014/main" id="{CB455A5E-5BF0-FEC7-2C9E-6E004AEC52AF}"/>
                  </a:ext>
                </a:extLst>
              </p:cNvPr>
              <p:cNvSpPr txBox="1">
                <a:spLocks noRot="1" noChangeAspect="1" noMove="1" noResize="1" noEditPoints="1" noAdjustHandles="1" noChangeArrowheads="1" noChangeShapeType="1" noTextEdit="1"/>
              </p:cNvSpPr>
              <p:nvPr/>
            </p:nvSpPr>
            <p:spPr bwMode="auto">
              <a:xfrm>
                <a:off x="609600" y="3375388"/>
                <a:ext cx="10820400" cy="2895600"/>
              </a:xfrm>
              <a:prstGeom prst="rect">
                <a:avLst/>
              </a:prstGeom>
              <a:blipFill>
                <a:blip r:embed="rId4"/>
                <a:stretch>
                  <a:fillRect l="-620" t="-1474" b="-4000"/>
                </a:stretch>
              </a:blipFill>
              <a:ln w="9525">
                <a:noFill/>
                <a:miter lim="800000"/>
                <a:headEnd/>
                <a:tailEnd/>
              </a:ln>
              <a:effectLst/>
            </p:spPr>
            <p:txBody>
              <a:bodyPr/>
              <a:lstStyle/>
              <a:p>
                <a:r>
                  <a:rPr lang="en-AU">
                    <a:noFill/>
                  </a:rPr>
                  <a:t> </a:t>
                </a:r>
              </a:p>
            </p:txBody>
          </p:sp>
        </mc:Fallback>
      </mc:AlternateContent>
      <p:sp>
        <p:nvSpPr>
          <p:cNvPr id="15" name="TextBox 14">
            <a:extLst>
              <a:ext uri="{FF2B5EF4-FFF2-40B4-BE49-F238E27FC236}">
                <a16:creationId xmlns:a16="http://schemas.microsoft.com/office/drawing/2014/main" id="{7D47B791-7F80-93A8-14A9-2BE517B260D4}"/>
              </a:ext>
            </a:extLst>
          </p:cNvPr>
          <p:cNvSpPr txBox="1"/>
          <p:nvPr/>
        </p:nvSpPr>
        <p:spPr>
          <a:xfrm>
            <a:off x="9372601" y="4638899"/>
            <a:ext cx="2215662" cy="1754326"/>
          </a:xfrm>
          <a:prstGeom prst="rect">
            <a:avLst/>
          </a:prstGeom>
          <a:noFill/>
        </p:spPr>
        <p:txBody>
          <a:bodyPr wrap="square" rtlCol="0">
            <a:spAutoFit/>
          </a:bodyPr>
          <a:lstStyle/>
          <a:p>
            <a:r>
              <a:rPr lang="en-US" i="1" dirty="0">
                <a:ln w="0"/>
                <a:solidFill>
                  <a:srgbClr val="FF0000"/>
                </a:solidFill>
                <a:effectLst>
                  <a:outerShdw blurRad="38100" dist="25400" dir="5400000" algn="ctr" rotWithShape="0">
                    <a:srgbClr val="6E747A">
                      <a:alpha val="43000"/>
                    </a:srgbClr>
                  </a:outerShdw>
                </a:effectLst>
              </a:rPr>
              <a:t>GPD measurement … numerous experimental </a:t>
            </a:r>
            <a:r>
              <a:rPr lang="en-US" i="1" dirty="0" err="1">
                <a:ln w="0"/>
                <a:solidFill>
                  <a:srgbClr val="FF0000"/>
                </a:solidFill>
                <a:effectLst>
                  <a:outerShdw blurRad="38100" dist="25400" dir="5400000" algn="ctr" rotWithShape="0">
                    <a:srgbClr val="6E747A">
                      <a:alpha val="43000"/>
                    </a:srgbClr>
                  </a:outerShdw>
                </a:effectLst>
              </a:rPr>
              <a:t>programmes</a:t>
            </a:r>
            <a:r>
              <a:rPr lang="en-US" i="1" dirty="0">
                <a:ln w="0"/>
                <a:solidFill>
                  <a:srgbClr val="FF0000"/>
                </a:solidFill>
                <a:effectLst>
                  <a:outerShdw blurRad="38100" dist="25400" dir="5400000" algn="ctr" rotWithShape="0">
                    <a:srgbClr val="6E747A">
                      <a:alpha val="43000"/>
                    </a:srgbClr>
                  </a:outerShdw>
                </a:effectLst>
              </a:rPr>
              <a:t> – underway or planned at </a:t>
            </a:r>
            <a:r>
              <a:rPr lang="en-US" i="1" dirty="0" err="1">
                <a:ln w="0"/>
                <a:solidFill>
                  <a:srgbClr val="FF0000"/>
                </a:solidFill>
                <a:effectLst>
                  <a:outerShdw blurRad="38100" dist="25400" dir="5400000" algn="ctr" rotWithShape="0">
                    <a:srgbClr val="6E747A">
                      <a:alpha val="43000"/>
                    </a:srgbClr>
                  </a:outerShdw>
                </a:effectLst>
              </a:rPr>
              <a:t>JLab</a:t>
            </a:r>
            <a:r>
              <a:rPr lang="en-US" i="1" dirty="0">
                <a:ln w="0"/>
                <a:solidFill>
                  <a:srgbClr val="FF0000"/>
                </a:solidFill>
                <a:effectLst>
                  <a:outerShdw blurRad="38100" dist="25400" dir="5400000" algn="ctr" rotWithShape="0">
                    <a:srgbClr val="6E747A">
                      <a:alpha val="43000"/>
                    </a:srgbClr>
                  </a:outerShdw>
                </a:effectLst>
              </a:rPr>
              <a:t>, EIC, and </a:t>
            </a:r>
            <a:r>
              <a:rPr lang="en-US" i="1" dirty="0" err="1">
                <a:ln w="0"/>
                <a:solidFill>
                  <a:srgbClr val="FF0000"/>
                </a:solidFill>
                <a:effectLst>
                  <a:outerShdw blurRad="38100" dist="25400" dir="5400000" algn="ctr" rotWithShape="0">
                    <a:srgbClr val="6E747A">
                      <a:alpha val="43000"/>
                    </a:srgbClr>
                  </a:outerShdw>
                </a:effectLst>
              </a:rPr>
              <a:t>EicC</a:t>
            </a:r>
            <a:endParaRPr lang="en-AU" i="1" dirty="0">
              <a:ln w="0"/>
              <a:solidFill>
                <a:srgbClr val="FF00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45185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1000"/>
                                        <p:tgtEl>
                                          <p:spTgt spid="13">
                                            <p:txEl>
                                              <p:pRg st="1" end="1"/>
                                            </p:txEl>
                                          </p:spTgt>
                                        </p:tgtEl>
                                      </p:cBhvr>
                                    </p:animEffect>
                                    <p:anim calcmode="lin" valueType="num">
                                      <p:cBhvr>
                                        <p:cTn id="27"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animEffect transition="in" filter="fade">
                                      <p:cBhvr>
                                        <p:cTn id="31" dur="1000"/>
                                        <p:tgtEl>
                                          <p:spTgt spid="13">
                                            <p:txEl>
                                              <p:pRg st="2" end="2"/>
                                            </p:txEl>
                                          </p:spTgt>
                                        </p:tgtEl>
                                      </p:cBhvr>
                                    </p:animEffect>
                                    <p:anim calcmode="lin" valueType="num">
                                      <p:cBhvr>
                                        <p:cTn id="3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3">
                                            <p:txEl>
                                              <p:pRg st="3" end="3"/>
                                            </p:txEl>
                                          </p:spTgt>
                                        </p:tgtEl>
                                        <p:attrNameLst>
                                          <p:attrName>style.visibility</p:attrName>
                                        </p:attrNameLst>
                                      </p:cBhvr>
                                      <p:to>
                                        <p:strVal val="visible"/>
                                      </p:to>
                                    </p:set>
                                    <p:animEffect transition="in" filter="fade">
                                      <p:cBhvr>
                                        <p:cTn id="36" dur="1000"/>
                                        <p:tgtEl>
                                          <p:spTgt spid="13">
                                            <p:txEl>
                                              <p:pRg st="3" end="3"/>
                                            </p:txEl>
                                          </p:spTgt>
                                        </p:tgtEl>
                                      </p:cBhvr>
                                    </p:animEffect>
                                    <p:anim calcmode="lin" valueType="num">
                                      <p:cBhvr>
                                        <p:cTn id="37"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1000"/>
                                        <p:tgtEl>
                                          <p:spTgt spid="13">
                                            <p:txEl>
                                              <p:pRg st="4" end="4"/>
                                            </p:txEl>
                                          </p:spTgt>
                                        </p:tgtEl>
                                      </p:cBhvr>
                                    </p:animEffect>
                                    <p:anim calcmode="lin" valueType="num">
                                      <p:cBhvr>
                                        <p:cTn id="42"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3">
                                            <p:txEl>
                                              <p:pRg st="5" end="5"/>
                                            </p:txEl>
                                          </p:spTgt>
                                        </p:tgtEl>
                                        <p:attrNameLst>
                                          <p:attrName>style.visibility</p:attrName>
                                        </p:attrNameLst>
                                      </p:cBhvr>
                                      <p:to>
                                        <p:strVal val="visible"/>
                                      </p:to>
                                    </p:set>
                                    <p:anim calcmode="lin" valueType="num">
                                      <p:cBhvr additive="base">
                                        <p:cTn id="48"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3">
                                            <p:txEl>
                                              <p:pRg st="5" end="5"/>
                                            </p:txEl>
                                          </p:spTgt>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13">
                                            <p:txEl>
                                              <p:pRg st="6" end="6"/>
                                            </p:txEl>
                                          </p:spTgt>
                                        </p:tgtEl>
                                        <p:attrNameLst>
                                          <p:attrName>style.visibility</p:attrName>
                                        </p:attrNameLst>
                                      </p:cBhvr>
                                      <p:to>
                                        <p:strVal val="visible"/>
                                      </p:to>
                                    </p:set>
                                    <p:anim calcmode="lin" valueType="num">
                                      <p:cBhvr additive="base">
                                        <p:cTn id="52"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3">
                                            <p:txEl>
                                              <p:pRg st="6" end="6"/>
                                            </p:txEl>
                                          </p:spTgt>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3">
                                            <p:txEl>
                                              <p:pRg st="7" end="7"/>
                                            </p:txEl>
                                          </p:spTgt>
                                        </p:tgtEl>
                                        <p:attrNameLst>
                                          <p:attrName>style.visibility</p:attrName>
                                        </p:attrNameLst>
                                      </p:cBhvr>
                                      <p:to>
                                        <p:strVal val="visible"/>
                                      </p:to>
                                    </p:set>
                                    <p:anim calcmode="lin" valueType="num">
                                      <p:cBhvr additive="base">
                                        <p:cTn id="56" dur="500" fill="hold"/>
                                        <p:tgtEl>
                                          <p:spTgt spid="13">
                                            <p:txEl>
                                              <p:pRg st="7" end="7"/>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13">
                                            <p:txEl>
                                              <p:pRg st="7" end="7"/>
                                            </p:txEl>
                                          </p:spTgt>
                                        </p:tgtEl>
                                        <p:attrNameLst>
                                          <p:attrName>ppt_y</p:attrName>
                                        </p:attrNameLst>
                                      </p:cBhvr>
                                      <p:tavLst>
                                        <p:tav tm="0">
                                          <p:val>
                                            <p:strVal val="1+#ppt_h/2"/>
                                          </p:val>
                                        </p:tav>
                                        <p:tav tm="100000">
                                          <p:val>
                                            <p:strVal val="#ppt_y"/>
                                          </p:val>
                                        </p:tav>
                                      </p:tavLst>
                                    </p:anim>
                                  </p:childTnLst>
                                </p:cTn>
                              </p:par>
                              <p:par>
                                <p:cTn id="58" presetID="6" presetClass="entr" presetSubtype="16"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circle(in)">
                                      <p:cBhvr>
                                        <p:cTn id="6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3DCF932-BF3A-2DA8-36B0-4148365A849F}"/>
                  </a:ext>
                </a:extLst>
              </p:cNvPr>
              <p:cNvSpPr>
                <a:spLocks noGrp="1"/>
              </p:cNvSpPr>
              <p:nvPr>
                <p:ph type="title"/>
              </p:nvPr>
            </p:nvSpPr>
            <p:spPr/>
            <p:txBody>
              <a:bodyPr/>
              <a:lstStyle/>
              <a:p>
                <a14:m>
                  <m:oMath xmlns:m="http://schemas.openxmlformats.org/officeDocument/2006/math">
                    <m:r>
                      <a:rPr lang="en-AU" sz="28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𝝅</m:t>
                    </m:r>
                  </m:oMath>
                </a14:m>
                <a:r>
                  <a:rPr lang="en-AU" sz="2800" b="0" dirty="0">
                    <a:ln w="0"/>
                    <a:solidFill>
                      <a:schemeClr val="accent1"/>
                    </a:solidFill>
                    <a:effectLst>
                      <a:outerShdw blurRad="38100" dist="25400" dir="5400000" algn="ctr" rotWithShape="0">
                        <a:srgbClr val="6E747A">
                          <a:alpha val="43000"/>
                        </a:srgbClr>
                      </a:outerShdw>
                    </a:effectLst>
                  </a:rPr>
                  <a:t> mass distribution</a:t>
                </a:r>
                <a:endParaRPr lang="en-AU" dirty="0"/>
              </a:p>
            </p:txBody>
          </p:sp>
        </mc:Choice>
        <mc:Fallback xmlns="">
          <p:sp>
            <p:nvSpPr>
              <p:cNvPr id="2" name="Title 1">
                <a:extLst>
                  <a:ext uri="{FF2B5EF4-FFF2-40B4-BE49-F238E27FC236}">
                    <a16:creationId xmlns:a16="http://schemas.microsoft.com/office/drawing/2014/main" id="{A3DCF932-BF3A-2DA8-36B0-4148365A849F}"/>
                  </a:ext>
                </a:extLst>
              </p:cNvPr>
              <p:cNvSpPr>
                <a:spLocks noGrp="1" noRot="1" noChangeAspect="1" noMove="1" noResize="1" noEditPoints="1" noAdjustHandles="1" noChangeArrowheads="1" noChangeShapeType="1" noTextEdit="1"/>
              </p:cNvSpPr>
              <p:nvPr>
                <p:ph type="title"/>
              </p:nvPr>
            </p:nvSpPr>
            <p:spPr>
              <a:blipFill>
                <a:blip r:embed="rId2"/>
                <a:stretch>
                  <a:fillRect t="-5882"/>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14FE2E-8785-63DB-B951-D3A96AA536E6}"/>
                  </a:ext>
                </a:extLst>
              </p:cNvPr>
              <p:cNvSpPr>
                <a:spLocks noGrp="1"/>
              </p:cNvSpPr>
              <p:nvPr>
                <p:ph idx="1"/>
              </p:nvPr>
            </p:nvSpPr>
            <p:spPr/>
            <p:txBody>
              <a:bodyPr/>
              <a:lstStyle/>
              <a:p>
                <a:pPr>
                  <a:spcAft>
                    <a:spcPts val="0"/>
                  </a:spcAft>
                </a:pPr>
                <a:r>
                  <a:rPr lang="en-US" dirty="0"/>
                  <a:t>Expectation value of the QCD energy-momentum tensor in the pion </a:t>
                </a:r>
              </a:p>
              <a:p>
                <a:pPr marL="0" indent="0">
                  <a:spcAft>
                    <a:spcPts val="1200"/>
                  </a:spcAft>
                  <a:buNone/>
                </a:pPr>
                <a:r>
                  <a:rPr lang="en-US" dirty="0"/>
                  <a:t>     = pion gravitational current</a:t>
                </a:r>
              </a:p>
              <a:p>
                <a:pPr marL="0" indent="0">
                  <a:spcAft>
                    <a:spcPts val="1200"/>
                  </a:spcAft>
                  <a:buNone/>
                </a:pPr>
                <a:endParaRPr lang="en-US" dirty="0"/>
              </a:p>
              <a:p>
                <a:pPr>
                  <a:spcAft>
                    <a:spcPts val="1200"/>
                  </a:spcAft>
                </a:pPr>
                <a:r>
                  <a:rPr lang="en-AU" dirty="0"/>
                  <a:t>C</a:t>
                </a:r>
                <a:r>
                  <a:rPr lang="en-US" dirty="0" err="1"/>
                  <a:t>ontract</a:t>
                </a:r>
                <a:r>
                  <a:rPr lang="en-US" dirty="0"/>
                  <a:t> with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𝛿</m:t>
                        </m:r>
                      </m:e>
                      <m:sub>
                        <m:r>
                          <a:rPr lang="en-AU" b="0" i="1" smtClean="0">
                            <a:latin typeface="Cambria Math" panose="02040503050406030204" pitchFamily="18" charset="0"/>
                          </a:rPr>
                          <m:t>𝜇𝜈</m:t>
                        </m:r>
                      </m:sub>
                    </m:sSub>
                  </m:oMath>
                </a14:m>
                <a:r>
                  <a:rPr lang="en-US" dirty="0"/>
                  <a:t>: </a:t>
                </a:r>
                <a14:m>
                  <m:oMath xmlns:m="http://schemas.openxmlformats.org/officeDocument/2006/math">
                    <m:sSubSup>
                      <m:sSubSupPr>
                        <m:ctrlPr>
                          <a:rPr lang="en-AU" b="0" i="1" smtClean="0">
                            <a:latin typeface="Cambria Math" panose="02040503050406030204" pitchFamily="18" charset="0"/>
                          </a:rPr>
                        </m:ctrlPr>
                      </m:sSubSupPr>
                      <m:e>
                        <m:r>
                          <m:rPr>
                            <m:sty m:val="p"/>
                          </m:rPr>
                          <a:rPr lang="en-AU" b="0" i="0" smtClean="0">
                            <a:latin typeface="Cambria Math" panose="02040503050406030204" pitchFamily="18" charset="0"/>
                          </a:rPr>
                          <m:t>Λ</m:t>
                        </m:r>
                      </m:e>
                      <m:sub>
                        <m:r>
                          <a:rPr lang="en-AU" b="0" i="1" smtClean="0">
                            <a:latin typeface="Cambria Math" panose="02040503050406030204" pitchFamily="18" charset="0"/>
                          </a:rPr>
                          <m:t>𝜇𝜇</m:t>
                        </m:r>
                      </m:sub>
                      <m:sup>
                        <m:r>
                          <a:rPr lang="en-AU" b="0" i="1" smtClean="0">
                            <a:latin typeface="Cambria Math" panose="02040503050406030204" pitchFamily="18" charset="0"/>
                          </a:rPr>
                          <m:t>𝑔</m:t>
                        </m:r>
                      </m:sup>
                    </m:sSubSup>
                    <m:d>
                      <m:dPr>
                        <m:ctrlPr>
                          <a:rPr lang="en-AU" b="0" i="1" smtClean="0">
                            <a:latin typeface="Cambria Math" panose="02040503050406030204" pitchFamily="18" charset="0"/>
                          </a:rPr>
                        </m:ctrlPr>
                      </m:dPr>
                      <m:e>
                        <m:r>
                          <a:rPr lang="en-AU" b="0" i="1" smtClean="0">
                            <a:latin typeface="Cambria Math" panose="02040503050406030204" pitchFamily="18" charset="0"/>
                          </a:rPr>
                          <m:t>𝐾</m:t>
                        </m:r>
                        <m:r>
                          <a:rPr lang="en-AU" b="0" i="1" smtClean="0">
                            <a:latin typeface="Cambria Math" panose="02040503050406030204" pitchFamily="18" charset="0"/>
                          </a:rPr>
                          <m:t>,</m:t>
                        </m:r>
                        <m:r>
                          <a:rPr lang="en-AU" b="0" i="1" smtClean="0">
                            <a:latin typeface="Cambria Math" panose="02040503050406030204" pitchFamily="18" charset="0"/>
                          </a:rPr>
                          <m:t>0</m:t>
                        </m:r>
                      </m:e>
                    </m:d>
                    <m:r>
                      <a:rPr lang="en-AU" b="0" i="1" smtClean="0">
                        <a:latin typeface="Cambria Math" panose="02040503050406030204" pitchFamily="18" charset="0"/>
                      </a:rPr>
                      <m:t>=</m:t>
                    </m:r>
                    <m:r>
                      <a:rPr lang="en-AU" b="0" i="1" smtClean="0">
                        <a:latin typeface="Cambria Math" panose="02040503050406030204" pitchFamily="18" charset="0"/>
                      </a:rPr>
                      <m:t>2</m:t>
                    </m:r>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𝑚</m:t>
                        </m:r>
                      </m:e>
                      <m:sub>
                        <m:r>
                          <a:rPr lang="en-AU" b="0" i="1" smtClean="0">
                            <a:latin typeface="Cambria Math" panose="02040503050406030204" pitchFamily="18" charset="0"/>
                          </a:rPr>
                          <m:t>𝜋</m:t>
                        </m:r>
                      </m:sub>
                      <m:sup>
                        <m:r>
                          <a:rPr lang="en-AU" b="0" i="1" smtClean="0">
                            <a:latin typeface="Cambria Math" panose="02040503050406030204" pitchFamily="18" charset="0"/>
                          </a:rPr>
                          <m:t>2</m:t>
                        </m:r>
                      </m:sup>
                    </m:sSubSup>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𝜃</m:t>
                        </m:r>
                      </m:e>
                      <m:sub>
                        <m:r>
                          <a:rPr lang="en-AU" b="0" i="1" smtClean="0">
                            <a:latin typeface="Cambria Math" panose="02040503050406030204" pitchFamily="18" charset="0"/>
                          </a:rPr>
                          <m:t>2</m:t>
                        </m:r>
                      </m:sub>
                      <m:sup>
                        <m:r>
                          <a:rPr lang="en-AU" b="0" i="1" smtClean="0">
                            <a:latin typeface="Cambria Math" panose="02040503050406030204" pitchFamily="18" charset="0"/>
                          </a:rPr>
                          <m:t>𝜋</m:t>
                        </m:r>
                      </m:sup>
                    </m:sSubSup>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a:rPr lang="en-AU" b="0" i="1" smtClean="0">
                            <a:latin typeface="Cambria Math" panose="02040503050406030204" pitchFamily="18" charset="0"/>
                          </a:rPr>
                          <m:t>𝑄</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endParaRPr lang="en-US" dirty="0"/>
              </a:p>
              <a:p>
                <a:pPr lvl="1"/>
                <a14:m>
                  <m:oMath xmlns:m="http://schemas.openxmlformats.org/officeDocument/2006/math">
                    <m:sSubSup>
                      <m:sSubSupPr>
                        <m:ctrlPr>
                          <a:rPr lang="en-AU" sz="2200" b="0" i="1" smtClean="0">
                            <a:latin typeface="Cambria Math" panose="02040503050406030204" pitchFamily="18" charset="0"/>
                          </a:rPr>
                        </m:ctrlPr>
                      </m:sSubSupPr>
                      <m:e>
                        <m:r>
                          <a:rPr lang="en-AU" sz="2200" b="0" i="1" smtClean="0">
                            <a:latin typeface="Cambria Math" panose="02040503050406030204" pitchFamily="18" charset="0"/>
                          </a:rPr>
                          <m:t>𝜃</m:t>
                        </m:r>
                      </m:e>
                      <m:sub>
                        <m:r>
                          <a:rPr lang="en-AU" sz="2200" b="0" i="1" smtClean="0">
                            <a:latin typeface="Cambria Math" panose="02040503050406030204" pitchFamily="18" charset="0"/>
                          </a:rPr>
                          <m:t>2</m:t>
                        </m:r>
                      </m:sub>
                      <m:sup>
                        <m:r>
                          <a:rPr lang="en-AU" sz="2200" b="0" i="1" smtClean="0">
                            <a:latin typeface="Cambria Math" panose="02040503050406030204" pitchFamily="18" charset="0"/>
                          </a:rPr>
                          <m:t>𝜋</m:t>
                        </m:r>
                      </m:sup>
                    </m:sSubSup>
                    <m:d>
                      <m:dPr>
                        <m:ctrlPr>
                          <a:rPr lang="en-AU" sz="2200" b="0" i="1" smtClean="0">
                            <a:latin typeface="Cambria Math" panose="02040503050406030204" pitchFamily="18" charset="0"/>
                          </a:rPr>
                        </m:ctrlPr>
                      </m:dPr>
                      <m:e>
                        <m:sSup>
                          <m:sSupPr>
                            <m:ctrlPr>
                              <a:rPr lang="en-AU" sz="2200" b="0" i="1" smtClean="0">
                                <a:latin typeface="Cambria Math" panose="02040503050406030204" pitchFamily="18" charset="0"/>
                              </a:rPr>
                            </m:ctrlPr>
                          </m:sSupPr>
                          <m:e>
                            <m:r>
                              <a:rPr lang="en-AU" sz="2200" b="0" i="1" smtClean="0">
                                <a:latin typeface="Cambria Math" panose="02040503050406030204" pitchFamily="18" charset="0"/>
                              </a:rPr>
                              <m:t>𝑄</m:t>
                            </m:r>
                          </m:e>
                          <m:sup>
                            <m:r>
                              <a:rPr lang="en-AU" sz="2200" b="0" i="1" smtClean="0">
                                <a:latin typeface="Cambria Math" panose="02040503050406030204" pitchFamily="18" charset="0"/>
                              </a:rPr>
                              <m:t>2</m:t>
                            </m:r>
                          </m:sup>
                        </m:sSup>
                        <m:r>
                          <a:rPr lang="en-AU" sz="2200" b="0" i="1" smtClean="0">
                            <a:latin typeface="Cambria Math" panose="02040503050406030204" pitchFamily="18" charset="0"/>
                          </a:rPr>
                          <m:t>=</m:t>
                        </m:r>
                        <m:r>
                          <a:rPr lang="en-AU" sz="2200" b="0" i="1" smtClean="0">
                            <a:latin typeface="Cambria Math" panose="02040503050406030204" pitchFamily="18" charset="0"/>
                          </a:rPr>
                          <m:t>0</m:t>
                        </m:r>
                      </m:e>
                    </m:d>
                    <m:r>
                      <a:rPr lang="en-AU" sz="2200" b="0" i="1" smtClean="0">
                        <a:latin typeface="Cambria Math" panose="02040503050406030204" pitchFamily="18" charset="0"/>
                      </a:rPr>
                      <m:t>=</m:t>
                    </m:r>
                    <m:r>
                      <a:rPr lang="en-AU" sz="2200" b="0" i="1" smtClean="0">
                        <a:latin typeface="Cambria Math" panose="02040503050406030204" pitchFamily="18" charset="0"/>
                      </a:rPr>
                      <m:t>1</m:t>
                    </m:r>
                  </m:oMath>
                </a14:m>
                <a:r>
                  <a:rPr lang="en-US" sz="2200" dirty="0"/>
                  <a:t> (canonical mass-</a:t>
                </a:r>
                <a:r>
                  <a:rPr lang="en-US" sz="2200" dirty="0" err="1"/>
                  <a:t>normalisation</a:t>
                </a:r>
                <a:r>
                  <a:rPr lang="en-US" sz="2200" dirty="0"/>
                  <a:t>) </a:t>
                </a:r>
              </a:p>
              <a:p>
                <a:pPr lvl="1"/>
                <a14:m>
                  <m:oMath xmlns:m="http://schemas.openxmlformats.org/officeDocument/2006/math">
                    <m:sSubSup>
                      <m:sSubSupPr>
                        <m:ctrlPr>
                          <a:rPr lang="en-AU" sz="2200" i="1">
                            <a:latin typeface="Cambria Math" panose="02040503050406030204" pitchFamily="18" charset="0"/>
                          </a:rPr>
                        </m:ctrlPr>
                      </m:sSubSupPr>
                      <m:e>
                        <m:r>
                          <a:rPr lang="en-AU" sz="2200" i="1">
                            <a:latin typeface="Cambria Math" panose="02040503050406030204" pitchFamily="18" charset="0"/>
                          </a:rPr>
                          <m:t>𝜃</m:t>
                        </m:r>
                      </m:e>
                      <m:sub>
                        <m:r>
                          <a:rPr lang="en-AU" sz="2200" i="1">
                            <a:latin typeface="Cambria Math" panose="02040503050406030204" pitchFamily="18" charset="0"/>
                          </a:rPr>
                          <m:t>2</m:t>
                        </m:r>
                      </m:sub>
                      <m:sup>
                        <m:r>
                          <a:rPr lang="en-AU" sz="2200" i="1">
                            <a:latin typeface="Cambria Math" panose="02040503050406030204" pitchFamily="18" charset="0"/>
                          </a:rPr>
                          <m:t>𝜋</m:t>
                        </m:r>
                      </m:sup>
                    </m:sSubSup>
                    <m:r>
                      <a:rPr lang="en-AU" sz="2200" i="1">
                        <a:latin typeface="Cambria Math" panose="02040503050406030204" pitchFamily="18" charset="0"/>
                      </a:rPr>
                      <m:t>(</m:t>
                    </m:r>
                    <m:sSup>
                      <m:sSupPr>
                        <m:ctrlPr>
                          <a:rPr lang="en-AU" sz="2200" i="1">
                            <a:latin typeface="Cambria Math" panose="02040503050406030204" pitchFamily="18" charset="0"/>
                          </a:rPr>
                        </m:ctrlPr>
                      </m:sSupPr>
                      <m:e>
                        <m:r>
                          <a:rPr lang="en-AU" sz="2200" i="1">
                            <a:latin typeface="Cambria Math" panose="02040503050406030204" pitchFamily="18" charset="0"/>
                          </a:rPr>
                          <m:t>𝑄</m:t>
                        </m:r>
                      </m:e>
                      <m:sup>
                        <m:r>
                          <a:rPr lang="en-AU" sz="2200" i="1">
                            <a:latin typeface="Cambria Math" panose="02040503050406030204" pitchFamily="18" charset="0"/>
                          </a:rPr>
                          <m:t>2</m:t>
                        </m:r>
                      </m:sup>
                    </m:sSup>
                    <m:r>
                      <a:rPr lang="en-AU" sz="2200" i="1">
                        <a:latin typeface="Cambria Math" panose="02040503050406030204" pitchFamily="18" charset="0"/>
                      </a:rPr>
                      <m:t>)</m:t>
                    </m:r>
                  </m:oMath>
                </a14:m>
                <a:r>
                  <a:rPr lang="en-US" sz="2200" dirty="0"/>
                  <a:t> measures mass distribution in </a:t>
                </a:r>
                <a14:m>
                  <m:oMath xmlns:m="http://schemas.openxmlformats.org/officeDocument/2006/math">
                    <m:r>
                      <a:rPr lang="en-AU" sz="2200" b="0" i="1" smtClean="0">
                        <a:latin typeface="Cambria Math" panose="02040503050406030204" pitchFamily="18" charset="0"/>
                      </a:rPr>
                      <m:t>𝜋</m:t>
                    </m:r>
                  </m:oMath>
                </a14:m>
                <a:endParaRPr lang="en-US" sz="2200" dirty="0"/>
              </a:p>
              <a:p>
                <a:pPr marL="0" indent="0">
                  <a:buNone/>
                </a:pPr>
                <a:endParaRPr lang="en-US" dirty="0"/>
              </a:p>
              <a:p>
                <a14:m>
                  <m:oMath xmlns:m="http://schemas.openxmlformats.org/officeDocument/2006/math">
                    <m:sSubSup>
                      <m:sSubSupPr>
                        <m:ctrlPr>
                          <a:rPr lang="en-AU" sz="2200" i="1" smtClean="0">
                            <a:latin typeface="Cambria Math" panose="02040503050406030204" pitchFamily="18" charset="0"/>
                          </a:rPr>
                        </m:ctrlPr>
                      </m:sSubSupPr>
                      <m:e>
                        <m:r>
                          <a:rPr lang="en-AU" sz="2200" i="1">
                            <a:latin typeface="Cambria Math" panose="02040503050406030204" pitchFamily="18" charset="0"/>
                          </a:rPr>
                          <m:t>𝜃</m:t>
                        </m:r>
                      </m:e>
                      <m:sub>
                        <m:r>
                          <a:rPr lang="en-AU" sz="2200" i="1">
                            <a:latin typeface="Cambria Math" panose="02040503050406030204" pitchFamily="18" charset="0"/>
                          </a:rPr>
                          <m:t>2</m:t>
                        </m:r>
                      </m:sub>
                      <m:sup>
                        <m:r>
                          <a:rPr lang="en-AU" sz="2200" i="1">
                            <a:latin typeface="Cambria Math" panose="02040503050406030204" pitchFamily="18" charset="0"/>
                          </a:rPr>
                          <m:t>𝜋</m:t>
                        </m:r>
                      </m:sup>
                    </m:sSubSup>
                  </m:oMath>
                </a14:m>
                <a:r>
                  <a:rPr lang="en-AU" dirty="0"/>
                  <a:t> can be obtained as the first </a:t>
                </a:r>
                <a:r>
                  <a:rPr lang="en-AU" dirty="0" err="1"/>
                  <a:t>Mellin</a:t>
                </a:r>
                <a:r>
                  <a:rPr lang="en-AU" dirty="0"/>
                  <a:t> moment of the pion GPD</a:t>
                </a:r>
              </a:p>
              <a:p>
                <a:endParaRPr lang="en-AU" dirty="0"/>
              </a:p>
            </p:txBody>
          </p:sp>
        </mc:Choice>
        <mc:Fallback xmlns="">
          <p:sp>
            <p:nvSpPr>
              <p:cNvPr id="3" name="Content Placeholder 2">
                <a:extLst>
                  <a:ext uri="{FF2B5EF4-FFF2-40B4-BE49-F238E27FC236}">
                    <a16:creationId xmlns:a16="http://schemas.microsoft.com/office/drawing/2014/main" id="{4B14FE2E-8785-63DB-B951-D3A96AA536E6}"/>
                  </a:ext>
                </a:extLst>
              </p:cNvPr>
              <p:cNvSpPr>
                <a:spLocks noGrp="1" noRot="1" noChangeAspect="1" noMove="1" noResize="1" noEditPoints="1" noAdjustHandles="1" noChangeArrowheads="1" noChangeShapeType="1" noTextEdit="1"/>
              </p:cNvSpPr>
              <p:nvPr>
                <p:ph idx="1"/>
              </p:nvPr>
            </p:nvSpPr>
            <p:spPr>
              <a:blipFill>
                <a:blip r:embed="rId3"/>
                <a:stretch>
                  <a:fillRect l="-722" t="-943"/>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E220F845-E463-3059-F1FC-EFA48D80634F}"/>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C3CEBEEE-6EA2-38DB-EBCE-3D2A6C6793B3}"/>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17F504E-07EA-6A8A-5751-B69E7251D1CA}"/>
              </a:ext>
            </a:extLst>
          </p:cNvPr>
          <p:cNvSpPr>
            <a:spLocks noGrp="1"/>
          </p:cNvSpPr>
          <p:nvPr>
            <p:ph type="sldNum" sz="quarter" idx="12"/>
          </p:nvPr>
        </p:nvSpPr>
        <p:spPr/>
        <p:txBody>
          <a:bodyPr/>
          <a:lstStyle/>
          <a:p>
            <a:fld id="{87034D8C-3CB4-402A-BC46-2AB14C0FE90A}" type="slidenum">
              <a:rPr lang="en-US" smtClean="0"/>
              <a:pPr/>
              <a:t>92</a:t>
            </a:fld>
            <a:endParaRPr lang="en-US"/>
          </a:p>
        </p:txBody>
      </p:sp>
      <p:pic>
        <p:nvPicPr>
          <p:cNvPr id="7" name="Picture 6" descr="Text, letter&#10;&#10;Description automatically generated">
            <a:extLst>
              <a:ext uri="{FF2B5EF4-FFF2-40B4-BE49-F238E27FC236}">
                <a16:creationId xmlns:a16="http://schemas.microsoft.com/office/drawing/2014/main" id="{AE0E9354-FCF9-E285-1432-8D12BEBF69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9600" y="2145324"/>
            <a:ext cx="5768340" cy="914400"/>
          </a:xfrm>
          <a:prstGeom prst="rect">
            <a:avLst/>
          </a:prstGeom>
        </p:spPr>
      </p:pic>
      <p:pic>
        <p:nvPicPr>
          <p:cNvPr id="8" name="Picture 7" descr="Text&#10;&#10;Description automatically generated">
            <a:extLst>
              <a:ext uri="{FF2B5EF4-FFF2-40B4-BE49-F238E27FC236}">
                <a16:creationId xmlns:a16="http://schemas.microsoft.com/office/drawing/2014/main" id="{8182142B-52F4-8AE4-88AA-71D6785328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5300" y="5403875"/>
            <a:ext cx="4343400" cy="815340"/>
          </a:xfrm>
          <a:prstGeom prst="rect">
            <a:avLst/>
          </a:prstGeom>
        </p:spPr>
      </p:pic>
      <p:sp>
        <p:nvSpPr>
          <p:cNvPr id="9" name="TextBox 8">
            <a:extLst>
              <a:ext uri="{FF2B5EF4-FFF2-40B4-BE49-F238E27FC236}">
                <a16:creationId xmlns:a16="http://schemas.microsoft.com/office/drawing/2014/main" id="{4424FD9F-56C1-0614-8A34-2A1F71C361DA}"/>
              </a:ext>
            </a:extLst>
          </p:cNvPr>
          <p:cNvSpPr txBox="1"/>
          <p:nvPr/>
        </p:nvSpPr>
        <p:spPr>
          <a:xfrm>
            <a:off x="9144000" y="4911960"/>
            <a:ext cx="1143000" cy="369332"/>
          </a:xfrm>
          <a:prstGeom prst="rect">
            <a:avLst/>
          </a:prstGeom>
          <a:noFill/>
        </p:spPr>
        <p:txBody>
          <a:bodyPr wrap="square" rtlCol="0">
            <a:spAutoFit/>
          </a:bodyPr>
          <a:lstStyle/>
          <a:p>
            <a:r>
              <a:rPr lang="en-AU" dirty="0">
                <a:ln w="0"/>
                <a:solidFill>
                  <a:srgbClr val="008000"/>
                </a:solidFill>
                <a:effectLst>
                  <a:outerShdw blurRad="38100" dist="25400" dir="5400000" algn="ctr" rotWithShape="0">
                    <a:srgbClr val="6E747A">
                      <a:alpha val="43000"/>
                    </a:srgbClr>
                  </a:outerShdw>
                </a:effectLst>
              </a:rPr>
              <a:t>Pion GPD</a:t>
            </a:r>
          </a:p>
        </p:txBody>
      </p:sp>
      <p:cxnSp>
        <p:nvCxnSpPr>
          <p:cNvPr id="11" name="Straight Arrow Connector 10">
            <a:extLst>
              <a:ext uri="{FF2B5EF4-FFF2-40B4-BE49-F238E27FC236}">
                <a16:creationId xmlns:a16="http://schemas.microsoft.com/office/drawing/2014/main" id="{071E8ED3-B121-C22A-0CC3-4017BA4A7AA6}"/>
              </a:ext>
            </a:extLst>
          </p:cNvPr>
          <p:cNvCxnSpPr>
            <a:cxnSpLocks/>
          </p:cNvCxnSpPr>
          <p:nvPr/>
        </p:nvCxnSpPr>
        <p:spPr bwMode="auto">
          <a:xfrm flipH="1">
            <a:off x="7086600" y="5175274"/>
            <a:ext cx="2133600" cy="434341"/>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CE85FE1-BBA8-B807-6296-B5E5083F87E4}"/>
              </a:ext>
            </a:extLst>
          </p:cNvPr>
          <p:cNvCxnSpPr>
            <a:cxnSpLocks/>
          </p:cNvCxnSpPr>
          <p:nvPr/>
        </p:nvCxnSpPr>
        <p:spPr bwMode="auto">
          <a:xfrm flipH="1">
            <a:off x="9742463" y="2080847"/>
            <a:ext cx="457200" cy="521677"/>
          </a:xfrm>
          <a:prstGeom prst="straightConnector1">
            <a:avLst/>
          </a:prstGeom>
          <a:ln>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80A9B317-B063-AB29-32FA-1E3DDFAC38D7}"/>
              </a:ext>
            </a:extLst>
          </p:cNvPr>
          <p:cNvSpPr txBox="1"/>
          <p:nvPr/>
        </p:nvSpPr>
        <p:spPr>
          <a:xfrm>
            <a:off x="10134600" y="1723981"/>
            <a:ext cx="2057400" cy="923330"/>
          </a:xfrm>
          <a:prstGeom prst="rect">
            <a:avLst/>
          </a:prstGeom>
          <a:noFill/>
        </p:spPr>
        <p:txBody>
          <a:bodyPr wrap="square" rtlCol="0">
            <a:spAutoFit/>
          </a:bodyPr>
          <a:lstStyle/>
          <a:p>
            <a:r>
              <a:rPr lang="en-AU" dirty="0">
                <a:solidFill>
                  <a:schemeClr val="accent6">
                    <a:lumMod val="50000"/>
                  </a:schemeClr>
                </a:solidFill>
              </a:rPr>
              <a:t>Zero owing to </a:t>
            </a:r>
            <a:r>
              <a:rPr lang="en-AU" dirty="0" err="1">
                <a:solidFill>
                  <a:schemeClr val="accent6">
                    <a:lumMod val="50000"/>
                  </a:schemeClr>
                </a:solidFill>
              </a:rPr>
              <a:t>energy+momentum</a:t>
            </a:r>
            <a:r>
              <a:rPr lang="en-AU" dirty="0">
                <a:solidFill>
                  <a:schemeClr val="accent6">
                    <a:lumMod val="50000"/>
                  </a:schemeClr>
                </a:solidFill>
              </a:rPr>
              <a:t> conservation</a:t>
            </a:r>
          </a:p>
        </p:txBody>
      </p:sp>
    </p:spTree>
    <p:extLst>
      <p:ext uri="{BB962C8B-B14F-4D97-AF65-F5344CB8AC3E}">
        <p14:creationId xmlns:p14="http://schemas.microsoft.com/office/powerpoint/2010/main" val="54500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5EACC-3CE0-459D-77D0-90E8A4D0B391}"/>
              </a:ext>
            </a:extLst>
          </p:cNvPr>
          <p:cNvSpPr>
            <a:spLocks noGrp="1"/>
          </p:cNvSpPr>
          <p:nvPr>
            <p:ph type="dt" sz="half" idx="10"/>
          </p:nvPr>
        </p:nvSpPr>
        <p:spPr>
          <a:xfrm>
            <a:off x="7696200" y="6591713"/>
            <a:ext cx="4487026" cy="228600"/>
          </a:xfrm>
        </p:spPr>
        <p:txBody>
          <a:bodyPr/>
          <a:lstStyle/>
          <a:p>
            <a:r>
              <a:rPr lang="en-US"/>
              <a:t>.                    2025 October 15: NJU INP IWSHSSI 2025                                          (122)</a:t>
            </a:r>
            <a:endParaRPr lang="en-US" dirty="0"/>
          </a:p>
        </p:txBody>
      </p:sp>
      <p:sp>
        <p:nvSpPr>
          <p:cNvPr id="3" name="Footer Placeholder 2">
            <a:extLst>
              <a:ext uri="{FF2B5EF4-FFF2-40B4-BE49-F238E27FC236}">
                <a16:creationId xmlns:a16="http://schemas.microsoft.com/office/drawing/2014/main" id="{92F6A640-BE63-F84E-9B58-1FFE1353B09B}"/>
              </a:ext>
            </a:extLst>
          </p:cNvPr>
          <p:cNvSpPr>
            <a:spLocks noGrp="1"/>
          </p:cNvSpPr>
          <p:nvPr>
            <p:ph type="ftr" sz="quarter" idx="11"/>
          </p:nvPr>
        </p:nvSpPr>
        <p:spPr/>
        <p:txBody>
          <a:bodyPr/>
          <a:lstStyle/>
          <a:p>
            <a:r>
              <a:rPr lang="en-US"/>
              <a:t>Craig Roberts cdroberts@nju.edu.cn  472  3/4 Emergent Hadron Mass: Origins and Consequences</a:t>
            </a:r>
          </a:p>
        </p:txBody>
      </p:sp>
      <p:sp>
        <p:nvSpPr>
          <p:cNvPr id="4" name="Slide Number Placeholder 3">
            <a:extLst>
              <a:ext uri="{FF2B5EF4-FFF2-40B4-BE49-F238E27FC236}">
                <a16:creationId xmlns:a16="http://schemas.microsoft.com/office/drawing/2014/main" id="{7AC9B174-D79E-8935-868D-A9F1EED2BBE7}"/>
              </a:ext>
            </a:extLst>
          </p:cNvPr>
          <p:cNvSpPr>
            <a:spLocks noGrp="1"/>
          </p:cNvSpPr>
          <p:nvPr>
            <p:ph type="sldNum" sz="quarter" idx="12"/>
          </p:nvPr>
        </p:nvSpPr>
        <p:spPr/>
        <p:txBody>
          <a:bodyPr/>
          <a:lstStyle/>
          <a:p>
            <a:fld id="{87034D8C-3CB4-402A-BC46-2AB14C0FE90A}" type="slidenum">
              <a:rPr lang="en-US" smtClean="0"/>
              <a:pPr/>
              <a:t>93</a:t>
            </a:fld>
            <a:endParaRPr lang="en-US"/>
          </a:p>
        </p:txBody>
      </p:sp>
      <p:pic>
        <p:nvPicPr>
          <p:cNvPr id="6" name="Picture 5">
            <a:extLst>
              <a:ext uri="{FF2B5EF4-FFF2-40B4-BE49-F238E27FC236}">
                <a16:creationId xmlns:a16="http://schemas.microsoft.com/office/drawing/2014/main" id="{8A05E2BD-58C6-567F-63C9-B7AAA50671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1365" y="689224"/>
            <a:ext cx="10589270" cy="5479551"/>
          </a:xfrm>
          <a:prstGeom prst="rect">
            <a:avLst/>
          </a:prstGeom>
        </p:spPr>
      </p:pic>
      <p:sp>
        <p:nvSpPr>
          <p:cNvPr id="5" name="Rectangle 4">
            <a:extLst>
              <a:ext uri="{FF2B5EF4-FFF2-40B4-BE49-F238E27FC236}">
                <a16:creationId xmlns:a16="http://schemas.microsoft.com/office/drawing/2014/main" id="{E81C6B70-52C5-6CCF-30D3-65CDCB4462C3}"/>
              </a:ext>
            </a:extLst>
          </p:cNvPr>
          <p:cNvSpPr/>
          <p:nvPr/>
        </p:nvSpPr>
        <p:spPr bwMode="auto">
          <a:xfrm>
            <a:off x="2286000" y="1524000"/>
            <a:ext cx="7315200" cy="4572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AU" sz="1800" b="0"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356766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9B42-CC08-8526-DA93-EC10E520FF2C}"/>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Empirical determination of the pion mass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FDAFC5-EB19-BFC0-D7F3-08260D64AE44}"/>
                  </a:ext>
                </a:extLst>
              </p:cNvPr>
              <p:cNvSpPr>
                <a:spLocks noGrp="1"/>
              </p:cNvSpPr>
              <p:nvPr>
                <p:ph idx="1"/>
              </p:nvPr>
            </p:nvSpPr>
            <p:spPr>
              <a:xfrm>
                <a:off x="609600" y="1295400"/>
                <a:ext cx="10972800" cy="4525963"/>
              </a:xfrm>
            </p:spPr>
            <p:txBody>
              <a:bodyPr/>
              <a:lstStyle/>
              <a:p>
                <a:r>
                  <a:rPr lang="en-US" kern="0" dirty="0"/>
                  <a:t>GPDs connect DFs with hadron form factors because </a:t>
                </a:r>
              </a:p>
              <a:p>
                <a:pPr lvl="1">
                  <a:spcBef>
                    <a:spcPts val="0"/>
                  </a:spcBef>
                </a:pPr>
                <a:r>
                  <a:rPr lang="en-US" kern="0" dirty="0"/>
                  <a:t>any elastic form factor can be expressed via a GPD-based sum rule</a:t>
                </a:r>
              </a:p>
              <a:p>
                <a:pPr lvl="1">
                  <a:spcBef>
                    <a:spcPts val="0"/>
                  </a:spcBef>
                </a:pPr>
                <a:r>
                  <a:rPr lang="en-US" dirty="0"/>
                  <a:t>any DF may be recovered as forward limit </a:t>
                </a:r>
                <a14:m>
                  <m:oMath xmlns:m="http://schemas.openxmlformats.org/officeDocument/2006/math">
                    <m:r>
                      <a:rPr lang="en-AU">
                        <a:latin typeface="Cambria Math" panose="02040503050406030204" pitchFamily="18" charset="0"/>
                      </a:rPr>
                      <m:t>(</m:t>
                    </m:r>
                    <m:sSup>
                      <m:sSupPr>
                        <m:ctrlPr>
                          <a:rPr lang="en-AU" i="1">
                            <a:latin typeface="Cambria Math" panose="02040503050406030204" pitchFamily="18" charset="0"/>
                          </a:rPr>
                        </m:ctrlPr>
                      </m:sSupPr>
                      <m:e>
                        <m:r>
                          <a:rPr lang="en-AU" i="1">
                            <a:latin typeface="Cambria Math" panose="02040503050406030204" pitchFamily="18" charset="0"/>
                          </a:rPr>
                          <m:t>𝑝</m:t>
                        </m:r>
                      </m:e>
                      <m:sup>
                        <m:r>
                          <a:rPr lang="en-AU" i="1">
                            <a:latin typeface="Cambria Math" panose="02040503050406030204" pitchFamily="18" charset="0"/>
                          </a:rPr>
                          <m:t>′</m:t>
                        </m:r>
                      </m:sup>
                    </m:sSup>
                    <m:r>
                      <a:rPr lang="en-AU" i="1">
                        <a:latin typeface="Cambria Math" panose="02040503050406030204" pitchFamily="18" charset="0"/>
                      </a:rPr>
                      <m:t>=</m:t>
                    </m:r>
                    <m:r>
                      <a:rPr lang="en-AU" i="1">
                        <a:latin typeface="Cambria Math" panose="02040503050406030204" pitchFamily="18" charset="0"/>
                      </a:rPr>
                      <m:t>𝑝</m:t>
                    </m:r>
                    <m:r>
                      <a:rPr lang="en-AU" i="1">
                        <a:latin typeface="Cambria Math" panose="02040503050406030204" pitchFamily="18" charset="0"/>
                      </a:rPr>
                      <m:t>)</m:t>
                    </m:r>
                  </m:oMath>
                </a14:m>
                <a:r>
                  <a:rPr lang="en-US" dirty="0"/>
                  <a:t> of relevant GPD </a:t>
                </a:r>
                <a:endParaRPr lang="en-AU" kern="0" dirty="0"/>
              </a:p>
              <a:p>
                <a:r>
                  <a:rPr lang="en-AU" dirty="0"/>
                  <a:t>Working solely with </a:t>
                </a:r>
              </a:p>
              <a:p>
                <a:pPr lvl="1"/>
                <a:r>
                  <a:rPr lang="en-AU" sz="2200" dirty="0" err="1"/>
                  <a:t>electron+pion</a:t>
                </a:r>
                <a:r>
                  <a:rPr lang="en-AU" sz="2200" dirty="0"/>
                  <a:t> scattering data  </a:t>
                </a:r>
              </a:p>
              <a:p>
                <a:pPr lvl="2"/>
                <a:r>
                  <a:rPr lang="en-AU" sz="2200" dirty="0"/>
                  <a:t>CERN – 1984, 1986</a:t>
                </a:r>
              </a:p>
              <a:p>
                <a:pPr lvl="2"/>
                <a:r>
                  <a:rPr lang="en-AU" sz="2200" dirty="0" err="1"/>
                  <a:t>JLab</a:t>
                </a:r>
                <a:r>
                  <a:rPr lang="en-AU" sz="2200" dirty="0"/>
                  <a:t> 2000, 2006, 2007, 2008</a:t>
                </a:r>
              </a:p>
              <a:p>
                <a:pPr lvl="1"/>
                <a:r>
                  <a:rPr lang="en-AU" sz="2200" dirty="0"/>
                  <a:t>existing pion + nucleus </a:t>
                </a:r>
                <a:r>
                  <a:rPr lang="en-AU" sz="2200" dirty="0" err="1"/>
                  <a:t>Drell</a:t>
                </a:r>
                <a:r>
                  <a:rPr lang="en-AU" sz="2200" dirty="0"/>
                  <a:t>-Yan data (CERN and FNAL – 1989)</a:t>
                </a:r>
              </a:p>
              <a:p>
                <a:pPr lvl="2"/>
                <a:r>
                  <a:rPr lang="en-AU" sz="2200" dirty="0"/>
                  <a:t>two phenomenological fits to this data </a:t>
                </a:r>
                <a:r>
                  <a:rPr lang="en-US" sz="2200" dirty="0">
                    <a:solidFill>
                      <a:schemeClr val="accent1">
                        <a:lumMod val="75000"/>
                      </a:schemeClr>
                    </a:solidFill>
                  </a:rPr>
                  <a:t>[Aicher:2010cb, Barry:2021osv] </a:t>
                </a:r>
                <a:r>
                  <a:rPr lang="en-AU" sz="2200" dirty="0"/>
                  <a:t>… use both</a:t>
                </a:r>
              </a:p>
              <a:p>
                <a:r>
                  <a:rPr lang="en-US" dirty="0"/>
                  <a:t>Employed a </a:t>
                </a:r>
                <a14:m>
                  <m:oMath xmlns:m="http://schemas.openxmlformats.org/officeDocument/2006/math">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𝜒</m:t>
                        </m:r>
                      </m:e>
                      <m:sup>
                        <m:r>
                          <a:rPr lang="en-AU" b="0" i="1" dirty="0" smtClean="0">
                            <a:latin typeface="Cambria Math" panose="02040503050406030204" pitchFamily="18" charset="0"/>
                          </a:rPr>
                          <m:t>2</m:t>
                        </m:r>
                      </m:sup>
                    </m:sSup>
                  </m:oMath>
                </a14:m>
                <a:r>
                  <a:rPr lang="en-US" dirty="0"/>
                  <a:t>-based selection procedure to develop ensembles of model-independent representations of the three-dimensional pointwise </a:t>
                </a:r>
                <a:r>
                  <a:rPr lang="en-US" dirty="0" err="1"/>
                  <a:t>behaviour</a:t>
                </a:r>
                <a:r>
                  <a:rPr lang="en-US" dirty="0"/>
                  <a:t> of the pion </a:t>
                </a:r>
                <a:r>
                  <a:rPr lang="en-US" dirty="0" err="1"/>
                  <a:t>generalised</a:t>
                </a:r>
                <a:r>
                  <a:rPr lang="en-US" dirty="0"/>
                  <a:t> parton distribution (GPD).  </a:t>
                </a:r>
              </a:p>
              <a:p>
                <a:r>
                  <a:rPr lang="en-US" i="1" dirty="0">
                    <a:ln w="0"/>
                    <a:solidFill>
                      <a:schemeClr val="accent1"/>
                    </a:solidFill>
                    <a:effectLst>
                      <a:outerShdw blurRad="38100" dist="25400" dir="5400000" algn="ctr" rotWithShape="0">
                        <a:srgbClr val="6E747A">
                          <a:alpha val="43000"/>
                        </a:srgbClr>
                      </a:outerShdw>
                    </a:effectLst>
                  </a:rPr>
                  <a:t>These ensembles yield data-driven prediction for pion GPD</a:t>
                </a:r>
                <a:endParaRPr lang="en-AU" i="1" dirty="0">
                  <a:ln w="0"/>
                  <a:solidFill>
                    <a:schemeClr val="accent1"/>
                  </a:solidFill>
                  <a:effectLst>
                    <a:outerShdw blurRad="38100" dist="25400" dir="5400000" algn="ctr" rotWithShape="0">
                      <a:srgbClr val="6E747A">
                        <a:alpha val="43000"/>
                      </a:srgbClr>
                    </a:outerShdw>
                  </a:effectLst>
                </a:endParaRPr>
              </a:p>
              <a:p>
                <a:pPr marL="0" indent="0">
                  <a:buNone/>
                </a:pPr>
                <a:endParaRPr lang="en-AU" dirty="0"/>
              </a:p>
            </p:txBody>
          </p:sp>
        </mc:Choice>
        <mc:Fallback xmlns="">
          <p:sp>
            <p:nvSpPr>
              <p:cNvPr id="3" name="Content Placeholder 2">
                <a:extLst>
                  <a:ext uri="{FF2B5EF4-FFF2-40B4-BE49-F238E27FC236}">
                    <a16:creationId xmlns:a16="http://schemas.microsoft.com/office/drawing/2014/main" id="{70FDAFC5-EB19-BFC0-D7F3-08260D64AE44}"/>
                  </a:ext>
                </a:extLst>
              </p:cNvPr>
              <p:cNvSpPr>
                <a:spLocks noGrp="1" noRot="1" noChangeAspect="1" noMove="1" noResize="1" noEditPoints="1" noAdjustHandles="1" noChangeArrowheads="1" noChangeShapeType="1" noTextEdit="1"/>
              </p:cNvSpPr>
              <p:nvPr>
                <p:ph idx="1"/>
              </p:nvPr>
            </p:nvSpPr>
            <p:spPr>
              <a:xfrm>
                <a:off x="609600" y="1295400"/>
                <a:ext cx="10972800" cy="4525963"/>
              </a:xfrm>
              <a:blipFill>
                <a:blip r:embed="rId2"/>
                <a:stretch>
                  <a:fillRect l="-778" t="-943" b="-1226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D9000DE-F9FA-C61C-83E2-6FF343450B34}"/>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B653ECC9-2620-593E-9A35-11815B45335D}"/>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D5058773-A606-F787-4FB1-D5F4790946B0}"/>
              </a:ext>
            </a:extLst>
          </p:cNvPr>
          <p:cNvSpPr>
            <a:spLocks noGrp="1"/>
          </p:cNvSpPr>
          <p:nvPr>
            <p:ph type="sldNum" sz="quarter" idx="12"/>
          </p:nvPr>
        </p:nvSpPr>
        <p:spPr/>
        <p:txBody>
          <a:bodyPr/>
          <a:lstStyle/>
          <a:p>
            <a:fld id="{87034D8C-3CB4-402A-BC46-2AB14C0FE90A}" type="slidenum">
              <a:rPr lang="en-US" smtClean="0"/>
              <a:pPr/>
              <a:t>94</a:t>
            </a:fld>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E289A4B-7360-DA50-9FDE-44927CA5AB48}"/>
                  </a:ext>
                </a:extLst>
              </p:cNvPr>
              <p:cNvSpPr txBox="1"/>
              <p:nvPr/>
            </p:nvSpPr>
            <p:spPr>
              <a:xfrm>
                <a:off x="8504766" y="1002600"/>
                <a:ext cx="3611034" cy="923330"/>
              </a:xfrm>
              <a:prstGeom prst="rect">
                <a:avLst/>
              </a:prstGeom>
              <a:noFill/>
            </p:spPr>
            <p:txBody>
              <a:bodyPr wrap="square" rtlCol="0">
                <a:spAutoFit/>
              </a:bodyPr>
              <a:lstStyle/>
              <a:p>
                <a:r>
                  <a:rPr lang="en-AU" i="1" dirty="0">
                    <a:ln w="0"/>
                    <a:solidFill>
                      <a:srgbClr val="008000"/>
                    </a:solidFill>
                    <a:effectLst>
                      <a:outerShdw blurRad="38100" dist="25400" dir="5400000" algn="ctr" rotWithShape="0">
                        <a:srgbClr val="6E747A">
                          <a:alpha val="43000"/>
                        </a:srgbClr>
                      </a:outerShdw>
                    </a:effectLst>
                  </a:rPr>
                  <a:t>Can reconstruct </a:t>
                </a:r>
                <a14:m>
                  <m:oMath xmlns:m="http://schemas.openxmlformats.org/officeDocument/2006/math">
                    <m:r>
                      <a:rPr lang="en-AU"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rgbClr val="008000"/>
                    </a:solidFill>
                    <a:effectLst>
                      <a:outerShdw blurRad="38100" dist="25400" dir="5400000" algn="ctr" rotWithShape="0">
                        <a:srgbClr val="6E747A">
                          <a:alpha val="43000"/>
                        </a:srgbClr>
                      </a:outerShdw>
                    </a:effectLst>
                  </a:rPr>
                  <a:t> GPD from data on </a:t>
                </a:r>
              </a:p>
              <a:p>
                <a:pPr marL="285750" indent="-285750">
                  <a:buFont typeface="Wingdings" panose="05000000000000000000" pitchFamily="2" charset="2"/>
                  <a:buChar char="ü"/>
                </a:pPr>
                <a14:m>
                  <m:oMath xmlns:m="http://schemas.openxmlformats.org/officeDocument/2006/math">
                    <m:r>
                      <a:rPr lang="en-AU"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rgbClr val="008000"/>
                    </a:solidFill>
                    <a:effectLst>
                      <a:outerShdw blurRad="38100" dist="25400" dir="5400000" algn="ctr" rotWithShape="0">
                        <a:srgbClr val="6E747A">
                          <a:alpha val="43000"/>
                        </a:srgbClr>
                      </a:outerShdw>
                    </a:effectLst>
                  </a:rPr>
                  <a:t> </a:t>
                </a:r>
                <a:r>
                  <a:rPr lang="en-AU" i="1" dirty="0" err="1">
                    <a:ln w="0"/>
                    <a:solidFill>
                      <a:srgbClr val="008000"/>
                    </a:solidFill>
                    <a:effectLst>
                      <a:outerShdw blurRad="38100" dist="25400" dir="5400000" algn="ctr" rotWithShape="0">
                        <a:srgbClr val="6E747A">
                          <a:alpha val="43000"/>
                        </a:srgbClr>
                      </a:outerShdw>
                    </a:effectLst>
                  </a:rPr>
                  <a:t>em</a:t>
                </a:r>
                <a:r>
                  <a:rPr lang="en-AU" i="1" dirty="0">
                    <a:ln w="0"/>
                    <a:solidFill>
                      <a:srgbClr val="008000"/>
                    </a:solidFill>
                    <a:effectLst>
                      <a:outerShdw blurRad="38100" dist="25400" dir="5400000" algn="ctr" rotWithShape="0">
                        <a:srgbClr val="6E747A">
                          <a:alpha val="43000"/>
                        </a:srgbClr>
                      </a:outerShdw>
                    </a:effectLst>
                  </a:rPr>
                  <a:t> form factor </a:t>
                </a:r>
              </a:p>
              <a:p>
                <a:pPr marL="285750" indent="-285750">
                  <a:buFont typeface="Wingdings" panose="05000000000000000000" pitchFamily="2" charset="2"/>
                  <a:buChar char="ü"/>
                </a:pPr>
                <a14:m>
                  <m:oMath xmlns:m="http://schemas.openxmlformats.org/officeDocument/2006/math">
                    <m:r>
                      <a:rPr lang="en-AU" i="1" smtClean="0">
                        <a:ln w="0"/>
                        <a:solidFill>
                          <a:srgbClr val="008000"/>
                        </a:solidFill>
                        <a:effectLst>
                          <a:outerShdw blurRad="38100" dist="25400" dir="5400000" algn="ctr" rotWithShape="0">
                            <a:srgbClr val="6E747A">
                              <a:alpha val="43000"/>
                            </a:srgbClr>
                          </a:outerShdw>
                        </a:effectLst>
                        <a:latin typeface="Cambria Math" panose="02040503050406030204" pitchFamily="18" charset="0"/>
                      </a:rPr>
                      <m:t>𝜋</m:t>
                    </m:r>
                  </m:oMath>
                </a14:m>
                <a:r>
                  <a:rPr lang="en-AU" i="1" dirty="0">
                    <a:ln w="0"/>
                    <a:solidFill>
                      <a:srgbClr val="008000"/>
                    </a:solidFill>
                    <a:effectLst>
                      <a:outerShdw blurRad="38100" dist="25400" dir="5400000" algn="ctr" rotWithShape="0">
                        <a:srgbClr val="6E747A">
                          <a:alpha val="43000"/>
                        </a:srgbClr>
                      </a:outerShdw>
                    </a:effectLst>
                  </a:rPr>
                  <a:t> valence quark DF</a:t>
                </a:r>
              </a:p>
            </p:txBody>
          </p:sp>
        </mc:Choice>
        <mc:Fallback xmlns="">
          <p:sp>
            <p:nvSpPr>
              <p:cNvPr id="7" name="TextBox 6">
                <a:extLst>
                  <a:ext uri="{FF2B5EF4-FFF2-40B4-BE49-F238E27FC236}">
                    <a16:creationId xmlns:a16="http://schemas.microsoft.com/office/drawing/2014/main" id="{EE289A4B-7360-DA50-9FDE-44927CA5AB48}"/>
                  </a:ext>
                </a:extLst>
              </p:cNvPr>
              <p:cNvSpPr txBox="1">
                <a:spLocks noRot="1" noChangeAspect="1" noMove="1" noResize="1" noEditPoints="1" noAdjustHandles="1" noChangeArrowheads="1" noChangeShapeType="1" noTextEdit="1"/>
              </p:cNvSpPr>
              <p:nvPr/>
            </p:nvSpPr>
            <p:spPr>
              <a:xfrm>
                <a:off x="8504766" y="1002600"/>
                <a:ext cx="3611034" cy="923330"/>
              </a:xfrm>
              <a:prstGeom prst="rect">
                <a:avLst/>
              </a:prstGeom>
              <a:blipFill>
                <a:blip r:embed="rId3"/>
                <a:stretch>
                  <a:fillRect l="-1855" t="-3947" r="-1686" b="-12500"/>
                </a:stretch>
              </a:blipFill>
            </p:spPr>
            <p:txBody>
              <a:bodyPr/>
              <a:lstStyle/>
              <a:p>
                <a:r>
                  <a:rPr lang="en-AU">
                    <a:noFill/>
                  </a:rPr>
                  <a:t> </a:t>
                </a:r>
              </a:p>
            </p:txBody>
          </p:sp>
        </mc:Fallback>
      </mc:AlternateContent>
    </p:spTree>
    <p:extLst>
      <p:ext uri="{BB962C8B-B14F-4D97-AF65-F5344CB8AC3E}">
        <p14:creationId xmlns:p14="http://schemas.microsoft.com/office/powerpoint/2010/main" val="216708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down)">
                                      <p:cBhvr>
                                        <p:cTn id="12" dur="500"/>
                                        <p:tgtEl>
                                          <p:spTgt spid="3">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wipe(down)">
                                      <p:cBhvr>
                                        <p:cTn id="15" dur="500"/>
                                        <p:tgtEl>
                                          <p:spTgt spid="3">
                                            <p:txEl>
                                              <p:pRg st="6" end="6"/>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wipe(down)">
                                      <p:cBhvr>
                                        <p:cTn id="18" dur="500"/>
                                        <p:tgtEl>
                                          <p:spTgt spid="3">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down)">
                                      <p:cBhvr>
                                        <p:cTn id="21" dur="500"/>
                                        <p:tgtEl>
                                          <p:spTgt spid="3">
                                            <p:txEl>
                                              <p:pRg st="5" end="5"/>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wipe(down)">
                                      <p:cBhvr>
                                        <p:cTn id="24" dur="500"/>
                                        <p:tgtEl>
                                          <p:spTgt spid="3">
                                            <p:txEl>
                                              <p:pRg st="7" end="7"/>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wipe(down)">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barn(inVertical)">
                                      <p:cBhvr>
                                        <p:cTn id="32" dur="500"/>
                                        <p:tgtEl>
                                          <p:spTgt spid="3">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diagram&#10;&#10;Description automatically generated with medium confidence">
            <a:extLst>
              <a:ext uri="{FF2B5EF4-FFF2-40B4-BE49-F238E27FC236}">
                <a16:creationId xmlns:a16="http://schemas.microsoft.com/office/drawing/2014/main" id="{2E1DBB5B-2B34-4CFF-4A1B-E2B13A6E6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65863"/>
            <a:ext cx="3352800" cy="6416844"/>
          </a:xfrm>
          <a:prstGeom prst="rect">
            <a:avLst/>
          </a:prstGeom>
          <a:noFill/>
        </p:spPr>
      </p:pic>
      <p:sp>
        <p:nvSpPr>
          <p:cNvPr id="2" name="Title 1">
            <a:extLst>
              <a:ext uri="{FF2B5EF4-FFF2-40B4-BE49-F238E27FC236}">
                <a16:creationId xmlns:a16="http://schemas.microsoft.com/office/drawing/2014/main" id="{223B9985-956C-F9C5-84B0-2B19458FDD71}"/>
              </a:ext>
            </a:extLst>
          </p:cNvPr>
          <p:cNvSpPr>
            <a:spLocks noGrp="1"/>
          </p:cNvSpPr>
          <p:nvPr>
            <p:ph type="title"/>
          </p:nvPr>
        </p:nvSpPr>
        <p:spPr>
          <a:xfrm>
            <a:off x="609600" y="228600"/>
            <a:ext cx="10972800" cy="1143000"/>
          </a:xfrm>
        </p:spPr>
        <p:txBody>
          <a:bodyPr wrap="square" anchor="t">
            <a:normAutofit/>
          </a:bodyPr>
          <a:lstStyle/>
          <a:p>
            <a:r>
              <a:rPr lang="en-AU" b="0" i="1">
                <a:ln w="0"/>
                <a:effectLst>
                  <a:outerShdw blurRad="38100" dist="25400" dir="5400000" algn="ctr" rotWithShape="0">
                    <a:srgbClr val="6E747A">
                      <a:alpha val="43000"/>
                    </a:srgbClr>
                  </a:outerShdw>
                </a:effectLst>
              </a:rPr>
              <a:t>Pion Generalised Parton Distribution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E0977E-76F9-47D4-619A-EB3F6ACE12FE}"/>
                  </a:ext>
                </a:extLst>
              </p:cNvPr>
              <p:cNvSpPr>
                <a:spLocks noGrp="1"/>
              </p:cNvSpPr>
              <p:nvPr>
                <p:ph sz="half" idx="1"/>
              </p:nvPr>
            </p:nvSpPr>
            <p:spPr>
              <a:xfrm>
                <a:off x="609600" y="762000"/>
                <a:ext cx="8305800" cy="4525963"/>
              </a:xfrm>
            </p:spPr>
            <p:txBody>
              <a:bodyPr wrap="square" anchor="t">
                <a:noAutofit/>
              </a:bodyPr>
              <a:lstStyle/>
              <a:p>
                <a:pPr>
                  <a:buFont typeface="Wingdings" panose="05000000000000000000" pitchFamily="2" charset="2"/>
                  <a:buChar char="Ø"/>
                </a:pPr>
                <a:r>
                  <a:rPr lang="en-US" sz="2200" dirty="0">
                    <a:solidFill>
                      <a:schemeClr val="accent1">
                        <a:lumMod val="75000"/>
                      </a:schemeClr>
                    </a:solidFill>
                  </a:rPr>
                  <a:t>Pion GPDs, reconstructed from available analyses of relevant </a:t>
                </a:r>
                <a:r>
                  <a:rPr lang="en-US" sz="2200" dirty="0" err="1">
                    <a:solidFill>
                      <a:schemeClr val="accent1">
                        <a:lumMod val="75000"/>
                      </a:schemeClr>
                    </a:solidFill>
                  </a:rPr>
                  <a:t>Drell</a:t>
                </a:r>
                <a:r>
                  <a:rPr lang="en-US" sz="2200" dirty="0">
                    <a:solidFill>
                      <a:schemeClr val="accent1">
                        <a:lumMod val="75000"/>
                      </a:schemeClr>
                    </a:solidFill>
                  </a:rPr>
                  <a:t>-Yan and </a:t>
                </a:r>
                <a:r>
                  <a:rPr lang="en-US" sz="2200" dirty="0" err="1">
                    <a:solidFill>
                      <a:schemeClr val="accent1">
                        <a:lumMod val="75000"/>
                      </a:schemeClr>
                    </a:solidFill>
                  </a:rPr>
                  <a:t>electron+pion</a:t>
                </a:r>
                <a:r>
                  <a:rPr lang="en-US" sz="2200" dirty="0">
                    <a:solidFill>
                      <a:schemeClr val="accent1">
                        <a:lumMod val="75000"/>
                      </a:schemeClr>
                    </a:solidFill>
                  </a:rPr>
                  <a:t> scattering data</a:t>
                </a:r>
              </a:p>
              <a:p>
                <a:pPr lvl="1">
                  <a:buFont typeface="Wingdings" panose="05000000000000000000" pitchFamily="2" charset="2"/>
                  <a:buChar char="Ø"/>
                </a:pPr>
                <a:r>
                  <a:rPr lang="en-US" sz="2200" dirty="0">
                    <a:solidFill>
                      <a:schemeClr val="accent1">
                        <a:lumMod val="75000"/>
                      </a:schemeClr>
                    </a:solidFill>
                  </a:rPr>
                  <a:t>Different ensembles only marginally compatible, owing to differences between analyses in </a:t>
                </a:r>
              </a:p>
              <a:p>
                <a:pPr marL="457200" lvl="1" indent="0">
                  <a:buNone/>
                </a:pPr>
                <a:r>
                  <a:rPr lang="en-US" sz="2200" dirty="0">
                    <a:solidFill>
                      <a:schemeClr val="accent1">
                        <a:lumMod val="75000"/>
                      </a:schemeClr>
                    </a:solidFill>
                  </a:rPr>
                  <a:t>    A = Aicher:2010cb; B = Barry:2021osv</a:t>
                </a:r>
              </a:p>
              <a:p>
                <a:pPr lvl="1">
                  <a:buFont typeface="Wingdings" panose="05000000000000000000" pitchFamily="2" charset="2"/>
                  <a:buChar char="Ø"/>
                </a:pPr>
                <a:r>
                  <a:rPr lang="en-US" sz="2200" dirty="0">
                    <a:solidFill>
                      <a:schemeClr val="accent1">
                        <a:lumMod val="75000"/>
                      </a:schemeClr>
                    </a:solidFill>
                  </a:rPr>
                  <a:t>Yet, both agree with </a:t>
                </a:r>
                <a:r>
                  <a:rPr lang="en-US" sz="2200" dirty="0" err="1">
                    <a:solidFill>
                      <a:schemeClr val="accent1">
                        <a:lumMod val="75000"/>
                      </a:schemeClr>
                    </a:solidFill>
                  </a:rPr>
                  <a:t>lQCD</a:t>
                </a:r>
                <a:r>
                  <a:rPr lang="en-US" sz="2200" dirty="0">
                    <a:solidFill>
                      <a:schemeClr val="accent1">
                        <a:lumMod val="75000"/>
                      </a:schemeClr>
                    </a:solidFill>
                  </a:rPr>
                  <a:t> based ensembles, within mutual uncertainties, because </a:t>
                </a:r>
                <a:r>
                  <a:rPr lang="en-US" sz="2200" dirty="0" err="1">
                    <a:solidFill>
                      <a:schemeClr val="accent1">
                        <a:lumMod val="75000"/>
                      </a:schemeClr>
                    </a:solidFill>
                  </a:rPr>
                  <a:t>lQCD</a:t>
                </a:r>
                <a:r>
                  <a:rPr lang="en-US" sz="2200" dirty="0">
                    <a:solidFill>
                      <a:schemeClr val="accent1">
                        <a:lumMod val="75000"/>
                      </a:schemeClr>
                    </a:solidFill>
                  </a:rPr>
                  <a:t>-constrained ensemble has large uncertainty – improvement of </a:t>
                </a:r>
                <a:r>
                  <a:rPr lang="en-US" sz="2200" dirty="0" err="1">
                    <a:solidFill>
                      <a:schemeClr val="accent1">
                        <a:lumMod val="75000"/>
                      </a:schemeClr>
                    </a:solidFill>
                  </a:rPr>
                  <a:t>lQCD</a:t>
                </a:r>
                <a:r>
                  <a:rPr lang="en-US" sz="2200" dirty="0">
                    <a:solidFill>
                      <a:schemeClr val="accent1">
                        <a:lumMod val="75000"/>
                      </a:schemeClr>
                    </a:solidFill>
                  </a:rPr>
                  <a:t> results useful</a:t>
                </a:r>
              </a:p>
              <a:p>
                <a:pPr lvl="1">
                  <a:buFont typeface="Wingdings" panose="05000000000000000000" pitchFamily="2" charset="2"/>
                  <a:buChar char="Ø"/>
                </a:pPr>
                <a:r>
                  <a:rPr lang="en-US" sz="2200" dirty="0">
                    <a:solidFill>
                      <a:schemeClr val="accent6">
                        <a:lumMod val="75000"/>
                      </a:schemeClr>
                    </a:solidFill>
                  </a:rPr>
                  <a:t>CSM prediction </a:t>
                </a:r>
                <a:r>
                  <a:rPr lang="en-US" sz="2200" dirty="0" err="1">
                    <a:solidFill>
                      <a:schemeClr val="accent6">
                        <a:lumMod val="75000"/>
                      </a:schemeClr>
                    </a:solidFill>
                  </a:rPr>
                  <a:t>favours</a:t>
                </a:r>
                <a:r>
                  <a:rPr lang="en-US" sz="2200" dirty="0">
                    <a:solidFill>
                      <a:schemeClr val="accent6">
                        <a:lumMod val="75000"/>
                      </a:schemeClr>
                    </a:solidFill>
                  </a:rPr>
                  <a:t> </a:t>
                </a:r>
                <a14:m>
                  <m:oMath xmlns:m="http://schemas.openxmlformats.org/officeDocument/2006/math">
                    <m:sSubSup>
                      <m:sSubSupPr>
                        <m:ctrlPr>
                          <a:rPr lang="en-AU" sz="2200" i="1" smtClean="0">
                            <a:solidFill>
                              <a:schemeClr val="accent6">
                                <a:lumMod val="75000"/>
                              </a:schemeClr>
                            </a:solidFill>
                            <a:latin typeface="Cambria Math" panose="02040503050406030204" pitchFamily="18" charset="0"/>
                          </a:rPr>
                        </m:ctrlPr>
                      </m:sSubSupPr>
                      <m:e>
                        <m:r>
                          <a:rPr lang="en-AU" sz="2200" i="1">
                            <a:solidFill>
                              <a:schemeClr val="accent6">
                                <a:lumMod val="75000"/>
                              </a:schemeClr>
                            </a:solidFill>
                            <a:latin typeface="Cambria Math" panose="02040503050406030204" pitchFamily="18" charset="0"/>
                          </a:rPr>
                          <m:t>𝑢</m:t>
                        </m:r>
                      </m:e>
                      <m:sub>
                        <m:r>
                          <a:rPr lang="en-AU" sz="2200" i="1">
                            <a:solidFill>
                              <a:schemeClr val="accent6">
                                <a:lumMod val="75000"/>
                              </a:schemeClr>
                            </a:solidFill>
                            <a:latin typeface="Cambria Math" panose="02040503050406030204" pitchFamily="18" charset="0"/>
                          </a:rPr>
                          <m:t>𝐴</m:t>
                        </m:r>
                      </m:sub>
                      <m:sup>
                        <m:r>
                          <a:rPr lang="en-AU" sz="2200" i="1">
                            <a:solidFill>
                              <a:schemeClr val="accent6">
                                <a:lumMod val="75000"/>
                              </a:schemeClr>
                            </a:solidFill>
                            <a:latin typeface="Cambria Math" panose="02040503050406030204" pitchFamily="18" charset="0"/>
                          </a:rPr>
                          <m:t>𝜋</m:t>
                        </m:r>
                      </m:sup>
                    </m:sSubSup>
                    <m:d>
                      <m:dPr>
                        <m:ctrlPr>
                          <a:rPr lang="en-AU" sz="2200" i="1">
                            <a:solidFill>
                              <a:schemeClr val="accent6">
                                <a:lumMod val="75000"/>
                              </a:schemeClr>
                            </a:solidFill>
                            <a:latin typeface="Cambria Math" panose="02040503050406030204" pitchFamily="18" charset="0"/>
                          </a:rPr>
                        </m:ctrlPr>
                      </m:dPr>
                      <m:e>
                        <m:r>
                          <a:rPr lang="en-AU" sz="2200" i="1">
                            <a:solidFill>
                              <a:schemeClr val="accent6">
                                <a:lumMod val="75000"/>
                              </a:schemeClr>
                            </a:solidFill>
                            <a:latin typeface="Cambria Math" panose="02040503050406030204" pitchFamily="18" charset="0"/>
                          </a:rPr>
                          <m:t>𝑥</m:t>
                        </m:r>
                        <m:r>
                          <a:rPr lang="en-AU" sz="2200" i="1">
                            <a:solidFill>
                              <a:schemeClr val="accent6">
                                <a:lumMod val="75000"/>
                              </a:schemeClr>
                            </a:solidFill>
                            <a:latin typeface="Cambria Math" panose="02040503050406030204" pitchFamily="18" charset="0"/>
                          </a:rPr>
                          <m:t>;</m:t>
                        </m:r>
                        <m:sSub>
                          <m:sSubPr>
                            <m:ctrlPr>
                              <a:rPr lang="en-AU" sz="2200" i="1">
                                <a:solidFill>
                                  <a:schemeClr val="accent6">
                                    <a:lumMod val="75000"/>
                                  </a:schemeClr>
                                </a:solidFill>
                                <a:latin typeface="Cambria Math" panose="02040503050406030204" pitchFamily="18" charset="0"/>
                              </a:rPr>
                            </m:ctrlPr>
                          </m:sSubPr>
                          <m:e>
                            <m:r>
                              <a:rPr lang="en-AU" sz="2200" i="1">
                                <a:solidFill>
                                  <a:schemeClr val="accent6">
                                    <a:lumMod val="75000"/>
                                  </a:schemeClr>
                                </a:solidFill>
                                <a:latin typeface="Cambria Math" panose="02040503050406030204" pitchFamily="18" charset="0"/>
                              </a:rPr>
                              <m:t>𝜁</m:t>
                            </m:r>
                          </m:e>
                          <m:sub>
                            <m:r>
                              <a:rPr lang="en-AU" sz="2200" i="1">
                                <a:solidFill>
                                  <a:schemeClr val="accent6">
                                    <a:lumMod val="75000"/>
                                  </a:schemeClr>
                                </a:solidFill>
                                <a:latin typeface="Cambria Math" panose="02040503050406030204" pitchFamily="18" charset="0"/>
                              </a:rPr>
                              <m:t>5</m:t>
                            </m:r>
                          </m:sub>
                        </m:sSub>
                      </m:e>
                    </m:d>
                    <m:r>
                      <a:rPr lang="en-AU" sz="2200" i="1">
                        <a:solidFill>
                          <a:schemeClr val="accent6">
                            <a:lumMod val="75000"/>
                          </a:schemeClr>
                        </a:solidFill>
                        <a:latin typeface="Cambria Math" panose="02040503050406030204" pitchFamily="18" charset="0"/>
                      </a:rPr>
                      <m:t> </m:t>
                    </m:r>
                  </m:oMath>
                </a14:m>
                <a:r>
                  <a:rPr lang="en-US" sz="2200" dirty="0">
                    <a:solidFill>
                      <a:schemeClr val="accent6">
                        <a:lumMod val="75000"/>
                      </a:schemeClr>
                    </a:solidFill>
                  </a:rPr>
                  <a:t>ensemble</a:t>
                </a:r>
                <a:r>
                  <a:rPr lang="en-US" sz="2200" dirty="0">
                    <a:solidFill>
                      <a:schemeClr val="accent1">
                        <a:lumMod val="75000"/>
                      </a:schemeClr>
                    </a:solidFill>
                  </a:rPr>
                  <a:t>  </a:t>
                </a:r>
              </a:p>
              <a:p>
                <a:pPr>
                  <a:spcBef>
                    <a:spcPts val="1200"/>
                  </a:spcBef>
                  <a:buFont typeface="Wingdings" panose="05000000000000000000" pitchFamily="2" charset="2"/>
                  <a:buChar char="Ø"/>
                </a:pPr>
                <a:r>
                  <a:rPr lang="en-US" sz="2200" dirty="0">
                    <a:solidFill>
                      <a:schemeClr val="accent1">
                        <a:lumMod val="75000"/>
                      </a:schemeClr>
                    </a:solidFill>
                  </a:rPr>
                  <a:t>In all cases, support of valence-quark GPD becomes increasingly concentrated in </a:t>
                </a:r>
                <a:r>
                  <a:rPr lang="en-US" sz="2200" dirty="0" err="1">
                    <a:solidFill>
                      <a:schemeClr val="accent1">
                        <a:lumMod val="75000"/>
                      </a:schemeClr>
                    </a:solidFill>
                  </a:rPr>
                  <a:t>neighbourhood</a:t>
                </a:r>
                <a:r>
                  <a:rPr lang="en-US" sz="2200" dirty="0">
                    <a:solidFill>
                      <a:schemeClr val="accent1">
                        <a:lumMod val="75000"/>
                      </a:schemeClr>
                    </a:solidFill>
                  </a:rPr>
                  <a:t> </a:t>
                </a:r>
                <a14:m>
                  <m:oMath xmlns:m="http://schemas.openxmlformats.org/officeDocument/2006/math">
                    <m:r>
                      <a:rPr lang="en-AU" sz="2200" b="0" i="1" smtClean="0">
                        <a:solidFill>
                          <a:schemeClr val="accent1">
                            <a:lumMod val="75000"/>
                          </a:schemeClr>
                        </a:solidFill>
                        <a:latin typeface="Cambria Math" panose="02040503050406030204" pitchFamily="18" charset="0"/>
                      </a:rPr>
                      <m:t>𝑥</m:t>
                    </m:r>
                    <m:r>
                      <a:rPr lang="en-AU" sz="2200" b="0" i="1" smtClean="0">
                        <a:solidFill>
                          <a:schemeClr val="accent1">
                            <a:lumMod val="75000"/>
                          </a:schemeClr>
                        </a:solidFill>
                        <a:latin typeface="Cambria Math" panose="02040503050406030204" pitchFamily="18" charset="0"/>
                      </a:rPr>
                      <m:t>≃1</m:t>
                    </m:r>
                  </m:oMath>
                </a14:m>
                <a:r>
                  <a:rPr lang="en-US" sz="2200" dirty="0">
                    <a:solidFill>
                      <a:schemeClr val="accent1">
                        <a:lumMod val="75000"/>
                      </a:schemeClr>
                    </a:solidFill>
                  </a:rPr>
                  <a:t> with increasing </a:t>
                </a:r>
                <a14:m>
                  <m:oMath xmlns:m="http://schemas.openxmlformats.org/officeDocument/2006/math">
                    <m:sSup>
                      <m:sSupPr>
                        <m:ctrlPr>
                          <a:rPr lang="en-AU" sz="2200" b="0" i="1" smtClean="0">
                            <a:solidFill>
                              <a:schemeClr val="accent1">
                                <a:lumMod val="75000"/>
                              </a:schemeClr>
                            </a:solidFill>
                            <a:latin typeface="Cambria Math" panose="02040503050406030204" pitchFamily="18" charset="0"/>
                          </a:rPr>
                        </m:ctrlPr>
                      </m:sSupPr>
                      <m:e>
                        <m:r>
                          <m:rPr>
                            <m:sty m:val="p"/>
                          </m:rPr>
                          <a:rPr lang="en-AU" sz="2200" b="0" i="0" smtClean="0">
                            <a:solidFill>
                              <a:schemeClr val="accent1">
                                <a:lumMod val="75000"/>
                              </a:schemeClr>
                            </a:solidFill>
                            <a:latin typeface="Cambria Math" panose="02040503050406030204" pitchFamily="18" charset="0"/>
                          </a:rPr>
                          <m:t>Δ</m:t>
                        </m:r>
                      </m:e>
                      <m:sup>
                        <m:r>
                          <a:rPr lang="en-AU" sz="2200" b="0" i="1" smtClean="0">
                            <a:solidFill>
                              <a:schemeClr val="accent1">
                                <a:lumMod val="75000"/>
                              </a:schemeClr>
                            </a:solidFill>
                            <a:latin typeface="Cambria Math" panose="02040503050406030204" pitchFamily="18" charset="0"/>
                          </a:rPr>
                          <m:t>2</m:t>
                        </m:r>
                      </m:sup>
                    </m:sSup>
                  </m:oMath>
                </a14:m>
                <a:r>
                  <a:rPr lang="en-US" sz="2200" dirty="0">
                    <a:solidFill>
                      <a:schemeClr val="accent1">
                        <a:lumMod val="75000"/>
                      </a:schemeClr>
                    </a:solidFill>
                  </a:rPr>
                  <a:t>  </a:t>
                </a:r>
              </a:p>
              <a:p>
                <a:pPr lvl="1">
                  <a:buFont typeface="Wingdings" panose="05000000000000000000" pitchFamily="2" charset="2"/>
                  <a:buChar char="Ø"/>
                </a:pPr>
                <a:r>
                  <a:rPr lang="en-US" sz="2200" dirty="0">
                    <a:solidFill>
                      <a:schemeClr val="accent1">
                        <a:lumMod val="75000"/>
                      </a:schemeClr>
                    </a:solidFill>
                  </a:rPr>
                  <a:t>Namely, greater probe momentum focuses attention on domain whereupon one valence-quark carries a large fraction of pion's light-front momentum</a:t>
                </a:r>
                <a:endParaRPr lang="en-AU" sz="2200" dirty="0">
                  <a:solidFill>
                    <a:schemeClr val="accent1">
                      <a:lumMod val="75000"/>
                    </a:schemeClr>
                  </a:solidFill>
                </a:endParaRPr>
              </a:p>
            </p:txBody>
          </p:sp>
        </mc:Choice>
        <mc:Fallback xmlns="">
          <p:sp>
            <p:nvSpPr>
              <p:cNvPr id="3" name="Content Placeholder 2">
                <a:extLst>
                  <a:ext uri="{FF2B5EF4-FFF2-40B4-BE49-F238E27FC236}">
                    <a16:creationId xmlns:a16="http://schemas.microsoft.com/office/drawing/2014/main" id="{DDE0977E-76F9-47D4-619A-EB3F6ACE12FE}"/>
                  </a:ext>
                </a:extLst>
              </p:cNvPr>
              <p:cNvSpPr>
                <a:spLocks noGrp="1" noRot="1" noChangeAspect="1" noMove="1" noResize="1" noEditPoints="1" noAdjustHandles="1" noChangeArrowheads="1" noChangeShapeType="1" noTextEdit="1"/>
              </p:cNvSpPr>
              <p:nvPr>
                <p:ph sz="half" idx="1"/>
              </p:nvPr>
            </p:nvSpPr>
            <p:spPr>
              <a:xfrm>
                <a:off x="609600" y="762000"/>
                <a:ext cx="8305800" cy="4525963"/>
              </a:xfrm>
              <a:blipFill>
                <a:blip r:embed="rId4"/>
                <a:stretch>
                  <a:fillRect l="-807" t="-943" r="-734" b="-19272"/>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757040A-2355-1BC1-DB81-E668F222DE07}"/>
              </a:ext>
            </a:extLst>
          </p:cNvPr>
          <p:cNvSpPr>
            <a:spLocks noGrp="1"/>
          </p:cNvSpPr>
          <p:nvPr>
            <p:ph type="dt" sz="half" idx="10"/>
          </p:nvPr>
        </p:nvSpPr>
        <p:spPr>
          <a:xfrm>
            <a:off x="7688358" y="6629400"/>
            <a:ext cx="4394201" cy="228600"/>
          </a:xfrm>
        </p:spPr>
        <p:txBody>
          <a:bodyPr wrap="square" anchor="t">
            <a:normAutofit/>
          </a:bodyPr>
          <a:lstStyle/>
          <a:p>
            <a:pPr>
              <a:lnSpc>
                <a:spcPct val="90000"/>
              </a:lnSpc>
              <a:spcAft>
                <a:spcPts val="600"/>
              </a:spcAft>
            </a:pPr>
            <a:r>
              <a:rPr lang="en-US"/>
              <a:t>.                    2025 October 15: NJU INP IWSHSSI 2025                                          (122)</a:t>
            </a:r>
          </a:p>
        </p:txBody>
      </p:sp>
      <p:sp>
        <p:nvSpPr>
          <p:cNvPr id="5" name="Footer Placeholder 4">
            <a:extLst>
              <a:ext uri="{FF2B5EF4-FFF2-40B4-BE49-F238E27FC236}">
                <a16:creationId xmlns:a16="http://schemas.microsoft.com/office/drawing/2014/main" id="{4B4DB757-5184-EA56-454B-995A21CB82EE}"/>
              </a:ext>
            </a:extLst>
          </p:cNvPr>
          <p:cNvSpPr>
            <a:spLocks noGrp="1"/>
          </p:cNvSpPr>
          <p:nvPr>
            <p:ph type="ftr" sz="quarter" idx="11"/>
          </p:nvPr>
        </p:nvSpPr>
        <p:spPr>
          <a:xfrm>
            <a:off x="876301" y="6307138"/>
            <a:ext cx="7922684" cy="228600"/>
          </a:xfrm>
        </p:spPr>
        <p:txBody>
          <a:bodyPr wrap="square" anchor="t">
            <a:normAutofit/>
          </a:bodyPr>
          <a:lstStyle/>
          <a:p>
            <a:pPr>
              <a:spcAft>
                <a:spcPts val="600"/>
              </a:spcAft>
            </a:pPr>
            <a:r>
              <a:rPr lang="en-US"/>
              <a:t>Craig Roberts cdroberts@nju.edu.cn  472  3/4 Emergent Hadron Mass: Origins and Consequences</a:t>
            </a:r>
          </a:p>
        </p:txBody>
      </p:sp>
      <p:sp>
        <p:nvSpPr>
          <p:cNvPr id="6" name="Slide Number Placeholder 5">
            <a:extLst>
              <a:ext uri="{FF2B5EF4-FFF2-40B4-BE49-F238E27FC236}">
                <a16:creationId xmlns:a16="http://schemas.microsoft.com/office/drawing/2014/main" id="{2B87186F-021E-FCE1-5B22-1B0F747DBF1A}"/>
              </a:ext>
            </a:extLst>
          </p:cNvPr>
          <p:cNvSpPr>
            <a:spLocks noGrp="1"/>
          </p:cNvSpPr>
          <p:nvPr>
            <p:ph type="sldNum" sz="quarter" idx="12"/>
          </p:nvPr>
        </p:nvSpPr>
        <p:spPr>
          <a:xfrm>
            <a:off x="11480801" y="6489701"/>
            <a:ext cx="512233" cy="365125"/>
          </a:xfrm>
        </p:spPr>
        <p:txBody>
          <a:bodyPr wrap="square" anchor="t">
            <a:normAutofit/>
          </a:bodyPr>
          <a:lstStyle/>
          <a:p>
            <a:pPr>
              <a:spcAft>
                <a:spcPts val="600"/>
              </a:spcAft>
            </a:pPr>
            <a:fld id="{87034D8C-3CB4-402A-BC46-2AB14C0FE90A}" type="slidenum">
              <a:rPr lang="en-US" smtClean="0"/>
              <a:pPr>
                <a:spcAft>
                  <a:spcPts val="600"/>
                </a:spcAft>
              </a:pPr>
              <a:t>95</a:t>
            </a:fld>
            <a:endParaRPr lang="en-US"/>
          </a:p>
        </p:txBody>
      </p:sp>
      <p:sp>
        <p:nvSpPr>
          <p:cNvPr id="7" name="TextBox 6">
            <a:extLst>
              <a:ext uri="{FF2B5EF4-FFF2-40B4-BE49-F238E27FC236}">
                <a16:creationId xmlns:a16="http://schemas.microsoft.com/office/drawing/2014/main" id="{A916C5CD-17E8-8DFB-B013-0364D34E1EC2}"/>
              </a:ext>
            </a:extLst>
          </p:cNvPr>
          <p:cNvSpPr txBox="1"/>
          <p:nvPr/>
        </p:nvSpPr>
        <p:spPr>
          <a:xfrm>
            <a:off x="11712" y="5939135"/>
            <a:ext cx="7231158" cy="461665"/>
          </a:xfrm>
          <a:prstGeom prst="rect">
            <a:avLst/>
          </a:prstGeom>
          <a:noFill/>
        </p:spPr>
        <p:txBody>
          <a:bodyPr wrap="square" rtlCol="0">
            <a:spAutoFit/>
          </a:bodyPr>
          <a:lstStyle/>
          <a:p>
            <a:pPr marL="0" indent="0" algn="l" rtl="0"/>
            <a:r>
              <a:rPr lang="en-AU" sz="1200" b="0" i="1" dirty="0">
                <a:solidFill>
                  <a:srgbClr val="003399"/>
                </a:solidFill>
                <a:effectLst/>
                <a:latin typeface="Open Sans" panose="020B0606030504020204" pitchFamily="34" charset="0"/>
              </a:rPr>
              <a:t>Revealing pion and kaon structure via generalised parton distributions, </a:t>
            </a:r>
            <a:r>
              <a:rPr lang="en-AU" sz="1200" b="0" i="0" u="none" strike="noStrike" dirty="0">
                <a:solidFill>
                  <a:srgbClr val="003399"/>
                </a:solidFill>
                <a:effectLst/>
                <a:latin typeface="Open Sans" panose="020B0606030504020204" pitchFamily="34" charset="0"/>
                <a:hlinkClick r:id="rId5">
                  <a:extLst>
                    <a:ext uri="{A12FA001-AC4F-418D-AE19-62706E023703}">
                      <ahyp:hlinkClr xmlns:ahyp="http://schemas.microsoft.com/office/drawing/2018/hyperlinkcolor" val="tx"/>
                    </a:ext>
                  </a:extLst>
                </a:hlinkClick>
              </a:rPr>
              <a:t>K. Raya</a:t>
            </a:r>
            <a:r>
              <a:rPr lang="en-AU" sz="1200" b="0" i="0" dirty="0">
                <a:solidFill>
                  <a:srgbClr val="003399"/>
                </a:solidFill>
                <a:effectLst/>
                <a:latin typeface="Open Sans" panose="020B0606030504020204" pitchFamily="34" charset="0"/>
              </a:rPr>
              <a:t>, Z. –F. Cui (</a:t>
            </a:r>
            <a:r>
              <a:rPr lang="ja-JP" altLang="en-US" sz="1200" b="0" i="0" dirty="0">
                <a:solidFill>
                  <a:srgbClr val="003399"/>
                </a:solidFill>
                <a:effectLst/>
                <a:latin typeface="Open Sans" panose="020B0606030504020204" pitchFamily="34" charset="0"/>
              </a:rPr>
              <a:t>崔著钫</a:t>
            </a:r>
            <a:r>
              <a:rPr lang="en-US" altLang="ja-JP" sz="1200" b="0" i="0" dirty="0">
                <a:solidFill>
                  <a:srgbClr val="003399"/>
                </a:solidFill>
                <a:effectLst/>
                <a:latin typeface="Open Sans" panose="020B0606030504020204" pitchFamily="34" charset="0"/>
              </a:rPr>
              <a:t>) et al.</a:t>
            </a:r>
            <a:r>
              <a:rPr lang="en-AU" sz="1200" b="0" i="0" dirty="0">
                <a:solidFill>
                  <a:srgbClr val="003399"/>
                </a:solidFill>
                <a:effectLst/>
                <a:latin typeface="Open Sans" panose="020B0606030504020204" pitchFamily="34" charset="0"/>
              </a:rPr>
              <a:t>, </a:t>
            </a:r>
          </a:p>
          <a:p>
            <a:pPr marL="0" indent="0" algn="l" rtl="0"/>
            <a:r>
              <a:rPr lang="en-AU" sz="1200" b="0" i="0" u="sng" strike="noStrike" dirty="0">
                <a:solidFill>
                  <a:srgbClr val="003399"/>
                </a:solidFill>
                <a:effectLst/>
                <a:latin typeface="Open Sans" panose="020B0606030504020204" pitchFamily="34" charset="0"/>
                <a:hlinkClick r:id="rId6">
                  <a:extLst>
                    <a:ext uri="{A12FA001-AC4F-418D-AE19-62706E023703}">
                      <ahyp:hlinkClr xmlns:ahyp="http://schemas.microsoft.com/office/drawing/2018/hyperlinkcolor" val="tx"/>
                    </a:ext>
                  </a:extLst>
                </a:hlinkClick>
              </a:rPr>
              <a:t>NJU-INP 051/21</a:t>
            </a:r>
            <a:r>
              <a:rPr lang="en-AU" sz="1200" b="0" i="0" dirty="0">
                <a:solidFill>
                  <a:srgbClr val="003399"/>
                </a:solidFill>
                <a:effectLst/>
                <a:latin typeface="Open Sans" panose="020B0606030504020204" pitchFamily="34" charset="0"/>
              </a:rPr>
              <a:t>, </a:t>
            </a:r>
            <a:r>
              <a:rPr lang="en-AU" sz="1200" b="0" i="0" u="sng" strike="noStrike" dirty="0">
                <a:solidFill>
                  <a:srgbClr val="0066FF"/>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e-Print: 2109.11686 [hep-</a:t>
            </a:r>
            <a:r>
              <a:rPr lang="en-AU" sz="1200" b="0" i="0" u="sng" strike="noStrike" dirty="0" err="1">
                <a:solidFill>
                  <a:srgbClr val="0066FF"/>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ph</a:t>
            </a:r>
            <a:r>
              <a:rPr lang="en-AU" sz="1200" b="0" i="0" u="sng" strike="noStrike" dirty="0">
                <a:solidFill>
                  <a:srgbClr val="003399"/>
                </a:solidFill>
                <a:effectLst/>
                <a:latin typeface="Open Sans" panose="020B0606030504020204" pitchFamily="34" charset="0"/>
                <a:hlinkClick r:id="rId7">
                  <a:extLst>
                    <a:ext uri="{A12FA001-AC4F-418D-AE19-62706E023703}">
                      <ahyp:hlinkClr xmlns:ahyp="http://schemas.microsoft.com/office/drawing/2018/hyperlinkcolor" val="tx"/>
                    </a:ext>
                  </a:extLst>
                </a:hlinkClick>
              </a:rPr>
              <a:t>]</a:t>
            </a:r>
            <a:r>
              <a:rPr lang="en-AU" sz="1200" b="0" i="1" dirty="0">
                <a:solidFill>
                  <a:srgbClr val="003399"/>
                </a:solidFill>
                <a:effectLst/>
                <a:latin typeface="Open Sans" panose="020B0606030504020204" pitchFamily="34" charset="0"/>
              </a:rPr>
              <a:t>, </a:t>
            </a:r>
            <a:r>
              <a:rPr lang="en-AU" sz="1200" b="0" i="0" dirty="0">
                <a:solidFill>
                  <a:srgbClr val="003399"/>
                </a:solidFill>
                <a:effectLst/>
                <a:latin typeface="Open Sans" panose="020B0606030504020204" pitchFamily="34" charset="0"/>
              </a:rPr>
              <a:t>Chin. Phys. C </a:t>
            </a:r>
            <a:r>
              <a:rPr lang="en-AU" sz="1200" b="1" i="0" dirty="0">
                <a:solidFill>
                  <a:srgbClr val="003399"/>
                </a:solidFill>
                <a:effectLst/>
                <a:latin typeface="Open Sans" panose="020B0606030504020204" pitchFamily="34" charset="0"/>
              </a:rPr>
              <a:t>46 </a:t>
            </a:r>
            <a:r>
              <a:rPr lang="en-AU" sz="1200" b="0" i="0" dirty="0">
                <a:solidFill>
                  <a:srgbClr val="003399"/>
                </a:solidFill>
                <a:effectLst/>
                <a:latin typeface="Open Sans" panose="020B0606030504020204" pitchFamily="34" charset="0"/>
              </a:rPr>
              <a:t>(01) (2022)</a:t>
            </a:r>
            <a:r>
              <a:rPr lang="en-AU" sz="1200" b="0" i="1" dirty="0">
                <a:solidFill>
                  <a:srgbClr val="003399"/>
                </a:solidFill>
                <a:effectLst/>
                <a:latin typeface="Open Sans" panose="020B0606030504020204" pitchFamily="34" charset="0"/>
              </a:rPr>
              <a:t> </a:t>
            </a:r>
            <a:r>
              <a:rPr lang="en-AU" sz="1200" b="0" i="0" dirty="0">
                <a:solidFill>
                  <a:srgbClr val="003399"/>
                </a:solidFill>
                <a:effectLst/>
                <a:latin typeface="Open Sans" panose="020B0606030504020204" pitchFamily="34" charset="0"/>
              </a:rPr>
              <a:t>013107/1-22</a:t>
            </a:r>
          </a:p>
        </p:txBody>
      </p:sp>
    </p:spTree>
    <p:extLst>
      <p:ext uri="{BB962C8B-B14F-4D97-AF65-F5344CB8AC3E}">
        <p14:creationId xmlns:p14="http://schemas.microsoft.com/office/powerpoint/2010/main" val="81917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D48C29DE-D990-A68E-D613-820B738F2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514" y="789598"/>
            <a:ext cx="4185771" cy="1256353"/>
          </a:xfrm>
          <a:prstGeom prst="rect">
            <a:avLst/>
          </a:prstGeom>
        </p:spPr>
      </p:pic>
      <p:sp>
        <p:nvSpPr>
          <p:cNvPr id="2" name="Title 1">
            <a:extLst>
              <a:ext uri="{FF2B5EF4-FFF2-40B4-BE49-F238E27FC236}">
                <a16:creationId xmlns:a16="http://schemas.microsoft.com/office/drawing/2014/main" id="{517FDAE8-458E-6035-CC5D-C54F9E6FA02A}"/>
              </a:ext>
            </a:extLst>
          </p:cNvPr>
          <p:cNvSpPr>
            <a:spLocks noGrp="1"/>
          </p:cNvSpPr>
          <p:nvPr>
            <p:ph type="title"/>
          </p:nvPr>
        </p:nvSpPr>
        <p:spPr/>
        <p:txBody>
          <a:bodyPr/>
          <a:lstStyle/>
          <a:p>
            <a:r>
              <a:rPr lang="en-AU" sz="3200" b="0" i="1" dirty="0">
                <a:ln w="0"/>
                <a:solidFill>
                  <a:schemeClr val="accent1"/>
                </a:solidFill>
                <a:effectLst>
                  <a:outerShdw blurRad="38100" dist="25400" dir="5400000" algn="ctr" rotWithShape="0">
                    <a:srgbClr val="6E747A">
                      <a:alpha val="43000"/>
                    </a:srgbClr>
                  </a:outerShdw>
                </a:effectLst>
              </a:rPr>
              <a:t>Pion charge distribution form factor</a:t>
            </a:r>
            <a:endParaRPr lang="en-AU" sz="2800"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93FBEA-3ED3-A0E0-AEAC-AC6CDE3022EB}"/>
                  </a:ext>
                </a:extLst>
              </p:cNvPr>
              <p:cNvSpPr>
                <a:spLocks noGrp="1"/>
              </p:cNvSpPr>
              <p:nvPr>
                <p:ph idx="1"/>
              </p:nvPr>
            </p:nvSpPr>
            <p:spPr>
              <a:xfrm>
                <a:off x="609600" y="808037"/>
                <a:ext cx="7772400" cy="4525963"/>
              </a:xfrm>
            </p:spPr>
            <p:txBody>
              <a:bodyPr/>
              <a:lstStyle/>
              <a:p>
                <a:r>
                  <a:rPr lang="en-AU" dirty="0">
                    <a:solidFill>
                      <a:schemeClr val="accent1">
                        <a:lumMod val="75000"/>
                      </a:schemeClr>
                    </a:solidFill>
                  </a:rPr>
                  <a:t>0</a:t>
                </a:r>
                <a:r>
                  <a:rPr lang="en-AU" baseline="30000" dirty="0">
                    <a:solidFill>
                      <a:schemeClr val="accent1">
                        <a:lumMod val="75000"/>
                      </a:schemeClr>
                    </a:solidFill>
                  </a:rPr>
                  <a:t>th</a:t>
                </a:r>
                <a:r>
                  <a:rPr lang="en-AU" dirty="0">
                    <a:solidFill>
                      <a:schemeClr val="accent1">
                        <a:lumMod val="75000"/>
                      </a:schemeClr>
                    </a:solidFill>
                  </a:rPr>
                  <a:t> Moment of </a:t>
                </a:r>
              </a:p>
              <a:p>
                <a:pPr marL="0" indent="0">
                  <a:spcBef>
                    <a:spcPts val="0"/>
                  </a:spcBef>
                  <a:buNone/>
                </a:pPr>
                <a:r>
                  <a:rPr lang="en-AU" dirty="0">
                    <a:solidFill>
                      <a:schemeClr val="accent1">
                        <a:lumMod val="75000"/>
                      </a:schemeClr>
                    </a:solidFill>
                  </a:rPr>
                  <a:t>      pion GPD</a:t>
                </a:r>
              </a:p>
              <a:p>
                <a:pPr marL="0" indent="0">
                  <a:buNone/>
                </a:pPr>
                <a:endParaRPr lang="en-AU" dirty="0">
                  <a:solidFill>
                    <a:schemeClr val="accent1">
                      <a:lumMod val="75000"/>
                    </a:schemeClr>
                  </a:solidFill>
                </a:endParaRPr>
              </a:p>
              <a:p>
                <a:r>
                  <a:rPr lang="en-AU" dirty="0">
                    <a:solidFill>
                      <a:schemeClr val="accent1">
                        <a:lumMod val="75000"/>
                      </a:schemeClr>
                    </a:solidFill>
                  </a:rPr>
                  <a:t>All ensembles reproduce empirical </a:t>
                </a:r>
                <a14:m>
                  <m:oMath xmlns:m="http://schemas.openxmlformats.org/officeDocument/2006/math">
                    <m:sSub>
                      <m:sSubPr>
                        <m:ctrlPr>
                          <a:rPr lang="en-AU" b="0" i="1" smtClean="0">
                            <a:solidFill>
                              <a:schemeClr val="accent1">
                                <a:lumMod val="75000"/>
                              </a:schemeClr>
                            </a:solidFill>
                            <a:latin typeface="Cambria Math" panose="02040503050406030204" pitchFamily="18" charset="0"/>
                          </a:rPr>
                        </m:ctrlPr>
                      </m:sSubPr>
                      <m:e>
                        <m:r>
                          <a:rPr lang="en-AU" b="0" i="1" smtClean="0">
                            <a:solidFill>
                              <a:schemeClr val="accent1">
                                <a:lumMod val="75000"/>
                              </a:schemeClr>
                            </a:solidFill>
                            <a:latin typeface="Cambria Math" panose="02040503050406030204" pitchFamily="18" charset="0"/>
                          </a:rPr>
                          <m:t>𝐹</m:t>
                        </m:r>
                      </m:e>
                      <m:sub>
                        <m:r>
                          <a:rPr lang="en-AU" b="0" i="1" smtClean="0">
                            <a:solidFill>
                              <a:schemeClr val="accent1">
                                <a:lumMod val="75000"/>
                              </a:schemeClr>
                            </a:solidFill>
                            <a:latin typeface="Cambria Math" panose="02040503050406030204" pitchFamily="18" charset="0"/>
                          </a:rPr>
                          <m:t>𝜋</m:t>
                        </m:r>
                      </m:sub>
                    </m:sSub>
                    <m:d>
                      <m:dPr>
                        <m:ctrlPr>
                          <a:rPr lang="en-AU" b="0" i="1" smtClean="0">
                            <a:solidFill>
                              <a:schemeClr val="accent1">
                                <a:lumMod val="75000"/>
                              </a:schemeClr>
                            </a:solidFill>
                            <a:latin typeface="Cambria Math" panose="02040503050406030204" pitchFamily="18" charset="0"/>
                          </a:rPr>
                        </m:ctrlPr>
                      </m:dPr>
                      <m:e>
                        <m:sSup>
                          <m:sSupPr>
                            <m:ctrlPr>
                              <a:rPr lang="en-AU" b="0" i="1" smtClean="0">
                                <a:solidFill>
                                  <a:schemeClr val="accent1">
                                    <a:lumMod val="75000"/>
                                  </a:schemeClr>
                                </a:solidFill>
                                <a:latin typeface="Cambria Math" panose="02040503050406030204" pitchFamily="18" charset="0"/>
                              </a:rPr>
                            </m:ctrlPr>
                          </m:sSupPr>
                          <m:e>
                            <m:r>
                              <m:rPr>
                                <m:sty m:val="p"/>
                              </m:rPr>
                              <a:rPr lang="en-AU" b="0" i="0" smtClean="0">
                                <a:solidFill>
                                  <a:schemeClr val="accent1">
                                    <a:lumMod val="75000"/>
                                  </a:schemeClr>
                                </a:solidFill>
                                <a:latin typeface="Cambria Math" panose="02040503050406030204" pitchFamily="18" charset="0"/>
                              </a:rPr>
                              <m:t>Δ</m:t>
                            </m:r>
                          </m:e>
                          <m:sup>
                            <m:r>
                              <a:rPr lang="en-AU" b="0" i="1" smtClean="0">
                                <a:solidFill>
                                  <a:schemeClr val="accent1">
                                    <a:lumMod val="75000"/>
                                  </a:schemeClr>
                                </a:solidFill>
                                <a:latin typeface="Cambria Math" panose="02040503050406030204" pitchFamily="18" charset="0"/>
                              </a:rPr>
                              <m:t>2</m:t>
                            </m:r>
                          </m:sup>
                        </m:sSup>
                      </m:e>
                    </m:d>
                  </m:oMath>
                </a14:m>
                <a:endParaRPr lang="en-AU" dirty="0">
                  <a:solidFill>
                    <a:schemeClr val="accent1">
                      <a:lumMod val="75000"/>
                    </a:schemeClr>
                  </a:solidFill>
                </a:endParaRPr>
              </a:p>
              <a:p>
                <a:pPr lvl="1"/>
                <a:r>
                  <a:rPr lang="en-AU" sz="2200" dirty="0">
                    <a:solidFill>
                      <a:schemeClr val="accent1">
                        <a:lumMod val="75000"/>
                      </a:schemeClr>
                    </a:solidFill>
                  </a:rPr>
                  <a:t>Blue – based on </a:t>
                </a:r>
                <a14:m>
                  <m:oMath xmlns:m="http://schemas.openxmlformats.org/officeDocument/2006/math">
                    <m:sSubSup>
                      <m:sSubSupPr>
                        <m:ctrlPr>
                          <a:rPr lang="en-AU" sz="2200" i="1" smtClean="0">
                            <a:solidFill>
                              <a:schemeClr val="accent1">
                                <a:lumMod val="75000"/>
                              </a:schemeClr>
                            </a:solidFill>
                            <a:latin typeface="Cambria Math" panose="02040503050406030204" pitchFamily="18" charset="0"/>
                          </a:rPr>
                        </m:ctrlPr>
                      </m:sSubSupPr>
                      <m:e>
                        <m:r>
                          <a:rPr lang="en-AU" sz="2200" i="1">
                            <a:solidFill>
                              <a:schemeClr val="accent1">
                                <a:lumMod val="75000"/>
                              </a:schemeClr>
                            </a:solidFill>
                            <a:latin typeface="Cambria Math" panose="02040503050406030204" pitchFamily="18" charset="0"/>
                          </a:rPr>
                          <m:t>𝑢</m:t>
                        </m:r>
                      </m:e>
                      <m:sub>
                        <m:r>
                          <a:rPr lang="en-AU" sz="2200" i="1">
                            <a:solidFill>
                              <a:schemeClr val="accent1">
                                <a:lumMod val="75000"/>
                              </a:schemeClr>
                            </a:solidFill>
                            <a:latin typeface="Cambria Math" panose="02040503050406030204" pitchFamily="18" charset="0"/>
                          </a:rPr>
                          <m:t>𝐴</m:t>
                        </m:r>
                      </m:sub>
                      <m:sup>
                        <m:r>
                          <a:rPr lang="en-AU" sz="2200" i="1">
                            <a:solidFill>
                              <a:schemeClr val="accent1">
                                <a:lumMod val="75000"/>
                              </a:schemeClr>
                            </a:solidFill>
                            <a:latin typeface="Cambria Math" panose="02040503050406030204" pitchFamily="18" charset="0"/>
                          </a:rPr>
                          <m:t>𝜋</m:t>
                        </m:r>
                      </m:sup>
                    </m:sSubSup>
                    <m:d>
                      <m:dPr>
                        <m:ctrlPr>
                          <a:rPr lang="en-AU" sz="2200" i="1">
                            <a:solidFill>
                              <a:schemeClr val="accent1">
                                <a:lumMod val="75000"/>
                              </a:schemeClr>
                            </a:solidFill>
                            <a:latin typeface="Cambria Math" panose="02040503050406030204" pitchFamily="18" charset="0"/>
                          </a:rPr>
                        </m:ctrlPr>
                      </m:dPr>
                      <m:e>
                        <m:r>
                          <a:rPr lang="en-AU" sz="2200" i="1">
                            <a:solidFill>
                              <a:schemeClr val="accent1">
                                <a:lumMod val="75000"/>
                              </a:schemeClr>
                            </a:solidFill>
                            <a:latin typeface="Cambria Math" panose="02040503050406030204" pitchFamily="18" charset="0"/>
                          </a:rPr>
                          <m:t>𝑥</m:t>
                        </m:r>
                        <m:r>
                          <a:rPr lang="en-AU" sz="2200" i="1">
                            <a:solidFill>
                              <a:schemeClr val="accent1">
                                <a:lumMod val="75000"/>
                              </a:schemeClr>
                            </a:solidFill>
                            <a:latin typeface="Cambria Math" panose="02040503050406030204" pitchFamily="18" charset="0"/>
                          </a:rPr>
                          <m:t>;</m:t>
                        </m:r>
                        <m:sSub>
                          <m:sSubPr>
                            <m:ctrlPr>
                              <a:rPr lang="en-AU" sz="2200" i="1">
                                <a:solidFill>
                                  <a:schemeClr val="accent1">
                                    <a:lumMod val="75000"/>
                                  </a:schemeClr>
                                </a:solidFill>
                                <a:latin typeface="Cambria Math" panose="02040503050406030204" pitchFamily="18" charset="0"/>
                              </a:rPr>
                            </m:ctrlPr>
                          </m:sSubPr>
                          <m:e>
                            <m:r>
                              <a:rPr lang="en-AU" sz="2200" i="1">
                                <a:solidFill>
                                  <a:schemeClr val="accent1">
                                    <a:lumMod val="75000"/>
                                  </a:schemeClr>
                                </a:solidFill>
                                <a:latin typeface="Cambria Math" panose="02040503050406030204" pitchFamily="18" charset="0"/>
                              </a:rPr>
                              <m:t>𝜁</m:t>
                            </m:r>
                          </m:e>
                          <m:sub>
                            <m:r>
                              <a:rPr lang="en-AU" sz="2200" i="1">
                                <a:solidFill>
                                  <a:schemeClr val="accent1">
                                    <a:lumMod val="75000"/>
                                  </a:schemeClr>
                                </a:solidFill>
                                <a:latin typeface="Cambria Math" panose="02040503050406030204" pitchFamily="18" charset="0"/>
                              </a:rPr>
                              <m:t>5</m:t>
                            </m:r>
                          </m:sub>
                        </m:sSub>
                      </m:e>
                    </m:d>
                  </m:oMath>
                </a14:m>
                <a:r>
                  <a:rPr lang="en-AU" sz="2200" dirty="0">
                    <a:solidFill>
                      <a:schemeClr val="accent1">
                        <a:lumMod val="75000"/>
                      </a:schemeClr>
                    </a:solidFill>
                  </a:rPr>
                  <a:t> ensembles</a:t>
                </a:r>
              </a:p>
              <a:p>
                <a:pPr lvl="1"/>
                <a:r>
                  <a:rPr lang="en-AU" sz="2200" dirty="0">
                    <a:solidFill>
                      <a:schemeClr val="accent1">
                        <a:lumMod val="75000"/>
                      </a:schemeClr>
                    </a:solidFill>
                  </a:rPr>
                  <a:t>Orange – based on </a:t>
                </a:r>
                <a14:m>
                  <m:oMath xmlns:m="http://schemas.openxmlformats.org/officeDocument/2006/math">
                    <m:sSubSup>
                      <m:sSubSupPr>
                        <m:ctrlPr>
                          <a:rPr lang="en-AU" sz="2200" i="1" smtClean="0">
                            <a:solidFill>
                              <a:schemeClr val="accent1">
                                <a:lumMod val="75000"/>
                              </a:schemeClr>
                            </a:solidFill>
                            <a:latin typeface="Cambria Math" panose="02040503050406030204" pitchFamily="18" charset="0"/>
                          </a:rPr>
                        </m:ctrlPr>
                      </m:sSubSupPr>
                      <m:e>
                        <m:r>
                          <a:rPr lang="en-AU" sz="2200" i="1">
                            <a:solidFill>
                              <a:schemeClr val="accent1">
                                <a:lumMod val="75000"/>
                              </a:schemeClr>
                            </a:solidFill>
                            <a:latin typeface="Cambria Math" panose="02040503050406030204" pitchFamily="18" charset="0"/>
                          </a:rPr>
                          <m:t>𝑢</m:t>
                        </m:r>
                      </m:e>
                      <m:sub>
                        <m:r>
                          <a:rPr lang="en-AU" sz="2200" b="0" i="1" smtClean="0">
                            <a:solidFill>
                              <a:schemeClr val="accent1">
                                <a:lumMod val="75000"/>
                              </a:schemeClr>
                            </a:solidFill>
                            <a:latin typeface="Cambria Math" panose="02040503050406030204" pitchFamily="18" charset="0"/>
                          </a:rPr>
                          <m:t>𝐵</m:t>
                        </m:r>
                      </m:sub>
                      <m:sup>
                        <m:r>
                          <a:rPr lang="en-AU" sz="2200" i="1">
                            <a:solidFill>
                              <a:schemeClr val="accent1">
                                <a:lumMod val="75000"/>
                              </a:schemeClr>
                            </a:solidFill>
                            <a:latin typeface="Cambria Math" panose="02040503050406030204" pitchFamily="18" charset="0"/>
                          </a:rPr>
                          <m:t>𝜋</m:t>
                        </m:r>
                      </m:sup>
                    </m:sSubSup>
                    <m:d>
                      <m:dPr>
                        <m:ctrlPr>
                          <a:rPr lang="en-AU" sz="2200" i="1">
                            <a:solidFill>
                              <a:schemeClr val="accent1">
                                <a:lumMod val="75000"/>
                              </a:schemeClr>
                            </a:solidFill>
                            <a:latin typeface="Cambria Math" panose="02040503050406030204" pitchFamily="18" charset="0"/>
                          </a:rPr>
                        </m:ctrlPr>
                      </m:dPr>
                      <m:e>
                        <m:r>
                          <a:rPr lang="en-AU" sz="2200" i="1">
                            <a:solidFill>
                              <a:schemeClr val="accent1">
                                <a:lumMod val="75000"/>
                              </a:schemeClr>
                            </a:solidFill>
                            <a:latin typeface="Cambria Math" panose="02040503050406030204" pitchFamily="18" charset="0"/>
                          </a:rPr>
                          <m:t>𝑥</m:t>
                        </m:r>
                        <m:r>
                          <a:rPr lang="en-AU" sz="2200" i="1">
                            <a:solidFill>
                              <a:schemeClr val="accent1">
                                <a:lumMod val="75000"/>
                              </a:schemeClr>
                            </a:solidFill>
                            <a:latin typeface="Cambria Math" panose="02040503050406030204" pitchFamily="18" charset="0"/>
                          </a:rPr>
                          <m:t>;</m:t>
                        </m:r>
                        <m:sSub>
                          <m:sSubPr>
                            <m:ctrlPr>
                              <a:rPr lang="en-AU" sz="2200" i="1">
                                <a:solidFill>
                                  <a:schemeClr val="accent1">
                                    <a:lumMod val="75000"/>
                                  </a:schemeClr>
                                </a:solidFill>
                                <a:latin typeface="Cambria Math" panose="02040503050406030204" pitchFamily="18" charset="0"/>
                              </a:rPr>
                            </m:ctrlPr>
                          </m:sSubPr>
                          <m:e>
                            <m:r>
                              <a:rPr lang="en-AU" sz="2200" i="1">
                                <a:solidFill>
                                  <a:schemeClr val="accent1">
                                    <a:lumMod val="75000"/>
                                  </a:schemeClr>
                                </a:solidFill>
                                <a:latin typeface="Cambria Math" panose="02040503050406030204" pitchFamily="18" charset="0"/>
                              </a:rPr>
                              <m:t>𝜁</m:t>
                            </m:r>
                          </m:e>
                          <m:sub>
                            <m:r>
                              <a:rPr lang="en-AU" sz="2200" i="1">
                                <a:solidFill>
                                  <a:schemeClr val="accent1">
                                    <a:lumMod val="75000"/>
                                  </a:schemeClr>
                                </a:solidFill>
                                <a:latin typeface="Cambria Math" panose="02040503050406030204" pitchFamily="18" charset="0"/>
                              </a:rPr>
                              <m:t>5</m:t>
                            </m:r>
                          </m:sub>
                        </m:sSub>
                      </m:e>
                    </m:d>
                  </m:oMath>
                </a14:m>
                <a:r>
                  <a:rPr lang="en-AU" sz="2400" dirty="0">
                    <a:solidFill>
                      <a:schemeClr val="accent1">
                        <a:lumMod val="75000"/>
                      </a:schemeClr>
                    </a:solidFill>
                  </a:rPr>
                  <a:t> ensembles</a:t>
                </a:r>
              </a:p>
              <a:p>
                <a:r>
                  <a:rPr lang="en-AU" dirty="0">
                    <a:solidFill>
                      <a:schemeClr val="accent1">
                        <a:lumMod val="75000"/>
                      </a:schemeClr>
                    </a:solidFill>
                  </a:rPr>
                  <a:t>Comparison curves</a:t>
                </a:r>
              </a:p>
              <a:p>
                <a:pPr lvl="1"/>
                <a:r>
                  <a:rPr lang="en-AU" sz="2200" dirty="0">
                    <a:solidFill>
                      <a:schemeClr val="accent1">
                        <a:lumMod val="75000"/>
                      </a:schemeClr>
                    </a:solidFill>
                  </a:rPr>
                  <a:t>dashed purple – CSM prediction for </a:t>
                </a:r>
                <a14:m>
                  <m:oMath xmlns:m="http://schemas.openxmlformats.org/officeDocument/2006/math">
                    <m:sSub>
                      <m:sSubPr>
                        <m:ctrlPr>
                          <a:rPr lang="en-AU" sz="2200" b="0" i="1" smtClean="0">
                            <a:solidFill>
                              <a:schemeClr val="accent1">
                                <a:lumMod val="75000"/>
                              </a:schemeClr>
                            </a:solidFill>
                            <a:latin typeface="Cambria Math" panose="02040503050406030204" pitchFamily="18" charset="0"/>
                          </a:rPr>
                        </m:ctrlPr>
                      </m:sSubPr>
                      <m:e>
                        <m:r>
                          <a:rPr lang="en-AU" sz="2200" b="0" i="1" smtClean="0">
                            <a:solidFill>
                              <a:schemeClr val="accent1">
                                <a:lumMod val="75000"/>
                              </a:schemeClr>
                            </a:solidFill>
                            <a:latin typeface="Cambria Math" panose="02040503050406030204" pitchFamily="18" charset="0"/>
                          </a:rPr>
                          <m:t>𝐹</m:t>
                        </m:r>
                      </m:e>
                      <m:sub>
                        <m:r>
                          <a:rPr lang="en-AU" sz="2200" b="0" i="1" smtClean="0">
                            <a:solidFill>
                              <a:schemeClr val="accent1">
                                <a:lumMod val="75000"/>
                              </a:schemeClr>
                            </a:solidFill>
                            <a:latin typeface="Cambria Math" panose="02040503050406030204" pitchFamily="18" charset="0"/>
                          </a:rPr>
                          <m:t>𝜋</m:t>
                        </m:r>
                      </m:sub>
                    </m:sSub>
                    <m:d>
                      <m:dPr>
                        <m:ctrlPr>
                          <a:rPr lang="en-AU" sz="2200" b="0" i="1" smtClean="0">
                            <a:solidFill>
                              <a:schemeClr val="accent1">
                                <a:lumMod val="75000"/>
                              </a:schemeClr>
                            </a:solidFill>
                            <a:latin typeface="Cambria Math" panose="02040503050406030204" pitchFamily="18" charset="0"/>
                          </a:rPr>
                        </m:ctrlPr>
                      </m:dPr>
                      <m:e>
                        <m:sSup>
                          <m:sSupPr>
                            <m:ctrlPr>
                              <a:rPr lang="en-AU" sz="2200" b="0" i="1" smtClean="0">
                                <a:solidFill>
                                  <a:schemeClr val="accent1">
                                    <a:lumMod val="75000"/>
                                  </a:schemeClr>
                                </a:solidFill>
                                <a:latin typeface="Cambria Math" panose="02040503050406030204" pitchFamily="18" charset="0"/>
                              </a:rPr>
                            </m:ctrlPr>
                          </m:sSupPr>
                          <m:e>
                            <m:r>
                              <m:rPr>
                                <m:sty m:val="p"/>
                              </m:rPr>
                              <a:rPr lang="en-AU" sz="2200" b="0" i="0" smtClean="0">
                                <a:solidFill>
                                  <a:schemeClr val="accent1">
                                    <a:lumMod val="75000"/>
                                  </a:schemeClr>
                                </a:solidFill>
                                <a:latin typeface="Cambria Math" panose="02040503050406030204" pitchFamily="18" charset="0"/>
                              </a:rPr>
                              <m:t>Δ</m:t>
                            </m:r>
                          </m:e>
                          <m:sup>
                            <m:r>
                              <a:rPr lang="en-AU" sz="2200" b="0" i="1" smtClean="0">
                                <a:solidFill>
                                  <a:schemeClr val="accent1">
                                    <a:lumMod val="75000"/>
                                  </a:schemeClr>
                                </a:solidFill>
                                <a:latin typeface="Cambria Math" panose="02040503050406030204" pitchFamily="18" charset="0"/>
                              </a:rPr>
                              <m:t>2</m:t>
                            </m:r>
                          </m:sup>
                        </m:sSup>
                      </m:e>
                    </m:d>
                  </m:oMath>
                </a14:m>
                <a:endParaRPr lang="en-AU" sz="2200" dirty="0">
                  <a:solidFill>
                    <a:schemeClr val="accent1">
                      <a:lumMod val="75000"/>
                    </a:schemeClr>
                  </a:solidFill>
                </a:endParaRPr>
              </a:p>
              <a:p>
                <a:pPr lvl="1"/>
                <a:r>
                  <a:rPr lang="en-AU" sz="2200" dirty="0">
                    <a:solidFill>
                      <a:schemeClr val="accent1">
                        <a:lumMod val="75000"/>
                      </a:schemeClr>
                    </a:solidFill>
                  </a:rPr>
                  <a:t>grey band – Ensemble of </a:t>
                </a:r>
                <a14:m>
                  <m:oMath xmlns:m="http://schemas.openxmlformats.org/officeDocument/2006/math">
                    <m:sSub>
                      <m:sSubPr>
                        <m:ctrlPr>
                          <a:rPr lang="en-AU" sz="2200" b="0" i="1" smtClean="0">
                            <a:solidFill>
                              <a:schemeClr val="accent1">
                                <a:lumMod val="75000"/>
                              </a:schemeClr>
                            </a:solidFill>
                            <a:latin typeface="Cambria Math" panose="02040503050406030204" pitchFamily="18" charset="0"/>
                          </a:rPr>
                        </m:ctrlPr>
                      </m:sSubPr>
                      <m:e>
                        <m:r>
                          <a:rPr lang="en-AU" sz="2200" b="0" i="1" smtClean="0">
                            <a:solidFill>
                              <a:schemeClr val="accent1">
                                <a:lumMod val="75000"/>
                              </a:schemeClr>
                            </a:solidFill>
                            <a:latin typeface="Cambria Math" panose="02040503050406030204" pitchFamily="18" charset="0"/>
                          </a:rPr>
                          <m:t>𝐹</m:t>
                        </m:r>
                      </m:e>
                      <m:sub>
                        <m:r>
                          <a:rPr lang="en-AU" sz="2200" b="0" i="1" smtClean="0">
                            <a:solidFill>
                              <a:schemeClr val="accent1">
                                <a:lumMod val="75000"/>
                              </a:schemeClr>
                            </a:solidFill>
                            <a:latin typeface="Cambria Math" panose="02040503050406030204" pitchFamily="18" charset="0"/>
                          </a:rPr>
                          <m:t>𝜋</m:t>
                        </m:r>
                      </m:sub>
                    </m:sSub>
                    <m:d>
                      <m:dPr>
                        <m:ctrlPr>
                          <a:rPr lang="en-AU" sz="2200" b="0" i="1" smtClean="0">
                            <a:solidFill>
                              <a:schemeClr val="accent1">
                                <a:lumMod val="75000"/>
                              </a:schemeClr>
                            </a:solidFill>
                            <a:latin typeface="Cambria Math" panose="02040503050406030204" pitchFamily="18" charset="0"/>
                          </a:rPr>
                        </m:ctrlPr>
                      </m:dPr>
                      <m:e>
                        <m:sSup>
                          <m:sSupPr>
                            <m:ctrlPr>
                              <a:rPr lang="en-AU" sz="2200" b="0" i="1" smtClean="0">
                                <a:solidFill>
                                  <a:schemeClr val="accent1">
                                    <a:lumMod val="75000"/>
                                  </a:schemeClr>
                                </a:solidFill>
                                <a:latin typeface="Cambria Math" panose="02040503050406030204" pitchFamily="18" charset="0"/>
                              </a:rPr>
                            </m:ctrlPr>
                          </m:sSupPr>
                          <m:e>
                            <m:r>
                              <m:rPr>
                                <m:sty m:val="p"/>
                              </m:rPr>
                              <a:rPr lang="en-AU" sz="2200" b="0" i="0" smtClean="0">
                                <a:solidFill>
                                  <a:schemeClr val="accent1">
                                    <a:lumMod val="75000"/>
                                  </a:schemeClr>
                                </a:solidFill>
                                <a:latin typeface="Cambria Math" panose="02040503050406030204" pitchFamily="18" charset="0"/>
                              </a:rPr>
                              <m:t>Δ</m:t>
                            </m:r>
                          </m:e>
                          <m:sup>
                            <m:r>
                              <a:rPr lang="en-AU" sz="2200" b="0" i="1" smtClean="0">
                                <a:solidFill>
                                  <a:schemeClr val="accent1">
                                    <a:lumMod val="75000"/>
                                  </a:schemeClr>
                                </a:solidFill>
                                <a:latin typeface="Cambria Math" panose="02040503050406030204" pitchFamily="18" charset="0"/>
                              </a:rPr>
                              <m:t>2</m:t>
                            </m:r>
                          </m:sup>
                        </m:sSup>
                      </m:e>
                    </m:d>
                    <m:r>
                      <a:rPr lang="en-AU" sz="2200" b="0" i="1" smtClean="0">
                        <a:solidFill>
                          <a:schemeClr val="accent1">
                            <a:lumMod val="75000"/>
                          </a:schemeClr>
                        </a:solidFill>
                        <a:latin typeface="Cambria Math" panose="02040503050406030204" pitchFamily="18" charset="0"/>
                      </a:rPr>
                      <m:t> </m:t>
                    </m:r>
                  </m:oMath>
                </a14:m>
                <a:r>
                  <a:rPr lang="en-AU" sz="2200" dirty="0">
                    <a:solidFill>
                      <a:schemeClr val="accent1">
                        <a:lumMod val="75000"/>
                      </a:schemeClr>
                    </a:solidFill>
                  </a:rPr>
                  <a:t>results developed from DFs based on lattice-QCD results</a:t>
                </a:r>
              </a:p>
              <a:p>
                <a:r>
                  <a:rPr lang="en-AU" dirty="0">
                    <a:solidFill>
                      <a:schemeClr val="accent1">
                        <a:lumMod val="75000"/>
                      </a:schemeClr>
                    </a:solidFill>
                  </a:rPr>
                  <a:t>Again, data-driven results in accord with modern theory predictions.</a:t>
                </a:r>
              </a:p>
              <a:p>
                <a:endParaRPr lang="en-AU" dirty="0"/>
              </a:p>
            </p:txBody>
          </p:sp>
        </mc:Choice>
        <mc:Fallback xmlns="">
          <p:sp>
            <p:nvSpPr>
              <p:cNvPr id="3" name="Content Placeholder 2">
                <a:extLst>
                  <a:ext uri="{FF2B5EF4-FFF2-40B4-BE49-F238E27FC236}">
                    <a16:creationId xmlns:a16="http://schemas.microsoft.com/office/drawing/2014/main" id="{D893FBEA-3ED3-A0E0-AEAC-AC6CDE3022EB}"/>
                  </a:ext>
                </a:extLst>
              </p:cNvPr>
              <p:cNvSpPr>
                <a:spLocks noGrp="1" noRot="1" noChangeAspect="1" noMove="1" noResize="1" noEditPoints="1" noAdjustHandles="1" noChangeArrowheads="1" noChangeShapeType="1" noTextEdit="1"/>
              </p:cNvSpPr>
              <p:nvPr>
                <p:ph idx="1"/>
              </p:nvPr>
            </p:nvSpPr>
            <p:spPr>
              <a:xfrm>
                <a:off x="609600" y="808037"/>
                <a:ext cx="7772400" cy="4525963"/>
              </a:xfrm>
              <a:blipFill>
                <a:blip r:embed="rId3"/>
                <a:stretch>
                  <a:fillRect l="-863" t="-943" r="-1490" b="-6334"/>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DD63A12A-57EA-19C1-7A58-DE011894ADBE}"/>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AB4A4FC4-28EF-0703-AE5B-FDA95BB55CB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38322674-721C-A39A-9A0E-F66879401E05}"/>
              </a:ext>
            </a:extLst>
          </p:cNvPr>
          <p:cNvSpPr>
            <a:spLocks noGrp="1"/>
          </p:cNvSpPr>
          <p:nvPr>
            <p:ph type="sldNum" sz="quarter" idx="12"/>
          </p:nvPr>
        </p:nvSpPr>
        <p:spPr/>
        <p:txBody>
          <a:bodyPr/>
          <a:lstStyle/>
          <a:p>
            <a:fld id="{87034D8C-3CB4-402A-BC46-2AB14C0FE90A}" type="slidenum">
              <a:rPr lang="en-US" smtClean="0"/>
              <a:pPr/>
              <a:t>96</a:t>
            </a:fld>
            <a:endParaRPr lang="en-US"/>
          </a:p>
        </p:txBody>
      </p:sp>
      <p:pic>
        <p:nvPicPr>
          <p:cNvPr id="8" name="Picture 7" descr="Chart, histogram&#10;&#10;Description automatically generated">
            <a:extLst>
              <a:ext uri="{FF2B5EF4-FFF2-40B4-BE49-F238E27FC236}">
                <a16:creationId xmlns:a16="http://schemas.microsoft.com/office/drawing/2014/main" id="{934127FC-2318-C352-E8BA-01680C64E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5800" y="304800"/>
            <a:ext cx="3740633" cy="5867400"/>
          </a:xfrm>
          <a:prstGeom prst="rect">
            <a:avLst/>
          </a:prstGeom>
        </p:spPr>
      </p:pic>
      <p:sp>
        <p:nvSpPr>
          <p:cNvPr id="7" name="TextBox 6">
            <a:extLst>
              <a:ext uri="{FF2B5EF4-FFF2-40B4-BE49-F238E27FC236}">
                <a16:creationId xmlns:a16="http://schemas.microsoft.com/office/drawing/2014/main" id="{E877B8C2-CBBD-30E7-B69C-CFBF6DCE7DC3}"/>
              </a:ext>
            </a:extLst>
          </p:cNvPr>
          <p:cNvSpPr txBox="1"/>
          <p:nvPr/>
        </p:nvSpPr>
        <p:spPr>
          <a:xfrm>
            <a:off x="2396993" y="5506760"/>
            <a:ext cx="5985007" cy="1046440"/>
          </a:xfrm>
          <a:prstGeom prst="rect">
            <a:avLst/>
          </a:prstGeom>
          <a:noFill/>
        </p:spPr>
        <p:txBody>
          <a:bodyPr wrap="square" rtlCol="0">
            <a:spAutoFit/>
          </a:bodyPr>
          <a:lstStyle/>
          <a:p>
            <a:r>
              <a:rPr lang="en-AU" sz="1200" dirty="0">
                <a:solidFill>
                  <a:srgbClr val="003399"/>
                </a:solidFill>
              </a:rPr>
              <a:t>See, e.g., Sec. 4B in</a:t>
            </a:r>
          </a:p>
          <a:p>
            <a:r>
              <a:rPr lang="en-US" sz="1200" b="0" i="1" dirty="0">
                <a:solidFill>
                  <a:srgbClr val="003399"/>
                </a:solidFill>
                <a:effectLst/>
              </a:rPr>
              <a:t>📖 Insights into the Emergence of Mass from Studies of Pion and Kaon Structure, </a:t>
            </a:r>
          </a:p>
          <a:p>
            <a:r>
              <a:rPr lang="en-US" sz="1200" b="0" i="0" dirty="0">
                <a:solidFill>
                  <a:srgbClr val="003399"/>
                </a:solidFill>
                <a:effectLst/>
              </a:rPr>
              <a:t>C.D. Roberts, D.G. Richards, T. Horn and L. Chang, </a:t>
            </a:r>
          </a:p>
          <a:p>
            <a:r>
              <a:rPr lang="en-US" sz="1200" b="0" i="0" dirty="0">
                <a:solidFill>
                  <a:srgbClr val="003399"/>
                </a:solidFill>
                <a:effectLst/>
              </a:rPr>
              <a:t>NJU-INP 034/21, </a:t>
            </a:r>
            <a:r>
              <a:rPr lang="en-US" sz="1200" b="0" i="0" u="sng" strike="noStrike" dirty="0" err="1">
                <a:solidFill>
                  <a:srgbClr val="0066FF"/>
                </a:solidFill>
                <a:effectLst/>
                <a:hlinkClick r:id="rId5">
                  <a:extLst>
                    <a:ext uri="{A12FA001-AC4F-418D-AE19-62706E023703}">
                      <ahyp:hlinkClr xmlns:ahyp="http://schemas.microsoft.com/office/drawing/2018/hyperlinkcolor" val="tx"/>
                    </a:ext>
                  </a:extLst>
                </a:hlinkClick>
              </a:rPr>
              <a:t>arXiv</a:t>
            </a:r>
            <a:r>
              <a:rPr lang="en-US" sz="1200" b="0" i="0" u="sng" strike="noStrike" dirty="0">
                <a:solidFill>
                  <a:srgbClr val="0066FF"/>
                </a:solidFill>
                <a:effectLst/>
                <a:hlinkClick r:id="rId5">
                  <a:extLst>
                    <a:ext uri="{A12FA001-AC4F-418D-AE19-62706E023703}">
                      <ahyp:hlinkClr xmlns:ahyp="http://schemas.microsoft.com/office/drawing/2018/hyperlinkcolor" val="tx"/>
                    </a:ext>
                  </a:extLst>
                </a:hlinkClick>
              </a:rPr>
              <a:t>: 2102.01765 [hep-</a:t>
            </a:r>
            <a:r>
              <a:rPr lang="en-US" sz="1200" b="0" i="0" u="sng" strike="noStrike" dirty="0" err="1">
                <a:solidFill>
                  <a:srgbClr val="0066FF"/>
                </a:solidFill>
                <a:effectLst/>
                <a:hlinkClick r:id="rId5">
                  <a:extLst>
                    <a:ext uri="{A12FA001-AC4F-418D-AE19-62706E023703}">
                      <ahyp:hlinkClr xmlns:ahyp="http://schemas.microsoft.com/office/drawing/2018/hyperlinkcolor" val="tx"/>
                    </a:ext>
                  </a:extLst>
                </a:hlinkClick>
              </a:rPr>
              <a:t>ph</a:t>
            </a:r>
            <a:r>
              <a:rPr lang="en-US" sz="1200" b="0" i="0" u="sng" strike="noStrike" dirty="0">
                <a:solidFill>
                  <a:srgbClr val="003399"/>
                </a:solidFill>
                <a:effectLst/>
                <a:hlinkClick r:id="rId5">
                  <a:extLst>
                    <a:ext uri="{A12FA001-AC4F-418D-AE19-62706E023703}">
                      <ahyp:hlinkClr xmlns:ahyp="http://schemas.microsoft.com/office/drawing/2018/hyperlinkcolor" val="tx"/>
                    </a:ext>
                  </a:extLst>
                </a:hlinkClick>
              </a:rPr>
              <a:t>]</a:t>
            </a:r>
            <a:r>
              <a:rPr lang="en-US" sz="1200" b="0" i="0" dirty="0">
                <a:solidFill>
                  <a:srgbClr val="003399"/>
                </a:solidFill>
                <a:effectLst/>
              </a:rPr>
              <a:t>, Prog. Part. </a:t>
            </a:r>
            <a:r>
              <a:rPr lang="en-US" sz="1200" b="0" i="0" dirty="0" err="1">
                <a:solidFill>
                  <a:srgbClr val="003399"/>
                </a:solidFill>
                <a:effectLst/>
              </a:rPr>
              <a:t>Nucl</a:t>
            </a:r>
            <a:r>
              <a:rPr lang="en-US" sz="1200" b="0" i="0" dirty="0">
                <a:solidFill>
                  <a:srgbClr val="003399"/>
                </a:solidFill>
                <a:effectLst/>
              </a:rPr>
              <a:t>. Phys. </a:t>
            </a:r>
            <a:r>
              <a:rPr lang="en-US" sz="1200" b="1" i="0" dirty="0">
                <a:solidFill>
                  <a:srgbClr val="003399"/>
                </a:solidFill>
                <a:effectLst/>
              </a:rPr>
              <a:t>120</a:t>
            </a:r>
            <a:r>
              <a:rPr lang="en-US" sz="1200" b="0" i="0" dirty="0">
                <a:solidFill>
                  <a:srgbClr val="003399"/>
                </a:solidFill>
                <a:effectLst/>
              </a:rPr>
              <a:t> (2021) 103883/1-65</a:t>
            </a:r>
          </a:p>
          <a:p>
            <a:endParaRPr lang="en-AU" sz="1400" dirty="0"/>
          </a:p>
        </p:txBody>
      </p:sp>
    </p:spTree>
    <p:extLst>
      <p:ext uri="{BB962C8B-B14F-4D97-AF65-F5344CB8AC3E}">
        <p14:creationId xmlns:p14="http://schemas.microsoft.com/office/powerpoint/2010/main" val="317112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925DE6FA-D082-0E5E-5E86-72B6FD88DF80}"/>
                  </a:ext>
                </a:extLst>
              </p:cNvPr>
              <p:cNvSpPr>
                <a:spLocks noGrp="1"/>
              </p:cNvSpPr>
              <p:nvPr>
                <p:ph type="title"/>
              </p:nvPr>
            </p:nvSpPr>
            <p:spPr/>
            <p:txBody>
              <a:bodyPr/>
              <a:lstStyle/>
              <a:p>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𝝅</m:t>
                    </m:r>
                  </m:oMath>
                </a14:m>
                <a:r>
                  <a:rPr lang="en-AU" sz="3200" b="0" dirty="0">
                    <a:ln w="0"/>
                    <a:solidFill>
                      <a:schemeClr val="accent1"/>
                    </a:solidFill>
                    <a:effectLst>
                      <a:outerShdw blurRad="38100" dist="25400" dir="5400000" algn="ctr" rotWithShape="0">
                        <a:srgbClr val="6E747A">
                          <a:alpha val="43000"/>
                        </a:srgbClr>
                      </a:outerShdw>
                    </a:effectLst>
                  </a:rPr>
                  <a:t> mass distribution</a:t>
                </a:r>
              </a:p>
            </p:txBody>
          </p:sp>
        </mc:Choice>
        <mc:Fallback xmlns="">
          <p:sp>
            <p:nvSpPr>
              <p:cNvPr id="2" name="Title 1">
                <a:extLst>
                  <a:ext uri="{FF2B5EF4-FFF2-40B4-BE49-F238E27FC236}">
                    <a16:creationId xmlns:a16="http://schemas.microsoft.com/office/drawing/2014/main" id="{925DE6FA-D082-0E5E-5E86-72B6FD88DF80}"/>
                  </a:ext>
                </a:extLst>
              </p:cNvPr>
              <p:cNvSpPr>
                <a:spLocks noGrp="1" noRot="1" noChangeAspect="1" noMove="1" noResize="1" noEditPoints="1" noAdjustHandles="1" noChangeArrowheads="1" noChangeShapeType="1" noTextEdit="1"/>
              </p:cNvSpPr>
              <p:nvPr>
                <p:ph type="title"/>
              </p:nvPr>
            </p:nvSpPr>
            <p:spPr>
              <a:blipFill>
                <a:blip r:embed="rId2"/>
                <a:stretch>
                  <a:fillRect t="-80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EAE62C-203B-DDDA-5A68-4E6D34E5AEDB}"/>
                  </a:ext>
                </a:extLst>
              </p:cNvPr>
              <p:cNvSpPr>
                <a:spLocks noGrp="1"/>
              </p:cNvSpPr>
              <p:nvPr>
                <p:ph idx="1"/>
              </p:nvPr>
            </p:nvSpPr>
            <p:spPr>
              <a:xfrm>
                <a:off x="609600" y="1600201"/>
                <a:ext cx="6705600" cy="4525963"/>
              </a:xfrm>
            </p:spPr>
            <p:txBody>
              <a:bodyPr/>
              <a:lstStyle/>
              <a:p>
                <a:r>
                  <a:rPr lang="en-AU" dirty="0"/>
                  <a:t>Expressed as </a:t>
                </a:r>
                <a14:m>
                  <m:oMath xmlns:m="http://schemas.openxmlformats.org/officeDocument/2006/math">
                    <m:sSup>
                      <m:sSupPr>
                        <m:ctrlPr>
                          <a:rPr lang="en-AU" b="0" i="1" dirty="0" smtClean="0">
                            <a:latin typeface="Cambria Math" panose="02040503050406030204" pitchFamily="18" charset="0"/>
                          </a:rPr>
                        </m:ctrlPr>
                      </m:sSupPr>
                      <m:e>
                        <m:r>
                          <a:rPr lang="en-AU" b="0" i="1" dirty="0" smtClean="0">
                            <a:latin typeface="Cambria Math" panose="02040503050406030204" pitchFamily="18" charset="0"/>
                          </a:rPr>
                          <m:t>1</m:t>
                        </m:r>
                      </m:e>
                      <m:sup>
                        <m:r>
                          <m:rPr>
                            <m:sty m:val="p"/>
                          </m:rPr>
                          <a:rPr lang="en-AU" b="0" i="0" dirty="0" smtClean="0">
                            <a:latin typeface="Cambria Math" panose="02040503050406030204" pitchFamily="18" charset="0"/>
                          </a:rPr>
                          <m:t>st</m:t>
                        </m:r>
                      </m:sup>
                    </m:sSup>
                  </m:oMath>
                </a14:m>
                <a:r>
                  <a:rPr lang="en-AU" dirty="0"/>
                  <a:t> </a:t>
                </a:r>
                <a:r>
                  <a:rPr lang="en-AU" dirty="0" err="1"/>
                  <a:t>Mellin</a:t>
                </a:r>
                <a:r>
                  <a:rPr lang="en-AU" dirty="0"/>
                  <a:t>-moment of pion GPD</a:t>
                </a:r>
              </a:p>
              <a:p>
                <a:pPr>
                  <a:spcAft>
                    <a:spcPts val="0"/>
                  </a:spcAft>
                </a:pPr>
                <a:r>
                  <a:rPr lang="en-US" dirty="0"/>
                  <a:t>Principal, dynamical coefficient in expectation value of the QCD energy-momentum tensor in the pion </a:t>
                </a:r>
              </a:p>
              <a:p>
                <a:pPr marL="0" indent="0">
                  <a:spcAft>
                    <a:spcPts val="1200"/>
                  </a:spcAft>
                  <a:buNone/>
                </a:pPr>
                <a:r>
                  <a:rPr lang="en-US" dirty="0"/>
                  <a:t>     = pion gravitational current</a:t>
                </a:r>
              </a:p>
              <a:p>
                <a:endParaRPr lang="en-US" dirty="0"/>
              </a:p>
              <a:p>
                <a:pPr marL="0" indent="0">
                  <a:buNone/>
                </a:pPr>
                <a:endParaRPr lang="en-US" dirty="0"/>
              </a:p>
              <a:p>
                <a:pPr>
                  <a:spcBef>
                    <a:spcPts val="1200"/>
                  </a:spcBef>
                </a:pP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𝜃</m:t>
                        </m:r>
                      </m:e>
                      <m:sub>
                        <m:r>
                          <a:rPr lang="en-AU" b="0" i="1" smtClean="0">
                            <a:latin typeface="Cambria Math" panose="02040503050406030204" pitchFamily="18" charset="0"/>
                          </a:rPr>
                          <m:t>2</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Δ</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r>
                  <a:rPr lang="en-US" dirty="0"/>
                  <a:t> is harder than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𝐹</m:t>
                        </m:r>
                      </m:e>
                      <m:sub>
                        <m:r>
                          <a:rPr lang="en-AU" b="0" i="1" smtClean="0">
                            <a:latin typeface="Cambria Math" panose="02040503050406030204" pitchFamily="18" charset="0"/>
                          </a:rPr>
                          <m:t>𝜋</m:t>
                        </m:r>
                      </m:sub>
                    </m:sSub>
                    <m:r>
                      <a:rPr lang="en-AU" b="0" i="1" smtClean="0">
                        <a:latin typeface="Cambria Math" panose="02040503050406030204" pitchFamily="18" charset="0"/>
                      </a:rPr>
                      <m:t>(</m:t>
                    </m:r>
                    <m:sSup>
                      <m:sSupPr>
                        <m:ctrlPr>
                          <a:rPr lang="en-AU" b="0" i="1" smtClean="0">
                            <a:latin typeface="Cambria Math" panose="02040503050406030204" pitchFamily="18" charset="0"/>
                          </a:rPr>
                        </m:ctrlPr>
                      </m:sSupPr>
                      <m:e>
                        <m:r>
                          <m:rPr>
                            <m:sty m:val="p"/>
                          </m:rPr>
                          <a:rPr lang="en-AU" b="0" i="0" smtClean="0">
                            <a:latin typeface="Cambria Math" panose="02040503050406030204" pitchFamily="18" charset="0"/>
                          </a:rPr>
                          <m:t>Δ</m:t>
                        </m:r>
                      </m:e>
                      <m:sup>
                        <m:r>
                          <a:rPr lang="en-AU" b="0" i="1" smtClean="0">
                            <a:latin typeface="Cambria Math" panose="02040503050406030204" pitchFamily="18" charset="0"/>
                          </a:rPr>
                          <m:t>2</m:t>
                        </m:r>
                      </m:sup>
                    </m:sSup>
                    <m:r>
                      <a:rPr lang="en-AU" b="0" i="1" smtClean="0">
                        <a:latin typeface="Cambria Math" panose="02040503050406030204" pitchFamily="18" charset="0"/>
                      </a:rPr>
                      <m:t>)</m:t>
                    </m:r>
                  </m:oMath>
                </a14:m>
                <a:endParaRPr lang="en-US" dirty="0"/>
              </a:p>
              <a:p>
                <a:pPr marL="400050" lvl="1" indent="0">
                  <a:spcBef>
                    <a:spcPts val="1200"/>
                  </a:spcBef>
                  <a:buNone/>
                </a:pPr>
                <a:r>
                  <a:rPr lang="en-US" i="1" dirty="0"/>
                  <a:t>i.e</a:t>
                </a:r>
                <a:r>
                  <a:rPr lang="en-US" dirty="0"/>
                  <a:t>., the distribution of mass in the pion is more compact than the distribution of electric charge.  </a:t>
                </a:r>
              </a:p>
              <a:p>
                <a:r>
                  <a:rPr lang="en-US" sz="2400" i="1" dirty="0">
                    <a:ln w="0"/>
                    <a:solidFill>
                      <a:srgbClr val="FF0000"/>
                    </a:solidFill>
                    <a:effectLst>
                      <a:outerShdw blurRad="38100" dist="25400" dir="5400000" algn="ctr" rotWithShape="0">
                        <a:srgbClr val="6E747A">
                          <a:alpha val="43000"/>
                        </a:srgbClr>
                      </a:outerShdw>
                    </a:effectLst>
                  </a:rPr>
                  <a:t>This is an empirical fact</a:t>
                </a:r>
                <a:r>
                  <a:rPr lang="en-US" dirty="0"/>
                  <a:t>  </a:t>
                </a:r>
              </a:p>
              <a:p>
                <a:endParaRPr lang="en-AU" dirty="0" err="1"/>
              </a:p>
            </p:txBody>
          </p:sp>
        </mc:Choice>
        <mc:Fallback xmlns="">
          <p:sp>
            <p:nvSpPr>
              <p:cNvPr id="3" name="Content Placeholder 2">
                <a:extLst>
                  <a:ext uri="{FF2B5EF4-FFF2-40B4-BE49-F238E27FC236}">
                    <a16:creationId xmlns:a16="http://schemas.microsoft.com/office/drawing/2014/main" id="{98EAE62C-203B-DDDA-5A68-4E6D34E5AEDB}"/>
                  </a:ext>
                </a:extLst>
              </p:cNvPr>
              <p:cNvSpPr>
                <a:spLocks noGrp="1" noRot="1" noChangeAspect="1" noMove="1" noResize="1" noEditPoints="1" noAdjustHandles="1" noChangeArrowheads="1" noChangeShapeType="1" noTextEdit="1"/>
              </p:cNvSpPr>
              <p:nvPr>
                <p:ph idx="1"/>
              </p:nvPr>
            </p:nvSpPr>
            <p:spPr>
              <a:xfrm>
                <a:off x="609600" y="1600201"/>
                <a:ext cx="6705600" cy="4525963"/>
              </a:xfrm>
              <a:blipFill>
                <a:blip r:embed="rId3"/>
                <a:stretch>
                  <a:fillRect l="-1455" t="-943" r="-2000"/>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4E322AEC-3FBD-C1A3-3C76-CB1FB16A5706}"/>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DBF923FE-E726-9ACC-19F1-B993CA622785}"/>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0E6FBFA4-55C7-68B5-25F3-8971D87C7D69}"/>
              </a:ext>
            </a:extLst>
          </p:cNvPr>
          <p:cNvSpPr>
            <a:spLocks noGrp="1"/>
          </p:cNvSpPr>
          <p:nvPr>
            <p:ph type="sldNum" sz="quarter" idx="12"/>
          </p:nvPr>
        </p:nvSpPr>
        <p:spPr/>
        <p:txBody>
          <a:bodyPr/>
          <a:lstStyle/>
          <a:p>
            <a:fld id="{87034D8C-3CB4-402A-BC46-2AB14C0FE90A}" type="slidenum">
              <a:rPr lang="en-US" smtClean="0"/>
              <a:pPr/>
              <a:t>97</a:t>
            </a:fld>
            <a:endParaRPr lang="en-US"/>
          </a:p>
        </p:txBody>
      </p:sp>
      <p:pic>
        <p:nvPicPr>
          <p:cNvPr id="8" name="Picture 7" descr="Text&#10;&#10;Description automatically generated">
            <a:extLst>
              <a:ext uri="{FF2B5EF4-FFF2-40B4-BE49-F238E27FC236}">
                <a16:creationId xmlns:a16="http://schemas.microsoft.com/office/drawing/2014/main" id="{7560A32F-9104-BAEA-0D76-192FD05B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300" y="694374"/>
            <a:ext cx="4343400" cy="815340"/>
          </a:xfrm>
          <a:prstGeom prst="rect">
            <a:avLst/>
          </a:prstGeom>
        </p:spPr>
      </p:pic>
      <p:pic>
        <p:nvPicPr>
          <p:cNvPr id="10" name="Picture 9" descr="Text, letter&#10;&#10;Description automatically generated">
            <a:extLst>
              <a:ext uri="{FF2B5EF4-FFF2-40B4-BE49-F238E27FC236}">
                <a16:creationId xmlns:a16="http://schemas.microsoft.com/office/drawing/2014/main" id="{BA3BB0D3-F0E6-1356-E09B-7590B0A47E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612" y="3118338"/>
            <a:ext cx="5768340" cy="914400"/>
          </a:xfrm>
          <a:prstGeom prst="rect">
            <a:avLst/>
          </a:prstGeom>
        </p:spPr>
      </p:pic>
      <p:pic>
        <p:nvPicPr>
          <p:cNvPr id="12" name="Picture 11" descr="Chart&#10;&#10;Description automatically generated with low confidence">
            <a:extLst>
              <a:ext uri="{FF2B5EF4-FFF2-40B4-BE49-F238E27FC236}">
                <a16:creationId xmlns:a16="http://schemas.microsoft.com/office/drawing/2014/main" id="{3FCBCA38-AA49-B582-D28E-69F8D8200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25983" y="304800"/>
            <a:ext cx="3789817" cy="6248400"/>
          </a:xfrm>
          <a:prstGeom prst="rect">
            <a:avLst/>
          </a:prstGeom>
        </p:spPr>
      </p:pic>
      <p:sp>
        <p:nvSpPr>
          <p:cNvPr id="7" name="TextBox 6">
            <a:extLst>
              <a:ext uri="{FF2B5EF4-FFF2-40B4-BE49-F238E27FC236}">
                <a16:creationId xmlns:a16="http://schemas.microsoft.com/office/drawing/2014/main" id="{8CAC4F78-A38A-FCA5-45AE-38D60EC23F02}"/>
              </a:ext>
            </a:extLst>
          </p:cNvPr>
          <p:cNvSpPr txBox="1"/>
          <p:nvPr/>
        </p:nvSpPr>
        <p:spPr>
          <a:xfrm>
            <a:off x="5257800" y="3929933"/>
            <a:ext cx="1673435" cy="369332"/>
          </a:xfrm>
          <a:prstGeom prst="rect">
            <a:avLst/>
          </a:prstGeom>
          <a:solidFill>
            <a:schemeClr val="bg1"/>
          </a:solidFill>
        </p:spPr>
        <p:txBody>
          <a:bodyPr wrap="square" rtlCol="0">
            <a:spAutoFit/>
          </a:bodyPr>
          <a:lstStyle/>
          <a:p>
            <a:endParaRPr lang="en-AU" dirty="0"/>
          </a:p>
        </p:txBody>
      </p:sp>
    </p:spTree>
    <p:extLst>
      <p:ext uri="{BB962C8B-B14F-4D97-AF65-F5344CB8AC3E}">
        <p14:creationId xmlns:p14="http://schemas.microsoft.com/office/powerpoint/2010/main" val="3939459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37E177-43BD-5D20-9050-17731BDD1A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72966" y="1526892"/>
            <a:ext cx="3469069" cy="3769721"/>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6146BA-93A9-BB45-A8A0-2EBB66C7730A}"/>
                  </a:ext>
                </a:extLst>
              </p:cNvPr>
              <p:cNvSpPr>
                <a:spLocks noGrp="1"/>
              </p:cNvSpPr>
              <p:nvPr>
                <p:ph type="title"/>
              </p:nvPr>
            </p:nvSpPr>
            <p:spPr/>
            <p:txBody>
              <a:bodyPr/>
              <a:lstStyle/>
              <a:p>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𝝅</m:t>
                    </m:r>
                  </m:oMath>
                </a14:m>
                <a:r>
                  <a:rPr lang="en-AU" sz="3200" b="0" dirty="0">
                    <a:ln w="0"/>
                    <a:solidFill>
                      <a:schemeClr val="accent1"/>
                    </a:solidFill>
                    <a:effectLst>
                      <a:outerShdw blurRad="38100" dist="25400" dir="5400000" algn="ctr" rotWithShape="0">
                        <a:srgbClr val="6E747A">
                          <a:alpha val="43000"/>
                        </a:srgbClr>
                      </a:outerShdw>
                    </a:effectLst>
                  </a:rPr>
                  <a:t> mass radius</a:t>
                </a:r>
                <a:endParaRPr lang="en-AU" sz="2800" dirty="0"/>
              </a:p>
            </p:txBody>
          </p:sp>
        </mc:Choice>
        <mc:Fallback xmlns="">
          <p:sp>
            <p:nvSpPr>
              <p:cNvPr id="2" name="Title 1">
                <a:extLst>
                  <a:ext uri="{FF2B5EF4-FFF2-40B4-BE49-F238E27FC236}">
                    <a16:creationId xmlns:a16="http://schemas.microsoft.com/office/drawing/2014/main" id="{376146BA-93A9-BB45-A8A0-2EBB66C7730A}"/>
                  </a:ext>
                </a:extLst>
              </p:cNvPr>
              <p:cNvSpPr>
                <a:spLocks noGrp="1" noRot="1" noChangeAspect="1" noMove="1" noResize="1" noEditPoints="1" noAdjustHandles="1" noChangeArrowheads="1" noChangeShapeType="1" noTextEdit="1"/>
              </p:cNvSpPr>
              <p:nvPr>
                <p:ph type="title"/>
              </p:nvPr>
            </p:nvSpPr>
            <p:spPr>
              <a:blipFill>
                <a:blip r:embed="rId4"/>
                <a:stretch>
                  <a:fillRect t="-80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A025EA1-129F-DCB1-5C9C-43D9EF6878BC}"/>
                  </a:ext>
                </a:extLst>
              </p:cNvPr>
              <p:cNvSpPr>
                <a:spLocks noGrp="1"/>
              </p:cNvSpPr>
              <p:nvPr>
                <p:ph idx="1"/>
              </p:nvPr>
            </p:nvSpPr>
            <p:spPr/>
            <p:txBody>
              <a:bodyPr/>
              <a:lstStyle/>
              <a:p>
                <a:endParaRPr lang="en-AU" dirty="0"/>
              </a:p>
              <a:p>
                <a:r>
                  <a:rPr lang="en-US" dirty="0"/>
                  <a:t>Comparison value for charge radius: </a:t>
                </a:r>
                <a14:m>
                  <m:oMath xmlns:m="http://schemas.openxmlformats.org/officeDocument/2006/math">
                    <m:sSub>
                      <m:sSubPr>
                        <m:ctrlPr>
                          <a:rPr lang="en-AU" b="0" i="1" smtClean="0">
                            <a:latin typeface="Cambria Math" panose="02040503050406030204" pitchFamily="18" charset="0"/>
                          </a:rPr>
                        </m:ctrlPr>
                      </m:sSubPr>
                      <m:e>
                        <m:r>
                          <a:rPr lang="en-AU" b="0" i="1" smtClean="0">
                            <a:latin typeface="Cambria Math" panose="02040503050406030204" pitchFamily="18" charset="0"/>
                          </a:rPr>
                          <m:t>𝑟</m:t>
                        </m:r>
                      </m:e>
                      <m:sub>
                        <m:r>
                          <a:rPr lang="en-AU" b="0" i="1" smtClean="0">
                            <a:latin typeface="Cambria Math" panose="02040503050406030204" pitchFamily="18" charset="0"/>
                          </a:rPr>
                          <m:t>𝜋</m:t>
                        </m:r>
                      </m:sub>
                    </m:sSub>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64</m:t>
                    </m:r>
                    <m:d>
                      <m:dPr>
                        <m:ctrlPr>
                          <a:rPr lang="en-AU" b="0" i="1" smtClean="0">
                            <a:latin typeface="Cambria Math" panose="02040503050406030204" pitchFamily="18" charset="0"/>
                          </a:rPr>
                        </m:ctrlPr>
                      </m:dPr>
                      <m:e>
                        <m:r>
                          <a:rPr lang="en-AU" b="0" i="1" smtClean="0">
                            <a:latin typeface="Cambria Math" panose="02040503050406030204" pitchFamily="18" charset="0"/>
                          </a:rPr>
                          <m:t>2</m:t>
                        </m:r>
                      </m:e>
                    </m:d>
                  </m:oMath>
                </a14:m>
                <a:r>
                  <a:rPr lang="en-US" dirty="0"/>
                  <a:t> fm</a:t>
                </a:r>
              </a:p>
              <a:p>
                <a:r>
                  <a:rPr lang="en-US" dirty="0"/>
                  <a:t>Data-driven prediction: </a:t>
                </a:r>
                <a14:m>
                  <m:oMath xmlns:m="http://schemas.openxmlformats.org/officeDocument/2006/math">
                    <m:f>
                      <m:fPr>
                        <m:ctrlPr>
                          <a:rPr lang="en-AU" b="0" i="1" smtClean="0">
                            <a:latin typeface="Cambria Math" panose="02040503050406030204" pitchFamily="18" charset="0"/>
                          </a:rPr>
                        </m:ctrlPr>
                      </m:fPr>
                      <m:num>
                        <m:sSubSup>
                          <m:sSubSupPr>
                            <m:ctrlPr>
                              <a:rPr lang="en-AU" b="0" i="1" smtClean="0">
                                <a:latin typeface="Cambria Math" panose="02040503050406030204" pitchFamily="18" charset="0"/>
                              </a:rPr>
                            </m:ctrlPr>
                          </m:sSubSupPr>
                          <m:e>
                            <m:r>
                              <a:rPr lang="en-AU" b="0" i="1" smtClean="0">
                                <a:latin typeface="Cambria Math" panose="02040503050406030204" pitchFamily="18" charset="0"/>
                              </a:rPr>
                              <m:t>𝑟</m:t>
                            </m:r>
                          </m:e>
                          <m:sub>
                            <m:r>
                              <a:rPr lang="en-AU" b="0" i="1" smtClean="0">
                                <a:latin typeface="Cambria Math" panose="02040503050406030204" pitchFamily="18" charset="0"/>
                              </a:rPr>
                              <m:t>𝜋</m:t>
                            </m:r>
                          </m:sub>
                          <m:sup>
                            <m:sSub>
                              <m:sSubPr>
                                <m:ctrlPr>
                                  <a:rPr lang="en-AU" b="0" i="1" smtClean="0">
                                    <a:latin typeface="Cambria Math" panose="02040503050406030204" pitchFamily="18" charset="0"/>
                                  </a:rPr>
                                </m:ctrlPr>
                              </m:sSubPr>
                              <m:e>
                                <m:r>
                                  <a:rPr lang="en-AU" b="0" i="1" smtClean="0">
                                    <a:latin typeface="Cambria Math" panose="02040503050406030204" pitchFamily="18" charset="0"/>
                                  </a:rPr>
                                  <m:t>𝜃</m:t>
                                </m:r>
                              </m:e>
                              <m:sub>
                                <m:r>
                                  <a:rPr lang="en-AU" b="0" i="1" smtClean="0">
                                    <a:latin typeface="Cambria Math" panose="02040503050406030204" pitchFamily="18" charset="0"/>
                                  </a:rPr>
                                  <m:t>2</m:t>
                                </m:r>
                              </m:sub>
                            </m:sSub>
                          </m:sup>
                        </m:sSubSup>
                      </m:num>
                      <m:den>
                        <m:sSub>
                          <m:sSubPr>
                            <m:ctrlPr>
                              <a:rPr lang="en-AU" b="0" i="1" smtClean="0">
                                <a:latin typeface="Cambria Math" panose="02040503050406030204" pitchFamily="18" charset="0"/>
                              </a:rPr>
                            </m:ctrlPr>
                          </m:sSubPr>
                          <m:e>
                            <m:r>
                              <a:rPr lang="en-AU" b="0" i="1" smtClean="0">
                                <a:latin typeface="Cambria Math" panose="02040503050406030204" pitchFamily="18" charset="0"/>
                              </a:rPr>
                              <m:t>𝑟</m:t>
                            </m:r>
                          </m:e>
                          <m:sub>
                            <m:r>
                              <a:rPr lang="en-AU" b="0" i="1" smtClean="0">
                                <a:latin typeface="Cambria Math" panose="02040503050406030204" pitchFamily="18" charset="0"/>
                              </a:rPr>
                              <m:t>𝜋</m:t>
                            </m:r>
                          </m:sub>
                        </m:sSub>
                      </m:den>
                    </m:f>
                    <m:r>
                      <a:rPr lang="en-AU" b="0" i="1" smtClean="0">
                        <a:latin typeface="Cambria Math" panose="02040503050406030204" pitchFamily="18" charset="0"/>
                      </a:rPr>
                      <m:t>=</m:t>
                    </m:r>
                    <m:r>
                      <a:rPr lang="en-AU" b="0" i="1" smtClean="0">
                        <a:latin typeface="Cambria Math" panose="02040503050406030204" pitchFamily="18" charset="0"/>
                      </a:rPr>
                      <m:t>0</m:t>
                    </m:r>
                    <m:r>
                      <a:rPr lang="en-AU" b="0" i="1" smtClean="0">
                        <a:latin typeface="Cambria Math" panose="02040503050406030204" pitchFamily="18" charset="0"/>
                      </a:rPr>
                      <m:t>.</m:t>
                    </m:r>
                    <m:r>
                      <a:rPr lang="en-AU" b="0" i="1" smtClean="0">
                        <a:latin typeface="Cambria Math" panose="02040503050406030204" pitchFamily="18" charset="0"/>
                      </a:rPr>
                      <m:t>79</m:t>
                    </m:r>
                    <m:r>
                      <a:rPr lang="en-AU" b="0" i="1" smtClean="0">
                        <a:latin typeface="Cambria Math" panose="02040503050406030204" pitchFamily="18" charset="0"/>
                      </a:rPr>
                      <m:t>(</m:t>
                    </m:r>
                    <m:r>
                      <a:rPr lang="en-AU" b="0" i="1" smtClean="0">
                        <a:latin typeface="Cambria Math" panose="02040503050406030204" pitchFamily="18" charset="0"/>
                      </a:rPr>
                      <m:t>3</m:t>
                    </m:r>
                    <m:r>
                      <a:rPr lang="en-AU" b="0" i="1" smtClean="0">
                        <a:latin typeface="Cambria Math" panose="02040503050406030204" pitchFamily="18" charset="0"/>
                      </a:rPr>
                      <m:t>)</m:t>
                    </m:r>
                  </m:oMath>
                </a14:m>
                <a:endParaRPr lang="en-US" dirty="0"/>
              </a:p>
              <a:p>
                <a:r>
                  <a:rPr lang="en-US" dirty="0"/>
                  <a:t>Translates into spacetime volume ratio = </a:t>
                </a:r>
                <a14:m>
                  <m:oMath xmlns:m="http://schemas.openxmlformats.org/officeDocument/2006/math">
                    <m:r>
                      <a:rPr lang="en-US" i="1" dirty="0" smtClean="0">
                        <a:latin typeface="Cambria Math" panose="02040503050406030204" pitchFamily="18" charset="0"/>
                      </a:rPr>
                      <m:t>0</m:t>
                    </m:r>
                    <m:r>
                      <a:rPr lang="en-US" i="1" dirty="0" smtClean="0">
                        <a:latin typeface="Cambria Math" panose="02040503050406030204" pitchFamily="18" charset="0"/>
                      </a:rPr>
                      <m:t>.</m:t>
                    </m:r>
                    <m:r>
                      <a:rPr lang="en-US" i="1" dirty="0" smtClean="0">
                        <a:latin typeface="Cambria Math" panose="02040503050406030204" pitchFamily="18" charset="0"/>
                      </a:rPr>
                      <m:t>40</m:t>
                    </m:r>
                    <m:r>
                      <a:rPr lang="en-US" i="1" dirty="0" smtClean="0">
                        <a:latin typeface="Cambria Math" panose="02040503050406030204" pitchFamily="18" charset="0"/>
                      </a:rPr>
                      <m:t>(</m:t>
                    </m:r>
                    <m:r>
                      <a:rPr lang="en-US" i="1" dirty="0" smtClean="0">
                        <a:latin typeface="Cambria Math" panose="02040503050406030204" pitchFamily="18" charset="0"/>
                      </a:rPr>
                      <m:t>6</m:t>
                    </m:r>
                    <m:r>
                      <a:rPr lang="en-US" i="1" dirty="0" smtClean="0">
                        <a:latin typeface="Cambria Math" panose="02040503050406030204" pitchFamily="18" charset="0"/>
                      </a:rPr>
                      <m:t>)</m:t>
                    </m:r>
                  </m:oMath>
                </a14:m>
                <a:r>
                  <a:rPr lang="en-US" dirty="0"/>
                  <a:t> </a:t>
                </a:r>
              </a:p>
              <a:p>
                <a:pPr marL="800100" lvl="2" indent="0">
                  <a:buNone/>
                </a:pPr>
                <a:r>
                  <a:rPr lang="en-US" sz="2400" i="1" dirty="0">
                    <a:ln w="0"/>
                    <a:solidFill>
                      <a:srgbClr val="C00000"/>
                    </a:solidFill>
                    <a:effectLst>
                      <a:outerShdw blurRad="38100" dist="25400" dir="5400000" algn="ctr" rotWithShape="0">
                        <a:srgbClr val="6E747A">
                          <a:alpha val="43000"/>
                        </a:srgbClr>
                      </a:outerShdw>
                    </a:effectLst>
                  </a:rPr>
                  <a:t>Pion mass distribution is concentrated within </a:t>
                </a:r>
              </a:p>
              <a:p>
                <a:pPr marL="800100" lvl="2" indent="0">
                  <a:buNone/>
                </a:pPr>
                <a:r>
                  <a:rPr lang="en-US" sz="2400" i="1" dirty="0">
                    <a:ln w="0"/>
                    <a:solidFill>
                      <a:srgbClr val="C00000"/>
                    </a:solidFill>
                    <a:effectLst>
                      <a:outerShdw blurRad="38100" dist="25400" dir="5400000" algn="ctr" rotWithShape="0">
                        <a:srgbClr val="6E747A">
                          <a:alpha val="43000"/>
                        </a:srgbClr>
                      </a:outerShdw>
                    </a:effectLst>
                  </a:rPr>
                  <a:t>just 40% of the spacetime volume of the charge distribution </a:t>
                </a:r>
              </a:p>
              <a:p>
                <a:pPr marL="0" indent="0">
                  <a:buNone/>
                </a:pPr>
                <a:endParaRPr lang="en-AU" dirty="0"/>
              </a:p>
            </p:txBody>
          </p:sp>
        </mc:Choice>
        <mc:Fallback xmlns="">
          <p:sp>
            <p:nvSpPr>
              <p:cNvPr id="3" name="Content Placeholder 2">
                <a:extLst>
                  <a:ext uri="{FF2B5EF4-FFF2-40B4-BE49-F238E27FC236}">
                    <a16:creationId xmlns:a16="http://schemas.microsoft.com/office/drawing/2014/main" id="{FA025EA1-129F-DCB1-5C9C-43D9EF6878BC}"/>
                  </a:ext>
                </a:extLst>
              </p:cNvPr>
              <p:cNvSpPr>
                <a:spLocks noGrp="1" noRot="1" noChangeAspect="1" noMove="1" noResize="1" noEditPoints="1" noAdjustHandles="1" noChangeArrowheads="1" noChangeShapeType="1" noTextEdit="1"/>
              </p:cNvSpPr>
              <p:nvPr>
                <p:ph idx="1"/>
              </p:nvPr>
            </p:nvSpPr>
            <p:spPr>
              <a:blipFill>
                <a:blip r:embed="rId5"/>
                <a:stretch>
                  <a:fillRect l="-611"/>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B638AE26-6506-C9BD-C52B-CF457C9344ED}"/>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EAFD2297-0631-9A83-D9A1-463A4B581880}"/>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56E40FFD-C9FA-4191-6B0B-0440DC15C946}"/>
              </a:ext>
            </a:extLst>
          </p:cNvPr>
          <p:cNvSpPr>
            <a:spLocks noGrp="1"/>
          </p:cNvSpPr>
          <p:nvPr>
            <p:ph type="sldNum" sz="quarter" idx="12"/>
          </p:nvPr>
        </p:nvSpPr>
        <p:spPr/>
        <p:txBody>
          <a:bodyPr/>
          <a:lstStyle/>
          <a:p>
            <a:fld id="{87034D8C-3CB4-402A-BC46-2AB14C0FE90A}" type="slidenum">
              <a:rPr lang="en-US" smtClean="0"/>
              <a:pPr/>
              <a:t>98</a:t>
            </a:fld>
            <a:endParaRPr lang="en-US"/>
          </a:p>
        </p:txBody>
      </p:sp>
      <p:pic>
        <p:nvPicPr>
          <p:cNvPr id="8" name="Picture 7" descr="A picture containing text&#10;&#10;Description automatically generated">
            <a:extLst>
              <a:ext uri="{FF2B5EF4-FFF2-40B4-BE49-F238E27FC236}">
                <a16:creationId xmlns:a16="http://schemas.microsoft.com/office/drawing/2014/main" id="{8FB863AE-729C-8CA1-1802-504511FCF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9033" y="920720"/>
            <a:ext cx="4753933" cy="901759"/>
          </a:xfrm>
          <a:prstGeom prst="rect">
            <a:avLst/>
          </a:prstGeom>
        </p:spPr>
      </p:pic>
      <p:sp>
        <p:nvSpPr>
          <p:cNvPr id="7" name="TextBox 6">
            <a:extLst>
              <a:ext uri="{FF2B5EF4-FFF2-40B4-BE49-F238E27FC236}">
                <a16:creationId xmlns:a16="http://schemas.microsoft.com/office/drawing/2014/main" id="{BC0DFB30-9B42-7D63-1D60-B2F66E7C42CF}"/>
              </a:ext>
            </a:extLst>
          </p:cNvPr>
          <p:cNvSpPr txBox="1"/>
          <p:nvPr/>
        </p:nvSpPr>
        <p:spPr>
          <a:xfrm>
            <a:off x="9982200" y="3059668"/>
            <a:ext cx="655319" cy="369332"/>
          </a:xfrm>
          <a:prstGeom prst="rect">
            <a:avLst/>
          </a:prstGeom>
          <a:noFill/>
        </p:spPr>
        <p:txBody>
          <a:bodyPr wrap="square" rtlCol="0">
            <a:spAutoFit/>
          </a:bodyPr>
          <a:lstStyle/>
          <a:p>
            <a:r>
              <a:rPr lang="en-AU" dirty="0">
                <a:ln w="0"/>
                <a:solidFill>
                  <a:schemeClr val="bg1"/>
                </a:solidFill>
                <a:effectLst>
                  <a:outerShdw blurRad="38100" dist="25400" dir="5400000" algn="ctr" rotWithShape="0">
                    <a:srgbClr val="6E747A">
                      <a:alpha val="43000"/>
                    </a:srgbClr>
                  </a:outerShdw>
                </a:effectLst>
              </a:rPr>
              <a:t>mass</a:t>
            </a:r>
          </a:p>
        </p:txBody>
      </p:sp>
      <p:sp>
        <p:nvSpPr>
          <p:cNvPr id="9" name="TextBox 8">
            <a:extLst>
              <a:ext uri="{FF2B5EF4-FFF2-40B4-BE49-F238E27FC236}">
                <a16:creationId xmlns:a16="http://schemas.microsoft.com/office/drawing/2014/main" id="{119E6728-83B3-231B-4533-4A07A64AE9CD}"/>
              </a:ext>
            </a:extLst>
          </p:cNvPr>
          <p:cNvSpPr txBox="1"/>
          <p:nvPr/>
        </p:nvSpPr>
        <p:spPr>
          <a:xfrm>
            <a:off x="9930342" y="2116020"/>
            <a:ext cx="914400" cy="369332"/>
          </a:xfrm>
          <a:prstGeom prst="rect">
            <a:avLst/>
          </a:prstGeom>
          <a:noFill/>
        </p:spPr>
        <p:txBody>
          <a:bodyPr wrap="square" rtlCol="0">
            <a:spAutoFit/>
          </a:bodyPr>
          <a:lstStyle/>
          <a:p>
            <a:r>
              <a:rPr lang="en-AU" dirty="0">
                <a:ln w="0"/>
                <a:solidFill>
                  <a:schemeClr val="bg1"/>
                </a:solidFill>
                <a:effectLst>
                  <a:outerShdw blurRad="38100" dist="25400" dir="5400000" algn="ctr" rotWithShape="0">
                    <a:srgbClr val="6E747A">
                      <a:alpha val="43000"/>
                    </a:srgbClr>
                  </a:outerShdw>
                </a:effectLst>
              </a:rPr>
              <a:t>charge</a:t>
            </a:r>
          </a:p>
        </p:txBody>
      </p:sp>
      <p:sp>
        <p:nvSpPr>
          <p:cNvPr id="11" name="TextBox 10">
            <a:extLst>
              <a:ext uri="{FF2B5EF4-FFF2-40B4-BE49-F238E27FC236}">
                <a16:creationId xmlns:a16="http://schemas.microsoft.com/office/drawing/2014/main" id="{9A7CED9F-D3FD-476F-0BAA-4E3D2D235651}"/>
              </a:ext>
            </a:extLst>
          </p:cNvPr>
          <p:cNvSpPr txBox="1"/>
          <p:nvPr/>
        </p:nvSpPr>
        <p:spPr>
          <a:xfrm>
            <a:off x="3886200" y="1049895"/>
            <a:ext cx="439544" cy="369332"/>
          </a:xfrm>
          <a:prstGeom prst="rect">
            <a:avLst/>
          </a:prstGeom>
          <a:noFill/>
        </p:spPr>
        <p:txBody>
          <a:bodyPr wrap="none" rtlCol="0">
            <a:spAutoFit/>
          </a:bodyPr>
          <a:lstStyle/>
          <a:p>
            <a:r>
              <a:rPr lang="en-AU" dirty="0" err="1"/>
              <a:t>fm</a:t>
            </a:r>
            <a:endParaRPr lang="en-AU" dirty="0"/>
          </a:p>
        </p:txBody>
      </p:sp>
    </p:spTree>
    <p:extLst>
      <p:ext uri="{BB962C8B-B14F-4D97-AF65-F5344CB8AC3E}">
        <p14:creationId xmlns:p14="http://schemas.microsoft.com/office/powerpoint/2010/main" val="72917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9731253-41AE-E4B8-89D3-41A7AB9A44A2}"/>
                  </a:ext>
                </a:extLst>
              </p:cNvPr>
              <p:cNvSpPr>
                <a:spLocks noGrp="1"/>
              </p:cNvSpPr>
              <p:nvPr>
                <p:ph type="title"/>
              </p:nvPr>
            </p:nvSpPr>
            <p:spPr/>
            <p:txBody>
              <a:bodyPr/>
              <a:lstStyle/>
              <a:p>
                <a14:m>
                  <m:oMath xmlns:m="http://schemas.openxmlformats.org/officeDocument/2006/math">
                    <m:r>
                      <a:rPr lang="en-AU" sz="3200" b="0" i="1" smtClean="0">
                        <a:ln w="0"/>
                        <a:solidFill>
                          <a:schemeClr val="accent1"/>
                        </a:solidFill>
                        <a:effectLst>
                          <a:outerShdw blurRad="38100" dist="25400" dir="5400000" algn="ctr" rotWithShape="0">
                            <a:srgbClr val="6E747A">
                              <a:alpha val="43000"/>
                            </a:srgbClr>
                          </a:outerShdw>
                        </a:effectLst>
                        <a:latin typeface="Cambria Math" panose="02040503050406030204" pitchFamily="18" charset="0"/>
                      </a:rPr>
                      <m:t>𝝅</m:t>
                    </m:r>
                  </m:oMath>
                </a14:m>
                <a:r>
                  <a:rPr lang="en-AU" sz="3200" b="0" dirty="0">
                    <a:ln w="0"/>
                    <a:solidFill>
                      <a:schemeClr val="accent1"/>
                    </a:solidFill>
                    <a:effectLst>
                      <a:outerShdw blurRad="38100" dist="25400" dir="5400000" algn="ctr" rotWithShape="0">
                        <a:srgbClr val="6E747A">
                          <a:alpha val="43000"/>
                        </a:srgbClr>
                      </a:outerShdw>
                    </a:effectLst>
                  </a:rPr>
                  <a:t> mass distribution is harder</a:t>
                </a:r>
                <a:endParaRPr lang="en-AU" sz="2800" dirty="0"/>
              </a:p>
            </p:txBody>
          </p:sp>
        </mc:Choice>
        <mc:Fallback xmlns="">
          <p:sp>
            <p:nvSpPr>
              <p:cNvPr id="2" name="Title 1">
                <a:extLst>
                  <a:ext uri="{FF2B5EF4-FFF2-40B4-BE49-F238E27FC236}">
                    <a16:creationId xmlns:a16="http://schemas.microsoft.com/office/drawing/2014/main" id="{B9731253-41AE-E4B8-89D3-41A7AB9A44A2}"/>
                  </a:ext>
                </a:extLst>
              </p:cNvPr>
              <p:cNvSpPr>
                <a:spLocks noGrp="1" noRot="1" noChangeAspect="1" noMove="1" noResize="1" noEditPoints="1" noAdjustHandles="1" noChangeArrowheads="1" noChangeShapeType="1" noTextEdit="1"/>
              </p:cNvSpPr>
              <p:nvPr>
                <p:ph type="title"/>
              </p:nvPr>
            </p:nvSpPr>
            <p:spPr>
              <a:blipFill>
                <a:blip r:embed="rId2"/>
                <a:stretch>
                  <a:fillRect t="-8021"/>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2B132B9-C212-C892-A71C-6227FC2CDC7D}"/>
                  </a:ext>
                </a:extLst>
              </p:cNvPr>
              <p:cNvSpPr>
                <a:spLocks noGrp="1"/>
              </p:cNvSpPr>
              <p:nvPr>
                <p:ph idx="1"/>
              </p:nvPr>
            </p:nvSpPr>
            <p:spPr>
              <a:xfrm>
                <a:off x="609600" y="990600"/>
                <a:ext cx="10972800" cy="5486400"/>
              </a:xfrm>
            </p:spPr>
            <p:txBody>
              <a:bodyPr/>
              <a:lstStyle/>
              <a:p>
                <a:r>
                  <a:rPr lang="en-AU" sz="2000" dirty="0"/>
                  <a:t>Empirical fact is readily understood physically</a:t>
                </a:r>
              </a:p>
              <a:p>
                <a:pPr>
                  <a:spcBef>
                    <a:spcPts val="1200"/>
                  </a:spcBef>
                </a:pPr>
                <a:r>
                  <a:rPr lang="en-US" sz="2000" dirty="0"/>
                  <a:t>Pion wave function (hence, pion GPD) is independent of the probe.  </a:t>
                </a:r>
              </a:p>
              <a:p>
                <a:pPr lvl="1"/>
                <a:r>
                  <a:rPr lang="en-US" dirty="0"/>
                  <a:t>It's the same whether 1 photon or 2 photons or graviton is the probing object.  </a:t>
                </a:r>
              </a:p>
              <a:p>
                <a:pPr>
                  <a:spcBef>
                    <a:spcPts val="1200"/>
                  </a:spcBef>
                </a:pPr>
                <a:r>
                  <a:rPr lang="en-US" sz="2000" dirty="0"/>
                  <a:t>However, probe itself focuses on different features of the target constituents</a:t>
                </a:r>
              </a:p>
              <a:p>
                <a:pPr lvl="1"/>
                <a:r>
                  <a:rPr lang="en-US" dirty="0"/>
                  <a:t>Target quark carries same charge, irrespective of its momentum.  </a:t>
                </a:r>
              </a:p>
              <a:p>
                <a:pPr lvl="2"/>
                <a:r>
                  <a:rPr lang="en-US" sz="2000" dirty="0"/>
                  <a:t>So, pion LFWF alone controls distribution of charge.  </a:t>
                </a:r>
              </a:p>
              <a:p>
                <a:pPr lvl="1"/>
                <a:r>
                  <a:rPr lang="en-US" dirty="0"/>
                  <a:t>Gravitational interaction of target quark depends on its momentum.  </a:t>
                </a:r>
              </a:p>
              <a:p>
                <a:pPr marL="457200" lvl="1" indent="0">
                  <a:buNone/>
                </a:pPr>
                <a:r>
                  <a:rPr lang="en-US" dirty="0"/>
                  <a:t>     (The current = the energy momentum tensor)  </a:t>
                </a:r>
              </a:p>
              <a:p>
                <a:pPr lvl="2"/>
                <a:r>
                  <a:rPr lang="en-US" sz="2000" dirty="0"/>
                  <a:t>Pion effective mass distribution therefore depends on interference between quark momentum growth and LFWF momentum suppression with increasing </a:t>
                </a:r>
                <a14:m>
                  <m:oMath xmlns:m="http://schemas.openxmlformats.org/officeDocument/2006/math">
                    <m:sSup>
                      <m:sSupPr>
                        <m:ctrlPr>
                          <a:rPr lang="en-AU" sz="2000" b="0" i="1" smtClean="0">
                            <a:latin typeface="Cambria Math" panose="02040503050406030204" pitchFamily="18" charset="0"/>
                          </a:rPr>
                        </m:ctrlPr>
                      </m:sSupPr>
                      <m:e>
                        <m:r>
                          <m:rPr>
                            <m:sty m:val="p"/>
                          </m:rPr>
                          <a:rPr lang="en-AU" sz="2000" b="0" i="0" smtClean="0">
                            <a:latin typeface="Cambria Math" panose="02040503050406030204" pitchFamily="18" charset="0"/>
                          </a:rPr>
                          <m:t>Δ</m:t>
                        </m:r>
                      </m:e>
                      <m:sup>
                        <m:r>
                          <a:rPr lang="en-AU" sz="2000" b="0" i="1" smtClean="0">
                            <a:latin typeface="Cambria Math" panose="02040503050406030204" pitchFamily="18" charset="0"/>
                          </a:rPr>
                          <m:t>2</m:t>
                        </m:r>
                      </m:sup>
                    </m:sSup>
                    <m:sSup>
                      <m:sSupPr>
                        <m:ctrlPr>
                          <a:rPr lang="en-AU" sz="2000" b="0" i="1" smtClean="0">
                            <a:latin typeface="Cambria Math" panose="02040503050406030204" pitchFamily="18" charset="0"/>
                          </a:rPr>
                        </m:ctrlPr>
                      </m:sSupPr>
                      <m:e>
                        <m:r>
                          <a:rPr lang="en-AU" sz="2000" b="0" i="1" smtClean="0">
                            <a:latin typeface="Cambria Math" panose="02040503050406030204" pitchFamily="18" charset="0"/>
                          </a:rPr>
                          <m:t>𝑥</m:t>
                        </m:r>
                      </m:e>
                      <m:sup>
                        <m:r>
                          <a:rPr lang="en-AU" sz="2000" b="0" i="1" smtClean="0">
                            <a:latin typeface="Cambria Math" panose="02040503050406030204" pitchFamily="18" charset="0"/>
                          </a:rPr>
                          <m:t>2</m:t>
                        </m:r>
                      </m:sup>
                    </m:sSup>
                  </m:oMath>
                </a14:m>
                <a:r>
                  <a:rPr lang="en-US" sz="2000" dirty="0"/>
                  <a:t>.  </a:t>
                </a:r>
              </a:p>
              <a:p>
                <a:pPr lvl="2"/>
                <a:r>
                  <a:rPr lang="en-US" sz="2000" dirty="0"/>
                  <a:t>This pushes support to a larger momentum domain in the pion = smaller distance domain.</a:t>
                </a:r>
              </a:p>
              <a:p>
                <a:pPr>
                  <a:spcBef>
                    <a:spcPts val="1200"/>
                  </a:spcBef>
                </a:pPr>
                <a:r>
                  <a:rPr lang="en-US" sz="2000" dirty="0"/>
                  <a:t>“</a:t>
                </a:r>
                <a:r>
                  <a:rPr lang="en-US" sz="2000" i="1" dirty="0">
                    <a:ln w="0"/>
                    <a:solidFill>
                      <a:srgbClr val="C00000"/>
                    </a:solidFill>
                    <a:effectLst>
                      <a:outerShdw blurRad="38100" dist="25400" dir="5400000" algn="ctr" rotWithShape="0">
                        <a:srgbClr val="6E747A">
                          <a:alpha val="43000"/>
                        </a:srgbClr>
                      </a:outerShdw>
                    </a:effectLst>
                  </a:rPr>
                  <a:t>Is there a specific aspect of the pion GPDs driven by the data which is responsible?</a:t>
                </a:r>
                <a:r>
                  <a:rPr lang="en-US" sz="2000" dirty="0">
                    <a:effectLst/>
                  </a:rPr>
                  <a:t>”  </a:t>
                </a:r>
              </a:p>
              <a:p>
                <a:r>
                  <a:rPr lang="en-US" sz="2000" dirty="0"/>
                  <a:t>Yes.  EHM induced broadening of pion LFWF = GPD.  </a:t>
                </a:r>
              </a:p>
              <a:p>
                <a:pPr marL="0" indent="0">
                  <a:buNone/>
                </a:pPr>
                <a:r>
                  <a:rPr lang="en-US" sz="2000" dirty="0"/>
                  <a:t>	Given GPD overlap representation, they’re the same thing.</a:t>
                </a:r>
              </a:p>
              <a:p>
                <a:pPr marL="914400" lvl="2" indent="0">
                  <a:buNone/>
                </a:pPr>
                <a:endParaRPr lang="en-US" sz="2000" dirty="0"/>
              </a:p>
            </p:txBody>
          </p:sp>
        </mc:Choice>
        <mc:Fallback xmlns="">
          <p:sp>
            <p:nvSpPr>
              <p:cNvPr id="3" name="Content Placeholder 2">
                <a:extLst>
                  <a:ext uri="{FF2B5EF4-FFF2-40B4-BE49-F238E27FC236}">
                    <a16:creationId xmlns:a16="http://schemas.microsoft.com/office/drawing/2014/main" id="{E2B132B9-C212-C892-A71C-6227FC2CDC7D}"/>
                  </a:ext>
                </a:extLst>
              </p:cNvPr>
              <p:cNvSpPr>
                <a:spLocks noGrp="1" noRot="1" noChangeAspect="1" noMove="1" noResize="1" noEditPoints="1" noAdjustHandles="1" noChangeArrowheads="1" noChangeShapeType="1" noTextEdit="1"/>
              </p:cNvSpPr>
              <p:nvPr>
                <p:ph idx="1"/>
              </p:nvPr>
            </p:nvSpPr>
            <p:spPr>
              <a:xfrm>
                <a:off x="609600" y="990600"/>
                <a:ext cx="10972800" cy="5486400"/>
              </a:xfrm>
              <a:blipFill>
                <a:blip r:embed="rId3"/>
                <a:stretch>
                  <a:fillRect l="-500" t="-667"/>
                </a:stretch>
              </a:blipFill>
            </p:spPr>
            <p:txBody>
              <a:bodyPr/>
              <a:lstStyle/>
              <a:p>
                <a:r>
                  <a:rPr lang="en-AU">
                    <a:noFill/>
                  </a:rPr>
                  <a:t> </a:t>
                </a:r>
              </a:p>
            </p:txBody>
          </p:sp>
        </mc:Fallback>
      </mc:AlternateContent>
      <p:sp>
        <p:nvSpPr>
          <p:cNvPr id="4" name="Date Placeholder 3">
            <a:extLst>
              <a:ext uri="{FF2B5EF4-FFF2-40B4-BE49-F238E27FC236}">
                <a16:creationId xmlns:a16="http://schemas.microsoft.com/office/drawing/2014/main" id="{0A93E91D-2EDA-1D34-800E-238A7D449BDC}"/>
              </a:ext>
            </a:extLst>
          </p:cNvPr>
          <p:cNvSpPr>
            <a:spLocks noGrp="1"/>
          </p:cNvSpPr>
          <p:nvPr>
            <p:ph type="dt" sz="half" idx="10"/>
          </p:nvPr>
        </p:nvSpPr>
        <p:spPr/>
        <p:txBody>
          <a:bodyPr/>
          <a:lstStyle/>
          <a:p>
            <a:r>
              <a:rPr lang="en-US"/>
              <a:t>.                    2025 October 15: NJU INP IWSHSSI 2025                                          (122)</a:t>
            </a:r>
            <a:endParaRPr lang="en-US" dirty="0"/>
          </a:p>
        </p:txBody>
      </p:sp>
      <p:sp>
        <p:nvSpPr>
          <p:cNvPr id="5" name="Footer Placeholder 4">
            <a:extLst>
              <a:ext uri="{FF2B5EF4-FFF2-40B4-BE49-F238E27FC236}">
                <a16:creationId xmlns:a16="http://schemas.microsoft.com/office/drawing/2014/main" id="{776A5CC4-47EB-BFE9-9698-6895FBB6BD57}"/>
              </a:ext>
            </a:extLst>
          </p:cNvPr>
          <p:cNvSpPr>
            <a:spLocks noGrp="1"/>
          </p:cNvSpPr>
          <p:nvPr>
            <p:ph type="ftr" sz="quarter" idx="11"/>
          </p:nvPr>
        </p:nvSpPr>
        <p:spPr/>
        <p:txBody>
          <a:bodyPr/>
          <a:lstStyle/>
          <a:p>
            <a:r>
              <a:rPr lang="en-US"/>
              <a:t>Craig Roberts cdroberts@nju.edu.cn  472  3/4 Emergent Hadron Mass: Origins and Consequences</a:t>
            </a:r>
            <a:endParaRPr lang="en-US" dirty="0"/>
          </a:p>
        </p:txBody>
      </p:sp>
      <p:sp>
        <p:nvSpPr>
          <p:cNvPr id="6" name="Slide Number Placeholder 5">
            <a:extLst>
              <a:ext uri="{FF2B5EF4-FFF2-40B4-BE49-F238E27FC236}">
                <a16:creationId xmlns:a16="http://schemas.microsoft.com/office/drawing/2014/main" id="{61CE84B2-8641-43B6-0B54-C3EAE21BE323}"/>
              </a:ext>
            </a:extLst>
          </p:cNvPr>
          <p:cNvSpPr>
            <a:spLocks noGrp="1"/>
          </p:cNvSpPr>
          <p:nvPr>
            <p:ph type="sldNum" sz="quarter" idx="12"/>
          </p:nvPr>
        </p:nvSpPr>
        <p:spPr/>
        <p:txBody>
          <a:bodyPr/>
          <a:lstStyle/>
          <a:p>
            <a:fld id="{87034D8C-3CB4-402A-BC46-2AB14C0FE90A}" type="slidenum">
              <a:rPr lang="en-US" smtClean="0"/>
              <a:pPr/>
              <a:t>99</a:t>
            </a:fld>
            <a:endParaRPr lang="en-US"/>
          </a:p>
        </p:txBody>
      </p:sp>
      <p:pic>
        <p:nvPicPr>
          <p:cNvPr id="7" name="Picture 6" descr="Chart&#10;&#10;Description automatically generated">
            <a:extLst>
              <a:ext uri="{FF2B5EF4-FFF2-40B4-BE49-F238E27FC236}">
                <a16:creationId xmlns:a16="http://schemas.microsoft.com/office/drawing/2014/main" id="{BA1ABEF0-6968-227A-EFEB-E1D9D6DAF9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0" y="2135505"/>
            <a:ext cx="2971800" cy="2055495"/>
          </a:xfrm>
          <a:prstGeom prst="rect">
            <a:avLst/>
          </a:prstGeom>
        </p:spPr>
      </p:pic>
    </p:spTree>
    <p:extLst>
      <p:ext uri="{BB962C8B-B14F-4D97-AF65-F5344CB8AC3E}">
        <p14:creationId xmlns:p14="http://schemas.microsoft.com/office/powerpoint/2010/main" val="28662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outHorizontal)">
                                      <p:cBhvr>
                                        <p:cTn id="7" dur="500"/>
                                        <p:tgtEl>
                                          <p:spTgt spid="3">
                                            <p:txEl>
                                              <p:pRg st="3" end="3"/>
                                            </p:txEl>
                                          </p:spTgt>
                                        </p:tgtEl>
                                      </p:cBhvr>
                                    </p:animEffect>
                                  </p:childTnLst>
                                </p:cTn>
                              </p:par>
                              <p:par>
                                <p:cTn id="8" presetID="16" presetClass="entr" presetSubtype="42"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outHorizontal)">
                                      <p:cBhvr>
                                        <p:cTn id="10" dur="500"/>
                                        <p:tgtEl>
                                          <p:spTgt spid="3">
                                            <p:txEl>
                                              <p:pRg st="4" end="4"/>
                                            </p:txEl>
                                          </p:spTgt>
                                        </p:tgtEl>
                                      </p:cBhvr>
                                    </p:animEffect>
                                  </p:childTnLst>
                                </p:cTn>
                              </p:par>
                              <p:par>
                                <p:cTn id="11" presetID="16" presetClass="entr" presetSubtype="42"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outHorizontal)">
                                      <p:cBhvr>
                                        <p:cTn id="13" dur="500"/>
                                        <p:tgtEl>
                                          <p:spTgt spid="3">
                                            <p:txEl>
                                              <p:pRg st="5" end="5"/>
                                            </p:txEl>
                                          </p:spTgt>
                                        </p:tgtEl>
                                      </p:cBhvr>
                                    </p:animEffect>
                                  </p:childTnLst>
                                </p:cTn>
                              </p:par>
                              <p:par>
                                <p:cTn id="14" presetID="16" presetClass="entr" presetSubtype="42"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arn(outHorizontal)">
                                      <p:cBhvr>
                                        <p:cTn id="16" dur="500"/>
                                        <p:tgtEl>
                                          <p:spTgt spid="3">
                                            <p:txEl>
                                              <p:pRg st="6" end="6"/>
                                            </p:txEl>
                                          </p:spTgt>
                                        </p:tgtEl>
                                      </p:cBhvr>
                                    </p:animEffect>
                                  </p:childTnLst>
                                </p:cTn>
                              </p:par>
                              <p:par>
                                <p:cTn id="17" presetID="16" presetClass="entr" presetSubtype="42"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arn(outHorizontal)">
                                      <p:cBhvr>
                                        <p:cTn id="19" dur="500"/>
                                        <p:tgtEl>
                                          <p:spTgt spid="3">
                                            <p:txEl>
                                              <p:pRg st="7" end="7"/>
                                            </p:txEl>
                                          </p:spTgt>
                                        </p:tgtEl>
                                      </p:cBhvr>
                                    </p:animEffect>
                                  </p:childTnLst>
                                </p:cTn>
                              </p:par>
                              <p:par>
                                <p:cTn id="20" presetID="16" presetClass="entr" presetSubtype="42" fill="hold" nodeType="with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outHorizontal)">
                                      <p:cBhvr>
                                        <p:cTn id="22" dur="500"/>
                                        <p:tgtEl>
                                          <p:spTgt spid="3">
                                            <p:txEl>
                                              <p:pRg st="8" end="8"/>
                                            </p:txEl>
                                          </p:spTgt>
                                        </p:tgtEl>
                                      </p:cBhvr>
                                    </p:animEffect>
                                  </p:childTnLst>
                                </p:cTn>
                              </p:par>
                              <p:par>
                                <p:cTn id="23" presetID="16" presetClass="entr" presetSubtype="42"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barn(outHorizontal)">
                                      <p:cBhvr>
                                        <p:cTn id="25" dur="500"/>
                                        <p:tgtEl>
                                          <p:spTgt spid="3">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wipe(left)">
                                      <p:cBhvr>
                                        <p:cTn id="30" dur="500"/>
                                        <p:tgtEl>
                                          <p:spTgt spid="3">
                                            <p:txEl>
                                              <p:pRg st="10" end="10"/>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wipe(left)">
                                      <p:cBhvr>
                                        <p:cTn id="33" dur="500"/>
                                        <p:tgtEl>
                                          <p:spTgt spid="3">
                                            <p:txEl>
                                              <p:pRg st="11" end="11"/>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wipe(left)">
                                      <p:cBhvr>
                                        <p:cTn id="36" dur="500"/>
                                        <p:tgtEl>
                                          <p:spTgt spid="3">
                                            <p:txEl>
                                              <p:pRg st="12" end="12"/>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RSTCRAIG20ROBERTS@ALLIYGNFUVWYY577" val="3700"/>
</p:tagLst>
</file>

<file path=ppt/theme/theme1.xml><?xml version="1.0" encoding="utf-8"?>
<a:theme xmlns:a="http://schemas.openxmlformats.org/drawingml/2006/main" name="blue_2007">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Blue design">
      <a:majorFont>
        <a:latin typeface="Trebuchet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lue design 1">
        <a:dk1>
          <a:srgbClr val="616161"/>
        </a:dk1>
        <a:lt1>
          <a:srgbClr val="FFFFFF"/>
        </a:lt1>
        <a:dk2>
          <a:srgbClr val="1F497D"/>
        </a:dk2>
        <a:lt2>
          <a:srgbClr val="D2D2D2"/>
        </a:lt2>
        <a:accent1>
          <a:srgbClr val="5C0426"/>
        </a:accent1>
        <a:accent2>
          <a:srgbClr val="9D7D9E"/>
        </a:accent2>
        <a:accent3>
          <a:srgbClr val="FFFFFF"/>
        </a:accent3>
        <a:accent4>
          <a:srgbClr val="525252"/>
        </a:accent4>
        <a:accent5>
          <a:srgbClr val="B5AAAC"/>
        </a:accent5>
        <a:accent6>
          <a:srgbClr val="8E718F"/>
        </a:accent6>
        <a:hlink>
          <a:srgbClr val="253D51"/>
        </a:hlink>
        <a:folHlink>
          <a:srgbClr val="0D204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Custom 11">
      <a:dk1>
        <a:srgbClr val="616161"/>
      </a:dk1>
      <a:lt1>
        <a:sysClr val="window" lastClr="FFFFFF"/>
      </a:lt1>
      <a:dk2>
        <a:srgbClr val="1F497D"/>
      </a:dk2>
      <a:lt2>
        <a:srgbClr val="D2D2D2"/>
      </a:lt2>
      <a:accent1>
        <a:srgbClr val="A6C4DE"/>
      </a:accent1>
      <a:accent2>
        <a:srgbClr val="D8AC28"/>
      </a:accent2>
      <a:accent3>
        <a:srgbClr val="A22B38"/>
      </a:accent3>
      <a:accent4>
        <a:srgbClr val="7AB800"/>
      </a:accent4>
      <a:accent5>
        <a:srgbClr val="4B7D9E"/>
      </a:accent5>
      <a:accent6>
        <a:srgbClr val="BF5C28"/>
      </a:accent6>
      <a:hlink>
        <a:srgbClr val="4D8ABE"/>
      </a:hlink>
      <a:folHlink>
        <a:srgbClr val="4D8AB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18003</TotalTime>
  <Words>16586</Words>
  <Application>Microsoft Office PowerPoint</Application>
  <PresentationFormat>Widescreen</PresentationFormat>
  <Paragraphs>1676</Paragraphs>
  <Slides>124</Slides>
  <Notes>23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124</vt:i4>
      </vt:variant>
    </vt:vector>
  </HeadingPairs>
  <TitlesOfParts>
    <vt:vector size="138" baseType="lpstr">
      <vt:lpstr>Adobe Hebrew</vt:lpstr>
      <vt:lpstr>Algerian</vt:lpstr>
      <vt:lpstr>-apple-system</vt:lpstr>
      <vt:lpstr>Arial</vt:lpstr>
      <vt:lpstr>Calibri</vt:lpstr>
      <vt:lpstr>Cambria Math</vt:lpstr>
      <vt:lpstr>Courier New</vt:lpstr>
      <vt:lpstr>Freestyle Script</vt:lpstr>
      <vt:lpstr>Lucida Handwriting</vt:lpstr>
      <vt:lpstr>Open Sans</vt:lpstr>
      <vt:lpstr>Trebuchet MS</vt:lpstr>
      <vt:lpstr>Wingdings</vt:lpstr>
      <vt:lpstr>blue_2007</vt:lpstr>
      <vt:lpstr>Equation</vt:lpstr>
      <vt:lpstr> </vt:lpstr>
      <vt:lpstr>Nature of Physics</vt:lpstr>
      <vt:lpstr>Dichotomy of the pion Mass Formula for 0— Mesons</vt:lpstr>
      <vt:lpstr>Dichotomy of the pion Mass Formula for 0— Mesons</vt:lpstr>
      <vt:lpstr>Dichotomy of the pion Mass Formula for 0— Mesons</vt:lpstr>
      <vt:lpstr>Dichotomy of the pion Mass Formula for 0— Mesons</vt:lpstr>
      <vt:lpstr>Dynamical Chiral Symmetry Breaking Vacuum Condensates?</vt:lpstr>
      <vt:lpstr>“Orthodox Vacuum”</vt:lpstr>
      <vt:lpstr>GMOR Relation</vt:lpstr>
      <vt:lpstr>Gell-Mann – Oakes – Renner Relation</vt:lpstr>
      <vt:lpstr>Gell-Mann – Oakes – Renner Relation</vt:lpstr>
      <vt:lpstr>Gell-Mann – Oakes – Renner Relation</vt:lpstr>
      <vt:lpstr>Note of Warning</vt:lpstr>
      <vt:lpstr>QCD Sum Rules </vt:lpstr>
      <vt:lpstr>QCD Sum Rules </vt:lpstr>
      <vt:lpstr>“quark condensate” 1960-1980</vt:lpstr>
      <vt:lpstr>Universal  Conventions</vt:lpstr>
      <vt:lpstr>Precedent?</vt:lpstr>
      <vt:lpstr>Precedent- Luminiferous Aether</vt:lpstr>
      <vt:lpstr>QCD </vt:lpstr>
      <vt:lpstr>QCD </vt:lpstr>
      <vt:lpstr>“Dark Energy” </vt:lpstr>
      <vt:lpstr>“Dark Energy” </vt:lpstr>
      <vt:lpstr>“Dark Energy” </vt:lpstr>
      <vt:lpstr>“Dark Energy” </vt:lpstr>
      <vt:lpstr>Resolution?</vt:lpstr>
      <vt:lpstr>QCD </vt:lpstr>
      <vt:lpstr>Confinement contains condensates</vt:lpstr>
      <vt:lpstr>GMOR Relation</vt:lpstr>
      <vt:lpstr>Gell-Mann Oakes Renner Relation</vt:lpstr>
      <vt:lpstr>Hadron  Charges</vt:lpstr>
      <vt:lpstr>“Orthodox Vacuum”</vt:lpstr>
      <vt:lpstr>New Paradigm </vt:lpstr>
      <vt:lpstr> </vt:lpstr>
      <vt:lpstr>Whence “1” and yet “0” ?</vt:lpstr>
      <vt:lpstr>Whence “0” ?</vt:lpstr>
      <vt:lpstr>Whence “0” ?</vt:lpstr>
      <vt:lpstr>Pion masslessness</vt:lpstr>
      <vt:lpstr>Pion masslessness</vt:lpstr>
      <vt:lpstr>Pion masslessness</vt:lpstr>
      <vt:lpstr>Pion masslessness</vt:lpstr>
      <vt:lpstr>Massless Pion</vt:lpstr>
      <vt:lpstr>Enigma of mass</vt:lpstr>
      <vt:lpstr>S. Weinberg  “The Quantum Theory of Fields … Volume I … Foundations ” </vt:lpstr>
      <vt:lpstr>“Best” “Practical” Introductions to Quantum Field Theory and QCD</vt:lpstr>
      <vt:lpstr>Nature’s Natural Space</vt:lpstr>
      <vt:lpstr>Nature’s Natural Space</vt:lpstr>
      <vt:lpstr>Nature’s Natural Space:  Euclidean ↔ Minkowski</vt:lpstr>
      <vt:lpstr>Schwinger Functions Methods</vt:lpstr>
      <vt:lpstr>PowerPoint Presentation</vt:lpstr>
      <vt:lpstr>EHM Basics</vt:lpstr>
      <vt:lpstr>Basic Questions for 21st Century Science</vt:lpstr>
      <vt:lpstr>Exposing &amp; Charting EHM</vt:lpstr>
      <vt:lpstr>Structure of Hadrons</vt:lpstr>
      <vt:lpstr>Structure of Baryons</vt:lpstr>
      <vt:lpstr>Light-front projection</vt:lpstr>
      <vt:lpstr>Light-front Quantisation</vt:lpstr>
      <vt:lpstr>Key to arriving at sound understanding of observable phenomena is  preserving Poincaré invariance</vt:lpstr>
      <vt:lpstr>Invisibility of the Lorentz Contraction</vt:lpstr>
      <vt:lpstr>Invisibility of the Lorentz Contraction</vt:lpstr>
      <vt:lpstr>Invisibility of the Lorentz Contraction</vt:lpstr>
      <vt:lpstr>Invisibility of the Lorentz Contraction</vt:lpstr>
      <vt:lpstr>Invisibility of the Lorentz Contraction</vt:lpstr>
      <vt:lpstr>Invisibility of the Lorentz Contraction – Weisskopf</vt:lpstr>
      <vt:lpstr>Invisibility of the Lorentz Contraction – Weisskopf</vt:lpstr>
      <vt:lpstr>Invisibility of the Lorentz Contraction – Penrose</vt:lpstr>
      <vt:lpstr>Invisibility of the Lorentz Contraction – Penrose</vt:lpstr>
      <vt:lpstr>Invisibility of the Lorentz Contraction – Weisskopf</vt:lpstr>
      <vt:lpstr>Contraction Paradox absent in Poincaré-invariant formulations </vt:lpstr>
      <vt:lpstr>Selected aspects  of meson physics</vt:lpstr>
      <vt:lpstr>Era of Meson “Targets”</vt:lpstr>
      <vt:lpstr>π &amp; K DAs &amp; Form Factors</vt:lpstr>
      <vt:lpstr>Wave Functions of Nambu Goldstone Bosons</vt:lpstr>
      <vt:lpstr>Pion’s valence-quark  Distribution Amplitude</vt:lpstr>
      <vt:lpstr>Meson leading-twist DAs </vt:lpstr>
      <vt:lpstr>π &amp; K DAs  cf. asymptotic profile</vt:lpstr>
      <vt:lpstr>Hard Exclusive Processes e.g, meson form factors</vt:lpstr>
      <vt:lpstr>Wave Functions of Nambu Goldstone Bosons</vt:lpstr>
      <vt:lpstr>Parton Distribution Functions</vt:lpstr>
      <vt:lpstr>Parton Distribution Functions (DFs)</vt:lpstr>
      <vt:lpstr>All-orders ζ-evolution</vt:lpstr>
      <vt:lpstr>NG Boson Distribution Functions </vt:lpstr>
      <vt:lpstr>NG Boson Distribution Functions </vt:lpstr>
      <vt:lpstr>Controversy over pion valence DF</vt:lpstr>
      <vt:lpstr>π valence-quark distributions 24 Years of Theory Evolution → 2023</vt:lpstr>
      <vt:lpstr>π DFs … Modern Theory Predictions vs Traditional Phenomenological Fits to Data</vt:lpstr>
      <vt:lpstr>π DFs … Modern Theory Predictions vs Traditional Phenomenological Fits to Data</vt:lpstr>
      <vt:lpstr>Glue in π: Continuum (Eur. Phys. J. C 80 (2020) 1064/1-20)  &amp; Lattice Predictions (arXiv: Phys.Lett.B 823 (2021) 136778)</vt:lpstr>
      <vt:lpstr>Status: Kaon</vt:lpstr>
      <vt:lpstr>Status: Kaon</vt:lpstr>
      <vt:lpstr>Generalised Parton Distributions</vt:lpstr>
      <vt:lpstr>π mass distribution</vt:lpstr>
      <vt:lpstr>PowerPoint Presentation</vt:lpstr>
      <vt:lpstr>Empirical determination of the pion mass distribution</vt:lpstr>
      <vt:lpstr>Pion Generalised Parton Distribution</vt:lpstr>
      <vt:lpstr>Pion charge distribution form factor</vt:lpstr>
      <vt:lpstr>π mass distribution</vt:lpstr>
      <vt:lpstr>π mass radius</vt:lpstr>
      <vt:lpstr>π mass distribution is harder</vt:lpstr>
      <vt:lpstr>PowerPoint Presentation</vt:lpstr>
      <vt:lpstr>Fragmentation Functions</vt:lpstr>
      <vt:lpstr>Fragmentation Functions</vt:lpstr>
      <vt:lpstr>Unpolarised FFs</vt:lpstr>
      <vt:lpstr>Polarised FFs</vt:lpstr>
      <vt:lpstr>Calculation of FFs</vt:lpstr>
      <vt:lpstr>Calculation of FFs</vt:lpstr>
      <vt:lpstr>Calculation of FFs</vt:lpstr>
      <vt:lpstr>Elementary Fragmentation Functions</vt:lpstr>
      <vt:lpstr>Elementary Fragmentation Functions</vt:lpstr>
      <vt:lpstr>Fragmentation Functions and Confinement</vt:lpstr>
      <vt:lpstr>Predictions for Fragmentation Functions using cascade equations</vt:lpstr>
      <vt:lpstr>Pion and Kaon DFs ⇒ EFFs</vt:lpstr>
      <vt:lpstr>Elementary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Empirical  Fragmentation  Functions</vt:lpstr>
      <vt:lpstr>Hadron Jet Multiplicities</vt:lpstr>
      <vt:lpstr>PowerPoint Presentation</vt:lpstr>
      <vt:lpstr>Nature of Physics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Craig Roberts</dc:creator>
  <cp:lastModifiedBy>Craig Roberts</cp:lastModifiedBy>
  <cp:revision>814</cp:revision>
  <cp:lastPrinted>2020-11-23T07:46:17Z</cp:lastPrinted>
  <dcterms:created xsi:type="dcterms:W3CDTF">2020-11-23T03:31:27Z</dcterms:created>
  <dcterms:modified xsi:type="dcterms:W3CDTF">2025-10-14T13:45:33Z</dcterms:modified>
</cp:coreProperties>
</file>