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4"/>
  </p:notesMasterIdLst>
  <p:handoutMasterIdLst>
    <p:handoutMasterId r:id="rId105"/>
  </p:handoutMasterIdLst>
  <p:sldIdLst>
    <p:sldId id="2347" r:id="rId2"/>
    <p:sldId id="1885" r:id="rId3"/>
    <p:sldId id="2218" r:id="rId4"/>
    <p:sldId id="2219" r:id="rId5"/>
    <p:sldId id="2825" r:id="rId6"/>
    <p:sldId id="2824" r:id="rId7"/>
    <p:sldId id="2826" r:id="rId8"/>
    <p:sldId id="2828" r:id="rId9"/>
    <p:sldId id="2827" r:id="rId10"/>
    <p:sldId id="2829" r:id="rId11"/>
    <p:sldId id="2305" r:id="rId12"/>
    <p:sldId id="2391" r:id="rId13"/>
    <p:sldId id="2605" r:id="rId14"/>
    <p:sldId id="2660" r:id="rId15"/>
    <p:sldId id="2392" r:id="rId16"/>
    <p:sldId id="2350" r:id="rId17"/>
    <p:sldId id="2203" r:id="rId18"/>
    <p:sldId id="2662" r:id="rId19"/>
    <p:sldId id="2819" r:id="rId20"/>
    <p:sldId id="2353" r:id="rId21"/>
    <p:sldId id="1937" r:id="rId22"/>
    <p:sldId id="1938" r:id="rId23"/>
    <p:sldId id="2614" r:id="rId24"/>
    <p:sldId id="1939" r:id="rId25"/>
    <p:sldId id="1941" r:id="rId26"/>
    <p:sldId id="1944" r:id="rId27"/>
    <p:sldId id="1942" r:id="rId28"/>
    <p:sldId id="1943" r:id="rId29"/>
    <p:sldId id="2011" r:id="rId30"/>
    <p:sldId id="2374" r:id="rId31"/>
    <p:sldId id="2077" r:id="rId32"/>
    <p:sldId id="2427" r:id="rId33"/>
    <p:sldId id="2223" r:id="rId34"/>
    <p:sldId id="2224" r:id="rId35"/>
    <p:sldId id="2640" r:id="rId36"/>
    <p:sldId id="2641" r:id="rId37"/>
    <p:sldId id="2452" r:id="rId38"/>
    <p:sldId id="2642" r:id="rId39"/>
    <p:sldId id="2661" r:id="rId40"/>
    <p:sldId id="2821" r:id="rId41"/>
    <p:sldId id="2822" r:id="rId42"/>
    <p:sldId id="2226" r:id="rId43"/>
    <p:sldId id="2643" r:id="rId44"/>
    <p:sldId id="2349" r:id="rId45"/>
    <p:sldId id="2644" r:id="rId46"/>
    <p:sldId id="1209" r:id="rId47"/>
    <p:sldId id="2820" r:id="rId48"/>
    <p:sldId id="1210" r:id="rId49"/>
    <p:sldId id="1213" r:id="rId50"/>
    <p:sldId id="1214" r:id="rId51"/>
    <p:sldId id="2238" r:id="rId52"/>
    <p:sldId id="2830" r:id="rId53"/>
    <p:sldId id="2239" r:id="rId54"/>
    <p:sldId id="2240" r:id="rId55"/>
    <p:sldId id="2241" r:id="rId56"/>
    <p:sldId id="2242" r:id="rId57"/>
    <p:sldId id="793" r:id="rId58"/>
    <p:sldId id="794" r:id="rId59"/>
    <p:sldId id="795" r:id="rId60"/>
    <p:sldId id="796" r:id="rId61"/>
    <p:sldId id="1074" r:id="rId62"/>
    <p:sldId id="1100" r:id="rId63"/>
    <p:sldId id="1092" r:id="rId64"/>
    <p:sldId id="391" r:id="rId65"/>
    <p:sldId id="392" r:id="rId66"/>
    <p:sldId id="393" r:id="rId67"/>
    <p:sldId id="394" r:id="rId68"/>
    <p:sldId id="449" r:id="rId69"/>
    <p:sldId id="450" r:id="rId70"/>
    <p:sldId id="451" r:id="rId71"/>
    <p:sldId id="1076" r:id="rId72"/>
    <p:sldId id="537" r:id="rId73"/>
    <p:sldId id="493" r:id="rId74"/>
    <p:sldId id="401" r:id="rId75"/>
    <p:sldId id="402" r:id="rId76"/>
    <p:sldId id="403" r:id="rId77"/>
    <p:sldId id="404" r:id="rId78"/>
    <p:sldId id="405" r:id="rId79"/>
    <p:sldId id="406" r:id="rId80"/>
    <p:sldId id="443" r:id="rId81"/>
    <p:sldId id="408" r:id="rId82"/>
    <p:sldId id="1077" r:id="rId83"/>
    <p:sldId id="1093" r:id="rId84"/>
    <p:sldId id="1096" r:id="rId85"/>
    <p:sldId id="1097" r:id="rId86"/>
    <p:sldId id="1098" r:id="rId87"/>
    <p:sldId id="1099" r:id="rId88"/>
    <p:sldId id="1080" r:id="rId89"/>
    <p:sldId id="2658" r:id="rId90"/>
    <p:sldId id="1766" r:id="rId91"/>
    <p:sldId id="1767" r:id="rId92"/>
    <p:sldId id="1762" r:id="rId93"/>
    <p:sldId id="1768" r:id="rId94"/>
    <p:sldId id="2659" r:id="rId95"/>
    <p:sldId id="1466" r:id="rId96"/>
    <p:sldId id="1770" r:id="rId97"/>
    <p:sldId id="812" r:id="rId98"/>
    <p:sldId id="2598" r:id="rId99"/>
    <p:sldId id="2722" r:id="rId100"/>
    <p:sldId id="409" r:id="rId101"/>
    <p:sldId id="1095" r:id="rId102"/>
    <p:sldId id="1094" r:id="rId103"/>
  </p:sldIdLst>
  <p:sldSz cx="12192000" cy="6858000"/>
  <p:notesSz cx="7315200" cy="9601200"/>
  <p:custDataLst>
    <p:tags r:id="rId10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00"/>
    <a:srgbClr val="CC9900"/>
    <a:srgbClr val="FFFF99"/>
    <a:srgbClr val="00FFFF"/>
    <a:srgbClr val="FFFF66"/>
    <a:srgbClr val="009900"/>
    <a:srgbClr val="0000FF"/>
    <a:srgbClr val="FFA52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9" autoAdjust="0"/>
    <p:restoredTop sz="96046" autoAdjust="0"/>
  </p:normalViewPr>
  <p:slideViewPr>
    <p:cSldViewPr>
      <p:cViewPr>
        <p:scale>
          <a:sx n="93" d="100"/>
          <a:sy n="93" d="100"/>
        </p:scale>
        <p:origin x="91" y="1320"/>
      </p:cViewPr>
      <p:guideLst>
        <p:guide orient="horz" pos="2160"/>
        <p:guide pos="3840"/>
      </p:guideLst>
    </p:cSldViewPr>
  </p:slideViewPr>
  <p:outlineViewPr>
    <p:cViewPr>
      <p:scale>
        <a:sx n="33" d="100"/>
        <a:sy n="33" d="100"/>
      </p:scale>
      <p:origin x="0" y="-22445"/>
    </p:cViewPr>
  </p:outlineViewPr>
  <p:notesTextViewPr>
    <p:cViewPr>
      <p:scale>
        <a:sx n="3" d="2"/>
        <a:sy n="3" d="2"/>
      </p:scale>
      <p:origin x="0" y="0"/>
    </p:cViewPr>
  </p:notesTextViewPr>
  <p:sorterViewPr>
    <p:cViewPr>
      <p:scale>
        <a:sx n="140" d="100"/>
        <a:sy n="140" d="100"/>
      </p:scale>
      <p:origin x="0" y="-40930"/>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10/13/2025</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10/13/2025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317458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(23)</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74</a:t>
            </a:fld>
            <a:endParaRPr lang="en-US"/>
          </a:p>
        </p:txBody>
      </p:sp>
    </p:spTree>
    <p:extLst>
      <p:ext uri="{BB962C8B-B14F-4D97-AF65-F5344CB8AC3E}">
        <p14:creationId xmlns:p14="http://schemas.microsoft.com/office/powerpoint/2010/main" val="868762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75</a:t>
            </a:fld>
            <a:endParaRPr lang="en-US"/>
          </a:p>
        </p:txBody>
      </p:sp>
    </p:spTree>
    <p:extLst>
      <p:ext uri="{BB962C8B-B14F-4D97-AF65-F5344CB8AC3E}">
        <p14:creationId xmlns:p14="http://schemas.microsoft.com/office/powerpoint/2010/main" val="275564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76</a:t>
            </a:fld>
            <a:endParaRPr lang="en-US"/>
          </a:p>
        </p:txBody>
      </p:sp>
    </p:spTree>
    <p:extLst>
      <p:ext uri="{BB962C8B-B14F-4D97-AF65-F5344CB8AC3E}">
        <p14:creationId xmlns:p14="http://schemas.microsoft.com/office/powerpoint/2010/main" val="3969303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77</a:t>
            </a:fld>
            <a:endParaRPr lang="en-US"/>
          </a:p>
        </p:txBody>
      </p:sp>
    </p:spTree>
    <p:extLst>
      <p:ext uri="{BB962C8B-B14F-4D97-AF65-F5344CB8AC3E}">
        <p14:creationId xmlns:p14="http://schemas.microsoft.com/office/powerpoint/2010/main" val="3743262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78</a:t>
            </a:fld>
            <a:endParaRPr lang="en-US"/>
          </a:p>
        </p:txBody>
      </p:sp>
    </p:spTree>
    <p:extLst>
      <p:ext uri="{BB962C8B-B14F-4D97-AF65-F5344CB8AC3E}">
        <p14:creationId xmlns:p14="http://schemas.microsoft.com/office/powerpoint/2010/main" val="163209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79</a:t>
            </a:fld>
            <a:endParaRPr lang="en-US"/>
          </a:p>
        </p:txBody>
      </p:sp>
    </p:spTree>
    <p:extLst>
      <p:ext uri="{BB962C8B-B14F-4D97-AF65-F5344CB8AC3E}">
        <p14:creationId xmlns:p14="http://schemas.microsoft.com/office/powerpoint/2010/main" val="330754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35</a:t>
            </a:fld>
            <a:endParaRPr lang="en-US"/>
          </a:p>
        </p:txBody>
      </p:sp>
    </p:spTree>
    <p:extLst>
      <p:ext uri="{BB962C8B-B14F-4D97-AF65-F5344CB8AC3E}">
        <p14:creationId xmlns:p14="http://schemas.microsoft.com/office/powerpoint/2010/main" val="373680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81</a:t>
            </a:fld>
            <a:endParaRPr lang="en-US"/>
          </a:p>
        </p:txBody>
      </p:sp>
    </p:spTree>
    <p:extLst>
      <p:ext uri="{BB962C8B-B14F-4D97-AF65-F5344CB8AC3E}">
        <p14:creationId xmlns:p14="http://schemas.microsoft.com/office/powerpoint/2010/main" val="2553695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92</a:t>
            </a:fld>
            <a:endParaRPr lang="en-US"/>
          </a:p>
        </p:txBody>
      </p:sp>
    </p:spTree>
    <p:extLst>
      <p:ext uri="{BB962C8B-B14F-4D97-AF65-F5344CB8AC3E}">
        <p14:creationId xmlns:p14="http://schemas.microsoft.com/office/powerpoint/2010/main" val="293490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96</a:t>
            </a:fld>
            <a:endParaRPr lang="en-US"/>
          </a:p>
        </p:txBody>
      </p:sp>
    </p:spTree>
    <p:extLst>
      <p:ext uri="{BB962C8B-B14F-4D97-AF65-F5344CB8AC3E}">
        <p14:creationId xmlns:p14="http://schemas.microsoft.com/office/powerpoint/2010/main" val="303835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a:t>
            </a:r>
          </a:p>
        </p:txBody>
      </p:sp>
      <p:sp>
        <p:nvSpPr>
          <p:cNvPr id="4" name="Slide Number Placeholder 3"/>
          <p:cNvSpPr>
            <a:spLocks noGrp="1"/>
          </p:cNvSpPr>
          <p:nvPr>
            <p:ph type="sldNum" sz="quarter" idx="10"/>
          </p:nvPr>
        </p:nvSpPr>
        <p:spPr/>
        <p:txBody>
          <a:bodyPr/>
          <a:lstStyle/>
          <a:p>
            <a:fld id="{3C8E5681-5281-41D3-9614-EAA39F94F638}" type="slidenum">
              <a:rPr lang="en-US" smtClean="0"/>
              <a:pPr/>
              <a:t>100</a:t>
            </a:fld>
            <a:endParaRPr lang="en-US"/>
          </a:p>
        </p:txBody>
      </p:sp>
    </p:spTree>
    <p:extLst>
      <p:ext uri="{BB962C8B-B14F-4D97-AF65-F5344CB8AC3E}">
        <p14:creationId xmlns:p14="http://schemas.microsoft.com/office/powerpoint/2010/main" val="371477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47</a:t>
            </a:fld>
            <a:endParaRPr lang="en-US"/>
          </a:p>
        </p:txBody>
      </p:sp>
    </p:spTree>
    <p:extLst>
      <p:ext uri="{BB962C8B-B14F-4D97-AF65-F5344CB8AC3E}">
        <p14:creationId xmlns:p14="http://schemas.microsoft.com/office/powerpoint/2010/main" val="187692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(8)</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a:t>
            </a:r>
          </a:p>
        </p:txBody>
      </p:sp>
      <p:sp>
        <p:nvSpPr>
          <p:cNvPr id="4" name="Slide Number Placeholder 3"/>
          <p:cNvSpPr>
            <a:spLocks noGrp="1"/>
          </p:cNvSpPr>
          <p:nvPr>
            <p:ph type="sldNum" sz="quarter" idx="10"/>
          </p:nvPr>
        </p:nvSpPr>
        <p:spPr/>
        <p:txBody>
          <a:bodyPr/>
          <a:lstStyle/>
          <a:p>
            <a:fld id="{3C8E5681-5281-41D3-9614-EAA39F94F638}" type="slidenum">
              <a:rPr lang="en-US" smtClean="0"/>
              <a:pPr/>
              <a:t>69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60" y="-1278447"/>
            <a:ext cx="12192000" cy="1042416"/>
          </a:xfrm>
          <a:prstGeom prst="rect">
            <a:avLst/>
          </a:prstGeom>
        </p:spPr>
      </p:pic>
      <p:sp>
        <p:nvSpPr>
          <p:cNvPr id="3074" name="Rectangle 2"/>
          <p:cNvSpPr>
            <a:spLocks noGrp="1" noChangeArrowheads="1"/>
          </p:cNvSpPr>
          <p:nvPr>
            <p:ph type="ctrTitle"/>
          </p:nvPr>
        </p:nvSpPr>
        <p:spPr>
          <a:xfrm>
            <a:off x="1314451" y="1671639"/>
            <a:ext cx="102616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9" name="Picture 8" descr="title footer_Blue_646.jpg"/>
          <p:cNvPicPr>
            <a:picLocks noChangeAspect="1"/>
          </p:cNvPicPr>
          <p:nvPr userDrawn="1"/>
        </p:nvPicPr>
        <p:blipFill>
          <a:blip r:embed="rId4"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2600" y="0"/>
            <a:ext cx="1067274" cy="1066800"/>
          </a:xfrm>
          <a:prstGeom prst="rect">
            <a:avLst/>
          </a:prstGeom>
        </p:spPr>
      </p:pic>
      <p:sp>
        <p:nvSpPr>
          <p:cNvPr id="3" name="文本框 2"/>
          <p:cNvSpPr txBox="1"/>
          <p:nvPr userDrawn="1"/>
        </p:nvSpPr>
        <p:spPr>
          <a:xfrm>
            <a:off x="153964" y="228600"/>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solidFill>
                  <a:schemeClr val="accent1">
                    <a:lumMod val="50000"/>
                  </a:schemeClr>
                </a:solidFill>
                <a:latin typeface="Adobe Hebrew" charset="0"/>
                <a:ea typeface="Adobe Hebrew" charset="0"/>
                <a:cs typeface="Adobe Hebrew" charset="0"/>
              </a:rPr>
              <a:t>UNIVERSITY</a:t>
            </a:r>
            <a:endParaRPr kumimoji="1" lang="zh-CN" altLang="en-US"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2025 October 14: NJU INP IWSHSSI 2025                                            (98)</a:t>
            </a:r>
          </a:p>
        </p:txBody>
      </p:sp>
      <p:sp>
        <p:nvSpPr>
          <p:cNvPr id="5" name="Footer Placeholder 4"/>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2025 October 14: NJU INP IWSHSSI 2025                                            (98)</a:t>
            </a:r>
          </a:p>
        </p:txBody>
      </p:sp>
      <p:sp>
        <p:nvSpPr>
          <p:cNvPr id="5" name="Footer Placeholder 4"/>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8684" y="6611938"/>
            <a:ext cx="4523316" cy="255011"/>
          </a:xfrm>
        </p:spPr>
        <p:txBody>
          <a:bodyPr/>
          <a:lstStyle>
            <a:lvl1pPr>
              <a:defRPr>
                <a:solidFill>
                  <a:schemeClr val="accent1">
                    <a:lumMod val="50000"/>
                  </a:schemeClr>
                </a:solidFill>
              </a:defRPr>
            </a:lvl1p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7645400" y="6629400"/>
            <a:ext cx="4704744" cy="381000"/>
          </a:xfrm>
        </p:spPr>
        <p:txBody>
          <a:bodyPr/>
          <a:lstStyle>
            <a:lvl1pPr>
              <a:defRPr/>
            </a:lvl1p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8358" y="6629400"/>
            <a:ext cx="4394201" cy="228600"/>
          </a:xfrm>
        </p:spPr>
        <p:txBody>
          <a:bodyPr/>
          <a:lstStyle>
            <a:lvl1pPr>
              <a:defRPr/>
            </a:lvl1pPr>
          </a:lstStyle>
          <a:p>
            <a:r>
              <a:rPr lang="en-US"/>
              <a:t>.                    2025 October 14: NJU INP IWSHSSI 2025                                            (98)</a:t>
            </a:r>
          </a:p>
        </p:txBody>
      </p:sp>
      <p:sp>
        <p:nvSpPr>
          <p:cNvPr id="6" name="Footer Placeholder 5"/>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r>
              <a:rPr lang="en-US"/>
              <a:t>.                    2025 October 14: NJU INP IWSHSSI 2025                                            (98)</a:t>
            </a:r>
          </a:p>
        </p:txBody>
      </p:sp>
      <p:sp>
        <p:nvSpPr>
          <p:cNvPr id="8" name="Footer Placeholder 7"/>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a:t>.                    2025 October 14: NJU INP IWSHSSI 2025                                            (98)</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US"/>
              <a:t>Craig Roberts cdroberts@nju.edu.cn  471  2/4 Emergent Hadron Mass: Origins and Consequences</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                    2025 October 14: NJU INP IWSHSSI 2025                                            (98)</a:t>
            </a:r>
          </a:p>
        </p:txBody>
      </p:sp>
      <p:sp>
        <p:nvSpPr>
          <p:cNvPr id="3" name="Footer Placeholder 2"/>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3357" y="6596148"/>
            <a:ext cx="4868025" cy="228600"/>
          </a:xfrm>
        </p:spPr>
        <p:txBody>
          <a:bodyPr/>
          <a:lstStyle>
            <a:lvl1pPr>
              <a:defRPr/>
            </a:lvl1pPr>
          </a:lstStyle>
          <a:p>
            <a:r>
              <a:rPr lang="en-US"/>
              <a:t>.                    2025 October 14: NJU INP IWSHSSI 2025                                            (98)</a:t>
            </a:r>
          </a:p>
        </p:txBody>
      </p:sp>
      <p:sp>
        <p:nvSpPr>
          <p:cNvPr id="6" name="Footer Placeholder 5"/>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                    2025 October 14: NJU INP IWSHSSI 2025                                            (98)</a:t>
            </a:r>
          </a:p>
        </p:txBody>
      </p:sp>
      <p:sp>
        <p:nvSpPr>
          <p:cNvPr id="6" name="Footer Placeholder 5"/>
          <p:cNvSpPr>
            <a:spLocks noGrp="1"/>
          </p:cNvSpPr>
          <p:nvPr>
            <p:ph type="ftr" sz="quarter" idx="11"/>
          </p:nvPr>
        </p:nvSpPr>
        <p:spPr/>
        <p:txBody>
          <a:bodyPr/>
          <a:lstStyle>
            <a:lvl1pPr>
              <a:defRPr/>
            </a:lvl1pPr>
          </a:lstStyle>
          <a:p>
            <a:r>
              <a:rPr lang="en-US"/>
              <a:t>Craig Roberts cdroberts@nju.edu.cn  471  2/4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387110"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a:t>.                    2025 October 14: NJU INP IWSHSSI 2025                                            (98)</a:t>
            </a:r>
            <a:endParaRPr lang="en-US" dirty="0"/>
          </a:p>
        </p:txBody>
      </p:sp>
      <p:sp>
        <p:nvSpPr>
          <p:cNvPr id="1029" name="Rectangle 5"/>
          <p:cNvSpPr>
            <a:spLocks noGrp="1" noChangeArrowheads="1"/>
          </p:cNvSpPr>
          <p:nvPr>
            <p:ph type="ftr" sz="quarter" idx="3"/>
          </p:nvPr>
        </p:nvSpPr>
        <p:spPr bwMode="auto">
          <a:xfrm>
            <a:off x="876301"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US"/>
              <a:t>Craig Roberts cdroberts@nju.edu.cn  471  2/4 Emergent Hadron Mass: Origins and Consequences</a:t>
            </a:r>
            <a:endParaRPr lang="en-US" dirty="0"/>
          </a:p>
        </p:txBody>
      </p:sp>
      <p:sp>
        <p:nvSpPr>
          <p:cNvPr id="1030" name="Rectangle 6"/>
          <p:cNvSpPr>
            <a:spLocks noGrp="1" noChangeArrowheads="1"/>
          </p:cNvSpPr>
          <p:nvPr>
            <p:ph type="sldNum" sz="quarter" idx="4"/>
          </p:nvPr>
        </p:nvSpPr>
        <p:spPr bwMode="auto">
          <a:xfrm>
            <a:off x="11480801" y="6489701"/>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inp.nju.edu.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0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2.gif"/><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image" Target="../media/image4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oleObject" Target="../embeddings/oleObject1.bin"/><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48.jpeg"/><Relationship Id="rId4" Type="http://schemas.openxmlformats.org/officeDocument/2006/relationships/image" Target="../media/image47.gif"/></Relationships>
</file>

<file path=ppt/slides/_rels/slide36.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170.png"/><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8" Type="http://schemas.openxmlformats.org/officeDocument/2006/relationships/hyperlink" Target="https://www.youtube.com/watch?v=xlkvz2V8ZRw" TargetMode="External"/><Relationship Id="rId3" Type="http://schemas.openxmlformats.org/officeDocument/2006/relationships/image" Target="../media/image311.png"/><Relationship Id="rId7" Type="http://schemas.openxmlformats.org/officeDocument/2006/relationships/image" Target="../media/image51.jpeg"/><Relationship Id="rId2" Type="http://schemas.openxmlformats.org/officeDocument/2006/relationships/image" Target="../media/image49.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http://www.google.com/url?q=http%3A%2F%2Fcpc.ihep.ac.cn%2Farticle%2Fdoi%2F10.1088%2F1674-1137%2F44%2F8%2F083102&amp;sa=D&amp;sntz=1&amp;usg=AFQjCNG6FBW7FVAvE_kugoNC2xYymh1WmA" TargetMode="External"/><Relationship Id="rId4" Type="http://schemas.openxmlformats.org/officeDocument/2006/relationships/hyperlink" Target="http://www.google.com/url?q=http%3A%2F%2Finspirehep.net%2Frecord%2F1771514%3Fln%3Den&amp;sa=D&amp;sntz=1&amp;usg=AFQjCNET20BeXjPH93dCyyROC0b_FEzg6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6.wmf"/></Relationships>
</file>

<file path=ppt/slides/_rels/slide4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8" Type="http://schemas.openxmlformats.org/officeDocument/2006/relationships/hyperlink" Target="http://www.google.com/url?q=http%3A%2F%2Fcpc.ihep.ac.cn%2Farticle%2Fdoi%2F10.1088%2F1674-1137%2F44%2F8%2F083102&amp;sa=D&amp;sntz=1&amp;usg=AFQjCNG6FBW7FVAvE_kugoNC2xYymh1WmA" TargetMode="External"/><Relationship Id="rId3" Type="http://schemas.openxmlformats.org/officeDocument/2006/relationships/image" Target="../media/image310.png"/><Relationship Id="rId7" Type="http://schemas.openxmlformats.org/officeDocument/2006/relationships/hyperlink" Target="http://www.google.com/url?q=http%3A%2F%2Finspirehep.net%2Frecord%2F1771514%3Fln%3Den&amp;sa=D&amp;sntz=1&amp;usg=AFQjCNET20BeXjPH93dCyyROC0b_FEzg6w" TargetMode="External"/><Relationship Id="rId2" Type="http://schemas.openxmlformats.org/officeDocument/2006/relationships/image" Target="../media/image59.jp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hyperlink" Target="https://inspirehep.net/literature/2637736" TargetMode="External"/><Relationship Id="rId4" Type="http://schemas.openxmlformats.org/officeDocument/2006/relationships/hyperlink" Target="http://inspirehep.net/record/1504060?ln=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image" Target="../media/image280.pn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2300.png"/><Relationship Id="rId4" Type="http://schemas.openxmlformats.org/officeDocument/2006/relationships/image" Target="../media/image64.jpeg"/></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600.png"/><Relationship Id="rId5" Type="http://schemas.openxmlformats.org/officeDocument/2006/relationships/image" Target="../media/image75.jpeg"/><Relationship Id="rId4" Type="http://schemas.openxmlformats.org/officeDocument/2006/relationships/hyperlink" Target="http://inspirebeta.net/record/445150?ln=en"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nspirebeta.net/record/445150?ln=en" TargetMode="External"/><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7.gif"/><Relationship Id="rId1" Type="http://schemas.openxmlformats.org/officeDocument/2006/relationships/slideLayout" Target="../slideLayouts/slideLayout2.xml"/><Relationship Id="rId5" Type="http://schemas.openxmlformats.org/officeDocument/2006/relationships/hyperlink" Target="http://inspirebeta.net/record/445150?ln=en" TargetMode="External"/><Relationship Id="rId4" Type="http://schemas.openxmlformats.org/officeDocument/2006/relationships/image" Target="../media/image78.gif"/></Relationships>
</file>

<file path=ppt/slides/_rels/slide59.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9.gif"/><Relationship Id="rId1" Type="http://schemas.openxmlformats.org/officeDocument/2006/relationships/slideLayout" Target="../slideLayouts/slideLayout2.xml"/><Relationship Id="rId5" Type="http://schemas.openxmlformats.org/officeDocument/2006/relationships/hyperlink" Target="http://inspirebeta.net/record/445150?ln=en" TargetMode="External"/><Relationship Id="rId4" Type="http://schemas.openxmlformats.org/officeDocument/2006/relationships/image" Target="../media/image80.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1.gif"/><Relationship Id="rId7" Type="http://schemas.openxmlformats.org/officeDocument/2006/relationships/image" Target="../media/image83.png"/><Relationship Id="rId2" Type="http://schemas.openxmlformats.org/officeDocument/2006/relationships/image" Target="../media/image76.gif"/><Relationship Id="rId1" Type="http://schemas.openxmlformats.org/officeDocument/2006/relationships/slideLayout" Target="../slideLayouts/slideLayout2.xml"/><Relationship Id="rId6" Type="http://schemas.openxmlformats.org/officeDocument/2006/relationships/hyperlink" Target="http://inspirebeta.net/record/445150?ln=en" TargetMode="External"/><Relationship Id="rId5" Type="http://schemas.openxmlformats.org/officeDocument/2006/relationships/image" Target="../media/image82.wmf"/><Relationship Id="rId4" Type="http://schemas.openxmlformats.org/officeDocument/2006/relationships/oleObject" Target="../embeddings/oleObject3.bin"/></Relationships>
</file>

<file path=ppt/slides/_rels/slide6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7.jpeg"/><Relationship Id="rId7" Type="http://schemas.openxmlformats.org/officeDocument/2006/relationships/image" Target="../media/image90.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89.jpeg"/><Relationship Id="rId4" Type="http://schemas.openxmlformats.org/officeDocument/2006/relationships/image" Target="../media/image88.jpeg"/></Relationships>
</file>

<file path=ppt/slides/_rels/slide6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87.jpeg"/></Relationships>
</file>

<file path=ppt/slides/_rels/slide6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8.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6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linkinghub.elsevier.com/retrieve/pii/0550321380903041" TargetMode="External"/><Relationship Id="rId7" Type="http://schemas.openxmlformats.org/officeDocument/2006/relationships/image" Target="../media/image9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linkinghub.elsevier.com/retrieve/pii/0370269380907893" TargetMode="External"/><Relationship Id="rId5" Type="http://schemas.openxmlformats.org/officeDocument/2006/relationships/hyperlink" Target="http://link.aps.org/doi/10.1103/PhysRevD.21.2425" TargetMode="External"/><Relationship Id="rId4" Type="http://schemas.openxmlformats.org/officeDocument/2006/relationships/hyperlink" Target="http://linkinghub.elsevier.com/retrieve/pii/0550321380903892"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en.wikipedia.org/wiki/QCD_vacuu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1.wmf"/><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oleObject" Target="../embeddings/oleObject5.bin"/></Relationships>
</file>

<file path=ppt/slides/_rels/slide7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4.wmf"/><Relationship Id="rId4" Type="http://schemas.openxmlformats.org/officeDocument/2006/relationships/oleObject" Target="../embeddings/oleObject6.bin"/></Relationships>
</file>

<file path=ppt/slides/_rels/slide78.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3.jpeg"/><Relationship Id="rId4" Type="http://schemas.openxmlformats.org/officeDocument/2006/relationships/image" Target="../media/image106.wmf"/></Relationships>
</file>

<file path=ppt/slides/_rels/slide8.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2.wmf"/><Relationship Id="rId4" Type="http://schemas.openxmlformats.org/officeDocument/2006/relationships/oleObject" Target="../embeddings/oleObject8.bin"/></Relationships>
</file>

<file path=ppt/slides/_rels/slide82.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inspirebeta.net/record/927474?ln=en" TargetMode="External"/><Relationship Id="rId2" Type="http://schemas.openxmlformats.org/officeDocument/2006/relationships/hyperlink" Target="http://inspirehep.net/record/52773?ln=en" TargetMode="External"/><Relationship Id="rId1" Type="http://schemas.openxmlformats.org/officeDocument/2006/relationships/slideLayout" Target="../slideLayouts/slideLayout2.xml"/><Relationship Id="rId5" Type="http://schemas.openxmlformats.org/officeDocument/2006/relationships/image" Target="../media/image109.gif"/><Relationship Id="rId4" Type="http://schemas.openxmlformats.org/officeDocument/2006/relationships/hyperlink" Target="http://prc.aps.org/abstract/PRC/v85/i1/e012201"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inspirebeta.net/record/927474?ln=en" TargetMode="External"/><Relationship Id="rId2" Type="http://schemas.openxmlformats.org/officeDocument/2006/relationships/image" Target="../media/image110.gif"/><Relationship Id="rId1" Type="http://schemas.openxmlformats.org/officeDocument/2006/relationships/slideLayout" Target="../slideLayouts/slideLayout2.xml"/><Relationship Id="rId4" Type="http://schemas.openxmlformats.org/officeDocument/2006/relationships/hyperlink" Target="http://prc.aps.org/abstract/PRC/v85/i1/e012201" TargetMode="External"/></Relationships>
</file>

<file path=ppt/slides/_rels/slide85.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www.newscientist.com/article/mg19325911.700-dark-energy-seeking-the-heart-of-darkness.html" TargetMode="External"/><Relationship Id="rId1" Type="http://schemas.openxmlformats.org/officeDocument/2006/relationships/slideLayout" Target="../slideLayouts/slideLayout2.xml"/><Relationship Id="rId5" Type="http://schemas.openxmlformats.org/officeDocument/2006/relationships/image" Target="../media/image113.wmf"/><Relationship Id="rId4" Type="http://schemas.openxmlformats.org/officeDocument/2006/relationships/oleObject" Target="../embeddings/oleObject9.bin"/></Relationships>
</file>

<file path=ppt/slides/_rels/slide8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8.jpg"/></Relationships>
</file>

<file path=ppt/slides/_rels/slide9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76.gif"/><Relationship Id="rId1" Type="http://schemas.openxmlformats.org/officeDocument/2006/relationships/slideLayout" Target="../slideLayouts/slideLayout2.xml"/><Relationship Id="rId4" Type="http://schemas.openxmlformats.org/officeDocument/2006/relationships/hyperlink" Target="http://inspirebeta.net/record/445150?ln=en"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image" Target="../media/image117.jpg"/><Relationship Id="rId1" Type="http://schemas.openxmlformats.org/officeDocument/2006/relationships/slideLayout" Target="../slideLayouts/slideLayout7.xml"/><Relationship Id="rId5" Type="http://schemas.openxmlformats.org/officeDocument/2006/relationships/image" Target="../media/image119.jpg"/><Relationship Id="rId4" Type="http://schemas.openxmlformats.org/officeDocument/2006/relationships/image" Target="../media/image10.jpg"/></Relationships>
</file>

<file path=ppt/slides/_rels/slide99.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D4A7AB-59E3-4508-9145-CC2445F22A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027471"/>
            <a:ext cx="12191999" cy="5830529"/>
          </a:xfrm>
          <a:prstGeom prst="rect">
            <a:avLst/>
          </a:prstGeom>
        </p:spPr>
      </p:pic>
      <p:sp>
        <p:nvSpPr>
          <p:cNvPr id="14" name="Rectangle 13"/>
          <p:cNvSpPr/>
          <p:nvPr/>
        </p:nvSpPr>
        <p:spPr>
          <a:xfrm>
            <a:off x="152400" y="1737192"/>
            <a:ext cx="12202082" cy="969496"/>
          </a:xfrm>
          <a:prstGeom prst="rect">
            <a:avLst/>
          </a:prstGeom>
          <a:noFill/>
        </p:spPr>
        <p:txBody>
          <a:bodyPr wrap="square" lIns="91440" tIns="45720" rIns="91440" bIns="45720">
            <a:spAutoFit/>
          </a:bodyPr>
          <a:lstStyle/>
          <a:p>
            <a:pPr algn="ctr"/>
            <a:endParaRPr lang="en-US" sz="5700" i="1" dirty="0">
              <a:ln w="0">
                <a:solidFill>
                  <a:schemeClr val="tx2">
                    <a:lumMod val="50000"/>
                  </a:schemeClr>
                </a:solidFill>
              </a:ln>
              <a:solidFill>
                <a:schemeClr val="accent1">
                  <a:lumMod val="75000"/>
                </a:schemeClr>
              </a:solidFill>
              <a:effectLst>
                <a:outerShdw blurRad="38100" dist="25400" dir="5400000" algn="ctr" rotWithShape="0">
                  <a:srgbClr val="6E747A">
                    <a:alpha val="43000"/>
                  </a:srgbClr>
                </a:outerShdw>
              </a:effectLst>
              <a:latin typeface="Lucida Handwriting" panose="03010101010101010101" pitchFamily="66" charset="0"/>
            </a:endParaRPr>
          </a:p>
        </p:txBody>
      </p:sp>
      <p:sp>
        <p:nvSpPr>
          <p:cNvPr id="15" name="Title 14"/>
          <p:cNvSpPr>
            <a:spLocks noGrp="1"/>
          </p:cNvSpPr>
          <p:nvPr>
            <p:ph type="ctrTitle"/>
          </p:nvPr>
        </p:nvSpPr>
        <p:spPr>
          <a:xfrm>
            <a:off x="2509838" y="1447801"/>
            <a:ext cx="7696200" cy="1069975"/>
          </a:xfrm>
        </p:spPr>
        <p:txBody>
          <a:bodyPr/>
          <a:lstStyle/>
          <a:p>
            <a:r>
              <a:rPr lang="en-US" dirty="0"/>
              <a:t> </a:t>
            </a:r>
          </a:p>
        </p:txBody>
      </p:sp>
      <p:sp>
        <p:nvSpPr>
          <p:cNvPr id="2" name="Subtitle 1"/>
          <p:cNvSpPr>
            <a:spLocks noGrp="1"/>
          </p:cNvSpPr>
          <p:nvPr>
            <p:ph type="subTitle" idx="1"/>
          </p:nvPr>
        </p:nvSpPr>
        <p:spPr>
          <a:xfrm>
            <a:off x="2509838" y="2895600"/>
            <a:ext cx="6400800" cy="1752600"/>
          </a:xfrm>
        </p:spPr>
        <p:txBody>
          <a:bodyPr/>
          <a:lstStyle/>
          <a:p>
            <a:endParaRPr lang="en-GB" dirty="0"/>
          </a:p>
        </p:txBody>
      </p:sp>
      <p:sp>
        <p:nvSpPr>
          <p:cNvPr id="9" name="Subtitle 7"/>
          <p:cNvSpPr txBox="1">
            <a:spLocks/>
          </p:cNvSpPr>
          <p:nvPr/>
        </p:nvSpPr>
        <p:spPr bwMode="auto">
          <a:xfrm>
            <a:off x="6172200" y="4916"/>
            <a:ext cx="6019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000" kern="0" dirty="0">
                <a:solidFill>
                  <a:schemeClr val="bg1"/>
                </a:solidFill>
              </a:rPr>
              <a:t>Craig Roberts … </a:t>
            </a:r>
            <a:r>
              <a:rPr lang="en-US" sz="2000" dirty="0">
                <a:solidFill>
                  <a:schemeClr val="bg1"/>
                </a:solidFill>
                <a:hlinkClick r:id="rId4">
                  <a:extLst>
                    <a:ext uri="{A12FA001-AC4F-418D-AE19-62706E023703}">
                      <ahyp:hlinkClr xmlns:ahyp="http://schemas.microsoft.com/office/drawing/2018/hyperlinkcolor" val="tx"/>
                    </a:ext>
                  </a:extLst>
                </a:hlinkClick>
              </a:rPr>
              <a:t>http://inp.nju.edu.cn/</a:t>
            </a:r>
            <a:endParaRPr lang="en-US" sz="2000" kern="0" dirty="0">
              <a:solidFill>
                <a:schemeClr val="bg1"/>
              </a:solidFill>
            </a:endParaRPr>
          </a:p>
        </p:txBody>
      </p:sp>
      <p:sp>
        <p:nvSpPr>
          <p:cNvPr id="10" name="Subtitle 1">
            <a:extLst>
              <a:ext uri="{FF2B5EF4-FFF2-40B4-BE49-F238E27FC236}">
                <a16:creationId xmlns:a16="http://schemas.microsoft.com/office/drawing/2014/main" id="{0CD000EE-0D0D-4F96-8253-6D55DF13EF80}"/>
              </a:ext>
            </a:extLst>
          </p:cNvPr>
          <p:cNvSpPr txBox="1">
            <a:spLocks/>
          </p:cNvSpPr>
          <p:nvPr/>
        </p:nvSpPr>
        <p:spPr bwMode="auto">
          <a:xfrm>
            <a:off x="343794" y="3161041"/>
            <a:ext cx="11656811" cy="1563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ctr"/>
            <a:r>
              <a:rPr lang="en-US" sz="8000" b="1" dirty="0">
                <a:solidFill>
                  <a:srgbClr val="FFFFCC"/>
                </a:solidFill>
                <a:latin typeface="Freestyle Script" panose="030804020302050B0404" pitchFamily="66" charset="0"/>
              </a:rPr>
              <a:t>Emergent Hadron Mass: </a:t>
            </a:r>
          </a:p>
          <a:p>
            <a:pPr algn="ctr">
              <a:spcBef>
                <a:spcPts val="0"/>
              </a:spcBef>
            </a:pPr>
            <a:r>
              <a:rPr lang="en-US" sz="8000" b="1" dirty="0">
                <a:solidFill>
                  <a:srgbClr val="FFFFCC"/>
                </a:solidFill>
                <a:latin typeface="Freestyle Script" panose="030804020302050B0404" pitchFamily="66" charset="0"/>
              </a:rPr>
              <a:t>Origins and Consequences II</a:t>
            </a:r>
            <a:endParaRPr lang="en-GB" sz="8000" kern="0" dirty="0">
              <a:solidFill>
                <a:srgbClr val="FFFFCC"/>
              </a:solidFill>
              <a:latin typeface="Freestyle Script" panose="030804020302050B0404" pitchFamily="66" charset="0"/>
            </a:endParaRPr>
          </a:p>
        </p:txBody>
      </p:sp>
      <p:pic>
        <p:nvPicPr>
          <p:cNvPr id="8" name="Picture 7" descr="A picture containing shape&#10;&#10;Description automatically generated">
            <a:extLst>
              <a:ext uri="{FF2B5EF4-FFF2-40B4-BE49-F238E27FC236}">
                <a16:creationId xmlns:a16="http://schemas.microsoft.com/office/drawing/2014/main" id="{B52EF143-E305-4E80-8CCC-B91CAC053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11" name="TextBox 10">
            <a:extLst>
              <a:ext uri="{FF2B5EF4-FFF2-40B4-BE49-F238E27FC236}">
                <a16:creationId xmlns:a16="http://schemas.microsoft.com/office/drawing/2014/main" id="{14A91752-E202-4C64-B120-5810F17E0440}"/>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408579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pie chart with a piece of mass budget&#10;&#10;AI-generated content may be incorrect.">
            <a:extLst>
              <a:ext uri="{FF2B5EF4-FFF2-40B4-BE49-F238E27FC236}">
                <a16:creationId xmlns:a16="http://schemas.microsoft.com/office/drawing/2014/main" id="{B4CC9FF1-358E-C27B-32CC-200F7E91E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868" y="886219"/>
            <a:ext cx="6705132" cy="452596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BB99E9-AB82-9DFD-FB26-40E1D47492FF}"/>
                  </a:ext>
                </a:extLst>
              </p:cNvPr>
              <p:cNvSpPr>
                <a:spLocks noGrp="1"/>
              </p:cNvSpPr>
              <p:nvPr>
                <p:ph type="title"/>
              </p:nvPr>
            </p:nvSpPr>
            <p:spPr/>
            <p:txBody>
              <a:bodyPr/>
              <a:lstStyle/>
              <a:p>
                <a:r>
                  <a:rPr lang="en-AU" dirty="0"/>
                  <a:t>Nucleon </a:t>
                </a:r>
                <a14:m>
                  <m:oMath xmlns:m="http://schemas.openxmlformats.org/officeDocument/2006/math">
                    <m:r>
                      <a:rPr lang="en-AU" i="1">
                        <a:latin typeface="Cambria Math" panose="02040503050406030204" pitchFamily="18" charset="0"/>
                      </a:rPr>
                      <m:t>𝝈</m:t>
                    </m:r>
                  </m:oMath>
                </a14:m>
                <a:r>
                  <a:rPr lang="en-AU" dirty="0"/>
                  <a:t> Term &amp; Nucleon Mass Budget</a:t>
                </a:r>
              </a:p>
            </p:txBody>
          </p:sp>
        </mc:Choice>
        <mc:Fallback xmlns="">
          <p:sp>
            <p:nvSpPr>
              <p:cNvPr id="2" name="Title 1">
                <a:extLst>
                  <a:ext uri="{FF2B5EF4-FFF2-40B4-BE49-F238E27FC236}">
                    <a16:creationId xmlns:a16="http://schemas.microsoft.com/office/drawing/2014/main" id="{A7BB99E9-AB82-9DFD-FB26-40E1D47492FF}"/>
                  </a:ext>
                </a:extLst>
              </p:cNvPr>
              <p:cNvSpPr>
                <a:spLocks noGrp="1" noRot="1" noChangeAspect="1" noMove="1" noResize="1" noEditPoints="1" noAdjustHandles="1" noChangeArrowheads="1" noChangeShapeType="1" noTextEdit="1"/>
              </p:cNvSpPr>
              <p:nvPr>
                <p:ph type="title"/>
              </p:nvPr>
            </p:nvSpPr>
            <p:spPr>
              <a:blipFill>
                <a:blip r:embed="rId3"/>
                <a:stretch>
                  <a:fillRect l="-1000" t="-534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0FFD28B-0439-B61C-2828-C3499D3A5DA8}"/>
                  </a:ext>
                </a:extLst>
              </p:cNvPr>
              <p:cNvSpPr>
                <a:spLocks noGrp="1"/>
              </p:cNvSpPr>
              <p:nvPr>
                <p:ph idx="1"/>
              </p:nvPr>
            </p:nvSpPr>
            <p:spPr>
              <a:xfrm>
                <a:off x="228600" y="1493837"/>
                <a:ext cx="6324600" cy="4525963"/>
              </a:xfrm>
            </p:spPr>
            <p:txBody>
              <a:bodyPr/>
              <a:lstStyle/>
              <a:p>
                <a:r>
                  <a:rPr lang="en-AU" dirty="0"/>
                  <a:t>Inferred value …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𝜎</m:t>
                        </m:r>
                      </m:e>
                      <m:sub>
                        <m:r>
                          <a:rPr lang="en-AU" i="1">
                            <a:latin typeface="Cambria Math" panose="02040503050406030204" pitchFamily="18" charset="0"/>
                          </a:rPr>
                          <m:t>𝑝</m:t>
                        </m:r>
                      </m:sub>
                    </m:sSub>
                    <m:r>
                      <a:rPr lang="en-AU" b="0" i="1" smtClean="0">
                        <a:latin typeface="Cambria Math" panose="02040503050406030204" pitchFamily="18" charset="0"/>
                      </a:rPr>
                      <m:t>≈56</m:t>
                    </m:r>
                  </m:oMath>
                </a14:m>
                <a:r>
                  <a:rPr lang="en-AU" dirty="0"/>
                  <a:t> MeV</a:t>
                </a:r>
              </a:p>
              <a:p>
                <a:r>
                  <a:rPr lang="en-AU" dirty="0"/>
                  <a:t>Higgs-only (explicit chiral symmetry breaking) contribution</a:t>
                </a:r>
              </a:p>
              <a:p>
                <a:pPr marL="0" indent="0">
                  <a:buNone/>
                </a:pPr>
                <a:r>
                  <a:rPr lang="en-AU" dirty="0"/>
                  <a:t>	</a:t>
                </a:r>
                <a14:m>
                  <m:oMath xmlns:m="http://schemas.openxmlformats.org/officeDocument/2006/math">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
                      <m:dPr>
                        <m:ctrlPr>
                          <a:rPr lang="en-AU" i="1" dirty="0">
                            <a:latin typeface="Cambria Math" panose="02040503050406030204" pitchFamily="18" charset="0"/>
                          </a:rPr>
                        </m:ctrlPr>
                      </m:dPr>
                      <m:e>
                        <m:r>
                          <a:rPr lang="en-AU" i="1" dirty="0">
                            <a:latin typeface="Cambria Math" panose="02040503050406030204" pitchFamily="18" charset="0"/>
                          </a:rPr>
                          <m:t>1+</m:t>
                        </m:r>
                        <m:f>
                          <m:fPr>
                            <m:ctrlPr>
                              <a:rPr lang="en-AU" i="1" dirty="0">
                                <a:latin typeface="Cambria Math" panose="02040503050406030204" pitchFamily="18" charset="0"/>
                              </a:rPr>
                            </m:ctrlPr>
                          </m:fPr>
                          <m:num>
                            <m:r>
                              <a:rPr lang="en-AU" i="1" dirty="0">
                                <a:latin typeface="Cambria Math" panose="02040503050406030204" pitchFamily="18" charset="0"/>
                              </a:rPr>
                              <m:t>2</m:t>
                            </m:r>
                            <m:sSub>
                              <m:sSubPr>
                                <m:ctrlPr>
                                  <a:rPr lang="en-AU" i="1" dirty="0">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𝑚</m:t>
                                    </m:r>
                                  </m:e>
                                </m:acc>
                              </m:e>
                              <m:sub>
                                <m:r>
                                  <a:rPr lang="en-AU" i="1" dirty="0">
                                    <a:latin typeface="Cambria Math" panose="02040503050406030204" pitchFamily="18" charset="0"/>
                                  </a:rPr>
                                  <m:t>𝑢</m:t>
                                </m:r>
                              </m:sub>
                            </m:sSub>
                          </m:num>
                          <m:den>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en>
                        </m:f>
                      </m:e>
                    </m:d>
                    <m:r>
                      <a:rPr lang="en-AU" i="1" dirty="0" smtClean="0">
                        <a:latin typeface="Cambria Math" panose="02040503050406030204" pitchFamily="18" charset="0"/>
                      </a:rPr>
                      <m:t>=13</m:t>
                    </m:r>
                  </m:oMath>
                </a14:m>
                <a:r>
                  <a:rPr lang="en-AU" dirty="0"/>
                  <a:t> MeV</a:t>
                </a:r>
                <a14:m>
                  <m:oMath xmlns:m="http://schemas.openxmlformats.org/officeDocument/2006/math">
                    <m:r>
                      <a:rPr lang="en-AU" b="0" i="1" smtClean="0">
                        <a:latin typeface="Cambria Math" panose="02040503050406030204" pitchFamily="18" charset="0"/>
                      </a:rPr>
                      <m:t>=0.014</m:t>
                    </m:r>
                    <m:sSub>
                      <m:sSubPr>
                        <m:ctrlPr>
                          <a:rPr lang="en-AU" b="0" i="1" smtClean="0">
                            <a:latin typeface="Cambria Math" panose="02040503050406030204" pitchFamily="18" charset="0"/>
                          </a:rPr>
                        </m:ctrlPr>
                      </m:sSubPr>
                      <m:e>
                        <m:r>
                          <a:rPr lang="en-AU" b="0" i="1" smtClean="0">
                            <a:latin typeface="Cambria Math" panose="02040503050406030204" pitchFamily="18" charset="0"/>
                          </a:rPr>
                          <m:t> </m:t>
                        </m:r>
                        <m:r>
                          <a:rPr lang="en-AU" b="0" i="1" smtClean="0">
                            <a:latin typeface="Cambria Math" panose="02040503050406030204" pitchFamily="18" charset="0"/>
                          </a:rPr>
                          <m:t>𝑚</m:t>
                        </m:r>
                      </m:e>
                      <m:sub>
                        <m:r>
                          <a:rPr lang="en-AU" b="0" i="1" smtClean="0">
                            <a:latin typeface="Cambria Math" panose="02040503050406030204" pitchFamily="18" charset="0"/>
                          </a:rPr>
                          <m:t>𝑝</m:t>
                        </m:r>
                      </m:sub>
                    </m:sSub>
                  </m:oMath>
                </a14:m>
                <a:endParaRPr lang="en-AU" dirty="0"/>
              </a:p>
              <a:p>
                <a:r>
                  <a:rPr lang="en-AU" dirty="0"/>
                  <a:t>Constructive interference between Higgs and EHM </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𝜎</m:t>
                          </m:r>
                        </m:e>
                        <m:sub>
                          <m:r>
                            <a:rPr lang="en-AU" i="1">
                              <a:latin typeface="Cambria Math" panose="02040503050406030204" pitchFamily="18" charset="0"/>
                            </a:rPr>
                            <m:t>𝑝</m:t>
                          </m:r>
                        </m:sub>
                      </m:sSub>
                      <m:r>
                        <a:rPr lang="en-AU" b="0" i="1" smtClean="0">
                          <a:latin typeface="Cambria Math" panose="02040503050406030204" pitchFamily="18" charset="0"/>
                        </a:rPr>
                        <m:t>−</m:t>
                      </m:r>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
                        <m:dPr>
                          <m:ctrlPr>
                            <a:rPr lang="en-AU" i="1" dirty="0">
                              <a:latin typeface="Cambria Math" panose="02040503050406030204" pitchFamily="18" charset="0"/>
                            </a:rPr>
                          </m:ctrlPr>
                        </m:dPr>
                        <m:e>
                          <m:r>
                            <a:rPr lang="en-AU" i="1" dirty="0">
                              <a:latin typeface="Cambria Math" panose="02040503050406030204" pitchFamily="18" charset="0"/>
                            </a:rPr>
                            <m:t>1+</m:t>
                          </m:r>
                          <m:f>
                            <m:fPr>
                              <m:ctrlPr>
                                <a:rPr lang="en-AU" i="1" dirty="0">
                                  <a:latin typeface="Cambria Math" panose="02040503050406030204" pitchFamily="18" charset="0"/>
                                </a:rPr>
                              </m:ctrlPr>
                            </m:fPr>
                            <m:num>
                              <m:r>
                                <a:rPr lang="en-AU" i="1" dirty="0">
                                  <a:latin typeface="Cambria Math" panose="02040503050406030204" pitchFamily="18" charset="0"/>
                                </a:rPr>
                                <m:t>2</m:t>
                              </m:r>
                              <m:sSub>
                                <m:sSubPr>
                                  <m:ctrlPr>
                                    <a:rPr lang="en-AU" i="1" dirty="0">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𝑚</m:t>
                                      </m:r>
                                    </m:e>
                                  </m:acc>
                                </m:e>
                                <m:sub>
                                  <m:r>
                                    <a:rPr lang="en-AU" i="1" dirty="0">
                                      <a:latin typeface="Cambria Math" panose="02040503050406030204" pitchFamily="18" charset="0"/>
                                    </a:rPr>
                                    <m:t>𝑢</m:t>
                                  </m:r>
                                </m:sub>
                              </m:sSub>
                            </m:num>
                            <m:den>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en>
                          </m:f>
                        </m:e>
                      </m:d>
                      <m:r>
                        <a:rPr lang="en-AU" b="0" i="1" dirty="0" smtClean="0">
                          <a:latin typeface="Cambria Math" panose="02040503050406030204" pitchFamily="18" charset="0"/>
                        </a:rPr>
                        <m:t>=43 </m:t>
                      </m:r>
                      <m:r>
                        <m:rPr>
                          <m:sty m:val="p"/>
                        </m:rPr>
                        <a:rPr lang="en-AU" b="0" i="0" dirty="0" smtClean="0">
                          <a:latin typeface="Cambria Math" panose="02040503050406030204" pitchFamily="18" charset="0"/>
                        </a:rPr>
                        <m:t>MeV</m:t>
                      </m:r>
                      <m:r>
                        <a:rPr lang="en-AU" b="0" i="1" dirty="0" smtClean="0">
                          <a:latin typeface="Cambria Math" panose="02040503050406030204" pitchFamily="18" charset="0"/>
                        </a:rPr>
                        <m:t>=0.046 </m:t>
                      </m:r>
                      <m:sSub>
                        <m:sSubPr>
                          <m:ctrlPr>
                            <a:rPr lang="en-AU" b="0" i="1" dirty="0" smtClean="0">
                              <a:latin typeface="Cambria Math" panose="02040503050406030204" pitchFamily="18" charset="0"/>
                            </a:rPr>
                          </m:ctrlPr>
                        </m:sSubPr>
                        <m:e>
                          <m:r>
                            <a:rPr lang="en-AU" b="0" i="1" dirty="0" smtClean="0">
                              <a:latin typeface="Cambria Math" panose="02040503050406030204" pitchFamily="18" charset="0"/>
                            </a:rPr>
                            <m:t>𝑚</m:t>
                          </m:r>
                        </m:e>
                        <m:sub>
                          <m:r>
                            <a:rPr lang="en-AU" b="0" i="1" dirty="0" smtClean="0">
                              <a:latin typeface="Cambria Math" panose="02040503050406030204" pitchFamily="18" charset="0"/>
                            </a:rPr>
                            <m:t>𝑝</m:t>
                          </m:r>
                        </m:sub>
                      </m:sSub>
                    </m:oMath>
                  </m:oMathPara>
                </a14:m>
                <a:endParaRPr lang="en-AU" b="0" dirty="0"/>
              </a:p>
              <a:p>
                <a:pPr>
                  <a:buFont typeface="Wingdings" panose="05000000000000000000" pitchFamily="2" charset="2"/>
                  <a:buChar char="ü"/>
                </a:pPr>
                <a:r>
                  <a:rPr lang="en-AU" dirty="0"/>
                  <a:t>Remaining </a:t>
                </a:r>
                <a14:m>
                  <m:oMath xmlns:m="http://schemas.openxmlformats.org/officeDocument/2006/math">
                    <m:r>
                      <a:rPr lang="en-AU" b="0" i="1" smtClean="0">
                        <a:latin typeface="Cambria Math" panose="02040503050406030204" pitchFamily="18" charset="0"/>
                      </a:rPr>
                      <m:t>94%</m:t>
                    </m:r>
                  </m:oMath>
                </a14:m>
                <a:r>
                  <a:rPr lang="en-AU" dirty="0"/>
                  <a:t> of </a:t>
                </a:r>
                <a14:m>
                  <m:oMath xmlns:m="http://schemas.openxmlformats.org/officeDocument/2006/math">
                    <m:sSub>
                      <m:sSubPr>
                        <m:ctrlPr>
                          <a:rPr lang="en-AU" i="1" dirty="0">
                            <a:latin typeface="Cambria Math" panose="02040503050406030204" pitchFamily="18" charset="0"/>
                          </a:rPr>
                        </m:ctrlPr>
                      </m:sSubPr>
                      <m:e>
                        <m:r>
                          <a:rPr lang="en-AU" i="1" dirty="0">
                            <a:latin typeface="Cambria Math" panose="02040503050406030204" pitchFamily="18" charset="0"/>
                          </a:rPr>
                          <m:t>𝑚</m:t>
                        </m:r>
                      </m:e>
                      <m:sub>
                        <m:r>
                          <a:rPr lang="en-AU" i="1" dirty="0">
                            <a:latin typeface="Cambria Math" panose="02040503050406030204" pitchFamily="18" charset="0"/>
                          </a:rPr>
                          <m:t>𝑝</m:t>
                        </m:r>
                      </m:sub>
                    </m:sSub>
                  </m:oMath>
                </a14:m>
                <a:r>
                  <a:rPr lang="en-AU" dirty="0"/>
                  <a:t> is pure EHM component </a:t>
                </a:r>
              </a:p>
              <a:p>
                <a:pPr marL="0" indent="0">
                  <a:buNone/>
                </a:pPr>
                <a:r>
                  <a:rPr lang="en-AU" dirty="0"/>
                  <a:t>        = EHM-only</a:t>
                </a:r>
              </a:p>
              <a:p>
                <a:pPr>
                  <a:buFont typeface="Wingdings" panose="05000000000000000000" pitchFamily="2" charset="2"/>
                  <a:buChar char="ü"/>
                </a:pPr>
                <a:r>
                  <a:rPr lang="en-AU" dirty="0"/>
                  <a:t>Higgs (ECSB) alone is responsible for just </a:t>
                </a:r>
                <a14:m>
                  <m:oMath xmlns:m="http://schemas.openxmlformats.org/officeDocument/2006/math">
                    <m:r>
                      <a:rPr lang="en-AU" b="0" i="1" smtClean="0">
                        <a:latin typeface="Cambria Math" panose="02040503050406030204" pitchFamily="18" charset="0"/>
                      </a:rPr>
                      <m:t>1.4% </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𝑝</m:t>
                        </m:r>
                      </m:sub>
                    </m:sSub>
                  </m:oMath>
                </a14:m>
                <a:endParaRPr lang="en-AU" dirty="0"/>
              </a:p>
            </p:txBody>
          </p:sp>
        </mc:Choice>
        <mc:Fallback>
          <p:sp>
            <p:nvSpPr>
              <p:cNvPr id="3" name="Content Placeholder 2">
                <a:extLst>
                  <a:ext uri="{FF2B5EF4-FFF2-40B4-BE49-F238E27FC236}">
                    <a16:creationId xmlns:a16="http://schemas.microsoft.com/office/drawing/2014/main" id="{60FFD28B-0439-B61C-2828-C3499D3A5DA8}"/>
                  </a:ext>
                </a:extLst>
              </p:cNvPr>
              <p:cNvSpPr>
                <a:spLocks noGrp="1" noRot="1" noChangeAspect="1" noMove="1" noResize="1" noEditPoints="1" noAdjustHandles="1" noChangeArrowheads="1" noChangeShapeType="1" noTextEdit="1"/>
              </p:cNvSpPr>
              <p:nvPr>
                <p:ph idx="1"/>
              </p:nvPr>
            </p:nvSpPr>
            <p:spPr>
              <a:xfrm>
                <a:off x="228600" y="1493837"/>
                <a:ext cx="6324600" cy="4525963"/>
              </a:xfrm>
              <a:blipFill>
                <a:blip r:embed="rId4"/>
                <a:stretch>
                  <a:fillRect l="-1254" t="-808" r="-125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DEF4F524-1EB5-0941-A8A2-4EEB32745C43}"/>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CCF12483-4866-C163-E317-943F6C16CB34}"/>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DBAAD64B-3E45-89DC-717D-2A93F89097EA}"/>
              </a:ext>
            </a:extLst>
          </p:cNvPr>
          <p:cNvSpPr>
            <a:spLocks noGrp="1"/>
          </p:cNvSpPr>
          <p:nvPr>
            <p:ph type="sldNum" sz="quarter" idx="12"/>
          </p:nvPr>
        </p:nvSpPr>
        <p:spPr/>
        <p:txBody>
          <a:bodyPr/>
          <a:lstStyle/>
          <a:p>
            <a:fld id="{87034D8C-3CB4-402A-BC46-2AB14C0FE90A}" type="slidenum">
              <a:rPr lang="en-US" smtClean="0"/>
              <a:pPr/>
              <a:t>10</a:t>
            </a:fld>
            <a:endParaRPr lang="en-US"/>
          </a:p>
        </p:txBody>
      </p:sp>
    </p:spTree>
    <p:extLst>
      <p:ext uri="{BB962C8B-B14F-4D97-AF65-F5344CB8AC3E}">
        <p14:creationId xmlns:p14="http://schemas.microsoft.com/office/powerpoint/2010/main" val="174950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3">
                                            <p:txEl>
                                              <p:pRg st="5" end="5"/>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i="1" dirty="0">
                <a:solidFill>
                  <a:schemeClr val="accent6">
                    <a:lumMod val="75000"/>
                  </a:schemeClr>
                </a:solidFill>
              </a:rPr>
              <a:t>What is measurable? </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100</a:t>
            </a:fld>
            <a:endParaRPr lang="en-US">
              <a:solidFill>
                <a:srgbClr val="404040"/>
              </a:solidFill>
            </a:endParaRPr>
          </a:p>
        </p:txBody>
      </p:sp>
      <p:pic>
        <p:nvPicPr>
          <p:cNvPr id="7" name="Content Placeholder 6" descr="WeinbergClusterDecomposition.jpg"/>
          <p:cNvPicPr>
            <a:picLocks noGrp="1" noChangeAspect="1"/>
          </p:cNvPicPr>
          <p:nvPr>
            <p:ph idx="1"/>
          </p:nvPr>
        </p:nvPicPr>
        <p:blipFill>
          <a:blip r:embed="rId3" cstate="print"/>
          <a:stretch>
            <a:fillRect/>
          </a:stretch>
        </p:blipFill>
        <p:spPr>
          <a:xfrm>
            <a:off x="1596438" y="1916448"/>
            <a:ext cx="8995362" cy="4255752"/>
          </a:xfrm>
        </p:spPr>
      </p:pic>
      <p:sp>
        <p:nvSpPr>
          <p:cNvPr id="6" name="Date Placeholder 5"/>
          <p:cNvSpPr>
            <a:spLocks noGrp="1"/>
          </p:cNvSpPr>
          <p:nvPr>
            <p:ph type="dt" sz="half" idx="10"/>
          </p:nvPr>
        </p:nvSpPr>
        <p:spPr/>
        <p:txBody>
          <a:bodyPr/>
          <a:lstStyle/>
          <a:p>
            <a:r>
              <a:rPr lang="en-US">
                <a:solidFill>
                  <a:srgbClr val="404040"/>
                </a:solidFill>
              </a:rPr>
              <a:t>.                    2025 October 14: NJU INP IWSHSSI 2025                                            (98)</a:t>
            </a:r>
          </a:p>
        </p:txBody>
      </p:sp>
      <p:sp>
        <p:nvSpPr>
          <p:cNvPr id="8" name="TextBox 7"/>
          <p:cNvSpPr txBox="1"/>
          <p:nvPr/>
        </p:nvSpPr>
        <p:spPr>
          <a:xfrm>
            <a:off x="0" y="0"/>
            <a:ext cx="3904339" cy="707886"/>
          </a:xfrm>
          <a:prstGeom prst="rect">
            <a:avLst/>
          </a:prstGeom>
          <a:noFill/>
        </p:spPr>
        <p:txBody>
          <a:bodyPr wrap="none" rtlCol="0">
            <a:spAutoFit/>
          </a:bodyPr>
          <a:lstStyle/>
          <a:p>
            <a:r>
              <a:rPr lang="en-US" sz="2000" i="1" dirty="0">
                <a:solidFill>
                  <a:srgbClr val="C00000"/>
                </a:solidFill>
              </a:rPr>
              <a:t>S. Weinberg, </a:t>
            </a:r>
            <a:r>
              <a:rPr lang="en-US" sz="2000" i="1" dirty="0" err="1">
                <a:solidFill>
                  <a:srgbClr val="C00000"/>
                </a:solidFill>
              </a:rPr>
              <a:t>Physica</a:t>
            </a:r>
            <a:r>
              <a:rPr lang="en-US" sz="2000" i="1" dirty="0">
                <a:solidFill>
                  <a:srgbClr val="C00000"/>
                </a:solidFill>
              </a:rPr>
              <a:t> 96A (1979)</a:t>
            </a:r>
          </a:p>
          <a:p>
            <a:r>
              <a:rPr lang="en-US" sz="2000" i="1" dirty="0">
                <a:solidFill>
                  <a:srgbClr val="C00000"/>
                </a:solidFill>
              </a:rPr>
              <a:t>Elements of truth in this perspective</a:t>
            </a:r>
          </a:p>
        </p:txBody>
      </p:sp>
      <p:sp>
        <p:nvSpPr>
          <p:cNvPr id="10" name="Rectangle 9"/>
          <p:cNvSpPr/>
          <p:nvPr/>
        </p:nvSpPr>
        <p:spPr bwMode="auto">
          <a:xfrm>
            <a:off x="1752600" y="2590800"/>
            <a:ext cx="8763000" cy="9144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Tree>
    <p:extLst>
      <p:ext uri="{BB962C8B-B14F-4D97-AF65-F5344CB8AC3E}">
        <p14:creationId xmlns:p14="http://schemas.microsoft.com/office/powerpoint/2010/main" val="310679990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par>
                                <p:cTn id="17" presetID="2" presetClass="entr" presetSubtype="8"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inHC.gif"/>
          <p:cNvPicPr>
            <a:picLocks noChangeAspect="1"/>
          </p:cNvPicPr>
          <p:nvPr/>
        </p:nvPicPr>
        <p:blipFill>
          <a:blip r:embed="rId2" cstate="print"/>
          <a:stretch>
            <a:fillRect/>
          </a:stretch>
        </p:blipFill>
        <p:spPr>
          <a:xfrm>
            <a:off x="2209800" y="186143"/>
            <a:ext cx="8147786" cy="4385857"/>
          </a:xfrm>
          <a:prstGeom prst="rect">
            <a:avLst/>
          </a:prstGeom>
        </p:spPr>
      </p:pic>
      <p:sp>
        <p:nvSpPr>
          <p:cNvPr id="2" name="Title 1"/>
          <p:cNvSpPr>
            <a:spLocks noGrp="1"/>
          </p:cNvSpPr>
          <p:nvPr>
            <p:ph type="title"/>
          </p:nvPr>
        </p:nvSpPr>
        <p:spPr>
          <a:xfrm>
            <a:off x="1752600" y="4343401"/>
            <a:ext cx="8763000" cy="1362075"/>
          </a:xfrm>
        </p:spPr>
        <p:txBody>
          <a:bodyPr/>
          <a:lstStyle/>
          <a:p>
            <a:pPr algn="ctr"/>
            <a:r>
              <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Concept of in-</a:t>
            </a:r>
            <a:r>
              <a:rPr lang="en-US" sz="6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hadron</a:t>
            </a:r>
            <a:r>
              <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 condensates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7086600" y="6553200"/>
            <a:ext cx="3048000" cy="228600"/>
          </a:xfrm>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101</a:t>
            </a:fld>
            <a:endParaRPr lang="en-US"/>
          </a:p>
        </p:txBody>
      </p:sp>
    </p:spTree>
    <p:extLst>
      <p:ext uri="{BB962C8B-B14F-4D97-AF65-F5344CB8AC3E}">
        <p14:creationId xmlns:p14="http://schemas.microsoft.com/office/powerpoint/2010/main" val="2758982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inHC.gif"/>
          <p:cNvPicPr>
            <a:picLocks noChangeAspect="1"/>
          </p:cNvPicPr>
          <p:nvPr/>
        </p:nvPicPr>
        <p:blipFill>
          <a:blip r:embed="rId2" cstate="print"/>
          <a:stretch>
            <a:fillRect/>
          </a:stretch>
        </p:blipFill>
        <p:spPr>
          <a:xfrm>
            <a:off x="3359789" y="567144"/>
            <a:ext cx="5847809" cy="43858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a:xfrm>
            <a:off x="1752600" y="4886326"/>
            <a:ext cx="8763000" cy="1362075"/>
          </a:xfrm>
        </p:spPr>
        <p:txBody>
          <a:bodyPr/>
          <a:lstStyle/>
          <a:p>
            <a:pPr algn="ctr"/>
            <a:r>
              <a:rPr lang="en-US"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GMOR is synonymous with “Vacuum Quark Condensate”</a:t>
            </a:r>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a:xfrm>
            <a:off x="7086600" y="6553200"/>
            <a:ext cx="3048000" cy="228600"/>
          </a:xfrm>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102</a:t>
            </a:fld>
            <a:endParaRPr lang="en-US"/>
          </a:p>
        </p:txBody>
      </p:sp>
    </p:spTree>
    <p:extLst>
      <p:ext uri="{BB962C8B-B14F-4D97-AF65-F5344CB8AC3E}">
        <p14:creationId xmlns:p14="http://schemas.microsoft.com/office/powerpoint/2010/main" val="508071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A929-6E76-49B0-80B4-DB05B60F851E}"/>
              </a:ext>
            </a:extLst>
          </p:cNvPr>
          <p:cNvSpPr>
            <a:spLocks noGrp="1"/>
          </p:cNvSpPr>
          <p:nvPr>
            <p:ph type="title"/>
          </p:nvPr>
        </p:nvSpPr>
        <p:spPr/>
        <p:txBody>
          <a:bodyPr/>
          <a:lstStyle/>
          <a:p>
            <a:r>
              <a:rPr lang="en-GB" sz="3200" b="0" dirty="0">
                <a:ln w="0">
                  <a:solidFill>
                    <a:schemeClr val="tx2">
                      <a:lumMod val="75000"/>
                    </a:schemeClr>
                  </a:solidFill>
                </a:ln>
                <a:solidFill>
                  <a:srgbClr val="000099"/>
                </a:solidFill>
                <a:effectLst>
                  <a:outerShdw blurRad="38100" dist="25400" dir="5400000" algn="ctr" rotWithShape="0">
                    <a:srgbClr val="6E747A">
                      <a:alpha val="43000"/>
                    </a:srgbClr>
                  </a:outerShdw>
                  <a:reflection blurRad="6350" stA="55000" endA="300" endPos="45500" dir="5400000" sy="-100000" algn="bl" rotWithShape="0"/>
                </a:effectLst>
              </a:rPr>
              <a:t>Emergent Phenomena … in the Standard Model(?)</a:t>
            </a:r>
            <a:endParaRPr lang="en-US" sz="3200" dirty="0"/>
          </a:p>
        </p:txBody>
      </p:sp>
      <p:sp>
        <p:nvSpPr>
          <p:cNvPr id="3" name="Content Placeholder 2">
            <a:extLst>
              <a:ext uri="{FF2B5EF4-FFF2-40B4-BE49-F238E27FC236}">
                <a16:creationId xmlns:a16="http://schemas.microsoft.com/office/drawing/2014/main" id="{2B241949-911A-485E-8791-5BA9F8C59041}"/>
              </a:ext>
            </a:extLst>
          </p:cNvPr>
          <p:cNvSpPr>
            <a:spLocks noGrp="1"/>
          </p:cNvSpPr>
          <p:nvPr>
            <p:ph idx="1"/>
          </p:nvPr>
        </p:nvSpPr>
        <p:spPr>
          <a:xfrm>
            <a:off x="609600" y="1600201"/>
            <a:ext cx="7718395" cy="4525963"/>
          </a:xfrm>
        </p:spPr>
        <p:txBody>
          <a:bodyPr/>
          <a:lstStyle/>
          <a:p>
            <a:pPr marL="0" indent="0">
              <a:buNone/>
            </a:pPr>
            <a:r>
              <a:rPr lang="en-GB" dirty="0"/>
              <a:t>Existence of our Universe depends critically on, </a:t>
            </a:r>
            <a:r>
              <a:rPr lang="en-GB" i="1" dirty="0"/>
              <a:t>inter alia</a:t>
            </a:r>
            <a:r>
              <a:rPr lang="en-GB" dirty="0"/>
              <a:t>, the following empirical facts:</a:t>
            </a:r>
          </a:p>
          <a:p>
            <a:r>
              <a:rPr lang="en-GB" dirty="0"/>
              <a:t>Proton is massive</a:t>
            </a:r>
          </a:p>
          <a:p>
            <a:pPr lvl="1"/>
            <a:r>
              <a:rPr lang="en-GB" i="1" dirty="0"/>
              <a:t>i.e</a:t>
            </a:r>
            <a:r>
              <a:rPr lang="en-GB" dirty="0"/>
              <a:t>., the mass-scale for strong interactions is vastly different to that of electromagnetism</a:t>
            </a:r>
          </a:p>
          <a:p>
            <a:r>
              <a:rPr lang="en-GB" dirty="0"/>
              <a:t>Proton is absolutely stable</a:t>
            </a:r>
          </a:p>
          <a:p>
            <a:pPr lvl="1"/>
            <a:r>
              <a:rPr lang="en-GB" dirty="0"/>
              <a:t>Despite being a composite object </a:t>
            </a:r>
          </a:p>
          <a:p>
            <a:pPr marL="457200" lvl="1" indent="0">
              <a:spcBef>
                <a:spcPts val="0"/>
              </a:spcBef>
              <a:buNone/>
            </a:pPr>
            <a:r>
              <a:rPr lang="en-GB" dirty="0"/>
              <a:t>     constituted from three valence quarks</a:t>
            </a:r>
          </a:p>
          <a:p>
            <a:r>
              <a:rPr lang="en-GB" dirty="0"/>
              <a:t>Pion is unnaturally light (not massless, but lepton-like mass)</a:t>
            </a:r>
          </a:p>
          <a:p>
            <a:pPr lvl="1"/>
            <a:r>
              <a:rPr lang="en-GB" dirty="0"/>
              <a:t>Despite being a strongly interacting composite object built from a valence-quark and valence antiquark</a:t>
            </a:r>
          </a:p>
          <a:p>
            <a:endParaRPr lang="en-US" dirty="0"/>
          </a:p>
        </p:txBody>
      </p:sp>
      <p:sp>
        <p:nvSpPr>
          <p:cNvPr id="4" name="Date Placeholder 3">
            <a:extLst>
              <a:ext uri="{FF2B5EF4-FFF2-40B4-BE49-F238E27FC236}">
                <a16:creationId xmlns:a16="http://schemas.microsoft.com/office/drawing/2014/main" id="{FDA1EF48-31E7-4050-B741-CA5CAAFFC7CC}"/>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60B74FCB-B9F9-4CDB-ABCD-D06D9CB077F0}"/>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2E92C2FD-EFCF-4598-AD98-E640080EDBB1}"/>
              </a:ext>
            </a:extLst>
          </p:cNvPr>
          <p:cNvSpPr>
            <a:spLocks noGrp="1"/>
          </p:cNvSpPr>
          <p:nvPr>
            <p:ph type="sldNum" sz="quarter" idx="12"/>
          </p:nvPr>
        </p:nvSpPr>
        <p:spPr/>
        <p:txBody>
          <a:bodyPr/>
          <a:lstStyle/>
          <a:p>
            <a:fld id="{87034D8C-3CB4-402A-BC46-2AB14C0FE90A}" type="slidenum">
              <a:rPr lang="en-US" smtClean="0"/>
              <a:pPr/>
              <a:t>11</a:t>
            </a:fld>
            <a:endParaRPr lang="en-US"/>
          </a:p>
        </p:txBody>
      </p:sp>
      <p:pic>
        <p:nvPicPr>
          <p:cNvPr id="7" name="Picture 6">
            <a:extLst>
              <a:ext uri="{FF2B5EF4-FFF2-40B4-BE49-F238E27FC236}">
                <a16:creationId xmlns:a16="http://schemas.microsoft.com/office/drawing/2014/main" id="{9D24AC82-63D3-479F-B595-CC3042CA0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003678"/>
            <a:ext cx="3810000" cy="3810000"/>
          </a:xfrm>
          <a:prstGeom prst="rect">
            <a:avLst/>
          </a:prstGeom>
        </p:spPr>
      </p:pic>
      <p:sp>
        <p:nvSpPr>
          <p:cNvPr id="8" name="TextBox 7">
            <a:extLst>
              <a:ext uri="{FF2B5EF4-FFF2-40B4-BE49-F238E27FC236}">
                <a16:creationId xmlns:a16="http://schemas.microsoft.com/office/drawing/2014/main" id="{DD5079A7-9330-4F1D-B2EA-1311D7EEA11F}"/>
              </a:ext>
            </a:extLst>
          </p:cNvPr>
          <p:cNvSpPr txBox="1"/>
          <p:nvPr/>
        </p:nvSpPr>
        <p:spPr>
          <a:xfrm>
            <a:off x="8327995" y="4983540"/>
            <a:ext cx="3864007" cy="1569660"/>
          </a:xfrm>
          <a:prstGeom prst="rect">
            <a:avLst/>
          </a:prstGeom>
          <a:noFill/>
        </p:spPr>
        <p:txBody>
          <a:bodyPr wrap="square" rtlCol="0">
            <a:spAutoFit/>
          </a:bodyPr>
          <a:lstStyle/>
          <a:p>
            <a:r>
              <a:rPr lang="en-GB" sz="2400" i="1" dirty="0">
                <a:solidFill>
                  <a:srgbClr val="000099"/>
                </a:solidFill>
              </a:rPr>
              <a:t>Emergence</a:t>
            </a:r>
            <a:r>
              <a:rPr lang="en-GB" sz="2400" dirty="0">
                <a:solidFill>
                  <a:srgbClr val="000099"/>
                </a:solidFill>
              </a:rPr>
              <a:t>: low-level rules producing high-level phenomena, with enormous apparent complexity</a:t>
            </a:r>
          </a:p>
        </p:txBody>
      </p:sp>
    </p:spTree>
    <p:extLst>
      <p:ext uri="{BB962C8B-B14F-4D97-AF65-F5344CB8AC3E}">
        <p14:creationId xmlns:p14="http://schemas.microsoft.com/office/powerpoint/2010/main" val="164215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pie chart&#10;&#10;Description automatically generated">
            <a:extLst>
              <a:ext uri="{FF2B5EF4-FFF2-40B4-BE49-F238E27FC236}">
                <a16:creationId xmlns:a16="http://schemas.microsoft.com/office/drawing/2014/main" id="{852D85DA-0C46-42AA-90F8-20215465D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230" y="2775744"/>
            <a:ext cx="6201470" cy="3320256"/>
          </a:xfrm>
          <a:prstGeom prst="rect">
            <a:avLst/>
          </a:prstGeom>
        </p:spPr>
      </p:pic>
      <p:sp>
        <p:nvSpPr>
          <p:cNvPr id="2" name="Title 1">
            <a:extLst>
              <a:ext uri="{FF2B5EF4-FFF2-40B4-BE49-F238E27FC236}">
                <a16:creationId xmlns:a16="http://schemas.microsoft.com/office/drawing/2014/main" id="{DE61F4E2-B5BD-4BD5-AB28-6CA2621B0FFC}"/>
              </a:ext>
            </a:extLst>
          </p:cNvPr>
          <p:cNvSpPr>
            <a:spLocks noGrp="1"/>
          </p:cNvSpPr>
          <p:nvPr>
            <p:ph type="title"/>
          </p:nvPr>
        </p:nvSpPr>
        <p:spPr/>
        <p:txBody>
          <a:bodyPr/>
          <a:lstStyle/>
          <a:p>
            <a:r>
              <a:rPr lang="en-GB" dirty="0"/>
              <a:t>Emergence of Hadron Mass</a:t>
            </a:r>
            <a:endParaRPr lang="en-US" dirty="0"/>
          </a:p>
        </p:txBody>
      </p:sp>
      <p:sp>
        <p:nvSpPr>
          <p:cNvPr id="3" name="Content Placeholder 2">
            <a:extLst>
              <a:ext uri="{FF2B5EF4-FFF2-40B4-BE49-F238E27FC236}">
                <a16:creationId xmlns:a16="http://schemas.microsoft.com/office/drawing/2014/main" id="{F5EB0E5E-0B89-46CE-98E5-F04F289DD5E8}"/>
              </a:ext>
            </a:extLst>
          </p:cNvPr>
          <p:cNvSpPr>
            <a:spLocks noGrp="1"/>
          </p:cNvSpPr>
          <p:nvPr>
            <p:ph idx="1"/>
          </p:nvPr>
        </p:nvSpPr>
        <p:spPr>
          <a:xfrm>
            <a:off x="609600" y="1143000"/>
            <a:ext cx="10972800" cy="4525963"/>
          </a:xfrm>
        </p:spPr>
        <p:txBody>
          <a:bodyPr/>
          <a:lstStyle/>
          <a:p>
            <a:r>
              <a:rPr lang="en-GB" dirty="0"/>
              <a:t>Standard Model of Particle Physics has one </a:t>
            </a:r>
            <a:r>
              <a:rPr lang="en-GB" i="1" dirty="0"/>
              <a:t>known</a:t>
            </a:r>
            <a:r>
              <a:rPr lang="en-GB" dirty="0"/>
              <a:t> mass-generating mechanism</a:t>
            </a:r>
          </a:p>
          <a:p>
            <a:pPr marL="0" indent="0">
              <a:buNone/>
            </a:pPr>
            <a:r>
              <a:rPr lang="en-GB" dirty="0"/>
              <a:t>	 = </a:t>
            </a:r>
            <a:r>
              <a:rPr lang="en-GB" sz="2400" dirty="0">
                <a:ln w="0"/>
                <a:solidFill>
                  <a:schemeClr val="accent1"/>
                </a:solidFill>
                <a:effectLst>
                  <a:outerShdw blurRad="38100" dist="25400" dir="5400000" algn="ctr" rotWithShape="0">
                    <a:srgbClr val="6E747A">
                      <a:alpha val="43000"/>
                    </a:srgbClr>
                  </a:outerShdw>
                </a:effectLst>
              </a:rPr>
              <a:t>Higgs Boson</a:t>
            </a:r>
            <a:r>
              <a:rPr lang="en-GB" dirty="0"/>
              <a:t> … impacts are critical to evolution of Universe as we know it</a:t>
            </a:r>
          </a:p>
          <a:p>
            <a:r>
              <a:rPr lang="en-GB" dirty="0"/>
              <a:t>However, Higgs boson is alone responsible for just </a:t>
            </a:r>
            <a:r>
              <a:rPr lang="en-GB" dirty="0">
                <a:solidFill>
                  <a:schemeClr val="tx1">
                    <a:lumMod val="85000"/>
                    <a:lumOff val="15000"/>
                  </a:schemeClr>
                </a:solidFill>
              </a:rPr>
              <a:t>∼ 1%</a:t>
            </a:r>
            <a:r>
              <a:rPr lang="en-GB" dirty="0"/>
              <a:t> of the visible mass in the Universe</a:t>
            </a:r>
          </a:p>
          <a:p>
            <a:r>
              <a:rPr lang="en-GB" dirty="0"/>
              <a:t>Proton mass budget</a:t>
            </a:r>
          </a:p>
          <a:p>
            <a:pPr marL="0" indent="0">
              <a:buNone/>
            </a:pPr>
            <a:r>
              <a:rPr lang="en-GB" dirty="0"/>
              <a:t>	Only 9 MeV/939 MeV is directly from Higgs </a:t>
            </a:r>
          </a:p>
        </p:txBody>
      </p:sp>
      <p:sp>
        <p:nvSpPr>
          <p:cNvPr id="4" name="Date Placeholder 3">
            <a:extLst>
              <a:ext uri="{FF2B5EF4-FFF2-40B4-BE49-F238E27FC236}">
                <a16:creationId xmlns:a16="http://schemas.microsoft.com/office/drawing/2014/main" id="{8CB5C809-E115-47CD-AED7-951724E51B64}"/>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C02AD908-BD9D-44D0-8688-D5EF6B8F7AA9}"/>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670125A2-CE7D-4950-BC19-09139BD6D754}"/>
              </a:ext>
            </a:extLst>
          </p:cNvPr>
          <p:cNvSpPr>
            <a:spLocks noGrp="1"/>
          </p:cNvSpPr>
          <p:nvPr>
            <p:ph type="sldNum" sz="quarter" idx="12"/>
          </p:nvPr>
        </p:nvSpPr>
        <p:spPr/>
        <p:txBody>
          <a:bodyPr/>
          <a:lstStyle/>
          <a:p>
            <a:fld id="{87034D8C-3CB4-402A-BC46-2AB14C0FE90A}" type="slidenum">
              <a:rPr lang="en-US" smtClean="0"/>
              <a:pPr/>
              <a:t>12</a:t>
            </a:fld>
            <a:endParaRPr lang="en-US"/>
          </a:p>
        </p:txBody>
      </p:sp>
      <p:cxnSp>
        <p:nvCxnSpPr>
          <p:cNvPr id="10" name="Straight Arrow Connector 9">
            <a:extLst>
              <a:ext uri="{FF2B5EF4-FFF2-40B4-BE49-F238E27FC236}">
                <a16:creationId xmlns:a16="http://schemas.microsoft.com/office/drawing/2014/main" id="{A1488F52-8C5B-4843-9056-259E268257DD}"/>
              </a:ext>
            </a:extLst>
          </p:cNvPr>
          <p:cNvCxnSpPr>
            <a:cxnSpLocks/>
          </p:cNvCxnSpPr>
          <p:nvPr/>
        </p:nvCxnSpPr>
        <p:spPr bwMode="auto">
          <a:xfrm>
            <a:off x="6553200" y="3004344"/>
            <a:ext cx="2423765" cy="289718"/>
          </a:xfrm>
          <a:prstGeom prst="straightConnector1">
            <a:avLst/>
          </a:prstGeom>
          <a:ln w="1905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1" name="Content Placeholder 2">
            <a:extLst>
              <a:ext uri="{FF2B5EF4-FFF2-40B4-BE49-F238E27FC236}">
                <a16:creationId xmlns:a16="http://schemas.microsoft.com/office/drawing/2014/main" id="{9A55C524-63D1-45C2-BFAB-B6445F812F6D}"/>
              </a:ext>
            </a:extLst>
          </p:cNvPr>
          <p:cNvSpPr txBox="1">
            <a:spLocks/>
          </p:cNvSpPr>
          <p:nvPr/>
        </p:nvSpPr>
        <p:spPr bwMode="auto">
          <a:xfrm>
            <a:off x="609600" y="3200400"/>
            <a:ext cx="6019800" cy="2689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kern="0" dirty="0"/>
              <a:t>Evidently, Nature has another very effective mechanism for producing mass:</a:t>
            </a:r>
          </a:p>
          <a:p>
            <a:pPr marL="0" indent="0">
              <a:buNone/>
            </a:pPr>
            <a:r>
              <a:rPr lang="en-GB" kern="0" dirty="0"/>
              <a:t>	</a:t>
            </a:r>
            <a:r>
              <a:rPr lang="en-GB" sz="2400" kern="0" dirty="0">
                <a:ln w="0"/>
                <a:solidFill>
                  <a:schemeClr val="accent1"/>
                </a:solidFill>
                <a:effectLst>
                  <a:outerShdw blurRad="38100" dist="25400" dir="5400000" algn="ctr" rotWithShape="0">
                    <a:srgbClr val="6E747A">
                      <a:alpha val="43000"/>
                    </a:srgbClr>
                  </a:outerShdw>
                </a:effectLst>
              </a:rPr>
              <a:t>Emergent Hadron Mass (EHM)</a:t>
            </a:r>
          </a:p>
          <a:p>
            <a:pPr lvl="1">
              <a:buFont typeface="Wingdings" panose="05000000000000000000" pitchFamily="2" charset="2"/>
              <a:buChar char="ü"/>
            </a:pPr>
            <a:r>
              <a:rPr lang="en-GB" sz="2200" kern="0" dirty="0"/>
              <a:t>Alone, it produces </a:t>
            </a:r>
            <a:r>
              <a:rPr lang="en-GB" sz="2200" kern="0" dirty="0">
                <a:solidFill>
                  <a:srgbClr val="0000FF"/>
                </a:solidFill>
              </a:rPr>
              <a:t>94%</a:t>
            </a:r>
            <a:r>
              <a:rPr lang="en-GB" sz="2200" kern="0" dirty="0"/>
              <a:t> of the proton’s mass</a:t>
            </a:r>
          </a:p>
          <a:p>
            <a:pPr lvl="1">
              <a:buFont typeface="Wingdings" panose="05000000000000000000" pitchFamily="2" charset="2"/>
              <a:buChar char="ü"/>
            </a:pPr>
            <a:r>
              <a:rPr lang="en-GB" sz="2200" kern="0" dirty="0"/>
              <a:t>Remaining </a:t>
            </a:r>
            <a:r>
              <a:rPr lang="en-GB" sz="2200" kern="0" dirty="0">
                <a:solidFill>
                  <a:srgbClr val="FF6600"/>
                </a:solidFill>
              </a:rPr>
              <a:t>5%</a:t>
            </a:r>
            <a:r>
              <a:rPr lang="en-GB" sz="2200" kern="0" dirty="0"/>
              <a:t> is generated by constructive interference between EHM and Higgs-boson</a:t>
            </a:r>
            <a:endParaRPr lang="en-US" sz="2200" kern="0" dirty="0">
              <a:ln w="0"/>
              <a:solidFill>
                <a:schemeClr val="accent1"/>
              </a:solidFill>
              <a:effectLst>
                <a:outerShdw blurRad="38100" dist="25400" dir="5400000" algn="ctr" rotWithShape="0">
                  <a:srgbClr val="6E747A">
                    <a:alpha val="43000"/>
                  </a:srgbClr>
                </a:outerShdw>
              </a:effectLst>
            </a:endParaRPr>
          </a:p>
        </p:txBody>
      </p:sp>
      <p:cxnSp>
        <p:nvCxnSpPr>
          <p:cNvPr id="15" name="Straight Arrow Connector 14">
            <a:extLst>
              <a:ext uri="{FF2B5EF4-FFF2-40B4-BE49-F238E27FC236}">
                <a16:creationId xmlns:a16="http://schemas.microsoft.com/office/drawing/2014/main" id="{57B2374F-5515-4531-80E0-18BEA5DC8638}"/>
              </a:ext>
            </a:extLst>
          </p:cNvPr>
          <p:cNvCxnSpPr/>
          <p:nvPr/>
        </p:nvCxnSpPr>
        <p:spPr bwMode="auto">
          <a:xfrm>
            <a:off x="5562600" y="4648200"/>
            <a:ext cx="22123" cy="22123"/>
          </a:xfrm>
          <a:prstGeom prst="straightConnector1">
            <a:avLst/>
          </a:prstGeom>
          <a:noFill/>
          <a:ln w="9525" cap="flat" cmpd="sng" algn="ctr">
            <a:no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829DD77D-3E94-4269-BD3B-A5128859D669}"/>
              </a:ext>
            </a:extLst>
          </p:cNvPr>
          <p:cNvCxnSpPr>
            <a:cxnSpLocks/>
          </p:cNvCxnSpPr>
          <p:nvPr/>
        </p:nvCxnSpPr>
        <p:spPr bwMode="auto">
          <a:xfrm flipV="1">
            <a:off x="6477000" y="4545166"/>
            <a:ext cx="838200" cy="103034"/>
          </a:xfrm>
          <a:prstGeom prst="straightConnector1">
            <a:avLst/>
          </a:prstGeom>
          <a:noFill/>
          <a:ln w="12700" cap="flat" cmpd="sng" algn="ctr">
            <a:solidFill>
              <a:srgbClr val="0000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866E41FD-865A-49D7-A6BB-9D7E197FD782}"/>
              </a:ext>
            </a:extLst>
          </p:cNvPr>
          <p:cNvCxnSpPr>
            <a:cxnSpLocks/>
          </p:cNvCxnSpPr>
          <p:nvPr/>
        </p:nvCxnSpPr>
        <p:spPr bwMode="auto">
          <a:xfrm flipV="1">
            <a:off x="6553200" y="3718718"/>
            <a:ext cx="2133600" cy="1615282"/>
          </a:xfrm>
          <a:prstGeom prst="straightConnector1">
            <a:avLst/>
          </a:prstGeom>
          <a:noFill/>
          <a:ln w="12700" cap="flat" cmpd="sng" algn="ctr">
            <a:solidFill>
              <a:srgbClr val="FF6600"/>
            </a:solidFill>
            <a:prstDash val="solid"/>
            <a:round/>
            <a:headEnd type="none" w="med" len="med"/>
            <a:tailEnd type="triangle"/>
          </a:ln>
          <a:effectLst/>
        </p:spPr>
      </p:cxnSp>
    </p:spTree>
    <p:extLst>
      <p:ext uri="{BB962C8B-B14F-4D97-AF65-F5344CB8AC3E}">
        <p14:creationId xmlns:p14="http://schemas.microsoft.com/office/powerpoint/2010/main" val="23729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4ECF-1197-4138-A911-AB901918D6CA}"/>
              </a:ext>
            </a:extLst>
          </p:cNvPr>
          <p:cNvSpPr>
            <a:spLocks noGrp="1"/>
          </p:cNvSpPr>
          <p:nvPr>
            <p:ph type="title"/>
          </p:nvPr>
        </p:nvSpPr>
        <p:spPr/>
        <p:txBody>
          <a:bodyPr/>
          <a:lstStyle/>
          <a:p>
            <a:pPr algn="ctr"/>
            <a:r>
              <a:rPr lang="en-GB" sz="3600" dirty="0"/>
              <a:t>Mass in Nature</a:t>
            </a:r>
            <a:endParaRPr lang="en-US" sz="3600" dirty="0"/>
          </a:p>
        </p:txBody>
      </p:sp>
      <p:sp>
        <p:nvSpPr>
          <p:cNvPr id="3" name="Content Placeholder 2">
            <a:extLst>
              <a:ext uri="{FF2B5EF4-FFF2-40B4-BE49-F238E27FC236}">
                <a16:creationId xmlns:a16="http://schemas.microsoft.com/office/drawing/2014/main" id="{895AEA1C-4190-4303-9062-4143C1EAB285}"/>
              </a:ext>
            </a:extLst>
          </p:cNvPr>
          <p:cNvSpPr>
            <a:spLocks noGrp="1"/>
          </p:cNvSpPr>
          <p:nvPr>
            <p:ph idx="1"/>
          </p:nvPr>
        </p:nvSpPr>
        <p:spPr>
          <a:xfrm>
            <a:off x="609600" y="1054099"/>
            <a:ext cx="10972800" cy="5118101"/>
          </a:xfrm>
        </p:spPr>
        <p:txBody>
          <a:bodyPr/>
          <a:lstStyle/>
          <a:p>
            <a:r>
              <a:rPr lang="en-US" dirty="0"/>
              <a:t>Notion behind Higgs mechanism </a:t>
            </a:r>
          </a:p>
          <a:p>
            <a:pPr marL="0" indent="0">
              <a:spcBef>
                <a:spcPts val="0"/>
              </a:spcBef>
              <a:buNone/>
            </a:pPr>
            <a:r>
              <a:rPr lang="en-US" dirty="0"/>
              <a:t>     for mass generation </a:t>
            </a:r>
          </a:p>
          <a:p>
            <a:pPr marL="0" indent="0">
              <a:spcBef>
                <a:spcPts val="0"/>
              </a:spcBef>
              <a:buNone/>
            </a:pPr>
            <a:r>
              <a:rPr lang="en-US" dirty="0"/>
              <a:t>     was introduced more than fifty years ago; and it became an essential piece of the SM.</a:t>
            </a:r>
          </a:p>
          <a:p>
            <a:r>
              <a:rPr lang="en-US" dirty="0"/>
              <a:t>2012 – Discovery of something seeming to possess all anticipated properties of the Higgs</a:t>
            </a:r>
          </a:p>
          <a:p>
            <a:pPr lvl="1"/>
            <a:r>
              <a:rPr lang="en-US" sz="2200" dirty="0"/>
              <a:t>SM became complete </a:t>
            </a:r>
          </a:p>
          <a:p>
            <a:r>
              <a:rPr lang="en-US" dirty="0"/>
              <a:t>Nobel Prize in physics awarded to Englert and Higgs </a:t>
            </a:r>
          </a:p>
          <a:p>
            <a:pPr marL="400050" lvl="1" indent="0">
              <a:buNone/>
            </a:pPr>
            <a:r>
              <a:rPr lang="en-US" sz="2200" dirty="0"/>
              <a:t>“. . . for the theoretical discovery of a mechanism that contributes to our understanding of the origin of mass of subatomic particles . . . ”</a:t>
            </a:r>
          </a:p>
          <a:p>
            <a:pPr marL="400050" lvl="1" indent="0" algn="ctr">
              <a:buNone/>
            </a:pPr>
            <a:r>
              <a:rPr lang="en-US" sz="2200" dirty="0"/>
              <a:t>“</a:t>
            </a:r>
            <a:r>
              <a:rPr lang="en-US" sz="2400" dirty="0">
                <a:solidFill>
                  <a:srgbClr val="FF0000"/>
                </a:solidFill>
              </a:rPr>
              <a:t>… a mechanism that contributes …</a:t>
            </a:r>
            <a:r>
              <a:rPr lang="en-US" sz="2200" dirty="0"/>
              <a:t>” </a:t>
            </a:r>
          </a:p>
          <a:p>
            <a:pPr marL="400050" lvl="1" indent="0" algn="ctr">
              <a:buNone/>
            </a:pPr>
            <a:r>
              <a:rPr lang="en-US" sz="2400" dirty="0">
                <a:solidFill>
                  <a:schemeClr val="accent6">
                    <a:lumMod val="75000"/>
                  </a:schemeClr>
                </a:solidFill>
              </a:rPr>
              <a:t>NOT the complete story.  Far from it … </a:t>
            </a:r>
          </a:p>
        </p:txBody>
      </p:sp>
      <p:sp>
        <p:nvSpPr>
          <p:cNvPr id="4" name="Date Placeholder 3">
            <a:extLst>
              <a:ext uri="{FF2B5EF4-FFF2-40B4-BE49-F238E27FC236}">
                <a16:creationId xmlns:a16="http://schemas.microsoft.com/office/drawing/2014/main" id="{0CF132FB-4669-4CA1-B514-5672FE2B4C4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2DCB9071-1C38-41CA-B0A6-031B9EE3332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5CAE94AF-C136-444B-87C4-817D5D8FAD71}"/>
              </a:ext>
            </a:extLst>
          </p:cNvPr>
          <p:cNvSpPr>
            <a:spLocks noGrp="1"/>
          </p:cNvSpPr>
          <p:nvPr>
            <p:ph type="sldNum" sz="quarter" idx="12"/>
          </p:nvPr>
        </p:nvSpPr>
        <p:spPr/>
        <p:txBody>
          <a:bodyPr/>
          <a:lstStyle/>
          <a:p>
            <a:fld id="{87034D8C-3CB4-402A-BC46-2AB14C0FE90A}" type="slidenum">
              <a:rPr lang="en-US" smtClean="0"/>
              <a:pPr/>
              <a:t>13</a:t>
            </a:fld>
            <a:endParaRPr lang="en-US"/>
          </a:p>
        </p:txBody>
      </p:sp>
      <p:sp>
        <p:nvSpPr>
          <p:cNvPr id="7" name="TextBox 6">
            <a:extLst>
              <a:ext uri="{FF2B5EF4-FFF2-40B4-BE49-F238E27FC236}">
                <a16:creationId xmlns:a16="http://schemas.microsoft.com/office/drawing/2014/main" id="{6C80AC35-976C-5873-2EFC-2644D1E8ABD9}"/>
              </a:ext>
            </a:extLst>
          </p:cNvPr>
          <p:cNvSpPr txBox="1"/>
          <p:nvPr/>
        </p:nvSpPr>
        <p:spPr>
          <a:xfrm>
            <a:off x="6570786" y="927459"/>
            <a:ext cx="5410200" cy="830997"/>
          </a:xfrm>
          <a:prstGeom prst="rect">
            <a:avLst/>
          </a:prstGeom>
          <a:noFill/>
        </p:spPr>
        <p:txBody>
          <a:bodyPr wrap="square" rtlCol="0">
            <a:spAutoFit/>
          </a:bodyPr>
          <a:lstStyle/>
          <a:p>
            <a:r>
              <a:rPr lang="en-AU" sz="2400" u="sng" dirty="0">
                <a:ln w="0"/>
                <a:solidFill>
                  <a:srgbClr val="008000"/>
                </a:solidFill>
                <a:effectLst>
                  <a:outerShdw blurRad="38100" dist="25400" dir="5400000" algn="ctr" rotWithShape="0">
                    <a:srgbClr val="6E747A">
                      <a:alpha val="43000"/>
                    </a:srgbClr>
                  </a:outerShdw>
                </a:effectLst>
              </a:rPr>
              <a:t>Phenomenological</a:t>
            </a:r>
            <a:r>
              <a:rPr lang="en-AU" sz="2400" dirty="0">
                <a:ln w="0"/>
                <a:solidFill>
                  <a:srgbClr val="008000"/>
                </a:solidFill>
                <a:effectLst>
                  <a:outerShdw blurRad="38100" dist="25400" dir="5400000" algn="ctr" rotWithShape="0">
                    <a:srgbClr val="6E747A">
                      <a:alpha val="43000"/>
                    </a:srgbClr>
                  </a:outerShdw>
                </a:effectLst>
              </a:rPr>
              <a:t> understanding of mass generation via Higgs-like mechanism</a:t>
            </a:r>
          </a:p>
        </p:txBody>
      </p:sp>
      <p:pic>
        <p:nvPicPr>
          <p:cNvPr id="8" name="Picture 7" descr="nobel Prize Logo.jpg">
            <a:extLst>
              <a:ext uri="{FF2B5EF4-FFF2-40B4-BE49-F238E27FC236}">
                <a16:creationId xmlns:a16="http://schemas.microsoft.com/office/drawing/2014/main" id="{FA1FFCEE-4A09-B62F-646E-A3C78342CA02}"/>
              </a:ext>
            </a:extLst>
          </p:cNvPr>
          <p:cNvPicPr>
            <a:picLocks noChangeAspect="1"/>
          </p:cNvPicPr>
          <p:nvPr/>
        </p:nvPicPr>
        <p:blipFill>
          <a:blip r:embed="rId2" cstate="print"/>
          <a:stretch>
            <a:fillRect/>
          </a:stretch>
        </p:blipFill>
        <p:spPr>
          <a:xfrm>
            <a:off x="9633275" y="5054241"/>
            <a:ext cx="1752600" cy="1752600"/>
          </a:xfrm>
          <a:prstGeom prst="rect">
            <a:avLst/>
          </a:prstGeom>
        </p:spPr>
      </p:pic>
    </p:spTree>
    <p:extLst>
      <p:ext uri="{BB962C8B-B14F-4D97-AF65-F5344CB8AC3E}">
        <p14:creationId xmlns:p14="http://schemas.microsoft.com/office/powerpoint/2010/main" val="21489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2" presetClass="entr" presetSubtype="4"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4ECF-1197-4138-A911-AB901918D6CA}"/>
              </a:ext>
            </a:extLst>
          </p:cNvPr>
          <p:cNvSpPr>
            <a:spLocks noGrp="1"/>
          </p:cNvSpPr>
          <p:nvPr>
            <p:ph type="title"/>
          </p:nvPr>
        </p:nvSpPr>
        <p:spPr/>
        <p:txBody>
          <a:bodyPr/>
          <a:lstStyle/>
          <a:p>
            <a:pPr algn="ctr"/>
            <a:r>
              <a:rPr lang="en-GB" sz="3600" dirty="0"/>
              <a:t>Mass in Nature</a:t>
            </a:r>
            <a:endParaRPr lang="en-US" sz="3600" dirty="0"/>
          </a:p>
        </p:txBody>
      </p:sp>
      <p:sp>
        <p:nvSpPr>
          <p:cNvPr id="3" name="Content Placeholder 2">
            <a:extLst>
              <a:ext uri="{FF2B5EF4-FFF2-40B4-BE49-F238E27FC236}">
                <a16:creationId xmlns:a16="http://schemas.microsoft.com/office/drawing/2014/main" id="{895AEA1C-4190-4303-9062-4143C1EAB285}"/>
              </a:ext>
            </a:extLst>
          </p:cNvPr>
          <p:cNvSpPr>
            <a:spLocks noGrp="1"/>
          </p:cNvSpPr>
          <p:nvPr>
            <p:ph idx="1"/>
          </p:nvPr>
        </p:nvSpPr>
        <p:spPr>
          <a:xfrm>
            <a:off x="609600" y="1054099"/>
            <a:ext cx="10972800" cy="5118101"/>
          </a:xfrm>
        </p:spPr>
        <p:txBody>
          <a:bodyPr/>
          <a:lstStyle/>
          <a:p>
            <a:r>
              <a:rPr lang="en-US" dirty="0"/>
              <a:t>Notion behind Higgs mechanism </a:t>
            </a:r>
          </a:p>
          <a:p>
            <a:pPr marL="0" indent="0">
              <a:spcBef>
                <a:spcPts val="0"/>
              </a:spcBef>
              <a:buNone/>
            </a:pPr>
            <a:r>
              <a:rPr lang="en-US" dirty="0"/>
              <a:t>     for mass generation </a:t>
            </a:r>
          </a:p>
          <a:p>
            <a:pPr marL="0" indent="0">
              <a:spcBef>
                <a:spcPts val="0"/>
              </a:spcBef>
              <a:buNone/>
            </a:pPr>
            <a:r>
              <a:rPr lang="en-US" dirty="0"/>
              <a:t>     was introduced more than fifty years ago; and it became an essential piece of the SM.</a:t>
            </a:r>
          </a:p>
          <a:p>
            <a:r>
              <a:rPr lang="en-US" dirty="0"/>
              <a:t>2012 – Discovery of something seeming to possess all anticipated properties of the Higgs</a:t>
            </a:r>
          </a:p>
          <a:p>
            <a:pPr lvl="1"/>
            <a:r>
              <a:rPr lang="en-US" sz="2200" dirty="0"/>
              <a:t>SM became complete </a:t>
            </a:r>
          </a:p>
          <a:p>
            <a:r>
              <a:rPr lang="en-US" dirty="0"/>
              <a:t>Nobel Prize in physics awarded to Englert and Higgs </a:t>
            </a:r>
          </a:p>
          <a:p>
            <a:pPr marL="400050" lvl="1" indent="0">
              <a:buNone/>
            </a:pPr>
            <a:r>
              <a:rPr lang="en-US" sz="2200" dirty="0"/>
              <a:t>“. . . for the theoretical discovery of a mechanism that contributes to our understanding of the origin of mass of subatomic particles . . . ”</a:t>
            </a:r>
          </a:p>
          <a:p>
            <a:pPr marL="400050" lvl="1" indent="0" algn="ctr">
              <a:buNone/>
            </a:pPr>
            <a:r>
              <a:rPr lang="en-US" sz="2200" dirty="0"/>
              <a:t>“</a:t>
            </a:r>
            <a:r>
              <a:rPr lang="en-US" sz="2400" dirty="0">
                <a:solidFill>
                  <a:srgbClr val="FF0000"/>
                </a:solidFill>
              </a:rPr>
              <a:t>… a mechanism that contributes …</a:t>
            </a:r>
            <a:r>
              <a:rPr lang="en-US" sz="2200" dirty="0"/>
              <a:t>” </a:t>
            </a:r>
          </a:p>
          <a:p>
            <a:pPr marL="400050" lvl="1" indent="0" algn="ctr">
              <a:buNone/>
            </a:pPr>
            <a:r>
              <a:rPr lang="en-US" sz="2400" dirty="0">
                <a:solidFill>
                  <a:schemeClr val="accent6">
                    <a:lumMod val="75000"/>
                  </a:schemeClr>
                </a:solidFill>
              </a:rPr>
              <a:t>NOT the complete story.  Far from it … </a:t>
            </a:r>
          </a:p>
        </p:txBody>
      </p:sp>
      <p:sp>
        <p:nvSpPr>
          <p:cNvPr id="4" name="Date Placeholder 3">
            <a:extLst>
              <a:ext uri="{FF2B5EF4-FFF2-40B4-BE49-F238E27FC236}">
                <a16:creationId xmlns:a16="http://schemas.microsoft.com/office/drawing/2014/main" id="{0CF132FB-4669-4CA1-B514-5672FE2B4C4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2DCB9071-1C38-41CA-B0A6-031B9EE3332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5CAE94AF-C136-444B-87C4-817D5D8FAD71}"/>
              </a:ext>
            </a:extLst>
          </p:cNvPr>
          <p:cNvSpPr>
            <a:spLocks noGrp="1"/>
          </p:cNvSpPr>
          <p:nvPr>
            <p:ph type="sldNum" sz="quarter" idx="12"/>
          </p:nvPr>
        </p:nvSpPr>
        <p:spPr/>
        <p:txBody>
          <a:bodyPr/>
          <a:lstStyle/>
          <a:p>
            <a:fld id="{87034D8C-3CB4-402A-BC46-2AB14C0FE90A}" type="slidenum">
              <a:rPr lang="en-US" smtClean="0"/>
              <a:pPr/>
              <a:t>14</a:t>
            </a:fld>
            <a:endParaRPr lang="en-US"/>
          </a:p>
        </p:txBody>
      </p:sp>
      <p:sp>
        <p:nvSpPr>
          <p:cNvPr id="7" name="TextBox 6">
            <a:extLst>
              <a:ext uri="{FF2B5EF4-FFF2-40B4-BE49-F238E27FC236}">
                <a16:creationId xmlns:a16="http://schemas.microsoft.com/office/drawing/2014/main" id="{6C80AC35-976C-5873-2EFC-2644D1E8ABD9}"/>
              </a:ext>
            </a:extLst>
          </p:cNvPr>
          <p:cNvSpPr txBox="1"/>
          <p:nvPr/>
        </p:nvSpPr>
        <p:spPr>
          <a:xfrm>
            <a:off x="6570786" y="927459"/>
            <a:ext cx="5410200" cy="830997"/>
          </a:xfrm>
          <a:prstGeom prst="rect">
            <a:avLst/>
          </a:prstGeom>
          <a:noFill/>
        </p:spPr>
        <p:txBody>
          <a:bodyPr wrap="square" rtlCol="0">
            <a:spAutoFit/>
          </a:bodyPr>
          <a:lstStyle/>
          <a:p>
            <a:r>
              <a:rPr lang="en-AU" sz="2400" u="sng" dirty="0">
                <a:ln w="0"/>
                <a:solidFill>
                  <a:srgbClr val="008000"/>
                </a:solidFill>
                <a:effectLst>
                  <a:outerShdw blurRad="38100" dist="25400" dir="5400000" algn="ctr" rotWithShape="0">
                    <a:srgbClr val="6E747A">
                      <a:alpha val="43000"/>
                    </a:srgbClr>
                  </a:outerShdw>
                </a:effectLst>
              </a:rPr>
              <a:t>Phenomenological</a:t>
            </a:r>
            <a:r>
              <a:rPr lang="en-AU" sz="2400" dirty="0">
                <a:ln w="0"/>
                <a:solidFill>
                  <a:srgbClr val="008000"/>
                </a:solidFill>
                <a:effectLst>
                  <a:outerShdw blurRad="38100" dist="25400" dir="5400000" algn="ctr" rotWithShape="0">
                    <a:srgbClr val="6E747A">
                      <a:alpha val="43000"/>
                    </a:srgbClr>
                  </a:outerShdw>
                </a:effectLst>
              </a:rPr>
              <a:t> understanding of mass generation via Higgs-like mechanism</a:t>
            </a:r>
          </a:p>
        </p:txBody>
      </p:sp>
      <p:pic>
        <p:nvPicPr>
          <p:cNvPr id="8" name="Picture 7" descr="nobel Prize Logo.jpg">
            <a:extLst>
              <a:ext uri="{FF2B5EF4-FFF2-40B4-BE49-F238E27FC236}">
                <a16:creationId xmlns:a16="http://schemas.microsoft.com/office/drawing/2014/main" id="{FA1FFCEE-4A09-B62F-646E-A3C78342CA02}"/>
              </a:ext>
            </a:extLst>
          </p:cNvPr>
          <p:cNvPicPr>
            <a:picLocks noChangeAspect="1"/>
          </p:cNvPicPr>
          <p:nvPr/>
        </p:nvPicPr>
        <p:blipFill>
          <a:blip r:embed="rId2" cstate="print"/>
          <a:stretch>
            <a:fillRect/>
          </a:stretch>
        </p:blipFill>
        <p:spPr>
          <a:xfrm>
            <a:off x="9633275" y="5054241"/>
            <a:ext cx="1752600" cy="1752600"/>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63A3D20B-BF9D-3CA7-31E5-7AAA8C2A89A2}"/>
                  </a:ext>
                </a:extLst>
              </p:cNvPr>
              <p:cNvSpPr txBox="1"/>
              <p:nvPr/>
            </p:nvSpPr>
            <p:spPr>
              <a:xfrm>
                <a:off x="6570786" y="927459"/>
                <a:ext cx="5410200" cy="4668201"/>
              </a:xfrm>
              <a:prstGeom prst="rect">
                <a:avLst/>
              </a:prstGeom>
              <a:solidFill>
                <a:schemeClr val="bg1"/>
              </a:solidFill>
            </p:spPr>
            <p:txBody>
              <a:bodyPr wrap="square" rtlCol="0">
                <a:spAutoFit/>
              </a:bodyPr>
              <a:lstStyle/>
              <a:p>
                <a:r>
                  <a:rPr lang="en-AU" sz="2400" u="sng" dirty="0">
                    <a:ln w="0"/>
                    <a:solidFill>
                      <a:srgbClr val="008000"/>
                    </a:solidFill>
                    <a:effectLst>
                      <a:outerShdw blurRad="38100" dist="25400" dir="5400000" algn="ctr" rotWithShape="0">
                        <a:srgbClr val="6E747A">
                          <a:alpha val="43000"/>
                        </a:srgbClr>
                      </a:outerShdw>
                    </a:effectLst>
                  </a:rPr>
                  <a:t>Phenomenological</a:t>
                </a:r>
                <a:r>
                  <a:rPr lang="en-AU" sz="2400" dirty="0">
                    <a:ln w="0"/>
                    <a:solidFill>
                      <a:srgbClr val="008000"/>
                    </a:solidFill>
                    <a:effectLst>
                      <a:outerShdw blurRad="38100" dist="25400" dir="5400000" algn="ctr" rotWithShape="0">
                        <a:srgbClr val="6E747A">
                          <a:alpha val="43000"/>
                        </a:srgbClr>
                      </a:outerShdw>
                    </a:effectLst>
                  </a:rPr>
                  <a:t> understanding of mass generation via Higgs-like mechanism</a:t>
                </a:r>
              </a:p>
              <a:p>
                <a:pPr>
                  <a:spcBef>
                    <a:spcPts val="600"/>
                  </a:spcBef>
                </a:pPr>
                <a:r>
                  <a:rPr lang="en-AU" sz="2400" dirty="0">
                    <a:ln w="0"/>
                    <a:solidFill>
                      <a:srgbClr val="FF0000"/>
                    </a:solidFill>
                    <a:effectLst>
                      <a:outerShdw blurRad="38100" dist="25400" dir="5400000" algn="ctr" rotWithShape="0">
                        <a:srgbClr val="6E747A">
                          <a:alpha val="43000"/>
                        </a:srgbClr>
                      </a:outerShdw>
                    </a:effectLst>
                  </a:rPr>
                  <a:t>But the hierarchy problem  is real</a:t>
                </a:r>
              </a:p>
              <a:p>
                <a:pPr marL="342900" indent="-342900">
                  <a:buFont typeface="Courier New" panose="02070309020205020404" pitchFamily="49" charset="0"/>
                  <a:buChar char="o"/>
                </a:pPr>
                <a:r>
                  <a:rPr lang="en-AU" sz="2400" dirty="0">
                    <a:ln w="0"/>
                    <a:solidFill>
                      <a:srgbClr val="FF0000"/>
                    </a:solidFill>
                    <a:effectLst>
                      <a:outerShdw blurRad="38100" dist="25400" dir="5400000" algn="ctr" rotWithShape="0">
                        <a:srgbClr val="6E747A">
                          <a:alpha val="43000"/>
                        </a:srgbClr>
                      </a:outerShdw>
                    </a:effectLst>
                  </a:rPr>
                  <a:t>Quantum corrections to the mass of a scalar boson are quadratically divergent = not </a:t>
                </a:r>
                <a:r>
                  <a:rPr lang="en-AU" sz="2400" dirty="0" err="1">
                    <a:ln w="0"/>
                    <a:solidFill>
                      <a:srgbClr val="FF0000"/>
                    </a:solidFill>
                    <a:effectLst>
                      <a:outerShdw blurRad="38100" dist="25400" dir="5400000" algn="ctr" rotWithShape="0">
                        <a:srgbClr val="6E747A">
                          <a:alpha val="43000"/>
                        </a:srgbClr>
                      </a:outerShdw>
                    </a:effectLst>
                  </a:rPr>
                  <a:t>renormalisable</a:t>
                </a:r>
                <a:endParaRPr lang="en-AU" sz="2400" dirty="0">
                  <a:ln w="0"/>
                  <a:solidFill>
                    <a:srgbClr val="FF0000"/>
                  </a:solidFill>
                  <a:effectLst>
                    <a:outerShdw blurRad="38100" dist="25400" dir="5400000" algn="ctr" rotWithShape="0">
                      <a:srgbClr val="6E747A">
                        <a:alpha val="43000"/>
                      </a:srgbClr>
                    </a:outerShdw>
                  </a:effectLst>
                </a:endParaRPr>
              </a:p>
              <a:p>
                <a:pPr marL="342900" indent="-342900">
                  <a:buFont typeface="Courier New" panose="02070309020205020404" pitchFamily="49" charset="0"/>
                  <a:buChar char="o"/>
                </a:pPr>
                <a:r>
                  <a:rPr lang="en-US" sz="2400" dirty="0">
                    <a:ln w="0"/>
                    <a:solidFill>
                      <a:srgbClr val="FF0000"/>
                    </a:solidFill>
                    <a:effectLst>
                      <a:outerShdw blurRad="38100" dist="25400" dir="5400000" algn="ctr" rotWithShape="0">
                        <a:srgbClr val="6E747A">
                          <a:alpha val="43000"/>
                        </a:srgbClr>
                      </a:outerShdw>
                    </a:effectLst>
                  </a:rPr>
                  <a:t>Large quantum contributions to </a:t>
                </a:r>
                <a14:m>
                  <m:oMath xmlns:m="http://schemas.openxmlformats.org/officeDocument/2006/math">
                    <m:r>
                      <m:rPr>
                        <m:sty m:val="p"/>
                      </m:rPr>
                      <a:rPr lang="en-AU" sz="2400" b="0" i="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mas</m:t>
                    </m:r>
                    <m:sSubSup>
                      <m:sSubSupPr>
                        <m:ctrlPr>
                          <a:rPr lang="en-AU" sz="24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ctrlPr>
                      </m:sSubSupPr>
                      <m:e>
                        <m:r>
                          <m:rPr>
                            <m:sty m:val="p"/>
                          </m:rPr>
                          <a:rPr lang="en-AU" sz="2400" b="0" i="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s</m:t>
                        </m:r>
                      </m:e>
                      <m:sub>
                        <m:r>
                          <m:rPr>
                            <m:sty m:val="p"/>
                          </m:rPr>
                          <a:rPr lang="en-AU" sz="2400" b="0" i="0"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Higgs</m:t>
                        </m:r>
                      </m:sub>
                      <m:sup>
                        <m:r>
                          <a:rPr lang="en-AU" sz="2400" b="0" i="1" smtClean="0">
                            <a:ln w="0"/>
                            <a:solidFill>
                              <a:srgbClr val="FF0000"/>
                            </a:solidFill>
                            <a:effectLst>
                              <a:outerShdw blurRad="38100" dist="25400" dir="5400000" algn="ctr" rotWithShape="0">
                                <a:srgbClr val="6E747A">
                                  <a:alpha val="43000"/>
                                </a:srgbClr>
                              </a:outerShdw>
                            </a:effectLst>
                            <a:latin typeface="Cambria Math" panose="02040503050406030204" pitchFamily="18" charset="0"/>
                          </a:rPr>
                          <m:t>2</m:t>
                        </m:r>
                      </m:sup>
                    </m:sSubSup>
                  </m:oMath>
                </a14:m>
                <a:r>
                  <a:rPr lang="en-US" sz="2400" dirty="0">
                    <a:ln w="0"/>
                    <a:solidFill>
                      <a:srgbClr val="FF0000"/>
                    </a:solidFill>
                    <a:effectLst>
                      <a:outerShdw blurRad="38100" dist="25400" dir="5400000" algn="ctr" rotWithShape="0">
                        <a:srgbClr val="6E747A">
                          <a:alpha val="43000"/>
                        </a:srgbClr>
                      </a:outerShdw>
                    </a:effectLst>
                  </a:rPr>
                  <a:t> would inevitably make the mass huge</a:t>
                </a:r>
              </a:p>
              <a:p>
                <a:pPr marL="342900" indent="-342900">
                  <a:buFont typeface="Courier New" panose="02070309020205020404" pitchFamily="49" charset="0"/>
                  <a:buChar char="o"/>
                </a:pPr>
                <a:r>
                  <a:rPr lang="en-US" sz="2400" dirty="0">
                    <a:ln w="0"/>
                    <a:solidFill>
                      <a:srgbClr val="FF0000"/>
                    </a:solidFill>
                    <a:effectLst>
                      <a:outerShdw blurRad="38100" dist="25400" dir="5400000" algn="ctr" rotWithShape="0">
                        <a:srgbClr val="6E747A">
                          <a:alpha val="43000"/>
                        </a:srgbClr>
                      </a:outerShdw>
                    </a:effectLst>
                  </a:rPr>
                  <a:t>Unless there is incredible fine-tuning cancellation between quadratic-divergent corrections and bare mass.</a:t>
                </a:r>
                <a:endParaRPr lang="en-AU" sz="2400" dirty="0">
                  <a:ln w="0"/>
                  <a:solidFill>
                    <a:srgbClr val="FF0000"/>
                  </a:solidFill>
                  <a:effectLst>
                    <a:outerShdw blurRad="38100" dist="25400" dir="5400000" algn="ctr" rotWithShape="0">
                      <a:srgbClr val="6E747A">
                        <a:alpha val="43000"/>
                      </a:srgbClr>
                    </a:outerShdw>
                  </a:effectLst>
                </a:endParaRPr>
              </a:p>
            </p:txBody>
          </p:sp>
        </mc:Choice>
        <mc:Fallback>
          <p:sp>
            <p:nvSpPr>
              <p:cNvPr id="9" name="TextBox 8">
                <a:extLst>
                  <a:ext uri="{FF2B5EF4-FFF2-40B4-BE49-F238E27FC236}">
                    <a16:creationId xmlns:a16="http://schemas.microsoft.com/office/drawing/2014/main" id="{63A3D20B-BF9D-3CA7-31E5-7AAA8C2A89A2}"/>
                  </a:ext>
                </a:extLst>
              </p:cNvPr>
              <p:cNvSpPr txBox="1">
                <a:spLocks noRot="1" noChangeAspect="1" noMove="1" noResize="1" noEditPoints="1" noAdjustHandles="1" noChangeArrowheads="1" noChangeShapeType="1" noTextEdit="1"/>
              </p:cNvSpPr>
              <p:nvPr/>
            </p:nvSpPr>
            <p:spPr>
              <a:xfrm>
                <a:off x="6570786" y="927459"/>
                <a:ext cx="5410200" cy="4668201"/>
              </a:xfrm>
              <a:prstGeom prst="rect">
                <a:avLst/>
              </a:prstGeom>
              <a:blipFill>
                <a:blip r:embed="rId3"/>
                <a:stretch>
                  <a:fillRect l="-2142" t="-1175" r="-2142" b="-2611"/>
                </a:stretch>
              </a:blipFill>
            </p:spPr>
            <p:txBody>
              <a:bodyPr/>
              <a:lstStyle/>
              <a:p>
                <a:r>
                  <a:rPr lang="en-AU">
                    <a:noFill/>
                  </a:rPr>
                  <a:t> </a:t>
                </a:r>
              </a:p>
            </p:txBody>
          </p:sp>
        </mc:Fallback>
      </mc:AlternateContent>
    </p:spTree>
    <p:extLst>
      <p:ext uri="{BB962C8B-B14F-4D97-AF65-F5344CB8AC3E}">
        <p14:creationId xmlns:p14="http://schemas.microsoft.com/office/powerpoint/2010/main" val="397555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F4E2-B5BD-4BD5-AB28-6CA2621B0FFC}"/>
              </a:ext>
            </a:extLst>
          </p:cNvPr>
          <p:cNvSpPr>
            <a:spLocks noGrp="1"/>
          </p:cNvSpPr>
          <p:nvPr>
            <p:ph type="title"/>
          </p:nvPr>
        </p:nvSpPr>
        <p:spPr/>
        <p:txBody>
          <a:bodyPr/>
          <a:lstStyle/>
          <a:p>
            <a:r>
              <a:rPr lang="en-GB" dirty="0"/>
              <a:t>Emergence of Hadron Mass - Basic Questions</a:t>
            </a:r>
            <a:endParaRPr lang="en-US" dirty="0"/>
          </a:p>
        </p:txBody>
      </p:sp>
      <p:sp>
        <p:nvSpPr>
          <p:cNvPr id="3" name="Content Placeholder 2">
            <a:extLst>
              <a:ext uri="{FF2B5EF4-FFF2-40B4-BE49-F238E27FC236}">
                <a16:creationId xmlns:a16="http://schemas.microsoft.com/office/drawing/2014/main" id="{F5EB0E5E-0B89-46CE-98E5-F04F289DD5E8}"/>
              </a:ext>
            </a:extLst>
          </p:cNvPr>
          <p:cNvSpPr>
            <a:spLocks noGrp="1"/>
          </p:cNvSpPr>
          <p:nvPr>
            <p:ph idx="1"/>
          </p:nvPr>
        </p:nvSpPr>
        <p:spPr>
          <a:xfrm>
            <a:off x="609600" y="884815"/>
            <a:ext cx="4686922" cy="5458403"/>
          </a:xfrm>
        </p:spPr>
        <p:txBody>
          <a:bodyPr/>
          <a:lstStyle/>
          <a:p>
            <a:r>
              <a:rPr lang="en-US" sz="2100" dirty="0"/>
              <a:t>What is the origin of EHM?  </a:t>
            </a:r>
          </a:p>
          <a:p>
            <a:r>
              <a:rPr lang="en-US" sz="2100" dirty="0"/>
              <a:t>Does it lie within the Standard Model, i.e., within QCD</a:t>
            </a:r>
          </a:p>
          <a:p>
            <a:r>
              <a:rPr lang="en-US" sz="2100" dirty="0"/>
              <a:t>What are the connections with …  </a:t>
            </a:r>
          </a:p>
          <a:p>
            <a:pPr lvl="1"/>
            <a:r>
              <a:rPr lang="en-US" sz="2100" dirty="0"/>
              <a:t>Gluon and quark confinement?</a:t>
            </a:r>
          </a:p>
          <a:p>
            <a:pPr lvl="1"/>
            <a:r>
              <a:rPr lang="en-US" sz="2100" dirty="0"/>
              <a:t>Dynamical chiral symmetry breaking (DCSB)?</a:t>
            </a:r>
          </a:p>
          <a:p>
            <a:pPr lvl="1"/>
            <a:r>
              <a:rPr lang="en-US" sz="2100" dirty="0" err="1"/>
              <a:t>Nambu</a:t>
            </a:r>
            <a:r>
              <a:rPr lang="en-US" sz="2100" dirty="0"/>
              <a:t>-Goldstone modes = </a:t>
            </a:r>
            <a:r>
              <a:rPr lang="el-GR" sz="2100" dirty="0"/>
              <a:t>π &amp; </a:t>
            </a:r>
            <a:r>
              <a:rPr lang="en-US" sz="2100" dirty="0"/>
              <a:t>K?</a:t>
            </a:r>
          </a:p>
          <a:p>
            <a:r>
              <a:rPr lang="en-US" sz="2100" dirty="0"/>
              <a:t>What is the role of Higgs in modulating observable properties of hadrons?</a:t>
            </a:r>
          </a:p>
          <a:p>
            <a:pPr lvl="1"/>
            <a:r>
              <a:rPr lang="en-US" sz="2100" dirty="0"/>
              <a:t>Critically, without Higgs mechanism of mass generation, </a:t>
            </a:r>
            <a:r>
              <a:rPr lang="el-GR" sz="2100" dirty="0"/>
              <a:t>π </a:t>
            </a:r>
            <a:r>
              <a:rPr lang="en-US" sz="2100" dirty="0"/>
              <a:t>and K would be indistinguishable</a:t>
            </a:r>
          </a:p>
          <a:p>
            <a:r>
              <a:rPr lang="en-US" sz="2400" dirty="0">
                <a:ln w="0"/>
                <a:solidFill>
                  <a:schemeClr val="accent1"/>
                </a:solidFill>
                <a:effectLst>
                  <a:outerShdw blurRad="38100" dist="25400" dir="5400000" algn="ctr" rotWithShape="0">
                    <a:srgbClr val="6E747A">
                      <a:alpha val="43000"/>
                    </a:srgbClr>
                  </a:outerShdw>
                </a:effectLst>
              </a:rPr>
              <a:t>What is and wherefrom mass?</a:t>
            </a:r>
          </a:p>
          <a:p>
            <a:endParaRPr lang="en-US" dirty="0"/>
          </a:p>
        </p:txBody>
      </p:sp>
      <p:sp>
        <p:nvSpPr>
          <p:cNvPr id="4" name="Date Placeholder 3">
            <a:extLst>
              <a:ext uri="{FF2B5EF4-FFF2-40B4-BE49-F238E27FC236}">
                <a16:creationId xmlns:a16="http://schemas.microsoft.com/office/drawing/2014/main" id="{8CB5C809-E115-47CD-AED7-951724E51B64}"/>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C02AD908-BD9D-44D0-8688-D5EF6B8F7AA9}"/>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670125A2-CE7D-4950-BC19-09139BD6D754}"/>
              </a:ext>
            </a:extLst>
          </p:cNvPr>
          <p:cNvSpPr>
            <a:spLocks noGrp="1"/>
          </p:cNvSpPr>
          <p:nvPr>
            <p:ph type="sldNum" sz="quarter" idx="12"/>
          </p:nvPr>
        </p:nvSpPr>
        <p:spPr/>
        <p:txBody>
          <a:bodyPr/>
          <a:lstStyle/>
          <a:p>
            <a:fld id="{87034D8C-3CB4-402A-BC46-2AB14C0FE90A}" type="slidenum">
              <a:rPr lang="en-US" smtClean="0"/>
              <a:pPr/>
              <a:t>15</a:t>
            </a:fld>
            <a:endParaRPr lang="en-US"/>
          </a:p>
        </p:txBody>
      </p:sp>
      <p:pic>
        <p:nvPicPr>
          <p:cNvPr id="16" name="Picture 15" descr="A picture containing text&#10;&#10;Description automatically generated">
            <a:extLst>
              <a:ext uri="{FF2B5EF4-FFF2-40B4-BE49-F238E27FC236}">
                <a16:creationId xmlns:a16="http://schemas.microsoft.com/office/drawing/2014/main" id="{62D9C5BD-2F83-4B70-84D5-673DFC764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6522" y="866197"/>
            <a:ext cx="6726010" cy="5458403"/>
          </a:xfrm>
          <a:prstGeom prst="rect">
            <a:avLst/>
          </a:prstGeom>
        </p:spPr>
      </p:pic>
    </p:spTree>
    <p:extLst>
      <p:ext uri="{BB962C8B-B14F-4D97-AF65-F5344CB8AC3E}">
        <p14:creationId xmlns:p14="http://schemas.microsoft.com/office/powerpoint/2010/main" val="71695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ale, device&#10;&#10;Description automatically generated">
            <a:extLst>
              <a:ext uri="{FF2B5EF4-FFF2-40B4-BE49-F238E27FC236}">
                <a16:creationId xmlns:a16="http://schemas.microsoft.com/office/drawing/2014/main" id="{D5EBCA4C-51A7-477F-A3F6-1FE05857A7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22262"/>
            <a:ext cx="8343900" cy="4697616"/>
          </a:xfrm>
          <a:prstGeom prst="rect">
            <a:avLst/>
          </a:prstGeom>
        </p:spPr>
      </p:pic>
      <p:sp>
        <p:nvSpPr>
          <p:cNvPr id="2" name="Title 1">
            <a:extLst>
              <a:ext uri="{FF2B5EF4-FFF2-40B4-BE49-F238E27FC236}">
                <a16:creationId xmlns:a16="http://schemas.microsoft.com/office/drawing/2014/main" id="{3921160D-47AC-4D93-A591-67C22168B3E3}"/>
              </a:ext>
            </a:extLst>
          </p:cNvPr>
          <p:cNvSpPr>
            <a:spLocks noGrp="1"/>
          </p:cNvSpPr>
          <p:nvPr>
            <p:ph type="title"/>
          </p:nvPr>
        </p:nvSpPr>
        <p:spPr>
          <a:xfrm>
            <a:off x="963084" y="4810125"/>
            <a:ext cx="10363200" cy="1362075"/>
          </a:xfrm>
        </p:spPr>
        <p:txBody>
          <a:bodyPr/>
          <a:lstStyle/>
          <a:p>
            <a:pPr algn="ctr"/>
            <a:r>
              <a:rPr lang="en-GB" sz="4400" b="0" dirty="0">
                <a:ln w="0"/>
                <a:solidFill>
                  <a:schemeClr val="accent1"/>
                </a:solidFill>
                <a:effectLst>
                  <a:outerShdw blurRad="38100" dist="25400" dir="5400000" algn="ctr" rotWithShape="0">
                    <a:srgbClr val="6E747A">
                      <a:alpha val="43000"/>
                    </a:srgbClr>
                  </a:outerShdw>
                </a:effectLst>
              </a:rPr>
              <a:t>It’s not just about MASS</a:t>
            </a:r>
            <a:endParaRPr lang="en-US" sz="4400" b="0" dirty="0">
              <a:ln w="0"/>
              <a:solidFill>
                <a:schemeClr val="accent1"/>
              </a:solidFill>
              <a:effectLst>
                <a:outerShdw blurRad="38100" dist="25400" dir="5400000" algn="ctr" rotWithShape="0">
                  <a:srgbClr val="6E747A">
                    <a:alpha val="43000"/>
                  </a:srgbClr>
                </a:outerShdw>
              </a:effectLst>
            </a:endParaRPr>
          </a:p>
        </p:txBody>
      </p:sp>
      <p:sp>
        <p:nvSpPr>
          <p:cNvPr id="3" name="Text Placeholder 2">
            <a:extLst>
              <a:ext uri="{FF2B5EF4-FFF2-40B4-BE49-F238E27FC236}">
                <a16:creationId xmlns:a16="http://schemas.microsoft.com/office/drawing/2014/main" id="{6C8C9D31-0D0A-447C-9FB0-96228E1B387B}"/>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7D74CC90-94C2-4CD0-9F5E-3F63ADE70458}"/>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967702EF-A918-4A63-9E34-9BD55EA0F871}"/>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2AE5810D-2A0A-4680-9019-24EFC7EFBBA5}"/>
              </a:ext>
            </a:extLst>
          </p:cNvPr>
          <p:cNvSpPr>
            <a:spLocks noGrp="1"/>
          </p:cNvSpPr>
          <p:nvPr>
            <p:ph type="sldNum" sz="quarter" idx="12"/>
          </p:nvPr>
        </p:nvSpPr>
        <p:spPr/>
        <p:txBody>
          <a:bodyPr/>
          <a:lstStyle/>
          <a:p>
            <a:fld id="{87034D8C-3CB4-402A-BC46-2AB14C0FE90A}" type="slidenum">
              <a:rPr lang="en-US" smtClean="0"/>
              <a:pPr/>
              <a:t>16</a:t>
            </a:fld>
            <a:endParaRPr lang="en-US"/>
          </a:p>
        </p:txBody>
      </p:sp>
    </p:spTree>
    <p:extLst>
      <p:ext uri="{BB962C8B-B14F-4D97-AF65-F5344CB8AC3E}">
        <p14:creationId xmlns:p14="http://schemas.microsoft.com/office/powerpoint/2010/main" val="174805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6A92-A5E6-4C0E-BBC9-CA76D93DA237}"/>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Emergent Hadron Mass (EHM)</a:t>
            </a:r>
            <a:endParaRPr lang="en-US" sz="3200" i="1" dirty="0"/>
          </a:p>
        </p:txBody>
      </p:sp>
      <p:sp>
        <p:nvSpPr>
          <p:cNvPr id="3" name="Content Placeholder 2">
            <a:extLst>
              <a:ext uri="{FF2B5EF4-FFF2-40B4-BE49-F238E27FC236}">
                <a16:creationId xmlns:a16="http://schemas.microsoft.com/office/drawing/2014/main" id="{3B535D78-0700-4EDF-81A1-8ABAC40C8C90}"/>
              </a:ext>
            </a:extLst>
          </p:cNvPr>
          <p:cNvSpPr>
            <a:spLocks noGrp="1"/>
          </p:cNvSpPr>
          <p:nvPr>
            <p:ph idx="1"/>
          </p:nvPr>
        </p:nvSpPr>
        <p:spPr>
          <a:xfrm>
            <a:off x="609600" y="931862"/>
            <a:ext cx="10972800" cy="5240338"/>
          </a:xfrm>
        </p:spPr>
        <p:txBody>
          <a:bodyPr/>
          <a:lstStyle/>
          <a:p>
            <a:r>
              <a:rPr lang="en-US" b="0" i="0" dirty="0">
                <a:effectLst/>
                <a:latin typeface="Arial" panose="020B0604020202020204" pitchFamily="34" charset="0"/>
              </a:rPr>
              <a:t>In Nature, mass and length</a:t>
            </a:r>
            <a:r>
              <a:rPr lang="en-US" b="0" i="0" baseline="30000" dirty="0">
                <a:effectLst/>
                <a:latin typeface="Arial" panose="020B0604020202020204" pitchFamily="34" charset="0"/>
              </a:rPr>
              <a:t>–1</a:t>
            </a:r>
            <a:r>
              <a:rPr lang="en-US" b="0" i="0" dirty="0">
                <a:effectLst/>
                <a:latin typeface="Arial" panose="020B0604020202020204" pitchFamily="34" charset="0"/>
              </a:rPr>
              <a:t> are effectively the same thing</a:t>
            </a:r>
          </a:p>
          <a:p>
            <a:r>
              <a:rPr lang="en-US" dirty="0">
                <a:latin typeface="Arial" panose="020B0604020202020204" pitchFamily="34" charset="0"/>
              </a:rPr>
              <a:t>Thus, asking for the origin of 99% of visible mass in the Universe is possibly/probably the same as asking what is the source of the proton’s size</a:t>
            </a:r>
          </a:p>
          <a:p>
            <a:pPr marL="0" indent="0" algn="ctr">
              <a:buNone/>
            </a:pPr>
            <a:r>
              <a:rPr lang="en-US" sz="2400" i="1" dirty="0">
                <a:ln w="0"/>
                <a:solidFill>
                  <a:srgbClr val="CC9900"/>
                </a:solidFill>
                <a:effectLst>
                  <a:outerShdw blurRad="38100" dist="25400" dir="5400000" algn="ctr" rotWithShape="0">
                    <a:srgbClr val="6E747A">
                      <a:alpha val="43000"/>
                    </a:srgbClr>
                  </a:outerShdw>
                </a:effectLst>
                <a:latin typeface="Arial" panose="020B0604020202020204" pitchFamily="34" charset="0"/>
              </a:rPr>
              <a:t>Confinement scale!</a:t>
            </a:r>
            <a:endParaRPr lang="en-US" sz="2400" b="1" i="1" dirty="0">
              <a:solidFill>
                <a:srgbClr val="CC9900"/>
              </a:solidFill>
              <a:latin typeface="Arial" panose="020B0604020202020204" pitchFamily="34" charset="0"/>
            </a:endParaRPr>
          </a:p>
          <a:p>
            <a:r>
              <a:rPr lang="en-US" dirty="0">
                <a:latin typeface="Arial" panose="020B0604020202020204" pitchFamily="34" charset="0"/>
              </a:rPr>
              <a:t>Confinement is far more than the statement that Nature contains only </a:t>
            </a:r>
            <a:r>
              <a:rPr lang="en-US" dirty="0" err="1">
                <a:latin typeface="Arial" panose="020B0604020202020204" pitchFamily="34" charset="0"/>
              </a:rPr>
              <a:t>colour</a:t>
            </a:r>
            <a:r>
              <a:rPr lang="en-US" dirty="0">
                <a:latin typeface="Arial" panose="020B0604020202020204" pitchFamily="34" charset="0"/>
              </a:rPr>
              <a:t>-singlet combinations of gluons and quarks</a:t>
            </a:r>
          </a:p>
          <a:p>
            <a:pPr lvl="1"/>
            <a:r>
              <a:rPr lang="en-US" sz="2200" dirty="0">
                <a:latin typeface="Arial" panose="020B0604020202020204" pitchFamily="34" charset="0"/>
              </a:rPr>
              <a:t>Those combinations have </a:t>
            </a:r>
            <a:r>
              <a:rPr lang="en-US" sz="2200" dirty="0" err="1">
                <a:latin typeface="Arial" panose="020B0604020202020204" pitchFamily="34" charset="0"/>
              </a:rPr>
              <a:t>fm</a:t>
            </a:r>
            <a:r>
              <a:rPr lang="en-US" sz="2200" dirty="0">
                <a:latin typeface="Arial" panose="020B0604020202020204" pitchFamily="34" charset="0"/>
              </a:rPr>
              <a:t>-scale sizes – </a:t>
            </a:r>
            <a:r>
              <a:rPr lang="en-US" sz="2200" dirty="0">
                <a:solidFill>
                  <a:srgbClr val="FF0000"/>
                </a:solidFill>
                <a:latin typeface="Arial" panose="020B0604020202020204" pitchFamily="34" charset="0"/>
              </a:rPr>
              <a:t>this is crucial</a:t>
            </a:r>
            <a:r>
              <a:rPr lang="en-US" sz="2200" dirty="0">
                <a:latin typeface="Arial" panose="020B0604020202020204" pitchFamily="34" charset="0"/>
              </a:rPr>
              <a:t>  </a:t>
            </a:r>
          </a:p>
          <a:p>
            <a:pPr lvl="1"/>
            <a:r>
              <a:rPr lang="en-US" sz="2200" dirty="0">
                <a:latin typeface="Arial" panose="020B0604020202020204" pitchFamily="34" charset="0"/>
              </a:rPr>
              <a:t>It wouldn’t be confinement if the scales were Å size</a:t>
            </a:r>
          </a:p>
          <a:p>
            <a:pPr marL="0" indent="0" algn="ctr">
              <a:buNone/>
            </a:pPr>
            <a:r>
              <a:rPr lang="en-US" sz="2400" i="1" dirty="0">
                <a:ln w="0"/>
                <a:solidFill>
                  <a:srgbClr val="CC9900"/>
                </a:solidFill>
                <a:effectLst>
                  <a:outerShdw blurRad="38100" dist="25400" dir="5400000" algn="ctr" rotWithShape="0">
                    <a:srgbClr val="6E747A">
                      <a:alpha val="43000"/>
                    </a:srgbClr>
                  </a:outerShdw>
                </a:effectLst>
                <a:latin typeface="Arial" panose="020B0604020202020204" pitchFamily="34" charset="0"/>
              </a:rPr>
              <a:t>Confinement … only guarantee of proton stability</a:t>
            </a:r>
            <a:endParaRPr lang="en-US" sz="2400" b="0" i="0" dirty="0">
              <a:effectLst/>
              <a:latin typeface="Arial" panose="020B0604020202020204" pitchFamily="34" charset="0"/>
            </a:endParaRPr>
          </a:p>
          <a:p>
            <a:pPr lvl="1"/>
            <a:r>
              <a:rPr lang="en-US" b="0" i="0" dirty="0">
                <a:effectLst/>
                <a:latin typeface="Arial" panose="020B0604020202020204" pitchFamily="34" charset="0"/>
              </a:rPr>
              <a:t>If one can’t measure them, what are the gluons and quarks in the QCD Lagrangian?</a:t>
            </a:r>
          </a:p>
          <a:p>
            <a:pPr lvl="1"/>
            <a:r>
              <a:rPr lang="en-US" b="0" i="0" dirty="0">
                <a:effectLst/>
                <a:latin typeface="Arial" panose="020B0604020202020204" pitchFamily="34" charset="0"/>
              </a:rPr>
              <a:t>Are they anything more than a theoretical artifice; useful things for calculations in perturbation theory, but practically irrelevant when resolving detectable hadrons?</a:t>
            </a:r>
          </a:p>
          <a:p>
            <a:pPr lvl="1"/>
            <a:r>
              <a:rPr lang="en-US" dirty="0">
                <a:latin typeface="Arial" panose="020B0604020202020204" pitchFamily="34" charset="0"/>
              </a:rPr>
              <a:t>What degrees-of-freedom should be used to compute and </a:t>
            </a:r>
            <a:r>
              <a:rPr lang="en-US" i="1" u="sng" dirty="0">
                <a:latin typeface="Arial" panose="020B0604020202020204" pitchFamily="34" charset="0"/>
              </a:rPr>
              <a:t>understand</a:t>
            </a:r>
            <a:r>
              <a:rPr lang="en-US" dirty="0">
                <a:latin typeface="Arial" panose="020B0604020202020204" pitchFamily="34" charset="0"/>
              </a:rPr>
              <a:t> hadron properties?</a:t>
            </a:r>
            <a:endParaRPr lang="en-US" b="0" i="0" dirty="0">
              <a:effectLst/>
              <a:latin typeface="Arial" panose="020B0604020202020204" pitchFamily="34" charset="0"/>
            </a:endParaRPr>
          </a:p>
          <a:p>
            <a:pPr lvl="1"/>
            <a:endParaRPr lang="en-US" dirty="0"/>
          </a:p>
        </p:txBody>
      </p:sp>
      <p:sp>
        <p:nvSpPr>
          <p:cNvPr id="4" name="Date Placeholder 3">
            <a:extLst>
              <a:ext uri="{FF2B5EF4-FFF2-40B4-BE49-F238E27FC236}">
                <a16:creationId xmlns:a16="http://schemas.microsoft.com/office/drawing/2014/main" id="{08E0A67D-3988-4B36-9D6A-07251B437716}"/>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19D35BB9-32A9-4865-B099-4E51AB1E7919}"/>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063BB254-CA59-43A0-BD9B-0C675984A2D7}"/>
              </a:ext>
            </a:extLst>
          </p:cNvPr>
          <p:cNvSpPr>
            <a:spLocks noGrp="1"/>
          </p:cNvSpPr>
          <p:nvPr>
            <p:ph type="sldNum" sz="quarter" idx="12"/>
          </p:nvPr>
        </p:nvSpPr>
        <p:spPr/>
        <p:txBody>
          <a:bodyPr/>
          <a:lstStyle/>
          <a:p>
            <a:fld id="{87034D8C-3CB4-402A-BC46-2AB14C0FE90A}" type="slidenum">
              <a:rPr lang="en-US" smtClean="0"/>
              <a:pPr/>
              <a:t>17</a:t>
            </a:fld>
            <a:endParaRPr lang="en-US"/>
          </a:p>
        </p:txBody>
      </p:sp>
    </p:spTree>
    <p:extLst>
      <p:ext uri="{BB962C8B-B14F-4D97-AF65-F5344CB8AC3E}">
        <p14:creationId xmlns:p14="http://schemas.microsoft.com/office/powerpoint/2010/main" val="1966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199A-AAF0-4631-8CD2-395E5D3C9604}"/>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Quantum Chromodynamics</a:t>
            </a:r>
            <a:endParaRPr lang="en-US" sz="36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3C43E0-7D22-41DD-8F87-6BF712CCD620}"/>
                  </a:ext>
                </a:extLst>
              </p:cNvPr>
              <p:cNvSpPr>
                <a:spLocks noGrp="1"/>
              </p:cNvSpPr>
              <p:nvPr>
                <p:ph idx="1"/>
              </p:nvPr>
            </p:nvSpPr>
            <p:spPr>
              <a:xfrm>
                <a:off x="609600" y="2521226"/>
                <a:ext cx="10972800" cy="1298730"/>
              </a:xfrm>
            </p:spPr>
            <p:txBody>
              <a:bodyPr/>
              <a:lstStyle/>
              <a:p>
                <a:r>
                  <a:rPr lang="en-GB" sz="2400" dirty="0"/>
                  <a:t>One-line Lagrangian – expressed in terms of </a:t>
                </a:r>
              </a:p>
              <a:p>
                <a:pPr marL="0" indent="0">
                  <a:spcBef>
                    <a:spcPts val="0"/>
                  </a:spcBef>
                  <a:buNone/>
                </a:pPr>
                <a:r>
                  <a:rPr lang="en-GB" sz="2400" dirty="0"/>
                  <a:t>      massless gluon (</a:t>
                </a:r>
                <a14:m>
                  <m:oMath xmlns:m="http://schemas.openxmlformats.org/officeDocument/2006/math">
                    <m:sSubSup>
                      <m:sSubSupPr>
                        <m:ctrlPr>
                          <a:rPr lang="en-AU" sz="2400" b="0" i="1" smtClean="0">
                            <a:latin typeface="Cambria Math" panose="02040503050406030204" pitchFamily="18" charset="0"/>
                          </a:rPr>
                        </m:ctrlPr>
                      </m:sSubSupPr>
                      <m:e>
                        <m:r>
                          <a:rPr lang="en-AU" sz="2400" b="0" i="1" smtClean="0">
                            <a:latin typeface="Cambria Math" panose="02040503050406030204" pitchFamily="18" charset="0"/>
                          </a:rPr>
                          <m:t>𝐴</m:t>
                        </m:r>
                      </m:e>
                      <m:sub>
                        <m:r>
                          <a:rPr lang="en-AU" sz="2400" b="0" i="1" smtClean="0">
                            <a:latin typeface="Cambria Math" panose="02040503050406030204" pitchFamily="18" charset="0"/>
                          </a:rPr>
                          <m:t>𝜇</m:t>
                        </m:r>
                      </m:sub>
                      <m:sup>
                        <m:r>
                          <a:rPr lang="en-AU" sz="2400" b="0" i="1" smtClean="0">
                            <a:latin typeface="Cambria Math" panose="02040503050406030204" pitchFamily="18" charset="0"/>
                          </a:rPr>
                          <m:t>𝑎</m:t>
                        </m:r>
                      </m:sup>
                    </m:sSubSup>
                  </m:oMath>
                </a14:m>
                <a:r>
                  <a:rPr lang="en-GB" sz="2400" dirty="0"/>
                  <a:t>) and Higgs-mass quark (</a:t>
                </a:r>
                <a14:m>
                  <m:oMath xmlns:m="http://schemas.openxmlformats.org/officeDocument/2006/math">
                    <m:r>
                      <a:rPr lang="en-AU" sz="2400" b="0" i="1" smtClean="0">
                        <a:latin typeface="Cambria Math" panose="02040503050406030204" pitchFamily="18" charset="0"/>
                      </a:rPr>
                      <m:t>𝜓</m:t>
                    </m:r>
                  </m:oMath>
                </a14:m>
                <a:r>
                  <a:rPr lang="en-GB" sz="2400" dirty="0"/>
                  <a:t>) </a:t>
                </a:r>
                <a:r>
                  <a:rPr lang="en-GB" sz="2400" dirty="0" err="1"/>
                  <a:t>partons</a:t>
                </a:r>
                <a:endParaRPr lang="en-GB" sz="2400" dirty="0"/>
              </a:p>
              <a:p>
                <a:pPr>
                  <a:spcBef>
                    <a:spcPts val="300"/>
                  </a:spcBef>
                </a:pPr>
                <a:r>
                  <a:rPr lang="en-GB" sz="2400" dirty="0"/>
                  <a:t>Which are NOT the degrees-of-freedom measured in detectors</a:t>
                </a:r>
              </a:p>
            </p:txBody>
          </p:sp>
        </mc:Choice>
        <mc:Fallback xmlns="">
          <p:sp>
            <p:nvSpPr>
              <p:cNvPr id="3" name="Content Placeholder 2">
                <a:extLst>
                  <a:ext uri="{FF2B5EF4-FFF2-40B4-BE49-F238E27FC236}">
                    <a16:creationId xmlns:a16="http://schemas.microsoft.com/office/drawing/2014/main" id="{003C43E0-7D22-41DD-8F87-6BF712CCD620}"/>
                  </a:ext>
                </a:extLst>
              </p:cNvPr>
              <p:cNvSpPr>
                <a:spLocks noGrp="1" noRot="1" noChangeAspect="1" noMove="1" noResize="1" noEditPoints="1" noAdjustHandles="1" noChangeArrowheads="1" noChangeShapeType="1" noTextEdit="1"/>
              </p:cNvSpPr>
              <p:nvPr>
                <p:ph idx="1"/>
              </p:nvPr>
            </p:nvSpPr>
            <p:spPr>
              <a:xfrm>
                <a:off x="609600" y="2521226"/>
                <a:ext cx="10972800" cy="1298730"/>
              </a:xfrm>
              <a:blipFill>
                <a:blip r:embed="rId2"/>
                <a:stretch>
                  <a:fillRect l="-722" t="-3756" b="-751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526B03F-AADC-48DA-95DC-C1B86C5ADA9F}"/>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E92DCD6-022C-4D11-9E22-165645ED8D6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9C628AE9-9621-4A65-92B3-83A0E5857972}"/>
              </a:ext>
            </a:extLst>
          </p:cNvPr>
          <p:cNvSpPr>
            <a:spLocks noGrp="1"/>
          </p:cNvSpPr>
          <p:nvPr>
            <p:ph type="sldNum" sz="quarter" idx="12"/>
          </p:nvPr>
        </p:nvSpPr>
        <p:spPr/>
        <p:txBody>
          <a:bodyPr/>
          <a:lstStyle/>
          <a:p>
            <a:fld id="{87034D8C-3CB4-402A-BC46-2AB14C0FE90A}" type="slidenum">
              <a:rPr lang="en-US" smtClean="0"/>
              <a:pPr/>
              <a:t>18</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F156142-CF87-4D81-B1EA-69DD5856667B}"/>
                  </a:ext>
                </a:extLst>
              </p:cNvPr>
              <p:cNvSpPr/>
              <p:nvPr/>
            </p:nvSpPr>
            <p:spPr>
              <a:xfrm>
                <a:off x="1897864" y="914400"/>
                <a:ext cx="8049684" cy="16002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4</m:t>
                          </m:r>
                        </m:den>
                      </m:f>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e>
                      </m:acc>
                      <m:d>
                        <m:dPr>
                          <m:begChr m:val="["/>
                          <m:end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𝑥</m:t>
                              </m:r>
                            </m:sub>
                          </m:s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𝑖𝑔</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𝜆</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𝑎𝑏𝑐</m:t>
                          </m:r>
                        </m:sup>
                      </m:s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𝑏</m:t>
                          </m:r>
                        </m:sup>
                      </m:sSub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𝑐</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p>
            </p:txBody>
          </p:sp>
        </mc:Choice>
        <mc:Fallback xmlns="">
          <p:sp>
            <p:nvSpPr>
              <p:cNvPr id="7" name="Rectangle 6">
                <a:extLst>
                  <a:ext uri="{FF2B5EF4-FFF2-40B4-BE49-F238E27FC236}">
                    <a16:creationId xmlns:a16="http://schemas.microsoft.com/office/drawing/2014/main" id="{5F156142-CF87-4D81-B1EA-69DD5856667B}"/>
                  </a:ext>
                </a:extLst>
              </p:cNvPr>
              <p:cNvSpPr>
                <a:spLocks noRot="1" noChangeAspect="1" noMove="1" noResize="1" noEditPoints="1" noAdjustHandles="1" noChangeArrowheads="1" noChangeShapeType="1" noTextEdit="1"/>
              </p:cNvSpPr>
              <p:nvPr/>
            </p:nvSpPr>
            <p:spPr>
              <a:xfrm>
                <a:off x="1897864" y="914400"/>
                <a:ext cx="8049684" cy="1600200"/>
              </a:xfrm>
              <a:prstGeom prst="rect">
                <a:avLst/>
              </a:prstGeom>
              <a:blipFill>
                <a:blip r:embed="rId3"/>
                <a:stretch>
                  <a:fillRect/>
                </a:stretch>
              </a:blipFill>
              <a:ln>
                <a:solidFill>
                  <a:schemeClr val="bg1"/>
                </a:solidFill>
              </a:ln>
            </p:spPr>
            <p:txBody>
              <a:bodyPr/>
              <a:lstStyle/>
              <a:p>
                <a:r>
                  <a:rPr lang="en-AU">
                    <a:noFill/>
                  </a:rPr>
                  <a:t> </a:t>
                </a:r>
              </a:p>
            </p:txBody>
          </p:sp>
        </mc:Fallback>
      </mc:AlternateContent>
      <p:sp>
        <p:nvSpPr>
          <p:cNvPr id="9" name="Content Placeholder 2">
            <a:extLst>
              <a:ext uri="{FF2B5EF4-FFF2-40B4-BE49-F238E27FC236}">
                <a16:creationId xmlns:a16="http://schemas.microsoft.com/office/drawing/2014/main" id="{7B5EC7D6-0986-49FD-A61A-7F0B0301BBF6}"/>
              </a:ext>
            </a:extLst>
          </p:cNvPr>
          <p:cNvSpPr txBox="1">
            <a:spLocks/>
          </p:cNvSpPr>
          <p:nvPr/>
        </p:nvSpPr>
        <p:spPr bwMode="auto">
          <a:xfrm>
            <a:off x="609600" y="3733800"/>
            <a:ext cx="10972800" cy="1298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GB" sz="2000" i="1" kern="0" dirty="0">
                <a:ln w="0"/>
                <a:solidFill>
                  <a:srgbClr val="008000"/>
                </a:solidFill>
                <a:effectLst>
                  <a:outerShdw blurRad="38100" dist="25400" dir="5400000" algn="ctr" rotWithShape="0">
                    <a:srgbClr val="6E747A">
                      <a:alpha val="43000"/>
                    </a:srgbClr>
                  </a:outerShdw>
                </a:effectLst>
              </a:rPr>
              <a:t>Advantages of the </a:t>
            </a:r>
            <a:r>
              <a:rPr lang="en-GB" sz="2000" i="1" kern="0" dirty="0" err="1">
                <a:ln w="0"/>
                <a:solidFill>
                  <a:srgbClr val="008000"/>
                </a:solidFill>
                <a:effectLst>
                  <a:outerShdw blurRad="38100" dist="25400" dir="5400000" algn="ctr" rotWithShape="0">
                    <a:srgbClr val="6E747A">
                      <a:alpha val="43000"/>
                    </a:srgbClr>
                  </a:outerShdw>
                </a:effectLst>
              </a:rPr>
              <a:t>Color</a:t>
            </a:r>
            <a:r>
              <a:rPr lang="en-GB" sz="2000" i="1" kern="0" dirty="0">
                <a:ln w="0"/>
                <a:solidFill>
                  <a:srgbClr val="008000"/>
                </a:solidFill>
                <a:effectLst>
                  <a:outerShdw blurRad="38100" dist="25400" dir="5400000" algn="ctr" rotWithShape="0">
                    <a:srgbClr val="6E747A">
                      <a:alpha val="43000"/>
                    </a:srgbClr>
                  </a:outerShdw>
                </a:effectLst>
              </a:rPr>
              <a:t> Octet Gluon Picture,  </a:t>
            </a:r>
          </a:p>
          <a:p>
            <a:pPr marL="0" indent="0">
              <a:spcBef>
                <a:spcPts val="0"/>
              </a:spcBef>
              <a:buNone/>
            </a:pPr>
            <a:r>
              <a:rPr lang="en-GB" sz="2000" i="1" kern="0" dirty="0">
                <a:ln w="0"/>
                <a:solidFill>
                  <a:srgbClr val="008000"/>
                </a:solidFill>
                <a:effectLst>
                  <a:outerShdw blurRad="38100" dist="25400" dir="5400000" algn="ctr" rotWithShape="0">
                    <a:srgbClr val="6E747A">
                      <a:alpha val="43000"/>
                    </a:srgbClr>
                  </a:outerShdw>
                </a:effectLst>
              </a:rPr>
              <a:t>H. </a:t>
            </a:r>
            <a:r>
              <a:rPr lang="en-GB" sz="2000" i="1" kern="0" dirty="0" err="1">
                <a:ln w="0"/>
                <a:solidFill>
                  <a:srgbClr val="008000"/>
                </a:solidFill>
                <a:effectLst>
                  <a:outerShdw blurRad="38100" dist="25400" dir="5400000" algn="ctr" rotWithShape="0">
                    <a:srgbClr val="6E747A">
                      <a:alpha val="43000"/>
                    </a:srgbClr>
                  </a:outerShdw>
                </a:effectLst>
              </a:rPr>
              <a:t>Fritzsch</a:t>
            </a:r>
            <a:r>
              <a:rPr lang="en-GB" sz="2000" i="1" kern="0" dirty="0">
                <a:ln w="0"/>
                <a:solidFill>
                  <a:srgbClr val="008000"/>
                </a:solidFill>
                <a:effectLst>
                  <a:outerShdw blurRad="38100" dist="25400" dir="5400000" algn="ctr" rotWithShape="0">
                    <a:srgbClr val="6E747A">
                      <a:alpha val="43000"/>
                    </a:srgbClr>
                  </a:outerShdw>
                </a:effectLst>
              </a:rPr>
              <a:t>, Murray Gell-Mann, H. Leutwyler, Phys. Lett. B 47 (1973) 365-368</a:t>
            </a:r>
            <a:endParaRPr lang="en-GB" sz="2800" i="1" kern="0" dirty="0">
              <a:ln w="0"/>
              <a:solidFill>
                <a:srgbClr val="008000"/>
              </a:solidFill>
              <a:effectLst>
                <a:outerShdw blurRad="38100" dist="25400" dir="5400000" algn="ctr" rotWithShape="0">
                  <a:srgbClr val="6E747A">
                    <a:alpha val="43000"/>
                  </a:srgbClr>
                </a:outerShdw>
              </a:effectLst>
            </a:endParaRPr>
          </a:p>
          <a:p>
            <a:r>
              <a:rPr lang="en-US" sz="2400" kern="0" dirty="0"/>
              <a:t>“The quarks come in three "colors," but all physical states and interactions are supposed to be singlets with respect to the SU(3) of color. Thus, we do not accept theories in which quarks are real, observable particles; nor do we allow any scheme in which the color non-singlet degrees of freedom can be excited.”</a:t>
            </a:r>
          </a:p>
          <a:p>
            <a:endParaRPr lang="en-GB" sz="2400" kern="0" dirty="0"/>
          </a:p>
        </p:txBody>
      </p:sp>
      <p:sp>
        <p:nvSpPr>
          <p:cNvPr id="8" name="TextBox 7">
            <a:extLst>
              <a:ext uri="{FF2B5EF4-FFF2-40B4-BE49-F238E27FC236}">
                <a16:creationId xmlns:a16="http://schemas.microsoft.com/office/drawing/2014/main" id="{B8DC02B7-5FC0-BE30-BD1D-FEB5A179F307}"/>
              </a:ext>
            </a:extLst>
          </p:cNvPr>
          <p:cNvSpPr txBox="1"/>
          <p:nvPr/>
        </p:nvSpPr>
        <p:spPr>
          <a:xfrm>
            <a:off x="7960369" y="2590800"/>
            <a:ext cx="3974358" cy="461665"/>
          </a:xfrm>
          <a:prstGeom prst="rect">
            <a:avLst/>
          </a:prstGeom>
          <a:noFill/>
        </p:spPr>
        <p:txBody>
          <a:bodyPr wrap="none" rtlCol="0">
            <a:spAutoFit/>
          </a:bodyPr>
          <a:lstStyle/>
          <a:p>
            <a:r>
              <a:rPr lang="en-AU" sz="2400" i="1" dirty="0">
                <a:ln w="0"/>
                <a:solidFill>
                  <a:srgbClr val="FF0000"/>
                </a:solidFill>
                <a:effectLst>
                  <a:outerShdw blurRad="38100" dist="25400" dir="5400000" algn="ctr" rotWithShape="0">
                    <a:srgbClr val="6E747A">
                      <a:alpha val="43000"/>
                    </a:srgbClr>
                  </a:outerShdw>
                </a:effectLst>
              </a:rPr>
              <a:t>Gluon and Quark Confinement</a:t>
            </a:r>
          </a:p>
        </p:txBody>
      </p:sp>
    </p:spTree>
    <p:extLst>
      <p:ext uri="{BB962C8B-B14F-4D97-AF65-F5344CB8AC3E}">
        <p14:creationId xmlns:p14="http://schemas.microsoft.com/office/powerpoint/2010/main" val="196085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fltVal val="0"/>
                                          </p:val>
                                        </p:tav>
                                        <p:tav tm="100000">
                                          <p:val>
                                            <p:strVal val="#ppt_w"/>
                                          </p:val>
                                        </p:tav>
                                      </p:tavLst>
                                    </p:anim>
                                    <p:anim calcmode="lin" valueType="num">
                                      <p:cBhvr>
                                        <p:cTn id="11" dur="1000" fill="hold"/>
                                        <p:tgtEl>
                                          <p:spTgt spid="9"/>
                                        </p:tgtEl>
                                        <p:attrNameLst>
                                          <p:attrName>ppt_h</p:attrName>
                                        </p:attrNameLst>
                                      </p:cBhvr>
                                      <p:tavLst>
                                        <p:tav tm="0">
                                          <p:val>
                                            <p:fltVal val="0"/>
                                          </p:val>
                                        </p:tav>
                                        <p:tav tm="100000">
                                          <p:val>
                                            <p:strVal val="#ppt_h"/>
                                          </p:val>
                                        </p:tav>
                                      </p:tavLst>
                                    </p:anim>
                                    <p:anim calcmode="lin" valueType="num">
                                      <p:cBhvr>
                                        <p:cTn id="1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0199A-AAF0-4631-8CD2-395E5D3C9604}"/>
              </a:ext>
            </a:extLst>
          </p:cNvPr>
          <p:cNvSpPr>
            <a:spLocks noGrp="1"/>
          </p:cNvSpPr>
          <p:nvPr>
            <p:ph type="title"/>
          </p:nvPr>
        </p:nvSpPr>
        <p:spPr/>
        <p:txBody>
          <a:bodyPr/>
          <a:lstStyle/>
          <a:p>
            <a:pPr algn="ctr"/>
            <a:r>
              <a:rPr lang="en-GB" sz="3600" b="0" i="1" dirty="0">
                <a:ln w="0"/>
                <a:solidFill>
                  <a:schemeClr val="accent1"/>
                </a:solidFill>
                <a:effectLst>
                  <a:outerShdw blurRad="38100" dist="25400" dir="5400000" algn="ctr" rotWithShape="0">
                    <a:srgbClr val="6E747A">
                      <a:alpha val="43000"/>
                    </a:srgbClr>
                  </a:outerShdw>
                </a:effectLst>
              </a:rPr>
              <a:t>Quantum Chromodynamics</a:t>
            </a:r>
            <a:endParaRPr lang="en-US" sz="3600" b="0" i="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003C43E0-7D22-41DD-8F87-6BF712CCD620}"/>
              </a:ext>
            </a:extLst>
          </p:cNvPr>
          <p:cNvSpPr>
            <a:spLocks noGrp="1"/>
          </p:cNvSpPr>
          <p:nvPr>
            <p:ph idx="1"/>
          </p:nvPr>
        </p:nvSpPr>
        <p:spPr>
          <a:xfrm>
            <a:off x="609600" y="2819400"/>
            <a:ext cx="10972800" cy="1298730"/>
          </a:xfrm>
        </p:spPr>
        <p:txBody>
          <a:bodyPr/>
          <a:lstStyle/>
          <a:p>
            <a:r>
              <a:rPr lang="en-GB" sz="2400" dirty="0"/>
              <a:t>One-line Lagrangian – expressed in terms of gluon and quark </a:t>
            </a:r>
            <a:r>
              <a:rPr lang="en-GB" sz="2400" dirty="0" err="1"/>
              <a:t>partons</a:t>
            </a:r>
            <a:endParaRPr lang="en-GB" sz="2400" dirty="0"/>
          </a:p>
          <a:p>
            <a:r>
              <a:rPr lang="en-GB" sz="2400" dirty="0"/>
              <a:t>Which are NOT the degrees-of-freedom measured in detectors</a:t>
            </a:r>
          </a:p>
        </p:txBody>
      </p:sp>
      <p:sp>
        <p:nvSpPr>
          <p:cNvPr id="4" name="Date Placeholder 3">
            <a:extLst>
              <a:ext uri="{FF2B5EF4-FFF2-40B4-BE49-F238E27FC236}">
                <a16:creationId xmlns:a16="http://schemas.microsoft.com/office/drawing/2014/main" id="{B526B03F-AADC-48DA-95DC-C1B86C5ADA9F}"/>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E92DCD6-022C-4D11-9E22-165645ED8D6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9C628AE9-9621-4A65-92B3-83A0E5857972}"/>
              </a:ext>
            </a:extLst>
          </p:cNvPr>
          <p:cNvSpPr>
            <a:spLocks noGrp="1"/>
          </p:cNvSpPr>
          <p:nvPr>
            <p:ph type="sldNum" sz="quarter" idx="12"/>
          </p:nvPr>
        </p:nvSpPr>
        <p:spPr/>
        <p:txBody>
          <a:bodyPr/>
          <a:lstStyle/>
          <a:p>
            <a:fld id="{87034D8C-3CB4-402A-BC46-2AB14C0FE90A}" type="slidenum">
              <a:rPr lang="en-US" smtClean="0"/>
              <a:pPr/>
              <a:t>19</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F156142-CF87-4D81-B1EA-69DD5856667B}"/>
                  </a:ext>
                </a:extLst>
              </p:cNvPr>
              <p:cNvSpPr/>
              <p:nvPr/>
            </p:nvSpPr>
            <p:spPr>
              <a:xfrm>
                <a:off x="1897864" y="914400"/>
                <a:ext cx="8049684" cy="1600200"/>
              </a:xfrm>
              <a:prstGeom prst="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4</m:t>
                          </m:r>
                        </m:den>
                      </m:f>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e>
                      </m:acc>
                      <m:d>
                        <m:dPr>
                          <m:begChr m:val="["/>
                          <m:endChr m:val="]"/>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libri" panose="020F0502020204030204" pitchFamily="34" charset="0"/>
                                </a:rPr>
                                <m:t>𝑥</m:t>
                              </m:r>
                            </m:sub>
                          </m:s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𝑖𝑔</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𝜆</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num>
                            <m:den>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𝜓</m:t>
                      </m:r>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𝐺</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d>
                        <m:d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Sub>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𝑎𝑏𝑐</m:t>
                          </m:r>
                        </m:sup>
                      </m:s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𝜇</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𝑏</m:t>
                          </m:r>
                        </m:sup>
                      </m:sSubSup>
                      <m:sSubSup>
                        <m:sSubSupPr>
                          <m:ctrlP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𝜈</m:t>
                          </m:r>
                        </m:sub>
                        <m: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𝑐</m:t>
                          </m:r>
                        </m:sup>
                      </m:sSubSup>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16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endParaRPr>
              </a:p>
              <a:p>
                <a:pPr algn="ctr">
                  <a:lnSpc>
                    <a:spcPct val="107000"/>
                  </a:lnSpc>
                  <a:spcAft>
                    <a:spcPts val="800"/>
                  </a:spcAft>
                </a:pPr>
                <a:r>
                  <a:rPr lang="en-US" sz="1100" dirty="0">
                    <a:ln w="0"/>
                    <a:solidFill>
                      <a:schemeClr val="tx1"/>
                    </a:solidFill>
                    <a:effectLst>
                      <a:outerShdw blurRad="38100" dist="19050" dir="2700000" algn="tl" rotWithShape="0">
                        <a:schemeClr val="dk1">
                          <a:alpha val="40000"/>
                        </a:schemeClr>
                      </a:outerShdw>
                    </a:effectLst>
                    <a:ea typeface="Calibri" panose="020F0502020204030204" pitchFamily="34" charset="0"/>
                    <a:cs typeface="Times New Roman" panose="02020603050405020304" pitchFamily="18" charset="0"/>
                  </a:rPr>
                  <a:t> </a:t>
                </a:r>
              </a:p>
            </p:txBody>
          </p:sp>
        </mc:Choice>
        <mc:Fallback xmlns="">
          <p:sp>
            <p:nvSpPr>
              <p:cNvPr id="7" name="Rectangle 6">
                <a:extLst>
                  <a:ext uri="{FF2B5EF4-FFF2-40B4-BE49-F238E27FC236}">
                    <a16:creationId xmlns:a16="http://schemas.microsoft.com/office/drawing/2014/main" id="{5F156142-CF87-4D81-B1EA-69DD5856667B}"/>
                  </a:ext>
                </a:extLst>
              </p:cNvPr>
              <p:cNvSpPr>
                <a:spLocks noRot="1" noChangeAspect="1" noMove="1" noResize="1" noEditPoints="1" noAdjustHandles="1" noChangeArrowheads="1" noChangeShapeType="1" noTextEdit="1"/>
              </p:cNvSpPr>
              <p:nvPr/>
            </p:nvSpPr>
            <p:spPr>
              <a:xfrm>
                <a:off x="1897864" y="914400"/>
                <a:ext cx="8049684" cy="1600200"/>
              </a:xfrm>
              <a:prstGeom prst="rect">
                <a:avLst/>
              </a:prstGeom>
              <a:blipFill>
                <a:blip r:embed="rId2"/>
                <a:stretch>
                  <a:fillRect/>
                </a:stretch>
              </a:blipFill>
              <a:ln>
                <a:solidFill>
                  <a:schemeClr val="bg1"/>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B5EC7D6-0986-49FD-A61A-7F0B0301BBF6}"/>
                  </a:ext>
                </a:extLst>
              </p:cNvPr>
              <p:cNvSpPr txBox="1">
                <a:spLocks/>
              </p:cNvSpPr>
              <p:nvPr/>
            </p:nvSpPr>
            <p:spPr bwMode="auto">
              <a:xfrm>
                <a:off x="609600" y="3657600"/>
                <a:ext cx="10972800" cy="1298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r>
                  <a:rPr lang="en-GB" sz="2800" i="1" kern="0" dirty="0">
                    <a:ln w="0"/>
                    <a:solidFill>
                      <a:srgbClr val="FF0000"/>
                    </a:solidFill>
                    <a:effectLst>
                      <a:outerShdw blurRad="38100" dist="25400" dir="5400000" algn="ctr" rotWithShape="0">
                        <a:srgbClr val="6E747A">
                          <a:alpha val="43000"/>
                        </a:srgbClr>
                      </a:outerShdw>
                    </a:effectLst>
                  </a:rPr>
                  <a:t>Questions</a:t>
                </a:r>
              </a:p>
              <a:p>
                <a:r>
                  <a:rPr lang="en-GB" sz="2400" kern="0" dirty="0"/>
                  <a:t>What are the (asymptotic) detectable degrees-of-freedom?</a:t>
                </a:r>
              </a:p>
              <a:p>
                <a:r>
                  <a:rPr lang="en-GB" sz="2400" kern="0" dirty="0"/>
                  <a:t>How are they built from the Lagrangian degrees-of-freedom? </a:t>
                </a:r>
              </a:p>
              <a:p>
                <a:r>
                  <a:rPr lang="en-GB" sz="2400" kern="0" dirty="0"/>
                  <a:t>Is QCD really the theory of strong interactions?</a:t>
                </a:r>
              </a:p>
              <a:p>
                <a:r>
                  <a:rPr lang="en-GB" sz="2400" kern="0" dirty="0"/>
                  <a:t>Is QCD really a theory … or just another EFT? </a:t>
                </a:r>
              </a:p>
              <a:p>
                <a:pPr marL="0" indent="0">
                  <a:spcBef>
                    <a:spcPts val="0"/>
                  </a:spcBef>
                  <a:buNone/>
                </a:pPr>
                <a:r>
                  <a:rPr lang="en-GB" sz="2400" kern="0" dirty="0"/>
                  <a:t>  	   </a:t>
                </a:r>
                <a14:m>
                  <m:oMath xmlns:m="http://schemas.openxmlformats.org/officeDocument/2006/math">
                    <m:r>
                      <a:rPr lang="en-GB" sz="2400" b="0" i="1" kern="0" smtClean="0">
                        <a:latin typeface="Cambria Math" panose="02040503050406030204" pitchFamily="18" charset="0"/>
                      </a:rPr>
                      <m:t>⇒</m:t>
                    </m:r>
                  </m:oMath>
                </a14:m>
                <a:r>
                  <a:rPr lang="en-GB" sz="2400" kern="0" dirty="0"/>
                  <a:t> Implications far beyond Standard Model</a:t>
                </a:r>
              </a:p>
            </p:txBody>
          </p:sp>
        </mc:Choice>
        <mc:Fallback xmlns="">
          <p:sp>
            <p:nvSpPr>
              <p:cNvPr id="9" name="Content Placeholder 2">
                <a:extLst>
                  <a:ext uri="{FF2B5EF4-FFF2-40B4-BE49-F238E27FC236}">
                    <a16:creationId xmlns:a16="http://schemas.microsoft.com/office/drawing/2014/main" id="{7B5EC7D6-0986-49FD-A61A-7F0B0301BBF6}"/>
                  </a:ext>
                </a:extLst>
              </p:cNvPr>
              <p:cNvSpPr txBox="1">
                <a:spLocks noRot="1" noChangeAspect="1" noMove="1" noResize="1" noEditPoints="1" noAdjustHandles="1" noChangeArrowheads="1" noChangeShapeType="1" noTextEdit="1"/>
              </p:cNvSpPr>
              <p:nvPr/>
            </p:nvSpPr>
            <p:spPr bwMode="auto">
              <a:xfrm>
                <a:off x="609600" y="3657600"/>
                <a:ext cx="10972800" cy="1298730"/>
              </a:xfrm>
              <a:prstGeom prst="rect">
                <a:avLst/>
              </a:prstGeom>
              <a:blipFill>
                <a:blip r:embed="rId3"/>
                <a:stretch>
                  <a:fillRect l="-1333" t="-5164" b="-114085"/>
                </a:stretch>
              </a:blipFill>
              <a:ln w="9525">
                <a:noFill/>
                <a:miter lim="800000"/>
                <a:headEnd/>
                <a:tailEnd/>
              </a:ln>
              <a:effectLst/>
            </p:spPr>
            <p:txBody>
              <a:bodyPr/>
              <a:lstStyle/>
              <a:p>
                <a:r>
                  <a:rPr lang="en-AU">
                    <a:noFill/>
                  </a:rPr>
                  <a:t> </a:t>
                </a:r>
              </a:p>
            </p:txBody>
          </p:sp>
        </mc:Fallback>
      </mc:AlternateContent>
      <p:sp>
        <p:nvSpPr>
          <p:cNvPr id="10" name="TextBox 9">
            <a:extLst>
              <a:ext uri="{FF2B5EF4-FFF2-40B4-BE49-F238E27FC236}">
                <a16:creationId xmlns:a16="http://schemas.microsoft.com/office/drawing/2014/main" id="{07BD5154-51DC-AEEB-1046-E7129406C04A}"/>
              </a:ext>
            </a:extLst>
          </p:cNvPr>
          <p:cNvSpPr txBox="1"/>
          <p:nvPr/>
        </p:nvSpPr>
        <p:spPr>
          <a:xfrm>
            <a:off x="7960369" y="2586335"/>
            <a:ext cx="3974358" cy="461665"/>
          </a:xfrm>
          <a:prstGeom prst="rect">
            <a:avLst/>
          </a:prstGeom>
          <a:noFill/>
        </p:spPr>
        <p:txBody>
          <a:bodyPr wrap="none" rtlCol="0">
            <a:spAutoFit/>
          </a:bodyPr>
          <a:lstStyle/>
          <a:p>
            <a:r>
              <a:rPr lang="en-AU" sz="2400" i="1" dirty="0">
                <a:ln w="0"/>
                <a:solidFill>
                  <a:srgbClr val="FF0000"/>
                </a:solidFill>
                <a:effectLst>
                  <a:outerShdw blurRad="38100" dist="25400" dir="5400000" algn="ctr" rotWithShape="0">
                    <a:srgbClr val="6E747A">
                      <a:alpha val="43000"/>
                    </a:srgbClr>
                  </a:outerShdw>
                </a:effectLst>
              </a:rPr>
              <a:t>Gluon and Quark Confinement</a:t>
            </a:r>
          </a:p>
        </p:txBody>
      </p:sp>
    </p:spTree>
    <p:extLst>
      <p:ext uri="{BB962C8B-B14F-4D97-AF65-F5344CB8AC3E}">
        <p14:creationId xmlns:p14="http://schemas.microsoft.com/office/powerpoint/2010/main" val="219332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EBB2-10AA-46C2-92F1-7958C7A625EA}"/>
              </a:ext>
            </a:extLst>
          </p:cNvPr>
          <p:cNvSpPr>
            <a:spLocks noGrp="1"/>
          </p:cNvSpPr>
          <p:nvPr>
            <p:ph type="title"/>
          </p:nvPr>
        </p:nvSpPr>
        <p:spPr>
          <a:xfrm>
            <a:off x="2057400" y="152400"/>
            <a:ext cx="8229600" cy="1143000"/>
          </a:xfrm>
        </p:spPr>
        <p:txBody>
          <a:bodyPr/>
          <a:lstStyle/>
          <a:p>
            <a:pPr algn="r"/>
            <a:r>
              <a:rPr lang="en-GB" sz="3200" i="1" dirty="0"/>
              <a:t>Why are we here?</a:t>
            </a:r>
          </a:p>
        </p:txBody>
      </p:sp>
      <p:sp>
        <p:nvSpPr>
          <p:cNvPr id="3" name="Content Placeholder 2">
            <a:extLst>
              <a:ext uri="{FF2B5EF4-FFF2-40B4-BE49-F238E27FC236}">
                <a16:creationId xmlns:a16="http://schemas.microsoft.com/office/drawing/2014/main" id="{75387686-B90A-41B7-A651-DC633B8CACF5}"/>
              </a:ext>
            </a:extLst>
          </p:cNvPr>
          <p:cNvSpPr>
            <a:spLocks noGrp="1"/>
          </p:cNvSpPr>
          <p:nvPr>
            <p:ph idx="1"/>
          </p:nvPr>
        </p:nvSpPr>
        <p:spPr>
          <a:xfrm>
            <a:off x="609600" y="749298"/>
            <a:ext cx="11125200" cy="5270502"/>
          </a:xfrm>
        </p:spPr>
        <p:txBody>
          <a:bodyPr/>
          <a:lstStyle/>
          <a:p>
            <a:r>
              <a:rPr lang="en-GB" sz="2000" i="1" dirty="0"/>
              <a:t>Suppose</a:t>
            </a:r>
            <a:r>
              <a:rPr lang="en-GB" sz="2000" dirty="0"/>
              <a:t> quantum field theories are the correct paradigm for understanding Nature</a:t>
            </a:r>
          </a:p>
          <a:p>
            <a:r>
              <a:rPr lang="en-GB" sz="2000" dirty="0"/>
              <a:t>We find ourselves in a Universe where time and space give us Four Dimensions (D = 4)</a:t>
            </a:r>
          </a:p>
          <a:p>
            <a:r>
              <a:rPr lang="en-GB" sz="2000" dirty="0"/>
              <a:t>D = 4 is a critical point</a:t>
            </a:r>
          </a:p>
          <a:p>
            <a:pPr lvl="1">
              <a:spcBef>
                <a:spcPts val="0"/>
              </a:spcBef>
            </a:pPr>
            <a:r>
              <a:rPr lang="en-GB" dirty="0"/>
              <a:t>Quantum Field Theories with D ≠ 4 possess an explicit mass-dimension</a:t>
            </a:r>
          </a:p>
          <a:p>
            <a:pPr lvl="1">
              <a:spcBef>
                <a:spcPts val="0"/>
              </a:spcBef>
            </a:pPr>
            <a:r>
              <a:rPr lang="en-GB" dirty="0"/>
              <a:t>Couplings are mass-dimensioned, setting scale for all quantities</a:t>
            </a:r>
          </a:p>
          <a:p>
            <a:pPr lvl="2"/>
            <a:r>
              <a:rPr lang="en-GB" sz="2000" dirty="0"/>
              <a:t>D &gt; 4 … uncontrollable ultraviolet divergences</a:t>
            </a:r>
          </a:p>
          <a:p>
            <a:pPr lvl="2"/>
            <a:r>
              <a:rPr lang="en-GB" sz="2000" dirty="0"/>
              <a:t>D &lt; 4 … super-convergent, but hierarchy problem with dynamical effects being &lt; 10% of explicit scale</a:t>
            </a:r>
          </a:p>
          <a:p>
            <a:r>
              <a:rPr lang="en-GB" sz="2000" dirty="0"/>
              <a:t>Standard Model is built from scale-invariant classical field theories </a:t>
            </a:r>
          </a:p>
          <a:p>
            <a:pPr marL="0" indent="0">
              <a:spcBef>
                <a:spcPts val="0"/>
              </a:spcBef>
              <a:buNone/>
            </a:pPr>
            <a:r>
              <a:rPr lang="en-GB" sz="2000" dirty="0"/>
              <a:t>	(Ignoring Higgs couplings)</a:t>
            </a:r>
          </a:p>
          <a:p>
            <a:pPr lvl="1"/>
            <a:r>
              <a:rPr lang="en-GB" dirty="0"/>
              <a:t>Such theories are renormalizable </a:t>
            </a:r>
          </a:p>
          <a:p>
            <a:pPr lvl="1"/>
            <a:r>
              <a:rPr lang="en-GB" dirty="0"/>
              <a:t>Procedure introduces a mass scale</a:t>
            </a:r>
          </a:p>
          <a:p>
            <a:pPr lvl="1"/>
            <a:r>
              <a:rPr lang="en-GB" dirty="0"/>
              <a:t>The size of the mass-scale is not determined by the theory</a:t>
            </a:r>
          </a:p>
          <a:p>
            <a:r>
              <a:rPr lang="en-GB" sz="2000" dirty="0"/>
              <a:t>What determines the natural mass-scale for visible matter?</a:t>
            </a:r>
          </a:p>
          <a:p>
            <a:r>
              <a:rPr lang="en-GB" sz="2000" dirty="0"/>
              <a:t>We know it is </a:t>
            </a:r>
            <a:r>
              <a:rPr lang="en-GB" sz="2000" dirty="0" err="1"/>
              <a:t>m</a:t>
            </a:r>
            <a:r>
              <a:rPr lang="en-GB" sz="2000" baseline="-25000" dirty="0" err="1"/>
              <a:t>Nature</a:t>
            </a:r>
            <a:r>
              <a:rPr lang="en-GB" sz="2000" dirty="0"/>
              <a:t> ≈ </a:t>
            </a:r>
            <a:r>
              <a:rPr lang="en-GB" sz="2000" dirty="0" err="1"/>
              <a:t>m</a:t>
            </a:r>
            <a:r>
              <a:rPr lang="en-GB" sz="2000" baseline="-25000" dirty="0" err="1"/>
              <a:t>p</a:t>
            </a:r>
            <a:r>
              <a:rPr lang="en-GB" sz="2000" dirty="0"/>
              <a:t> ≈ 1 GeV</a:t>
            </a:r>
          </a:p>
          <a:p>
            <a:pPr lvl="1">
              <a:spcBef>
                <a:spcPts val="0"/>
              </a:spcBef>
            </a:pPr>
            <a:r>
              <a:rPr lang="en-GB" dirty="0"/>
              <a:t>How much tolerance exists? … We can exist so long as </a:t>
            </a:r>
            <a:r>
              <a:rPr lang="en-GB" dirty="0" err="1"/>
              <a:t>m</a:t>
            </a:r>
            <a:r>
              <a:rPr lang="en-GB" baseline="-25000" dirty="0" err="1"/>
              <a:t>Nature</a:t>
            </a:r>
            <a:r>
              <a:rPr lang="en-GB" dirty="0"/>
              <a:t> = 1 ± ? GeV</a:t>
            </a:r>
          </a:p>
        </p:txBody>
      </p:sp>
      <p:sp>
        <p:nvSpPr>
          <p:cNvPr id="4" name="Date Placeholder 3">
            <a:extLst>
              <a:ext uri="{FF2B5EF4-FFF2-40B4-BE49-F238E27FC236}">
                <a16:creationId xmlns:a16="http://schemas.microsoft.com/office/drawing/2014/main" id="{751E27E0-FAC0-4C6B-9243-18149C19BF9C}"/>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712D97C6-16F1-4488-AF2D-34DD94E5D39B}"/>
              </a:ext>
            </a:extLst>
          </p:cNvPr>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A71B08AC-8BD1-4624-BAEC-9D5978AA5794}"/>
              </a:ext>
            </a:extLst>
          </p:cNvPr>
          <p:cNvSpPr>
            <a:spLocks noGrp="1"/>
          </p:cNvSpPr>
          <p:nvPr>
            <p:ph type="sldNum" sz="quarter" idx="12"/>
          </p:nvPr>
        </p:nvSpPr>
        <p:spPr/>
        <p:txBody>
          <a:bodyPr/>
          <a:lstStyle/>
          <a:p>
            <a:fld id="{87034D8C-3CB4-402A-BC46-2AB14C0FE90A}" type="slidenum">
              <a:rPr lang="en-US" smtClean="0"/>
              <a:pPr/>
              <a:t>2</a:t>
            </a:fld>
            <a:endParaRPr lang="en-US"/>
          </a:p>
        </p:txBody>
      </p:sp>
    </p:spTree>
    <p:extLst>
      <p:ext uri="{BB962C8B-B14F-4D97-AF65-F5344CB8AC3E}">
        <p14:creationId xmlns:p14="http://schemas.microsoft.com/office/powerpoint/2010/main" val="1645209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3">
                                            <p:txEl>
                                              <p:pRg st="7" end="7"/>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p:cTn id="4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3">
                                            <p:txEl>
                                              <p:pRg st="8" end="8"/>
                                            </p:txEl>
                                          </p:spTgt>
                                        </p:tgtEl>
                                      </p:cBhvr>
                                    </p:animEffect>
                                  </p:childTnLst>
                                </p:cTn>
                              </p:par>
                              <p:par>
                                <p:cTn id="49" presetID="53" presetClass="entr" presetSubtype="16"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p:cTn id="5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3" dur="500"/>
                                        <p:tgtEl>
                                          <p:spTgt spid="3">
                                            <p:txEl>
                                              <p:pRg st="9" end="9"/>
                                            </p:txEl>
                                          </p:spTgt>
                                        </p:tgtEl>
                                      </p:cBhvr>
                                    </p:animEffect>
                                  </p:childTnLst>
                                </p:cTn>
                              </p:par>
                              <p:par>
                                <p:cTn id="54" presetID="53" presetClass="entr" presetSubtype="16"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par>
                                <p:cTn id="59" presetID="53" presetClass="entr" presetSubtype="16"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p:cTn id="6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3" dur="500"/>
                                        <p:tgtEl>
                                          <p:spTgt spid="3">
                                            <p:txEl>
                                              <p:pRg st="11" end="1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 calcmode="lin" valueType="num">
                                      <p:cBhvr>
                                        <p:cTn id="6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70" dur="500"/>
                                        <p:tgtEl>
                                          <p:spTgt spid="3">
                                            <p:txEl>
                                              <p:pRg st="12" end="1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 calcmode="lin" valueType="num">
                                      <p:cBhvr>
                                        <p:cTn id="75"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7" dur="500"/>
                                        <p:tgtEl>
                                          <p:spTgt spid="3">
                                            <p:txEl>
                                              <p:pRg st="13" end="13"/>
                                            </p:txEl>
                                          </p:spTgt>
                                        </p:tgtEl>
                                      </p:cBhvr>
                                    </p:animEffect>
                                  </p:childTnLst>
                                </p:cTn>
                              </p:par>
                              <p:par>
                                <p:cTn id="78" presetID="53" presetClass="entr" presetSubtype="16" fill="hold" nodeType="with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 calcmode="lin" valueType="num">
                                      <p:cBhvr>
                                        <p:cTn id="80"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81"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8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EBCA4C-51A7-477F-A3F6-1FE05857A76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73385" y="2474595"/>
            <a:ext cx="9769031" cy="113030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3921160D-47AC-4D93-A591-67C22168B3E3}"/>
              </a:ext>
            </a:extLst>
          </p:cNvPr>
          <p:cNvSpPr>
            <a:spLocks noGrp="1"/>
          </p:cNvSpPr>
          <p:nvPr>
            <p:ph type="title"/>
          </p:nvPr>
        </p:nvSpPr>
        <p:spPr>
          <a:xfrm>
            <a:off x="963084" y="4810125"/>
            <a:ext cx="10363200" cy="1362075"/>
          </a:xfrm>
        </p:spPr>
        <p:txBody>
          <a:bodyPr/>
          <a:lstStyle/>
          <a:p>
            <a:pPr algn="ctr"/>
            <a:r>
              <a:rPr lang="en-GB" sz="6000" b="0" dirty="0">
                <a:ln w="0"/>
                <a:solidFill>
                  <a:schemeClr val="accent1"/>
                </a:solidFill>
                <a:effectLst>
                  <a:outerShdw blurRad="38100" dist="25400" dir="5400000" algn="ctr" rotWithShape="0">
                    <a:srgbClr val="6E747A">
                      <a:alpha val="43000"/>
                    </a:srgbClr>
                  </a:outerShdw>
                </a:effectLst>
              </a:rPr>
              <a:t>QCD’s scale anomaly</a:t>
            </a:r>
            <a:endParaRPr lang="en-US" sz="4800" b="0" dirty="0">
              <a:ln w="0"/>
              <a:solidFill>
                <a:schemeClr val="accent1"/>
              </a:solidFill>
              <a:effectLst>
                <a:outerShdw blurRad="38100" dist="25400" dir="5400000" algn="ctr" rotWithShape="0">
                  <a:srgbClr val="6E747A">
                    <a:alpha val="43000"/>
                  </a:srgbClr>
                </a:outerShdw>
              </a:effectLst>
            </a:endParaRPr>
          </a:p>
        </p:txBody>
      </p:sp>
      <p:sp>
        <p:nvSpPr>
          <p:cNvPr id="3" name="Text Placeholder 2">
            <a:extLst>
              <a:ext uri="{FF2B5EF4-FFF2-40B4-BE49-F238E27FC236}">
                <a16:creationId xmlns:a16="http://schemas.microsoft.com/office/drawing/2014/main" id="{6C8C9D31-0D0A-447C-9FB0-96228E1B387B}"/>
              </a:ext>
            </a:extLst>
          </p:cNvPr>
          <p:cNvSpPr>
            <a:spLocks noGrp="1"/>
          </p:cNvSpPr>
          <p:nvPr>
            <p:ph type="body" idx="1"/>
          </p:nvPr>
        </p:nvSpPr>
        <p:spPr>
          <a:xfrm>
            <a:off x="876301" y="3787012"/>
            <a:ext cx="10363200" cy="1055687"/>
          </a:xfrm>
        </p:spPr>
        <p:txBody>
          <a:bodyPr/>
          <a:lstStyle/>
          <a:p>
            <a:pPr algn="ctr"/>
            <a:r>
              <a:rPr lang="en-GB" sz="2800" i="1" dirty="0">
                <a:ln w="0"/>
                <a:solidFill>
                  <a:schemeClr val="accent1"/>
                </a:solidFill>
                <a:effectLst>
                  <a:outerShdw blurRad="38100" dist="25400" dir="5400000" algn="ctr" rotWithShape="0">
                    <a:srgbClr val="6E747A">
                      <a:alpha val="43000"/>
                    </a:srgbClr>
                  </a:outerShdw>
                </a:effectLst>
              </a:rPr>
              <a:t>Prima Facie</a:t>
            </a:r>
            <a:r>
              <a:rPr lang="en-GB" sz="2800" dirty="0">
                <a:ln w="0"/>
                <a:solidFill>
                  <a:schemeClr val="accent1"/>
                </a:solidFill>
                <a:effectLst>
                  <a:outerShdw blurRad="38100" dist="25400" dir="5400000" algn="ctr" rotWithShape="0">
                    <a:srgbClr val="6E747A">
                      <a:alpha val="43000"/>
                    </a:srgbClr>
                  </a:outerShdw>
                </a:effectLst>
              </a:rPr>
              <a:t>, the QCD Lagrangian </a:t>
            </a:r>
          </a:p>
          <a:p>
            <a:pPr algn="ctr">
              <a:spcBef>
                <a:spcPts val="0"/>
              </a:spcBef>
            </a:pPr>
            <a:r>
              <a:rPr lang="en-GB" sz="2800" dirty="0">
                <a:ln w="0"/>
                <a:solidFill>
                  <a:schemeClr val="accent1"/>
                </a:solidFill>
                <a:effectLst>
                  <a:outerShdw blurRad="38100" dist="25400" dir="5400000" algn="ctr" rotWithShape="0">
                    <a:srgbClr val="6E747A">
                      <a:alpha val="43000"/>
                    </a:srgbClr>
                  </a:outerShdw>
                </a:effectLst>
              </a:rPr>
              <a:t>CANNOT support a nonzero value of this expectation value.</a:t>
            </a:r>
            <a:endParaRPr lang="en-US" sz="2800" dirty="0"/>
          </a:p>
        </p:txBody>
      </p:sp>
      <p:sp>
        <p:nvSpPr>
          <p:cNvPr id="4" name="Date Placeholder 3">
            <a:extLst>
              <a:ext uri="{FF2B5EF4-FFF2-40B4-BE49-F238E27FC236}">
                <a16:creationId xmlns:a16="http://schemas.microsoft.com/office/drawing/2014/main" id="{7D74CC90-94C2-4CD0-9F5E-3F63ADE70458}"/>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967702EF-A918-4A63-9E34-9BD55EA0F871}"/>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2AE5810D-2A0A-4680-9019-24EFC7EFBBA5}"/>
              </a:ext>
            </a:extLst>
          </p:cNvPr>
          <p:cNvSpPr>
            <a:spLocks noGrp="1"/>
          </p:cNvSpPr>
          <p:nvPr>
            <p:ph type="sldNum" sz="quarter" idx="12"/>
          </p:nvPr>
        </p:nvSpPr>
        <p:spPr/>
        <p:txBody>
          <a:bodyPr/>
          <a:lstStyle/>
          <a:p>
            <a:fld id="{87034D8C-3CB4-402A-BC46-2AB14C0FE90A}" type="slidenum">
              <a:rPr lang="en-US" smtClean="0"/>
              <a:pPr/>
              <a:t>20</a:t>
            </a:fld>
            <a:endParaRPr lang="en-US"/>
          </a:p>
        </p:txBody>
      </p:sp>
      <p:pic>
        <p:nvPicPr>
          <p:cNvPr id="9" name="Picture 8" descr="A picture containing text, clipart&#10;&#10;Description automatically generated">
            <a:extLst>
              <a:ext uri="{FF2B5EF4-FFF2-40B4-BE49-F238E27FC236}">
                <a16:creationId xmlns:a16="http://schemas.microsoft.com/office/drawing/2014/main" id="{D64166B7-9F82-4F38-9434-76719F1EF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970" y="1231900"/>
            <a:ext cx="5082059" cy="965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50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D1A1-792B-4242-A84F-8B4582ABB361}"/>
              </a:ext>
            </a:extLst>
          </p:cNvPr>
          <p:cNvSpPr>
            <a:spLocks noGrp="1"/>
          </p:cNvSpPr>
          <p:nvPr>
            <p:ph type="title"/>
          </p:nvPr>
        </p:nvSpPr>
        <p:spPr/>
        <p:txBody>
          <a:bodyPr/>
          <a:lstStyle/>
          <a:p>
            <a:r>
              <a:rPr lang="en-GB" sz="2800" dirty="0"/>
              <a:t>Strong Interactions in the Standard Model</a:t>
            </a:r>
            <a:endParaRPr lang="en-US" sz="2800" dirty="0"/>
          </a:p>
        </p:txBody>
      </p:sp>
      <p:sp>
        <p:nvSpPr>
          <p:cNvPr id="3" name="Content Placeholder 2">
            <a:extLst>
              <a:ext uri="{FF2B5EF4-FFF2-40B4-BE49-F238E27FC236}">
                <a16:creationId xmlns:a16="http://schemas.microsoft.com/office/drawing/2014/main" id="{5C090E92-FC7A-4DD5-8FDF-A1AD1E625BE9}"/>
              </a:ext>
            </a:extLst>
          </p:cNvPr>
          <p:cNvSpPr>
            <a:spLocks noGrp="1"/>
          </p:cNvSpPr>
          <p:nvPr>
            <p:ph idx="1"/>
          </p:nvPr>
        </p:nvSpPr>
        <p:spPr>
          <a:xfrm>
            <a:off x="609600" y="1722437"/>
            <a:ext cx="10972800" cy="4525963"/>
          </a:xfrm>
        </p:spPr>
        <p:txBody>
          <a:bodyPr/>
          <a:lstStyle/>
          <a:p>
            <a:r>
              <a:rPr lang="en-GB" dirty="0"/>
              <a:t>Only apparent scale in chromodynamics is mass of the quark field</a:t>
            </a:r>
          </a:p>
          <a:p>
            <a:r>
              <a:rPr lang="en-GB" dirty="0"/>
              <a:t>Quark mass is generated by Higgs boson couplings into QCD</a:t>
            </a:r>
          </a:p>
          <a:p>
            <a:r>
              <a:rPr lang="en-GB" dirty="0"/>
              <a:t>In connection with everyday matter, that mass is less-then 0.5% of the empirical scale for strong interactions,</a:t>
            </a:r>
          </a:p>
          <a:p>
            <a:pPr marL="0" indent="0">
              <a:spcBef>
                <a:spcPts val="0"/>
              </a:spcBef>
              <a:buNone/>
            </a:pPr>
            <a:r>
              <a:rPr lang="en-GB" dirty="0"/>
              <a:t>	</a:t>
            </a:r>
            <a:r>
              <a:rPr lang="en-GB" i="1" dirty="0"/>
              <a:t>viz</a:t>
            </a:r>
            <a:r>
              <a:rPr lang="en-GB" dirty="0"/>
              <a:t>. more-than two orders-of-magnitude smaller</a:t>
            </a:r>
          </a:p>
          <a:p>
            <a:pPr>
              <a:spcBef>
                <a:spcPts val="600"/>
              </a:spcBef>
            </a:pPr>
            <a:r>
              <a:rPr lang="en-GB" dirty="0"/>
              <a:t>Plainly, the Higgs-generated mass is very far removed from the natural scale for strongly-interacting matter</a:t>
            </a:r>
          </a:p>
          <a:p>
            <a:pPr>
              <a:spcBef>
                <a:spcPts val="600"/>
              </a:spcBef>
            </a:pPr>
            <a:r>
              <a:rPr lang="en-GB" i="1" dirty="0">
                <a:solidFill>
                  <a:srgbClr val="C00000"/>
                </a:solidFill>
              </a:rPr>
              <a:t>Nuclear physics mass-scale </a:t>
            </a:r>
            <a:r>
              <a:rPr lang="en-GB" dirty="0"/>
              <a:t>– 1 GeV – is an </a:t>
            </a:r>
            <a:r>
              <a:rPr lang="en-GB" i="1" dirty="0">
                <a:solidFill>
                  <a:srgbClr val="C00000"/>
                </a:solidFill>
              </a:rPr>
              <a:t>emergent feature of the Standard Model</a:t>
            </a:r>
          </a:p>
          <a:p>
            <a:pPr lvl="1">
              <a:spcBef>
                <a:spcPts val="0"/>
              </a:spcBef>
            </a:pPr>
            <a:r>
              <a:rPr lang="en-GB" sz="2200" dirty="0"/>
              <a:t>No amount of staring at </a:t>
            </a:r>
            <a:r>
              <a:rPr lang="en-GB" sz="2200" i="1" dirty="0"/>
              <a:t>L</a:t>
            </a:r>
            <a:r>
              <a:rPr lang="en-GB" sz="2200" baseline="-25000" dirty="0"/>
              <a:t>QCD</a:t>
            </a:r>
            <a:r>
              <a:rPr lang="en-GB" sz="2200" dirty="0"/>
              <a:t> can reveal that scale</a:t>
            </a:r>
          </a:p>
          <a:p>
            <a:pPr>
              <a:spcBef>
                <a:spcPts val="300"/>
              </a:spcBef>
            </a:pPr>
            <a:r>
              <a:rPr lang="en-GB" dirty="0"/>
              <a:t>Contrast with quantum electrodynamics, </a:t>
            </a:r>
            <a:r>
              <a:rPr lang="en-GB" i="1" dirty="0"/>
              <a:t>e.g</a:t>
            </a:r>
            <a:r>
              <a:rPr lang="en-GB" dirty="0"/>
              <a:t>. spectrum of hydrogen levels measured in units of </a:t>
            </a:r>
            <a:r>
              <a:rPr lang="en-GB" i="1" dirty="0"/>
              <a:t>m</a:t>
            </a:r>
            <a:r>
              <a:rPr lang="en-GB" i="1" baseline="-25000" dirty="0"/>
              <a:t>e</a:t>
            </a:r>
            <a:r>
              <a:rPr lang="en-GB" dirty="0"/>
              <a:t>, which appears in </a:t>
            </a:r>
            <a:r>
              <a:rPr lang="en-GB" i="1" dirty="0"/>
              <a:t>L</a:t>
            </a:r>
            <a:r>
              <a:rPr lang="en-GB" baseline="-25000" dirty="0"/>
              <a:t>QED</a:t>
            </a:r>
            <a:endParaRPr lang="en-GB" dirty="0"/>
          </a:p>
          <a:p>
            <a:endParaRPr lang="en-US" dirty="0"/>
          </a:p>
        </p:txBody>
      </p:sp>
      <p:sp>
        <p:nvSpPr>
          <p:cNvPr id="4" name="Date Placeholder 3">
            <a:extLst>
              <a:ext uri="{FF2B5EF4-FFF2-40B4-BE49-F238E27FC236}">
                <a16:creationId xmlns:a16="http://schemas.microsoft.com/office/drawing/2014/main" id="{76169FE8-4E50-4A61-98D0-D163E4BE084A}"/>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02A8E27B-6AC6-4B5E-8435-A8AA8C3AAEB6}"/>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9872D8E0-911A-4418-A5D5-E252B31196D4}"/>
              </a:ext>
            </a:extLst>
          </p:cNvPr>
          <p:cNvSpPr>
            <a:spLocks noGrp="1"/>
          </p:cNvSpPr>
          <p:nvPr>
            <p:ph type="sldNum" sz="quarter" idx="12"/>
          </p:nvPr>
        </p:nvSpPr>
        <p:spPr/>
        <p:txBody>
          <a:bodyPr/>
          <a:lstStyle/>
          <a:p>
            <a:fld id="{87034D8C-3CB4-402A-BC46-2AB14C0FE90A}" type="slidenum">
              <a:rPr lang="en-US" smtClean="0"/>
              <a:pPr/>
              <a:t>21</a:t>
            </a:fld>
            <a:endParaRPr lang="en-US"/>
          </a:p>
        </p:txBody>
      </p:sp>
      <p:cxnSp>
        <p:nvCxnSpPr>
          <p:cNvPr id="12" name="Straight Arrow Connector 11">
            <a:extLst>
              <a:ext uri="{FF2B5EF4-FFF2-40B4-BE49-F238E27FC236}">
                <a16:creationId xmlns:a16="http://schemas.microsoft.com/office/drawing/2014/main" id="{FF8F2E67-F4C1-4263-9A16-998700A4214E}"/>
              </a:ext>
            </a:extLst>
          </p:cNvPr>
          <p:cNvCxnSpPr>
            <a:cxnSpLocks/>
          </p:cNvCxnSpPr>
          <p:nvPr/>
        </p:nvCxnSpPr>
        <p:spPr bwMode="auto">
          <a:xfrm flipV="1">
            <a:off x="6019800" y="1337008"/>
            <a:ext cx="152400" cy="567992"/>
          </a:xfrm>
          <a:prstGeom prst="straightConnector1">
            <a:avLst/>
          </a:prstGeom>
          <a:noFill/>
          <a:ln w="9525" cap="flat" cmpd="sng" algn="ctr">
            <a:solidFill>
              <a:srgbClr val="C00000"/>
            </a:solidFill>
            <a:prstDash val="solid"/>
            <a:round/>
            <a:headEnd type="none" w="med" len="med"/>
            <a:tailEnd type="triangle"/>
          </a:ln>
          <a:effectLst/>
        </p:spPr>
      </p:cxnSp>
      <p:pic>
        <p:nvPicPr>
          <p:cNvPr id="13" name="Picture 12">
            <a:extLst>
              <a:ext uri="{FF2B5EF4-FFF2-40B4-BE49-F238E27FC236}">
                <a16:creationId xmlns:a16="http://schemas.microsoft.com/office/drawing/2014/main" id="{D09A157B-686D-4DA1-AA2B-B88BA6A3B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914400"/>
            <a:ext cx="5498592" cy="609600"/>
          </a:xfrm>
          <a:prstGeom prst="rect">
            <a:avLst/>
          </a:prstGeom>
        </p:spPr>
      </p:pic>
    </p:spTree>
    <p:extLst>
      <p:ext uri="{BB962C8B-B14F-4D97-AF65-F5344CB8AC3E}">
        <p14:creationId xmlns:p14="http://schemas.microsoft.com/office/powerpoint/2010/main" val="178653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C53E-774D-4608-AD5B-8B6F92356CB6}"/>
              </a:ext>
            </a:extLst>
          </p:cNvPr>
          <p:cNvSpPr>
            <a:spLocks noGrp="1"/>
          </p:cNvSpPr>
          <p:nvPr>
            <p:ph type="title"/>
          </p:nvPr>
        </p:nvSpPr>
        <p:spPr/>
        <p:txBody>
          <a:bodyPr/>
          <a:lstStyle/>
          <a:p>
            <a:pPr algn="r"/>
            <a:r>
              <a:rPr lang="en-GB" sz="3600" b="0" i="1" dirty="0">
                <a:ln w="0"/>
                <a:solidFill>
                  <a:schemeClr val="tx2">
                    <a:lumMod val="75000"/>
                  </a:schemeClr>
                </a:solidFill>
                <a:effectLst>
                  <a:outerShdw blurRad="60007" dist="310007" dir="7680000" sy="30000" kx="1300200" algn="ctr" rotWithShape="0">
                    <a:prstClr val="black">
                      <a:alpha val="32000"/>
                    </a:prstClr>
                  </a:outerShdw>
                </a:effectLst>
              </a:rPr>
              <a:t>Whence Mass?</a:t>
            </a:r>
            <a:endParaRPr lang="en-US" sz="3200" dirty="0"/>
          </a:p>
        </p:txBody>
      </p:sp>
      <p:sp>
        <p:nvSpPr>
          <p:cNvPr id="3" name="Content Placeholder 2">
            <a:extLst>
              <a:ext uri="{FF2B5EF4-FFF2-40B4-BE49-F238E27FC236}">
                <a16:creationId xmlns:a16="http://schemas.microsoft.com/office/drawing/2014/main" id="{B8E72C9F-AD85-4E9B-9192-5FA72A20017F}"/>
              </a:ext>
            </a:extLst>
          </p:cNvPr>
          <p:cNvSpPr>
            <a:spLocks noGrp="1"/>
          </p:cNvSpPr>
          <p:nvPr>
            <p:ph idx="1"/>
          </p:nvPr>
        </p:nvSpPr>
        <p:spPr/>
        <p:txBody>
          <a:bodyPr/>
          <a:lstStyle/>
          <a:p>
            <a:r>
              <a:rPr lang="en-GB" sz="2400" dirty="0"/>
              <a:t>Classical chromodynamics … non-Abelian local gauge theory </a:t>
            </a:r>
          </a:p>
          <a:p>
            <a:r>
              <a:rPr lang="en-GB" sz="2400" dirty="0"/>
              <a:t>Remove the current mass … there’s no energy scale left</a:t>
            </a:r>
          </a:p>
          <a:p>
            <a:r>
              <a:rPr lang="en-AU" sz="2400" i="1" dirty="0">
                <a:solidFill>
                  <a:srgbClr val="FF0000"/>
                </a:solidFill>
              </a:rPr>
              <a:t>No dynamics in a scale-invariant theory</a:t>
            </a:r>
            <a:r>
              <a:rPr lang="en-AU" sz="2400" dirty="0"/>
              <a:t>; only kinematics … the theory looks the same at all length-scales </a:t>
            </a:r>
            <a:r>
              <a:rPr lang="en-GB" sz="2400" dirty="0"/>
              <a:t>… there can be no clumps of anything … </a:t>
            </a:r>
            <a:r>
              <a:rPr lang="en-AU" sz="2400" i="1" dirty="0">
                <a:solidFill>
                  <a:srgbClr val="FF0000"/>
                </a:solidFill>
              </a:rPr>
              <a:t>hence bound-states are impossible</a:t>
            </a:r>
            <a:r>
              <a:rPr lang="en-AU" sz="2400" dirty="0"/>
              <a:t>.</a:t>
            </a:r>
          </a:p>
          <a:p>
            <a:r>
              <a:rPr lang="en-AU" sz="2400" dirty="0"/>
              <a:t> </a:t>
            </a:r>
            <a:r>
              <a:rPr lang="en-AU" sz="2800" i="1" dirty="0"/>
              <a:t>Our Universe can’t exist</a:t>
            </a:r>
            <a:endParaRPr lang="en-AU" sz="2400" i="1" dirty="0"/>
          </a:p>
          <a:p>
            <a:r>
              <a:rPr lang="en-AU" sz="2400" i="1" dirty="0">
                <a:solidFill>
                  <a:srgbClr val="FF0000"/>
                </a:solidFill>
              </a:rPr>
              <a:t>Higgs boson doesn’t solve this problem</a:t>
            </a:r>
            <a:r>
              <a:rPr lang="en-GB" sz="2400" dirty="0"/>
              <a:t> … </a:t>
            </a:r>
          </a:p>
          <a:p>
            <a:pPr lvl="1"/>
            <a:r>
              <a:rPr lang="en-GB" dirty="0"/>
              <a:t>normal matter is constituted from light-quarks </a:t>
            </a:r>
          </a:p>
          <a:p>
            <a:pPr lvl="1"/>
            <a:r>
              <a:rPr lang="en-GB" dirty="0"/>
              <a:t>the mass of protons and neutrons, the kernels of all visible matter, are 100-times larger than anything the Higgs can produce</a:t>
            </a:r>
          </a:p>
          <a:p>
            <a:r>
              <a:rPr lang="en-GB" sz="2400" dirty="0"/>
              <a:t> </a:t>
            </a:r>
            <a:r>
              <a:rPr lang="en-GB" sz="2800" i="1" dirty="0">
                <a:solidFill>
                  <a:srgbClr val="FF0000"/>
                </a:solidFill>
              </a:rPr>
              <a:t>Where did it all begin? … becomes … Where did it all come from?</a:t>
            </a:r>
            <a:endParaRPr lang="en-AU" sz="2400" i="1" dirty="0">
              <a:solidFill>
                <a:srgbClr val="FF0000"/>
              </a:solidFill>
            </a:endParaRPr>
          </a:p>
          <a:p>
            <a:endParaRPr lang="en-US" dirty="0"/>
          </a:p>
        </p:txBody>
      </p:sp>
      <p:sp>
        <p:nvSpPr>
          <p:cNvPr id="4" name="Date Placeholder 3">
            <a:extLst>
              <a:ext uri="{FF2B5EF4-FFF2-40B4-BE49-F238E27FC236}">
                <a16:creationId xmlns:a16="http://schemas.microsoft.com/office/drawing/2014/main" id="{6E2BFD6A-E73C-4244-818F-A8B2D4A77A64}"/>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001E0540-A8D1-48C6-960D-F2C22FEEFD68}"/>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D5F5035E-8523-4653-B621-5E8E895191FA}"/>
              </a:ext>
            </a:extLst>
          </p:cNvPr>
          <p:cNvSpPr>
            <a:spLocks noGrp="1"/>
          </p:cNvSpPr>
          <p:nvPr>
            <p:ph type="sldNum" sz="quarter" idx="12"/>
          </p:nvPr>
        </p:nvSpPr>
        <p:spPr/>
        <p:txBody>
          <a:bodyPr/>
          <a:lstStyle/>
          <a:p>
            <a:fld id="{87034D8C-3CB4-402A-BC46-2AB14C0FE90A}" type="slidenum">
              <a:rPr lang="en-US" smtClean="0"/>
              <a:pPr/>
              <a:t>22</a:t>
            </a:fld>
            <a:endParaRPr lang="en-US"/>
          </a:p>
        </p:txBody>
      </p:sp>
      <p:pic>
        <p:nvPicPr>
          <p:cNvPr id="7" name="Picture 6">
            <a:extLst>
              <a:ext uri="{FF2B5EF4-FFF2-40B4-BE49-F238E27FC236}">
                <a16:creationId xmlns:a16="http://schemas.microsoft.com/office/drawing/2014/main" id="{371307F6-6E4B-4B2D-98A2-2D31436CC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 y="0"/>
            <a:ext cx="6873240" cy="762000"/>
          </a:xfrm>
          <a:prstGeom prst="rect">
            <a:avLst/>
          </a:prstGeom>
        </p:spPr>
      </p:pic>
      <p:sp>
        <p:nvSpPr>
          <p:cNvPr id="8" name="Oval 7">
            <a:extLst>
              <a:ext uri="{FF2B5EF4-FFF2-40B4-BE49-F238E27FC236}">
                <a16:creationId xmlns:a16="http://schemas.microsoft.com/office/drawing/2014/main" id="{D2E21845-D5BE-4DDF-8A8E-18F810D233B7}"/>
              </a:ext>
            </a:extLst>
          </p:cNvPr>
          <p:cNvSpPr/>
          <p:nvPr/>
        </p:nvSpPr>
        <p:spPr bwMode="auto">
          <a:xfrm>
            <a:off x="3810000" y="198439"/>
            <a:ext cx="838200" cy="56356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Tree>
    <p:extLst>
      <p:ext uri="{BB962C8B-B14F-4D97-AF65-F5344CB8AC3E}">
        <p14:creationId xmlns:p14="http://schemas.microsoft.com/office/powerpoint/2010/main" val="9548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72F79D7-344B-40B9-BAE2-9ACED8AEE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 y="448342"/>
            <a:ext cx="11950700" cy="5616829"/>
          </a:xfrm>
          <a:prstGeom prst="rect">
            <a:avLst/>
          </a:prstGeom>
          <a:noFill/>
        </p:spPr>
      </p:pic>
      <p:sp>
        <p:nvSpPr>
          <p:cNvPr id="2" name="Date Placeholder 1" hidden="1">
            <a:extLst>
              <a:ext uri="{FF2B5EF4-FFF2-40B4-BE49-F238E27FC236}">
                <a16:creationId xmlns:a16="http://schemas.microsoft.com/office/drawing/2014/main" id="{0A25F891-D03C-4ADA-A76B-36FEBDA2B080}"/>
              </a:ext>
            </a:extLst>
          </p:cNvPr>
          <p:cNvSpPr>
            <a:spLocks noGrp="1"/>
          </p:cNvSpPr>
          <p:nvPr>
            <p:ph type="dt" sz="half" idx="10"/>
          </p:nvPr>
        </p:nvSpPr>
        <p:spPr/>
        <p:txBody>
          <a:bodyPr/>
          <a:lstStyle/>
          <a:p>
            <a:pPr>
              <a:spcAft>
                <a:spcPts val="600"/>
              </a:spcAft>
            </a:pPr>
            <a:r>
              <a:rPr lang="en-US"/>
              <a:t>.                    2025 October 14: NJU INP IWSHSSI 2025                                            (98)</a:t>
            </a:r>
          </a:p>
        </p:txBody>
      </p:sp>
      <p:sp>
        <p:nvSpPr>
          <p:cNvPr id="3" name="Footer Placeholder 2">
            <a:extLst>
              <a:ext uri="{FF2B5EF4-FFF2-40B4-BE49-F238E27FC236}">
                <a16:creationId xmlns:a16="http://schemas.microsoft.com/office/drawing/2014/main" id="{AAFBB618-96EC-4866-99BE-7B192F705C9E}"/>
              </a:ext>
            </a:extLst>
          </p:cNvPr>
          <p:cNvSpPr>
            <a:spLocks noGrp="1"/>
          </p:cNvSpPr>
          <p:nvPr>
            <p:ph type="ftr" sz="quarter" idx="11"/>
          </p:nvPr>
        </p:nvSpPr>
        <p:spPr/>
        <p:txBody>
          <a:bodyPr/>
          <a:lstStyle/>
          <a:p>
            <a:pPr>
              <a:spcAft>
                <a:spcPts val="600"/>
              </a:spcAft>
            </a:pPr>
            <a:r>
              <a:rPr lang="en-US"/>
              <a:t>Craig Roberts cdroberts@nju.edu.cn  471  2/4 Emergent Hadron Mass: Origins and Consequences</a:t>
            </a:r>
          </a:p>
        </p:txBody>
      </p:sp>
      <p:sp>
        <p:nvSpPr>
          <p:cNvPr id="4" name="Slide Number Placeholder 3" hidden="1">
            <a:extLst>
              <a:ext uri="{FF2B5EF4-FFF2-40B4-BE49-F238E27FC236}">
                <a16:creationId xmlns:a16="http://schemas.microsoft.com/office/drawing/2014/main" id="{49C99CD1-8313-4EEE-9698-A6495B0401EB}"/>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23</a:t>
            </a:fld>
            <a:endParaRPr lang="en-US"/>
          </a:p>
        </p:txBody>
      </p:sp>
      <p:sp>
        <p:nvSpPr>
          <p:cNvPr id="7" name="TextBox 6">
            <a:extLst>
              <a:ext uri="{FF2B5EF4-FFF2-40B4-BE49-F238E27FC236}">
                <a16:creationId xmlns:a16="http://schemas.microsoft.com/office/drawing/2014/main" id="{940675A5-CAA4-40CB-9B96-1C82FD5B3FF8}"/>
              </a:ext>
            </a:extLst>
          </p:cNvPr>
          <p:cNvSpPr txBox="1"/>
          <p:nvPr/>
        </p:nvSpPr>
        <p:spPr>
          <a:xfrm>
            <a:off x="7315200" y="5334000"/>
            <a:ext cx="1828800" cy="381000"/>
          </a:xfrm>
          <a:prstGeom prst="rect">
            <a:avLst/>
          </a:prstGeom>
          <a:solidFill>
            <a:schemeClr val="tx1"/>
          </a:solidFill>
        </p:spPr>
        <p:txBody>
          <a:bodyPr wrap="square" rtlCol="0">
            <a:spAutoFit/>
          </a:bodyPr>
          <a:lstStyle/>
          <a:p>
            <a:r>
              <a:rPr lang="en-GB" dirty="0"/>
              <a:t> </a:t>
            </a:r>
            <a:endParaRPr lang="en-US" dirty="0"/>
          </a:p>
        </p:txBody>
      </p:sp>
    </p:spTree>
    <p:extLst>
      <p:ext uri="{BB962C8B-B14F-4D97-AF65-F5344CB8AC3E}">
        <p14:creationId xmlns:p14="http://schemas.microsoft.com/office/powerpoint/2010/main" val="26766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BAEF-E6D6-4194-A538-3CA6F657CC69}"/>
              </a:ext>
            </a:extLst>
          </p:cNvPr>
          <p:cNvSpPr>
            <a:spLocks noGrp="1"/>
          </p:cNvSpPr>
          <p:nvPr>
            <p:ph type="title"/>
          </p:nvPr>
        </p:nvSpPr>
        <p:spPr/>
        <p:txBody>
          <a:bodyPr/>
          <a:lstStyle/>
          <a:p>
            <a:pPr algn="r"/>
            <a:r>
              <a:rPr lang="en-GB" sz="3200" b="0" i="1" dirty="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US" sz="2800" dirty="0"/>
          </a:p>
        </p:txBody>
      </p:sp>
      <p:sp>
        <p:nvSpPr>
          <p:cNvPr id="3" name="Content Placeholder 2">
            <a:extLst>
              <a:ext uri="{FF2B5EF4-FFF2-40B4-BE49-F238E27FC236}">
                <a16:creationId xmlns:a16="http://schemas.microsoft.com/office/drawing/2014/main" id="{B40F3FCD-A201-4D86-B069-B329B90B3A97}"/>
              </a:ext>
            </a:extLst>
          </p:cNvPr>
          <p:cNvSpPr>
            <a:spLocks noGrp="1"/>
          </p:cNvSpPr>
          <p:nvPr>
            <p:ph idx="1"/>
          </p:nvPr>
        </p:nvSpPr>
        <p:spPr>
          <a:xfrm>
            <a:off x="609600" y="1600201"/>
            <a:ext cx="10972800" cy="4525963"/>
          </a:xfrm>
        </p:spPr>
        <p:txBody>
          <a:bodyPr/>
          <a:lstStyle/>
          <a:p>
            <a:r>
              <a:rPr lang="en-AU" dirty="0"/>
              <a:t>In a </a:t>
            </a:r>
            <a:r>
              <a:rPr lang="en-AU" dirty="0">
                <a:solidFill>
                  <a:srgbClr val="C00000"/>
                </a:solidFill>
              </a:rPr>
              <a:t>scale invariant theory</a:t>
            </a:r>
            <a:r>
              <a:rPr lang="en-AU" dirty="0"/>
              <a:t> </a:t>
            </a:r>
          </a:p>
          <a:p>
            <a:pPr marL="0" indent="0">
              <a:spcBef>
                <a:spcPts val="0"/>
              </a:spcBef>
              <a:buNone/>
            </a:pPr>
            <a:r>
              <a:rPr lang="en-AU" dirty="0"/>
              <a:t>	the </a:t>
            </a:r>
            <a:r>
              <a:rPr lang="en-AU" i="1" dirty="0">
                <a:solidFill>
                  <a:srgbClr val="BF0703"/>
                </a:solidFill>
              </a:rPr>
              <a:t>energy-momentum tensor must be traceless: </a:t>
            </a:r>
            <a:r>
              <a:rPr lang="en-GB" sz="2800" i="1" dirty="0" err="1">
                <a:solidFill>
                  <a:srgbClr val="C00000"/>
                </a:solidFill>
                <a:latin typeface="Times New Roman" panose="02020603050405020304" pitchFamily="18" charset="0"/>
                <a:cs typeface="Times New Roman" panose="02020603050405020304" pitchFamily="18" charset="0"/>
              </a:rPr>
              <a:t>T</a:t>
            </a:r>
            <a:r>
              <a:rPr lang="en-GB" sz="2800" i="1" baseline="-25000" dirty="0" err="1">
                <a:solidFill>
                  <a:srgbClr val="C00000"/>
                </a:solidFill>
              </a:rPr>
              <a:t>μμ</a:t>
            </a:r>
            <a:r>
              <a:rPr lang="en-GB" sz="2800" dirty="0">
                <a:solidFill>
                  <a:srgbClr val="C00000"/>
                </a:solidFill>
              </a:rPr>
              <a:t> ≡ 0</a:t>
            </a:r>
            <a:r>
              <a:rPr lang="en-AU" dirty="0"/>
              <a:t> </a:t>
            </a:r>
            <a:endParaRPr lang="en-AU" i="1" dirty="0"/>
          </a:p>
          <a:p>
            <a:pPr>
              <a:spcBef>
                <a:spcPts val="1800"/>
              </a:spcBef>
            </a:pPr>
            <a:r>
              <a:rPr lang="en-GB" dirty="0"/>
              <a:t>Regularisation and renormalisation of (ultraviolet) divergences in </a:t>
            </a:r>
            <a:r>
              <a:rPr lang="en-GB" u="sng" dirty="0"/>
              <a:t>Quantum</a:t>
            </a:r>
            <a:r>
              <a:rPr lang="en-GB" dirty="0"/>
              <a:t> Chromodynamics introduces a mass-scale </a:t>
            </a:r>
          </a:p>
          <a:p>
            <a:pPr marL="400050" lvl="1" indent="0">
              <a:spcBef>
                <a:spcPts val="0"/>
              </a:spcBef>
              <a:buNone/>
            </a:pPr>
            <a:r>
              <a:rPr lang="en-GB" sz="2200" dirty="0"/>
              <a:t>… </a:t>
            </a:r>
            <a:r>
              <a:rPr lang="en-GB" sz="2200" i="1" dirty="0"/>
              <a:t>dimensional transmutation</a:t>
            </a:r>
            <a:r>
              <a:rPr lang="en-GB" sz="2200" dirty="0"/>
              <a:t>: </a:t>
            </a:r>
          </a:p>
          <a:p>
            <a:pPr marL="400050" lvl="1" indent="0">
              <a:spcBef>
                <a:spcPts val="0"/>
              </a:spcBef>
              <a:buNone/>
            </a:pPr>
            <a:r>
              <a:rPr lang="en-GB" sz="2200" dirty="0"/>
              <a:t>	</a:t>
            </a:r>
            <a:r>
              <a:rPr lang="en-GB" sz="2200" dirty="0" err="1"/>
              <a:t>Lagrangian’s</a:t>
            </a:r>
            <a:r>
              <a:rPr lang="en-GB" sz="2200" dirty="0"/>
              <a:t> </a:t>
            </a:r>
            <a:r>
              <a:rPr lang="en-GB" sz="2200" i="1" dirty="0"/>
              <a:t>constants</a:t>
            </a:r>
            <a:r>
              <a:rPr lang="en-GB" sz="2200" dirty="0"/>
              <a:t> (couplings and masses) become dependent on a mass-scale, ζ</a:t>
            </a:r>
          </a:p>
          <a:p>
            <a:pPr>
              <a:spcBef>
                <a:spcPts val="1800"/>
              </a:spcBef>
            </a:pPr>
            <a:r>
              <a:rPr lang="en-GB" i="1" dirty="0"/>
              <a:t>α</a:t>
            </a:r>
            <a:r>
              <a:rPr lang="en-GB" dirty="0"/>
              <a:t> → </a:t>
            </a:r>
            <a:r>
              <a:rPr lang="en-GB" i="1" dirty="0"/>
              <a:t>α(ζ)</a:t>
            </a:r>
            <a:r>
              <a:rPr lang="en-GB" dirty="0"/>
              <a:t> in QCD’s (massless) </a:t>
            </a:r>
            <a:r>
              <a:rPr lang="en-GB" dirty="0" err="1"/>
              <a:t>Lagrangian</a:t>
            </a:r>
            <a:r>
              <a:rPr lang="en-GB" dirty="0"/>
              <a:t> density, </a:t>
            </a:r>
            <a:r>
              <a:rPr lang="en-GB" dirty="0">
                <a:latin typeface="AR BERKLEY" panose="02000000000000000000" pitchFamily="2" charset="0"/>
              </a:rPr>
              <a:t>L(m=0)</a:t>
            </a:r>
          </a:p>
          <a:p>
            <a:pPr marL="400050" lvl="1" indent="0">
              <a:spcBef>
                <a:spcPts val="600"/>
              </a:spcBef>
              <a:spcAft>
                <a:spcPts val="600"/>
              </a:spcAft>
              <a:buNone/>
            </a:pPr>
            <a:r>
              <a:rPr lang="en-GB" sz="2400" dirty="0"/>
              <a:t>⇒ ∂</a:t>
            </a:r>
            <a:r>
              <a:rPr lang="en-GB" sz="2400" baseline="-25000" dirty="0" err="1"/>
              <a:t>μ</a:t>
            </a:r>
            <a:r>
              <a:rPr lang="en-GB" sz="2400" dirty="0" err="1">
                <a:latin typeface="AR BERKLEY" panose="02000000000000000000" pitchFamily="2" charset="0"/>
              </a:rPr>
              <a:t>D</a:t>
            </a:r>
            <a:r>
              <a:rPr lang="en-GB" sz="2400" baseline="-25000" dirty="0" err="1"/>
              <a:t>μ</a:t>
            </a:r>
            <a:r>
              <a:rPr lang="en-GB" sz="2400" dirty="0"/>
              <a:t> = </a:t>
            </a:r>
            <a:r>
              <a:rPr lang="en-GB" sz="2400" i="1" dirty="0" err="1"/>
              <a:t>δ</a:t>
            </a:r>
            <a:r>
              <a:rPr lang="en-GB" sz="2400" dirty="0" err="1">
                <a:latin typeface="AR BERKLEY" panose="02000000000000000000" pitchFamily="2" charset="0"/>
              </a:rPr>
              <a:t>L</a:t>
            </a:r>
            <a:r>
              <a:rPr lang="en-GB" sz="2400" dirty="0"/>
              <a:t>/</a:t>
            </a:r>
            <a:r>
              <a:rPr lang="en-GB" sz="2400" i="1" dirty="0" err="1"/>
              <a:t>δσ</a:t>
            </a:r>
            <a:r>
              <a:rPr lang="en-GB" sz="2400" dirty="0"/>
              <a:t> = </a:t>
            </a:r>
            <a:r>
              <a:rPr lang="en-GB" sz="2400" i="1" dirty="0"/>
              <a:t>α</a:t>
            </a:r>
            <a:r>
              <a:rPr lang="en-GB" sz="2400" dirty="0"/>
              <a:t>β</a:t>
            </a:r>
            <a:r>
              <a:rPr lang="en-GB" sz="2400" i="1" dirty="0"/>
              <a:t>(α)</a:t>
            </a:r>
            <a:r>
              <a:rPr lang="en-GB" sz="2400" dirty="0"/>
              <a:t> </a:t>
            </a:r>
            <a:r>
              <a:rPr lang="en-GB" sz="2400" i="1" dirty="0"/>
              <a:t>d</a:t>
            </a:r>
            <a:r>
              <a:rPr lang="en-GB" sz="2400" dirty="0">
                <a:latin typeface="AR BERKLEY" panose="02000000000000000000" pitchFamily="2" charset="0"/>
              </a:rPr>
              <a:t>L</a:t>
            </a:r>
            <a:r>
              <a:rPr lang="en-GB" sz="2400" dirty="0"/>
              <a:t>/</a:t>
            </a:r>
            <a:r>
              <a:rPr lang="en-GB" sz="2400" i="1" dirty="0"/>
              <a:t>dα</a:t>
            </a:r>
            <a:r>
              <a:rPr lang="en-GB" sz="2400" dirty="0"/>
              <a:t> = β</a:t>
            </a:r>
            <a:r>
              <a:rPr lang="en-GB" sz="2400" i="1" dirty="0"/>
              <a:t>(α)</a:t>
            </a:r>
            <a:r>
              <a:rPr lang="en-GB" sz="2400" dirty="0"/>
              <a:t> </a:t>
            </a:r>
            <a:r>
              <a:rPr lang="en-GB" sz="2400" i="1" dirty="0"/>
              <a:t>¼G</a:t>
            </a:r>
            <a:r>
              <a:rPr lang="en-GB" sz="2400" i="1" baseline="-25000" dirty="0"/>
              <a:t>μν</a:t>
            </a:r>
            <a:r>
              <a:rPr lang="en-GB" sz="2400" i="1" dirty="0"/>
              <a:t> </a:t>
            </a:r>
            <a:r>
              <a:rPr lang="en-GB" sz="2400" i="1" dirty="0" err="1"/>
              <a:t>G</a:t>
            </a:r>
            <a:r>
              <a:rPr lang="en-GB" sz="2400" i="1" baseline="-25000" dirty="0" err="1"/>
              <a:t>μν</a:t>
            </a:r>
            <a:r>
              <a:rPr lang="en-GB" sz="2400" i="1" dirty="0"/>
              <a:t> = </a:t>
            </a:r>
            <a:r>
              <a:rPr lang="en-GB" sz="2400" i="1" dirty="0" err="1"/>
              <a:t>T</a:t>
            </a:r>
            <a:r>
              <a:rPr lang="en-GB" sz="2400" i="1" baseline="-25000" dirty="0" err="1"/>
              <a:t>ρρ</a:t>
            </a:r>
            <a:r>
              <a:rPr lang="en-GB" sz="2400" dirty="0"/>
              <a:t> =: </a:t>
            </a:r>
            <a:r>
              <a:rPr lang="en-GB" sz="2400" i="1" dirty="0"/>
              <a:t>Θ</a:t>
            </a:r>
            <a:r>
              <a:rPr lang="en-GB" sz="2400" i="1" baseline="-25000" dirty="0"/>
              <a:t>0</a:t>
            </a:r>
            <a:endParaRPr lang="en-GB" sz="2200" i="1" baseline="-25000" dirty="0"/>
          </a:p>
          <a:p>
            <a:pPr marL="800100" lvl="2" indent="0">
              <a:spcBef>
                <a:spcPts val="3600"/>
              </a:spcBef>
              <a:buNone/>
            </a:pPr>
            <a:r>
              <a:rPr lang="en-GB" sz="2800" i="1" dirty="0">
                <a:solidFill>
                  <a:srgbClr val="FF0000"/>
                </a:solidFill>
              </a:rPr>
              <a:t>Quantisation of </a:t>
            </a:r>
            <a:r>
              <a:rPr lang="en-GB" sz="2800" i="1" dirty="0" err="1">
                <a:solidFill>
                  <a:srgbClr val="FF0000"/>
                </a:solidFill>
              </a:rPr>
              <a:t>renormalisable</a:t>
            </a:r>
            <a:r>
              <a:rPr lang="en-GB" sz="2800" i="1" dirty="0">
                <a:solidFill>
                  <a:srgbClr val="FF0000"/>
                </a:solidFill>
              </a:rPr>
              <a:t> four-dimensional theory forces nonzero value for trace of energy-momentum tensor</a:t>
            </a:r>
            <a:endParaRPr lang="en-GB" sz="2000" i="1" dirty="0"/>
          </a:p>
          <a:p>
            <a:endParaRPr lang="en-US" dirty="0"/>
          </a:p>
        </p:txBody>
      </p:sp>
      <p:sp>
        <p:nvSpPr>
          <p:cNvPr id="4" name="Date Placeholder 3">
            <a:extLst>
              <a:ext uri="{FF2B5EF4-FFF2-40B4-BE49-F238E27FC236}">
                <a16:creationId xmlns:a16="http://schemas.microsoft.com/office/drawing/2014/main" id="{550B0148-D3D3-4014-813E-0D1676619A26}"/>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94A30E6E-A8A8-4232-BBDA-EF43A03B7C2D}"/>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83F50A5F-EA59-4182-991B-365972FD69CF}"/>
              </a:ext>
            </a:extLst>
          </p:cNvPr>
          <p:cNvSpPr>
            <a:spLocks noGrp="1"/>
          </p:cNvSpPr>
          <p:nvPr>
            <p:ph type="sldNum" sz="quarter" idx="12"/>
          </p:nvPr>
        </p:nvSpPr>
        <p:spPr/>
        <p:txBody>
          <a:bodyPr/>
          <a:lstStyle/>
          <a:p>
            <a:fld id="{87034D8C-3CB4-402A-BC46-2AB14C0FE90A}" type="slidenum">
              <a:rPr lang="en-US" smtClean="0"/>
              <a:pPr/>
              <a:t>24</a:t>
            </a:fld>
            <a:endParaRPr lang="en-US"/>
          </a:p>
        </p:txBody>
      </p:sp>
      <p:pic>
        <p:nvPicPr>
          <p:cNvPr id="7" name="Picture 6">
            <a:extLst>
              <a:ext uri="{FF2B5EF4-FFF2-40B4-BE49-F238E27FC236}">
                <a16:creationId xmlns:a16="http://schemas.microsoft.com/office/drawing/2014/main" id="{EC160075-F5D4-41E7-876A-10B571D6B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76200"/>
            <a:ext cx="5249333" cy="762000"/>
          </a:xfrm>
          <a:prstGeom prst="rect">
            <a:avLst/>
          </a:prstGeom>
        </p:spPr>
      </p:pic>
      <p:sp>
        <p:nvSpPr>
          <p:cNvPr id="8" name="Rectangle 7">
            <a:extLst>
              <a:ext uri="{FF2B5EF4-FFF2-40B4-BE49-F238E27FC236}">
                <a16:creationId xmlns:a16="http://schemas.microsoft.com/office/drawing/2014/main" id="{1909415E-0B5C-4389-AACB-585AD55BD93C}"/>
              </a:ext>
            </a:extLst>
          </p:cNvPr>
          <p:cNvSpPr/>
          <p:nvPr/>
        </p:nvSpPr>
        <p:spPr bwMode="auto">
          <a:xfrm>
            <a:off x="5181600" y="4504691"/>
            <a:ext cx="3082925" cy="609600"/>
          </a:xfrm>
          <a:prstGeom prst="rect">
            <a:avLst/>
          </a:prstGeom>
          <a:noFill/>
          <a:ln w="28575" cap="flat" cmpd="sng" algn="ctr">
            <a:solidFill>
              <a:srgbClr val="BF07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
        <p:nvSpPr>
          <p:cNvPr id="9" name="Rectangle 8">
            <a:extLst>
              <a:ext uri="{FF2B5EF4-FFF2-40B4-BE49-F238E27FC236}">
                <a16:creationId xmlns:a16="http://schemas.microsoft.com/office/drawing/2014/main" id="{50BF8F29-AF52-4957-914D-D73753810296}"/>
              </a:ext>
            </a:extLst>
          </p:cNvPr>
          <p:cNvSpPr/>
          <p:nvPr/>
        </p:nvSpPr>
        <p:spPr bwMode="auto">
          <a:xfrm>
            <a:off x="8382000" y="4504691"/>
            <a:ext cx="2362200"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2800" i="1" dirty="0">
                <a:solidFill>
                  <a:srgbClr val="C00000"/>
                </a:solidFill>
                <a:latin typeface="Calibri" pitchFamily="34" charset="0"/>
              </a:rPr>
              <a:t>Trace anomaly</a:t>
            </a:r>
          </a:p>
        </p:txBody>
      </p:sp>
      <p:cxnSp>
        <p:nvCxnSpPr>
          <p:cNvPr id="10" name="Straight Arrow Connector 9">
            <a:extLst>
              <a:ext uri="{FF2B5EF4-FFF2-40B4-BE49-F238E27FC236}">
                <a16:creationId xmlns:a16="http://schemas.microsoft.com/office/drawing/2014/main" id="{133A3556-248C-4C9C-ADE0-CF8B3D958CB7}"/>
              </a:ext>
            </a:extLst>
          </p:cNvPr>
          <p:cNvCxnSpPr/>
          <p:nvPr/>
        </p:nvCxnSpPr>
        <p:spPr bwMode="auto">
          <a:xfrm flipV="1">
            <a:off x="4267200" y="4977653"/>
            <a:ext cx="914400" cy="369333"/>
          </a:xfrm>
          <a:prstGeom prst="straightConnector1">
            <a:avLst/>
          </a:prstGeom>
          <a:noFill/>
          <a:ln w="9525" cap="flat" cmpd="sng" algn="ctr">
            <a:solidFill>
              <a:srgbClr val="0000FF"/>
            </a:solidFill>
            <a:prstDash val="solid"/>
            <a:round/>
            <a:headEnd type="none" w="med" len="med"/>
            <a:tailEnd type="triangle"/>
          </a:ln>
          <a:effectLst/>
        </p:spPr>
      </p:cxnSp>
      <p:sp>
        <p:nvSpPr>
          <p:cNvPr id="11" name="TextBox 10">
            <a:extLst>
              <a:ext uri="{FF2B5EF4-FFF2-40B4-BE49-F238E27FC236}">
                <a16:creationId xmlns:a16="http://schemas.microsoft.com/office/drawing/2014/main" id="{09894A1A-CE4A-4B89-BF71-E18BFC2001FB}"/>
              </a:ext>
            </a:extLst>
          </p:cNvPr>
          <p:cNvSpPr txBox="1"/>
          <p:nvPr/>
        </p:nvSpPr>
        <p:spPr>
          <a:xfrm>
            <a:off x="2646243" y="5200420"/>
            <a:ext cx="4963603" cy="369332"/>
          </a:xfrm>
          <a:prstGeom prst="rect">
            <a:avLst/>
          </a:prstGeom>
          <a:noFill/>
        </p:spPr>
        <p:txBody>
          <a:bodyPr wrap="none" rtlCol="0">
            <a:spAutoFit/>
          </a:bodyPr>
          <a:lstStyle/>
          <a:p>
            <a:r>
              <a:rPr lang="en-GB" i="1" dirty="0">
                <a:solidFill>
                  <a:srgbClr val="0000FF"/>
                </a:solidFill>
              </a:rPr>
              <a:t>QCD </a:t>
            </a:r>
            <a:r>
              <a:rPr lang="en-GB" dirty="0">
                <a:solidFill>
                  <a:srgbClr val="0000FF"/>
                </a:solidFill>
              </a:rPr>
              <a:t>β</a:t>
            </a:r>
            <a:r>
              <a:rPr lang="en-GB" i="1" dirty="0">
                <a:solidFill>
                  <a:srgbClr val="0000FF"/>
                </a:solidFill>
              </a:rPr>
              <a:t> function … specifies how the coupling “runs”</a:t>
            </a:r>
          </a:p>
        </p:txBody>
      </p:sp>
    </p:spTree>
    <p:extLst>
      <p:ext uri="{BB962C8B-B14F-4D97-AF65-F5344CB8AC3E}">
        <p14:creationId xmlns:p14="http://schemas.microsoft.com/office/powerpoint/2010/main" val="180506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3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ircle(in)">
                                      <p:cBhvr>
                                        <p:cTn id="33" dur="2000"/>
                                        <p:tgtEl>
                                          <p:spTgt spid="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173F-E40B-4990-89F4-9C35BEC01864}"/>
              </a:ext>
            </a:extLst>
          </p:cNvPr>
          <p:cNvSpPr>
            <a:spLocks noGrp="1"/>
          </p:cNvSpPr>
          <p:nvPr>
            <p:ph type="title"/>
          </p:nvPr>
        </p:nvSpPr>
        <p:spPr/>
        <p:txBody>
          <a:bodyPr/>
          <a:lstStyle/>
          <a:p>
            <a:pPr algn="r"/>
            <a:r>
              <a:rPr lang="en-GB" sz="3600" b="0" i="1" dirty="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US" sz="3200" dirty="0"/>
          </a:p>
        </p:txBody>
      </p:sp>
      <p:sp>
        <p:nvSpPr>
          <p:cNvPr id="3" name="Content Placeholder 2">
            <a:extLst>
              <a:ext uri="{FF2B5EF4-FFF2-40B4-BE49-F238E27FC236}">
                <a16:creationId xmlns:a16="http://schemas.microsoft.com/office/drawing/2014/main" id="{5A4CA967-F9BF-4151-B593-B0C4F912C473}"/>
              </a:ext>
            </a:extLst>
          </p:cNvPr>
          <p:cNvSpPr>
            <a:spLocks noGrp="1"/>
          </p:cNvSpPr>
          <p:nvPr>
            <p:ph idx="1"/>
          </p:nvPr>
        </p:nvSpPr>
        <p:spPr>
          <a:xfrm>
            <a:off x="609600" y="1295400"/>
            <a:ext cx="10972800" cy="4525963"/>
          </a:xfrm>
        </p:spPr>
        <p:txBody>
          <a:bodyPr/>
          <a:lstStyle/>
          <a:p>
            <a:r>
              <a:rPr lang="en-GB" dirty="0"/>
              <a:t>Knowing that a trace anomaly exists does not deliver a great deal</a:t>
            </a:r>
          </a:p>
          <a:p>
            <a:pPr marL="0" indent="0">
              <a:spcBef>
                <a:spcPts val="0"/>
              </a:spcBef>
              <a:buNone/>
            </a:pPr>
            <a:r>
              <a:rPr lang="en-GB" dirty="0"/>
              <a:t>	… Indicates only that a mass-scale must exist</a:t>
            </a:r>
          </a:p>
          <a:p>
            <a:r>
              <a:rPr lang="en-GB" dirty="0"/>
              <a:t>Key Question: Can one compute and/or understand the magnitude of that scale?</a:t>
            </a:r>
          </a:p>
          <a:p>
            <a:pPr>
              <a:spcAft>
                <a:spcPts val="2400"/>
              </a:spcAft>
            </a:pPr>
            <a:r>
              <a:rPr lang="en-GB" dirty="0"/>
              <a:t>One can certainly </a:t>
            </a:r>
            <a:r>
              <a:rPr lang="en-GB" i="1" dirty="0">
                <a:solidFill>
                  <a:srgbClr val="008000"/>
                </a:solidFill>
              </a:rPr>
              <a:t>measure</a:t>
            </a:r>
            <a:r>
              <a:rPr lang="en-GB" dirty="0">
                <a:solidFill>
                  <a:srgbClr val="008000"/>
                </a:solidFill>
              </a:rPr>
              <a:t> </a:t>
            </a:r>
            <a:r>
              <a:rPr lang="en-GB" dirty="0"/>
              <a:t>the magnitude … consider proton:</a:t>
            </a:r>
          </a:p>
          <a:p>
            <a:endParaRPr lang="en-GB" dirty="0"/>
          </a:p>
          <a:p>
            <a:endParaRPr lang="en-GB" dirty="0"/>
          </a:p>
          <a:p>
            <a:endParaRPr lang="en-GB" dirty="0"/>
          </a:p>
          <a:p>
            <a:pPr marL="0" indent="0">
              <a:buNone/>
            </a:pPr>
            <a:endParaRPr lang="en-GB" dirty="0"/>
          </a:p>
          <a:p>
            <a:r>
              <a:rPr lang="en-GB" dirty="0"/>
              <a:t>In the chiral limit the entirety of the proton’s mass is produced by the trace anomaly, </a:t>
            </a:r>
            <a:r>
              <a:rPr lang="en-GB" i="1" dirty="0"/>
              <a:t>Θ</a:t>
            </a:r>
            <a:r>
              <a:rPr lang="en-GB" i="1" baseline="-25000" dirty="0"/>
              <a:t>0</a:t>
            </a:r>
            <a:r>
              <a:rPr lang="en-GB" dirty="0"/>
              <a:t> </a:t>
            </a:r>
          </a:p>
          <a:p>
            <a:pPr marL="0" indent="0">
              <a:buNone/>
            </a:pPr>
            <a:r>
              <a:rPr lang="en-GB" dirty="0"/>
              <a:t>	… In QCD at perturbative scales, </a:t>
            </a:r>
            <a:r>
              <a:rPr lang="en-GB" i="1" dirty="0"/>
              <a:t>Θ</a:t>
            </a:r>
            <a:r>
              <a:rPr lang="en-GB" i="1" baseline="-25000" dirty="0"/>
              <a:t>0</a:t>
            </a:r>
            <a:r>
              <a:rPr lang="en-GB" baseline="-25000" dirty="0"/>
              <a:t> </a:t>
            </a:r>
            <a:r>
              <a:rPr lang="en-GB" dirty="0"/>
              <a:t>measures the strength of gluon self-interactions </a:t>
            </a:r>
          </a:p>
          <a:p>
            <a:pPr marL="0" indent="0">
              <a:buNone/>
            </a:pPr>
            <a:r>
              <a:rPr lang="en-GB" dirty="0"/>
              <a:t>	… so, from one perspective, </a:t>
            </a:r>
          </a:p>
          <a:p>
            <a:pPr marL="0" indent="0">
              <a:spcBef>
                <a:spcPts val="0"/>
              </a:spcBef>
              <a:buNone/>
            </a:pPr>
            <a:r>
              <a:rPr lang="en-GB" i="1" dirty="0"/>
              <a:t>		</a:t>
            </a:r>
            <a:r>
              <a:rPr lang="en-GB" i="1" dirty="0" err="1"/>
              <a:t>m</a:t>
            </a:r>
            <a:r>
              <a:rPr lang="en-GB" i="1" baseline="-25000" dirty="0" err="1"/>
              <a:t>p</a:t>
            </a:r>
            <a:r>
              <a:rPr lang="en-GB" dirty="0"/>
              <a:t> is (somehow) completely generated by glue.</a:t>
            </a:r>
          </a:p>
          <a:p>
            <a:endParaRPr lang="en-US" dirty="0"/>
          </a:p>
        </p:txBody>
      </p:sp>
      <p:sp>
        <p:nvSpPr>
          <p:cNvPr id="4" name="Date Placeholder 3">
            <a:extLst>
              <a:ext uri="{FF2B5EF4-FFF2-40B4-BE49-F238E27FC236}">
                <a16:creationId xmlns:a16="http://schemas.microsoft.com/office/drawing/2014/main" id="{E844388B-DC5F-46A9-B111-F024B01AF535}"/>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6B04B09-F311-43BB-A0BE-64A2B495D20C}"/>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F3F8E337-22CA-443B-AAA7-E2DCAC8DD1D2}"/>
              </a:ext>
            </a:extLst>
          </p:cNvPr>
          <p:cNvSpPr>
            <a:spLocks noGrp="1"/>
          </p:cNvSpPr>
          <p:nvPr>
            <p:ph type="sldNum" sz="quarter" idx="12"/>
          </p:nvPr>
        </p:nvSpPr>
        <p:spPr/>
        <p:txBody>
          <a:bodyPr/>
          <a:lstStyle/>
          <a:p>
            <a:fld id="{87034D8C-3CB4-402A-BC46-2AB14C0FE90A}" type="slidenum">
              <a:rPr lang="en-US" smtClean="0"/>
              <a:pPr/>
              <a:t>25</a:t>
            </a:fld>
            <a:endParaRPr lang="en-US"/>
          </a:p>
        </p:txBody>
      </p:sp>
      <p:pic>
        <p:nvPicPr>
          <p:cNvPr id="8" name="Picture 7">
            <a:extLst>
              <a:ext uri="{FF2B5EF4-FFF2-40B4-BE49-F238E27FC236}">
                <a16:creationId xmlns:a16="http://schemas.microsoft.com/office/drawing/2014/main" id="{B7D50C15-1864-4EC9-BA37-21E506251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3710"/>
            <a:ext cx="4724400" cy="685800"/>
          </a:xfrm>
          <a:prstGeom prst="rect">
            <a:avLst/>
          </a:prstGeom>
        </p:spPr>
      </p:pic>
      <p:pic>
        <p:nvPicPr>
          <p:cNvPr id="9" name="Picture 8">
            <a:extLst>
              <a:ext uri="{FF2B5EF4-FFF2-40B4-BE49-F238E27FC236}">
                <a16:creationId xmlns:a16="http://schemas.microsoft.com/office/drawing/2014/main" id="{0FA3F3F4-142D-4A4F-A8AE-9E760EB2B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971800"/>
            <a:ext cx="4419600" cy="415518"/>
          </a:xfrm>
          <a:prstGeom prst="rect">
            <a:avLst/>
          </a:prstGeom>
        </p:spPr>
      </p:pic>
      <p:pic>
        <p:nvPicPr>
          <p:cNvPr id="10" name="Picture 9">
            <a:extLst>
              <a:ext uri="{FF2B5EF4-FFF2-40B4-BE49-F238E27FC236}">
                <a16:creationId xmlns:a16="http://schemas.microsoft.com/office/drawing/2014/main" id="{0F543A79-E048-4935-9386-E1BE313A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539811"/>
            <a:ext cx="7620000" cy="1159126"/>
          </a:xfrm>
          <a:prstGeom prst="rect">
            <a:avLst/>
          </a:prstGeom>
        </p:spPr>
      </p:pic>
      <p:sp>
        <p:nvSpPr>
          <p:cNvPr id="7" name="TextBox 6">
            <a:extLst>
              <a:ext uri="{FF2B5EF4-FFF2-40B4-BE49-F238E27FC236}">
                <a16:creationId xmlns:a16="http://schemas.microsoft.com/office/drawing/2014/main" id="{7C523A37-672E-8F67-5DEA-781E7F9F2BF2}"/>
              </a:ext>
            </a:extLst>
          </p:cNvPr>
          <p:cNvSpPr txBox="1"/>
          <p:nvPr/>
        </p:nvSpPr>
        <p:spPr>
          <a:xfrm>
            <a:off x="8641082" y="5593081"/>
            <a:ext cx="2839720" cy="923330"/>
          </a:xfrm>
          <a:prstGeom prst="rect">
            <a:avLst/>
          </a:prstGeom>
          <a:noFill/>
        </p:spPr>
        <p:txBody>
          <a:bodyPr wrap="square" rtlCol="0">
            <a:spAutoFit/>
          </a:bodyPr>
          <a:lstStyle/>
          <a:p>
            <a:r>
              <a:rPr lang="en-AU" i="1" dirty="0">
                <a:ln w="0"/>
                <a:solidFill>
                  <a:srgbClr val="FF0000"/>
                </a:solidFill>
                <a:effectLst>
                  <a:outerShdw blurRad="38100" dist="25400" dir="5400000" algn="ctr" rotWithShape="0">
                    <a:srgbClr val="6E747A">
                      <a:alpha val="43000"/>
                    </a:srgbClr>
                  </a:outerShdw>
                </a:effectLst>
              </a:rPr>
              <a:t>The mass of visible matter is almost entirely produced by massless non-matter fields </a:t>
            </a:r>
          </a:p>
        </p:txBody>
      </p:sp>
    </p:spTree>
    <p:extLst>
      <p:ext uri="{BB962C8B-B14F-4D97-AF65-F5344CB8AC3E}">
        <p14:creationId xmlns:p14="http://schemas.microsoft.com/office/powerpoint/2010/main" val="254936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 presetClass="entr" presetSubtype="8"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1000"/>
                                        <p:tgtEl>
                                          <p:spTgt spid="3">
                                            <p:txEl>
                                              <p:pRg st="8" end="8"/>
                                            </p:txEl>
                                          </p:spTgt>
                                        </p:tgtEl>
                                      </p:cBhvr>
                                    </p:animEffect>
                                    <p:anim calcmode="lin" valueType="num">
                                      <p:cBhvr>
                                        <p:cTn id="2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4" presetID="6"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2633-FA01-46F9-BF8D-1469254301DA}"/>
              </a:ext>
            </a:extLst>
          </p:cNvPr>
          <p:cNvSpPr>
            <a:spLocks noGrp="1"/>
          </p:cNvSpPr>
          <p:nvPr>
            <p:ph type="title"/>
          </p:nvPr>
        </p:nvSpPr>
        <p:spPr>
          <a:xfrm>
            <a:off x="963084" y="4810125"/>
            <a:ext cx="10363200" cy="1362075"/>
          </a:xfrm>
        </p:spPr>
        <p:txBody>
          <a:bodyPr/>
          <a:lstStyle/>
          <a:p>
            <a:pPr algn="ctr"/>
            <a:r>
              <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On the other hand …</a:t>
            </a:r>
            <a:endParaRPr lang="en-US" sz="5400" dirty="0"/>
          </a:p>
        </p:txBody>
      </p:sp>
      <p:sp>
        <p:nvSpPr>
          <p:cNvPr id="3" name="Text Placeholder 2">
            <a:extLst>
              <a:ext uri="{FF2B5EF4-FFF2-40B4-BE49-F238E27FC236}">
                <a16:creationId xmlns:a16="http://schemas.microsoft.com/office/drawing/2014/main" id="{9CE1FE18-BFA1-4913-A3A9-2636416759F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9C2F08C-CC07-4D17-AEEE-FDFC30B6CD1F}"/>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C80E1224-01AD-4A23-B8C2-588BC8CCFA52}"/>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0D2FA84E-2341-4F3A-8883-C3DF8682770D}"/>
              </a:ext>
            </a:extLst>
          </p:cNvPr>
          <p:cNvSpPr>
            <a:spLocks noGrp="1"/>
          </p:cNvSpPr>
          <p:nvPr>
            <p:ph type="sldNum" sz="quarter" idx="12"/>
          </p:nvPr>
        </p:nvSpPr>
        <p:spPr/>
        <p:txBody>
          <a:bodyPr/>
          <a:lstStyle/>
          <a:p>
            <a:fld id="{87034D8C-3CB4-402A-BC46-2AB14C0FE90A}" type="slidenum">
              <a:rPr lang="en-US" smtClean="0"/>
              <a:pPr/>
              <a:t>26</a:t>
            </a:fld>
            <a:endParaRPr lang="en-US"/>
          </a:p>
        </p:txBody>
      </p:sp>
      <p:pic>
        <p:nvPicPr>
          <p:cNvPr id="8" name="Picture 2">
            <a:extLst>
              <a:ext uri="{FF2B5EF4-FFF2-40B4-BE49-F238E27FC236}">
                <a16:creationId xmlns:a16="http://schemas.microsoft.com/office/drawing/2014/main" id="{7247B543-B3E9-4821-8D52-C7E6CA86A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19196" y="282873"/>
            <a:ext cx="4450976" cy="4433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138498"/>
      </p:ext>
    </p:extLst>
  </p:cSld>
  <p:clrMapOvr>
    <a:masterClrMapping/>
  </p:clrMapOvr>
  <p:transition spd="slow">
    <p:comb/>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D173F-E40B-4990-89F4-9C35BEC01864}"/>
              </a:ext>
            </a:extLst>
          </p:cNvPr>
          <p:cNvSpPr>
            <a:spLocks noGrp="1"/>
          </p:cNvSpPr>
          <p:nvPr>
            <p:ph type="title"/>
          </p:nvPr>
        </p:nvSpPr>
        <p:spPr/>
        <p:txBody>
          <a:bodyPr/>
          <a:lstStyle/>
          <a:p>
            <a:pPr algn="r"/>
            <a:r>
              <a:rPr lang="en-GB" sz="3600" b="0" i="1" dirty="0">
                <a:ln w="0"/>
                <a:solidFill>
                  <a:schemeClr val="tx2">
                    <a:lumMod val="75000"/>
                  </a:schemeClr>
                </a:solidFill>
                <a:effectLst>
                  <a:outerShdw blurRad="60007" dist="310007" dir="7680000" sy="30000" kx="1300200" algn="ctr" rotWithShape="0">
                    <a:prstClr val="black">
                      <a:alpha val="32000"/>
                    </a:prstClr>
                  </a:outerShdw>
                </a:effectLst>
              </a:rPr>
              <a:t>Trace Anomaly</a:t>
            </a:r>
            <a:endParaRPr lang="en-US" sz="3200" dirty="0"/>
          </a:p>
        </p:txBody>
      </p:sp>
      <p:sp>
        <p:nvSpPr>
          <p:cNvPr id="3" name="Content Placeholder 2">
            <a:extLst>
              <a:ext uri="{FF2B5EF4-FFF2-40B4-BE49-F238E27FC236}">
                <a16:creationId xmlns:a16="http://schemas.microsoft.com/office/drawing/2014/main" id="{5A4CA967-F9BF-4151-B593-B0C4F912C473}"/>
              </a:ext>
            </a:extLst>
          </p:cNvPr>
          <p:cNvSpPr>
            <a:spLocks noGrp="1"/>
          </p:cNvSpPr>
          <p:nvPr>
            <p:ph idx="1"/>
          </p:nvPr>
        </p:nvSpPr>
        <p:spPr>
          <a:xfrm>
            <a:off x="609600" y="1295400"/>
            <a:ext cx="10972800" cy="4525963"/>
          </a:xfrm>
        </p:spPr>
        <p:txBody>
          <a:bodyPr/>
          <a:lstStyle/>
          <a:p>
            <a:pPr>
              <a:spcAft>
                <a:spcPts val="900"/>
              </a:spcAft>
            </a:pPr>
            <a:r>
              <a:rPr lang="en-GB" sz="2400" dirty="0"/>
              <a:t>In the chiral limit, pion is massless Nambu-Goldstone boson:</a:t>
            </a:r>
          </a:p>
          <a:p>
            <a:pPr marL="0" indent="0">
              <a:buNone/>
            </a:pPr>
            <a:r>
              <a:rPr lang="en-GB" sz="2400" dirty="0"/>
              <a:t>					⇒</a:t>
            </a:r>
          </a:p>
          <a:p>
            <a:pPr>
              <a:spcBef>
                <a:spcPts val="1200"/>
              </a:spcBef>
            </a:pPr>
            <a:r>
              <a:rPr lang="en-GB" sz="2400" dirty="0">
                <a:solidFill>
                  <a:srgbClr val="C00000"/>
                </a:solidFill>
              </a:rPr>
              <a:t>Does this mean</a:t>
            </a:r>
            <a:r>
              <a:rPr lang="en-GB" sz="2400" dirty="0"/>
              <a:t> that the scale anomaly vanishes trivially in the pion state, </a:t>
            </a:r>
            <a:r>
              <a:rPr lang="en-GB" sz="2400" i="1" dirty="0"/>
              <a:t>i.e</a:t>
            </a:r>
            <a:r>
              <a:rPr lang="en-GB" sz="2400" dirty="0"/>
              <a:t>. </a:t>
            </a:r>
            <a:r>
              <a:rPr lang="en-GB" sz="2400" dirty="0">
                <a:solidFill>
                  <a:srgbClr val="C00000"/>
                </a:solidFill>
              </a:rPr>
              <a:t>gluons contribute nothing to the pion mass? </a:t>
            </a:r>
          </a:p>
          <a:p>
            <a:r>
              <a:rPr lang="en-AU" sz="2400" dirty="0"/>
              <a:t>Difficult way to obtain “zero”!</a:t>
            </a:r>
          </a:p>
          <a:p>
            <a:pPr>
              <a:spcBef>
                <a:spcPts val="1800"/>
              </a:spcBef>
            </a:pPr>
            <a:r>
              <a:rPr lang="en-AU" sz="2400" dirty="0"/>
              <a:t>Easier to imagine that “zero” owes to cancellations between different operator contributions to the expectation value of </a:t>
            </a:r>
            <a:r>
              <a:rPr lang="en-GB" sz="2400" i="1" dirty="0"/>
              <a:t>Θ</a:t>
            </a:r>
            <a:r>
              <a:rPr lang="en-GB" sz="2400" i="1" baseline="-25000" dirty="0"/>
              <a:t>0</a:t>
            </a:r>
            <a:r>
              <a:rPr lang="en-AU" sz="2400" dirty="0"/>
              <a:t>.  </a:t>
            </a:r>
          </a:p>
          <a:p>
            <a:r>
              <a:rPr lang="en-AU" sz="2400" dirty="0"/>
              <a:t>Of course, such precise cancellation should not be an accident.  </a:t>
            </a:r>
          </a:p>
          <a:p>
            <a:pPr marL="800100" lvl="2" indent="0">
              <a:buNone/>
            </a:pPr>
            <a:r>
              <a:rPr lang="en-AU" sz="2400" dirty="0"/>
              <a:t>It could only arise naturally because </a:t>
            </a:r>
          </a:p>
          <a:p>
            <a:pPr marL="800100" lvl="2" indent="0">
              <a:buNone/>
            </a:pPr>
            <a:r>
              <a:rPr lang="en-AU" sz="2400" dirty="0"/>
              <a:t>of some symmetry and/or symmetry-breaking pattern.</a:t>
            </a:r>
            <a:endParaRPr lang="en-GB" sz="2400" dirty="0"/>
          </a:p>
          <a:p>
            <a:endParaRPr lang="en-US" dirty="0"/>
          </a:p>
        </p:txBody>
      </p:sp>
      <p:sp>
        <p:nvSpPr>
          <p:cNvPr id="4" name="Date Placeholder 3">
            <a:extLst>
              <a:ext uri="{FF2B5EF4-FFF2-40B4-BE49-F238E27FC236}">
                <a16:creationId xmlns:a16="http://schemas.microsoft.com/office/drawing/2014/main" id="{E844388B-DC5F-46A9-B111-F024B01AF535}"/>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6B04B09-F311-43BB-A0BE-64A2B495D20C}"/>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F3F8E337-22CA-443B-AAA7-E2DCAC8DD1D2}"/>
              </a:ext>
            </a:extLst>
          </p:cNvPr>
          <p:cNvSpPr>
            <a:spLocks noGrp="1"/>
          </p:cNvSpPr>
          <p:nvPr>
            <p:ph type="sldNum" sz="quarter" idx="12"/>
          </p:nvPr>
        </p:nvSpPr>
        <p:spPr/>
        <p:txBody>
          <a:bodyPr/>
          <a:lstStyle/>
          <a:p>
            <a:fld id="{87034D8C-3CB4-402A-BC46-2AB14C0FE90A}" type="slidenum">
              <a:rPr lang="en-US" smtClean="0"/>
              <a:pPr/>
              <a:t>27</a:t>
            </a:fld>
            <a:endParaRPr lang="en-US"/>
          </a:p>
        </p:txBody>
      </p:sp>
      <p:pic>
        <p:nvPicPr>
          <p:cNvPr id="8" name="Picture 7">
            <a:extLst>
              <a:ext uri="{FF2B5EF4-FFF2-40B4-BE49-F238E27FC236}">
                <a16:creationId xmlns:a16="http://schemas.microsoft.com/office/drawing/2014/main" id="{B7D50C15-1864-4EC9-BA37-21E506251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3710"/>
            <a:ext cx="4724400" cy="685800"/>
          </a:xfrm>
          <a:prstGeom prst="rect">
            <a:avLst/>
          </a:prstGeom>
        </p:spPr>
      </p:pic>
      <p:pic>
        <p:nvPicPr>
          <p:cNvPr id="11" name="Picture 10">
            <a:extLst>
              <a:ext uri="{FF2B5EF4-FFF2-40B4-BE49-F238E27FC236}">
                <a16:creationId xmlns:a16="http://schemas.microsoft.com/office/drawing/2014/main" id="{7407ADB0-2EA9-4F6D-9818-8D3F5E93B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70272"/>
            <a:ext cx="3683000" cy="381000"/>
          </a:xfrm>
          <a:prstGeom prst="rect">
            <a:avLst/>
          </a:prstGeom>
        </p:spPr>
      </p:pic>
      <p:pic>
        <p:nvPicPr>
          <p:cNvPr id="12" name="Picture 11">
            <a:extLst>
              <a:ext uri="{FF2B5EF4-FFF2-40B4-BE49-F238E27FC236}">
                <a16:creationId xmlns:a16="http://schemas.microsoft.com/office/drawing/2014/main" id="{9B8652C4-3AEE-48EB-9653-D1758ABDB2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00" y="1895672"/>
            <a:ext cx="2806700" cy="355600"/>
          </a:xfrm>
          <a:prstGeom prst="rect">
            <a:avLst/>
          </a:prstGeom>
        </p:spPr>
      </p:pic>
    </p:spTree>
    <p:extLst>
      <p:ext uri="{BB962C8B-B14F-4D97-AF65-F5344CB8AC3E}">
        <p14:creationId xmlns:p14="http://schemas.microsoft.com/office/powerpoint/2010/main" val="352225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3216-C3F3-4033-AC57-85CF4682C2A6}"/>
              </a:ext>
            </a:extLst>
          </p:cNvPr>
          <p:cNvSpPr>
            <a:spLocks noGrp="1"/>
          </p:cNvSpPr>
          <p:nvPr>
            <p:ph type="title"/>
          </p:nvPr>
        </p:nvSpPr>
        <p:spPr/>
        <p:txBody>
          <a:bodyPr/>
          <a:lstStyle/>
          <a:p>
            <a:pPr algn="ctr"/>
            <a:r>
              <a:rPr lang="en-GB" sz="3200" b="0" i="1" dirty="0">
                <a:ln w="0"/>
                <a:solidFill>
                  <a:schemeClr val="tx2">
                    <a:lumMod val="75000"/>
                  </a:schemeClr>
                </a:solidFill>
                <a:effectLst>
                  <a:outerShdw blurRad="60007" dist="310007" dir="7680000" sy="30000" kx="1300200" algn="ctr" rotWithShape="0">
                    <a:prstClr val="black">
                      <a:alpha val="32000"/>
                    </a:prstClr>
                  </a:outerShdw>
                </a:effectLst>
              </a:rPr>
              <a:t>Whence “1” and yet “0” ?</a:t>
            </a:r>
            <a:endParaRPr lang="en-US" sz="2800" dirty="0"/>
          </a:p>
        </p:txBody>
      </p:sp>
      <p:sp>
        <p:nvSpPr>
          <p:cNvPr id="3" name="Content Placeholder 2">
            <a:extLst>
              <a:ext uri="{FF2B5EF4-FFF2-40B4-BE49-F238E27FC236}">
                <a16:creationId xmlns:a16="http://schemas.microsoft.com/office/drawing/2014/main" id="{776A2B4D-8A9A-4D3E-A7CA-BFC13F2702F0}"/>
              </a:ext>
            </a:extLst>
          </p:cNvPr>
          <p:cNvSpPr>
            <a:spLocks noGrp="1"/>
          </p:cNvSpPr>
          <p:nvPr>
            <p:ph idx="1"/>
          </p:nvPr>
        </p:nvSpPr>
        <p:spPr>
          <a:xfrm>
            <a:off x="609600" y="1951037"/>
            <a:ext cx="10972800" cy="4525963"/>
          </a:xfrm>
        </p:spPr>
        <p:txBody>
          <a:bodyPr/>
          <a:lstStyle/>
          <a:p>
            <a:r>
              <a:rPr lang="en-AU" sz="3200" i="1" dirty="0">
                <a:solidFill>
                  <a:srgbClr val="BF0703"/>
                </a:solidFill>
              </a:rPr>
              <a:t>No statement of the question </a:t>
            </a:r>
          </a:p>
          <a:p>
            <a:pPr marL="0" indent="0">
              <a:buNone/>
            </a:pPr>
            <a:r>
              <a:rPr lang="en-AU" sz="3200" i="1" dirty="0">
                <a:solidFill>
                  <a:srgbClr val="BF0703"/>
                </a:solidFill>
              </a:rPr>
              <a:t>	“How does the mass of the proton arise?” </a:t>
            </a:r>
          </a:p>
          <a:p>
            <a:pPr marL="0" indent="0">
              <a:buNone/>
            </a:pPr>
            <a:r>
              <a:rPr lang="en-AU" sz="3200" i="1" dirty="0">
                <a:solidFill>
                  <a:srgbClr val="BF0703"/>
                </a:solidFill>
              </a:rPr>
              <a:t>	is complete without the additional clause </a:t>
            </a:r>
          </a:p>
          <a:p>
            <a:pPr marL="0" indent="0">
              <a:buNone/>
            </a:pPr>
            <a:r>
              <a:rPr lang="en-AU" sz="3200" i="1" dirty="0">
                <a:solidFill>
                  <a:srgbClr val="BF0703"/>
                </a:solidFill>
              </a:rPr>
              <a:t>	“How does the pion remain </a:t>
            </a:r>
            <a:r>
              <a:rPr lang="en-AU" sz="3200" b="1" dirty="0">
                <a:ln w="28575">
                  <a:solidFill>
                    <a:srgbClr val="C00000"/>
                  </a:solidFill>
                  <a:prstDash val="solid"/>
                </a:ln>
                <a:solidFill>
                  <a:srgbClr val="FFFFFF"/>
                </a:solidFill>
                <a:effectLst>
                  <a:outerShdw dist="38100" dir="2700000" algn="tl" rotWithShape="0">
                    <a:schemeClr val="accent2"/>
                  </a:outerShdw>
                </a:effectLst>
              </a:rPr>
              <a:t>massless</a:t>
            </a:r>
            <a:r>
              <a:rPr lang="en-AU" sz="3200" i="1" dirty="0">
                <a:solidFill>
                  <a:srgbClr val="BF0703"/>
                </a:solidFill>
              </a:rPr>
              <a:t>?”</a:t>
            </a:r>
          </a:p>
          <a:p>
            <a:pPr>
              <a:spcBef>
                <a:spcPts val="1200"/>
              </a:spcBef>
            </a:pPr>
            <a:r>
              <a:rPr lang="en-AU" sz="2400" dirty="0">
                <a:solidFill>
                  <a:schemeClr val="tx2">
                    <a:lumMod val="50000"/>
                  </a:schemeClr>
                </a:solidFill>
              </a:rPr>
              <a:t>Natural visible-matter mass-scale must emerge simultaneously with apparent preservation of scale invariance in related systems</a:t>
            </a:r>
          </a:p>
          <a:p>
            <a:pPr lvl="1"/>
            <a:r>
              <a:rPr lang="en-AU" sz="2400" dirty="0">
                <a:solidFill>
                  <a:schemeClr val="tx2">
                    <a:lumMod val="50000"/>
                  </a:schemeClr>
                </a:solidFill>
              </a:rPr>
              <a:t>Expectation value of </a:t>
            </a:r>
            <a:r>
              <a:rPr lang="en-GB" sz="2400" i="1" dirty="0"/>
              <a:t>Θ</a:t>
            </a:r>
            <a:r>
              <a:rPr lang="en-GB" sz="2400" i="1" baseline="-25000" dirty="0"/>
              <a:t>0 </a:t>
            </a:r>
            <a:r>
              <a:rPr lang="en-AU" sz="2400" dirty="0">
                <a:solidFill>
                  <a:schemeClr val="tx2">
                    <a:lumMod val="50000"/>
                  </a:schemeClr>
                </a:solidFill>
              </a:rPr>
              <a:t>in pion is always zero, </a:t>
            </a:r>
          </a:p>
          <a:p>
            <a:pPr marL="457200" lvl="1" indent="0">
              <a:spcBef>
                <a:spcPts val="0"/>
              </a:spcBef>
              <a:buNone/>
            </a:pPr>
            <a:r>
              <a:rPr lang="en-AU" sz="2400" dirty="0">
                <a:solidFill>
                  <a:schemeClr val="tx2">
                    <a:lumMod val="50000"/>
                  </a:schemeClr>
                </a:solidFill>
              </a:rPr>
              <a:t>	irrespective of the size of the natural mass-scale for strong interactions = </a:t>
            </a:r>
            <a:r>
              <a:rPr lang="en-AU" sz="2400" i="1" dirty="0" err="1">
                <a:solidFill>
                  <a:schemeClr val="tx2">
                    <a:lumMod val="50000"/>
                  </a:schemeClr>
                </a:solidFill>
              </a:rPr>
              <a:t>m</a:t>
            </a:r>
            <a:r>
              <a:rPr lang="en-AU" sz="2400" i="1" baseline="-25000" dirty="0" err="1">
                <a:solidFill>
                  <a:schemeClr val="tx2">
                    <a:lumMod val="50000"/>
                  </a:schemeClr>
                </a:solidFill>
              </a:rPr>
              <a:t>p</a:t>
            </a:r>
            <a:endParaRPr lang="en-GB" sz="3200" dirty="0">
              <a:solidFill>
                <a:schemeClr val="tx2">
                  <a:lumMod val="50000"/>
                </a:schemeClr>
              </a:solidFill>
            </a:endParaRPr>
          </a:p>
          <a:p>
            <a:endParaRPr lang="en-US" dirty="0"/>
          </a:p>
        </p:txBody>
      </p:sp>
      <p:sp>
        <p:nvSpPr>
          <p:cNvPr id="4" name="Date Placeholder 3">
            <a:extLst>
              <a:ext uri="{FF2B5EF4-FFF2-40B4-BE49-F238E27FC236}">
                <a16:creationId xmlns:a16="http://schemas.microsoft.com/office/drawing/2014/main" id="{50FDDB22-0688-4EB3-8658-D9E9DC22A4D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E2166246-CFED-491F-85B8-D1EF2452C9BE}"/>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8F2BC71-711F-431D-9800-553A0465453F}"/>
              </a:ext>
            </a:extLst>
          </p:cNvPr>
          <p:cNvSpPr>
            <a:spLocks noGrp="1"/>
          </p:cNvSpPr>
          <p:nvPr>
            <p:ph type="sldNum" sz="quarter" idx="12"/>
          </p:nvPr>
        </p:nvSpPr>
        <p:spPr/>
        <p:txBody>
          <a:bodyPr/>
          <a:lstStyle/>
          <a:p>
            <a:fld id="{87034D8C-3CB4-402A-BC46-2AB14C0FE90A}" type="slidenum">
              <a:rPr lang="en-US" smtClean="0"/>
              <a:pPr/>
              <a:t>28</a:t>
            </a:fld>
            <a:endParaRPr lang="en-US"/>
          </a:p>
        </p:txBody>
      </p:sp>
      <p:pic>
        <p:nvPicPr>
          <p:cNvPr id="7" name="Picture 6">
            <a:extLst>
              <a:ext uri="{FF2B5EF4-FFF2-40B4-BE49-F238E27FC236}">
                <a16:creationId xmlns:a16="http://schemas.microsoft.com/office/drawing/2014/main" id="{068FAAA9-48C7-4D1A-803D-6A66F641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97678"/>
            <a:ext cx="8077200" cy="55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594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ircle(in)">
                                      <p:cBhvr>
                                        <p:cTn id="1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3216-C3F3-4033-AC57-85CF4682C2A6}"/>
              </a:ext>
            </a:extLst>
          </p:cNvPr>
          <p:cNvSpPr>
            <a:spLocks noGrp="1"/>
          </p:cNvSpPr>
          <p:nvPr>
            <p:ph type="title"/>
          </p:nvPr>
        </p:nvSpPr>
        <p:spPr/>
        <p:txBody>
          <a:bodyPr/>
          <a:lstStyle/>
          <a:p>
            <a:pPr algn="ctr"/>
            <a:r>
              <a:rPr lang="en-GB" sz="3200" b="0" i="1" dirty="0">
                <a:ln w="0"/>
                <a:solidFill>
                  <a:schemeClr val="tx2">
                    <a:lumMod val="75000"/>
                  </a:schemeClr>
                </a:solidFill>
                <a:effectLst>
                  <a:outerShdw blurRad="60007" dist="310007" dir="7680000" sy="30000" kx="1300200" algn="ctr" rotWithShape="0">
                    <a:prstClr val="black">
                      <a:alpha val="32000"/>
                    </a:prstClr>
                  </a:outerShdw>
                </a:effectLst>
              </a:rPr>
              <a:t>Whence “1” and yet “0” ?</a:t>
            </a:r>
            <a:endParaRPr lang="en-US" sz="2800" dirty="0"/>
          </a:p>
        </p:txBody>
      </p:sp>
      <p:sp>
        <p:nvSpPr>
          <p:cNvPr id="3" name="Content Placeholder 2">
            <a:extLst>
              <a:ext uri="{FF2B5EF4-FFF2-40B4-BE49-F238E27FC236}">
                <a16:creationId xmlns:a16="http://schemas.microsoft.com/office/drawing/2014/main" id="{776A2B4D-8A9A-4D3E-A7CA-BFC13F2702F0}"/>
              </a:ext>
            </a:extLst>
          </p:cNvPr>
          <p:cNvSpPr>
            <a:spLocks noGrp="1"/>
          </p:cNvSpPr>
          <p:nvPr>
            <p:ph idx="1"/>
          </p:nvPr>
        </p:nvSpPr>
        <p:spPr>
          <a:xfrm>
            <a:off x="609600" y="1951037"/>
            <a:ext cx="10972800" cy="4525963"/>
          </a:xfrm>
        </p:spPr>
        <p:txBody>
          <a:bodyPr/>
          <a:lstStyle/>
          <a:p>
            <a:r>
              <a:rPr lang="en-AU" sz="3200" i="1" dirty="0">
                <a:solidFill>
                  <a:srgbClr val="BF0703"/>
                </a:solidFill>
              </a:rPr>
              <a:t>No statement of the question </a:t>
            </a:r>
          </a:p>
          <a:p>
            <a:pPr marL="0" indent="0">
              <a:buNone/>
            </a:pPr>
            <a:r>
              <a:rPr lang="en-AU" sz="3200" i="1" dirty="0">
                <a:solidFill>
                  <a:srgbClr val="BF0703"/>
                </a:solidFill>
              </a:rPr>
              <a:t>	“How does the mass of the proton arise?” </a:t>
            </a:r>
          </a:p>
          <a:p>
            <a:pPr marL="0" indent="0">
              <a:buNone/>
            </a:pPr>
            <a:r>
              <a:rPr lang="en-AU" sz="3200" i="1" dirty="0">
                <a:solidFill>
                  <a:srgbClr val="BF0703"/>
                </a:solidFill>
              </a:rPr>
              <a:t>	is complete without the additional clause </a:t>
            </a:r>
          </a:p>
          <a:p>
            <a:pPr marL="0" indent="0">
              <a:buNone/>
            </a:pPr>
            <a:r>
              <a:rPr lang="en-AU" sz="3200" i="1" dirty="0">
                <a:solidFill>
                  <a:srgbClr val="BF0703"/>
                </a:solidFill>
              </a:rPr>
              <a:t>	“How does the pion remain </a:t>
            </a:r>
            <a:r>
              <a:rPr lang="en-AU" sz="3200" b="1" dirty="0">
                <a:ln w="28575">
                  <a:solidFill>
                    <a:srgbClr val="C00000"/>
                  </a:solidFill>
                  <a:prstDash val="solid"/>
                </a:ln>
                <a:solidFill>
                  <a:srgbClr val="FFFFFF"/>
                </a:solidFill>
                <a:effectLst>
                  <a:outerShdw dist="38100" dir="2700000" algn="tl" rotWithShape="0">
                    <a:schemeClr val="accent2"/>
                  </a:outerShdw>
                </a:effectLst>
              </a:rPr>
              <a:t>massless</a:t>
            </a:r>
            <a:r>
              <a:rPr lang="en-AU" sz="3200" i="1" dirty="0">
                <a:solidFill>
                  <a:srgbClr val="BF0703"/>
                </a:solidFill>
              </a:rPr>
              <a:t>?”</a:t>
            </a:r>
          </a:p>
          <a:p>
            <a:pPr>
              <a:spcBef>
                <a:spcPts val="1200"/>
              </a:spcBef>
            </a:pPr>
            <a:r>
              <a:rPr lang="en-AU" sz="2400" dirty="0">
                <a:solidFill>
                  <a:schemeClr val="tx2">
                    <a:lumMod val="50000"/>
                  </a:schemeClr>
                </a:solidFill>
              </a:rPr>
              <a:t>Natural visible-matter mass-scale must emerge simultaneously with apparent preservation of scale invariance in related systems</a:t>
            </a:r>
          </a:p>
          <a:p>
            <a:pPr lvl="1"/>
            <a:r>
              <a:rPr lang="en-AU" sz="2400" dirty="0">
                <a:solidFill>
                  <a:schemeClr val="tx2">
                    <a:lumMod val="50000"/>
                  </a:schemeClr>
                </a:solidFill>
              </a:rPr>
              <a:t>Expectation value of </a:t>
            </a:r>
            <a:r>
              <a:rPr lang="en-GB" sz="2400" i="1" dirty="0"/>
              <a:t>Θ</a:t>
            </a:r>
            <a:r>
              <a:rPr lang="en-GB" sz="2400" i="1" baseline="-25000" dirty="0"/>
              <a:t>0 </a:t>
            </a:r>
            <a:r>
              <a:rPr lang="en-AU" sz="2400" dirty="0">
                <a:solidFill>
                  <a:schemeClr val="tx2">
                    <a:lumMod val="50000"/>
                  </a:schemeClr>
                </a:solidFill>
              </a:rPr>
              <a:t>in pion is always zero, </a:t>
            </a:r>
          </a:p>
          <a:p>
            <a:pPr marL="457200" lvl="1" indent="0">
              <a:spcBef>
                <a:spcPts val="0"/>
              </a:spcBef>
              <a:buNone/>
            </a:pPr>
            <a:r>
              <a:rPr lang="en-AU" sz="2400" dirty="0">
                <a:solidFill>
                  <a:schemeClr val="tx2">
                    <a:lumMod val="50000"/>
                  </a:schemeClr>
                </a:solidFill>
              </a:rPr>
              <a:t>	irrespective of the size of the natural mass-scale for strong interactions = </a:t>
            </a:r>
            <a:r>
              <a:rPr lang="en-AU" sz="2400" i="1" dirty="0" err="1">
                <a:solidFill>
                  <a:schemeClr val="tx2">
                    <a:lumMod val="50000"/>
                  </a:schemeClr>
                </a:solidFill>
              </a:rPr>
              <a:t>m</a:t>
            </a:r>
            <a:r>
              <a:rPr lang="en-AU" sz="2400" i="1" baseline="-25000" dirty="0" err="1">
                <a:solidFill>
                  <a:schemeClr val="tx2">
                    <a:lumMod val="50000"/>
                  </a:schemeClr>
                </a:solidFill>
              </a:rPr>
              <a:t>p</a:t>
            </a:r>
            <a:endParaRPr lang="en-GB" sz="3200" dirty="0">
              <a:solidFill>
                <a:schemeClr val="tx2">
                  <a:lumMod val="50000"/>
                </a:schemeClr>
              </a:solidFill>
            </a:endParaRPr>
          </a:p>
          <a:p>
            <a:endParaRPr lang="en-US" dirty="0"/>
          </a:p>
        </p:txBody>
      </p:sp>
      <p:sp>
        <p:nvSpPr>
          <p:cNvPr id="4" name="Date Placeholder 3">
            <a:extLst>
              <a:ext uri="{FF2B5EF4-FFF2-40B4-BE49-F238E27FC236}">
                <a16:creationId xmlns:a16="http://schemas.microsoft.com/office/drawing/2014/main" id="{50FDDB22-0688-4EB3-8658-D9E9DC22A4D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E2166246-CFED-491F-85B8-D1EF2452C9BE}"/>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8F2BC71-711F-431D-9800-553A0465453F}"/>
              </a:ext>
            </a:extLst>
          </p:cNvPr>
          <p:cNvSpPr>
            <a:spLocks noGrp="1"/>
          </p:cNvSpPr>
          <p:nvPr>
            <p:ph type="sldNum" sz="quarter" idx="12"/>
          </p:nvPr>
        </p:nvSpPr>
        <p:spPr/>
        <p:txBody>
          <a:bodyPr/>
          <a:lstStyle/>
          <a:p>
            <a:fld id="{87034D8C-3CB4-402A-BC46-2AB14C0FE90A}" type="slidenum">
              <a:rPr lang="en-US" smtClean="0"/>
              <a:pPr/>
              <a:t>29</a:t>
            </a:fld>
            <a:endParaRPr lang="en-US"/>
          </a:p>
        </p:txBody>
      </p:sp>
      <p:pic>
        <p:nvPicPr>
          <p:cNvPr id="7" name="Picture 6">
            <a:extLst>
              <a:ext uri="{FF2B5EF4-FFF2-40B4-BE49-F238E27FC236}">
                <a16:creationId xmlns:a16="http://schemas.microsoft.com/office/drawing/2014/main" id="{068FAAA9-48C7-4D1A-803D-6A66F641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97678"/>
            <a:ext cx="8077200" cy="55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FD171DF6-D541-414E-97D8-051A4DB2ED45}"/>
              </a:ext>
            </a:extLst>
          </p:cNvPr>
          <p:cNvSpPr txBox="1"/>
          <p:nvPr/>
        </p:nvSpPr>
        <p:spPr>
          <a:xfrm>
            <a:off x="972937" y="4209033"/>
            <a:ext cx="10246125" cy="2062103"/>
          </a:xfrm>
          <a:prstGeom prst="rect">
            <a:avLst/>
          </a:prstGeom>
          <a:solidFill>
            <a:schemeClr val="bg1"/>
          </a:solidFill>
        </p:spPr>
        <p:txBody>
          <a:bodyPr wrap="square" rtlCol="0">
            <a:spAutoFit/>
          </a:bodyPr>
          <a:lstStyle/>
          <a:p>
            <a:pPr algn="ctr"/>
            <a:r>
              <a:rPr lang="en-US" sz="3200" dirty="0">
                <a:ln w="0"/>
                <a:solidFill>
                  <a:srgbClr val="7030A0"/>
                </a:solidFill>
                <a:effectLst>
                  <a:reflection blurRad="6350" stA="53000" endA="300" endPos="35500" dir="5400000" sy="-90000" algn="bl" rotWithShape="0"/>
                </a:effectLst>
              </a:rPr>
              <a:t>Modern Physics must </a:t>
            </a:r>
          </a:p>
          <a:p>
            <a:pPr algn="ctr"/>
            <a:r>
              <a:rPr lang="en-US" sz="3200" dirty="0">
                <a:ln w="0"/>
                <a:solidFill>
                  <a:srgbClr val="7030A0"/>
                </a:solidFill>
                <a:effectLst>
                  <a:reflection blurRad="6350" stA="53000" endA="300" endPos="35500" dir="5400000" sy="-90000" algn="bl" rotWithShape="0"/>
                </a:effectLst>
              </a:rPr>
              <a:t>Elucidate the entire array of Empirical Consequences</a:t>
            </a:r>
          </a:p>
          <a:p>
            <a:pPr algn="ctr"/>
            <a:r>
              <a:rPr lang="en-US" sz="3200" dirty="0">
                <a:ln w="0"/>
                <a:solidFill>
                  <a:srgbClr val="7030A0"/>
                </a:solidFill>
                <a:effectLst>
                  <a:reflection blurRad="6350" stA="53000" endA="300" endPos="35500" dir="5400000" sy="-90000" algn="bl" rotWithShape="0"/>
                </a:effectLst>
              </a:rPr>
              <a:t>of the Mechanism responsible </a:t>
            </a:r>
          </a:p>
          <a:p>
            <a:pPr algn="ctr"/>
            <a:r>
              <a:rPr lang="en-US" sz="3200" dirty="0">
                <a:ln w="0"/>
                <a:solidFill>
                  <a:srgbClr val="7030A0"/>
                </a:solidFill>
                <a:effectLst>
                  <a:reflection blurRad="6350" stA="53000" endA="300" endPos="35500" dir="5400000" sy="-90000" algn="bl" rotWithShape="0"/>
                </a:effectLst>
              </a:rPr>
              <a:t>so that the Standard Model can be Tested and Bounded</a:t>
            </a:r>
          </a:p>
        </p:txBody>
      </p:sp>
    </p:spTree>
    <p:extLst>
      <p:ext uri="{BB962C8B-B14F-4D97-AF65-F5344CB8AC3E}">
        <p14:creationId xmlns:p14="http://schemas.microsoft.com/office/powerpoint/2010/main" val="297454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4D8CF6-6954-4F10-B3B6-E7FC1926F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06007"/>
            <a:ext cx="5707747" cy="57156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A7FF508E-1FD2-4485-B9AC-02BACDDAC88A}"/>
              </a:ext>
            </a:extLst>
          </p:cNvPr>
          <p:cNvSpPr>
            <a:spLocks noGrp="1"/>
          </p:cNvSpPr>
          <p:nvPr>
            <p:ph type="title"/>
          </p:nvPr>
        </p:nvSpPr>
        <p:spPr/>
        <p:txBody>
          <a:bodyPr/>
          <a:lstStyle/>
          <a:p>
            <a:r>
              <a:rPr lang="en-GB" sz="3200" dirty="0"/>
              <a:t>Standard Model of Particle Physics</a:t>
            </a:r>
            <a:endParaRPr lang="en-US" sz="3200" dirty="0"/>
          </a:p>
        </p:txBody>
      </p:sp>
      <p:sp>
        <p:nvSpPr>
          <p:cNvPr id="3" name="Content Placeholder 2">
            <a:extLst>
              <a:ext uri="{FF2B5EF4-FFF2-40B4-BE49-F238E27FC236}">
                <a16:creationId xmlns:a16="http://schemas.microsoft.com/office/drawing/2014/main" id="{4FE9523C-CCE8-434C-B485-7123A4BD7788}"/>
              </a:ext>
            </a:extLst>
          </p:cNvPr>
          <p:cNvSpPr>
            <a:spLocks noGrp="1"/>
          </p:cNvSpPr>
          <p:nvPr>
            <p:ph idx="1"/>
          </p:nvPr>
        </p:nvSpPr>
        <p:spPr>
          <a:xfrm>
            <a:off x="609600" y="990601"/>
            <a:ext cx="5867400" cy="5135564"/>
          </a:xfrm>
        </p:spPr>
        <p:txBody>
          <a:bodyPr/>
          <a:lstStyle/>
          <a:p>
            <a:r>
              <a:rPr lang="en-GB" dirty="0">
                <a:solidFill>
                  <a:schemeClr val="tx2">
                    <a:lumMod val="75000"/>
                  </a:schemeClr>
                </a:solidFill>
              </a:rPr>
              <a:t>Standard Model (SM) </a:t>
            </a:r>
            <a:r>
              <a:rPr lang="en-AU" dirty="0">
                <a:solidFill>
                  <a:schemeClr val="tx2">
                    <a:lumMod val="75000"/>
                  </a:schemeClr>
                </a:solidFill>
              </a:rPr>
              <a:t>offers a description of all known fundamental physics except gravity, and gravity is something that has no discernible effect when particles are studied a few at a time.</a:t>
            </a:r>
          </a:p>
          <a:p>
            <a:r>
              <a:rPr lang="en-AU" dirty="0"/>
              <a:t>Since LHC’s discovery of the Higgs in 2012, the Higgs Boson has been promoted to the </a:t>
            </a:r>
          </a:p>
          <a:p>
            <a:pPr marL="0" indent="0">
              <a:spcBef>
                <a:spcPts val="0"/>
              </a:spcBef>
              <a:buNone/>
            </a:pPr>
            <a:r>
              <a:rPr lang="en-AU" dirty="0"/>
              <a:t>     </a:t>
            </a:r>
            <a:r>
              <a:rPr lang="en-AU" i="1" dirty="0"/>
              <a:t>Centre of Things</a:t>
            </a:r>
          </a:p>
          <a:p>
            <a:r>
              <a:rPr lang="en-AU" dirty="0"/>
              <a:t>Standard Model has </a:t>
            </a:r>
          </a:p>
          <a:p>
            <a:pPr marL="400050" lvl="1" indent="0">
              <a:spcBef>
                <a:spcPts val="0"/>
              </a:spcBef>
              <a:buNone/>
            </a:pPr>
            <a:r>
              <a:rPr lang="en-AU" sz="2200" i="1" dirty="0">
                <a:solidFill>
                  <a:srgbClr val="FF0000"/>
                </a:solidFill>
              </a:rPr>
              <a:t>17 particles and </a:t>
            </a:r>
            <a:r>
              <a:rPr lang="en-US" sz="2200" i="1" dirty="0">
                <a:solidFill>
                  <a:srgbClr val="FF0000"/>
                </a:solidFill>
              </a:rPr>
              <a:t>19 parameters</a:t>
            </a:r>
            <a:r>
              <a:rPr lang="en-US" sz="2200" dirty="0"/>
              <a:t>, </a:t>
            </a:r>
          </a:p>
          <a:p>
            <a:pPr marL="400050" lvl="1" indent="0">
              <a:spcBef>
                <a:spcPts val="0"/>
              </a:spcBef>
              <a:buNone/>
            </a:pPr>
            <a:r>
              <a:rPr lang="en-US" sz="2200" dirty="0"/>
              <a:t>most of which relate to the Higgs and all of which must be determined through comparison with experiment</a:t>
            </a:r>
          </a:p>
          <a:p>
            <a:r>
              <a:rPr lang="en-US" sz="2200" dirty="0"/>
              <a:t>SM supposedly describes </a:t>
            </a:r>
            <a:r>
              <a:rPr lang="en-US" dirty="0"/>
              <a:t>most powerful forces in Nature; yet, </a:t>
            </a:r>
            <a:r>
              <a:rPr lang="en-US" sz="2200" dirty="0"/>
              <a:t>somewhat unsatisfactory</a:t>
            </a:r>
          </a:p>
          <a:p>
            <a:endParaRPr lang="en-US" dirty="0"/>
          </a:p>
        </p:txBody>
      </p:sp>
      <p:sp>
        <p:nvSpPr>
          <p:cNvPr id="4" name="Date Placeholder 3">
            <a:extLst>
              <a:ext uri="{FF2B5EF4-FFF2-40B4-BE49-F238E27FC236}">
                <a16:creationId xmlns:a16="http://schemas.microsoft.com/office/drawing/2014/main" id="{D23528C1-0308-4C39-86FE-B7D8DBFC41A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7A711888-9890-410F-9EF9-0D36C2BC4FC3}"/>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F6395BC9-5A3B-449D-8793-4499B94281B0}"/>
              </a:ext>
            </a:extLst>
          </p:cNvPr>
          <p:cNvSpPr>
            <a:spLocks noGrp="1"/>
          </p:cNvSpPr>
          <p:nvPr>
            <p:ph type="sldNum" sz="quarter" idx="12"/>
          </p:nvPr>
        </p:nvSpPr>
        <p:spPr/>
        <p:txBody>
          <a:bodyPr/>
          <a:lstStyle/>
          <a:p>
            <a:fld id="{87034D8C-3CB4-402A-BC46-2AB14C0FE90A}" type="slidenum">
              <a:rPr lang="en-US" smtClean="0"/>
              <a:pPr/>
              <a:t>3</a:t>
            </a:fld>
            <a:endParaRPr lang="en-US"/>
          </a:p>
        </p:txBody>
      </p:sp>
    </p:spTree>
    <p:extLst>
      <p:ext uri="{BB962C8B-B14F-4D97-AF65-F5344CB8AC3E}">
        <p14:creationId xmlns:p14="http://schemas.microsoft.com/office/powerpoint/2010/main" val="13508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lack, nature, night sky&#10;&#10;Description automatically generated">
            <a:extLst>
              <a:ext uri="{FF2B5EF4-FFF2-40B4-BE49-F238E27FC236}">
                <a16:creationId xmlns:a16="http://schemas.microsoft.com/office/drawing/2014/main" id="{8CE16D31-D8FA-4842-B2B8-55A9FBB9C4A7}"/>
              </a:ext>
            </a:extLst>
          </p:cNvPr>
          <p:cNvPicPr>
            <a:picLocks noChangeAspect="1"/>
          </p:cNvPicPr>
          <p:nvPr/>
        </p:nvPicPr>
        <p:blipFill rotWithShape="1">
          <a:blip r:embed="rId2">
            <a:extLst>
              <a:ext uri="{28A0092B-C50C-407E-A947-70E740481C1C}">
                <a14:useLocalDpi xmlns:a14="http://schemas.microsoft.com/office/drawing/2010/main" val="0"/>
              </a:ext>
            </a:extLst>
          </a:blip>
          <a:srcRect t="16203" b="4292"/>
          <a:stretch/>
        </p:blipFill>
        <p:spPr>
          <a:xfrm>
            <a:off x="20" y="10"/>
            <a:ext cx="12191980" cy="6857990"/>
          </a:xfrm>
          <a:prstGeom prst="rect">
            <a:avLst/>
          </a:prstGeom>
          <a:noFill/>
        </p:spPr>
      </p:pic>
      <p:sp>
        <p:nvSpPr>
          <p:cNvPr id="2" name="Date Placeholder 1" hidden="1">
            <a:extLst>
              <a:ext uri="{FF2B5EF4-FFF2-40B4-BE49-F238E27FC236}">
                <a16:creationId xmlns:a16="http://schemas.microsoft.com/office/drawing/2014/main" id="{7007E2BE-D0CA-4AB3-A6BD-E72B41651CA6}"/>
              </a:ext>
            </a:extLst>
          </p:cNvPr>
          <p:cNvSpPr>
            <a:spLocks noGrp="1"/>
          </p:cNvSpPr>
          <p:nvPr>
            <p:ph type="dt" sz="half" idx="10"/>
          </p:nvPr>
        </p:nvSpPr>
        <p:spPr/>
        <p:txBody>
          <a:bodyPr/>
          <a:lstStyle/>
          <a:p>
            <a:pPr>
              <a:spcAft>
                <a:spcPts val="600"/>
              </a:spcAft>
            </a:pPr>
            <a:r>
              <a:rPr lang="en-US"/>
              <a:t>.                    2025 October 14: NJU INP IWSHSSI 2025                                            (98)</a:t>
            </a:r>
          </a:p>
        </p:txBody>
      </p:sp>
      <p:sp>
        <p:nvSpPr>
          <p:cNvPr id="3" name="Footer Placeholder 2">
            <a:extLst>
              <a:ext uri="{FF2B5EF4-FFF2-40B4-BE49-F238E27FC236}">
                <a16:creationId xmlns:a16="http://schemas.microsoft.com/office/drawing/2014/main" id="{2EC294E2-EE79-4BA5-A624-5995E46571B8}"/>
              </a:ext>
            </a:extLst>
          </p:cNvPr>
          <p:cNvSpPr>
            <a:spLocks noGrp="1"/>
          </p:cNvSpPr>
          <p:nvPr>
            <p:ph type="ftr" sz="quarter" idx="11"/>
          </p:nvPr>
        </p:nvSpPr>
        <p:spPr/>
        <p:txBody>
          <a:bodyPr/>
          <a:lstStyle/>
          <a:p>
            <a:pPr>
              <a:spcAft>
                <a:spcPts val="600"/>
              </a:spcAft>
            </a:pPr>
            <a:r>
              <a:rPr lang="en-US"/>
              <a:t>Craig Roberts cdroberts@nju.edu.cn  471  2/4 Emergent Hadron Mass: Origins and Consequences</a:t>
            </a:r>
          </a:p>
        </p:txBody>
      </p:sp>
      <p:sp>
        <p:nvSpPr>
          <p:cNvPr id="4" name="Slide Number Placeholder 3" hidden="1">
            <a:extLst>
              <a:ext uri="{FF2B5EF4-FFF2-40B4-BE49-F238E27FC236}">
                <a16:creationId xmlns:a16="http://schemas.microsoft.com/office/drawing/2014/main" id="{5064C8EE-C2E8-49BE-B22B-7EF3144131E0}"/>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30</a:t>
            </a:fld>
            <a:endParaRPr lang="en-US"/>
          </a:p>
        </p:txBody>
      </p:sp>
    </p:spTree>
    <p:extLst>
      <p:ext uri="{BB962C8B-B14F-4D97-AF65-F5344CB8AC3E}">
        <p14:creationId xmlns:p14="http://schemas.microsoft.com/office/powerpoint/2010/main" val="409395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244F-CD5D-4F74-804F-630C3A1CB83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4F160E1-4C94-4F43-A238-DA89F74FA4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7098400-BD07-4EEB-948A-49CF431EFDA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731B4588-F179-4CA2-96E7-D4116CDC4202}"/>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6B996BB9-0E43-4D54-8858-9FBBB31D5E43}"/>
              </a:ext>
            </a:extLst>
          </p:cNvPr>
          <p:cNvSpPr>
            <a:spLocks noGrp="1"/>
          </p:cNvSpPr>
          <p:nvPr>
            <p:ph type="sldNum" sz="quarter" idx="12"/>
          </p:nvPr>
        </p:nvSpPr>
        <p:spPr/>
        <p:txBody>
          <a:bodyPr/>
          <a:lstStyle/>
          <a:p>
            <a:fld id="{87034D8C-3CB4-402A-BC46-2AB14C0FE90A}" type="slidenum">
              <a:rPr lang="en-US" smtClean="0"/>
              <a:pPr/>
              <a:t>31</a:t>
            </a:fld>
            <a:endParaRPr lang="en-US"/>
          </a:p>
        </p:txBody>
      </p:sp>
      <p:pic>
        <p:nvPicPr>
          <p:cNvPr id="8" name="Picture 7" descr="A picture containing drawing, food&#10;&#10;Description automatically generated">
            <a:extLst>
              <a:ext uri="{FF2B5EF4-FFF2-40B4-BE49-F238E27FC236}">
                <a16:creationId xmlns:a16="http://schemas.microsoft.com/office/drawing/2014/main" id="{0C9A53DD-2BA8-406F-8363-73163F619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1089024"/>
            <a:ext cx="5010150" cy="3907917"/>
          </a:xfrm>
          <a:prstGeom prst="rect">
            <a:avLst/>
          </a:prstGeom>
        </p:spPr>
      </p:pic>
    </p:spTree>
    <p:extLst>
      <p:ext uri="{BB962C8B-B14F-4D97-AF65-F5344CB8AC3E}">
        <p14:creationId xmlns:p14="http://schemas.microsoft.com/office/powerpoint/2010/main" val="2658612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33926"/>
            <a:ext cx="11993034" cy="1362075"/>
          </a:xfrm>
        </p:spPr>
        <p:txBody>
          <a:bodyPr/>
          <a:lstStyle/>
          <a:p>
            <a:pPr algn="ctr"/>
            <a:r>
              <a:rPr lang="en-US" sz="7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Gluon Dyson/Gap Equation</a:t>
            </a:r>
            <a:endParaRPr lang="en-US" sz="74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p:cNvSpPr>
            <a:spLocks noGrp="1"/>
          </p:cNvSpPr>
          <p:nvPr>
            <p:ph type="sldNum" sz="quarter" idx="12"/>
          </p:nvPr>
        </p:nvSpPr>
        <p:spPr/>
        <p:txBody>
          <a:bodyPr/>
          <a:lstStyle/>
          <a:p>
            <a:fld id="{87034D8C-3CB4-402A-BC46-2AB14C0FE90A}" type="slidenum">
              <a:rPr lang="en-US" smtClean="0"/>
              <a:pPr/>
              <a:t>32</a:t>
            </a:fld>
            <a:endParaRPr lang="en-US"/>
          </a:p>
        </p:txBody>
      </p:sp>
      <p:pic>
        <p:nvPicPr>
          <p:cNvPr id="9" name="Picture 8" descr="t.jpg"/>
          <p:cNvPicPr>
            <a:picLocks noChangeAspect="1"/>
          </p:cNvPicPr>
          <p:nvPr/>
        </p:nvPicPr>
        <p:blipFill>
          <a:blip r:embed="rId2" cstate="print"/>
          <a:stretch>
            <a:fillRect/>
          </a:stretch>
        </p:blipFill>
        <p:spPr>
          <a:xfrm>
            <a:off x="1524000" y="1371600"/>
            <a:ext cx="9144000" cy="2233854"/>
          </a:xfrm>
          <a:prstGeom prst="rect">
            <a:avLst/>
          </a:prstGeom>
        </p:spPr>
      </p:pic>
      <p:sp>
        <p:nvSpPr>
          <p:cNvPr id="7" name="Rectangle 6"/>
          <p:cNvSpPr/>
          <p:nvPr/>
        </p:nvSpPr>
        <p:spPr>
          <a:xfrm>
            <a:off x="0" y="1"/>
            <a:ext cx="4572000" cy="646331"/>
          </a:xfrm>
          <a:prstGeom prst="rect">
            <a:avLst/>
          </a:prstGeom>
        </p:spPr>
        <p:txBody>
          <a:bodyPr>
            <a:spAutoFit/>
          </a:bodyPr>
          <a:lstStyle/>
          <a:p>
            <a:r>
              <a:rPr lang="en-GB" sz="1200" i="1" dirty="0">
                <a:solidFill>
                  <a:schemeClr val="accent1">
                    <a:lumMod val="50000"/>
                  </a:schemeClr>
                </a:solidFill>
              </a:rPr>
              <a:t>Pinch Technique: Theory and Applications</a:t>
            </a:r>
          </a:p>
          <a:p>
            <a:r>
              <a:rPr lang="en-GB" sz="1200" dirty="0">
                <a:solidFill>
                  <a:schemeClr val="accent1">
                    <a:lumMod val="50000"/>
                  </a:schemeClr>
                </a:solidFill>
              </a:rPr>
              <a:t>Daniele </a:t>
            </a:r>
            <a:r>
              <a:rPr lang="en-GB" sz="1200" dirty="0" err="1">
                <a:solidFill>
                  <a:schemeClr val="accent1">
                    <a:lumMod val="50000"/>
                  </a:schemeClr>
                </a:solidFill>
              </a:rPr>
              <a:t>Binosi</a:t>
            </a:r>
            <a:r>
              <a:rPr lang="en-GB" sz="1200" dirty="0">
                <a:solidFill>
                  <a:schemeClr val="accent1">
                    <a:lumMod val="50000"/>
                  </a:schemeClr>
                </a:solidFill>
              </a:rPr>
              <a:t> &amp; </a:t>
            </a:r>
            <a:r>
              <a:rPr lang="en-GB" sz="1200" dirty="0" err="1">
                <a:solidFill>
                  <a:schemeClr val="accent1">
                    <a:lumMod val="50000"/>
                  </a:schemeClr>
                </a:solidFill>
              </a:rPr>
              <a:t>Joannis</a:t>
            </a:r>
            <a:r>
              <a:rPr lang="en-GB" sz="1200" dirty="0">
                <a:solidFill>
                  <a:schemeClr val="accent1">
                    <a:lumMod val="50000"/>
                  </a:schemeClr>
                </a:solidFill>
              </a:rPr>
              <a:t> </a:t>
            </a:r>
            <a:r>
              <a:rPr lang="en-GB" sz="1200" dirty="0" err="1">
                <a:solidFill>
                  <a:schemeClr val="accent1">
                    <a:lumMod val="50000"/>
                  </a:schemeClr>
                </a:solidFill>
              </a:rPr>
              <a:t>Papavassiliou</a:t>
            </a:r>
            <a:endParaRPr lang="en-GB" sz="1200" dirty="0">
              <a:solidFill>
                <a:schemeClr val="accent1">
                  <a:lumMod val="50000"/>
                </a:schemeClr>
              </a:solidFill>
            </a:endParaRPr>
          </a:p>
          <a:p>
            <a:r>
              <a:rPr lang="en-GB" sz="1200" dirty="0">
                <a:solidFill>
                  <a:schemeClr val="accent1">
                    <a:lumMod val="50000"/>
                  </a:schemeClr>
                </a:solidFill>
              </a:rPr>
              <a:t>Phys. Rept. 479 (2009) 1-152 </a:t>
            </a:r>
          </a:p>
        </p:txBody>
      </p:sp>
      <p:sp>
        <p:nvSpPr>
          <p:cNvPr id="4" name="Date Placeholder 3"/>
          <p:cNvSpPr>
            <a:spLocks noGrp="1"/>
          </p:cNvSpPr>
          <p:nvPr>
            <p:ph type="dt" sz="half" idx="10"/>
          </p:nvPr>
        </p:nvSpPr>
        <p:spPr>
          <a:xfrm>
            <a:off x="7701116" y="6629400"/>
            <a:ext cx="4419600" cy="381000"/>
          </a:xfrm>
        </p:spPr>
        <p:txBody>
          <a:bodyPr/>
          <a:lstStyle/>
          <a:p>
            <a:r>
              <a:rPr lang="en-US"/>
              <a:t>.                    2025 October 14: NJU INP IWSHSSI 2025                                            (98)</a:t>
            </a:r>
            <a:endParaRPr lang="en-US" dirty="0"/>
          </a:p>
        </p:txBody>
      </p:sp>
      <p:sp>
        <p:nvSpPr>
          <p:cNvPr id="8" name="TextBox 7">
            <a:extLst>
              <a:ext uri="{FF2B5EF4-FFF2-40B4-BE49-F238E27FC236}">
                <a16:creationId xmlns:a16="http://schemas.microsoft.com/office/drawing/2014/main" id="{4795E6D4-70FE-4999-9D39-F992464A47AA}"/>
              </a:ext>
            </a:extLst>
          </p:cNvPr>
          <p:cNvSpPr txBox="1"/>
          <p:nvPr/>
        </p:nvSpPr>
        <p:spPr>
          <a:xfrm>
            <a:off x="3329517" y="3429000"/>
            <a:ext cx="5334000" cy="1554272"/>
          </a:xfrm>
          <a:prstGeom prst="rect">
            <a:avLst/>
          </a:prstGeom>
          <a:noFill/>
        </p:spPr>
        <p:txBody>
          <a:bodyPr wrap="square" rtlCol="0">
            <a:spAutoFit/>
          </a:bodyPr>
          <a:lstStyle/>
          <a:p>
            <a:pPr algn="ctr">
              <a:spcAft>
                <a:spcPts val="600"/>
              </a:spcAft>
            </a:pPr>
            <a:r>
              <a:rPr lang="en-GB" i="1" dirty="0">
                <a:solidFill>
                  <a:srgbClr val="FF0000"/>
                </a:solidFill>
              </a:rPr>
              <a:t>Gluon self interactions modify the propagation characteristics of the gluon </a:t>
            </a:r>
            <a:r>
              <a:rPr lang="en-GB" i="1" dirty="0" err="1">
                <a:solidFill>
                  <a:srgbClr val="FF0000"/>
                </a:solidFill>
              </a:rPr>
              <a:t>partons</a:t>
            </a:r>
            <a:r>
              <a:rPr lang="en-GB" i="1" dirty="0">
                <a:solidFill>
                  <a:srgbClr val="FF0000"/>
                </a:solidFill>
              </a:rPr>
              <a:t> that define QCD.  </a:t>
            </a:r>
          </a:p>
          <a:p>
            <a:pPr algn="ctr"/>
            <a:r>
              <a:rPr lang="en-GB" i="1" dirty="0">
                <a:solidFill>
                  <a:srgbClr val="FF0000"/>
                </a:solidFill>
              </a:rPr>
              <a:t>They produce dressed gluons, </a:t>
            </a:r>
          </a:p>
          <a:p>
            <a:pPr algn="ctr"/>
            <a:r>
              <a:rPr lang="en-GB" i="1" dirty="0">
                <a:solidFill>
                  <a:srgbClr val="FF0000"/>
                </a:solidFill>
              </a:rPr>
              <a:t>with a mathematical connection to the gluon </a:t>
            </a:r>
            <a:r>
              <a:rPr lang="en-GB" i="1" dirty="0" err="1">
                <a:solidFill>
                  <a:srgbClr val="FF0000"/>
                </a:solidFill>
              </a:rPr>
              <a:t>partons</a:t>
            </a:r>
            <a:r>
              <a:rPr lang="en-GB" i="1" dirty="0">
                <a:solidFill>
                  <a:srgbClr val="FF0000"/>
                </a:solidFill>
              </a:rPr>
              <a:t>, but with markedly different properties.</a:t>
            </a:r>
            <a:endParaRPr lang="en-US" i="1" dirty="0">
              <a:solidFill>
                <a:srgbClr val="FF0000"/>
              </a:solidFill>
            </a:endParaRPr>
          </a:p>
        </p:txBody>
      </p:sp>
    </p:spTree>
    <p:extLst>
      <p:ext uri="{BB962C8B-B14F-4D97-AF65-F5344CB8AC3E}">
        <p14:creationId xmlns:p14="http://schemas.microsoft.com/office/powerpoint/2010/main" val="3213516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D15D-B51A-44C3-ACFB-08AC6AF76787}"/>
              </a:ext>
            </a:extLst>
          </p:cNvPr>
          <p:cNvSpPr>
            <a:spLocks noGrp="1"/>
          </p:cNvSpPr>
          <p:nvPr>
            <p:ph type="title"/>
          </p:nvPr>
        </p:nvSpPr>
        <p:spPr/>
        <p:txBody>
          <a:bodyPr/>
          <a:lstStyle/>
          <a:p>
            <a:pPr algn="r"/>
            <a:r>
              <a:rPr lang="en-US" sz="3600" dirty="0"/>
              <a:t>IR </a:t>
            </a:r>
            <a:r>
              <a:rPr lang="en-US" sz="3600" dirty="0" err="1"/>
              <a:t>Behaviour</a:t>
            </a:r>
            <a:r>
              <a:rPr lang="en-US" sz="3600" dirty="0"/>
              <a:t> of QCD</a:t>
            </a:r>
            <a:endParaRPr lang="en-US" sz="3200" dirty="0"/>
          </a:p>
        </p:txBody>
      </p:sp>
      <p:sp>
        <p:nvSpPr>
          <p:cNvPr id="3" name="Content Placeholder 2">
            <a:extLst>
              <a:ext uri="{FF2B5EF4-FFF2-40B4-BE49-F238E27FC236}">
                <a16:creationId xmlns:a16="http://schemas.microsoft.com/office/drawing/2014/main" id="{E2B6B8B5-B41F-43D8-9185-0299599433FF}"/>
              </a:ext>
            </a:extLst>
          </p:cNvPr>
          <p:cNvSpPr>
            <a:spLocks noGrp="1"/>
          </p:cNvSpPr>
          <p:nvPr>
            <p:ph idx="1"/>
          </p:nvPr>
        </p:nvSpPr>
        <p:spPr>
          <a:xfrm>
            <a:off x="609600" y="1600201"/>
            <a:ext cx="5791199" cy="4525963"/>
          </a:xfrm>
        </p:spPr>
        <p:txBody>
          <a:bodyPr/>
          <a:lstStyle/>
          <a:p>
            <a:pPr>
              <a:spcBef>
                <a:spcPts val="1200"/>
              </a:spcBef>
            </a:pPr>
            <a:r>
              <a:rPr lang="en-US" sz="2400" dirty="0"/>
              <a:t>Running gluon mass</a:t>
            </a:r>
          </a:p>
          <a:p>
            <a:endParaRPr lang="en-US" sz="2400" dirty="0"/>
          </a:p>
          <a:p>
            <a:pPr>
              <a:spcBef>
                <a:spcPts val="1200"/>
              </a:spcBef>
              <a:buNone/>
            </a:pPr>
            <a:r>
              <a:rPr lang="en-US" sz="2400" dirty="0"/>
              <a:t> </a:t>
            </a:r>
          </a:p>
          <a:p>
            <a:pPr>
              <a:spcBef>
                <a:spcPts val="1200"/>
              </a:spcBef>
            </a:pPr>
            <a:r>
              <a:rPr lang="en-US" sz="2400" dirty="0"/>
              <a:t>Gluons are </a:t>
            </a:r>
            <a:r>
              <a:rPr lang="en-US" sz="2400" b="1" i="1" dirty="0">
                <a:solidFill>
                  <a:srgbClr val="FF0000"/>
                </a:solidFill>
              </a:rPr>
              <a:t>cannibals</a:t>
            </a:r>
            <a:r>
              <a:rPr lang="en-US" sz="2400" dirty="0"/>
              <a:t> – a particle class whose members become massive by eating each other!</a:t>
            </a:r>
          </a:p>
          <a:p>
            <a:endParaRPr lang="en-US" dirty="0"/>
          </a:p>
        </p:txBody>
      </p:sp>
      <p:sp>
        <p:nvSpPr>
          <p:cNvPr id="4" name="Date Placeholder 3">
            <a:extLst>
              <a:ext uri="{FF2B5EF4-FFF2-40B4-BE49-F238E27FC236}">
                <a16:creationId xmlns:a16="http://schemas.microsoft.com/office/drawing/2014/main" id="{89CADBF6-C927-4A92-B278-786407B6F3A9}"/>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F569D4B4-D77E-45AA-8E40-099E00E996AF}"/>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4904D165-BF7C-43C8-AD5D-B0ECBE45C8B3}"/>
              </a:ext>
            </a:extLst>
          </p:cNvPr>
          <p:cNvSpPr>
            <a:spLocks noGrp="1"/>
          </p:cNvSpPr>
          <p:nvPr>
            <p:ph type="sldNum" sz="quarter" idx="12"/>
          </p:nvPr>
        </p:nvSpPr>
        <p:spPr/>
        <p:txBody>
          <a:bodyPr/>
          <a:lstStyle/>
          <a:p>
            <a:fld id="{87034D8C-3CB4-402A-BC46-2AB14C0FE90A}" type="slidenum">
              <a:rPr lang="en-US" smtClean="0"/>
              <a:pPr/>
              <a:t>33</a:t>
            </a:fld>
            <a:endParaRPr lang="en-US"/>
          </a:p>
        </p:txBody>
      </p:sp>
      <p:pic>
        <p:nvPicPr>
          <p:cNvPr id="7" name="Picture 6" descr="t.jpg">
            <a:extLst>
              <a:ext uri="{FF2B5EF4-FFF2-40B4-BE49-F238E27FC236}">
                <a16:creationId xmlns:a16="http://schemas.microsoft.com/office/drawing/2014/main" id="{5C196870-EAE4-4A1F-A306-CD98265068A4}"/>
              </a:ext>
            </a:extLst>
          </p:cNvPr>
          <p:cNvPicPr>
            <a:picLocks noChangeAspect="1"/>
          </p:cNvPicPr>
          <p:nvPr/>
        </p:nvPicPr>
        <p:blipFill>
          <a:blip r:embed="rId2" cstate="print"/>
          <a:stretch>
            <a:fillRect/>
          </a:stretch>
        </p:blipFill>
        <p:spPr>
          <a:xfrm>
            <a:off x="5976" y="10462"/>
            <a:ext cx="6375901" cy="1557615"/>
          </a:xfrm>
          <a:prstGeom prst="rect">
            <a:avLst/>
          </a:prstGeom>
        </p:spPr>
      </p:pic>
      <p:pic>
        <p:nvPicPr>
          <p:cNvPr id="8" name="Picture 2" descr="http://inspirehep.net/record/921792/files/Fig1U.png">
            <a:extLst>
              <a:ext uri="{FF2B5EF4-FFF2-40B4-BE49-F238E27FC236}">
                <a16:creationId xmlns:a16="http://schemas.microsoft.com/office/drawing/2014/main" id="{96D32E0A-14AF-405E-83E7-B636DCDFE482}"/>
              </a:ext>
            </a:extLst>
          </p:cNvPr>
          <p:cNvPicPr>
            <a:picLocks noChangeAspect="1" noChangeArrowheads="1"/>
          </p:cNvPicPr>
          <p:nvPr/>
        </p:nvPicPr>
        <p:blipFill>
          <a:blip r:embed="rId3" cstate="print"/>
          <a:stretch>
            <a:fillRect/>
          </a:stretch>
        </p:blipFill>
        <p:spPr bwMode="auto">
          <a:xfrm>
            <a:off x="6400799" y="2682690"/>
            <a:ext cx="5647762" cy="3702421"/>
          </a:xfrm>
          <a:prstGeom prst="rect">
            <a:avLst/>
          </a:prstGeom>
          <a:noFill/>
        </p:spPr>
      </p:pic>
      <p:pic>
        <p:nvPicPr>
          <p:cNvPr id="9" name="Picture 8" descr="t.jpg">
            <a:extLst>
              <a:ext uri="{FF2B5EF4-FFF2-40B4-BE49-F238E27FC236}">
                <a16:creationId xmlns:a16="http://schemas.microsoft.com/office/drawing/2014/main" id="{478907C7-66A7-4A94-9D6C-22C072F9C14D}"/>
              </a:ext>
            </a:extLst>
          </p:cNvPr>
          <p:cNvPicPr>
            <a:picLocks noChangeAspect="1"/>
          </p:cNvPicPr>
          <p:nvPr/>
        </p:nvPicPr>
        <p:blipFill>
          <a:blip r:embed="rId4" cstate="print"/>
          <a:stretch>
            <a:fillRect/>
          </a:stretch>
        </p:blipFill>
        <p:spPr>
          <a:xfrm>
            <a:off x="1110381" y="2657607"/>
            <a:ext cx="4113657" cy="526796"/>
          </a:xfrm>
          <a:prstGeom prst="rect">
            <a:avLst/>
          </a:prstGeom>
        </p:spPr>
      </p:pic>
      <p:graphicFrame>
        <p:nvGraphicFramePr>
          <p:cNvPr id="10" name="Object 9">
            <a:extLst>
              <a:ext uri="{FF2B5EF4-FFF2-40B4-BE49-F238E27FC236}">
                <a16:creationId xmlns:a16="http://schemas.microsoft.com/office/drawing/2014/main" id="{42020171-B362-4BF5-921D-F1FF8621A267}"/>
              </a:ext>
            </a:extLst>
          </p:cNvPr>
          <p:cNvGraphicFramePr>
            <a:graphicFrameLocks noChangeAspect="1"/>
          </p:cNvGraphicFramePr>
          <p:nvPr/>
        </p:nvGraphicFramePr>
        <p:xfrm>
          <a:off x="8443913" y="1433514"/>
          <a:ext cx="2681287" cy="1157287"/>
        </p:xfrm>
        <a:graphic>
          <a:graphicData uri="http://schemas.openxmlformats.org/presentationml/2006/ole">
            <mc:AlternateContent xmlns:mc="http://schemas.openxmlformats.org/markup-compatibility/2006">
              <mc:Choice xmlns:v="urn:schemas-microsoft-com:vml" Requires="v">
                <p:oleObj name="Equation" r:id="rId5" imgW="1117440" imgH="482400" progId="Equation.3">
                  <p:embed/>
                </p:oleObj>
              </mc:Choice>
              <mc:Fallback>
                <p:oleObj name="Equation" r:id="rId5" imgW="1117440" imgH="482400" progId="Equation.3">
                  <p:embed/>
                  <p:pic>
                    <p:nvPicPr>
                      <p:cNvPr id="10" name="Object 9">
                        <a:extLst>
                          <a:ext uri="{FF2B5EF4-FFF2-40B4-BE49-F238E27FC236}">
                            <a16:creationId xmlns:a16="http://schemas.microsoft.com/office/drawing/2014/main" id="{42020171-B362-4BF5-921D-F1FF8621A267}"/>
                          </a:ext>
                        </a:extLst>
                      </p:cNvPr>
                      <p:cNvPicPr>
                        <a:picLocks noChangeAspect="1" noChangeArrowheads="1"/>
                      </p:cNvPicPr>
                      <p:nvPr/>
                    </p:nvPicPr>
                    <p:blipFill>
                      <a:blip r:embed="rId6"/>
                      <a:srcRect/>
                      <a:stretch>
                        <a:fillRect/>
                      </a:stretch>
                    </p:blipFill>
                    <p:spPr bwMode="auto">
                      <a:xfrm>
                        <a:off x="8443913" y="1433514"/>
                        <a:ext cx="2681287"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a:extLst>
              <a:ext uri="{FF2B5EF4-FFF2-40B4-BE49-F238E27FC236}">
                <a16:creationId xmlns:a16="http://schemas.microsoft.com/office/drawing/2014/main" id="{0AB4AE6E-2A4F-463A-A318-AE91FEEC489D}"/>
              </a:ext>
            </a:extLst>
          </p:cNvPr>
          <p:cNvSpPr/>
          <p:nvPr/>
        </p:nvSpPr>
        <p:spPr bwMode="auto">
          <a:xfrm>
            <a:off x="10591799" y="1981200"/>
            <a:ext cx="533400" cy="53340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dirty="0">
              <a:solidFill>
                <a:srgbClr val="0000FF"/>
              </a:solidFill>
              <a:latin typeface="Calibri" pitchFamily="34" charset="0"/>
            </a:endParaRPr>
          </a:p>
        </p:txBody>
      </p:sp>
      <p:sp>
        <p:nvSpPr>
          <p:cNvPr id="12" name="Freeform 23">
            <a:extLst>
              <a:ext uri="{FF2B5EF4-FFF2-40B4-BE49-F238E27FC236}">
                <a16:creationId xmlns:a16="http://schemas.microsoft.com/office/drawing/2014/main" id="{9E3F25D0-2296-4641-A321-50FFC016EE6B}"/>
              </a:ext>
            </a:extLst>
          </p:cNvPr>
          <p:cNvSpPr/>
          <p:nvPr/>
        </p:nvSpPr>
        <p:spPr bwMode="auto">
          <a:xfrm>
            <a:off x="11112500" y="2324100"/>
            <a:ext cx="702733" cy="3086100"/>
          </a:xfrm>
          <a:custGeom>
            <a:avLst/>
            <a:gdLst>
              <a:gd name="connsiteX0" fmla="*/ 0 w 702733"/>
              <a:gd name="connsiteY0" fmla="*/ 0 h 2857500"/>
              <a:gd name="connsiteX1" fmla="*/ 673100 w 702733"/>
              <a:gd name="connsiteY1" fmla="*/ 1536700 h 2857500"/>
              <a:gd name="connsiteX2" fmla="*/ 177800 w 702733"/>
              <a:gd name="connsiteY2" fmla="*/ 2857500 h 2857500"/>
            </a:gdLst>
            <a:ahLst/>
            <a:cxnLst>
              <a:cxn ang="0">
                <a:pos x="connsiteX0" y="connsiteY0"/>
              </a:cxn>
              <a:cxn ang="0">
                <a:pos x="connsiteX1" y="connsiteY1"/>
              </a:cxn>
              <a:cxn ang="0">
                <a:pos x="connsiteX2" y="connsiteY2"/>
              </a:cxn>
            </a:cxnLst>
            <a:rect l="l" t="t" r="r" b="b"/>
            <a:pathLst>
              <a:path w="702733" h="2857500">
                <a:moveTo>
                  <a:pt x="0" y="0"/>
                </a:moveTo>
                <a:cubicBezTo>
                  <a:pt x="321733" y="530225"/>
                  <a:pt x="643467" y="1060450"/>
                  <a:pt x="673100" y="1536700"/>
                </a:cubicBezTo>
                <a:cubicBezTo>
                  <a:pt x="702733" y="2012950"/>
                  <a:pt x="440266" y="2435225"/>
                  <a:pt x="177800" y="2857500"/>
                </a:cubicBezTo>
              </a:path>
            </a:pathLst>
          </a:custGeom>
          <a:noFill/>
          <a:ln w="19050" cap="flat" cmpd="sng" algn="ctr">
            <a:solidFill>
              <a:srgbClr val="0000FF"/>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pic>
        <p:nvPicPr>
          <p:cNvPr id="13" name="Picture 3">
            <a:extLst>
              <a:ext uri="{FF2B5EF4-FFF2-40B4-BE49-F238E27FC236}">
                <a16:creationId xmlns:a16="http://schemas.microsoft.com/office/drawing/2014/main" id="{B4BB4D95-6AE0-4DDB-994E-70C1A01B91A2}"/>
              </a:ext>
            </a:extLst>
          </p:cNvPr>
          <p:cNvPicPr>
            <a:picLocks noChangeAspect="1" noChangeArrowheads="1"/>
          </p:cNvPicPr>
          <p:nvPr/>
        </p:nvPicPr>
        <p:blipFill>
          <a:blip r:embed="rId7"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110381" y="1973729"/>
            <a:ext cx="2649660" cy="723900"/>
          </a:xfrm>
          <a:prstGeom prst="rect">
            <a:avLst/>
          </a:prstGeom>
          <a:noFill/>
        </p:spPr>
      </p:pic>
      <p:sp>
        <p:nvSpPr>
          <p:cNvPr id="14" name="TextBox 13">
            <a:extLst>
              <a:ext uri="{FF2B5EF4-FFF2-40B4-BE49-F238E27FC236}">
                <a16:creationId xmlns:a16="http://schemas.microsoft.com/office/drawing/2014/main" id="{09AD64E4-F7E8-4254-9ACC-4EC3875942E8}"/>
              </a:ext>
            </a:extLst>
          </p:cNvPr>
          <p:cNvSpPr txBox="1"/>
          <p:nvPr/>
        </p:nvSpPr>
        <p:spPr>
          <a:xfrm>
            <a:off x="6409371" y="1719590"/>
            <a:ext cx="1564852" cy="523220"/>
          </a:xfrm>
          <a:prstGeom prst="rect">
            <a:avLst/>
          </a:prstGeom>
          <a:noFill/>
        </p:spPr>
        <p:txBody>
          <a:bodyPr wrap="none" rtlCol="0">
            <a:spAutoFit/>
          </a:bodyPr>
          <a:lstStyle/>
          <a:p>
            <a:r>
              <a:rPr lang="en-GB" sz="2800" i="1" dirty="0" err="1">
                <a:solidFill>
                  <a:srgbClr val="0000FF"/>
                </a:solidFill>
              </a:rPr>
              <a:t>μ</a:t>
            </a:r>
            <a:r>
              <a:rPr lang="en-GB" sz="2800" baseline="-25000" dirty="0" err="1">
                <a:solidFill>
                  <a:srgbClr val="0000FF"/>
                </a:solidFill>
              </a:rPr>
              <a:t>g</a:t>
            </a:r>
            <a:r>
              <a:rPr lang="en-GB" sz="2800" dirty="0">
                <a:solidFill>
                  <a:srgbClr val="0000FF"/>
                </a:solidFill>
              </a:rPr>
              <a:t> ≈ ½ </a:t>
            </a:r>
            <a:r>
              <a:rPr lang="en-GB" sz="2800" i="1" dirty="0" err="1">
                <a:solidFill>
                  <a:srgbClr val="0000FF"/>
                </a:solidFill>
              </a:rPr>
              <a:t>m</a:t>
            </a:r>
            <a:r>
              <a:rPr lang="en-GB" sz="2800" baseline="-25000" dirty="0" err="1">
                <a:solidFill>
                  <a:srgbClr val="0000FF"/>
                </a:solidFill>
              </a:rPr>
              <a:t>p</a:t>
            </a:r>
            <a:endParaRPr lang="en-GB" sz="2800" dirty="0">
              <a:solidFill>
                <a:srgbClr val="0000FF"/>
              </a:solidFill>
            </a:endParaRPr>
          </a:p>
        </p:txBody>
      </p:sp>
      <p:sp>
        <p:nvSpPr>
          <p:cNvPr id="15" name="TextBox 14">
            <a:extLst>
              <a:ext uri="{FF2B5EF4-FFF2-40B4-BE49-F238E27FC236}">
                <a16:creationId xmlns:a16="http://schemas.microsoft.com/office/drawing/2014/main" id="{FABB7AD3-5A36-47A2-A104-8AAD341678DF}"/>
              </a:ext>
            </a:extLst>
          </p:cNvPr>
          <p:cNvSpPr txBox="1"/>
          <p:nvPr/>
        </p:nvSpPr>
        <p:spPr>
          <a:xfrm>
            <a:off x="323794" y="4572000"/>
            <a:ext cx="5543606" cy="1538883"/>
          </a:xfrm>
          <a:prstGeom prst="rect">
            <a:avLst/>
          </a:prstGeom>
          <a:noFill/>
        </p:spPr>
        <p:txBody>
          <a:bodyPr wrap="square" rtlCol="0">
            <a:spAutoFit/>
          </a:bodyPr>
          <a:lstStyle/>
          <a:p>
            <a:pPr>
              <a:spcAft>
                <a:spcPts val="600"/>
              </a:spcAft>
            </a:pPr>
            <a:r>
              <a:rPr lang="en-US" sz="1400" i="1" dirty="0">
                <a:solidFill>
                  <a:schemeClr val="accent1">
                    <a:lumMod val="50000"/>
                  </a:schemeClr>
                </a:solidFill>
              </a:rPr>
              <a:t>Recent reviews … </a:t>
            </a:r>
          </a:p>
          <a:p>
            <a:r>
              <a:rPr lang="en-US" sz="1400" i="1" u="sng" dirty="0">
                <a:solidFill>
                  <a:schemeClr val="accent1">
                    <a:lumMod val="50000"/>
                  </a:schemeClr>
                </a:solidFill>
              </a:rPr>
              <a:t>Emergent Hadron Mass in Strong Dynamics</a:t>
            </a:r>
          </a:p>
          <a:p>
            <a:r>
              <a:rPr lang="en-US" sz="1400" i="1" dirty="0">
                <a:solidFill>
                  <a:schemeClr val="accent1">
                    <a:lumMod val="50000"/>
                  </a:schemeClr>
                </a:solidFill>
              </a:rPr>
              <a:t>Daniele Binosi, e-Print: 2203.00942 [hep-</a:t>
            </a:r>
            <a:r>
              <a:rPr lang="en-US" sz="1400" i="1" dirty="0" err="1">
                <a:solidFill>
                  <a:schemeClr val="accent1">
                    <a:lumMod val="50000"/>
                  </a:schemeClr>
                </a:solidFill>
              </a:rPr>
              <a:t>ph</a:t>
            </a:r>
            <a:r>
              <a:rPr lang="en-US" sz="1400" i="1" dirty="0">
                <a:solidFill>
                  <a:schemeClr val="accent1">
                    <a:lumMod val="50000"/>
                  </a:schemeClr>
                </a:solidFill>
              </a:rPr>
              <a:t>]</a:t>
            </a:r>
          </a:p>
          <a:p>
            <a:pPr>
              <a:spcAft>
                <a:spcPts val="600"/>
              </a:spcAft>
            </a:pPr>
            <a:r>
              <a:rPr lang="en-US" sz="1400" i="1" dirty="0">
                <a:solidFill>
                  <a:schemeClr val="accent1">
                    <a:lumMod val="50000"/>
                  </a:schemeClr>
                </a:solidFill>
              </a:rPr>
              <a:t>Few Body Syst. 63 (2022) 2, 42 </a:t>
            </a:r>
          </a:p>
          <a:p>
            <a:r>
              <a:rPr lang="en-US" sz="1400" i="1" u="sng" dirty="0">
                <a:solidFill>
                  <a:schemeClr val="accent1">
                    <a:lumMod val="50000"/>
                  </a:schemeClr>
                </a:solidFill>
              </a:rPr>
              <a:t>Gauge Sector Dynamics in QCD, </a:t>
            </a:r>
          </a:p>
          <a:p>
            <a:r>
              <a:rPr lang="en-US" sz="1400" dirty="0">
                <a:solidFill>
                  <a:schemeClr val="accent1">
                    <a:lumMod val="50000"/>
                  </a:schemeClr>
                </a:solidFill>
              </a:rPr>
              <a:t>M. N. Ferreira, J. </a:t>
            </a:r>
            <a:r>
              <a:rPr lang="en-US" sz="1400" dirty="0" err="1">
                <a:solidFill>
                  <a:schemeClr val="accent1">
                    <a:lumMod val="50000"/>
                  </a:schemeClr>
                </a:solidFill>
              </a:rPr>
              <a:t>Papavassiliou</a:t>
            </a:r>
            <a:r>
              <a:rPr lang="en-US" sz="1400" dirty="0">
                <a:solidFill>
                  <a:schemeClr val="accent1">
                    <a:lumMod val="50000"/>
                  </a:schemeClr>
                </a:solidFill>
              </a:rPr>
              <a:t>, Particles 6 (1) (2023) 312–363.</a:t>
            </a:r>
          </a:p>
        </p:txBody>
      </p:sp>
      <p:sp>
        <p:nvSpPr>
          <p:cNvPr id="16" name="TextBox 15">
            <a:extLst>
              <a:ext uri="{FF2B5EF4-FFF2-40B4-BE49-F238E27FC236}">
                <a16:creationId xmlns:a16="http://schemas.microsoft.com/office/drawing/2014/main" id="{E3E76CBD-A2B2-40AD-ADD0-B137D026C654}"/>
              </a:ext>
            </a:extLst>
          </p:cNvPr>
          <p:cNvSpPr txBox="1"/>
          <p:nvPr/>
        </p:nvSpPr>
        <p:spPr>
          <a:xfrm>
            <a:off x="5955792" y="5848150"/>
            <a:ext cx="3529786" cy="646331"/>
          </a:xfrm>
          <a:prstGeom prst="rect">
            <a:avLst/>
          </a:prstGeom>
          <a:noFill/>
        </p:spPr>
        <p:txBody>
          <a:bodyPr wrap="square" rtlCol="0">
            <a:spAutoFit/>
          </a:bodyPr>
          <a:lstStyle/>
          <a:p>
            <a:r>
              <a:rPr lang="en-GB" i="1" dirty="0">
                <a:solidFill>
                  <a:srgbClr val="008000"/>
                </a:solidFill>
              </a:rPr>
              <a:t>Combining CSM, lQCD and </a:t>
            </a:r>
            <a:r>
              <a:rPr lang="en-GB" i="1" dirty="0" err="1">
                <a:solidFill>
                  <a:srgbClr val="008000"/>
                </a:solidFill>
              </a:rPr>
              <a:t>pQCD</a:t>
            </a:r>
            <a:r>
              <a:rPr lang="en-GB" i="1" dirty="0">
                <a:solidFill>
                  <a:srgbClr val="008000"/>
                </a:solidFill>
              </a:rPr>
              <a:t> analyses of QCD’s gauge sector</a:t>
            </a:r>
          </a:p>
        </p:txBody>
      </p:sp>
      <p:sp>
        <p:nvSpPr>
          <p:cNvPr id="19" name="Rectangle 18">
            <a:extLst>
              <a:ext uri="{FF2B5EF4-FFF2-40B4-BE49-F238E27FC236}">
                <a16:creationId xmlns:a16="http://schemas.microsoft.com/office/drawing/2014/main" id="{6E1A0A3D-89E6-49B2-BFEE-9E1722AAE720}"/>
              </a:ext>
            </a:extLst>
          </p:cNvPr>
          <p:cNvSpPr/>
          <p:nvPr/>
        </p:nvSpPr>
        <p:spPr bwMode="auto">
          <a:xfrm>
            <a:off x="7518151" y="2735974"/>
            <a:ext cx="4297082"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b="1" i="1" dirty="0">
                <a:solidFill>
                  <a:srgbClr val="003300"/>
                </a:solidFill>
                <a:latin typeface="Calibri" pitchFamily="34" charset="0"/>
              </a:rPr>
              <a:t>Expression of trace anomaly:</a:t>
            </a:r>
          </a:p>
          <a:p>
            <a:pPr fontAlgn="base">
              <a:spcBef>
                <a:spcPct val="0"/>
              </a:spcBef>
              <a:spcAft>
                <a:spcPct val="0"/>
              </a:spcAft>
            </a:pPr>
            <a:r>
              <a:rPr lang="en-US" sz="2400" b="1" i="1" dirty="0">
                <a:solidFill>
                  <a:srgbClr val="003300"/>
                </a:solidFill>
                <a:latin typeface="Calibri" pitchFamily="34" charset="0"/>
              </a:rPr>
              <a:t>Massless glue becomes massive</a:t>
            </a:r>
          </a:p>
        </p:txBody>
      </p:sp>
      <p:sp>
        <p:nvSpPr>
          <p:cNvPr id="21" name="Rectangle 20">
            <a:extLst>
              <a:ext uri="{FF2B5EF4-FFF2-40B4-BE49-F238E27FC236}">
                <a16:creationId xmlns:a16="http://schemas.microsoft.com/office/drawing/2014/main" id="{81363953-794E-4C01-A4FC-312A1BA079BE}"/>
              </a:ext>
            </a:extLst>
          </p:cNvPr>
          <p:cNvSpPr/>
          <p:nvPr/>
        </p:nvSpPr>
        <p:spPr bwMode="auto">
          <a:xfrm>
            <a:off x="8512611" y="3919725"/>
            <a:ext cx="3200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i="1" dirty="0">
                <a:solidFill>
                  <a:srgbClr val="0000FF"/>
                </a:solidFill>
                <a:latin typeface="Calibri" pitchFamily="34" charset="0"/>
              </a:rPr>
              <a:t>Power-law suppressed in ultraviolet, so invisible in perturbation theory</a:t>
            </a:r>
          </a:p>
        </p:txBody>
      </p:sp>
    </p:spTree>
    <p:extLst>
      <p:ext uri="{BB962C8B-B14F-4D97-AF65-F5344CB8AC3E}">
        <p14:creationId xmlns:p14="http://schemas.microsoft.com/office/powerpoint/2010/main" val="135263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739B-859E-43CF-8DC5-EB4282AB3B3F}"/>
              </a:ext>
            </a:extLst>
          </p:cNvPr>
          <p:cNvSpPr>
            <a:spLocks noGrp="1"/>
          </p:cNvSpPr>
          <p:nvPr>
            <p:ph type="title"/>
          </p:nvPr>
        </p:nvSpPr>
        <p:spPr/>
        <p:txBody>
          <a:bodyPr/>
          <a:lstStyle/>
          <a:p>
            <a:pPr algn="ctr"/>
            <a:r>
              <a:rPr lang="en-GB" sz="3600" b="0" dirty="0">
                <a:ln w="0"/>
                <a:solidFill>
                  <a:schemeClr val="accent1"/>
                </a:solidFill>
                <a:effectLst>
                  <a:outerShdw blurRad="38100" dist="25400" dir="5400000" algn="ctr" rotWithShape="0">
                    <a:srgbClr val="6E747A">
                      <a:alpha val="43000"/>
                    </a:srgbClr>
                  </a:outerShdw>
                </a:effectLst>
              </a:rPr>
              <a:t>Gluon mass scale</a:t>
            </a:r>
            <a:endParaRPr lang="en-US" sz="3600" b="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81BFBA83-22AA-43A3-82F3-E46ED183E5A2}"/>
              </a:ext>
            </a:extLst>
          </p:cNvPr>
          <p:cNvSpPr>
            <a:spLocks noGrp="1"/>
          </p:cNvSpPr>
          <p:nvPr>
            <p:ph idx="1"/>
          </p:nvPr>
        </p:nvSpPr>
        <p:spPr/>
        <p:txBody>
          <a:bodyPr/>
          <a:lstStyle/>
          <a:p>
            <a:r>
              <a:rPr lang="en-GB" dirty="0"/>
              <a:t>QCD permits a gluon mass scale to emerge – the character of QCD is sufficient</a:t>
            </a:r>
          </a:p>
          <a:p>
            <a:pPr lvl="1"/>
            <a:r>
              <a:rPr lang="en-GB" sz="2200" dirty="0"/>
              <a:t>However, the emergence of a gluon mass scale is not necessary</a:t>
            </a:r>
          </a:p>
          <a:p>
            <a:r>
              <a:rPr lang="en-GB" dirty="0"/>
              <a:t>The magnitude of the gluon mass-scale is not contained within the SM</a:t>
            </a:r>
          </a:p>
          <a:p>
            <a:pPr lvl="1"/>
            <a:r>
              <a:rPr lang="en-GB" sz="2200" dirty="0"/>
              <a:t>On the other hand, we exist; hence, it can be measured</a:t>
            </a:r>
          </a:p>
          <a:p>
            <a:r>
              <a:rPr lang="en-GB" dirty="0"/>
              <a:t>QCD is a renormalizable quantum field theory</a:t>
            </a:r>
          </a:p>
          <a:p>
            <a:pPr lvl="1"/>
            <a:r>
              <a:rPr lang="en-GB" sz="2200" dirty="0"/>
              <a:t>Perturbation theory is a valid tool for high-energy phenomena</a:t>
            </a:r>
          </a:p>
          <a:p>
            <a:pPr lvl="1"/>
            <a:r>
              <a:rPr lang="en-GB" sz="2200" dirty="0"/>
              <a:t>Can fix the scale by something perturbative, </a:t>
            </a:r>
            <a:r>
              <a:rPr lang="en-GB" sz="2200" i="1" dirty="0"/>
              <a:t>e.g</a:t>
            </a:r>
            <a:r>
              <a:rPr lang="en-GB" sz="2200" dirty="0"/>
              <a:t>. </a:t>
            </a:r>
          </a:p>
          <a:p>
            <a:pPr marL="457200" lvl="1" indent="0">
              <a:buNone/>
            </a:pPr>
            <a:r>
              <a:rPr lang="en-GB" sz="2200" dirty="0"/>
              <a:t>            the value of QCD’s running coupling at the mass of the </a:t>
            </a:r>
            <a:r>
              <a:rPr lang="el-GR" sz="2200" dirty="0"/>
              <a:t>τ</a:t>
            </a:r>
            <a:r>
              <a:rPr lang="en-GB" sz="2200" dirty="0"/>
              <a:t> lepton</a:t>
            </a:r>
          </a:p>
          <a:p>
            <a:pPr lvl="1"/>
            <a:r>
              <a:rPr lang="en-GB" sz="2200" dirty="0"/>
              <a:t>Once that number is fixed, then nonperturbative tools can predict the value of the gluon mass function on the entire domain of spacelike momenta</a:t>
            </a:r>
          </a:p>
        </p:txBody>
      </p:sp>
      <p:sp>
        <p:nvSpPr>
          <p:cNvPr id="4" name="Date Placeholder 3">
            <a:extLst>
              <a:ext uri="{FF2B5EF4-FFF2-40B4-BE49-F238E27FC236}">
                <a16:creationId xmlns:a16="http://schemas.microsoft.com/office/drawing/2014/main" id="{190CE2EB-E4DE-4C20-9774-F88A49193D6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267051F5-FFC0-4700-B749-63139177F160}"/>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D4B37297-DDB4-4A9E-BD14-9BA60042A309}"/>
              </a:ext>
            </a:extLst>
          </p:cNvPr>
          <p:cNvSpPr>
            <a:spLocks noGrp="1"/>
          </p:cNvSpPr>
          <p:nvPr>
            <p:ph type="sldNum" sz="quarter" idx="12"/>
          </p:nvPr>
        </p:nvSpPr>
        <p:spPr/>
        <p:txBody>
          <a:bodyPr/>
          <a:lstStyle/>
          <a:p>
            <a:fld id="{87034D8C-3CB4-402A-BC46-2AB14C0FE90A}" type="slidenum">
              <a:rPr lang="en-US" smtClean="0"/>
              <a:pPr/>
              <a:t>34</a:t>
            </a:fld>
            <a:endParaRPr lang="en-US"/>
          </a:p>
        </p:txBody>
      </p:sp>
    </p:spTree>
    <p:extLst>
      <p:ext uri="{BB962C8B-B14F-4D97-AF65-F5344CB8AC3E}">
        <p14:creationId xmlns:p14="http://schemas.microsoft.com/office/powerpoint/2010/main" val="183616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down)">
                                      <p:cBhvr>
                                        <p:cTn id="21" dur="500"/>
                                        <p:tgtEl>
                                          <p:spTgt spid="3">
                                            <p:txEl>
                                              <p:pRg st="6" end="6"/>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down)">
                                      <p:cBhvr>
                                        <p:cTn id="24" dur="500"/>
                                        <p:tgtEl>
                                          <p:spTgt spid="3">
                                            <p:txEl>
                                              <p:pRg st="7" end="7"/>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200" b="0" i="1" dirty="0">
                <a:ln w="0"/>
                <a:solidFill>
                  <a:schemeClr val="accent1"/>
                </a:solidFill>
                <a:effectLst>
                  <a:outerShdw blurRad="38100" dist="25400" dir="5400000" algn="ctr" rotWithShape="0">
                    <a:srgbClr val="6E747A">
                      <a:alpha val="43000"/>
                    </a:srgbClr>
                  </a:outerShdw>
                </a:effectLst>
              </a:rPr>
              <a:t>Modern Understanding</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Grew Slowly from </a:t>
            </a:r>
            <a:r>
              <a:rPr lang="en-GB" sz="3600" b="0" i="1" dirty="0">
                <a:ln w="0"/>
                <a:solidFill>
                  <a:schemeClr val="accent1"/>
                </a:solidFill>
                <a:effectLst>
                  <a:outerShdw blurRad="38100" dist="25400" dir="5400000" algn="ctr" rotWithShape="0">
                    <a:srgbClr val="6E747A">
                      <a:alpha val="43000"/>
                    </a:srgbClr>
                  </a:outerShdw>
                </a:effectLst>
                <a:latin typeface="French Script MT" panose="03020402040607040605" pitchFamily="66" charset="0"/>
              </a:rPr>
              <a:t>Ancient</a:t>
            </a:r>
            <a:r>
              <a:rPr lang="en-GB" sz="3200" b="0" i="1" dirty="0">
                <a:ln w="0"/>
                <a:solidFill>
                  <a:schemeClr val="accent1"/>
                </a:solidFill>
                <a:effectLst>
                  <a:outerShdw blurRad="38100" dist="25400" dir="5400000" algn="ctr" rotWithShape="0">
                    <a:srgbClr val="6E747A">
                      <a:alpha val="43000"/>
                    </a:srgbClr>
                  </a:outerShdw>
                </a:effectLst>
              </a:rPr>
              <a:t> Origins</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r>
                  <a:rPr lang="en-US" sz="2400" dirty="0">
                    <a:solidFill>
                      <a:schemeClr val="accent1">
                        <a:lumMod val="50000"/>
                      </a:schemeClr>
                    </a:solidFill>
                  </a:rPr>
                  <a:t>More than 40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AU" sz="2200" b="0" i="1" smtClean="0">
                        <a:solidFill>
                          <a:schemeClr val="accent1">
                            <a:lumMod val="50000"/>
                          </a:schemeClr>
                        </a:solidFill>
                        <a:latin typeface="Cambria Math" panose="02040503050406030204" pitchFamily="18" charset="0"/>
                      </a:rPr>
                      <m:t>&gt;</m:t>
                    </m:r>
                    <m:r>
                      <a:rPr lang="en-GB" sz="2200" b="0" i="1" smtClean="0">
                        <a:solidFill>
                          <a:schemeClr val="accent1">
                            <a:lumMod val="50000"/>
                          </a:schemeClr>
                        </a:solidFill>
                        <a:latin typeface="Cambria Math" panose="02040503050406030204" pitchFamily="18" charset="0"/>
                      </a:rPr>
                      <m:t>1100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3"/>
                <a:stretch>
                  <a:fillRect l="-722" t="-107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35</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4"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0600"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9C16605-3F79-1189-F485-D504D81D5C84}"/>
                  </a:ext>
                </a:extLst>
              </p:cNvPr>
              <p:cNvSpPr txBox="1"/>
              <p:nvPr/>
            </p:nvSpPr>
            <p:spPr>
              <a:xfrm>
                <a:off x="249565" y="3810000"/>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4" name="TextBox 13">
                <a:extLst>
                  <a:ext uri="{FF2B5EF4-FFF2-40B4-BE49-F238E27FC236}">
                    <a16:creationId xmlns:a16="http://schemas.microsoft.com/office/drawing/2014/main" id="{39C16605-3F79-1189-F485-D504D81D5C84}"/>
                  </a:ext>
                </a:extLst>
              </p:cNvPr>
              <p:cNvSpPr txBox="1">
                <a:spLocks noRot="1" noChangeAspect="1" noMove="1" noResize="1" noEditPoints="1" noAdjustHandles="1" noChangeArrowheads="1" noChangeShapeType="1" noTextEdit="1"/>
              </p:cNvSpPr>
              <p:nvPr/>
            </p:nvSpPr>
            <p:spPr>
              <a:xfrm>
                <a:off x="249565" y="3810000"/>
                <a:ext cx="360035" cy="608821"/>
              </a:xfrm>
              <a:prstGeom prst="rect">
                <a:avLst/>
              </a:prstGeom>
              <a:blipFill>
                <a:blip r:embed="rId6"/>
                <a:stretch>
                  <a:fillRect/>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E96CA1E-735E-9551-9169-06E6D016EA5C}"/>
              </a:ext>
            </a:extLst>
          </p:cNvPr>
          <p:cNvCxnSpPr>
            <a:cxnSpLocks/>
          </p:cNvCxnSpPr>
          <p:nvPr/>
        </p:nvCxnSpPr>
        <p:spPr bwMode="auto">
          <a:xfrm flipV="1">
            <a:off x="644013" y="3906155"/>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4"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03EC-CBF2-41E0-9F83-DE9B30B64046}"/>
              </a:ext>
            </a:extLst>
          </p:cNvPr>
          <p:cNvSpPr>
            <a:spLocks noGrp="1"/>
          </p:cNvSpPr>
          <p:nvPr>
            <p:ph type="title"/>
          </p:nvPr>
        </p:nvSpPr>
        <p:spPr/>
        <p:txBody>
          <a:bodyPr/>
          <a:lstStyle/>
          <a:p>
            <a:pPr algn="ctr"/>
            <a:r>
              <a:rPr lang="en-GB" sz="3200" b="0" i="1" dirty="0">
                <a:ln w="0"/>
                <a:solidFill>
                  <a:schemeClr val="accent1"/>
                </a:solidFill>
                <a:effectLst>
                  <a:outerShdw blurRad="38100" dist="25400" dir="5400000" algn="ctr" rotWithShape="0">
                    <a:srgbClr val="6E747A">
                      <a:alpha val="43000"/>
                    </a:srgbClr>
                  </a:outerShdw>
                </a:effectLst>
              </a:rPr>
              <a:t>Modern Understanding</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Grew Slowly from </a:t>
            </a:r>
            <a:r>
              <a:rPr lang="en-GB" sz="3600" b="0" i="1" dirty="0">
                <a:ln w="0"/>
                <a:solidFill>
                  <a:schemeClr val="accent1"/>
                </a:solidFill>
                <a:effectLst>
                  <a:outerShdw blurRad="38100" dist="25400" dir="5400000" algn="ctr" rotWithShape="0">
                    <a:srgbClr val="6E747A">
                      <a:alpha val="43000"/>
                    </a:srgbClr>
                  </a:outerShdw>
                </a:effectLst>
                <a:latin typeface="French Script MT" panose="03020402040607040605" pitchFamily="66" charset="0"/>
              </a:rPr>
              <a:t>Ancient</a:t>
            </a:r>
            <a:r>
              <a:rPr lang="en-GB" sz="3200" b="0" i="1" dirty="0">
                <a:ln w="0"/>
                <a:solidFill>
                  <a:schemeClr val="accent1"/>
                </a:solidFill>
                <a:effectLst>
                  <a:outerShdw blurRad="38100" dist="25400" dir="5400000" algn="ctr" rotWithShape="0">
                    <a:srgbClr val="6E747A">
                      <a:alpha val="43000"/>
                    </a:srgbClr>
                  </a:outerShdw>
                </a:effectLst>
              </a:rPr>
              <a:t> Origins</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1F72F-3358-490B-95EC-44A85623D25D}"/>
                  </a:ext>
                </a:extLst>
              </p:cNvPr>
              <p:cNvSpPr>
                <a:spLocks noGrp="1"/>
              </p:cNvSpPr>
              <p:nvPr>
                <p:ph idx="1"/>
              </p:nvPr>
            </p:nvSpPr>
            <p:spPr/>
            <p:txBody>
              <a:bodyPr/>
              <a:lstStyle/>
              <a:p>
                <a:r>
                  <a:rPr lang="en-US" sz="2400" dirty="0">
                    <a:solidFill>
                      <a:schemeClr val="accent1">
                        <a:lumMod val="50000"/>
                      </a:schemeClr>
                    </a:solidFill>
                  </a:rPr>
                  <a:t>More than 40 years ago </a:t>
                </a:r>
              </a:p>
              <a:p>
                <a:pPr marL="400050" lvl="1" indent="0">
                  <a:buNone/>
                </a:pPr>
                <a:r>
                  <a:rPr lang="en-US" sz="2200" i="1" dirty="0">
                    <a:solidFill>
                      <a:schemeClr val="accent1">
                        <a:lumMod val="50000"/>
                      </a:schemeClr>
                    </a:solidFill>
                  </a:rPr>
                  <a:t>Dynamical mass generation in continuum quantum chromodynamics, </a:t>
                </a:r>
              </a:p>
              <a:p>
                <a:pPr marL="400050" lvl="1" indent="0">
                  <a:spcBef>
                    <a:spcPts val="0"/>
                  </a:spcBef>
                  <a:buNone/>
                </a:pPr>
                <a:r>
                  <a:rPr lang="en-US" sz="2200" dirty="0">
                    <a:solidFill>
                      <a:schemeClr val="accent1">
                        <a:lumMod val="50000"/>
                      </a:schemeClr>
                    </a:solidFill>
                  </a:rPr>
                  <a:t>J.M. Cornwall, Phys. Rev. D </a:t>
                </a:r>
                <a:r>
                  <a:rPr lang="en-US" sz="2200" b="1" dirty="0">
                    <a:solidFill>
                      <a:schemeClr val="accent1">
                        <a:lumMod val="50000"/>
                      </a:schemeClr>
                    </a:solidFill>
                  </a:rPr>
                  <a:t>26 (</a:t>
                </a:r>
                <a:r>
                  <a:rPr lang="en-US" sz="2200" dirty="0">
                    <a:solidFill>
                      <a:schemeClr val="accent1">
                        <a:lumMod val="50000"/>
                      </a:schemeClr>
                    </a:solidFill>
                  </a:rPr>
                  <a:t>1981) 1453 … </a:t>
                </a:r>
                <a14:m>
                  <m:oMath xmlns:m="http://schemas.openxmlformats.org/officeDocument/2006/math">
                    <m:r>
                      <a:rPr lang="en-GB" sz="2200" b="0" i="1" smtClean="0">
                        <a:solidFill>
                          <a:schemeClr val="accent1">
                            <a:lumMod val="50000"/>
                          </a:schemeClr>
                        </a:solidFill>
                        <a:latin typeface="Cambria Math" panose="02040503050406030204" pitchFamily="18" charset="0"/>
                      </a:rPr>
                      <m:t>∼</m:t>
                    </m:r>
                    <m:r>
                      <a:rPr lang="en-GB" sz="2200" b="0" i="1" smtClean="0">
                        <a:solidFill>
                          <a:schemeClr val="accent1">
                            <a:lumMod val="50000"/>
                          </a:schemeClr>
                        </a:solidFill>
                        <a:latin typeface="Cambria Math" panose="02040503050406030204" pitchFamily="18" charset="0"/>
                      </a:rPr>
                      <m:t>1050</m:t>
                    </m:r>
                  </m:oMath>
                </a14:m>
                <a:r>
                  <a:rPr lang="en-US" sz="2200" dirty="0">
                    <a:solidFill>
                      <a:schemeClr val="accent1">
                        <a:lumMod val="50000"/>
                      </a:schemeClr>
                    </a:solidFill>
                  </a:rPr>
                  <a:t> citations </a:t>
                </a:r>
              </a:p>
              <a:p>
                <a:r>
                  <a:rPr lang="en-US" sz="2400" dirty="0">
                    <a:solidFill>
                      <a:schemeClr val="accent1">
                        <a:lumMod val="50000"/>
                      </a:schemeClr>
                    </a:solidFill>
                  </a:rPr>
                  <a:t>Owing to strong self-interactions, gluon </a:t>
                </a:r>
                <a:r>
                  <a:rPr lang="en-US" sz="2400" dirty="0" err="1">
                    <a:solidFill>
                      <a:schemeClr val="accent1">
                        <a:lumMod val="50000"/>
                      </a:schemeClr>
                    </a:solidFill>
                  </a:rPr>
                  <a:t>partons</a:t>
                </a:r>
                <a:r>
                  <a:rPr lang="en-US" sz="2400" dirty="0">
                    <a:solidFill>
                      <a:schemeClr val="accent1">
                        <a:lumMod val="50000"/>
                      </a:schemeClr>
                    </a:solidFill>
                  </a:rPr>
                  <a:t> </a:t>
                </a:r>
                <a14:m>
                  <m:oMath xmlns:m="http://schemas.openxmlformats.org/officeDocument/2006/math">
                    <m:r>
                      <a:rPr lang="en-GB" sz="2400" b="0" i="1" dirty="0" smtClean="0">
                        <a:solidFill>
                          <a:schemeClr val="accent1">
                            <a:lumMod val="50000"/>
                          </a:schemeClr>
                        </a:solidFill>
                        <a:latin typeface="Cambria Math" panose="02040503050406030204" pitchFamily="18" charset="0"/>
                      </a:rPr>
                      <m:t>⇒</m:t>
                    </m:r>
                  </m:oMath>
                </a14:m>
                <a:r>
                  <a:rPr lang="en-US" sz="2400" dirty="0">
                    <a:solidFill>
                      <a:schemeClr val="accent1">
                        <a:lumMod val="50000"/>
                      </a:schemeClr>
                    </a:solidFill>
                  </a:rPr>
                  <a:t> gluon quasiparticles, </a:t>
                </a:r>
              </a:p>
              <a:p>
                <a:pPr marL="0" indent="0">
                  <a:spcBef>
                    <a:spcPts val="0"/>
                  </a:spcBef>
                  <a:buNone/>
                </a:pPr>
                <a:r>
                  <a:rPr lang="en-US" sz="2400" dirty="0">
                    <a:solidFill>
                      <a:schemeClr val="accent1">
                        <a:lumMod val="50000"/>
                      </a:schemeClr>
                    </a:solidFill>
                  </a:rPr>
                  <a:t>	described by a mass function that is large at infrared momenta</a:t>
                </a:r>
              </a:p>
              <a:p>
                <a:endParaRPr lang="en-US" dirty="0"/>
              </a:p>
            </p:txBody>
          </p:sp>
        </mc:Choice>
        <mc:Fallback xmlns="">
          <p:sp>
            <p:nvSpPr>
              <p:cNvPr id="3" name="Content Placeholder 2">
                <a:extLst>
                  <a:ext uri="{FF2B5EF4-FFF2-40B4-BE49-F238E27FC236}">
                    <a16:creationId xmlns:a16="http://schemas.microsoft.com/office/drawing/2014/main" id="{76F1F72F-3358-490B-95EC-44A85623D25D}"/>
                  </a:ext>
                </a:extLst>
              </p:cNvPr>
              <p:cNvSpPr>
                <a:spLocks noGrp="1" noRot="1" noChangeAspect="1" noMove="1" noResize="1" noEditPoints="1" noAdjustHandles="1" noChangeArrowheads="1" noChangeShapeType="1" noTextEdit="1"/>
              </p:cNvSpPr>
              <p:nvPr>
                <p:ph idx="1"/>
              </p:nvPr>
            </p:nvSpPr>
            <p:spPr>
              <a:blipFill>
                <a:blip r:embed="rId2"/>
                <a:stretch>
                  <a:fillRect l="-722" t="-107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451D4CE-A8F9-4B06-8C67-BCF7DCD98C56}"/>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833AE176-565E-4537-98CA-9812B2D03D94}"/>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A01EFA2-3997-479D-8C21-94B4D8B8319A}"/>
              </a:ext>
            </a:extLst>
          </p:cNvPr>
          <p:cNvSpPr>
            <a:spLocks noGrp="1"/>
          </p:cNvSpPr>
          <p:nvPr>
            <p:ph type="sldNum" sz="quarter" idx="12"/>
          </p:nvPr>
        </p:nvSpPr>
        <p:spPr/>
        <p:txBody>
          <a:bodyPr/>
          <a:lstStyle/>
          <a:p>
            <a:fld id="{87034D8C-3CB4-402A-BC46-2AB14C0FE90A}" type="slidenum">
              <a:rPr lang="en-US" smtClean="0"/>
              <a:pPr/>
              <a:t>36</a:t>
            </a:fld>
            <a:endParaRPr lang="en-US"/>
          </a:p>
        </p:txBody>
      </p:sp>
      <p:pic>
        <p:nvPicPr>
          <p:cNvPr id="7" name="Picture 6" descr="3gluon4gluon.gif">
            <a:extLst>
              <a:ext uri="{FF2B5EF4-FFF2-40B4-BE49-F238E27FC236}">
                <a16:creationId xmlns:a16="http://schemas.microsoft.com/office/drawing/2014/main" id="{DE46E9F2-A2FF-4232-90C8-C5C91296B02B}"/>
              </a:ext>
            </a:extLst>
          </p:cNvPr>
          <p:cNvPicPr>
            <a:picLocks noChangeAspect="1"/>
          </p:cNvPicPr>
          <p:nvPr/>
        </p:nvPicPr>
        <p:blipFill>
          <a:blip r:embed="rId3" cstate="print"/>
          <a:stretch>
            <a:fillRect/>
          </a:stretch>
        </p:blipFill>
        <p:spPr>
          <a:xfrm rot="5400000">
            <a:off x="9782909" y="2332892"/>
            <a:ext cx="3294183" cy="121919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873176-5E4C-4EEF-BC48-8F9E8067F3E7}"/>
              </a:ext>
            </a:extLst>
          </p:cNvPr>
          <p:cNvSpPr txBox="1"/>
          <p:nvPr/>
        </p:nvSpPr>
        <p:spPr>
          <a:xfrm>
            <a:off x="9584812" y="1834072"/>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a:extLst>
              <a:ext uri="{FF2B5EF4-FFF2-40B4-BE49-F238E27FC236}">
                <a16:creationId xmlns:a16="http://schemas.microsoft.com/office/drawing/2014/main" id="{5BA01342-9569-4E83-9190-49D1B9C2871F}"/>
              </a:ext>
            </a:extLst>
          </p:cNvPr>
          <p:cNvSpPr txBox="1"/>
          <p:nvPr/>
        </p:nvSpPr>
        <p:spPr>
          <a:xfrm>
            <a:off x="9614164" y="3655175"/>
            <a:ext cx="1535805" cy="369332"/>
          </a:xfrm>
          <a:prstGeom prst="rect">
            <a:avLst/>
          </a:prstGeom>
          <a:noFill/>
        </p:spPr>
        <p:txBody>
          <a:bodyPr wrap="none" rtlCol="0">
            <a:spAutoFit/>
          </a:bodyPr>
          <a:lstStyle/>
          <a:p>
            <a:r>
              <a:rPr lang="en-US" dirty="0">
                <a:solidFill>
                  <a:srgbClr val="FF0000"/>
                </a:solidFill>
              </a:rPr>
              <a:t>4-gluon vertex</a:t>
            </a:r>
          </a:p>
        </p:txBody>
      </p:sp>
      <p:pic>
        <p:nvPicPr>
          <p:cNvPr id="10" name="Picture 9" descr="A screenshot of a cell phone&#10;&#10;Description automatically generated">
            <a:extLst>
              <a:ext uri="{FF2B5EF4-FFF2-40B4-BE49-F238E27FC236}">
                <a16:creationId xmlns:a16="http://schemas.microsoft.com/office/drawing/2014/main" id="{17C094B5-E572-4E68-BB93-B3D343F0F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61" y="3657600"/>
            <a:ext cx="4034633" cy="2648960"/>
          </a:xfrm>
          <a:prstGeom prst="rect">
            <a:avLst/>
          </a:prstGeom>
        </p:spPr>
      </p:pic>
      <p:sp>
        <p:nvSpPr>
          <p:cNvPr id="11" name="TextBox 10">
            <a:extLst>
              <a:ext uri="{FF2B5EF4-FFF2-40B4-BE49-F238E27FC236}">
                <a16:creationId xmlns:a16="http://schemas.microsoft.com/office/drawing/2014/main" id="{4375B9A6-F3B7-44A2-8757-5B481C8A3BF0}"/>
              </a:ext>
            </a:extLst>
          </p:cNvPr>
          <p:cNvSpPr txBox="1"/>
          <p:nvPr/>
        </p:nvSpPr>
        <p:spPr>
          <a:xfrm>
            <a:off x="2598585" y="4458809"/>
            <a:ext cx="1697568" cy="830997"/>
          </a:xfrm>
          <a:prstGeom prst="rect">
            <a:avLst/>
          </a:prstGeom>
          <a:noFill/>
        </p:spPr>
        <p:txBody>
          <a:bodyPr wrap="square" rtlCol="0">
            <a:spAutoFit/>
          </a:bodyPr>
          <a:lstStyle/>
          <a:p>
            <a:r>
              <a:rPr lang="en-GB" sz="1600" dirty="0">
                <a:solidFill>
                  <a:srgbClr val="0070C0"/>
                </a:solidFill>
              </a:rPr>
              <a:t>Gluon propagator … </a:t>
            </a:r>
            <a:r>
              <a:rPr lang="en-US" sz="1600" dirty="0">
                <a:solidFill>
                  <a:srgbClr val="0070C0"/>
                </a:solidFill>
              </a:rPr>
              <a:t>c</a:t>
            </a:r>
            <a:r>
              <a:rPr lang="en-GB" sz="1600" dirty="0" err="1">
                <a:solidFill>
                  <a:srgbClr val="0070C0"/>
                </a:solidFill>
              </a:rPr>
              <a:t>ontinuum</a:t>
            </a:r>
            <a:r>
              <a:rPr lang="en-GB" sz="1600" dirty="0">
                <a:solidFill>
                  <a:srgbClr val="0070C0"/>
                </a:solidFill>
              </a:rPr>
              <a:t> and lattice QCD agree</a:t>
            </a:r>
            <a:endParaRPr lang="en-US" sz="1600" dirty="0">
              <a:solidFill>
                <a:srgbClr val="0070C0"/>
              </a:solidFill>
            </a:endParaRPr>
          </a:p>
        </p:txBody>
      </p:sp>
      <p:sp>
        <p:nvSpPr>
          <p:cNvPr id="12" name="TextBox 11">
            <a:extLst>
              <a:ext uri="{FF2B5EF4-FFF2-40B4-BE49-F238E27FC236}">
                <a16:creationId xmlns:a16="http://schemas.microsoft.com/office/drawing/2014/main" id="{FC432FE2-BF44-4A81-A5E4-5B9ABE40CC45}"/>
              </a:ext>
            </a:extLst>
          </p:cNvPr>
          <p:cNvSpPr txBox="1"/>
          <p:nvPr/>
        </p:nvSpPr>
        <p:spPr>
          <a:xfrm>
            <a:off x="5213083" y="4009129"/>
            <a:ext cx="3626117" cy="1754326"/>
          </a:xfrm>
          <a:prstGeom prst="rect">
            <a:avLst/>
          </a:prstGeom>
          <a:noFill/>
        </p:spPr>
        <p:txBody>
          <a:bodyPr wrap="square" rtlCol="0">
            <a:spAutoFit/>
          </a:bodyPr>
          <a:lstStyle/>
          <a:p>
            <a:r>
              <a:rPr lang="en-GB" i="1" dirty="0">
                <a:solidFill>
                  <a:srgbClr val="008000"/>
                </a:solidFill>
              </a:rPr>
              <a:t>Truly </a:t>
            </a:r>
            <a:r>
              <a:rPr lang="en-GB" u="sng" dirty="0">
                <a:solidFill>
                  <a:srgbClr val="008000"/>
                </a:solidFill>
              </a:rPr>
              <a:t>mass from nothing</a:t>
            </a:r>
            <a:r>
              <a:rPr lang="en-GB" i="1" dirty="0">
                <a:solidFill>
                  <a:srgbClr val="008000"/>
                </a:solidFill>
              </a:rPr>
              <a:t> </a:t>
            </a:r>
          </a:p>
          <a:p>
            <a:r>
              <a:rPr lang="en-GB" i="1" dirty="0">
                <a:solidFill>
                  <a:srgbClr val="008000"/>
                </a:solidFill>
              </a:rPr>
              <a:t>An interacting theory, written in terms of massless gluon fields, produces dressed gluon fields that are characterised by a mass function that is large at infrared momenta </a:t>
            </a:r>
            <a:endParaRPr lang="en-US" i="1" dirty="0">
              <a:solidFill>
                <a:srgbClr val="008000"/>
              </a:solidFill>
            </a:endParaRPr>
          </a:p>
        </p:txBody>
      </p:sp>
      <p:sp>
        <p:nvSpPr>
          <p:cNvPr id="13" name="TextBox 12">
            <a:extLst>
              <a:ext uri="{FF2B5EF4-FFF2-40B4-BE49-F238E27FC236}">
                <a16:creationId xmlns:a16="http://schemas.microsoft.com/office/drawing/2014/main" id="{188B8402-6667-4B6D-81E6-D21AB5F5984F}"/>
              </a:ext>
            </a:extLst>
          </p:cNvPr>
          <p:cNvSpPr txBox="1"/>
          <p:nvPr/>
        </p:nvSpPr>
        <p:spPr>
          <a:xfrm>
            <a:off x="8612773" y="4572000"/>
            <a:ext cx="3626117" cy="1646605"/>
          </a:xfrm>
          <a:prstGeom prst="rect">
            <a:avLst/>
          </a:prstGeom>
          <a:noFill/>
        </p:spPr>
        <p:txBody>
          <a:bodyPr wrap="square" rtlCol="0">
            <a:spAutoFit/>
          </a:bodyPr>
          <a:lstStyle/>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QCD fact</a:t>
            </a:r>
          </a:p>
          <a:p>
            <a:pPr marL="342900" indent="-342900">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Continuum theory and lattice simulations agree</a:t>
            </a:r>
          </a:p>
          <a:p>
            <a:pPr marL="342900" indent="-342900">
              <a:spcBef>
                <a:spcPts val="600"/>
              </a:spcBef>
              <a:buFont typeface="Wingdings" panose="05000000000000000000" pitchFamily="2" charset="2"/>
              <a:buChar char="ü"/>
            </a:pPr>
            <a:r>
              <a:rPr lang="en-GB" sz="2400" i="1" dirty="0">
                <a:ln w="0"/>
                <a:solidFill>
                  <a:schemeClr val="accent1"/>
                </a:solidFill>
                <a:effectLst>
                  <a:outerShdw blurRad="38100" dist="25400" dir="5400000" algn="ctr" rotWithShape="0">
                    <a:srgbClr val="6E747A">
                      <a:alpha val="43000"/>
                    </a:srgbClr>
                  </a:outerShdw>
                </a:effectLst>
              </a:rPr>
              <a:t>Empirical verification?</a:t>
            </a:r>
            <a:endParaRPr lang="en-US" sz="2400" i="1" dirty="0">
              <a:ln w="0"/>
              <a:solidFill>
                <a:schemeClr val="accent1"/>
              </a:solidFill>
              <a:effectLst>
                <a:outerShdw blurRad="38100" dist="25400" dir="5400000" algn="ctr" rotWithShape="0">
                  <a:srgbClr val="6E747A">
                    <a:alpha val="43000"/>
                  </a:srgbClr>
                </a:outerShdw>
              </a:effectLst>
            </a:endParaRPr>
          </a:p>
        </p:txBody>
      </p:sp>
      <p:sp>
        <p:nvSpPr>
          <p:cNvPr id="16" name="TextBox 15">
            <a:extLst>
              <a:ext uri="{FF2B5EF4-FFF2-40B4-BE49-F238E27FC236}">
                <a16:creationId xmlns:a16="http://schemas.microsoft.com/office/drawing/2014/main" id="{9337A9E7-EB8D-2B1A-9405-ECF06E752954}"/>
              </a:ext>
            </a:extLst>
          </p:cNvPr>
          <p:cNvSpPr txBox="1"/>
          <p:nvPr/>
        </p:nvSpPr>
        <p:spPr>
          <a:xfrm>
            <a:off x="3559646" y="1289802"/>
            <a:ext cx="5029200" cy="5170646"/>
          </a:xfrm>
          <a:prstGeom prst="rect">
            <a:avLst/>
          </a:prstGeom>
          <a:solidFill>
            <a:srgbClr val="FFFFCC"/>
          </a:solidFill>
          <a:scene3d>
            <a:camera prst="orthographicFront"/>
            <a:lightRig rig="threePt" dir="t"/>
          </a:scene3d>
          <a:sp3d>
            <a:bevelT/>
          </a:sp3d>
        </p:spPr>
        <p:txBody>
          <a:bodyPr wrap="square" rtlCol="0">
            <a:spAutoFit/>
          </a:bodyPr>
          <a:lstStyle/>
          <a:p>
            <a:pPr algn="ctr"/>
            <a:r>
              <a:rPr lang="en-GB" sz="6600" dirty="0">
                <a:ln w="0"/>
                <a:solidFill>
                  <a:schemeClr val="accent1"/>
                </a:solidFill>
                <a:effectLst>
                  <a:outerShdw blurRad="38100" dist="25400" dir="5400000" algn="ctr" rotWithShape="0">
                    <a:srgbClr val="6E747A">
                      <a:alpha val="43000"/>
                    </a:srgbClr>
                  </a:outerShdw>
                </a:effectLst>
              </a:rPr>
              <a:t>EHM means</a:t>
            </a:r>
          </a:p>
          <a:p>
            <a:pPr algn="ctr"/>
            <a:r>
              <a:rPr lang="en-GB" sz="6600" dirty="0">
                <a:ln w="0"/>
                <a:solidFill>
                  <a:schemeClr val="accent1"/>
                </a:solidFill>
                <a:effectLst>
                  <a:outerShdw blurRad="38100" dist="25400" dir="5400000" algn="ctr" rotWithShape="0">
                    <a:srgbClr val="6E747A">
                      <a:alpha val="43000"/>
                    </a:srgbClr>
                  </a:outerShdw>
                </a:effectLst>
              </a:rPr>
              <a:t>Gluons are massive – Schwinger Mechanism</a:t>
            </a:r>
            <a:endParaRPr lang="en-US" sz="66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230E93-E9BD-B01B-D084-7B566C129759}"/>
                  </a:ext>
                </a:extLst>
              </p:cNvPr>
              <p:cNvSpPr txBox="1"/>
              <p:nvPr/>
            </p:nvSpPr>
            <p:spPr>
              <a:xfrm>
                <a:off x="249565" y="3849988"/>
                <a:ext cx="360035" cy="6088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bSup>
                            <m:sSubSupPr>
                              <m:ctrlPr>
                                <a:rPr lang="en-US"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𝑔</m:t>
                              </m:r>
                            </m:sub>
                            <m:sup>
                              <m:r>
                                <a:rPr lang="en-GB" b="0" i="1" smtClean="0">
                                  <a:latin typeface="Cambria Math" panose="02040503050406030204" pitchFamily="18" charset="0"/>
                                </a:rPr>
                                <m:t>2</m:t>
                              </m:r>
                            </m:sup>
                          </m:sSubSup>
                        </m:den>
                      </m:f>
                    </m:oMath>
                  </m:oMathPara>
                </a14:m>
                <a:endParaRPr lang="en-US" dirty="0"/>
              </a:p>
            </p:txBody>
          </p:sp>
        </mc:Choice>
        <mc:Fallback xmlns="">
          <p:sp>
            <p:nvSpPr>
              <p:cNvPr id="17" name="TextBox 16">
                <a:extLst>
                  <a:ext uri="{FF2B5EF4-FFF2-40B4-BE49-F238E27FC236}">
                    <a16:creationId xmlns:a16="http://schemas.microsoft.com/office/drawing/2014/main" id="{FF230E93-E9BD-B01B-D084-7B566C129759}"/>
                  </a:ext>
                </a:extLst>
              </p:cNvPr>
              <p:cNvSpPr txBox="1">
                <a:spLocks noRot="1" noChangeAspect="1" noMove="1" noResize="1" noEditPoints="1" noAdjustHandles="1" noChangeArrowheads="1" noChangeShapeType="1" noTextEdit="1"/>
              </p:cNvSpPr>
              <p:nvPr/>
            </p:nvSpPr>
            <p:spPr>
              <a:xfrm>
                <a:off x="249565" y="3849988"/>
                <a:ext cx="360035" cy="608821"/>
              </a:xfrm>
              <a:prstGeom prst="rect">
                <a:avLst/>
              </a:prstGeom>
              <a:blipFill>
                <a:blip r:embed="rId5"/>
                <a:stretch>
                  <a:fillRect b="-1010"/>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F82EF29-FC6B-B204-76D5-5892A8A575DE}"/>
              </a:ext>
            </a:extLst>
          </p:cNvPr>
          <p:cNvCxnSpPr>
            <a:cxnSpLocks/>
          </p:cNvCxnSpPr>
          <p:nvPr/>
        </p:nvCxnSpPr>
        <p:spPr bwMode="auto">
          <a:xfrm flipV="1">
            <a:off x="644013" y="3946143"/>
            <a:ext cx="358642" cy="208256"/>
          </a:xfrm>
          <a:prstGeom prst="straightConnector1">
            <a:avLst/>
          </a:prstGeom>
          <a:ln w="19050">
            <a:solidFill>
              <a:srgbClr val="0099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3D79ECB-B1CB-4F02-9175-46388628B7C1}"/>
              </a:ext>
            </a:extLst>
          </p:cNvPr>
          <p:cNvSpPr txBox="1"/>
          <p:nvPr/>
        </p:nvSpPr>
        <p:spPr>
          <a:xfrm>
            <a:off x="152400" y="165954"/>
            <a:ext cx="3124200" cy="1169551"/>
          </a:xfrm>
          <a:prstGeom prst="rect">
            <a:avLst/>
          </a:prstGeom>
          <a:noFill/>
        </p:spPr>
        <p:txBody>
          <a:bodyPr wrap="square" rtlCol="0">
            <a:spAutoFit/>
          </a:bodyPr>
          <a:lstStyle/>
          <a:p>
            <a:pPr>
              <a:spcAft>
                <a:spcPts val="600"/>
              </a:spcAft>
            </a:pPr>
            <a:r>
              <a:rPr lang="en-AU" sz="1300" dirty="0">
                <a:solidFill>
                  <a:schemeClr val="accent6">
                    <a:lumMod val="75000"/>
                  </a:schemeClr>
                </a:solidFill>
              </a:rPr>
              <a:t>D. Binosi, </a:t>
            </a:r>
            <a:r>
              <a:rPr lang="en-AU" sz="1300" i="1" dirty="0">
                <a:solidFill>
                  <a:schemeClr val="accent6">
                    <a:lumMod val="75000"/>
                  </a:schemeClr>
                </a:solidFill>
              </a:rPr>
              <a:t>Emergent Hadron Mass in Strong Dynamics</a:t>
            </a:r>
            <a:r>
              <a:rPr lang="en-AU" sz="1300" dirty="0">
                <a:solidFill>
                  <a:schemeClr val="accent6">
                    <a:lumMod val="75000"/>
                  </a:schemeClr>
                </a:solidFill>
              </a:rPr>
              <a:t>, Few Body Syst. </a:t>
            </a:r>
            <a:r>
              <a:rPr lang="en-AU" sz="1300" b="1" dirty="0">
                <a:solidFill>
                  <a:schemeClr val="accent6">
                    <a:lumMod val="75000"/>
                  </a:schemeClr>
                </a:solidFill>
              </a:rPr>
              <a:t>63</a:t>
            </a:r>
            <a:r>
              <a:rPr lang="en-AU" sz="1300" dirty="0">
                <a:solidFill>
                  <a:schemeClr val="accent6">
                    <a:lumMod val="75000"/>
                  </a:schemeClr>
                </a:solidFill>
              </a:rPr>
              <a:t> (2022) 42.</a:t>
            </a:r>
          </a:p>
          <a:p>
            <a:r>
              <a:rPr lang="en-AU" sz="1300" dirty="0">
                <a:solidFill>
                  <a:schemeClr val="accent6">
                    <a:lumMod val="75000"/>
                  </a:schemeClr>
                </a:solidFill>
              </a:rPr>
              <a:t>M. N. Ferreira, J. </a:t>
            </a:r>
            <a:r>
              <a:rPr lang="en-AU" sz="1300" dirty="0" err="1">
                <a:solidFill>
                  <a:schemeClr val="accent6">
                    <a:lumMod val="75000"/>
                  </a:schemeClr>
                </a:solidFill>
              </a:rPr>
              <a:t>Papavassiliou</a:t>
            </a:r>
            <a:r>
              <a:rPr lang="en-AU" sz="1300" dirty="0">
                <a:solidFill>
                  <a:schemeClr val="accent6">
                    <a:lumMod val="75000"/>
                  </a:schemeClr>
                </a:solidFill>
              </a:rPr>
              <a:t>, </a:t>
            </a:r>
            <a:r>
              <a:rPr lang="en-AU" sz="1300" i="1" dirty="0">
                <a:solidFill>
                  <a:schemeClr val="accent6">
                    <a:lumMod val="75000"/>
                  </a:schemeClr>
                </a:solidFill>
              </a:rPr>
              <a:t>Gauge Sector Dynamics in QCD</a:t>
            </a:r>
            <a:r>
              <a:rPr lang="en-AU" sz="1300" dirty="0">
                <a:solidFill>
                  <a:schemeClr val="accent6">
                    <a:lumMod val="75000"/>
                  </a:schemeClr>
                </a:solidFill>
              </a:rPr>
              <a:t>, Particles </a:t>
            </a:r>
            <a:r>
              <a:rPr lang="en-AU" sz="1300" b="1" dirty="0">
                <a:solidFill>
                  <a:schemeClr val="accent6">
                    <a:lumMod val="75000"/>
                  </a:schemeClr>
                </a:solidFill>
              </a:rPr>
              <a:t>6</a:t>
            </a:r>
            <a:r>
              <a:rPr lang="en-AU" sz="1300" dirty="0">
                <a:solidFill>
                  <a:schemeClr val="accent6">
                    <a:lumMod val="75000"/>
                  </a:schemeClr>
                </a:solidFill>
              </a:rPr>
              <a:t> (1) (2023) 312–363.</a:t>
            </a:r>
          </a:p>
        </p:txBody>
      </p:sp>
    </p:spTree>
    <p:extLst>
      <p:ext uri="{BB962C8B-B14F-4D97-AF65-F5344CB8AC3E}">
        <p14:creationId xmlns:p14="http://schemas.microsoft.com/office/powerpoint/2010/main" val="3143743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histogram&#10;&#10;Description automatically generated">
            <a:extLst>
              <a:ext uri="{FF2B5EF4-FFF2-40B4-BE49-F238E27FC236}">
                <a16:creationId xmlns:a16="http://schemas.microsoft.com/office/drawing/2014/main" id="{BF3CAD0E-F578-48BC-84DA-F777E330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652462"/>
            <a:ext cx="4895850" cy="3233738"/>
          </a:xfrm>
          <a:prstGeom prst="rect">
            <a:avLst/>
          </a:prstGeom>
        </p:spPr>
      </p:pic>
      <p:sp>
        <p:nvSpPr>
          <p:cNvPr id="2" name="Title 1">
            <a:extLst>
              <a:ext uri="{FF2B5EF4-FFF2-40B4-BE49-F238E27FC236}">
                <a16:creationId xmlns:a16="http://schemas.microsoft.com/office/drawing/2014/main" id="{8ABC06FE-3374-4134-81E4-9A15BF9E8D25}"/>
              </a:ext>
            </a:extLst>
          </p:cNvPr>
          <p:cNvSpPr>
            <a:spLocks noGrp="1"/>
          </p:cNvSpPr>
          <p:nvPr>
            <p:ph type="title"/>
          </p:nvPr>
        </p:nvSpPr>
        <p:spPr/>
        <p:txBody>
          <a:bodyPr/>
          <a:lstStyle/>
          <a:p>
            <a:r>
              <a:rPr lang="en-GB" sz="3200" b="0" i="1" dirty="0">
                <a:ln w="0"/>
                <a:solidFill>
                  <a:schemeClr val="accent1"/>
                </a:solidFill>
                <a:effectLst>
                  <a:outerShdw blurRad="38100" dist="25400" dir="5400000" algn="ctr" rotWithShape="0">
                    <a:srgbClr val="6E747A">
                      <a:alpha val="43000"/>
                    </a:srgbClr>
                  </a:outerShdw>
                </a:effectLst>
              </a:rPr>
              <a:t>Today: </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Gluon Mass Function</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9502BC-BA06-4F7A-9259-491CB1CEF5EF}"/>
                  </a:ext>
                </a:extLst>
              </p:cNvPr>
              <p:cNvSpPr>
                <a:spLocks noGrp="1"/>
              </p:cNvSpPr>
              <p:nvPr>
                <p:ph idx="1"/>
              </p:nvPr>
            </p:nvSpPr>
            <p:spPr>
              <a:xfrm>
                <a:off x="457200" y="1447800"/>
                <a:ext cx="6934200" cy="4525963"/>
              </a:xfrm>
            </p:spPr>
            <p:txBody>
              <a:bodyPr/>
              <a:lstStyle/>
              <a:p>
                <a:r>
                  <a:rPr lang="en-GB" dirty="0"/>
                  <a:t>Gluon mass function characterised by renormalisation group invariant IR mass </a:t>
                </a:r>
              </a:p>
              <a:p>
                <a:pPr marL="0" indent="0" algn="ctr">
                  <a:buNone/>
                </a:pPr>
                <a14:m>
                  <m:oMath xmlns:m="http://schemas.openxmlformats.org/officeDocument/2006/math">
                    <m:sSub>
                      <m:sSubPr>
                        <m:ctrlPr>
                          <a:rPr lang="en-GB" sz="2200" i="1" smtClean="0">
                            <a:solidFill>
                              <a:schemeClr val="accent1">
                                <a:lumMod val="50000"/>
                              </a:schemeClr>
                            </a:solidFill>
                            <a:latin typeface="Cambria Math" panose="02040503050406030204" pitchFamily="18" charset="0"/>
                          </a:rPr>
                        </m:ctrlPr>
                      </m:sSubPr>
                      <m:e>
                        <m:acc>
                          <m:accPr>
                            <m:chr m:val="̂"/>
                            <m:ctrlPr>
                              <a:rPr lang="en-GB" sz="2200" b="0" i="1" smtClean="0">
                                <a:solidFill>
                                  <a:schemeClr val="accent1">
                                    <a:lumMod val="50000"/>
                                  </a:schemeClr>
                                </a:solidFill>
                                <a:latin typeface="Cambria Math" panose="02040503050406030204" pitchFamily="18" charset="0"/>
                              </a:rPr>
                            </m:ctrlPr>
                          </m:accPr>
                          <m:e>
                            <m:r>
                              <a:rPr lang="en-GB" sz="2200" b="0" i="1" smtClean="0">
                                <a:solidFill>
                                  <a:schemeClr val="accent1">
                                    <a:lumMod val="50000"/>
                                  </a:schemeClr>
                                </a:solidFill>
                                <a:latin typeface="Cambria Math" panose="02040503050406030204" pitchFamily="18" charset="0"/>
                              </a:rPr>
                              <m:t>𝑚</m:t>
                            </m:r>
                          </m:e>
                        </m:acc>
                      </m:e>
                      <m:sub>
                        <m:r>
                          <a:rPr lang="en-GB" sz="2200" b="0" i="1" smtClean="0">
                            <a:solidFill>
                              <a:schemeClr val="accent1">
                                <a:lumMod val="50000"/>
                              </a:schemeClr>
                            </a:solidFill>
                            <a:latin typeface="Cambria Math" panose="02040503050406030204" pitchFamily="18" charset="0"/>
                          </a:rPr>
                          <m:t>0</m:t>
                        </m:r>
                      </m:sub>
                    </m:sSub>
                    <m:r>
                      <a:rPr lang="en-GB" sz="2200" b="0" i="1" smtClean="0">
                        <a:solidFill>
                          <a:schemeClr val="accent1">
                            <a:lumMod val="50000"/>
                          </a:schemeClr>
                        </a:solidFill>
                        <a:latin typeface="Cambria Math" panose="02040503050406030204" pitchFamily="18" charset="0"/>
                      </a:rPr>
                      <m:t>=0.43(1) </m:t>
                    </m:r>
                    <m:r>
                      <m:rPr>
                        <m:sty m:val="p"/>
                      </m:rPr>
                      <a:rPr lang="en-GB" sz="2200" b="0" i="0" smtClean="0">
                        <a:solidFill>
                          <a:schemeClr val="accent1">
                            <a:lumMod val="50000"/>
                          </a:schemeClr>
                        </a:solidFill>
                        <a:latin typeface="Cambria Math" panose="02040503050406030204" pitchFamily="18" charset="0"/>
                      </a:rPr>
                      <m:t>GeV</m:t>
                    </m:r>
                    <m:r>
                      <a:rPr lang="en-GB" sz="2200" b="0" i="1" smtClean="0">
                        <a:solidFill>
                          <a:schemeClr val="accent1">
                            <a:lumMod val="50000"/>
                          </a:schemeClr>
                        </a:solidFill>
                        <a:latin typeface="Cambria Math" panose="02040503050406030204" pitchFamily="18" charset="0"/>
                      </a:rPr>
                      <m:t>≈</m:t>
                    </m:r>
                    <m:box>
                      <m:boxPr>
                        <m:ctrlPr>
                          <a:rPr lang="en-GB" sz="2200" b="0" i="1" smtClean="0">
                            <a:solidFill>
                              <a:schemeClr val="accent1">
                                <a:lumMod val="50000"/>
                              </a:schemeClr>
                            </a:solidFill>
                            <a:latin typeface="Cambria Math" panose="02040503050406030204" pitchFamily="18" charset="0"/>
                          </a:rPr>
                        </m:ctrlPr>
                      </m:boxPr>
                      <m:e>
                        <m:argPr>
                          <m:argSz m:val="-1"/>
                        </m:argPr>
                        <m:f>
                          <m:fPr>
                            <m:ctrlPr>
                              <a:rPr lang="en-GB" sz="2200" b="0" i="1" smtClean="0">
                                <a:solidFill>
                                  <a:schemeClr val="accent1">
                                    <a:lumMod val="50000"/>
                                  </a:schemeClr>
                                </a:solidFill>
                                <a:latin typeface="Cambria Math" panose="02040503050406030204" pitchFamily="18" charset="0"/>
                              </a:rPr>
                            </m:ctrlPr>
                          </m:fPr>
                          <m:num>
                            <m:r>
                              <a:rPr lang="en-GB" sz="2200" b="0" i="1" smtClean="0">
                                <a:solidFill>
                                  <a:schemeClr val="accent1">
                                    <a:lumMod val="50000"/>
                                  </a:schemeClr>
                                </a:solidFill>
                                <a:latin typeface="Cambria Math" panose="02040503050406030204" pitchFamily="18" charset="0"/>
                              </a:rPr>
                              <m:t>1</m:t>
                            </m:r>
                          </m:num>
                          <m:den>
                            <m:r>
                              <a:rPr lang="en-GB" sz="2200" b="0" i="1" smtClean="0">
                                <a:solidFill>
                                  <a:schemeClr val="accent1">
                                    <a:lumMod val="50000"/>
                                  </a:schemeClr>
                                </a:solidFill>
                                <a:latin typeface="Cambria Math" panose="02040503050406030204" pitchFamily="18" charset="0"/>
                              </a:rPr>
                              <m:t>2</m:t>
                            </m:r>
                          </m:den>
                        </m:f>
                        <m:sSub>
                          <m:sSubPr>
                            <m:ctrlPr>
                              <a:rPr lang="en-GB" sz="2200" b="0" i="1" smtClean="0">
                                <a:solidFill>
                                  <a:schemeClr val="accent1">
                                    <a:lumMod val="50000"/>
                                  </a:schemeClr>
                                </a:solidFill>
                                <a:latin typeface="Cambria Math" panose="02040503050406030204" pitchFamily="18" charset="0"/>
                              </a:rPr>
                            </m:ctrlPr>
                          </m:sSubPr>
                          <m:e>
                            <m:r>
                              <a:rPr lang="en-GB" sz="2200" b="0" i="1" smtClean="0">
                                <a:solidFill>
                                  <a:schemeClr val="accent1">
                                    <a:lumMod val="50000"/>
                                  </a:schemeClr>
                                </a:solidFill>
                                <a:latin typeface="Cambria Math" panose="02040503050406030204" pitchFamily="18" charset="0"/>
                              </a:rPr>
                              <m:t>𝑚</m:t>
                            </m:r>
                          </m:e>
                          <m:sub>
                            <m:r>
                              <m:rPr>
                                <m:sty m:val="p"/>
                              </m:rPr>
                              <a:rPr lang="en-GB" sz="2200" b="0" i="0" smtClean="0">
                                <a:solidFill>
                                  <a:schemeClr val="accent1">
                                    <a:lumMod val="50000"/>
                                  </a:schemeClr>
                                </a:solidFill>
                                <a:latin typeface="Cambria Math" panose="02040503050406030204" pitchFamily="18" charset="0"/>
                              </a:rPr>
                              <m:t>proton</m:t>
                            </m:r>
                          </m:sub>
                        </m:sSub>
                      </m:e>
                    </m:box>
                  </m:oMath>
                </a14:m>
                <a:r>
                  <a:rPr lang="en-GB" dirty="0"/>
                  <a:t>  </a:t>
                </a:r>
              </a:p>
              <a:p>
                <a:r>
                  <a:rPr lang="en-GB" dirty="0"/>
                  <a:t>The value is a prediction in the sense that it is  </a:t>
                </a:r>
                <a14:m>
                  <m:oMath xmlns:m="http://schemas.openxmlformats.org/officeDocument/2006/math">
                    <m:box>
                      <m:boxPr>
                        <m:ctrlPr>
                          <a:rPr lang="en-GB" sz="2200" b="0" i="1" smtClean="0">
                            <a:solidFill>
                              <a:schemeClr val="accent1">
                                <a:lumMod val="50000"/>
                              </a:schemeClr>
                            </a:solidFill>
                            <a:latin typeface="Cambria Math" panose="02040503050406030204" pitchFamily="18" charset="0"/>
                          </a:rPr>
                        </m:ctrlPr>
                      </m:boxPr>
                      <m:e>
                        <m:argPr>
                          <m:argSz m:val="-1"/>
                        </m:argPr>
                        <m:f>
                          <m:fPr>
                            <m:ctrlPr>
                              <a:rPr lang="en-GB" sz="2200" b="0" i="1" smtClean="0">
                                <a:solidFill>
                                  <a:schemeClr val="accent1">
                                    <a:lumMod val="50000"/>
                                  </a:schemeClr>
                                </a:solidFill>
                                <a:latin typeface="Cambria Math" panose="02040503050406030204" pitchFamily="18" charset="0"/>
                              </a:rPr>
                            </m:ctrlPr>
                          </m:fPr>
                          <m:num>
                            <m:r>
                              <a:rPr lang="en-GB" sz="2200" b="0" i="1" smtClean="0">
                                <a:solidFill>
                                  <a:schemeClr val="accent1">
                                    <a:lumMod val="50000"/>
                                  </a:schemeClr>
                                </a:solidFill>
                                <a:latin typeface="Cambria Math" panose="02040503050406030204" pitchFamily="18" charset="0"/>
                              </a:rPr>
                              <m:t>1</m:t>
                            </m:r>
                          </m:num>
                          <m:den>
                            <m:r>
                              <a:rPr lang="en-GB" sz="2200" b="0" i="1" smtClean="0">
                                <a:solidFill>
                                  <a:schemeClr val="accent1">
                                    <a:lumMod val="50000"/>
                                  </a:schemeClr>
                                </a:solidFill>
                                <a:latin typeface="Cambria Math" panose="02040503050406030204" pitchFamily="18" charset="0"/>
                              </a:rPr>
                              <m:t>2</m:t>
                            </m:r>
                          </m:den>
                        </m:f>
                        <m:sSub>
                          <m:sSubPr>
                            <m:ctrlPr>
                              <a:rPr lang="en-GB" sz="2200" b="0" i="1" smtClean="0">
                                <a:solidFill>
                                  <a:schemeClr val="accent1">
                                    <a:lumMod val="50000"/>
                                  </a:schemeClr>
                                </a:solidFill>
                                <a:latin typeface="Cambria Math" panose="02040503050406030204" pitchFamily="18" charset="0"/>
                              </a:rPr>
                            </m:ctrlPr>
                          </m:sSubPr>
                          <m:e>
                            <m:r>
                              <a:rPr lang="en-GB" sz="2200" b="0" i="1" smtClean="0">
                                <a:solidFill>
                                  <a:schemeClr val="accent1">
                                    <a:lumMod val="50000"/>
                                  </a:schemeClr>
                                </a:solidFill>
                                <a:latin typeface="Cambria Math" panose="02040503050406030204" pitchFamily="18" charset="0"/>
                              </a:rPr>
                              <m:t>𝑚</m:t>
                            </m:r>
                          </m:e>
                          <m:sub>
                            <m:r>
                              <m:rPr>
                                <m:sty m:val="p"/>
                              </m:rPr>
                              <a:rPr lang="en-GB" sz="2200" b="0" i="0" smtClean="0">
                                <a:solidFill>
                                  <a:schemeClr val="accent1">
                                    <a:lumMod val="50000"/>
                                  </a:schemeClr>
                                </a:solidFill>
                                <a:latin typeface="Cambria Math" panose="02040503050406030204" pitchFamily="18" charset="0"/>
                              </a:rPr>
                              <m:t>proton</m:t>
                            </m:r>
                          </m:sub>
                        </m:sSub>
                      </m:e>
                    </m:box>
                  </m:oMath>
                </a14:m>
                <a:r>
                  <a:rPr lang="en-US" dirty="0"/>
                  <a:t> </a:t>
                </a:r>
              </a:p>
              <a:p>
                <a:r>
                  <a:rPr lang="en-US" dirty="0"/>
                  <a:t>Follows that long-wavelength gluons </a:t>
                </a:r>
              </a:p>
              <a:p>
                <a:pPr marL="0" indent="0">
                  <a:spcBef>
                    <a:spcPts val="0"/>
                  </a:spcBef>
                  <a:buNone/>
                </a:pPr>
                <a:r>
                  <a:rPr lang="en-US" dirty="0"/>
                  <a:t>	are screened from interactions</a:t>
                </a:r>
              </a:p>
              <a:p>
                <a:r>
                  <a:rPr lang="en-US" dirty="0"/>
                  <a:t>Such screening eliminates the Landau pole</a:t>
                </a:r>
              </a:p>
              <a:p>
                <a:r>
                  <a:rPr lang="en-US" dirty="0"/>
                  <a:t>Solves the Gribov ambiguity</a:t>
                </a:r>
              </a:p>
            </p:txBody>
          </p:sp>
        </mc:Choice>
        <mc:Fallback xmlns="">
          <p:sp>
            <p:nvSpPr>
              <p:cNvPr id="3" name="Content Placeholder 2">
                <a:extLst>
                  <a:ext uri="{FF2B5EF4-FFF2-40B4-BE49-F238E27FC236}">
                    <a16:creationId xmlns:a16="http://schemas.microsoft.com/office/drawing/2014/main" id="{2C9502BC-BA06-4F7A-9259-491CB1CEF5EF}"/>
                  </a:ext>
                </a:extLst>
              </p:cNvPr>
              <p:cNvSpPr>
                <a:spLocks noGrp="1" noRot="1" noChangeAspect="1" noMove="1" noResize="1" noEditPoints="1" noAdjustHandles="1" noChangeArrowheads="1" noChangeShapeType="1" noTextEdit="1"/>
              </p:cNvSpPr>
              <p:nvPr>
                <p:ph idx="1"/>
              </p:nvPr>
            </p:nvSpPr>
            <p:spPr>
              <a:xfrm>
                <a:off x="457200" y="1447800"/>
                <a:ext cx="6934200" cy="4525963"/>
              </a:xfrm>
              <a:blipFill>
                <a:blip r:embed="rId3"/>
                <a:stretch>
                  <a:fillRect l="-967" t="-9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1E3AAF5-7A39-40FC-9A71-D5D0E1E2E67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5CD7104F-C888-455E-852A-9A4FA4C7BE16}"/>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F6AB951A-220A-4F2E-BB2A-D6813AD4B2F9}"/>
              </a:ext>
            </a:extLst>
          </p:cNvPr>
          <p:cNvSpPr>
            <a:spLocks noGrp="1"/>
          </p:cNvSpPr>
          <p:nvPr>
            <p:ph type="sldNum" sz="quarter" idx="12"/>
          </p:nvPr>
        </p:nvSpPr>
        <p:spPr/>
        <p:txBody>
          <a:bodyPr/>
          <a:lstStyle/>
          <a:p>
            <a:fld id="{87034D8C-3CB4-402A-BC46-2AB14C0FE90A}" type="slidenum">
              <a:rPr lang="en-US" smtClean="0"/>
              <a:pPr/>
              <a:t>37</a:t>
            </a:fld>
            <a:endParaRPr lang="en-US"/>
          </a:p>
        </p:txBody>
      </p:sp>
      <p:sp>
        <p:nvSpPr>
          <p:cNvPr id="11" name="TextBox 10">
            <a:extLst>
              <a:ext uri="{FF2B5EF4-FFF2-40B4-BE49-F238E27FC236}">
                <a16:creationId xmlns:a16="http://schemas.microsoft.com/office/drawing/2014/main" id="{B5C1A77E-2504-4BEA-9600-65858464C4EB}"/>
              </a:ext>
            </a:extLst>
          </p:cNvPr>
          <p:cNvSpPr txBox="1"/>
          <p:nvPr/>
        </p:nvSpPr>
        <p:spPr>
          <a:xfrm>
            <a:off x="6477001" y="135881"/>
            <a:ext cx="5648324" cy="461665"/>
          </a:xfrm>
          <a:prstGeom prst="rect">
            <a:avLst/>
          </a:prstGeom>
          <a:noFill/>
        </p:spPr>
        <p:txBody>
          <a:bodyPr wrap="square" rtlCol="0">
            <a:spAutoFit/>
          </a:bodyPr>
          <a:lstStyle/>
          <a:p>
            <a:r>
              <a:rPr lang="en-US" sz="1200" b="0" i="1" dirty="0">
                <a:solidFill>
                  <a:srgbClr val="212121"/>
                </a:solidFill>
                <a:effectLst/>
                <a:latin typeface="Open Sans"/>
              </a:rPr>
              <a:t>Effective charge from lattice QCD</a:t>
            </a:r>
            <a:r>
              <a:rPr lang="en-US" sz="1200" b="0" i="0" dirty="0">
                <a:solidFill>
                  <a:srgbClr val="212121"/>
                </a:solidFill>
                <a:effectLst/>
                <a:latin typeface="Open Sans"/>
              </a:rPr>
              <a:t>, Zhu-Fang Cui, </a:t>
            </a:r>
            <a:r>
              <a:rPr lang="en-US" sz="1200" b="0" i="0" dirty="0" err="1">
                <a:solidFill>
                  <a:srgbClr val="212121"/>
                </a:solidFill>
                <a:effectLst/>
                <a:latin typeface="Open Sans"/>
              </a:rPr>
              <a:t>Jin</a:t>
            </a:r>
            <a:r>
              <a:rPr lang="en-US" sz="1200" b="0" i="0" dirty="0">
                <a:solidFill>
                  <a:srgbClr val="212121"/>
                </a:solidFill>
                <a:effectLst/>
                <a:latin typeface="Open Sans"/>
              </a:rPr>
              <a:t>-Li Zhang et al., </a:t>
            </a:r>
          </a:p>
          <a:p>
            <a:r>
              <a:rPr lang="en-US" sz="1200" b="0" i="0" dirty="0">
                <a:solidFill>
                  <a:srgbClr val="212121"/>
                </a:solidFill>
                <a:effectLst/>
                <a:latin typeface="Open Sans"/>
              </a:rPr>
              <a:t>NJU-INP 014/19, </a:t>
            </a:r>
            <a:r>
              <a:rPr lang="en-US" sz="1200" b="0" i="0" u="none" strike="noStrike" dirty="0">
                <a:solidFill>
                  <a:srgbClr val="212121"/>
                </a:solidFill>
                <a:effectLst/>
                <a:latin typeface="Open Sans"/>
                <a:hlinkClick r:id="rId4"/>
              </a:rPr>
              <a:t>arXiv:1912.08232 [hep-</a:t>
            </a:r>
            <a:r>
              <a:rPr lang="en-US" sz="1200" b="0" i="0" u="none" strike="noStrike" dirty="0" err="1">
                <a:solidFill>
                  <a:srgbClr val="212121"/>
                </a:solidFill>
                <a:effectLst/>
                <a:latin typeface="Open Sans"/>
                <a:hlinkClick r:id="rId4"/>
              </a:rPr>
              <a:t>ph</a:t>
            </a:r>
            <a:r>
              <a:rPr lang="en-US" sz="1200" b="0" i="0" u="none" strike="noStrike" dirty="0">
                <a:solidFill>
                  <a:srgbClr val="212121"/>
                </a:solidFill>
                <a:effectLst/>
                <a:latin typeface="Open Sans"/>
                <a:hlinkClick r:id="rId4"/>
              </a:rPr>
              <a:t>]</a:t>
            </a:r>
            <a:r>
              <a:rPr lang="en-US" sz="1200" b="0" i="0" dirty="0">
                <a:solidFill>
                  <a:srgbClr val="212121"/>
                </a:solidFill>
                <a:effectLst/>
                <a:latin typeface="Open Sans"/>
              </a:rPr>
              <a:t>, </a:t>
            </a:r>
            <a:r>
              <a:rPr lang="en-US" sz="1200" b="0" i="0" u="none" strike="noStrike" dirty="0">
                <a:solidFill>
                  <a:srgbClr val="212121"/>
                </a:solidFill>
                <a:effectLst/>
                <a:latin typeface="Open Sans"/>
                <a:hlinkClick r:id="rId5"/>
              </a:rPr>
              <a:t>Chin. Phys. C </a:t>
            </a:r>
            <a:r>
              <a:rPr lang="en-US" sz="1200" b="1" i="0" u="none" strike="noStrike" dirty="0">
                <a:solidFill>
                  <a:srgbClr val="212121"/>
                </a:solidFill>
                <a:effectLst/>
                <a:latin typeface="Open Sans"/>
                <a:hlinkClick r:id="rId5"/>
              </a:rPr>
              <a:t>44</a:t>
            </a:r>
            <a:r>
              <a:rPr lang="en-US" sz="1200" b="0" i="0" u="none" strike="noStrike" dirty="0">
                <a:solidFill>
                  <a:srgbClr val="212121"/>
                </a:solidFill>
                <a:effectLst/>
                <a:latin typeface="Open Sans"/>
                <a:hlinkClick r:id="rId5"/>
              </a:rPr>
              <a:t> (2020) 083102/1-10</a:t>
            </a:r>
            <a:endParaRPr lang="en-US" sz="1200" dirty="0"/>
          </a:p>
        </p:txBody>
      </p:sp>
      <p:sp>
        <p:nvSpPr>
          <p:cNvPr id="12" name="TextBox 11">
            <a:extLst>
              <a:ext uri="{FF2B5EF4-FFF2-40B4-BE49-F238E27FC236}">
                <a16:creationId xmlns:a16="http://schemas.microsoft.com/office/drawing/2014/main" id="{4129903C-5E1B-A8BF-9053-1822808F7C8A}"/>
              </a:ext>
            </a:extLst>
          </p:cNvPr>
          <p:cNvSpPr txBox="1"/>
          <p:nvPr/>
        </p:nvSpPr>
        <p:spPr>
          <a:xfrm>
            <a:off x="5105093" y="261958"/>
            <a:ext cx="1553803" cy="261610"/>
          </a:xfrm>
          <a:prstGeom prst="rect">
            <a:avLst/>
          </a:prstGeom>
          <a:noFill/>
        </p:spPr>
        <p:txBody>
          <a:bodyPr wrap="square" rtlCol="0">
            <a:spAutoFit/>
          </a:bodyPr>
          <a:lstStyle/>
          <a:p>
            <a:r>
              <a:rPr lang="en-GB" sz="1100" b="1" dirty="0"/>
              <a:t>2014 total downloads</a:t>
            </a:r>
            <a:endParaRPr lang="en-US" sz="1100" b="1" dirty="0"/>
          </a:p>
        </p:txBody>
      </p:sp>
      <p:pic>
        <p:nvPicPr>
          <p:cNvPr id="13" name="Picture 12" descr="Graphical user interface, text&#10;&#10;Description automatically generated">
            <a:extLst>
              <a:ext uri="{FF2B5EF4-FFF2-40B4-BE49-F238E27FC236}">
                <a16:creationId xmlns:a16="http://schemas.microsoft.com/office/drawing/2014/main" id="{13907790-BE3C-5EF2-8B5C-8BDF5782E3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29947"/>
            <a:ext cx="4655688" cy="762000"/>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502AE9FC-7889-461D-92BF-49381B50DB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4262" y="4695633"/>
            <a:ext cx="7667738" cy="1260545"/>
          </a:xfrm>
          <a:prstGeom prst="rect">
            <a:avLst/>
          </a:prstGeom>
        </p:spPr>
      </p:pic>
      <p:sp>
        <p:nvSpPr>
          <p:cNvPr id="7" name="TextBox 6">
            <a:extLst>
              <a:ext uri="{FF2B5EF4-FFF2-40B4-BE49-F238E27FC236}">
                <a16:creationId xmlns:a16="http://schemas.microsoft.com/office/drawing/2014/main" id="{6FD97DFD-51F7-A84D-27AD-CB70FDF78968}"/>
              </a:ext>
            </a:extLst>
          </p:cNvPr>
          <p:cNvSpPr txBox="1"/>
          <p:nvPr/>
        </p:nvSpPr>
        <p:spPr>
          <a:xfrm>
            <a:off x="5745481" y="5681246"/>
            <a:ext cx="4998719" cy="338554"/>
          </a:xfrm>
          <a:prstGeom prst="rect">
            <a:avLst/>
          </a:prstGeom>
          <a:noFill/>
        </p:spPr>
        <p:txBody>
          <a:bodyPr wrap="square" rtlCol="0">
            <a:spAutoFit/>
          </a:bodyPr>
          <a:lstStyle/>
          <a:p>
            <a:r>
              <a:rPr lang="en-US" sz="1600" dirty="0">
                <a:hlinkClick r:id="rId8"/>
              </a:rPr>
              <a:t>https://www.youtube.com/watch?v=xlkvz2V8ZRw</a:t>
            </a:r>
            <a:r>
              <a:rPr lang="en-US" sz="1600" dirty="0"/>
              <a:t> </a:t>
            </a:r>
          </a:p>
        </p:txBody>
      </p:sp>
    </p:spTree>
    <p:extLst>
      <p:ext uri="{BB962C8B-B14F-4D97-AF65-F5344CB8AC3E}">
        <p14:creationId xmlns:p14="http://schemas.microsoft.com/office/powerpoint/2010/main" val="1508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10126"/>
            <a:ext cx="9144000" cy="1362075"/>
          </a:xfrm>
        </p:spPr>
        <p:txBody>
          <a:bodyPr/>
          <a:lstStyle/>
          <a:p>
            <a:pPr algn="ctr"/>
            <a:r>
              <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QCD’s Running Coupling</a:t>
            </a:r>
            <a:endParaRPr lang="en-US" sz="66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p:cNvSpPr>
            <a:spLocks noGrp="1"/>
          </p:cNvSpPr>
          <p:nvPr>
            <p:ph type="sldNum" sz="quarter" idx="12"/>
          </p:nvPr>
        </p:nvSpPr>
        <p:spPr/>
        <p:txBody>
          <a:bodyPr/>
          <a:lstStyle/>
          <a:p>
            <a:fld id="{87034D8C-3CB4-402A-BC46-2AB14C0FE90A}" type="slidenum">
              <a:rPr lang="en-US" smtClean="0"/>
              <a:pPr/>
              <a:t>38</a:t>
            </a:fld>
            <a:endParaRPr lang="en-US"/>
          </a:p>
        </p:txBody>
      </p:sp>
      <p:pic>
        <p:nvPicPr>
          <p:cNvPr id="8" name="Picture 7" descr="QCDalpha.jpg"/>
          <p:cNvPicPr>
            <a:picLocks noChangeAspect="1"/>
          </p:cNvPicPr>
          <p:nvPr/>
        </p:nvPicPr>
        <p:blipFill>
          <a:blip r:embed="rId2" cstate="print"/>
          <a:stretch>
            <a:fillRect/>
          </a:stretch>
        </p:blipFill>
        <p:spPr>
          <a:xfrm>
            <a:off x="3200400" y="298598"/>
            <a:ext cx="4268960" cy="4511528"/>
          </a:xfrm>
          <a:prstGeom prst="rect">
            <a:avLst/>
          </a:prstGeom>
          <a:ln>
            <a:noFill/>
          </a:ln>
          <a:effectLst>
            <a:outerShdw blurRad="190500" algn="tl" rotWithShape="0">
              <a:srgbClr val="000000">
                <a:alpha val="70000"/>
              </a:srgbClr>
            </a:outerShdw>
          </a:effectLst>
        </p:spPr>
      </p:pic>
      <p:sp>
        <p:nvSpPr>
          <p:cNvPr id="9" name="TextBox 8"/>
          <p:cNvSpPr txBox="1"/>
          <p:nvPr/>
        </p:nvSpPr>
        <p:spPr>
          <a:xfrm>
            <a:off x="967152" y="2286000"/>
            <a:ext cx="197118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b="1" dirty="0">
                <a:solidFill>
                  <a:srgbClr val="C00000"/>
                </a:solidFill>
              </a:rPr>
              <a:t>⇐</a:t>
            </a:r>
          </a:p>
          <a:p>
            <a:r>
              <a:rPr lang="en-GB" b="1" dirty="0">
                <a:solidFill>
                  <a:srgbClr val="C00000"/>
                </a:solidFill>
              </a:rPr>
              <a:t>What’s happening </a:t>
            </a:r>
          </a:p>
          <a:p>
            <a:r>
              <a:rPr lang="en-GB" b="1" dirty="0">
                <a:solidFill>
                  <a:srgbClr val="C00000"/>
                </a:solidFill>
              </a:rPr>
              <a:t>out here?!</a:t>
            </a:r>
          </a:p>
        </p:txBody>
      </p:sp>
      <p:sp>
        <p:nvSpPr>
          <p:cNvPr id="10" name="Date Placeholder 3"/>
          <p:cNvSpPr>
            <a:spLocks noGrp="1"/>
          </p:cNvSpPr>
          <p:nvPr>
            <p:ph type="dt" sz="half" idx="10"/>
          </p:nvPr>
        </p:nvSpPr>
        <p:spPr>
          <a:xfrm>
            <a:off x="7655166" y="6619863"/>
            <a:ext cx="4486940" cy="381000"/>
          </a:xfrm>
        </p:spPr>
        <p:txBody>
          <a:bodyPr/>
          <a:lstStyle/>
          <a:p>
            <a:r>
              <a:rPr lang="en-US"/>
              <a:t>.                    2025 October 14: NJU INP IWSHSSI 2025                                            (98)</a:t>
            </a:r>
            <a:endParaRPr lang="en-US" dirty="0"/>
          </a:p>
        </p:txBody>
      </p:sp>
      <p:pic>
        <p:nvPicPr>
          <p:cNvPr id="12" name="Picture 11">
            <a:extLst>
              <a:ext uri="{FF2B5EF4-FFF2-40B4-BE49-F238E27FC236}">
                <a16:creationId xmlns:a16="http://schemas.microsoft.com/office/drawing/2014/main" id="{8226B2BD-1CDC-4CBC-9778-C4D73AEF71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1556" y="75407"/>
            <a:ext cx="1574444" cy="1574444"/>
          </a:xfrm>
          <a:prstGeom prst="rect">
            <a:avLst/>
          </a:prstGeom>
        </p:spPr>
      </p:pic>
      <p:sp>
        <p:nvSpPr>
          <p:cNvPr id="13" name="TextBox 12">
            <a:extLst>
              <a:ext uri="{FF2B5EF4-FFF2-40B4-BE49-F238E27FC236}">
                <a16:creationId xmlns:a16="http://schemas.microsoft.com/office/drawing/2014/main" id="{32C6CC6C-178B-41C0-9DE7-DEAF020F3007}"/>
              </a:ext>
            </a:extLst>
          </p:cNvPr>
          <p:cNvSpPr txBox="1"/>
          <p:nvPr/>
        </p:nvSpPr>
        <p:spPr>
          <a:xfrm>
            <a:off x="381000" y="1417990"/>
            <a:ext cx="2119491" cy="369332"/>
          </a:xfrm>
          <a:prstGeom prst="rect">
            <a:avLst/>
          </a:prstGeom>
          <a:noFill/>
        </p:spPr>
        <p:txBody>
          <a:bodyPr wrap="none" rtlCol="0">
            <a:spAutoFit/>
          </a:bodyPr>
          <a:lstStyle/>
          <a:p>
            <a:r>
              <a:rPr lang="en-GB" dirty="0">
                <a:solidFill>
                  <a:srgbClr val="008000"/>
                </a:solidFill>
              </a:rPr>
              <a:t>This is where we live</a:t>
            </a:r>
          </a:p>
        </p:txBody>
      </p:sp>
      <p:sp>
        <p:nvSpPr>
          <p:cNvPr id="4" name="TextBox 3">
            <a:extLst>
              <a:ext uri="{FF2B5EF4-FFF2-40B4-BE49-F238E27FC236}">
                <a16:creationId xmlns:a16="http://schemas.microsoft.com/office/drawing/2014/main" id="{C12892F5-F9AE-EE93-4105-3F7C8F2BE30F}"/>
              </a:ext>
            </a:extLst>
          </p:cNvPr>
          <p:cNvSpPr txBox="1"/>
          <p:nvPr/>
        </p:nvSpPr>
        <p:spPr>
          <a:xfrm>
            <a:off x="7502766" y="1602656"/>
            <a:ext cx="4791740" cy="1877437"/>
          </a:xfrm>
          <a:prstGeom prst="rect">
            <a:avLst/>
          </a:prstGeom>
          <a:noFill/>
        </p:spPr>
        <p:txBody>
          <a:bodyPr wrap="square" rtlCol="0">
            <a:spAutoFit/>
          </a:bodyPr>
          <a:lstStyle/>
          <a:p>
            <a:r>
              <a:rPr lang="en-AU" sz="3200" dirty="0">
                <a:ln w="0"/>
                <a:solidFill>
                  <a:srgbClr val="008000"/>
                </a:solidFill>
                <a:effectLst>
                  <a:outerShdw blurRad="38100" dist="25400" dir="5400000" algn="ctr" rotWithShape="0">
                    <a:srgbClr val="6E747A">
                      <a:alpha val="43000"/>
                    </a:srgbClr>
                  </a:outerShdw>
                </a:effectLst>
              </a:rPr>
              <a:t>Asymptotic Freedom</a:t>
            </a:r>
          </a:p>
          <a:p>
            <a:r>
              <a:rPr lang="en-AU" sz="2800" i="1" dirty="0">
                <a:ln w="0"/>
                <a:solidFill>
                  <a:srgbClr val="008000"/>
                </a:solidFill>
                <a:effectLst>
                  <a:outerShdw blurRad="38100" dist="25400" dir="5400000" algn="ctr" rotWithShape="0">
                    <a:srgbClr val="6E747A">
                      <a:alpha val="43000"/>
                    </a:srgbClr>
                  </a:outerShdw>
                </a:effectLst>
              </a:rPr>
              <a:t>Interaction becomes weaker </a:t>
            </a:r>
          </a:p>
          <a:p>
            <a:r>
              <a:rPr lang="en-AU" sz="2800" i="1" dirty="0">
                <a:ln w="0"/>
                <a:solidFill>
                  <a:srgbClr val="008000"/>
                </a:solidFill>
                <a:effectLst>
                  <a:outerShdw blurRad="38100" dist="25400" dir="5400000" algn="ctr" rotWithShape="0">
                    <a:srgbClr val="6E747A">
                      <a:alpha val="43000"/>
                    </a:srgbClr>
                  </a:outerShdw>
                </a:effectLst>
              </a:rPr>
              <a:t> as energy grows</a:t>
            </a:r>
          </a:p>
          <a:p>
            <a:r>
              <a:rPr lang="en-AU" sz="2800" i="1" dirty="0">
                <a:ln w="0"/>
                <a:solidFill>
                  <a:srgbClr val="008000"/>
                </a:solidFill>
                <a:effectLst>
                  <a:outerShdw blurRad="38100" dist="25400" dir="5400000" algn="ctr" rotWithShape="0">
                    <a:srgbClr val="6E747A">
                      <a:alpha val="43000"/>
                    </a:srgbClr>
                  </a:outerShdw>
                </a:effectLst>
              </a:rPr>
              <a:t>(as charges get closer together)</a:t>
            </a:r>
          </a:p>
        </p:txBody>
      </p:sp>
    </p:spTree>
    <p:extLst>
      <p:ext uri="{BB962C8B-B14F-4D97-AF65-F5344CB8AC3E}">
        <p14:creationId xmlns:p14="http://schemas.microsoft.com/office/powerpoint/2010/main" val="270017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Description automatically generated">
            <a:extLst>
              <a:ext uri="{FF2B5EF4-FFF2-40B4-BE49-F238E27FC236}">
                <a16:creationId xmlns:a16="http://schemas.microsoft.com/office/drawing/2014/main" id="{272F79D7-344B-40B9-BAE2-9ACED8AEEC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8600" y="228600"/>
            <a:ext cx="6831616" cy="4284637"/>
          </a:xfrm>
          <a:prstGeom prst="rect">
            <a:avLst/>
          </a:prstGeom>
          <a:ln>
            <a:noFill/>
          </a:ln>
          <a:effectLst>
            <a:outerShdw blurRad="292100" dist="139700" dir="2700000" algn="tl" rotWithShape="0">
              <a:srgbClr val="333333">
                <a:alpha val="65000"/>
              </a:srgbClr>
            </a:outerShdw>
          </a:effectLst>
        </p:spPr>
      </p:pic>
      <p:sp>
        <p:nvSpPr>
          <p:cNvPr id="2" name="Date Placeholder 1" hidden="1">
            <a:extLst>
              <a:ext uri="{FF2B5EF4-FFF2-40B4-BE49-F238E27FC236}">
                <a16:creationId xmlns:a16="http://schemas.microsoft.com/office/drawing/2014/main" id="{0A25F891-D03C-4ADA-A76B-36FEBDA2B080}"/>
              </a:ext>
            </a:extLst>
          </p:cNvPr>
          <p:cNvSpPr>
            <a:spLocks noGrp="1"/>
          </p:cNvSpPr>
          <p:nvPr>
            <p:ph type="dt" sz="half" idx="10"/>
          </p:nvPr>
        </p:nvSpPr>
        <p:spPr/>
        <p:txBody>
          <a:bodyPr/>
          <a:lstStyle/>
          <a:p>
            <a:pPr>
              <a:spcAft>
                <a:spcPts val="600"/>
              </a:spcAft>
            </a:pPr>
            <a:r>
              <a:rPr lang="en-US"/>
              <a:t>.                    2025 October 14: NJU INP IWSHSSI 2025                                            (98)</a:t>
            </a:r>
          </a:p>
        </p:txBody>
      </p:sp>
      <p:sp>
        <p:nvSpPr>
          <p:cNvPr id="3" name="Footer Placeholder 2">
            <a:extLst>
              <a:ext uri="{FF2B5EF4-FFF2-40B4-BE49-F238E27FC236}">
                <a16:creationId xmlns:a16="http://schemas.microsoft.com/office/drawing/2014/main" id="{AAFBB618-96EC-4866-99BE-7B192F705C9E}"/>
              </a:ext>
            </a:extLst>
          </p:cNvPr>
          <p:cNvSpPr>
            <a:spLocks noGrp="1"/>
          </p:cNvSpPr>
          <p:nvPr>
            <p:ph type="ftr" sz="quarter" idx="11"/>
          </p:nvPr>
        </p:nvSpPr>
        <p:spPr/>
        <p:txBody>
          <a:bodyPr/>
          <a:lstStyle/>
          <a:p>
            <a:pPr>
              <a:spcAft>
                <a:spcPts val="600"/>
              </a:spcAft>
            </a:pPr>
            <a:r>
              <a:rPr lang="en-US"/>
              <a:t>Craig Roberts cdroberts@nju.edu.cn  471  2/4 Emergent Hadron Mass: Origins and Consequences</a:t>
            </a:r>
          </a:p>
        </p:txBody>
      </p:sp>
      <p:sp>
        <p:nvSpPr>
          <p:cNvPr id="4" name="Slide Number Placeholder 3" hidden="1">
            <a:extLst>
              <a:ext uri="{FF2B5EF4-FFF2-40B4-BE49-F238E27FC236}">
                <a16:creationId xmlns:a16="http://schemas.microsoft.com/office/drawing/2014/main" id="{49C99CD1-8313-4EEE-9698-A6495B0401EB}"/>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39</a:t>
            </a:fld>
            <a:endParaRPr lang="en-US"/>
          </a:p>
        </p:txBody>
      </p:sp>
      <p:pic>
        <p:nvPicPr>
          <p:cNvPr id="7" name="Picture 6" descr="A close-up of a text&#10;&#10;Description automatically generated">
            <a:extLst>
              <a:ext uri="{FF2B5EF4-FFF2-40B4-BE49-F238E27FC236}">
                <a16:creationId xmlns:a16="http://schemas.microsoft.com/office/drawing/2014/main" id="{7FA6FD38-83D1-C5EB-E974-1AB364363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862" y="1518324"/>
            <a:ext cx="5867400" cy="473019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A8C5D47-E2E4-562B-16E2-115B7BE75F37}"/>
              </a:ext>
            </a:extLst>
          </p:cNvPr>
          <p:cNvSpPr/>
          <p:nvPr/>
        </p:nvSpPr>
        <p:spPr bwMode="auto">
          <a:xfrm>
            <a:off x="6137028" y="1905000"/>
            <a:ext cx="5715000" cy="1371600"/>
          </a:xfrm>
          <a:prstGeom prst="rect">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236847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508E-1FD2-4485-B9AC-02BACDDAC88A}"/>
              </a:ext>
            </a:extLst>
          </p:cNvPr>
          <p:cNvSpPr>
            <a:spLocks noGrp="1"/>
          </p:cNvSpPr>
          <p:nvPr>
            <p:ph type="title"/>
          </p:nvPr>
        </p:nvSpPr>
        <p:spPr/>
        <p:txBody>
          <a:bodyPr/>
          <a:lstStyle/>
          <a:p>
            <a:r>
              <a:rPr lang="en-GB" sz="3200" dirty="0"/>
              <a:t>Standard Model of Particle Physics</a:t>
            </a:r>
            <a:endParaRPr lang="en-US" sz="3200" dirty="0"/>
          </a:p>
        </p:txBody>
      </p:sp>
      <p:sp>
        <p:nvSpPr>
          <p:cNvPr id="3" name="Content Placeholder 2">
            <a:extLst>
              <a:ext uri="{FF2B5EF4-FFF2-40B4-BE49-F238E27FC236}">
                <a16:creationId xmlns:a16="http://schemas.microsoft.com/office/drawing/2014/main" id="{4FE9523C-CCE8-434C-B485-7123A4BD7788}"/>
              </a:ext>
            </a:extLst>
          </p:cNvPr>
          <p:cNvSpPr>
            <a:spLocks noGrp="1"/>
          </p:cNvSpPr>
          <p:nvPr>
            <p:ph idx="1"/>
          </p:nvPr>
        </p:nvSpPr>
        <p:spPr>
          <a:xfrm>
            <a:off x="609600" y="1265236"/>
            <a:ext cx="5334000" cy="5135564"/>
          </a:xfrm>
        </p:spPr>
        <p:txBody>
          <a:bodyPr/>
          <a:lstStyle/>
          <a:p>
            <a:r>
              <a:rPr lang="en-GB" dirty="0">
                <a:solidFill>
                  <a:schemeClr val="tx2">
                    <a:lumMod val="75000"/>
                  </a:schemeClr>
                </a:solidFill>
              </a:rPr>
              <a:t>Strong Interactions in the Standard Model are supposed to be described by quantum chromodynamics (QCD)</a:t>
            </a:r>
          </a:p>
          <a:p>
            <a:r>
              <a:rPr lang="en-GB" dirty="0"/>
              <a:t>Only two parameters are intrinsic to QCD</a:t>
            </a:r>
          </a:p>
          <a:p>
            <a:pPr lvl="1"/>
            <a:r>
              <a:rPr lang="en-GB" dirty="0"/>
              <a:t>Higgs enters through current-quark masses</a:t>
            </a:r>
          </a:p>
          <a:p>
            <a:r>
              <a:rPr lang="en-GB" dirty="0"/>
              <a:t>One of them – </a:t>
            </a:r>
            <a:r>
              <a:rPr lang="el-GR" dirty="0"/>
              <a:t>θ</a:t>
            </a:r>
            <a:r>
              <a:rPr lang="en-GB" i="1" baseline="-25000" dirty="0"/>
              <a:t>QCD</a:t>
            </a:r>
            <a:r>
              <a:rPr lang="en-GB" dirty="0"/>
              <a:t> – appears to be zero (exactly or almost) … know this because nucleon EDM is unmeasurably small</a:t>
            </a:r>
          </a:p>
          <a:p>
            <a:r>
              <a:rPr lang="en-GB" dirty="0"/>
              <a:t>Just one parameter remains to be fixed</a:t>
            </a:r>
          </a:p>
          <a:p>
            <a:r>
              <a:rPr lang="en-GB" dirty="0"/>
              <a:t>Perhaps science has a chance of </a:t>
            </a:r>
            <a:r>
              <a:rPr lang="en-GB" i="1" u="sng" dirty="0"/>
              <a:t>understanding</a:t>
            </a:r>
            <a:r>
              <a:rPr lang="en-GB" dirty="0"/>
              <a:t> QCD ∈ SM?</a:t>
            </a:r>
          </a:p>
        </p:txBody>
      </p:sp>
      <p:sp>
        <p:nvSpPr>
          <p:cNvPr id="4" name="Date Placeholder 3">
            <a:extLst>
              <a:ext uri="{FF2B5EF4-FFF2-40B4-BE49-F238E27FC236}">
                <a16:creationId xmlns:a16="http://schemas.microsoft.com/office/drawing/2014/main" id="{D23528C1-0308-4C39-86FE-B7D8DBFC41A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7A711888-9890-410F-9EF9-0D36C2BC4FC3}"/>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F6395BC9-5A3B-449D-8793-4499B94281B0}"/>
              </a:ext>
            </a:extLst>
          </p:cNvPr>
          <p:cNvSpPr>
            <a:spLocks noGrp="1"/>
          </p:cNvSpPr>
          <p:nvPr>
            <p:ph type="sldNum" sz="quarter" idx="12"/>
          </p:nvPr>
        </p:nvSpPr>
        <p:spPr/>
        <p:txBody>
          <a:bodyPr/>
          <a:lstStyle/>
          <a:p>
            <a:fld id="{87034D8C-3CB4-402A-BC46-2AB14C0FE90A}" type="slidenum">
              <a:rPr lang="en-US" smtClean="0"/>
              <a:pPr/>
              <a:t>4</a:t>
            </a:fld>
            <a:endParaRPr lang="en-US"/>
          </a:p>
        </p:txBody>
      </p:sp>
      <p:pic>
        <p:nvPicPr>
          <p:cNvPr id="8" name="Picture 7">
            <a:extLst>
              <a:ext uri="{FF2B5EF4-FFF2-40B4-BE49-F238E27FC236}">
                <a16:creationId xmlns:a16="http://schemas.microsoft.com/office/drawing/2014/main" id="{F84D8CF6-6954-4F10-B3B6-E7FC1926F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27970"/>
            <a:ext cx="5707747" cy="57156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Icon&#10;&#10;Description automatically generated">
            <a:extLst>
              <a:ext uri="{FF2B5EF4-FFF2-40B4-BE49-F238E27FC236}">
                <a16:creationId xmlns:a16="http://schemas.microsoft.com/office/drawing/2014/main" id="{77B2536E-E743-4E1A-9E30-38AD9D550668}"/>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6858000" y="2209800"/>
            <a:ext cx="401803" cy="418241"/>
          </a:xfrm>
          <a:prstGeom prst="rect">
            <a:avLst/>
          </a:prstGeom>
        </p:spPr>
      </p:pic>
      <p:pic>
        <p:nvPicPr>
          <p:cNvPr id="13" name="Picture 12" descr="Icon&#10;&#10;Description automatically generated">
            <a:extLst>
              <a:ext uri="{FF2B5EF4-FFF2-40B4-BE49-F238E27FC236}">
                <a16:creationId xmlns:a16="http://schemas.microsoft.com/office/drawing/2014/main" id="{256C481C-EC7B-4B85-81DF-0B5C60388BF4}"/>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067750" y="2550352"/>
            <a:ext cx="401803" cy="418241"/>
          </a:xfrm>
          <a:prstGeom prst="rect">
            <a:avLst/>
          </a:prstGeom>
        </p:spPr>
      </p:pic>
      <p:pic>
        <p:nvPicPr>
          <p:cNvPr id="15" name="Picture 14" descr="Icon&#10;&#10;Description automatically generated">
            <a:extLst>
              <a:ext uri="{FF2B5EF4-FFF2-40B4-BE49-F238E27FC236}">
                <a16:creationId xmlns:a16="http://schemas.microsoft.com/office/drawing/2014/main" id="{482C11A8-CD7F-4A42-B1F0-9471910218ED}"/>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102014" y="1017160"/>
            <a:ext cx="401803" cy="418241"/>
          </a:xfrm>
          <a:prstGeom prst="rect">
            <a:avLst/>
          </a:prstGeom>
        </p:spPr>
      </p:pic>
      <p:pic>
        <p:nvPicPr>
          <p:cNvPr id="17" name="Picture 16" descr="Icon&#10;&#10;Description automatically generated">
            <a:extLst>
              <a:ext uri="{FF2B5EF4-FFF2-40B4-BE49-F238E27FC236}">
                <a16:creationId xmlns:a16="http://schemas.microsoft.com/office/drawing/2014/main" id="{6AAE5EFF-8FCE-420D-BAA9-3E8F8421DB4E}"/>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9023433" y="889747"/>
            <a:ext cx="401803" cy="418241"/>
          </a:xfrm>
          <a:prstGeom prst="rect">
            <a:avLst/>
          </a:prstGeom>
        </p:spPr>
      </p:pic>
      <p:pic>
        <p:nvPicPr>
          <p:cNvPr id="19" name="Picture 18" descr="Icon&#10;&#10;Description automatically generated">
            <a:extLst>
              <a:ext uri="{FF2B5EF4-FFF2-40B4-BE49-F238E27FC236}">
                <a16:creationId xmlns:a16="http://schemas.microsoft.com/office/drawing/2014/main" id="{AEFDA31D-2698-44BC-B66E-7C19D663CBE7}"/>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7869403" y="1238436"/>
            <a:ext cx="401803" cy="418241"/>
          </a:xfrm>
          <a:prstGeom prst="rect">
            <a:avLst/>
          </a:prstGeom>
        </p:spPr>
      </p:pic>
      <p:pic>
        <p:nvPicPr>
          <p:cNvPr id="21" name="Picture 20" descr="Icon&#10;&#10;Description automatically generated">
            <a:extLst>
              <a:ext uri="{FF2B5EF4-FFF2-40B4-BE49-F238E27FC236}">
                <a16:creationId xmlns:a16="http://schemas.microsoft.com/office/drawing/2014/main" id="{A9569DA3-B61A-44FC-97EF-FC447D740A8F}"/>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0972800" y="1725193"/>
            <a:ext cx="401803" cy="418241"/>
          </a:xfrm>
          <a:prstGeom prst="rect">
            <a:avLst/>
          </a:prstGeom>
        </p:spPr>
      </p:pic>
      <p:pic>
        <p:nvPicPr>
          <p:cNvPr id="23" name="Picture 22" descr="Icon&#10;&#10;Description automatically generated">
            <a:extLst>
              <a:ext uri="{FF2B5EF4-FFF2-40B4-BE49-F238E27FC236}">
                <a16:creationId xmlns:a16="http://schemas.microsoft.com/office/drawing/2014/main" id="{1CC138BD-4EF4-4CAE-B994-802E6775B326}"/>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a:off x="11279899" y="2610279"/>
            <a:ext cx="401803" cy="418241"/>
          </a:xfrm>
          <a:prstGeom prst="rect">
            <a:avLst/>
          </a:prstGeom>
        </p:spPr>
      </p:pic>
    </p:spTree>
    <p:extLst>
      <p:ext uri="{BB962C8B-B14F-4D97-AF65-F5344CB8AC3E}">
        <p14:creationId xmlns:p14="http://schemas.microsoft.com/office/powerpoint/2010/main" val="277393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1D6993-6129-E685-C38B-7ADD861ABF6A}"/>
                  </a:ext>
                </a:extLst>
              </p:cNvPr>
              <p:cNvSpPr>
                <a:spLocks noGrp="1"/>
              </p:cNvSpPr>
              <p:nvPr>
                <p:ph idx="1"/>
              </p:nvPr>
            </p:nvSpPr>
            <p:spPr>
              <a:xfrm>
                <a:off x="609600" y="727369"/>
                <a:ext cx="10972800" cy="5287964"/>
              </a:xfrm>
            </p:spPr>
            <p:txBody>
              <a:bodyPr/>
              <a:lstStyle/>
              <a:p>
                <a:r>
                  <a:rPr lang="en-AU" dirty="0"/>
                  <a:t>Owing primarily to the three-gluon vertex in QCD, a running coupling can be defined and calculated in perturbation theory.</a:t>
                </a:r>
              </a:p>
              <a:p>
                <a:r>
                  <a:rPr lang="en-AU" dirty="0"/>
                  <a:t>Typically, all quantities in a quantum field theory depend on the renormalisation mass scale.  </a:t>
                </a:r>
              </a:p>
              <a:p>
                <a:r>
                  <a:rPr lang="en-AU" dirty="0"/>
                  <a:t>However, all physical observables must be independent of the renormalisation scale chosen for their computation.</a:t>
                </a:r>
              </a:p>
              <a:p>
                <a:r>
                  <a:rPr lang="en-AU" dirty="0"/>
                  <a:t>This leads to the renormalisation group equations (RGEs) and the statement that all physical quantities are renormalisation group independent (RGI)</a:t>
                </a:r>
              </a:p>
              <a:p>
                <a:r>
                  <a:rPr lang="en-AU" dirty="0"/>
                  <a:t>Using the RGEs and simple algebra, it follows that any dependence on a renormalisation scale can always be traded for a dependence on a different, RGI mass scale </a:t>
                </a:r>
              </a:p>
              <a:p>
                <a:r>
                  <a:rPr lang="en-AU" dirty="0"/>
                  <a:t>Example = QCD running coupling</a:t>
                </a:r>
              </a:p>
              <a:p>
                <a:r>
                  <a:rPr lang="en-AU" dirty="0"/>
                  <a:t>At one-loop in perturbation theory: </a:t>
                </a:r>
              </a:p>
              <a:p>
                <a:pPr marL="0" indent="0">
                  <a:buNone/>
                </a:pPr>
                <a:r>
                  <a:rPr lang="en-AU" b="0" dirty="0"/>
                  <a:t>                                                                                                                        </a:t>
                </a:r>
                <a14:m>
                  <m:oMath xmlns:m="http://schemas.openxmlformats.org/officeDocument/2006/math">
                    <m:r>
                      <a:rPr lang="en-AU" b="0" i="1" smtClean="0">
                        <a:solidFill>
                          <a:srgbClr val="FF0000"/>
                        </a:solidFill>
                        <a:latin typeface="Cambria Math" panose="02040503050406030204" pitchFamily="18" charset="0"/>
                      </a:rPr>
                      <m:t>𝛬</m:t>
                    </m:r>
                  </m:oMath>
                </a14:m>
                <a:r>
                  <a:rPr lang="en-AU" i="1" dirty="0">
                    <a:solidFill>
                      <a:srgbClr val="FF0000"/>
                    </a:solidFill>
                  </a:rPr>
                  <a:t> is RGI</a:t>
                </a:r>
              </a:p>
              <a:p>
                <a:r>
                  <a:rPr lang="en-AU" dirty="0"/>
                  <a:t>This is true at any order in perturbation theory.  The value </a:t>
                </a:r>
                <a14:m>
                  <m:oMath xmlns:m="http://schemas.openxmlformats.org/officeDocument/2006/math">
                    <m:r>
                      <m:rPr>
                        <m:sty m:val="p"/>
                      </m:rPr>
                      <a:rPr lang="en-AU">
                        <a:latin typeface="Cambria Math" panose="02040503050406030204" pitchFamily="18" charset="0"/>
                      </a:rPr>
                      <m:t>Λ</m:t>
                    </m:r>
                  </m:oMath>
                </a14:m>
                <a:r>
                  <a:rPr lang="en-AU" dirty="0"/>
                  <a:t> changes (somewhat) with order but not the physical observable that is expressed in terms of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𝑄𝐶𝐷</m:t>
                        </m:r>
                      </m:sub>
                    </m:sSub>
                    <m:r>
                      <a:rPr lang="en-AU" b="0" i="1" smtClean="0">
                        <a:latin typeface="Cambria Math" panose="02040503050406030204" pitchFamily="18" charset="0"/>
                      </a:rPr>
                      <m:t>(</m:t>
                    </m:r>
                    <m:r>
                      <a:rPr lang="en-AU" b="0" i="1" smtClean="0">
                        <a:latin typeface="Cambria Math" panose="02040503050406030204" pitchFamily="18" charset="0"/>
                      </a:rPr>
                      <m:t>𝑄</m:t>
                    </m:r>
                    <m:r>
                      <a:rPr lang="en-AU" b="0" i="1" smtClean="0">
                        <a:latin typeface="Cambria Math" panose="02040503050406030204" pitchFamily="18" charset="0"/>
                      </a:rPr>
                      <m:t>)</m:t>
                    </m:r>
                  </m:oMath>
                </a14:m>
                <a:r>
                  <a:rPr lang="en-AU" dirty="0"/>
                  <a:t> </a:t>
                </a:r>
              </a:p>
            </p:txBody>
          </p:sp>
        </mc:Choice>
        <mc:Fallback xmlns="">
          <p:sp>
            <p:nvSpPr>
              <p:cNvPr id="3" name="Content Placeholder 2">
                <a:extLst>
                  <a:ext uri="{FF2B5EF4-FFF2-40B4-BE49-F238E27FC236}">
                    <a16:creationId xmlns:a16="http://schemas.microsoft.com/office/drawing/2014/main" id="{F81D6993-6129-E685-C38B-7ADD861ABF6A}"/>
                  </a:ext>
                </a:extLst>
              </p:cNvPr>
              <p:cNvSpPr>
                <a:spLocks noGrp="1" noRot="1" noChangeAspect="1" noMove="1" noResize="1" noEditPoints="1" noAdjustHandles="1" noChangeArrowheads="1" noChangeShapeType="1" noTextEdit="1"/>
              </p:cNvSpPr>
              <p:nvPr>
                <p:ph idx="1"/>
              </p:nvPr>
            </p:nvSpPr>
            <p:spPr>
              <a:xfrm>
                <a:off x="609600" y="727369"/>
                <a:ext cx="10972800" cy="5287964"/>
              </a:xfrm>
              <a:blipFill>
                <a:blip r:embed="rId2"/>
                <a:stretch>
                  <a:fillRect l="-611" t="-691" r="-1000" b="-9447"/>
                </a:stretch>
              </a:blipFill>
            </p:spPr>
            <p:txBody>
              <a:bodyPr/>
              <a:lstStyle/>
              <a:p>
                <a:r>
                  <a:rPr lang="en-AU">
                    <a:noFill/>
                  </a:rPr>
                  <a:t> </a:t>
                </a:r>
              </a:p>
            </p:txBody>
          </p:sp>
        </mc:Fallback>
      </mc:AlternateContent>
      <p:graphicFrame>
        <p:nvGraphicFramePr>
          <p:cNvPr id="7" name="Object 6">
            <a:extLst>
              <a:ext uri="{FF2B5EF4-FFF2-40B4-BE49-F238E27FC236}">
                <a16:creationId xmlns:a16="http://schemas.microsoft.com/office/drawing/2014/main" id="{57686CEF-F379-8B3B-B3DE-7BBCC6AAF96C}"/>
              </a:ext>
            </a:extLst>
          </p:cNvPr>
          <p:cNvGraphicFramePr>
            <a:graphicFrameLocks noChangeAspect="1"/>
          </p:cNvGraphicFramePr>
          <p:nvPr>
            <p:extLst>
              <p:ext uri="{D42A27DB-BD31-4B8C-83A1-F6EECF244321}">
                <p14:modId xmlns:p14="http://schemas.microsoft.com/office/powerpoint/2010/main" val="430014380"/>
              </p:ext>
            </p:extLst>
          </p:nvPr>
        </p:nvGraphicFramePr>
        <p:xfrm>
          <a:off x="5181600" y="4716033"/>
          <a:ext cx="2836863" cy="993775"/>
        </p:xfrm>
        <a:graphic>
          <a:graphicData uri="http://schemas.openxmlformats.org/presentationml/2006/ole">
            <mc:AlternateContent xmlns:mc="http://schemas.openxmlformats.org/markup-compatibility/2006">
              <mc:Choice xmlns:v="urn:schemas-microsoft-com:vml" Requires="v">
                <p:oleObj name="Equation" r:id="rId3" imgW="1701720" imgH="571320" progId="Equation.3">
                  <p:embed/>
                </p:oleObj>
              </mc:Choice>
              <mc:Fallback>
                <p:oleObj name="Equation" r:id="rId3" imgW="1701720" imgH="571320" progId="Equation.3">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716033"/>
                        <a:ext cx="2836863"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a:extLst>
              <a:ext uri="{FF2B5EF4-FFF2-40B4-BE49-F238E27FC236}">
                <a16:creationId xmlns:a16="http://schemas.microsoft.com/office/drawing/2014/main" id="{4E017ACB-4143-569D-0C96-C3FC13D197FA}"/>
              </a:ext>
            </a:extLst>
          </p:cNvPr>
          <p:cNvSpPr>
            <a:spLocks noGrp="1"/>
          </p:cNvSpPr>
          <p:nvPr>
            <p:ph type="title"/>
          </p:nvPr>
        </p:nvSpPr>
        <p:spPr/>
        <p:txBody>
          <a:bodyPr/>
          <a:lstStyle/>
          <a:p>
            <a:r>
              <a:rPr lang="en-AU" dirty="0"/>
              <a:t>Asymptotic Freedom</a:t>
            </a:r>
          </a:p>
        </p:txBody>
      </p:sp>
      <p:sp>
        <p:nvSpPr>
          <p:cNvPr id="4" name="Date Placeholder 3">
            <a:extLst>
              <a:ext uri="{FF2B5EF4-FFF2-40B4-BE49-F238E27FC236}">
                <a16:creationId xmlns:a16="http://schemas.microsoft.com/office/drawing/2014/main" id="{4E95E3FA-06BF-9693-11D1-FB0CD644C759}"/>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0E8E040-4F46-09E3-CE96-FF1AAC8EFC35}"/>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2550B1D-DE2C-31E0-FF10-DAB4F7AAB57D}"/>
              </a:ext>
            </a:extLst>
          </p:cNvPr>
          <p:cNvSpPr>
            <a:spLocks noGrp="1"/>
          </p:cNvSpPr>
          <p:nvPr>
            <p:ph type="sldNum" sz="quarter" idx="12"/>
          </p:nvPr>
        </p:nvSpPr>
        <p:spPr/>
        <p:txBody>
          <a:bodyPr/>
          <a:lstStyle/>
          <a:p>
            <a:fld id="{87034D8C-3CB4-402A-BC46-2AB14C0FE90A}" type="slidenum">
              <a:rPr lang="en-US" smtClean="0"/>
              <a:pPr/>
              <a:t>40</a:t>
            </a:fld>
            <a:endParaRPr lang="en-US"/>
          </a:p>
        </p:txBody>
      </p:sp>
    </p:spTree>
    <p:extLst>
      <p:ext uri="{BB962C8B-B14F-4D97-AF65-F5344CB8AC3E}">
        <p14:creationId xmlns:p14="http://schemas.microsoft.com/office/powerpoint/2010/main" val="230049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9" dur="500"/>
                                        <p:tgtEl>
                                          <p:spTgt spid="3">
                                            <p:txEl>
                                              <p:pRg st="5" end="5"/>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down)">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5383C-D786-0479-9A6A-DE7A5B3E38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40FCE1-90C2-E658-F45B-492887EF950B}"/>
                  </a:ext>
                </a:extLst>
              </p:cNvPr>
              <p:cNvSpPr>
                <a:spLocks noGrp="1"/>
              </p:cNvSpPr>
              <p:nvPr>
                <p:ph idx="1"/>
              </p:nvPr>
            </p:nvSpPr>
            <p:spPr>
              <a:xfrm>
                <a:off x="609600" y="727369"/>
                <a:ext cx="10972800" cy="5287964"/>
              </a:xfrm>
            </p:spPr>
            <p:txBody>
              <a:bodyPr/>
              <a:lstStyle/>
              <a:p>
                <a:r>
                  <a:rPr lang="en-AU" dirty="0"/>
                  <a:t>Owing primarily to the three-gluon vertex in QCD, a running coupling can be defined and calculated in perturbation theory.</a:t>
                </a:r>
              </a:p>
              <a:p>
                <a:r>
                  <a:rPr lang="en-AU" dirty="0"/>
                  <a:t>Typically, all quantities in a quantum field theory depend on the renormalisation mass scale.  </a:t>
                </a:r>
              </a:p>
              <a:p>
                <a:r>
                  <a:rPr lang="en-AU" dirty="0"/>
                  <a:t>However, all physical observables must be independent of the renormalisation scale chosen for their computation.</a:t>
                </a:r>
              </a:p>
              <a:p>
                <a:r>
                  <a:rPr lang="en-AU" dirty="0"/>
                  <a:t>This leads to the renormalisation group equations (RGEs) and the statement that all physical quantities are renormalisation group independent (RGI)</a:t>
                </a:r>
              </a:p>
              <a:p>
                <a:r>
                  <a:rPr lang="en-AU" dirty="0"/>
                  <a:t>Using the RGIs and simple algebra, it follows that any dependence on a renormalisation scale can always be traded for a dependence on a different, RGI mass scale </a:t>
                </a:r>
              </a:p>
              <a:p>
                <a:r>
                  <a:rPr lang="en-AU" dirty="0"/>
                  <a:t>Example = QCD running coupling</a:t>
                </a:r>
              </a:p>
              <a:p>
                <a:r>
                  <a:rPr lang="en-AU" dirty="0"/>
                  <a:t>At one-loop in perturbation theory: </a:t>
                </a:r>
              </a:p>
              <a:p>
                <a:pPr marL="0" indent="0">
                  <a:buNone/>
                </a:pPr>
                <a:r>
                  <a:rPr lang="en-AU" b="0" dirty="0"/>
                  <a:t>                                                                                                                        </a:t>
                </a:r>
                <a14:m>
                  <m:oMath xmlns:m="http://schemas.openxmlformats.org/officeDocument/2006/math">
                    <m:r>
                      <a:rPr lang="en-AU" b="0" i="1" smtClean="0">
                        <a:solidFill>
                          <a:srgbClr val="FF0000"/>
                        </a:solidFill>
                        <a:latin typeface="Cambria Math" panose="02040503050406030204" pitchFamily="18" charset="0"/>
                      </a:rPr>
                      <m:t>𝛬</m:t>
                    </m:r>
                  </m:oMath>
                </a14:m>
                <a:r>
                  <a:rPr lang="en-AU" i="1" dirty="0">
                    <a:solidFill>
                      <a:srgbClr val="FF0000"/>
                    </a:solidFill>
                  </a:rPr>
                  <a:t> is RGI</a:t>
                </a:r>
              </a:p>
              <a:p>
                <a:r>
                  <a:rPr lang="en-AU" dirty="0"/>
                  <a:t>This is true at any order in perturbation theory.  The value </a:t>
                </a:r>
                <a14:m>
                  <m:oMath xmlns:m="http://schemas.openxmlformats.org/officeDocument/2006/math">
                    <m:r>
                      <m:rPr>
                        <m:sty m:val="p"/>
                      </m:rPr>
                      <a:rPr lang="en-AU">
                        <a:latin typeface="Cambria Math" panose="02040503050406030204" pitchFamily="18" charset="0"/>
                      </a:rPr>
                      <m:t>Λ</m:t>
                    </m:r>
                  </m:oMath>
                </a14:m>
                <a:r>
                  <a:rPr lang="en-AU" dirty="0"/>
                  <a:t> changes (somewhat) with order but not the physical observable that is expressed in terms of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𝛼</m:t>
                        </m:r>
                      </m:e>
                      <m:sub>
                        <m:r>
                          <a:rPr lang="en-AU" b="0" i="1" smtClean="0">
                            <a:latin typeface="Cambria Math" panose="02040503050406030204" pitchFamily="18" charset="0"/>
                          </a:rPr>
                          <m:t>𝑄𝐶𝐷</m:t>
                        </m:r>
                      </m:sub>
                    </m:sSub>
                    <m:r>
                      <a:rPr lang="en-AU" b="0" i="1" smtClean="0">
                        <a:latin typeface="Cambria Math" panose="02040503050406030204" pitchFamily="18" charset="0"/>
                      </a:rPr>
                      <m:t>(</m:t>
                    </m:r>
                    <m:r>
                      <a:rPr lang="en-AU" b="0" i="1" smtClean="0">
                        <a:latin typeface="Cambria Math" panose="02040503050406030204" pitchFamily="18" charset="0"/>
                      </a:rPr>
                      <m:t>𝑄</m:t>
                    </m:r>
                    <m:r>
                      <a:rPr lang="en-AU" b="0" i="1" smtClean="0">
                        <a:latin typeface="Cambria Math" panose="02040503050406030204" pitchFamily="18" charset="0"/>
                      </a:rPr>
                      <m:t>)</m:t>
                    </m:r>
                  </m:oMath>
                </a14:m>
                <a:r>
                  <a:rPr lang="en-AU" dirty="0"/>
                  <a:t> </a:t>
                </a:r>
              </a:p>
            </p:txBody>
          </p:sp>
        </mc:Choice>
        <mc:Fallback xmlns="">
          <p:sp>
            <p:nvSpPr>
              <p:cNvPr id="3" name="Content Placeholder 2">
                <a:extLst>
                  <a:ext uri="{FF2B5EF4-FFF2-40B4-BE49-F238E27FC236}">
                    <a16:creationId xmlns:a16="http://schemas.microsoft.com/office/drawing/2014/main" id="{BD40FCE1-90C2-E658-F45B-492887EF950B}"/>
                  </a:ext>
                </a:extLst>
              </p:cNvPr>
              <p:cNvSpPr>
                <a:spLocks noGrp="1" noRot="1" noChangeAspect="1" noMove="1" noResize="1" noEditPoints="1" noAdjustHandles="1" noChangeArrowheads="1" noChangeShapeType="1" noTextEdit="1"/>
              </p:cNvSpPr>
              <p:nvPr>
                <p:ph idx="1"/>
              </p:nvPr>
            </p:nvSpPr>
            <p:spPr>
              <a:xfrm>
                <a:off x="609600" y="727369"/>
                <a:ext cx="10972800" cy="5287964"/>
              </a:xfrm>
              <a:blipFill>
                <a:blip r:embed="rId2"/>
                <a:stretch>
                  <a:fillRect l="-611" t="-691" r="-1000" b="-9447"/>
                </a:stretch>
              </a:blipFill>
            </p:spPr>
            <p:txBody>
              <a:bodyPr/>
              <a:lstStyle/>
              <a:p>
                <a:r>
                  <a:rPr lang="en-AU">
                    <a:noFill/>
                  </a:rPr>
                  <a:t> </a:t>
                </a:r>
              </a:p>
            </p:txBody>
          </p:sp>
        </mc:Fallback>
      </mc:AlternateContent>
      <p:graphicFrame>
        <p:nvGraphicFramePr>
          <p:cNvPr id="7" name="Object 6">
            <a:extLst>
              <a:ext uri="{FF2B5EF4-FFF2-40B4-BE49-F238E27FC236}">
                <a16:creationId xmlns:a16="http://schemas.microsoft.com/office/drawing/2014/main" id="{CD3DBF57-E879-5C1A-2186-34EC7F85ABC2}"/>
              </a:ext>
            </a:extLst>
          </p:cNvPr>
          <p:cNvGraphicFramePr>
            <a:graphicFrameLocks noChangeAspect="1"/>
          </p:cNvGraphicFramePr>
          <p:nvPr/>
        </p:nvGraphicFramePr>
        <p:xfrm>
          <a:off x="5181600" y="4716033"/>
          <a:ext cx="2836863" cy="993775"/>
        </p:xfrm>
        <a:graphic>
          <a:graphicData uri="http://schemas.openxmlformats.org/presentationml/2006/ole">
            <mc:AlternateContent xmlns:mc="http://schemas.openxmlformats.org/markup-compatibility/2006">
              <mc:Choice xmlns:v="urn:schemas-microsoft-com:vml" Requires="v">
                <p:oleObj name="Equation" r:id="rId3" imgW="1701720" imgH="571320" progId="Equation.3">
                  <p:embed/>
                </p:oleObj>
              </mc:Choice>
              <mc:Fallback>
                <p:oleObj name="Equation" r:id="rId3" imgW="1701720" imgH="571320" progId="Equation.3">
                  <p:embed/>
                  <p:pic>
                    <p:nvPicPr>
                      <p:cNvPr id="7" name="Object 6">
                        <a:extLst>
                          <a:ext uri="{FF2B5EF4-FFF2-40B4-BE49-F238E27FC236}">
                            <a16:creationId xmlns:a16="http://schemas.microsoft.com/office/drawing/2014/main" id="{57686CEF-F379-8B3B-B3DE-7BBCC6AAF9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716033"/>
                        <a:ext cx="2836863"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a:extLst>
              <a:ext uri="{FF2B5EF4-FFF2-40B4-BE49-F238E27FC236}">
                <a16:creationId xmlns:a16="http://schemas.microsoft.com/office/drawing/2014/main" id="{F80CCE9E-9774-6D92-26E8-E9B3221029E7}"/>
              </a:ext>
            </a:extLst>
          </p:cNvPr>
          <p:cNvSpPr>
            <a:spLocks noGrp="1"/>
          </p:cNvSpPr>
          <p:nvPr>
            <p:ph type="title"/>
          </p:nvPr>
        </p:nvSpPr>
        <p:spPr/>
        <p:txBody>
          <a:bodyPr/>
          <a:lstStyle/>
          <a:p>
            <a:r>
              <a:rPr lang="en-AU" dirty="0"/>
              <a:t>Asymptotic Freedom</a:t>
            </a:r>
          </a:p>
        </p:txBody>
      </p:sp>
      <p:sp>
        <p:nvSpPr>
          <p:cNvPr id="4" name="Date Placeholder 3">
            <a:extLst>
              <a:ext uri="{FF2B5EF4-FFF2-40B4-BE49-F238E27FC236}">
                <a16:creationId xmlns:a16="http://schemas.microsoft.com/office/drawing/2014/main" id="{759A305A-E3FB-CFEC-A7F8-2CD4CBCD8005}"/>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9E4D8B1E-8466-3582-16CB-44AAADB4DA10}"/>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8DC7F686-B417-040B-A5C3-B6F09A520525}"/>
              </a:ext>
            </a:extLst>
          </p:cNvPr>
          <p:cNvSpPr>
            <a:spLocks noGrp="1"/>
          </p:cNvSpPr>
          <p:nvPr>
            <p:ph type="sldNum" sz="quarter" idx="12"/>
          </p:nvPr>
        </p:nvSpPr>
        <p:spPr/>
        <p:txBody>
          <a:bodyPr/>
          <a:lstStyle/>
          <a:p>
            <a:fld id="{87034D8C-3CB4-402A-BC46-2AB14C0FE90A}" type="slidenum">
              <a:rPr lang="en-US" smtClean="0"/>
              <a:pPr/>
              <a:t>41</a:t>
            </a:fld>
            <a:endParaRPr lang="en-US"/>
          </a:p>
        </p:txBody>
      </p:sp>
      <p:pic>
        <p:nvPicPr>
          <p:cNvPr id="8" name="Picture 7" descr="QCDalpha.jpg">
            <a:extLst>
              <a:ext uri="{FF2B5EF4-FFF2-40B4-BE49-F238E27FC236}">
                <a16:creationId xmlns:a16="http://schemas.microsoft.com/office/drawing/2014/main" id="{5059FA40-6C95-06C7-F07F-69A9CA92B83C}"/>
              </a:ext>
            </a:extLst>
          </p:cNvPr>
          <p:cNvPicPr>
            <a:picLocks noChangeAspect="1"/>
          </p:cNvPicPr>
          <p:nvPr/>
        </p:nvPicPr>
        <p:blipFill>
          <a:blip r:embed="rId5" cstate="print"/>
          <a:stretch>
            <a:fillRect/>
          </a:stretch>
        </p:blipFill>
        <p:spPr>
          <a:xfrm>
            <a:off x="910937" y="800100"/>
            <a:ext cx="4114800" cy="4348608"/>
          </a:xfrm>
          <a:prstGeom prst="rect">
            <a:avLst/>
          </a:prstGeom>
        </p:spPr>
      </p:pic>
      <p:sp>
        <p:nvSpPr>
          <p:cNvPr id="9" name="TextBox 8">
            <a:extLst>
              <a:ext uri="{FF2B5EF4-FFF2-40B4-BE49-F238E27FC236}">
                <a16:creationId xmlns:a16="http://schemas.microsoft.com/office/drawing/2014/main" id="{3966E571-9D01-939C-8E41-E01282A86AC7}"/>
              </a:ext>
            </a:extLst>
          </p:cNvPr>
          <p:cNvSpPr txBox="1"/>
          <p:nvPr/>
        </p:nvSpPr>
        <p:spPr>
          <a:xfrm>
            <a:off x="4114800" y="251936"/>
            <a:ext cx="7160935" cy="738664"/>
          </a:xfrm>
          <a:prstGeom prst="rect">
            <a:avLst/>
          </a:prstGeom>
          <a:noFill/>
        </p:spPr>
        <p:txBody>
          <a:bodyPr wrap="none" rtlCol="0">
            <a:spAutoFit/>
          </a:bodyPr>
          <a:lstStyle/>
          <a:p>
            <a:r>
              <a:rPr lang="en-US" sz="2400" dirty="0">
                <a:solidFill>
                  <a:srgbClr val="7030A0"/>
                </a:solidFill>
              </a:rPr>
              <a:t>2004 Nobel Prize in Physics : Gross, Politzer and Wilczek</a:t>
            </a:r>
          </a:p>
          <a:p>
            <a:endParaRPr lang="en-AU" dirty="0"/>
          </a:p>
        </p:txBody>
      </p:sp>
    </p:spTree>
    <p:extLst>
      <p:ext uri="{BB962C8B-B14F-4D97-AF65-F5344CB8AC3E}">
        <p14:creationId xmlns:p14="http://schemas.microsoft.com/office/powerpoint/2010/main" val="75222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9A66-6199-4834-802A-CD7C63A806E9}"/>
              </a:ext>
            </a:extLst>
          </p:cNvPr>
          <p:cNvSpPr>
            <a:spLocks noGrp="1"/>
          </p:cNvSpPr>
          <p:nvPr>
            <p:ph type="title"/>
          </p:nvPr>
        </p:nvSpPr>
        <p:spPr>
          <a:xfrm>
            <a:off x="308844" y="302082"/>
            <a:ext cx="4011084" cy="869950"/>
          </a:xfrm>
        </p:spPr>
        <p:txBody>
          <a:bodyPr/>
          <a:lstStyle/>
          <a:p>
            <a:pPr algn="ctr"/>
            <a:r>
              <a:rPr lang="en-GB" dirty="0"/>
              <a:t>“Asymptotic freedom comes with a flip side”</a:t>
            </a:r>
            <a:endParaRPr lang="en-US" dirty="0"/>
          </a:p>
        </p:txBody>
      </p:sp>
      <p:pic>
        <p:nvPicPr>
          <p:cNvPr id="9" name="Content Placeholder 8" descr="Text, whiteboard&#10;&#10;Description automatically generated">
            <a:extLst>
              <a:ext uri="{FF2B5EF4-FFF2-40B4-BE49-F238E27FC236}">
                <a16:creationId xmlns:a16="http://schemas.microsoft.com/office/drawing/2014/main" id="{8F4C7A08-F7AD-44B2-9148-01CBF30D4CD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38511" y="230266"/>
            <a:ext cx="4215289" cy="6322934"/>
          </a:xfrm>
        </p:spPr>
      </p:pic>
      <p:sp>
        <p:nvSpPr>
          <p:cNvPr id="4" name="Text Placeholder 3">
            <a:extLst>
              <a:ext uri="{FF2B5EF4-FFF2-40B4-BE49-F238E27FC236}">
                <a16:creationId xmlns:a16="http://schemas.microsoft.com/office/drawing/2014/main" id="{DA2C474A-ED88-4B31-B341-FC47E5A15933}"/>
              </a:ext>
            </a:extLst>
          </p:cNvPr>
          <p:cNvSpPr>
            <a:spLocks noGrp="1"/>
          </p:cNvSpPr>
          <p:nvPr>
            <p:ph type="body" sz="half" idx="2"/>
          </p:nvPr>
        </p:nvSpPr>
        <p:spPr>
          <a:xfrm>
            <a:off x="304800" y="1370593"/>
            <a:ext cx="2819400" cy="1727201"/>
          </a:xfrm>
        </p:spPr>
        <p:txBody>
          <a:bodyPr/>
          <a:lstStyle/>
          <a:p>
            <a:pPr marL="285750" indent="-285750">
              <a:buFont typeface="Courier New" panose="02070309020205020404" pitchFamily="49" charset="0"/>
              <a:buChar char="o"/>
            </a:pPr>
            <a:r>
              <a:rPr lang="en-GB" sz="2000" dirty="0">
                <a:solidFill>
                  <a:schemeClr val="accent1">
                    <a:lumMod val="75000"/>
                  </a:schemeClr>
                </a:solidFill>
              </a:rPr>
              <a:t>“Imaginatively called infrared slavery”</a:t>
            </a:r>
          </a:p>
          <a:p>
            <a:pPr marL="285750" indent="-285750">
              <a:buFont typeface="Courier New" panose="02070309020205020404" pitchFamily="49" charset="0"/>
              <a:buChar char="o"/>
            </a:pPr>
            <a:r>
              <a:rPr lang="en-US" sz="2000" dirty="0">
                <a:solidFill>
                  <a:schemeClr val="accent1">
                    <a:lumMod val="75000"/>
                  </a:schemeClr>
                </a:solidFill>
              </a:rPr>
              <a:t>Based on perturbative analyses, appearance of a Landau pole at infrared momenta, became common to assume coupling runs to infinity as </a:t>
            </a:r>
            <a:r>
              <a:rPr lang="en-US" sz="2000" i="1" dirty="0">
                <a:solidFill>
                  <a:schemeClr val="accent1">
                    <a:lumMod val="75000"/>
                  </a:schemeClr>
                </a:solidFill>
              </a:rPr>
              <a:t>k</a:t>
            </a:r>
            <a:r>
              <a:rPr lang="en-US" sz="2000" i="1" baseline="30000" dirty="0">
                <a:solidFill>
                  <a:schemeClr val="accent1">
                    <a:lumMod val="75000"/>
                  </a:schemeClr>
                </a:solidFill>
              </a:rPr>
              <a:t>2</a:t>
            </a:r>
            <a:r>
              <a:rPr lang="en-US" sz="2000" dirty="0">
                <a:solidFill>
                  <a:schemeClr val="accent1">
                    <a:lumMod val="75000"/>
                  </a:schemeClr>
                </a:solidFill>
              </a:rPr>
              <a:t> runs to zero</a:t>
            </a:r>
          </a:p>
        </p:txBody>
      </p:sp>
      <p:sp>
        <p:nvSpPr>
          <p:cNvPr id="5" name="Date Placeholder 4">
            <a:extLst>
              <a:ext uri="{FF2B5EF4-FFF2-40B4-BE49-F238E27FC236}">
                <a16:creationId xmlns:a16="http://schemas.microsoft.com/office/drawing/2014/main" id="{DC9E7DAB-81CB-4886-B11E-A7E1536A135C}"/>
              </a:ext>
            </a:extLst>
          </p:cNvPr>
          <p:cNvSpPr>
            <a:spLocks noGrp="1"/>
          </p:cNvSpPr>
          <p:nvPr>
            <p:ph type="dt" sz="half" idx="10"/>
          </p:nvPr>
        </p:nvSpPr>
        <p:spPr/>
        <p:txBody>
          <a:bodyPr/>
          <a:lstStyle/>
          <a:p>
            <a:r>
              <a:rPr lang="en-US"/>
              <a:t>.                    2025 October 14: NJU INP IWSHSSI 2025                                            (98)</a:t>
            </a:r>
          </a:p>
        </p:txBody>
      </p:sp>
      <p:sp>
        <p:nvSpPr>
          <p:cNvPr id="6" name="Footer Placeholder 5">
            <a:extLst>
              <a:ext uri="{FF2B5EF4-FFF2-40B4-BE49-F238E27FC236}">
                <a16:creationId xmlns:a16="http://schemas.microsoft.com/office/drawing/2014/main" id="{F8431B43-9B45-4CFA-ABEC-3DA90BAF8A10}"/>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7" name="Slide Number Placeholder 6">
            <a:extLst>
              <a:ext uri="{FF2B5EF4-FFF2-40B4-BE49-F238E27FC236}">
                <a16:creationId xmlns:a16="http://schemas.microsoft.com/office/drawing/2014/main" id="{BD744DD7-646D-431B-B346-3D5A736F9360}"/>
              </a:ext>
            </a:extLst>
          </p:cNvPr>
          <p:cNvSpPr>
            <a:spLocks noGrp="1"/>
          </p:cNvSpPr>
          <p:nvPr>
            <p:ph type="sldNum" sz="quarter" idx="12"/>
          </p:nvPr>
        </p:nvSpPr>
        <p:spPr/>
        <p:txBody>
          <a:bodyPr/>
          <a:lstStyle/>
          <a:p>
            <a:fld id="{87034D8C-3CB4-402A-BC46-2AB14C0FE90A}" type="slidenum">
              <a:rPr lang="en-US" smtClean="0"/>
              <a:pPr/>
              <a:t>42</a:t>
            </a:fld>
            <a:endParaRPr lang="en-US"/>
          </a:p>
        </p:txBody>
      </p:sp>
      <p:pic>
        <p:nvPicPr>
          <p:cNvPr id="8" name="Picture 7" descr="A picture containing chart&#10;&#10;Description automatically generated">
            <a:extLst>
              <a:ext uri="{FF2B5EF4-FFF2-40B4-BE49-F238E27FC236}">
                <a16:creationId xmlns:a16="http://schemas.microsoft.com/office/drawing/2014/main" id="{A308E7E0-3C87-49FC-898D-602341A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78479"/>
            <a:ext cx="4572000" cy="3073400"/>
          </a:xfrm>
          <a:prstGeom prst="rect">
            <a:avLst/>
          </a:prstGeom>
        </p:spPr>
      </p:pic>
      <p:sp>
        <p:nvSpPr>
          <p:cNvPr id="10" name="TextBox 9">
            <a:extLst>
              <a:ext uri="{FF2B5EF4-FFF2-40B4-BE49-F238E27FC236}">
                <a16:creationId xmlns:a16="http://schemas.microsoft.com/office/drawing/2014/main" id="{1F69D80E-46DF-43B2-88E2-6DD8F16F103D}"/>
              </a:ext>
            </a:extLst>
          </p:cNvPr>
          <p:cNvSpPr txBox="1"/>
          <p:nvPr/>
        </p:nvSpPr>
        <p:spPr>
          <a:xfrm>
            <a:off x="4344509" y="1752600"/>
            <a:ext cx="3093719" cy="923330"/>
          </a:xfrm>
          <a:prstGeom prst="rect">
            <a:avLst/>
          </a:prstGeom>
          <a:noFill/>
        </p:spPr>
        <p:txBody>
          <a:bodyPr wrap="square" rtlCol="0">
            <a:spAutoFit/>
          </a:bodyPr>
          <a:lstStyle/>
          <a:p>
            <a:r>
              <a:rPr lang="en-GB" i="1" dirty="0">
                <a:solidFill>
                  <a:schemeClr val="accent6">
                    <a:lumMod val="50000"/>
                  </a:schemeClr>
                </a:solidFill>
              </a:rPr>
              <a:t>Perturbative-QCD running coupling extrapolated onto infrared domain k</a:t>
            </a:r>
            <a:r>
              <a:rPr lang="en-GB" i="1" baseline="30000" dirty="0">
                <a:solidFill>
                  <a:schemeClr val="accent6">
                    <a:lumMod val="50000"/>
                  </a:schemeClr>
                </a:solidFill>
              </a:rPr>
              <a:t>2 </a:t>
            </a:r>
            <a:r>
              <a:rPr lang="en-GB" i="1" dirty="0">
                <a:solidFill>
                  <a:schemeClr val="accent6">
                    <a:lumMod val="50000"/>
                  </a:schemeClr>
                </a:solidFill>
              </a:rPr>
              <a:t>&lt; 1 GeV</a:t>
            </a:r>
            <a:r>
              <a:rPr lang="en-GB" i="1" baseline="30000" dirty="0">
                <a:solidFill>
                  <a:schemeClr val="accent6">
                    <a:lumMod val="50000"/>
                  </a:schemeClr>
                </a:solidFill>
              </a:rPr>
              <a:t>2</a:t>
            </a:r>
            <a:endParaRPr lang="en-US" i="1" baseline="30000" dirty="0">
              <a:solidFill>
                <a:schemeClr val="accent6">
                  <a:lumMod val="50000"/>
                </a:schemeClr>
              </a:solidFill>
            </a:endParaRPr>
          </a:p>
        </p:txBody>
      </p:sp>
      <p:sp>
        <p:nvSpPr>
          <p:cNvPr id="11" name="Text Placeholder 3">
            <a:extLst>
              <a:ext uri="{FF2B5EF4-FFF2-40B4-BE49-F238E27FC236}">
                <a16:creationId xmlns:a16="http://schemas.microsoft.com/office/drawing/2014/main" id="{21FC9443-659C-4C11-8ADC-20C99C4DA24B}"/>
              </a:ext>
            </a:extLst>
          </p:cNvPr>
          <p:cNvSpPr txBox="1">
            <a:spLocks/>
          </p:cNvSpPr>
          <p:nvPr/>
        </p:nvSpPr>
        <p:spPr bwMode="auto">
          <a:xfrm>
            <a:off x="304800" y="4579937"/>
            <a:ext cx="6553200" cy="172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sz="1800">
                <a:solidFill>
                  <a:schemeClr val="tx1"/>
                </a:solidFill>
                <a:latin typeface="+mn-lt"/>
                <a:ea typeface="+mn-ea"/>
                <a:cs typeface="+mn-cs"/>
              </a:defRPr>
            </a:lvl1pPr>
            <a:lvl2pPr marL="457200" indent="0" algn="l" rtl="0" eaLnBrk="1" fontAlgn="base" hangingPunct="1">
              <a:spcBef>
                <a:spcPct val="20000"/>
              </a:spcBef>
              <a:spcAft>
                <a:spcPct val="0"/>
              </a:spcAft>
              <a:buClr>
                <a:srgbClr val="1F497D"/>
              </a:buClr>
              <a:buNone/>
              <a:defRPr sz="1200">
                <a:solidFill>
                  <a:schemeClr val="tx1"/>
                </a:solidFill>
                <a:latin typeface="+mn-lt"/>
              </a:defRPr>
            </a:lvl2pPr>
            <a:lvl3pPr marL="914400" indent="0" algn="l" rtl="0" eaLnBrk="1" fontAlgn="base" hangingPunct="1">
              <a:spcBef>
                <a:spcPct val="20000"/>
              </a:spcBef>
              <a:spcAft>
                <a:spcPct val="0"/>
              </a:spcAft>
              <a:buClr>
                <a:srgbClr val="1F497D"/>
              </a:buClr>
              <a:buNone/>
              <a:defRPr sz="1000">
                <a:solidFill>
                  <a:schemeClr val="tx1"/>
                </a:solidFill>
                <a:latin typeface="+mn-lt"/>
              </a:defRPr>
            </a:lvl3pPr>
            <a:lvl4pPr marL="1371600" indent="0" algn="l" rtl="0" eaLnBrk="1" fontAlgn="base" hangingPunct="1">
              <a:spcBef>
                <a:spcPct val="20000"/>
              </a:spcBef>
              <a:spcAft>
                <a:spcPct val="0"/>
              </a:spcAft>
              <a:buClr>
                <a:srgbClr val="1F497D"/>
              </a:buClr>
              <a:buNone/>
              <a:defRPr sz="900">
                <a:solidFill>
                  <a:schemeClr val="tx1"/>
                </a:solidFill>
                <a:latin typeface="+mn-lt"/>
              </a:defRPr>
            </a:lvl4pPr>
            <a:lvl5pPr marL="1828800" indent="0" algn="l" rtl="0" eaLnBrk="1" fontAlgn="base" hangingPunct="1">
              <a:spcBef>
                <a:spcPct val="20000"/>
              </a:spcBef>
              <a:spcAft>
                <a:spcPct val="0"/>
              </a:spcAft>
              <a:buClr>
                <a:srgbClr val="1F497D"/>
              </a:buClr>
              <a:buFont typeface="Arial" charset="0"/>
              <a:buNone/>
              <a:defRPr sz="900">
                <a:solidFill>
                  <a:schemeClr val="tx1"/>
                </a:solidFill>
                <a:latin typeface="+mn-lt"/>
              </a:defRPr>
            </a:lvl5pPr>
            <a:lvl6pPr marL="2286000" indent="0" algn="l" rtl="0" eaLnBrk="1" fontAlgn="base" hangingPunct="1">
              <a:spcBef>
                <a:spcPct val="20000"/>
              </a:spcBef>
              <a:spcAft>
                <a:spcPct val="0"/>
              </a:spcAft>
              <a:buClr>
                <a:srgbClr val="1F497D"/>
              </a:buClr>
              <a:buFont typeface="Arial" charset="0"/>
              <a:buNone/>
              <a:defRPr sz="900">
                <a:solidFill>
                  <a:schemeClr val="tx1"/>
                </a:solidFill>
                <a:latin typeface="+mn-lt"/>
              </a:defRPr>
            </a:lvl6pPr>
            <a:lvl7pPr marL="2743200" indent="0" algn="l" rtl="0" eaLnBrk="1" fontAlgn="base" hangingPunct="1">
              <a:spcBef>
                <a:spcPct val="20000"/>
              </a:spcBef>
              <a:spcAft>
                <a:spcPct val="0"/>
              </a:spcAft>
              <a:buClr>
                <a:srgbClr val="1F497D"/>
              </a:buClr>
              <a:buFont typeface="Arial" charset="0"/>
              <a:buNone/>
              <a:defRPr sz="900">
                <a:solidFill>
                  <a:schemeClr val="tx1"/>
                </a:solidFill>
                <a:latin typeface="+mn-lt"/>
              </a:defRPr>
            </a:lvl7pPr>
            <a:lvl8pPr marL="3200400" indent="0" algn="l" rtl="0" eaLnBrk="1" fontAlgn="base" hangingPunct="1">
              <a:spcBef>
                <a:spcPct val="20000"/>
              </a:spcBef>
              <a:spcAft>
                <a:spcPct val="0"/>
              </a:spcAft>
              <a:buClr>
                <a:srgbClr val="1F497D"/>
              </a:buClr>
              <a:buFont typeface="Arial" charset="0"/>
              <a:buNone/>
              <a:defRPr sz="900">
                <a:solidFill>
                  <a:schemeClr val="tx1"/>
                </a:solidFill>
                <a:latin typeface="+mn-lt"/>
              </a:defRPr>
            </a:lvl8pPr>
            <a:lvl9pPr marL="3657600" indent="0" algn="l" rtl="0" eaLnBrk="1" fontAlgn="base" hangingPunct="1">
              <a:spcBef>
                <a:spcPct val="20000"/>
              </a:spcBef>
              <a:spcAft>
                <a:spcPct val="0"/>
              </a:spcAft>
              <a:buClr>
                <a:srgbClr val="1F497D"/>
              </a:buClr>
              <a:buFont typeface="Arial" charset="0"/>
              <a:buNone/>
              <a:defRPr sz="900">
                <a:solidFill>
                  <a:schemeClr val="tx1"/>
                </a:solidFill>
                <a:latin typeface="+mn-lt"/>
              </a:defRPr>
            </a:lvl9pPr>
          </a:lstStyle>
          <a:p>
            <a:pPr marL="285750" indent="-285750">
              <a:buFont typeface="Courier New" panose="02070309020205020404" pitchFamily="49" charset="0"/>
              <a:buChar char="o"/>
            </a:pPr>
            <a:r>
              <a:rPr lang="en-US" sz="2000" kern="0" dirty="0">
                <a:solidFill>
                  <a:schemeClr val="accent1">
                    <a:lumMod val="75000"/>
                  </a:schemeClr>
                </a:solidFill>
              </a:rPr>
              <a:t>Many people interpreted/still interpret this as being synonymous with confinement</a:t>
            </a:r>
          </a:p>
          <a:p>
            <a:pPr marL="285750" indent="-285750">
              <a:buFont typeface="Courier New" panose="02070309020205020404" pitchFamily="49" charset="0"/>
              <a:buChar char="o"/>
            </a:pPr>
            <a:r>
              <a:rPr lang="en-US" sz="2000" i="1" kern="0" dirty="0">
                <a:solidFill>
                  <a:srgbClr val="FF0000"/>
                </a:solidFill>
              </a:rPr>
              <a:t>Is the notion correct?</a:t>
            </a:r>
          </a:p>
        </p:txBody>
      </p:sp>
    </p:spTree>
    <p:extLst>
      <p:ext uri="{BB962C8B-B14F-4D97-AF65-F5344CB8AC3E}">
        <p14:creationId xmlns:p14="http://schemas.microsoft.com/office/powerpoint/2010/main" val="272444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ircle(in)">
                                      <p:cBhvr>
                                        <p:cTn id="16" dur="2000"/>
                                        <p:tgtEl>
                                          <p:spTgt spid="4">
                                            <p:txEl>
                                              <p:pRg st="0" end="0"/>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2000"/>
                                        <p:tgtEl>
                                          <p:spTgt spid="4">
                                            <p:txEl>
                                              <p:pRg st="1" end="1"/>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circle(in)">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circle(in)">
                                      <p:cBhvr>
                                        <p:cTn id="27"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10" grpId="0"/>
      <p:bldP spid="1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82C8C5-E26E-4187-B9D0-FD1FF121237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8400" y="1231391"/>
            <a:ext cx="5737572" cy="4344477"/>
          </a:xfrm>
          <a:prstGeom prst="rect">
            <a:avLst/>
          </a:prstGeom>
        </p:spPr>
      </p:pic>
      <p:sp>
        <p:nvSpPr>
          <p:cNvPr id="2" name="Title 1">
            <a:extLst>
              <a:ext uri="{FF2B5EF4-FFF2-40B4-BE49-F238E27FC236}">
                <a16:creationId xmlns:a16="http://schemas.microsoft.com/office/drawing/2014/main" id="{E61D5C43-333B-49A0-B653-5068C8D09DC5}"/>
              </a:ext>
            </a:extLst>
          </p:cNvPr>
          <p:cNvSpPr>
            <a:spLocks noGrp="1"/>
          </p:cNvSpPr>
          <p:nvPr>
            <p:ph type="title"/>
          </p:nvPr>
        </p:nvSpPr>
        <p:spPr/>
        <p:txBody>
          <a:bodyPr/>
          <a:lstStyle/>
          <a:p>
            <a:pPr algn="r"/>
            <a:r>
              <a:rPr lang="en-GB" sz="3200" b="0" i="1" dirty="0">
                <a:ln w="0"/>
                <a:solidFill>
                  <a:schemeClr val="accent1"/>
                </a:solidFill>
                <a:effectLst>
                  <a:outerShdw blurRad="38100" dist="25400" dir="5400000" algn="ctr" rotWithShape="0">
                    <a:srgbClr val="6E747A">
                      <a:alpha val="43000"/>
                    </a:srgbClr>
                  </a:outerShdw>
                </a:effectLst>
              </a:rPr>
              <a:t>Process independent </a:t>
            </a:r>
            <a:br>
              <a:rPr lang="en-GB" sz="3200" b="0" i="1" dirty="0">
                <a:ln w="0"/>
                <a:solidFill>
                  <a:schemeClr val="accent1"/>
                </a:solidFill>
                <a:effectLst>
                  <a:outerShdw blurRad="38100" dist="25400" dir="5400000" algn="ctr" rotWithShape="0">
                    <a:srgbClr val="6E747A">
                      <a:alpha val="43000"/>
                    </a:srgbClr>
                  </a:outerShdw>
                </a:effectLst>
              </a:rPr>
            </a:br>
            <a:r>
              <a:rPr lang="en-GB" sz="3200" b="0" i="1" dirty="0">
                <a:ln w="0"/>
                <a:solidFill>
                  <a:schemeClr val="accent1"/>
                </a:solidFill>
                <a:effectLst>
                  <a:outerShdw blurRad="38100" dist="25400" dir="5400000" algn="ctr" rotWithShape="0">
                    <a:srgbClr val="6E747A">
                      <a:alpha val="43000"/>
                    </a:srgbClr>
                  </a:outerShdw>
                </a:effectLst>
              </a:rPr>
              <a:t>effective charge = running coupling</a:t>
            </a:r>
            <a:endParaRPr lang="en-US" sz="3200" b="0" i="1"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D5552-ACE1-4296-920F-17131EB81A94}"/>
                  </a:ext>
                </a:extLst>
              </p:cNvPr>
              <p:cNvSpPr>
                <a:spLocks noGrp="1"/>
              </p:cNvSpPr>
              <p:nvPr>
                <p:ph idx="1"/>
              </p:nvPr>
            </p:nvSpPr>
            <p:spPr>
              <a:xfrm>
                <a:off x="609600" y="1371600"/>
                <a:ext cx="6172200" cy="4525963"/>
              </a:xfrm>
            </p:spPr>
            <p:txBody>
              <a:bodyPr/>
              <a:lstStyle/>
              <a:p>
                <a:r>
                  <a:rPr lang="en-GB" dirty="0"/>
                  <a:t>Modern theory enables unique QCD analogue of</a:t>
                </a:r>
              </a:p>
              <a:p>
                <a:pPr marL="0" indent="0">
                  <a:buNone/>
                </a:pPr>
                <a:r>
                  <a:rPr lang="en-GB" dirty="0"/>
                  <a:t>       “Gell-Mann – Low” </a:t>
                </a:r>
              </a:p>
              <a:p>
                <a:pPr marL="400050" lvl="1" indent="0">
                  <a:buNone/>
                </a:pPr>
                <a:r>
                  <a:rPr lang="en-GB" sz="2200" dirty="0"/>
                  <a:t>running charge to be </a:t>
                </a:r>
              </a:p>
              <a:p>
                <a:pPr marL="400050" lvl="1" indent="0">
                  <a:spcBef>
                    <a:spcPts val="0"/>
                  </a:spcBef>
                  <a:buNone/>
                </a:pPr>
                <a:r>
                  <a:rPr lang="en-GB" sz="2200" dirty="0"/>
                  <a:t>    rigorously defined and calculated</a:t>
                </a:r>
              </a:p>
              <a:p>
                <a:r>
                  <a:rPr lang="en-GB" dirty="0"/>
                  <a:t>Analysis of QCD’s gauge sector </a:t>
                </a:r>
              </a:p>
              <a:p>
                <a:pPr marL="400050" lvl="1" indent="0">
                  <a:buNone/>
                </a:pPr>
                <a:r>
                  <a:rPr lang="en-GB" sz="2200" dirty="0"/>
                  <a:t>	        yields a  </a:t>
                </a:r>
                <a:r>
                  <a:rPr lang="en-GB" sz="2200" i="1" dirty="0">
                    <a:solidFill>
                      <a:srgbClr val="0000FF"/>
                    </a:solidFill>
                  </a:rPr>
                  <a:t>parameter-free prediction</a:t>
                </a:r>
              </a:p>
              <a:p>
                <a:r>
                  <a:rPr lang="en-GB" dirty="0"/>
                  <a:t>N.B. Qualitative change in </a:t>
                </a:r>
                <a:r>
                  <a:rPr lang="en-GB" i="1" dirty="0"/>
                  <a:t>α̂</a:t>
                </a:r>
                <a:r>
                  <a:rPr lang="en-GB" i="1" baseline="-25000" dirty="0"/>
                  <a:t>PI</a:t>
                </a:r>
                <a:r>
                  <a:rPr lang="en-GB" dirty="0"/>
                  <a:t>(</a:t>
                </a:r>
                <a:r>
                  <a:rPr lang="en-GB" i="1" dirty="0">
                    <a:latin typeface="Times New Roman" panose="02020603050405020304" pitchFamily="18" charset="0"/>
                    <a:cs typeface="Times New Roman" panose="02020603050405020304" pitchFamily="18" charset="0"/>
                  </a:rPr>
                  <a:t>k</a:t>
                </a:r>
                <a:r>
                  <a:rPr lang="en-GB" dirty="0"/>
                  <a:t>) at </a:t>
                </a:r>
                <a:r>
                  <a:rPr lang="en-GB" i="1" dirty="0">
                    <a:latin typeface="Times New Roman" panose="02020603050405020304" pitchFamily="18" charset="0"/>
                    <a:cs typeface="Times New Roman" panose="02020603050405020304" pitchFamily="18" charset="0"/>
                  </a:rPr>
                  <a:t>k </a:t>
                </a:r>
                <a:r>
                  <a:rPr lang="en-GB" dirty="0"/>
                  <a:t>≈ ½ </a:t>
                </a:r>
                <a:r>
                  <a:rPr lang="en-GB" i="1" dirty="0" err="1">
                    <a:latin typeface="Times New Roman" panose="02020603050405020304" pitchFamily="18" charset="0"/>
                    <a:cs typeface="Times New Roman" panose="02020603050405020304" pitchFamily="18" charset="0"/>
                  </a:rPr>
                  <a:t>m</a:t>
                </a:r>
                <a:r>
                  <a:rPr lang="en-GB" i="1" baseline="-25000" dirty="0" err="1">
                    <a:latin typeface="Times New Roman" panose="02020603050405020304" pitchFamily="18" charset="0"/>
                    <a:cs typeface="Times New Roman" panose="02020603050405020304" pitchFamily="18" charset="0"/>
                  </a:rPr>
                  <a:t>p</a:t>
                </a:r>
                <a:endParaRPr lang="en-GB" i="1" baseline="-25000" dirty="0">
                  <a:latin typeface="Times New Roman" panose="02020603050405020304" pitchFamily="18" charset="0"/>
                  <a:cs typeface="Times New Roman" panose="02020603050405020304" pitchFamily="18" charset="0"/>
                </a:endParaRPr>
              </a:p>
              <a:p>
                <a:r>
                  <a:rPr lang="en-GB" dirty="0"/>
                  <a:t>No Landau Pole</a:t>
                </a:r>
              </a:p>
              <a:p>
                <a:pPr lvl="1"/>
                <a:r>
                  <a:rPr lang="en-GB" i="1" dirty="0">
                    <a:ln w="0"/>
                    <a:solidFill>
                      <a:srgbClr val="FF0000"/>
                    </a:solidFill>
                    <a:effectLst>
                      <a:outerShdw blurRad="38100" dist="25400" dir="5400000" algn="ctr" rotWithShape="0">
                        <a:srgbClr val="6E747A">
                          <a:alpha val="43000"/>
                        </a:srgbClr>
                      </a:outerShdw>
                    </a:effectLst>
                  </a:rPr>
                  <a:t>“Infrared Slavery” picture – linear potential – is not viable explanation of real-world confinement</a:t>
                </a:r>
              </a:p>
              <a:p>
                <a:r>
                  <a:rPr lang="en-GB" dirty="0"/>
                  <a:t>Below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𝑚</m:t>
                                </m:r>
                              </m:e>
                            </m:acc>
                          </m:e>
                          <m:sub>
                            <m:r>
                              <a:rPr lang="en-GB" b="0" i="1" smtClean="0">
                                <a:latin typeface="Cambria Math" panose="02040503050406030204" pitchFamily="18" charset="0"/>
                              </a:rPr>
                              <m:t>0</m:t>
                            </m:r>
                          </m:sub>
                        </m:sSub>
                      </m:e>
                      <m:sub>
                        <m:r>
                          <a:rPr lang="en-GB" b="0" i="1" smtClean="0">
                            <a:latin typeface="Cambria Math" panose="02040503050406030204" pitchFamily="18" charset="0"/>
                          </a:rPr>
                          <m:t> </m:t>
                        </m:r>
                      </m:sub>
                    </m:sSub>
                    <m:r>
                      <a:rPr lang="en-GB" b="0" i="0" smtClean="0">
                        <a:latin typeface="Cambria Math" panose="02040503050406030204" pitchFamily="18" charset="0"/>
                      </a:rPr>
                      <m:t>, </m:t>
                    </m:r>
                  </m:oMath>
                </a14:m>
                <a:r>
                  <a:rPr lang="en-GB" dirty="0"/>
                  <a:t>interactions become scale independent, just as they were in the Lagrangian; so, QCD becomes practically conformal again</a:t>
                </a:r>
              </a:p>
              <a:p>
                <a:endParaRPr lang="en-US" dirty="0"/>
              </a:p>
            </p:txBody>
          </p:sp>
        </mc:Choice>
        <mc:Fallback xmlns="">
          <p:sp>
            <p:nvSpPr>
              <p:cNvPr id="3" name="Content Placeholder 2">
                <a:extLst>
                  <a:ext uri="{FF2B5EF4-FFF2-40B4-BE49-F238E27FC236}">
                    <a16:creationId xmlns:a16="http://schemas.microsoft.com/office/drawing/2014/main" id="{0C2D5552-ACE1-4296-920F-17131EB81A94}"/>
                  </a:ext>
                </a:extLst>
              </p:cNvPr>
              <p:cNvSpPr>
                <a:spLocks noGrp="1" noRot="1" noChangeAspect="1" noMove="1" noResize="1" noEditPoints="1" noAdjustHandles="1" noChangeArrowheads="1" noChangeShapeType="1" noTextEdit="1"/>
              </p:cNvSpPr>
              <p:nvPr>
                <p:ph idx="1"/>
              </p:nvPr>
            </p:nvSpPr>
            <p:spPr>
              <a:xfrm>
                <a:off x="609600" y="1371600"/>
                <a:ext cx="6172200" cy="4525963"/>
              </a:xfrm>
              <a:blipFill>
                <a:blip r:embed="rId3"/>
                <a:stretch>
                  <a:fillRect l="-1283" t="-943" r="-1876" b="-1226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3C42DF46-5741-4D85-ABAA-739F12F7BBAA}"/>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169E3A21-161E-4E4A-A56E-F5EFF864812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0B34CE32-E62C-400D-894C-6700F2C19574}"/>
              </a:ext>
            </a:extLst>
          </p:cNvPr>
          <p:cNvSpPr>
            <a:spLocks noGrp="1"/>
          </p:cNvSpPr>
          <p:nvPr>
            <p:ph type="sldNum" sz="quarter" idx="12"/>
          </p:nvPr>
        </p:nvSpPr>
        <p:spPr/>
        <p:txBody>
          <a:bodyPr/>
          <a:lstStyle/>
          <a:p>
            <a:fld id="{87034D8C-3CB4-402A-BC46-2AB14C0FE90A}" type="slidenum">
              <a:rPr lang="en-US" smtClean="0"/>
              <a:pPr/>
              <a:t>43</a:t>
            </a:fld>
            <a:endParaRPr lang="en-US"/>
          </a:p>
        </p:txBody>
      </p:sp>
      <p:sp>
        <p:nvSpPr>
          <p:cNvPr id="8" name="TextBox 7">
            <a:extLst>
              <a:ext uri="{FF2B5EF4-FFF2-40B4-BE49-F238E27FC236}">
                <a16:creationId xmlns:a16="http://schemas.microsoft.com/office/drawing/2014/main" id="{5B7413D1-7F5A-46CF-9AE9-45C2B8655E80}"/>
              </a:ext>
            </a:extLst>
          </p:cNvPr>
          <p:cNvSpPr txBox="1"/>
          <p:nvPr/>
        </p:nvSpPr>
        <p:spPr>
          <a:xfrm>
            <a:off x="6879377" y="5334000"/>
            <a:ext cx="5312624" cy="1523494"/>
          </a:xfrm>
          <a:prstGeom prst="rect">
            <a:avLst/>
          </a:prstGeom>
          <a:noFill/>
        </p:spPr>
        <p:txBody>
          <a:bodyPr wrap="square" rtlCol="0">
            <a:spAutoFit/>
          </a:bodyPr>
          <a:lstStyle/>
          <a:p>
            <a:pPr marL="171450" indent="-171450">
              <a:buFont typeface="Wingdings" panose="05000000000000000000" pitchFamily="2" charset="2"/>
              <a:buChar char="ü"/>
            </a:pPr>
            <a:r>
              <a:rPr lang="en-GB" sz="1100" i="1" dirty="0">
                <a:solidFill>
                  <a:schemeClr val="tx2">
                    <a:lumMod val="60000"/>
                    <a:lumOff val="40000"/>
                  </a:schemeClr>
                </a:solidFill>
              </a:rPr>
              <a:t>Process independent strong running coupling</a:t>
            </a:r>
          </a:p>
          <a:p>
            <a:pPr>
              <a:spcAft>
                <a:spcPts val="300"/>
              </a:spcAft>
            </a:pPr>
            <a:r>
              <a:rPr lang="en-GB" sz="1100" dirty="0">
                <a:solidFill>
                  <a:schemeClr val="tx2">
                    <a:lumMod val="60000"/>
                    <a:lumOff val="40000"/>
                  </a:schemeClr>
                </a:solidFill>
              </a:rPr>
              <a:t>     Daniele Binosi </a:t>
            </a:r>
            <a:r>
              <a:rPr lang="en-GB" sz="1100" i="1" dirty="0">
                <a:solidFill>
                  <a:schemeClr val="tx2">
                    <a:lumMod val="60000"/>
                    <a:lumOff val="40000"/>
                  </a:schemeClr>
                </a:solidFill>
              </a:rPr>
              <a:t>et al</a:t>
            </a:r>
            <a:r>
              <a:rPr lang="en-GB" sz="1100" dirty="0">
                <a:solidFill>
                  <a:schemeClr val="tx2">
                    <a:lumMod val="60000"/>
                    <a:lumOff val="40000"/>
                  </a:schemeClr>
                </a:solidFill>
              </a:rPr>
              <a:t>., </a:t>
            </a:r>
            <a:r>
              <a:rPr lang="en-GB" sz="1100" dirty="0">
                <a:hlinkClick r:id="rId4"/>
              </a:rPr>
              <a:t>arXiv:1612.04835 [</a:t>
            </a:r>
            <a:r>
              <a:rPr lang="en-GB" sz="1100" dirty="0" err="1">
                <a:hlinkClick r:id="rId4"/>
              </a:rPr>
              <a:t>nucl-th</a:t>
            </a:r>
            <a:r>
              <a:rPr lang="en-GB" sz="1100" dirty="0">
                <a:hlinkClick r:id="rId4"/>
              </a:rPr>
              <a:t>]</a:t>
            </a:r>
            <a:r>
              <a:rPr lang="en-GB" sz="1100" dirty="0"/>
              <a:t>, </a:t>
            </a:r>
            <a:r>
              <a:rPr lang="en-GB" sz="1100" dirty="0">
                <a:solidFill>
                  <a:schemeClr val="tx2">
                    <a:lumMod val="60000"/>
                    <a:lumOff val="40000"/>
                  </a:schemeClr>
                </a:solidFill>
              </a:rPr>
              <a:t>Phys. Rev. D 96 (2017) 054026/1-7</a:t>
            </a:r>
          </a:p>
          <a:p>
            <a:pPr marL="171450" indent="-171450">
              <a:buFont typeface="Wingdings" panose="05000000000000000000" pitchFamily="2" charset="2"/>
              <a:buChar char="ü"/>
            </a:pPr>
            <a:r>
              <a:rPr lang="en-US" sz="1100" i="1" dirty="0">
                <a:solidFill>
                  <a:schemeClr val="tx2">
                    <a:lumMod val="60000"/>
                    <a:lumOff val="40000"/>
                  </a:schemeClr>
                </a:solidFill>
              </a:rPr>
              <a:t>Experimental determination of the QCD effective charge α</a:t>
            </a:r>
            <a:r>
              <a:rPr lang="en-US" sz="1100" i="1" baseline="-25000" dirty="0">
                <a:solidFill>
                  <a:schemeClr val="tx2">
                    <a:lumMod val="60000"/>
                    <a:lumOff val="40000"/>
                  </a:schemeClr>
                </a:solidFill>
              </a:rPr>
              <a:t>g1</a:t>
            </a:r>
            <a:r>
              <a:rPr lang="en-US" sz="1100" i="1" dirty="0">
                <a:solidFill>
                  <a:schemeClr val="tx2">
                    <a:lumMod val="60000"/>
                    <a:lumOff val="40000"/>
                  </a:schemeClr>
                </a:solidFill>
              </a:rPr>
              <a:t>(Q). </a:t>
            </a:r>
          </a:p>
          <a:p>
            <a:pPr>
              <a:spcAft>
                <a:spcPts val="300"/>
              </a:spcAft>
            </a:pPr>
            <a:r>
              <a:rPr lang="en-US" sz="1100" dirty="0">
                <a:solidFill>
                  <a:schemeClr val="tx2">
                    <a:lumMod val="60000"/>
                    <a:lumOff val="40000"/>
                  </a:schemeClr>
                </a:solidFill>
              </a:rPr>
              <a:t>     A. </a:t>
            </a:r>
            <a:r>
              <a:rPr lang="en-US" sz="1100" dirty="0" err="1">
                <a:solidFill>
                  <a:schemeClr val="tx2">
                    <a:lumMod val="60000"/>
                    <a:lumOff val="40000"/>
                  </a:schemeClr>
                </a:solidFill>
              </a:rPr>
              <a:t>Deur</a:t>
            </a:r>
            <a:r>
              <a:rPr lang="en-US" sz="1100" dirty="0">
                <a:solidFill>
                  <a:schemeClr val="tx2">
                    <a:lumMod val="60000"/>
                    <a:lumOff val="40000"/>
                  </a:schemeClr>
                </a:solidFill>
              </a:rPr>
              <a:t>; V. Burkert; J.-P. Chen; W. </a:t>
            </a:r>
            <a:r>
              <a:rPr lang="en-US" sz="1100" dirty="0" err="1">
                <a:solidFill>
                  <a:schemeClr val="tx2">
                    <a:lumMod val="60000"/>
                    <a:lumOff val="40000"/>
                  </a:schemeClr>
                </a:solidFill>
              </a:rPr>
              <a:t>Korsch</a:t>
            </a:r>
            <a:r>
              <a:rPr lang="en-US" sz="1100" dirty="0">
                <a:solidFill>
                  <a:schemeClr val="tx2">
                    <a:lumMod val="60000"/>
                    <a:lumOff val="40000"/>
                  </a:schemeClr>
                </a:solidFill>
              </a:rPr>
              <a:t>, Particles 5 (2022) 171</a:t>
            </a:r>
          </a:p>
          <a:p>
            <a:pPr marL="171450" indent="-171450">
              <a:buFont typeface="Wingdings" panose="05000000000000000000" pitchFamily="2" charset="2"/>
              <a:buChar char="ü"/>
            </a:pPr>
            <a:r>
              <a:rPr lang="en-AU" sz="1100" b="0" i="1" dirty="0">
                <a:solidFill>
                  <a:schemeClr val="tx2">
                    <a:lumMod val="60000"/>
                    <a:lumOff val="40000"/>
                  </a:schemeClr>
                </a:solidFill>
                <a:effectLst/>
              </a:rPr>
              <a:t>QCD Running Couplings and Effective Charges, </a:t>
            </a:r>
            <a:r>
              <a:rPr lang="en-AU" sz="1100" b="0" i="0" dirty="0">
                <a:solidFill>
                  <a:schemeClr val="tx2">
                    <a:lumMod val="60000"/>
                    <a:lumOff val="40000"/>
                  </a:schemeClr>
                </a:solidFill>
                <a:effectLst/>
              </a:rPr>
              <a:t>Alexandre </a:t>
            </a:r>
            <a:r>
              <a:rPr lang="en-AU" sz="1100" b="0" i="0" dirty="0" err="1">
                <a:solidFill>
                  <a:schemeClr val="tx2">
                    <a:lumMod val="60000"/>
                    <a:lumOff val="40000"/>
                  </a:schemeClr>
                </a:solidFill>
                <a:effectLst/>
              </a:rPr>
              <a:t>Deur</a:t>
            </a:r>
            <a:r>
              <a:rPr lang="en-AU" sz="1100" b="0" i="0" dirty="0">
                <a:solidFill>
                  <a:schemeClr val="tx2">
                    <a:lumMod val="60000"/>
                    <a:lumOff val="40000"/>
                  </a:schemeClr>
                </a:solidFill>
                <a:effectLst/>
              </a:rPr>
              <a:t>, Stanley J. Brodsky and Craig Roberts,  </a:t>
            </a:r>
            <a:r>
              <a:rPr lang="en-AU" sz="1100" b="0" i="0" u="sng" strike="noStrike" dirty="0">
                <a:solidFill>
                  <a:srgbClr val="0066FF"/>
                </a:solidFill>
                <a:effectLst/>
                <a:hlinkClick r:id="rId5">
                  <a:extLst>
                    <a:ext uri="{A12FA001-AC4F-418D-AE19-62706E023703}">
                      <ahyp:hlinkClr xmlns:ahyp="http://schemas.microsoft.com/office/drawing/2018/hyperlinkcolor" val="tx"/>
                    </a:ext>
                  </a:extLst>
                </a:hlinkClick>
              </a:rPr>
              <a:t>e-Print: 2303.00723 [hep-</a:t>
            </a:r>
            <a:r>
              <a:rPr lang="en-AU" sz="1100" b="0" i="0" u="sng" strike="noStrike" dirty="0" err="1">
                <a:solidFill>
                  <a:srgbClr val="0066FF"/>
                </a:solidFill>
                <a:effectLst/>
                <a:hlinkClick r:id="rId5">
                  <a:extLst>
                    <a:ext uri="{A12FA001-AC4F-418D-AE19-62706E023703}">
                      <ahyp:hlinkClr xmlns:ahyp="http://schemas.microsoft.com/office/drawing/2018/hyperlinkcolor" val="tx"/>
                    </a:ext>
                  </a:extLst>
                </a:hlinkClick>
              </a:rPr>
              <a:t>ph</a:t>
            </a:r>
            <a:r>
              <a:rPr lang="en-AU" sz="1100" b="0" i="0" u="sng" strike="noStrike" dirty="0">
                <a:solidFill>
                  <a:schemeClr val="tx2">
                    <a:lumMod val="60000"/>
                    <a:lumOff val="40000"/>
                  </a:schemeClr>
                </a:solidFill>
                <a:effectLst/>
                <a:hlinkClick r:id="rId5">
                  <a:extLst>
                    <a:ext uri="{A12FA001-AC4F-418D-AE19-62706E023703}">
                      <ahyp:hlinkClr xmlns:ahyp="http://schemas.microsoft.com/office/drawing/2018/hyperlinkcolor" val="tx"/>
                    </a:ext>
                  </a:extLst>
                </a:hlinkClick>
              </a:rPr>
              <a:t>]</a:t>
            </a:r>
            <a:r>
              <a:rPr lang="en-US" sz="1100" dirty="0">
                <a:solidFill>
                  <a:schemeClr val="tx2">
                    <a:lumMod val="60000"/>
                    <a:lumOff val="40000"/>
                  </a:schemeClr>
                </a:solidFill>
              </a:rPr>
              <a:t>, Prog. Part. </a:t>
            </a:r>
            <a:r>
              <a:rPr lang="en-US" sz="1100" dirty="0" err="1">
                <a:solidFill>
                  <a:schemeClr val="tx2">
                    <a:lumMod val="60000"/>
                    <a:lumOff val="40000"/>
                  </a:schemeClr>
                </a:solidFill>
              </a:rPr>
              <a:t>Nucl</a:t>
            </a:r>
            <a:r>
              <a:rPr lang="en-US" sz="1100" dirty="0">
                <a:solidFill>
                  <a:schemeClr val="tx2">
                    <a:lumMod val="60000"/>
                    <a:lumOff val="40000"/>
                  </a:schemeClr>
                </a:solidFill>
              </a:rPr>
              <a:t>. Phys. </a:t>
            </a:r>
            <a:r>
              <a:rPr lang="en-US" sz="1100" b="1" dirty="0">
                <a:solidFill>
                  <a:schemeClr val="tx2">
                    <a:lumMod val="60000"/>
                    <a:lumOff val="40000"/>
                  </a:schemeClr>
                </a:solidFill>
              </a:rPr>
              <a:t>134</a:t>
            </a:r>
            <a:r>
              <a:rPr lang="en-US" sz="1100" dirty="0">
                <a:solidFill>
                  <a:schemeClr val="tx2">
                    <a:lumMod val="60000"/>
                    <a:lumOff val="40000"/>
                  </a:schemeClr>
                </a:solidFill>
              </a:rPr>
              <a:t> (2024) 104081</a:t>
            </a:r>
            <a:endParaRPr lang="en-AU" sz="1100" i="1" dirty="0">
              <a:solidFill>
                <a:schemeClr val="tx2">
                  <a:lumMod val="60000"/>
                  <a:lumOff val="40000"/>
                </a:schemeClr>
              </a:solidFill>
            </a:endParaRPr>
          </a:p>
          <a:p>
            <a:endParaRPr lang="en-US" sz="1100" dirty="0">
              <a:solidFill>
                <a:schemeClr val="tx2">
                  <a:lumMod val="60000"/>
                  <a:lumOff val="40000"/>
                </a:schemeClr>
              </a:solidFill>
            </a:endParaRPr>
          </a:p>
          <a:p>
            <a:endParaRPr lang="en-GB" sz="1100" dirty="0">
              <a:solidFill>
                <a:schemeClr val="tx2">
                  <a:lumMod val="60000"/>
                  <a:lumOff val="40000"/>
                </a:schemeClr>
              </a:solidFill>
            </a:endParaRPr>
          </a:p>
        </p:txBody>
      </p:sp>
      <p:cxnSp>
        <p:nvCxnSpPr>
          <p:cNvPr id="9" name="Straight Arrow Connector 8">
            <a:extLst>
              <a:ext uri="{FF2B5EF4-FFF2-40B4-BE49-F238E27FC236}">
                <a16:creationId xmlns:a16="http://schemas.microsoft.com/office/drawing/2014/main" id="{4D857808-0FD9-4E33-9248-3D46C6710FBF}"/>
              </a:ext>
            </a:extLst>
          </p:cNvPr>
          <p:cNvCxnSpPr>
            <a:cxnSpLocks/>
          </p:cNvCxnSpPr>
          <p:nvPr/>
        </p:nvCxnSpPr>
        <p:spPr>
          <a:xfrm flipV="1">
            <a:off x="5410200" y="1691814"/>
            <a:ext cx="1989224" cy="1636279"/>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684508A3-EC3B-426C-A66D-1B9B2B3C4340}"/>
              </a:ext>
            </a:extLst>
          </p:cNvPr>
          <p:cNvSpPr/>
          <p:nvPr/>
        </p:nvSpPr>
        <p:spPr bwMode="auto">
          <a:xfrm>
            <a:off x="5715000" y="4166293"/>
            <a:ext cx="3834479" cy="808879"/>
          </a:xfrm>
          <a:custGeom>
            <a:avLst/>
            <a:gdLst>
              <a:gd name="connsiteX0" fmla="*/ 0 w 3872753"/>
              <a:gd name="connsiteY0" fmla="*/ 0 h 998423"/>
              <a:gd name="connsiteX1" fmla="*/ 2390588 w 3872753"/>
              <a:gd name="connsiteY1" fmla="*/ 998070 h 998423"/>
              <a:gd name="connsiteX2" fmla="*/ 3872753 w 3872753"/>
              <a:gd name="connsiteY2" fmla="*/ 89647 h 998423"/>
            </a:gdLst>
            <a:ahLst/>
            <a:cxnLst>
              <a:cxn ang="0">
                <a:pos x="connsiteX0" y="connsiteY0"/>
              </a:cxn>
              <a:cxn ang="0">
                <a:pos x="connsiteX1" y="connsiteY1"/>
              </a:cxn>
              <a:cxn ang="0">
                <a:pos x="connsiteX2" y="connsiteY2"/>
              </a:cxn>
            </a:cxnLst>
            <a:rect l="l" t="t" r="r" b="b"/>
            <a:pathLst>
              <a:path w="3872753" h="998423">
                <a:moveTo>
                  <a:pt x="0" y="0"/>
                </a:moveTo>
                <a:cubicBezTo>
                  <a:pt x="872564" y="491564"/>
                  <a:pt x="1745129" y="983129"/>
                  <a:pt x="2390588" y="998070"/>
                </a:cubicBezTo>
                <a:cubicBezTo>
                  <a:pt x="3036047" y="1013011"/>
                  <a:pt x="3454400" y="551329"/>
                  <a:pt x="3872753" y="89647"/>
                </a:cubicBezTo>
              </a:path>
            </a:pathLst>
          </a:custGeom>
          <a:noFill/>
          <a:ln w="9525" cap="flat" cmpd="sng" algn="ctr">
            <a:solidFill>
              <a:srgbClr val="008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cxnSp>
        <p:nvCxnSpPr>
          <p:cNvPr id="12" name="Straight Connector 11">
            <a:extLst>
              <a:ext uri="{FF2B5EF4-FFF2-40B4-BE49-F238E27FC236}">
                <a16:creationId xmlns:a16="http://schemas.microsoft.com/office/drawing/2014/main" id="{7A9D4E01-C9B4-42D7-85B1-8944A6C8C416}"/>
              </a:ext>
            </a:extLst>
          </p:cNvPr>
          <p:cNvCxnSpPr/>
          <p:nvPr/>
        </p:nvCxnSpPr>
        <p:spPr bwMode="auto">
          <a:xfrm flipH="1">
            <a:off x="9560166" y="1282131"/>
            <a:ext cx="10687" cy="3537720"/>
          </a:xfrm>
          <a:prstGeom prst="line">
            <a:avLst/>
          </a:prstGeom>
          <a:noFill/>
          <a:ln w="19050" cap="flat" cmpd="sng" algn="ctr">
            <a:solidFill>
              <a:schemeClr val="tx2"/>
            </a:solidFill>
            <a:prstDash val="lgDash"/>
            <a:round/>
            <a:headEnd type="none" w="med" len="med"/>
            <a:tailEnd type="none" w="med" len="med"/>
          </a:ln>
          <a:effectLst/>
        </p:spPr>
      </p:cxnSp>
      <p:sp>
        <p:nvSpPr>
          <p:cNvPr id="11" name="TextBox 10">
            <a:extLst>
              <a:ext uri="{FF2B5EF4-FFF2-40B4-BE49-F238E27FC236}">
                <a16:creationId xmlns:a16="http://schemas.microsoft.com/office/drawing/2014/main" id="{6372EA4F-77CB-432D-B7FC-3F0E73A9F83B}"/>
              </a:ext>
            </a:extLst>
          </p:cNvPr>
          <p:cNvSpPr txBox="1"/>
          <p:nvPr/>
        </p:nvSpPr>
        <p:spPr>
          <a:xfrm>
            <a:off x="0" y="10180"/>
            <a:ext cx="6553200" cy="523220"/>
          </a:xfrm>
          <a:prstGeom prst="rect">
            <a:avLst/>
          </a:prstGeom>
          <a:noFill/>
        </p:spPr>
        <p:txBody>
          <a:bodyPr wrap="square" rtlCol="0">
            <a:spAutoFit/>
          </a:bodyPr>
          <a:lstStyle/>
          <a:p>
            <a:r>
              <a:rPr lang="en-US" sz="1400" dirty="0">
                <a:ln w="0"/>
                <a:solidFill>
                  <a:schemeClr val="accent1"/>
                </a:solidFill>
                <a:effectLst>
                  <a:outerShdw blurRad="38100" dist="25400" dir="5400000" algn="ctr" rotWithShape="0">
                    <a:srgbClr val="6E747A">
                      <a:alpha val="43000"/>
                    </a:srgbClr>
                  </a:outerShdw>
                </a:effectLst>
              </a:rPr>
              <a:t>W  </a:t>
            </a:r>
            <a:r>
              <a:rPr lang="en-US" sz="1400" dirty="0" err="1">
                <a:ln w="0"/>
                <a:solidFill>
                  <a:schemeClr val="accent1"/>
                </a:solidFill>
                <a:effectLst>
                  <a:outerShdw blurRad="38100" dist="25400" dir="5400000" algn="ctr" rotWithShape="0">
                    <a:srgbClr val="6E747A">
                      <a:alpha val="43000"/>
                    </a:srgbClr>
                  </a:outerShdw>
                </a:effectLst>
              </a:rPr>
              <a:t>orkshop</a:t>
            </a:r>
            <a:r>
              <a:rPr lang="en-US" sz="1400" dirty="0">
                <a:ln w="0"/>
                <a:solidFill>
                  <a:schemeClr val="accent1"/>
                </a:solidFill>
                <a:effectLst>
                  <a:outerShdw blurRad="38100" dist="25400" dir="5400000" algn="ctr" rotWithShape="0">
                    <a:srgbClr val="6E747A">
                      <a:alpha val="43000"/>
                    </a:srgbClr>
                  </a:outerShdw>
                </a:effectLst>
              </a:rPr>
              <a:t> on Dyson-Schwinger Equations in Modern Mathematics </a:t>
            </a:r>
          </a:p>
          <a:p>
            <a:r>
              <a:rPr lang="en-US" sz="1400" dirty="0">
                <a:ln w="0"/>
                <a:solidFill>
                  <a:schemeClr val="accent1"/>
                </a:solidFill>
                <a:effectLst>
                  <a:outerShdw blurRad="38100" dist="25400" dir="5400000" algn="ctr" rotWithShape="0">
                    <a:srgbClr val="6E747A">
                      <a:alpha val="43000"/>
                    </a:srgbClr>
                  </a:outerShdw>
                </a:effectLst>
              </a:rPr>
              <a:t>                           and Physics (DSEMP2014) Trento, Italy, September 22-26, 2014</a:t>
            </a:r>
          </a:p>
        </p:txBody>
      </p:sp>
      <p:pic>
        <p:nvPicPr>
          <p:cNvPr id="14" name="Picture 13" descr="A picture containing text&#10;&#10;Description automatically generated">
            <a:extLst>
              <a:ext uri="{FF2B5EF4-FFF2-40B4-BE49-F238E27FC236}">
                <a16:creationId xmlns:a16="http://schemas.microsoft.com/office/drawing/2014/main" id="{FD0ED629-7C57-4718-A4FF-AC2B5C899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 y="56536"/>
            <a:ext cx="1128713" cy="424014"/>
          </a:xfrm>
          <a:prstGeom prst="rect">
            <a:avLst/>
          </a:prstGeom>
        </p:spPr>
      </p:pic>
      <p:sp>
        <p:nvSpPr>
          <p:cNvPr id="13" name="TextBox 12">
            <a:extLst>
              <a:ext uri="{FF2B5EF4-FFF2-40B4-BE49-F238E27FC236}">
                <a16:creationId xmlns:a16="http://schemas.microsoft.com/office/drawing/2014/main" id="{302B9436-79FD-E64D-4846-9C28D2D0E2AC}"/>
              </a:ext>
            </a:extLst>
          </p:cNvPr>
          <p:cNvSpPr txBox="1"/>
          <p:nvPr/>
        </p:nvSpPr>
        <p:spPr>
          <a:xfrm>
            <a:off x="0" y="562722"/>
            <a:ext cx="5648324" cy="430887"/>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latin typeface="Open Sans"/>
              </a:rPr>
              <a:t>Effective charge from lattice QCD</a:t>
            </a:r>
            <a:r>
              <a:rPr lang="en-US" sz="1100" i="1" dirty="0">
                <a:ln w="0"/>
                <a:solidFill>
                  <a:schemeClr val="accent1"/>
                </a:solidFill>
                <a:effectLst>
                  <a:outerShdw blurRad="38100" dist="25400" dir="5400000" algn="ctr" rotWithShape="0">
                    <a:srgbClr val="6E747A">
                      <a:alpha val="43000"/>
                    </a:srgbClr>
                  </a:outerShdw>
                </a:effectLst>
                <a:latin typeface="Open Sans"/>
              </a:rPr>
              <a:t>, Zhu-Fang Cui, </a:t>
            </a:r>
            <a:r>
              <a:rPr lang="en-US" sz="1100" i="1" dirty="0" err="1">
                <a:ln w="0"/>
                <a:solidFill>
                  <a:schemeClr val="accent1"/>
                </a:solidFill>
                <a:effectLst>
                  <a:outerShdw blurRad="38100" dist="25400" dir="5400000" algn="ctr" rotWithShape="0">
                    <a:srgbClr val="6E747A">
                      <a:alpha val="43000"/>
                    </a:srgbClr>
                  </a:outerShdw>
                </a:effectLst>
                <a:latin typeface="Open Sans"/>
              </a:rPr>
              <a:t>Jin</a:t>
            </a:r>
            <a:r>
              <a:rPr lang="en-US" sz="1100" i="1" dirty="0">
                <a:ln w="0"/>
                <a:solidFill>
                  <a:schemeClr val="accent1"/>
                </a:solidFill>
                <a:effectLst>
                  <a:outerShdw blurRad="38100" dist="25400" dir="5400000" algn="ctr" rotWithShape="0">
                    <a:srgbClr val="6E747A">
                      <a:alpha val="43000"/>
                    </a:srgbClr>
                  </a:outerShdw>
                </a:effectLst>
                <a:latin typeface="Open Sans"/>
              </a:rPr>
              <a:t>-Li Zhang et al., </a:t>
            </a:r>
          </a:p>
          <a:p>
            <a:r>
              <a:rPr lang="en-US" sz="1100" i="1" dirty="0">
                <a:ln w="0"/>
                <a:solidFill>
                  <a:schemeClr val="accent1"/>
                </a:solidFill>
                <a:effectLst>
                  <a:outerShdw blurRad="38100" dist="25400" dir="5400000" algn="ctr" rotWithShape="0">
                    <a:srgbClr val="6E747A">
                      <a:alpha val="43000"/>
                    </a:srgbClr>
                  </a:outerShdw>
                </a:effectLst>
                <a:latin typeface="Open Sans"/>
              </a:rPr>
              <a:t>NJU-INP 014/19, </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7"/>
              </a:rPr>
              <a:t>arXiv:1912.08232 [hep-</a:t>
            </a:r>
            <a:r>
              <a:rPr lang="en-US" sz="1100" i="1" u="none" strike="noStrike" dirty="0" err="1">
                <a:ln w="0"/>
                <a:solidFill>
                  <a:schemeClr val="accent1"/>
                </a:solidFill>
                <a:effectLst>
                  <a:outerShdw blurRad="38100" dist="25400" dir="5400000" algn="ctr" rotWithShape="0">
                    <a:srgbClr val="6E747A">
                      <a:alpha val="43000"/>
                    </a:srgbClr>
                  </a:outerShdw>
                </a:effectLst>
                <a:latin typeface="Open Sans"/>
                <a:hlinkClick r:id="rId7"/>
              </a:rPr>
              <a:t>ph</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7"/>
              </a:rPr>
              <a:t>]</a:t>
            </a:r>
            <a:r>
              <a:rPr lang="en-US" sz="1100" i="1" dirty="0">
                <a:ln w="0"/>
                <a:solidFill>
                  <a:schemeClr val="accent1"/>
                </a:solidFill>
                <a:effectLst>
                  <a:outerShdw blurRad="38100" dist="25400" dir="5400000" algn="ctr" rotWithShape="0">
                    <a:srgbClr val="6E747A">
                      <a:alpha val="43000"/>
                    </a:srgbClr>
                  </a:outerShdw>
                </a:effectLst>
                <a:latin typeface="Open Sans"/>
              </a:rPr>
              <a:t>, </a:t>
            </a:r>
            <a:r>
              <a:rPr lang="en-US" sz="1100" i="1" u="none" strike="noStrike" dirty="0">
                <a:ln w="0"/>
                <a:solidFill>
                  <a:schemeClr val="accent1"/>
                </a:solidFill>
                <a:effectLst>
                  <a:outerShdw blurRad="38100" dist="25400" dir="5400000" algn="ctr" rotWithShape="0">
                    <a:srgbClr val="6E747A">
                      <a:alpha val="43000"/>
                    </a:srgbClr>
                  </a:outerShdw>
                </a:effectLst>
                <a:latin typeface="Open Sans"/>
                <a:hlinkClick r:id="rId8"/>
              </a:rPr>
              <a:t>Chin. Phys. C 44 (2020) 083102/1-10</a:t>
            </a:r>
            <a:endParaRPr lang="en-US" sz="1100" i="1"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id="{90377304-6237-423A-97E5-C366A65E4AD3}"/>
              </a:ext>
            </a:extLst>
          </p:cNvPr>
          <p:cNvSpPr txBox="1"/>
          <p:nvPr/>
        </p:nvSpPr>
        <p:spPr>
          <a:xfrm>
            <a:off x="0" y="957590"/>
            <a:ext cx="1553803" cy="261610"/>
          </a:xfrm>
          <a:prstGeom prst="rect">
            <a:avLst/>
          </a:prstGeom>
          <a:noFill/>
        </p:spPr>
        <p:txBody>
          <a:bodyPr wrap="square" rtlCol="0">
            <a:spAutoFit/>
          </a:bodyPr>
          <a:lstStyle/>
          <a:p>
            <a:r>
              <a:rPr lang="en-GB" sz="1100" b="1" dirty="0"/>
              <a:t>3407 total downloads</a:t>
            </a:r>
            <a:endParaRPr lang="en-US" sz="1100" b="1" dirty="0"/>
          </a:p>
        </p:txBody>
      </p:sp>
    </p:spTree>
    <p:extLst>
      <p:ext uri="{BB962C8B-B14F-4D97-AF65-F5344CB8AC3E}">
        <p14:creationId xmlns:p14="http://schemas.microsoft.com/office/powerpoint/2010/main" val="1460959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8B48-C77B-4D64-8C13-140E5843526A}"/>
              </a:ext>
            </a:extLst>
          </p:cNvPr>
          <p:cNvSpPr>
            <a:spLocks noGrp="1"/>
          </p:cNvSpPr>
          <p:nvPr>
            <p:ph type="title"/>
          </p:nvPr>
        </p:nvSpPr>
        <p:spPr/>
        <p:txBody>
          <a:bodyPr/>
          <a:lstStyle/>
          <a:p>
            <a:pPr algn="ctr"/>
            <a:r>
              <a:rPr lang="en-GB" sz="2800" b="0" dirty="0">
                <a:ln w="0"/>
                <a:solidFill>
                  <a:schemeClr val="accent1"/>
                </a:solidFill>
                <a:effectLst>
                  <a:outerShdw blurRad="38100" dist="25400" dir="5400000" algn="ctr" rotWithShape="0">
                    <a:srgbClr val="6E747A">
                      <a:alpha val="43000"/>
                    </a:srgbClr>
                  </a:outerShdw>
                </a:effectLst>
              </a:rPr>
              <a:t>Perturbation Theory and the Onset of Nonperturbative Physics</a:t>
            </a:r>
            <a:endParaRPr lang="en-US" sz="2800" b="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5D4FFF-C155-4498-863C-272FC702E67B}"/>
                  </a:ext>
                </a:extLst>
              </p:cNvPr>
              <p:cNvSpPr>
                <a:spLocks noGrp="1"/>
              </p:cNvSpPr>
              <p:nvPr>
                <p:ph idx="1"/>
              </p:nvPr>
            </p:nvSpPr>
            <p:spPr>
              <a:xfrm>
                <a:off x="609600" y="1600201"/>
                <a:ext cx="6858000" cy="4525963"/>
              </a:xfrm>
            </p:spPr>
            <p:txBody>
              <a:bodyPr/>
              <a:lstStyle/>
              <a:p>
                <a:r>
                  <a:rPr lang="en-GB" dirty="0"/>
                  <a:t>The domains of applicability for all the tools of perturbative QCD </a:t>
                </a:r>
                <a:r>
                  <a:rPr lang="en-GB" sz="2200" dirty="0"/>
                  <a:t>are set by the scale of EHM</a:t>
                </a:r>
              </a:p>
              <a:p>
                <a:pPr lvl="1">
                  <a:spcBef>
                    <a:spcPts val="0"/>
                  </a:spcBef>
                </a:pPr>
                <a14:m>
                  <m:oMath xmlns:m="http://schemas.openxmlformats.org/officeDocument/2006/math">
                    <m:sSub>
                      <m:sSubPr>
                        <m:ctrlPr>
                          <a:rPr lang="en-GB" sz="2200" b="0" i="1" smtClean="0">
                            <a:latin typeface="Cambria Math" panose="02040503050406030204" pitchFamily="18" charset="0"/>
                          </a:rPr>
                        </m:ctrlPr>
                      </m:sSubPr>
                      <m:e>
                        <m:r>
                          <m:rPr>
                            <m:sty m:val="p"/>
                          </m:rPr>
                          <a:rPr lang="en-GB" sz="2200" b="0" i="0" smtClean="0">
                            <a:latin typeface="Cambria Math" panose="02040503050406030204" pitchFamily="18" charset="0"/>
                          </a:rPr>
                          <m:t>Λ</m:t>
                        </m:r>
                      </m:e>
                      <m:sub>
                        <m:r>
                          <m:rPr>
                            <m:sty m:val="p"/>
                          </m:rPr>
                          <a:rPr lang="en-GB" sz="2200" b="0" i="0" smtClean="0">
                            <a:latin typeface="Cambria Math" panose="02040503050406030204" pitchFamily="18" charset="0"/>
                          </a:rPr>
                          <m:t>QCD</m:t>
                        </m:r>
                      </m:sub>
                    </m:sSub>
                    <m:r>
                      <a:rPr lang="en-GB" sz="2200" b="0" i="1" smtClean="0">
                        <a:latin typeface="Cambria Math" panose="02040503050406030204" pitchFamily="18" charset="0"/>
                      </a:rPr>
                      <m:t>∼0.25 </m:t>
                    </m:r>
                    <m:r>
                      <m:rPr>
                        <m:sty m:val="p"/>
                      </m:rPr>
                      <a:rPr lang="en-GB" sz="2200" b="0" i="0" smtClean="0">
                        <a:latin typeface="Cambria Math" panose="02040503050406030204" pitchFamily="18" charset="0"/>
                      </a:rPr>
                      <m:t>GeV</m:t>
                    </m:r>
                  </m:oMath>
                </a14:m>
                <a:r>
                  <a:rPr lang="en-GB" sz="2200" dirty="0"/>
                  <a:t> is the theorist’s QCD scale</a:t>
                </a:r>
              </a:p>
              <a:p>
                <a:pPr lvl="1">
                  <a:spcBef>
                    <a:spcPts val="0"/>
                  </a:spcBef>
                </a:pPr>
                <a14:m>
                  <m:oMath xmlns:m="http://schemas.openxmlformats.org/officeDocument/2006/math">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𝑚</m:t>
                        </m:r>
                      </m:e>
                      <m:sub>
                        <m:r>
                          <a:rPr lang="en-GB" sz="2200" b="0" i="1" smtClean="0">
                            <a:latin typeface="Cambria Math" panose="02040503050406030204" pitchFamily="18" charset="0"/>
                          </a:rPr>
                          <m:t>𝑝</m:t>
                        </m:r>
                      </m:sub>
                    </m:sSub>
                  </m:oMath>
                </a14:m>
                <a:r>
                  <a:rPr lang="en-GB" sz="2200" dirty="0"/>
                  <a:t> – the proton mass – is the empirical QCD scale</a:t>
                </a:r>
              </a:p>
              <a:p>
                <a:pPr>
                  <a:spcBef>
                    <a:spcPts val="600"/>
                  </a:spcBef>
                </a:pPr>
                <a:r>
                  <a:rPr lang="en-GB" dirty="0"/>
                  <a:t>perturbative QCD is applicable 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&gt;</m:t>
                        </m:r>
                      </m:e>
                    </m:acc>
                    <m:r>
                      <a:rPr lang="en-GB" b="0" i="1" smtClean="0">
                        <a:latin typeface="Cambria Math" panose="02040503050406030204" pitchFamily="18" charset="0"/>
                      </a:rPr>
                      <m:t>4</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𝑝</m:t>
                        </m:r>
                      </m:sub>
                      <m:sup>
                        <m:r>
                          <a:rPr lang="en-GB" b="0" i="1" smtClean="0">
                            <a:latin typeface="Cambria Math" panose="02040503050406030204" pitchFamily="18" charset="0"/>
                          </a:rPr>
                          <m:t>2</m:t>
                        </m:r>
                      </m:sup>
                    </m:sSubSup>
                  </m:oMath>
                </a14:m>
                <a:r>
                  <a:rPr lang="en-GB" dirty="0"/>
                  <a:t> </a:t>
                </a:r>
              </a:p>
              <a:p>
                <a:pPr>
                  <a:spcBef>
                    <a:spcPts val="600"/>
                  </a:spcBef>
                </a:pPr>
                <a:r>
                  <a:rPr lang="en-GB" dirty="0"/>
                  <a:t>Dressed </a:t>
                </a:r>
                <a:r>
                  <a:rPr lang="en-GB" i="1" dirty="0"/>
                  <a:t>u</a:t>
                </a:r>
                <a:r>
                  <a:rPr lang="en-GB" dirty="0"/>
                  <a:t>-quark mass-function </a:t>
                </a:r>
              </a:p>
              <a:p>
                <a:pPr marL="0" indent="0">
                  <a:spcBef>
                    <a:spcPts val="0"/>
                  </a:spcBef>
                  <a:buNone/>
                </a:pPr>
                <a:r>
                  <a:rPr lang="en-GB" dirty="0"/>
                  <a:t>	is a primary expression of EHM+HB effects </a:t>
                </a:r>
              </a:p>
            </p:txBody>
          </p:sp>
        </mc:Choice>
        <mc:Fallback xmlns="">
          <p:sp>
            <p:nvSpPr>
              <p:cNvPr id="3" name="Content Placeholder 2">
                <a:extLst>
                  <a:ext uri="{FF2B5EF4-FFF2-40B4-BE49-F238E27FC236}">
                    <a16:creationId xmlns:a16="http://schemas.microsoft.com/office/drawing/2014/main" id="{7F5D4FFF-C155-4498-863C-272FC702E67B}"/>
                  </a:ext>
                </a:extLst>
              </p:cNvPr>
              <p:cNvSpPr>
                <a:spLocks noGrp="1" noRot="1" noChangeAspect="1" noMove="1" noResize="1" noEditPoints="1" noAdjustHandles="1" noChangeArrowheads="1" noChangeShapeType="1" noTextEdit="1"/>
              </p:cNvSpPr>
              <p:nvPr>
                <p:ph idx="1"/>
              </p:nvPr>
            </p:nvSpPr>
            <p:spPr>
              <a:xfrm>
                <a:off x="609600" y="1600201"/>
                <a:ext cx="6858000" cy="4525963"/>
              </a:xfrm>
              <a:blipFill>
                <a:blip r:embed="rId2"/>
                <a:stretch>
                  <a:fillRect l="-978" t="-943"/>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8C1AC76-453A-4D76-8767-0C77F42A0103}"/>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A32CC316-DF0E-4B12-8811-3A2A56D8D2DE}"/>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4B703D28-7C39-4A6B-A5DD-8BB995CB8EF9}"/>
              </a:ext>
            </a:extLst>
          </p:cNvPr>
          <p:cNvSpPr>
            <a:spLocks noGrp="1"/>
          </p:cNvSpPr>
          <p:nvPr>
            <p:ph type="sldNum" sz="quarter" idx="12"/>
          </p:nvPr>
        </p:nvSpPr>
        <p:spPr/>
        <p:txBody>
          <a:bodyPr/>
          <a:lstStyle/>
          <a:p>
            <a:fld id="{87034D8C-3CB4-402A-BC46-2AB14C0FE90A}" type="slidenum">
              <a:rPr lang="en-US" smtClean="0"/>
              <a:pPr/>
              <a:t>44</a:t>
            </a:fld>
            <a:endParaRPr lang="en-US"/>
          </a:p>
        </p:txBody>
      </p:sp>
      <p:pic>
        <p:nvPicPr>
          <p:cNvPr id="8" name="Picture 7" descr="Chart, line chart&#10;&#10;Description automatically generated">
            <a:extLst>
              <a:ext uri="{FF2B5EF4-FFF2-40B4-BE49-F238E27FC236}">
                <a16:creationId xmlns:a16="http://schemas.microsoft.com/office/drawing/2014/main" id="{E4CB9A87-07FB-4B8E-9595-5F5B57DF6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2204641"/>
            <a:ext cx="4383705" cy="331708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C7814FA-4BC6-44AF-AAB7-F947EA682C89}"/>
              </a:ext>
            </a:extLst>
          </p:cNvPr>
          <p:cNvSpPr txBox="1"/>
          <p:nvPr/>
        </p:nvSpPr>
        <p:spPr>
          <a:xfrm>
            <a:off x="5540234" y="4409596"/>
            <a:ext cx="2232166" cy="830997"/>
          </a:xfrm>
          <a:prstGeom prst="rect">
            <a:avLst/>
          </a:prstGeom>
          <a:noFill/>
        </p:spPr>
        <p:txBody>
          <a:bodyPr wrap="square" rtlCol="0">
            <a:spAutoFit/>
          </a:bodyPr>
          <a:lstStyle/>
          <a:p>
            <a:r>
              <a:rPr lang="en-GB" sz="2400" dirty="0">
                <a:ln w="0"/>
                <a:solidFill>
                  <a:schemeClr val="accent1"/>
                </a:solidFill>
                <a:effectLst>
                  <a:outerShdw blurRad="38100" dist="25400" dir="5400000" algn="ctr" rotWithShape="0">
                    <a:srgbClr val="6E747A">
                      <a:alpha val="43000"/>
                    </a:srgbClr>
                  </a:outerShdw>
                </a:effectLst>
              </a:rPr>
              <a:t>Dressed-quark mass function</a:t>
            </a:r>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C559E7-7EDF-43ED-BD8B-FC6C7A842FB9}"/>
                  </a:ext>
                </a:extLst>
              </p:cNvPr>
              <p:cNvSpPr txBox="1"/>
              <p:nvPr/>
            </p:nvSpPr>
            <p:spPr>
              <a:xfrm>
                <a:off x="6725334" y="960065"/>
                <a:ext cx="4002705" cy="1000274"/>
              </a:xfrm>
              <a:prstGeom prst="rect">
                <a:avLst/>
              </a:prstGeom>
              <a:noFill/>
            </p:spPr>
            <p:txBody>
              <a:bodyPr wrap="square" rtlCol="0">
                <a:spAutoFit/>
              </a:bodyPr>
              <a:lstStyle/>
              <a:p>
                <a:pPr>
                  <a:spcAft>
                    <a:spcPts val="600"/>
                  </a:spcAft>
                </a:pPr>
                <a:r>
                  <a:rPr lang="en-GB" dirty="0"/>
                  <a:t>Chiral limit = essentially nonperturbative</a:t>
                </a:r>
              </a:p>
              <a:p>
                <a:r>
                  <a:rPr lang="en-GB" dirty="0"/>
                  <a:t>Perturbative domain becomes evident when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0</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r>
                  <a:rPr lang="en-GB" dirty="0"/>
                  <a:t> splits from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𝑢</m:t>
                        </m:r>
                      </m:sub>
                    </m:sSub>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a14:m>
                <a:r>
                  <a:rPr lang="en-US" dirty="0"/>
                  <a:t> </a:t>
                </a:r>
              </a:p>
            </p:txBody>
          </p:sp>
        </mc:Choice>
        <mc:Fallback xmlns="">
          <p:sp>
            <p:nvSpPr>
              <p:cNvPr id="10" name="TextBox 9">
                <a:extLst>
                  <a:ext uri="{FF2B5EF4-FFF2-40B4-BE49-F238E27FC236}">
                    <a16:creationId xmlns:a16="http://schemas.microsoft.com/office/drawing/2014/main" id="{7CC559E7-7EDF-43ED-BD8B-FC6C7A842FB9}"/>
                  </a:ext>
                </a:extLst>
              </p:cNvPr>
              <p:cNvSpPr txBox="1">
                <a:spLocks noRot="1" noChangeAspect="1" noMove="1" noResize="1" noEditPoints="1" noAdjustHandles="1" noChangeArrowheads="1" noChangeShapeType="1" noTextEdit="1"/>
              </p:cNvSpPr>
              <p:nvPr/>
            </p:nvSpPr>
            <p:spPr>
              <a:xfrm>
                <a:off x="6725334" y="960065"/>
                <a:ext cx="4002705" cy="1000274"/>
              </a:xfrm>
              <a:prstGeom prst="rect">
                <a:avLst/>
              </a:prstGeom>
              <a:blipFill>
                <a:blip r:embed="rId4"/>
                <a:stretch>
                  <a:fillRect l="-1218" t="-3030" r="-457" b="-8485"/>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3D61D3D-EDC3-4F04-9FF9-F3A9053D96A4}"/>
              </a:ext>
            </a:extLst>
          </p:cNvPr>
          <p:cNvCxnSpPr>
            <a:cxnSpLocks/>
          </p:cNvCxnSpPr>
          <p:nvPr/>
        </p:nvCxnSpPr>
        <p:spPr bwMode="auto">
          <a:xfrm>
            <a:off x="6192352" y="3276600"/>
            <a:ext cx="3332648" cy="914400"/>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55D29B6-30CF-41E0-BF41-CAF388838746}"/>
              </a:ext>
            </a:extLst>
          </p:cNvPr>
          <p:cNvCxnSpPr>
            <a:cxnSpLocks/>
          </p:cNvCxnSpPr>
          <p:nvPr/>
        </p:nvCxnSpPr>
        <p:spPr bwMode="auto">
          <a:xfrm>
            <a:off x="7772400" y="1875805"/>
            <a:ext cx="609600" cy="138887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761025-A436-41AF-8F39-FF0AA3626EB4}"/>
                  </a:ext>
                </a:extLst>
              </p:cNvPr>
              <p:cNvSpPr txBox="1"/>
              <p:nvPr/>
            </p:nvSpPr>
            <p:spPr>
              <a:xfrm>
                <a:off x="8127590" y="5850559"/>
                <a:ext cx="3709458" cy="673261"/>
              </a:xfrm>
              <a:prstGeom prst="rect">
                <a:avLst/>
              </a:prstGeom>
              <a:noFill/>
            </p:spPr>
            <p:txBody>
              <a:bodyPr wrap="square" rtlCol="0">
                <a:spAutoFit/>
              </a:bodyPr>
              <a:lstStyle/>
              <a:p>
                <a:pPr algn="r"/>
                <a:r>
                  <a:rPr lang="en-GB" dirty="0"/>
                  <a:t>u-quark mass function</a:t>
                </a:r>
              </a:p>
              <a:p>
                <a:pPr algn="r"/>
                <a:r>
                  <a:rPr lang="en-GB" dirty="0"/>
                  <a:t>Becomes perturbative on </a:t>
                </a:r>
                <a14:m>
                  <m:oMath xmlns:m="http://schemas.openxmlformats.org/officeDocument/2006/math">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𝑘</m:t>
                        </m:r>
                      </m:e>
                      <m:sup>
                        <m:r>
                          <a:rPr lang="en-GB" sz="1800" b="0" i="1" smtClean="0">
                            <a:latin typeface="Cambria Math" panose="02040503050406030204" pitchFamily="18" charset="0"/>
                          </a:rPr>
                          <m:t>2</m:t>
                        </m:r>
                      </m:sup>
                    </m:sSup>
                    <m:acc>
                      <m:accPr>
                        <m:chr m:val="̃"/>
                        <m:ctrlPr>
                          <a:rPr lang="en-GB" sz="1800" b="0" i="1" smtClean="0">
                            <a:latin typeface="Cambria Math" panose="02040503050406030204" pitchFamily="18" charset="0"/>
                          </a:rPr>
                        </m:ctrlPr>
                      </m:accPr>
                      <m:e>
                        <m:r>
                          <a:rPr lang="en-GB" sz="1800" b="0" i="1" smtClean="0">
                            <a:latin typeface="Cambria Math" panose="02040503050406030204" pitchFamily="18" charset="0"/>
                          </a:rPr>
                          <m:t>&gt;</m:t>
                        </m:r>
                      </m:e>
                    </m:acc>
                    <m:r>
                      <a:rPr lang="en-GB" sz="1800" b="0" i="1" smtClean="0">
                        <a:latin typeface="Cambria Math" panose="02040503050406030204" pitchFamily="18" charset="0"/>
                      </a:rPr>
                      <m:t>4</m:t>
                    </m:r>
                    <m:sSubSup>
                      <m:sSubSupPr>
                        <m:ctrlPr>
                          <a:rPr lang="en-GB" sz="1800" b="0" i="1" smtClean="0">
                            <a:latin typeface="Cambria Math" panose="02040503050406030204" pitchFamily="18" charset="0"/>
                          </a:rPr>
                        </m:ctrlPr>
                      </m:sSubSupPr>
                      <m:e>
                        <m:r>
                          <a:rPr lang="en-GB" sz="1800" b="0" i="1" smtClean="0">
                            <a:latin typeface="Cambria Math" panose="02040503050406030204" pitchFamily="18" charset="0"/>
                          </a:rPr>
                          <m:t>𝑚</m:t>
                        </m:r>
                      </m:e>
                      <m:sub>
                        <m:r>
                          <a:rPr lang="en-GB" sz="1800" b="0" i="1" smtClean="0">
                            <a:latin typeface="Cambria Math" panose="02040503050406030204" pitchFamily="18" charset="0"/>
                          </a:rPr>
                          <m:t>𝑝</m:t>
                        </m:r>
                      </m:sub>
                      <m:sup>
                        <m:r>
                          <a:rPr lang="en-GB" sz="1800" b="0" i="1" smtClean="0">
                            <a:latin typeface="Cambria Math" panose="02040503050406030204" pitchFamily="18" charset="0"/>
                          </a:rPr>
                          <m:t>2</m:t>
                        </m:r>
                      </m:sup>
                    </m:sSubSup>
                  </m:oMath>
                </a14:m>
                <a:endParaRPr lang="en-US" dirty="0"/>
              </a:p>
            </p:txBody>
          </p:sp>
        </mc:Choice>
        <mc:Fallback xmlns="">
          <p:sp>
            <p:nvSpPr>
              <p:cNvPr id="16" name="TextBox 15">
                <a:extLst>
                  <a:ext uri="{FF2B5EF4-FFF2-40B4-BE49-F238E27FC236}">
                    <a16:creationId xmlns:a16="http://schemas.microsoft.com/office/drawing/2014/main" id="{91761025-A436-41AF-8F39-FF0AA3626EB4}"/>
                  </a:ext>
                </a:extLst>
              </p:cNvPr>
              <p:cNvSpPr txBox="1">
                <a:spLocks noRot="1" noChangeAspect="1" noMove="1" noResize="1" noEditPoints="1" noAdjustHandles="1" noChangeArrowheads="1" noChangeShapeType="1" noTextEdit="1"/>
              </p:cNvSpPr>
              <p:nvPr/>
            </p:nvSpPr>
            <p:spPr>
              <a:xfrm>
                <a:off x="8127590" y="5850559"/>
                <a:ext cx="3709458" cy="673261"/>
              </a:xfrm>
              <a:prstGeom prst="rect">
                <a:avLst/>
              </a:prstGeom>
              <a:blipFill>
                <a:blip r:embed="rId5"/>
                <a:stretch>
                  <a:fillRect t="-5455" r="-1314" b="-11818"/>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96E05C7B-299B-44A7-94E4-9B3BF4241FED}"/>
              </a:ext>
            </a:extLst>
          </p:cNvPr>
          <p:cNvCxnSpPr>
            <a:cxnSpLocks/>
          </p:cNvCxnSpPr>
          <p:nvPr/>
        </p:nvCxnSpPr>
        <p:spPr bwMode="auto">
          <a:xfrm flipV="1">
            <a:off x="9761582" y="4572000"/>
            <a:ext cx="1058818" cy="137160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C7954-E2E9-4BAD-8822-8AAA182F356E}"/>
              </a:ext>
            </a:extLst>
          </p:cNvPr>
          <p:cNvSpPr>
            <a:spLocks noGrp="1"/>
          </p:cNvSpPr>
          <p:nvPr>
            <p:ph type="title"/>
          </p:nvPr>
        </p:nvSpPr>
        <p:spPr/>
        <p:txBody>
          <a:bodyPr/>
          <a:lstStyle/>
          <a:p>
            <a:r>
              <a:rPr lang="en-GB" sz="4400" b="0" i="1" dirty="0">
                <a:ln w="0"/>
                <a:solidFill>
                  <a:schemeClr val="accent1"/>
                </a:solidFill>
                <a:effectLst>
                  <a:outerShdw blurRad="38100" dist="25400" dir="5400000" algn="ctr" rotWithShape="0">
                    <a:srgbClr val="6E747A">
                      <a:alpha val="43000"/>
                    </a:srgbClr>
                  </a:outerShdw>
                </a:effectLst>
              </a:rPr>
              <a:t>EHM Basics</a:t>
            </a:r>
            <a:endParaRPr lang="en-US" sz="4400" b="0" i="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69BE27CE-2842-4F01-8A5E-FC6016E490D2}"/>
              </a:ext>
            </a:extLst>
          </p:cNvPr>
          <p:cNvSpPr>
            <a:spLocks noGrp="1"/>
          </p:cNvSpPr>
          <p:nvPr>
            <p:ph idx="1"/>
          </p:nvPr>
        </p:nvSpPr>
        <p:spPr>
          <a:xfrm>
            <a:off x="609600" y="1036637"/>
            <a:ext cx="10972800" cy="4525963"/>
          </a:xfrm>
        </p:spPr>
        <p:txBody>
          <a:bodyPr/>
          <a:lstStyle/>
          <a:p>
            <a:r>
              <a:rPr lang="en-GB" dirty="0"/>
              <a:t>Absent Higgs boson couplings, the Lagrangian of QCD is scale invariant</a:t>
            </a:r>
          </a:p>
          <a:p>
            <a:r>
              <a:rPr lang="en-US" dirty="0"/>
              <a:t>Yet … </a:t>
            </a:r>
          </a:p>
          <a:p>
            <a:pPr lvl="1"/>
            <a:r>
              <a:rPr lang="en-US" sz="2200" dirty="0"/>
              <a:t>Massless gluons become massive</a:t>
            </a:r>
          </a:p>
          <a:p>
            <a:pPr lvl="1"/>
            <a:r>
              <a:rPr lang="en-US" sz="2200" dirty="0"/>
              <a:t>A momentum-dependent charge is produced</a:t>
            </a:r>
          </a:p>
          <a:p>
            <a:pPr lvl="1"/>
            <a:r>
              <a:rPr lang="en-US" sz="2200" dirty="0"/>
              <a:t>Massless quarks become massive</a:t>
            </a:r>
          </a:p>
          <a:p>
            <a:r>
              <a:rPr lang="en-US" dirty="0"/>
              <a:t>EHM is expressed in </a:t>
            </a:r>
          </a:p>
          <a:p>
            <a:pPr marL="800100" lvl="2" indent="0">
              <a:spcBef>
                <a:spcPts val="0"/>
              </a:spcBef>
              <a:buNone/>
            </a:pPr>
            <a:r>
              <a:rPr lang="en-US" sz="2200" dirty="0"/>
              <a:t>EVERY strong interaction observable</a:t>
            </a:r>
          </a:p>
          <a:p>
            <a:r>
              <a:rPr lang="en-US" dirty="0"/>
              <a:t>Challenge to Theory = </a:t>
            </a:r>
          </a:p>
          <a:p>
            <a:pPr marL="800100" lvl="2" indent="0">
              <a:buNone/>
            </a:pPr>
            <a:r>
              <a:rPr lang="en-US" sz="2200" dirty="0"/>
              <a:t>1. Elucidate all observable consequences of these phenomena </a:t>
            </a:r>
          </a:p>
          <a:p>
            <a:pPr marL="800100" lvl="2" indent="0">
              <a:spcBef>
                <a:spcPts val="0"/>
              </a:spcBef>
              <a:buNone/>
            </a:pPr>
            <a:r>
              <a:rPr lang="en-US" sz="2200" dirty="0"/>
              <a:t>2. Highlight paths to measuring them</a:t>
            </a:r>
          </a:p>
          <a:p>
            <a:r>
              <a:rPr lang="en-US" dirty="0"/>
              <a:t>Challenge to Experiment = </a:t>
            </a:r>
          </a:p>
          <a:p>
            <a:pPr marL="800100" lvl="2" indent="0">
              <a:spcBef>
                <a:spcPts val="0"/>
              </a:spcBef>
              <a:buNone/>
            </a:pPr>
            <a:r>
              <a:rPr lang="en-US" sz="2200" dirty="0"/>
              <a:t>Test the theory predictions so that </a:t>
            </a:r>
          </a:p>
          <a:p>
            <a:pPr marL="800100" lvl="2" indent="0">
              <a:spcBef>
                <a:spcPts val="0"/>
              </a:spcBef>
              <a:buNone/>
            </a:pPr>
            <a:r>
              <a:rPr lang="en-US" sz="2200" dirty="0"/>
              <a:t>Boundaries of Standard Model can finally be drawn</a:t>
            </a:r>
          </a:p>
        </p:txBody>
      </p:sp>
      <p:sp>
        <p:nvSpPr>
          <p:cNvPr id="4" name="Date Placeholder 3">
            <a:extLst>
              <a:ext uri="{FF2B5EF4-FFF2-40B4-BE49-F238E27FC236}">
                <a16:creationId xmlns:a16="http://schemas.microsoft.com/office/drawing/2014/main" id="{8F221E6A-84E8-41AC-AE0A-97EF0356F75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17BC975F-D009-452C-89E8-423900927F71}"/>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331C9FE4-EB73-43B5-9651-AA0616A87120}"/>
              </a:ext>
            </a:extLst>
          </p:cNvPr>
          <p:cNvSpPr>
            <a:spLocks noGrp="1"/>
          </p:cNvSpPr>
          <p:nvPr>
            <p:ph type="sldNum" sz="quarter" idx="12"/>
          </p:nvPr>
        </p:nvSpPr>
        <p:spPr/>
        <p:txBody>
          <a:bodyPr/>
          <a:lstStyle/>
          <a:p>
            <a:fld id="{87034D8C-3CB4-402A-BC46-2AB14C0FE90A}" type="slidenum">
              <a:rPr lang="en-US" smtClean="0"/>
              <a:pPr/>
              <a:t>45</a:t>
            </a:fld>
            <a:endParaRPr lang="en-US"/>
          </a:p>
        </p:txBody>
      </p:sp>
      <p:pic>
        <p:nvPicPr>
          <p:cNvPr id="7" name="Picture 6" descr="A screenshot of a cell phone&#10;&#10;Description automatically generated">
            <a:extLst>
              <a:ext uri="{FF2B5EF4-FFF2-40B4-BE49-F238E27FC236}">
                <a16:creationId xmlns:a16="http://schemas.microsoft.com/office/drawing/2014/main" id="{A492C55D-2CEC-4AF0-85E8-9FC69F7FF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3595" y="469180"/>
            <a:ext cx="2051167" cy="134670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6330205-1B06-484C-BAF6-D925AA608E9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58813" y="2646269"/>
            <a:ext cx="2154547" cy="1632649"/>
          </a:xfrm>
          <a:prstGeom prst="rect">
            <a:avLst/>
          </a:prstGeom>
          <a:ln>
            <a:noFill/>
          </a:ln>
          <a:effectLst>
            <a:outerShdw blurRad="292100" dist="139700" dir="2700000" algn="tl" rotWithShape="0">
              <a:srgbClr val="333333">
                <a:alpha val="65000"/>
              </a:srgbClr>
            </a:outerShdw>
          </a:effectLst>
        </p:spPr>
      </p:pic>
      <p:pic>
        <p:nvPicPr>
          <p:cNvPr id="9" name="Picture 8" descr="Chart, line chart&#10;&#10;Description automatically generated">
            <a:extLst>
              <a:ext uri="{FF2B5EF4-FFF2-40B4-BE49-F238E27FC236}">
                <a16:creationId xmlns:a16="http://schemas.microsoft.com/office/drawing/2014/main" id="{C5BDA307-F8E5-4F17-A460-94533575D4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0342" y="2650776"/>
            <a:ext cx="2157633" cy="163264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21D16D8-1757-A5D9-4BC4-0A0A299EF490}"/>
              </a:ext>
            </a:extLst>
          </p:cNvPr>
          <p:cNvSpPr txBox="1"/>
          <p:nvPr/>
        </p:nvSpPr>
        <p:spPr>
          <a:xfrm>
            <a:off x="8312719" y="1424358"/>
            <a:ext cx="1581557" cy="1200329"/>
          </a:xfrm>
          <a:prstGeom prst="rect">
            <a:avLst/>
          </a:prstGeom>
          <a:noFill/>
        </p:spPr>
        <p:txBody>
          <a:bodyPr wrap="square" rtlCol="0">
            <a:spAutoFit/>
          </a:bodyPr>
          <a:lstStyle/>
          <a:p>
            <a:pPr algn="ctr"/>
            <a:r>
              <a:rPr lang="en-AU" sz="2400" dirty="0">
                <a:ln w="0"/>
                <a:solidFill>
                  <a:schemeClr val="accent1"/>
                </a:solidFill>
                <a:effectLst>
                  <a:outerShdw blurRad="38100" dist="25400" dir="5400000" algn="ctr" rotWithShape="0">
                    <a:srgbClr val="6E747A">
                      <a:alpha val="43000"/>
                    </a:srgbClr>
                  </a:outerShdw>
                </a:effectLst>
                <a:latin typeface="Algerian" panose="04020705040A02060702" pitchFamily="82" charset="0"/>
              </a:rPr>
              <a:t>Three pillars of EHM</a:t>
            </a:r>
          </a:p>
        </p:txBody>
      </p:sp>
      <mc:AlternateContent xmlns:mc="http://schemas.openxmlformats.org/markup-compatibility/2006" xmlns:a14="http://schemas.microsoft.com/office/drawing/2010/main">
        <mc:Choice Requires="a14">
          <p:graphicFrame>
            <p:nvGraphicFramePr>
              <p:cNvPr id="11" name="Table 11">
                <a:extLst>
                  <a:ext uri="{FF2B5EF4-FFF2-40B4-BE49-F238E27FC236}">
                    <a16:creationId xmlns:a16="http://schemas.microsoft.com/office/drawing/2014/main" id="{D4A29F0F-BF72-A0F8-4406-64746CE89105}"/>
                  </a:ext>
                </a:extLst>
              </p:cNvPr>
              <p:cNvGraphicFramePr>
                <a:graphicFrameLocks noGrp="1"/>
              </p:cNvGraphicFramePr>
              <p:nvPr/>
            </p:nvGraphicFramePr>
            <p:xfrm>
              <a:off x="7408349" y="4785678"/>
              <a:ext cx="4679626" cy="1752600"/>
            </p:xfrm>
            <a:graphic>
              <a:graphicData uri="http://schemas.openxmlformats.org/drawingml/2006/table">
                <a:tbl>
                  <a:tblPr firstRow="1" bandRow="1">
                    <a:tableStyleId>{5C22544A-7EE6-4342-B048-85BDC9FD1C3A}</a:tableStyleId>
                  </a:tblPr>
                  <a:tblGrid>
                    <a:gridCol w="2339813">
                      <a:extLst>
                        <a:ext uri="{9D8B030D-6E8A-4147-A177-3AD203B41FA5}">
                          <a16:colId xmlns:a16="http://schemas.microsoft.com/office/drawing/2014/main" val="2695872314"/>
                        </a:ext>
                      </a:extLst>
                    </a:gridCol>
                    <a:gridCol w="2339813">
                      <a:extLst>
                        <a:ext uri="{9D8B030D-6E8A-4147-A177-3AD203B41FA5}">
                          <a16:colId xmlns:a16="http://schemas.microsoft.com/office/drawing/2014/main" val="2168655127"/>
                        </a:ext>
                      </a:extLst>
                    </a:gridCol>
                  </a:tblGrid>
                  <a:tr h="370840">
                    <a:tc>
                      <a:txBody>
                        <a:bodyPr/>
                        <a:lstStyle/>
                        <a:p>
                          <a:pPr algn="ctr"/>
                          <a:r>
                            <a:rPr lang="en-AU" dirty="0" err="1"/>
                            <a:t>JLab</a:t>
                          </a:r>
                          <a:r>
                            <a:rPr lang="en-AU" dirty="0"/>
                            <a:t> Beam Energy (GeV) </a:t>
                          </a:r>
                        </a:p>
                      </a:txBody>
                      <a:tcPr/>
                    </a:tc>
                    <a:tc>
                      <a:txBody>
                        <a:bodyPr/>
                        <a:lstStyle/>
                        <a:p>
                          <a:pPr algn="ctr"/>
                          <a:r>
                            <a:rPr lang="en-AU" dirty="0"/>
                            <a:t>Fraction EHM mapped (%)</a:t>
                          </a:r>
                        </a:p>
                      </a:txBody>
                      <a:tcPr/>
                    </a:tc>
                    <a:extLst>
                      <a:ext uri="{0D108BD9-81ED-4DB2-BD59-A6C34878D82A}">
                        <a16:rowId xmlns:a16="http://schemas.microsoft.com/office/drawing/2014/main" val="896549126"/>
                      </a:ext>
                    </a:extLst>
                  </a:tr>
                  <a:tr h="370840">
                    <a:tc>
                      <a:txBody>
                        <a:bodyPr/>
                        <a:lstStyle/>
                        <a:p>
                          <a:pPr algn="ctr"/>
                          <a:r>
                            <a:rPr lang="en-AU" dirty="0"/>
                            <a:t>6</a:t>
                          </a:r>
                        </a:p>
                      </a:txBody>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≈35</m:t>
                                </m:r>
                              </m:oMath>
                            </m:oMathPara>
                          </a14:m>
                          <a:endParaRPr lang="en-AU" dirty="0"/>
                        </a:p>
                      </a:txBody>
                      <a:tcPr/>
                    </a:tc>
                    <a:extLst>
                      <a:ext uri="{0D108BD9-81ED-4DB2-BD59-A6C34878D82A}">
                        <a16:rowId xmlns:a16="http://schemas.microsoft.com/office/drawing/2014/main" val="686396700"/>
                      </a:ext>
                    </a:extLst>
                  </a:tr>
                  <a:tr h="370840">
                    <a:tc>
                      <a:txBody>
                        <a:bodyPr/>
                        <a:lstStyle/>
                        <a:p>
                          <a:pPr algn="ctr"/>
                          <a:r>
                            <a:rPr lang="en-AU" dirty="0"/>
                            <a:t>12</a:t>
                          </a:r>
                        </a:p>
                      </a:txBody>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≈50</m:t>
                                </m:r>
                              </m:oMath>
                            </m:oMathPara>
                          </a14:m>
                          <a:endParaRPr lang="en-AU" dirty="0"/>
                        </a:p>
                      </a:txBody>
                      <a:tcPr/>
                    </a:tc>
                    <a:extLst>
                      <a:ext uri="{0D108BD9-81ED-4DB2-BD59-A6C34878D82A}">
                        <a16:rowId xmlns:a16="http://schemas.microsoft.com/office/drawing/2014/main" val="3744602983"/>
                      </a:ext>
                    </a:extLst>
                  </a:tr>
                  <a:tr h="370840">
                    <a:tc>
                      <a:txBody>
                        <a:bodyPr/>
                        <a:lstStyle/>
                        <a:p>
                          <a:pPr algn="ctr"/>
                          <a:r>
                            <a:rPr lang="en-AU" dirty="0"/>
                            <a:t>22</a:t>
                          </a:r>
                        </a:p>
                      </a:txBody>
                      <a:tcPr/>
                    </a:tc>
                    <a:tc>
                      <a:txBody>
                        <a:bodyPr/>
                        <a:lstStyle/>
                        <a:p>
                          <a:pPr algn="ct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≈90</m:t>
                                </m:r>
                              </m:oMath>
                            </m:oMathPara>
                          </a14:m>
                          <a:endParaRPr lang="en-AU" dirty="0"/>
                        </a:p>
                      </a:txBody>
                      <a:tcPr/>
                    </a:tc>
                    <a:extLst>
                      <a:ext uri="{0D108BD9-81ED-4DB2-BD59-A6C34878D82A}">
                        <a16:rowId xmlns:a16="http://schemas.microsoft.com/office/drawing/2014/main" val="3832459663"/>
                      </a:ext>
                    </a:extLst>
                  </a:tr>
                </a:tbl>
              </a:graphicData>
            </a:graphic>
          </p:graphicFrame>
        </mc:Choice>
        <mc:Fallback xmlns="">
          <p:graphicFrame>
            <p:nvGraphicFramePr>
              <p:cNvPr id="11" name="Table 11">
                <a:extLst>
                  <a:ext uri="{FF2B5EF4-FFF2-40B4-BE49-F238E27FC236}">
                    <a16:creationId xmlns:a16="http://schemas.microsoft.com/office/drawing/2014/main" id="{D4A29F0F-BF72-A0F8-4406-64746CE89105}"/>
                  </a:ext>
                </a:extLst>
              </p:cNvPr>
              <p:cNvGraphicFramePr>
                <a:graphicFrameLocks noGrp="1"/>
              </p:cNvGraphicFramePr>
              <p:nvPr>
                <p:extLst>
                  <p:ext uri="{D42A27DB-BD31-4B8C-83A1-F6EECF244321}">
                    <p14:modId xmlns:p14="http://schemas.microsoft.com/office/powerpoint/2010/main" val="883708550"/>
                  </p:ext>
                </p:extLst>
              </p:nvPr>
            </p:nvGraphicFramePr>
            <p:xfrm>
              <a:off x="7408349" y="4785678"/>
              <a:ext cx="4679626" cy="1752600"/>
            </p:xfrm>
            <a:graphic>
              <a:graphicData uri="http://schemas.openxmlformats.org/drawingml/2006/table">
                <a:tbl>
                  <a:tblPr firstRow="1" bandRow="1">
                    <a:tableStyleId>{5C22544A-7EE6-4342-B048-85BDC9FD1C3A}</a:tableStyleId>
                  </a:tblPr>
                  <a:tblGrid>
                    <a:gridCol w="2339813">
                      <a:extLst>
                        <a:ext uri="{9D8B030D-6E8A-4147-A177-3AD203B41FA5}">
                          <a16:colId xmlns:a16="http://schemas.microsoft.com/office/drawing/2014/main" val="2695872314"/>
                        </a:ext>
                      </a:extLst>
                    </a:gridCol>
                    <a:gridCol w="2339813">
                      <a:extLst>
                        <a:ext uri="{9D8B030D-6E8A-4147-A177-3AD203B41FA5}">
                          <a16:colId xmlns:a16="http://schemas.microsoft.com/office/drawing/2014/main" val="2168655127"/>
                        </a:ext>
                      </a:extLst>
                    </a:gridCol>
                  </a:tblGrid>
                  <a:tr h="640080">
                    <a:tc>
                      <a:txBody>
                        <a:bodyPr/>
                        <a:lstStyle/>
                        <a:p>
                          <a:pPr algn="ctr"/>
                          <a:r>
                            <a:rPr lang="en-AU" dirty="0" err="1"/>
                            <a:t>JLab</a:t>
                          </a:r>
                          <a:r>
                            <a:rPr lang="en-AU" dirty="0"/>
                            <a:t> Beam Energy (GeV) </a:t>
                          </a:r>
                        </a:p>
                      </a:txBody>
                      <a:tcPr/>
                    </a:tc>
                    <a:tc>
                      <a:txBody>
                        <a:bodyPr/>
                        <a:lstStyle/>
                        <a:p>
                          <a:pPr algn="ctr"/>
                          <a:r>
                            <a:rPr lang="en-AU" dirty="0"/>
                            <a:t>Fraction EHM mapped (%)</a:t>
                          </a:r>
                        </a:p>
                      </a:txBody>
                      <a:tcPr/>
                    </a:tc>
                    <a:extLst>
                      <a:ext uri="{0D108BD9-81ED-4DB2-BD59-A6C34878D82A}">
                        <a16:rowId xmlns:a16="http://schemas.microsoft.com/office/drawing/2014/main" val="896549126"/>
                      </a:ext>
                    </a:extLst>
                  </a:tr>
                  <a:tr h="370840">
                    <a:tc>
                      <a:txBody>
                        <a:bodyPr/>
                        <a:lstStyle/>
                        <a:p>
                          <a:pPr algn="ctr"/>
                          <a:r>
                            <a:rPr lang="en-AU" dirty="0"/>
                            <a:t>6</a:t>
                          </a:r>
                        </a:p>
                      </a:txBody>
                      <a:tcPr/>
                    </a:tc>
                    <a:tc>
                      <a:txBody>
                        <a:bodyPr/>
                        <a:lstStyle/>
                        <a:p>
                          <a:endParaRPr lang="en-US"/>
                        </a:p>
                      </a:txBody>
                      <a:tcPr>
                        <a:blipFill>
                          <a:blip r:embed="rId5"/>
                          <a:stretch>
                            <a:fillRect l="-100260" t="-180328" r="-1302" b="-224590"/>
                          </a:stretch>
                        </a:blipFill>
                      </a:tcPr>
                    </a:tc>
                    <a:extLst>
                      <a:ext uri="{0D108BD9-81ED-4DB2-BD59-A6C34878D82A}">
                        <a16:rowId xmlns:a16="http://schemas.microsoft.com/office/drawing/2014/main" val="686396700"/>
                      </a:ext>
                    </a:extLst>
                  </a:tr>
                  <a:tr h="370840">
                    <a:tc>
                      <a:txBody>
                        <a:bodyPr/>
                        <a:lstStyle/>
                        <a:p>
                          <a:pPr algn="ctr"/>
                          <a:r>
                            <a:rPr lang="en-AU" dirty="0"/>
                            <a:t>12</a:t>
                          </a:r>
                        </a:p>
                      </a:txBody>
                      <a:tcPr/>
                    </a:tc>
                    <a:tc>
                      <a:txBody>
                        <a:bodyPr/>
                        <a:lstStyle/>
                        <a:p>
                          <a:endParaRPr lang="en-US"/>
                        </a:p>
                      </a:txBody>
                      <a:tcPr>
                        <a:blipFill>
                          <a:blip r:embed="rId5"/>
                          <a:stretch>
                            <a:fillRect l="-100260" t="-280328" r="-1302" b="-124590"/>
                          </a:stretch>
                        </a:blipFill>
                      </a:tcPr>
                    </a:tc>
                    <a:extLst>
                      <a:ext uri="{0D108BD9-81ED-4DB2-BD59-A6C34878D82A}">
                        <a16:rowId xmlns:a16="http://schemas.microsoft.com/office/drawing/2014/main" val="3744602983"/>
                      </a:ext>
                    </a:extLst>
                  </a:tr>
                  <a:tr h="370840">
                    <a:tc>
                      <a:txBody>
                        <a:bodyPr/>
                        <a:lstStyle/>
                        <a:p>
                          <a:pPr algn="ctr"/>
                          <a:r>
                            <a:rPr lang="en-AU" dirty="0"/>
                            <a:t>22</a:t>
                          </a:r>
                        </a:p>
                      </a:txBody>
                      <a:tcPr/>
                    </a:tc>
                    <a:tc>
                      <a:txBody>
                        <a:bodyPr/>
                        <a:lstStyle/>
                        <a:p>
                          <a:endParaRPr lang="en-US"/>
                        </a:p>
                      </a:txBody>
                      <a:tcPr>
                        <a:blipFill>
                          <a:blip r:embed="rId5"/>
                          <a:stretch>
                            <a:fillRect l="-100260" t="-380328" r="-1302" b="-24590"/>
                          </a:stretch>
                        </a:blipFill>
                      </a:tcPr>
                    </a:tc>
                    <a:extLst>
                      <a:ext uri="{0D108BD9-81ED-4DB2-BD59-A6C34878D82A}">
                        <a16:rowId xmlns:a16="http://schemas.microsoft.com/office/drawing/2014/main" val="3832459663"/>
                      </a:ext>
                    </a:extLst>
                  </a:tr>
                </a:tbl>
              </a:graphicData>
            </a:graphic>
          </p:graphicFrame>
        </mc:Fallback>
      </mc:AlternateContent>
    </p:spTree>
    <p:extLst>
      <p:ext uri="{BB962C8B-B14F-4D97-AF65-F5344CB8AC3E}">
        <p14:creationId xmlns:p14="http://schemas.microsoft.com/office/powerpoint/2010/main" val="16771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down)">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arn(inVertical)">
                                      <p:cBhvr>
                                        <p:cTn id="15" dur="500"/>
                                        <p:tgtEl>
                                          <p:spTgt spid="3">
                                            <p:txEl>
                                              <p:pRg st="7" end="7"/>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arn(inVertical)">
                                      <p:cBhvr>
                                        <p:cTn id="18" dur="500"/>
                                        <p:tgtEl>
                                          <p:spTgt spid="3">
                                            <p:txEl>
                                              <p:pRg st="8" end="8"/>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arn(inVertical)">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wipe(down)">
                                      <p:cBhvr>
                                        <p:cTn id="26" dur="500"/>
                                        <p:tgtEl>
                                          <p:spTgt spid="3">
                                            <p:txEl>
                                              <p:pRg st="10" end="1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wipe(down)">
                                      <p:cBhvr>
                                        <p:cTn id="29" dur="500"/>
                                        <p:tgtEl>
                                          <p:spTgt spid="3">
                                            <p:txEl>
                                              <p:pRg st="11" end="11"/>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wipe(down)">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33926"/>
            <a:ext cx="9144000" cy="1362075"/>
          </a:xfrm>
        </p:spPr>
        <p:txBody>
          <a:bodyPr/>
          <a:lstStyle/>
          <a:p>
            <a:pPr algn="ctr"/>
            <a:r>
              <a:rPr lang="en-US" sz="7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Quark Gap Equation</a:t>
            </a:r>
            <a:endParaRPr lang="en-US" sz="7400"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7678614" y="6629400"/>
            <a:ext cx="4419600" cy="381000"/>
          </a:xfrm>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t>Craig Roberts cdroberts@nju.edu.cn  471  2/4 Emergent Hadron Mass: Origins and Consequences</a:t>
            </a:r>
            <a:endParaRPr lang="en-US"/>
          </a:p>
        </p:txBody>
      </p:sp>
      <p:sp>
        <p:nvSpPr>
          <p:cNvPr id="6" name="Slide Number Placeholder 5"/>
          <p:cNvSpPr>
            <a:spLocks noGrp="1"/>
          </p:cNvSpPr>
          <p:nvPr>
            <p:ph type="sldNum" sz="quarter" idx="12"/>
          </p:nvPr>
        </p:nvSpPr>
        <p:spPr/>
        <p:txBody>
          <a:bodyPr/>
          <a:lstStyle/>
          <a:p>
            <a:fld id="{87034D8C-3CB4-402A-BC46-2AB14C0FE90A}" type="slidenum">
              <a:rPr lang="en-US" smtClean="0"/>
              <a:pPr/>
              <a:t>46</a:t>
            </a:fld>
            <a:endParaRPr lang="en-US"/>
          </a:p>
        </p:txBody>
      </p:sp>
      <p:pic>
        <p:nvPicPr>
          <p:cNvPr id="7" name="Picture 6" descr="pride-and-prejudice.jpg"/>
          <p:cNvPicPr>
            <a:picLocks noChangeAspect="1"/>
          </p:cNvPicPr>
          <p:nvPr/>
        </p:nvPicPr>
        <p:blipFill>
          <a:blip r:embed="rId2" cstate="print"/>
          <a:stretch>
            <a:fillRect/>
          </a:stretch>
        </p:blipFill>
        <p:spPr>
          <a:xfrm>
            <a:off x="2001604" y="1066800"/>
            <a:ext cx="8132997" cy="3276600"/>
          </a:xfrm>
          <a:prstGeom prst="rect">
            <a:avLst/>
          </a:prstGeom>
        </p:spPr>
      </p:pic>
      <p:pic>
        <p:nvPicPr>
          <p:cNvPr id="8" name="Picture 7" descr="Sp.jpg"/>
          <p:cNvPicPr>
            <a:picLocks noChangeAspect="1"/>
          </p:cNvPicPr>
          <p:nvPr/>
        </p:nvPicPr>
        <p:blipFill>
          <a:blip r:embed="rId3" cstate="print"/>
          <a:stretch>
            <a:fillRect/>
          </a:stretch>
        </p:blipFill>
        <p:spPr>
          <a:xfrm>
            <a:off x="81481" y="0"/>
            <a:ext cx="3728519" cy="1066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76D8-F502-1B74-4CA0-9587AB15C596}"/>
              </a:ext>
            </a:extLst>
          </p:cNvPr>
          <p:cNvSpPr>
            <a:spLocks noGrp="1"/>
          </p:cNvSpPr>
          <p:nvPr>
            <p:ph type="title"/>
          </p:nvPr>
        </p:nvSpPr>
        <p:spPr/>
        <p:txBody>
          <a:bodyPr/>
          <a:lstStyle/>
          <a:p>
            <a:r>
              <a:rPr lang="en-AU" dirty="0"/>
              <a:t>Renormalisation Group Invariant Running Quark Mass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4129C6-9217-BA7E-3375-613B6F20F757}"/>
                  </a:ext>
                </a:extLst>
              </p:cNvPr>
              <p:cNvSpPr>
                <a:spLocks noGrp="1"/>
              </p:cNvSpPr>
              <p:nvPr>
                <p:ph idx="1"/>
              </p:nvPr>
            </p:nvSpPr>
            <p:spPr>
              <a:xfrm>
                <a:off x="609600" y="1066800"/>
                <a:ext cx="10972800" cy="4525963"/>
              </a:xfrm>
            </p:spPr>
            <p:txBody>
              <a:bodyPr/>
              <a:lstStyle/>
              <a:p>
                <a:r>
                  <a:rPr lang="en-AU" dirty="0"/>
                  <a:t>Chromodynamics is a Poincaré-invariant quantum non-Abelian gauge field theory</a:t>
                </a:r>
              </a:p>
              <a:p>
                <a:r>
                  <a:rPr lang="en-AU" dirty="0"/>
                  <a:t>It is thus common to use a Poincaré-invariant quantisation method </a:t>
                </a:r>
                <a14:m>
                  <m:oMath xmlns:m="http://schemas.openxmlformats.org/officeDocument/2006/math">
                    <m:r>
                      <a:rPr lang="en-AU" b="0" i="1" smtClean="0">
                        <a:latin typeface="Cambria Math" panose="02040503050406030204" pitchFamily="18" charset="0"/>
                      </a:rPr>
                      <m:t>⇒</m:t>
                    </m:r>
                  </m:oMath>
                </a14:m>
                <a:r>
                  <a:rPr lang="en-AU" dirty="0"/>
                  <a:t> QCD</a:t>
                </a:r>
              </a:p>
              <a:p>
                <a:r>
                  <a:rPr lang="en-AU" dirty="0"/>
                  <a:t>Continuum and lattice Schwinger function methods provide such schemes</a:t>
                </a:r>
              </a:p>
              <a:p>
                <a:r>
                  <a:rPr lang="en-AU" dirty="0"/>
                  <a:t>In a manifestly Poincaré-invariant definition of QCD, the propagator of any quark takes the form </a:t>
                </a:r>
                <a14:m>
                  <m:oMath xmlns:m="http://schemas.openxmlformats.org/officeDocument/2006/math">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𝑆</m:t>
                        </m:r>
                      </m:e>
                    </m:acc>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r>
                      <a:rPr lang="en-AU" b="0" i="1" smtClean="0">
                        <a:latin typeface="Cambria Math" panose="02040503050406030204" pitchFamily="18" charset="0"/>
                      </a:rPr>
                      <m:t>=</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𝑍</m:t>
                        </m:r>
                      </m:e>
                    </m:acc>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𝑖</m:t>
                    </m:r>
                    <m:r>
                      <a:rPr lang="en-AU" b="0" i="1" smtClean="0">
                        <a:latin typeface="Cambria Math" panose="02040503050406030204" pitchFamily="18" charset="0"/>
                      </a:rPr>
                      <m:t>𝛾</m:t>
                    </m:r>
                    <m: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𝑀</m:t>
                        </m:r>
                      </m:e>
                    </m:acc>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𝑘</m:t>
                            </m:r>
                          </m:e>
                          <m:sup>
                            <m:r>
                              <a:rPr lang="en-AU" b="0" i="1" smtClean="0">
                                <a:latin typeface="Cambria Math" panose="02040503050406030204" pitchFamily="18" charset="0"/>
                              </a:rPr>
                              <m:t>2</m:t>
                            </m:r>
                          </m:sup>
                        </m:sSup>
                      </m:e>
                    </m:d>
                    <m:r>
                      <a:rPr lang="en-AU" b="0" i="0" smtClean="0">
                        <a:latin typeface="Cambria Math" panose="02040503050406030204" pitchFamily="18" charset="0"/>
                      </a:rPr>
                      <m:t>]</m:t>
                    </m:r>
                  </m:oMath>
                </a14:m>
                <a:endParaRPr lang="en-AU" dirty="0"/>
              </a:p>
              <a:p>
                <a:r>
                  <a:rPr lang="en-AU" dirty="0"/>
                  <a:t>When working with the renormalised theory, with renormalisation scale </a:t>
                </a:r>
                <a14:m>
                  <m:oMath xmlns:m="http://schemas.openxmlformats.org/officeDocument/2006/math">
                    <m:r>
                      <a:rPr lang="en-AU" b="0" i="1" smtClean="0">
                        <a:latin typeface="Cambria Math" panose="02040503050406030204" pitchFamily="18" charset="0"/>
                      </a:rPr>
                      <m:t>𝜁</m:t>
                    </m:r>
                    <m:r>
                      <a:rPr lang="en-AU" b="0" i="1" smtClean="0">
                        <a:latin typeface="Cambria Math" panose="02040503050406030204" pitchFamily="18" charset="0"/>
                      </a:rPr>
                      <m:t>, </m:t>
                    </m:r>
                  </m:oMath>
                </a14:m>
                <a:r>
                  <a:rPr lang="en-AU" dirty="0"/>
                  <a:t>this becomes </a:t>
                </a:r>
                <a14:m>
                  <m:oMath xmlns:m="http://schemas.openxmlformats.org/officeDocument/2006/math">
                    <m:r>
                      <a:rPr lang="en-AU" i="1">
                        <a:latin typeface="Cambria Math" panose="02040503050406030204" pitchFamily="18" charset="0"/>
                      </a:rPr>
                      <m:t>𝑆</m:t>
                    </m:r>
                    <m:d>
                      <m:dPr>
                        <m:ctrlPr>
                          <a:rPr lang="en-AU" i="1">
                            <a:latin typeface="Cambria Math" panose="02040503050406030204" pitchFamily="18" charset="0"/>
                          </a:rPr>
                        </m:ctrlPr>
                      </m:dPr>
                      <m:e>
                        <m:r>
                          <a:rPr lang="en-AU" i="1">
                            <a:latin typeface="Cambria Math" panose="02040503050406030204" pitchFamily="18" charset="0"/>
                          </a:rPr>
                          <m:t>𝑘</m:t>
                        </m:r>
                        <m:r>
                          <a:rPr lang="en-AU" b="0" i="1" smtClean="0">
                            <a:latin typeface="Cambria Math" panose="02040503050406030204" pitchFamily="18" charset="0"/>
                          </a:rPr>
                          <m:t>;</m:t>
                        </m:r>
                        <m:r>
                          <a:rPr lang="en-AU" b="0" i="1" smtClean="0">
                            <a:latin typeface="Cambria Math" panose="02040503050406030204" pitchFamily="18" charset="0"/>
                          </a:rPr>
                          <m:t>𝜁</m:t>
                        </m:r>
                      </m:e>
                    </m:d>
                    <m:r>
                      <a:rPr lang="en-AU" i="1">
                        <a:latin typeface="Cambria Math" panose="02040503050406030204" pitchFamily="18" charset="0"/>
                      </a:rPr>
                      <m:t>=</m:t>
                    </m:r>
                    <m:r>
                      <a:rPr lang="en-AU" i="1">
                        <a:latin typeface="Cambria Math" panose="02040503050406030204" pitchFamily="18" charset="0"/>
                      </a:rPr>
                      <m:t>𝑍</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𝑘</m:t>
                        </m:r>
                      </m:e>
                      <m:sup>
                        <m:r>
                          <a:rPr lang="en-AU" i="1">
                            <a:latin typeface="Cambria Math" panose="02040503050406030204" pitchFamily="18" charset="0"/>
                          </a:rPr>
                          <m:t>2</m:t>
                        </m:r>
                      </m:sup>
                    </m:sSup>
                    <m:r>
                      <a:rPr lang="en-AU" b="0" i="1" smtClean="0">
                        <a:latin typeface="Cambria Math" panose="02040503050406030204" pitchFamily="18" charset="0"/>
                      </a:rPr>
                      <m:t>;</m:t>
                    </m:r>
                    <m:r>
                      <a:rPr lang="en-AU" b="0" i="1" smtClean="0">
                        <a:latin typeface="Cambria Math" panose="02040503050406030204" pitchFamily="18" charset="0"/>
                      </a:rPr>
                      <m:t>𝜁</m:t>
                    </m:r>
                    <m:r>
                      <a:rPr lang="en-AU" i="1">
                        <a:latin typeface="Cambria Math" panose="02040503050406030204" pitchFamily="18" charset="0"/>
                      </a:rPr>
                      <m:t>)/[</m:t>
                    </m:r>
                    <m:r>
                      <a:rPr lang="en-AU" i="1">
                        <a:latin typeface="Cambria Math" panose="02040503050406030204" pitchFamily="18" charset="0"/>
                      </a:rPr>
                      <m:t>𝑖</m:t>
                    </m:r>
                    <m:r>
                      <a:rPr lang="en-AU" i="1">
                        <a:latin typeface="Cambria Math" panose="02040503050406030204" pitchFamily="18" charset="0"/>
                      </a:rPr>
                      <m:t>𝛾</m:t>
                    </m:r>
                    <m:r>
                      <a:rPr lang="en-AU" i="1">
                        <a:latin typeface="Cambria Math" panose="02040503050406030204" pitchFamily="18" charset="0"/>
                      </a:rPr>
                      <m:t>⋅</m:t>
                    </m:r>
                    <m:r>
                      <a:rPr lang="en-AU" i="1">
                        <a:latin typeface="Cambria Math" panose="02040503050406030204" pitchFamily="18" charset="0"/>
                      </a:rPr>
                      <m:t>𝑘</m:t>
                    </m:r>
                    <m:r>
                      <a:rPr lang="en-AU" i="1">
                        <a:latin typeface="Cambria Math" panose="02040503050406030204" pitchFamily="18" charset="0"/>
                      </a:rPr>
                      <m:t>+</m:t>
                    </m:r>
                    <m:r>
                      <a:rPr lang="en-AU" i="1">
                        <a:latin typeface="Cambria Math" panose="02040503050406030204" pitchFamily="18" charset="0"/>
                      </a:rPr>
                      <m:t>𝑀</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𝑘</m:t>
                            </m:r>
                          </m:e>
                          <m:sup>
                            <m:r>
                              <a:rPr lang="en-AU" i="1">
                                <a:latin typeface="Cambria Math" panose="02040503050406030204" pitchFamily="18" charset="0"/>
                              </a:rPr>
                              <m:t>2</m:t>
                            </m:r>
                          </m:sup>
                        </m:sSup>
                      </m:e>
                    </m:d>
                    <m:r>
                      <a:rPr lang="en-AU">
                        <a:latin typeface="Cambria Math" panose="02040503050406030204" pitchFamily="18" charset="0"/>
                      </a:rPr>
                      <m:t>]</m:t>
                    </m:r>
                  </m:oMath>
                </a14:m>
                <a:endParaRPr lang="en-AU" dirty="0"/>
              </a:p>
              <a:p>
                <a14:m>
                  <m:oMath xmlns:m="http://schemas.openxmlformats.org/officeDocument/2006/math">
                    <m:r>
                      <a:rPr lang="en-AU" i="1">
                        <a:latin typeface="Cambria Math" panose="02040503050406030204" pitchFamily="18" charset="0"/>
                      </a:rPr>
                      <m:t>𝑍</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𝑘</m:t>
                        </m:r>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𝜁</m:t>
                    </m:r>
                    <m:r>
                      <a:rPr lang="en-AU" i="1">
                        <a:latin typeface="Cambria Math" panose="02040503050406030204" pitchFamily="18" charset="0"/>
                      </a:rPr>
                      <m:t>)</m:t>
                    </m:r>
                  </m:oMath>
                </a14:m>
                <a:r>
                  <a:rPr lang="en-AU" dirty="0"/>
                  <a:t> is the dressed quark wave function renormalisation function.  It depends on </a:t>
                </a:r>
                <a14:m>
                  <m:oMath xmlns:m="http://schemas.openxmlformats.org/officeDocument/2006/math">
                    <m:r>
                      <a:rPr lang="en-AU" i="1">
                        <a:latin typeface="Cambria Math" panose="02040503050406030204" pitchFamily="18" charset="0"/>
                      </a:rPr>
                      <m:t>𝜁</m:t>
                    </m:r>
                  </m:oMath>
                </a14:m>
                <a:r>
                  <a:rPr lang="en-AU" dirty="0"/>
                  <a:t>.</a:t>
                </a:r>
              </a:p>
              <a:p>
                <a14:m>
                  <m:oMath xmlns:m="http://schemas.openxmlformats.org/officeDocument/2006/math">
                    <m:r>
                      <a:rPr lang="en-AU" i="1">
                        <a:latin typeface="Cambria Math" panose="02040503050406030204" pitchFamily="18" charset="0"/>
                      </a:rPr>
                      <m:t>𝑀</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𝑘</m:t>
                            </m:r>
                          </m:e>
                          <m:sup>
                            <m:r>
                              <a:rPr lang="en-AU" i="1">
                                <a:latin typeface="Cambria Math" panose="02040503050406030204" pitchFamily="18" charset="0"/>
                              </a:rPr>
                              <m:t>2</m:t>
                            </m:r>
                          </m:sup>
                        </m:sSup>
                      </m:e>
                    </m:d>
                  </m:oMath>
                </a14:m>
                <a:r>
                  <a:rPr lang="en-AU" dirty="0"/>
                  <a:t> is the dressed quark mass function.  </a:t>
                </a:r>
              </a:p>
              <a:p>
                <a:r>
                  <a:rPr lang="en-AU" dirty="0"/>
                  <a:t>It now follows from multiplicative renormalizability of QCD, </a:t>
                </a:r>
                <a:r>
                  <a:rPr lang="en-AU" i="1" dirty="0"/>
                  <a:t>i.e</a:t>
                </a:r>
                <a:r>
                  <a:rPr lang="en-AU" dirty="0"/>
                  <a:t>., the bare and renormalised quark propagators are related by a single, overall multiplicative factor, that</a:t>
                </a:r>
              </a:p>
              <a:p>
                <a:pPr lvl="1"/>
                <a14:m>
                  <m:oMath xmlns:m="http://schemas.openxmlformats.org/officeDocument/2006/math">
                    <m:r>
                      <a:rPr lang="en-AU" sz="2400" i="1">
                        <a:latin typeface="Cambria Math" panose="02040503050406030204" pitchFamily="18" charset="0"/>
                      </a:rPr>
                      <m:t>𝑀</m:t>
                    </m:r>
                    <m:d>
                      <m:dPr>
                        <m:ctrlPr>
                          <a:rPr lang="en-AU" sz="2400" i="1">
                            <a:latin typeface="Cambria Math" panose="02040503050406030204" pitchFamily="18" charset="0"/>
                          </a:rPr>
                        </m:ctrlPr>
                      </m:dPr>
                      <m:e>
                        <m:sSup>
                          <m:sSupPr>
                            <m:ctrlPr>
                              <a:rPr lang="en-AU" sz="2400" i="1">
                                <a:latin typeface="Cambria Math" panose="02040503050406030204" pitchFamily="18" charset="0"/>
                              </a:rPr>
                            </m:ctrlPr>
                          </m:sSupPr>
                          <m:e>
                            <m:r>
                              <a:rPr lang="en-AU" sz="2400" i="1">
                                <a:latin typeface="Cambria Math" panose="02040503050406030204" pitchFamily="18" charset="0"/>
                              </a:rPr>
                              <m:t>𝑘</m:t>
                            </m:r>
                          </m:e>
                          <m:sup>
                            <m:r>
                              <a:rPr lang="en-AU" sz="2400" i="1">
                                <a:latin typeface="Cambria Math" panose="02040503050406030204" pitchFamily="18" charset="0"/>
                              </a:rPr>
                              <m:t>2</m:t>
                            </m:r>
                          </m:sup>
                        </m:sSup>
                      </m:e>
                    </m:d>
                  </m:oMath>
                </a14:m>
                <a:r>
                  <a:rPr lang="en-AU" sz="2200" dirty="0"/>
                  <a:t> is does NOT depend on </a:t>
                </a:r>
                <a14:m>
                  <m:oMath xmlns:m="http://schemas.openxmlformats.org/officeDocument/2006/math">
                    <m:r>
                      <a:rPr lang="en-AU" sz="2200" i="1">
                        <a:latin typeface="Cambria Math" panose="02040503050406030204" pitchFamily="18" charset="0"/>
                      </a:rPr>
                      <m:t>𝜁</m:t>
                    </m:r>
                  </m:oMath>
                </a14:m>
                <a:r>
                  <a:rPr lang="en-AU" sz="2200" dirty="0"/>
                  <a:t>.  </a:t>
                </a:r>
              </a:p>
              <a:p>
                <a:pPr lvl="1"/>
                <a:r>
                  <a:rPr lang="en-AU" sz="2200" dirty="0"/>
                  <a:t>Instead, </a:t>
                </a:r>
                <a14:m>
                  <m:oMath xmlns:m="http://schemas.openxmlformats.org/officeDocument/2006/math">
                    <m:r>
                      <a:rPr lang="en-AU" sz="2400" i="1">
                        <a:latin typeface="Cambria Math" panose="02040503050406030204" pitchFamily="18" charset="0"/>
                      </a:rPr>
                      <m:t>𝑀</m:t>
                    </m:r>
                    <m:d>
                      <m:dPr>
                        <m:ctrlPr>
                          <a:rPr lang="en-AU" sz="2400" i="1">
                            <a:latin typeface="Cambria Math" panose="02040503050406030204" pitchFamily="18" charset="0"/>
                          </a:rPr>
                        </m:ctrlPr>
                      </m:dPr>
                      <m:e>
                        <m:sSup>
                          <m:sSupPr>
                            <m:ctrlPr>
                              <a:rPr lang="en-AU" sz="2400" i="1">
                                <a:latin typeface="Cambria Math" panose="02040503050406030204" pitchFamily="18" charset="0"/>
                              </a:rPr>
                            </m:ctrlPr>
                          </m:sSupPr>
                          <m:e>
                            <m:r>
                              <a:rPr lang="en-AU" sz="2400" i="1">
                                <a:latin typeface="Cambria Math" panose="02040503050406030204" pitchFamily="18" charset="0"/>
                              </a:rPr>
                              <m:t>𝑘</m:t>
                            </m:r>
                          </m:e>
                          <m:sup>
                            <m:r>
                              <a:rPr lang="en-AU" sz="2400" i="1">
                                <a:latin typeface="Cambria Math" panose="02040503050406030204" pitchFamily="18" charset="0"/>
                              </a:rPr>
                              <m:t>2</m:t>
                            </m:r>
                          </m:sup>
                        </m:sSup>
                      </m:e>
                    </m:d>
                  </m:oMath>
                </a14:m>
                <a:r>
                  <a:rPr lang="en-AU" sz="2200" dirty="0"/>
                  <a:t> is a RGI quantity.</a:t>
                </a:r>
              </a:p>
            </p:txBody>
          </p:sp>
        </mc:Choice>
        <mc:Fallback xmlns="">
          <p:sp>
            <p:nvSpPr>
              <p:cNvPr id="3" name="Content Placeholder 2">
                <a:extLst>
                  <a:ext uri="{FF2B5EF4-FFF2-40B4-BE49-F238E27FC236}">
                    <a16:creationId xmlns:a16="http://schemas.microsoft.com/office/drawing/2014/main" id="{3C4129C6-9217-BA7E-3375-613B6F20F757}"/>
                  </a:ext>
                </a:extLst>
              </p:cNvPr>
              <p:cNvSpPr>
                <a:spLocks noGrp="1" noRot="1" noChangeAspect="1" noMove="1" noResize="1" noEditPoints="1" noAdjustHandles="1" noChangeArrowheads="1" noChangeShapeType="1" noTextEdit="1"/>
              </p:cNvSpPr>
              <p:nvPr>
                <p:ph idx="1"/>
              </p:nvPr>
            </p:nvSpPr>
            <p:spPr>
              <a:xfrm>
                <a:off x="609600" y="1066800"/>
                <a:ext cx="10972800" cy="4525963"/>
              </a:xfrm>
              <a:blipFill>
                <a:blip r:embed="rId3"/>
                <a:stretch>
                  <a:fillRect l="-611" t="-943" b="-1630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9C9E89DD-D3EC-6CDE-3F7A-7DDD980323B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34138F51-611F-4561-4F95-F0EFE2ACC762}"/>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4D65FF36-7A5A-06F1-DBCC-02EA76CCE83C}"/>
              </a:ext>
            </a:extLst>
          </p:cNvPr>
          <p:cNvSpPr>
            <a:spLocks noGrp="1"/>
          </p:cNvSpPr>
          <p:nvPr>
            <p:ph type="sldNum" sz="quarter" idx="12"/>
          </p:nvPr>
        </p:nvSpPr>
        <p:spPr/>
        <p:txBody>
          <a:bodyPr/>
          <a:lstStyle/>
          <a:p>
            <a:fld id="{87034D8C-3CB4-402A-BC46-2AB14C0FE90A}" type="slidenum">
              <a:rPr lang="en-US" smtClean="0"/>
              <a:pPr/>
              <a:t>47</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EC7783F-6E5C-C18D-73CF-34105D20FD0F}"/>
                  </a:ext>
                </a:extLst>
              </p:cNvPr>
              <p:cNvSpPr txBox="1"/>
              <p:nvPr/>
            </p:nvSpPr>
            <p:spPr>
              <a:xfrm>
                <a:off x="5562600" y="5314922"/>
                <a:ext cx="6704656" cy="800155"/>
              </a:xfrm>
              <a:prstGeom prst="rect">
                <a:avLst/>
              </a:prstGeom>
              <a:noFill/>
            </p:spPr>
            <p:txBody>
              <a:bodyPr wrap="none" rtlCol="0">
                <a:spAutoFit/>
              </a:bodyPr>
              <a:lstStyle/>
              <a:p>
                <a:r>
                  <a:rPr lang="en-AU" sz="2200" dirty="0"/>
                  <a:t>On any domain within which perturbation theory is valid,</a:t>
                </a:r>
              </a:p>
              <a:p>
                <a:pPr/>
                <a14:m>
                  <m:oMathPara xmlns:m="http://schemas.openxmlformats.org/officeDocument/2006/math">
                    <m:oMathParaPr>
                      <m:jc m:val="centerGroup"/>
                    </m:oMathParaPr>
                    <m:oMath xmlns:m="http://schemas.openxmlformats.org/officeDocument/2006/math">
                      <m:r>
                        <a:rPr lang="en-AU" sz="2200" b="0" i="1" smtClean="0">
                          <a:latin typeface="Cambria Math" panose="02040503050406030204" pitchFamily="18" charset="0"/>
                        </a:rPr>
                        <m:t>𝑀</m:t>
                      </m:r>
                      <m:d>
                        <m:dPr>
                          <m:ctrlPr>
                            <a:rPr lang="en-AU" sz="2200" b="0" i="1" smtClean="0">
                              <a:latin typeface="Cambria Math" panose="02040503050406030204" pitchFamily="18" charset="0"/>
                            </a:rPr>
                          </m:ctrlPr>
                        </m:dPr>
                        <m:e>
                          <m:sSup>
                            <m:sSupPr>
                              <m:ctrlPr>
                                <a:rPr lang="en-AU" sz="2200" b="0" i="1" smtClean="0">
                                  <a:latin typeface="Cambria Math" panose="02040503050406030204" pitchFamily="18" charset="0"/>
                                </a:rPr>
                              </m:ctrlPr>
                            </m:sSupPr>
                            <m:e>
                              <m:r>
                                <a:rPr lang="en-AU" sz="2200" b="0" i="1" smtClean="0">
                                  <a:latin typeface="Cambria Math" panose="02040503050406030204" pitchFamily="18" charset="0"/>
                                </a:rPr>
                                <m:t>𝑘</m:t>
                              </m:r>
                            </m:e>
                            <m:sup>
                              <m:r>
                                <a:rPr lang="en-AU" sz="2200" b="0" i="1" smtClean="0">
                                  <a:latin typeface="Cambria Math" panose="02040503050406030204" pitchFamily="18" charset="0"/>
                                </a:rPr>
                                <m:t>2</m:t>
                              </m:r>
                            </m:sup>
                          </m:sSup>
                        </m:e>
                      </m:d>
                      <m:r>
                        <a:rPr lang="en-AU" sz="2200" b="0" i="1" smtClean="0">
                          <a:latin typeface="Cambria Math" panose="02040503050406030204" pitchFamily="18" charset="0"/>
                        </a:rPr>
                        <m:t>=</m:t>
                      </m:r>
                      <m:r>
                        <a:rPr lang="en-AU" sz="2200" b="0" i="1" smtClean="0">
                          <a:latin typeface="Cambria Math" panose="02040503050406030204" pitchFamily="18" charset="0"/>
                        </a:rPr>
                        <m:t>𝑚</m:t>
                      </m:r>
                      <m:d>
                        <m:dPr>
                          <m:ctrlPr>
                            <a:rPr lang="en-AU" sz="2200" b="0" i="1" smtClean="0">
                              <a:latin typeface="Cambria Math" panose="02040503050406030204" pitchFamily="18" charset="0"/>
                            </a:rPr>
                          </m:ctrlPr>
                        </m:dPr>
                        <m:e>
                          <m:sSup>
                            <m:sSupPr>
                              <m:ctrlPr>
                                <a:rPr lang="en-AU" sz="2200" b="0" i="1" smtClean="0">
                                  <a:latin typeface="Cambria Math" panose="02040503050406030204" pitchFamily="18" charset="0"/>
                                </a:rPr>
                              </m:ctrlPr>
                            </m:sSupPr>
                            <m:e>
                              <m:r>
                                <a:rPr lang="en-AU" sz="2200" b="0" i="1" smtClean="0">
                                  <a:latin typeface="Cambria Math" panose="02040503050406030204" pitchFamily="18" charset="0"/>
                                </a:rPr>
                                <m:t>𝑘</m:t>
                              </m:r>
                            </m:e>
                            <m:sup>
                              <m:r>
                                <a:rPr lang="en-AU" sz="2200" b="0" i="1" smtClean="0">
                                  <a:latin typeface="Cambria Math" panose="02040503050406030204" pitchFamily="18" charset="0"/>
                                </a:rPr>
                                <m:t>2</m:t>
                              </m:r>
                            </m:sup>
                          </m:sSup>
                        </m:e>
                      </m:d>
                      <m:r>
                        <a:rPr lang="en-AU" sz="2200" b="0" i="1" smtClean="0">
                          <a:latin typeface="Cambria Math" panose="02040503050406030204" pitchFamily="18" charset="0"/>
                        </a:rPr>
                        <m:t>=</m:t>
                      </m:r>
                      <m:acc>
                        <m:accPr>
                          <m:chr m:val="̂"/>
                          <m:ctrlPr>
                            <a:rPr lang="en-AU" sz="2200" b="0" i="1" smtClean="0">
                              <a:latin typeface="Cambria Math" panose="02040503050406030204" pitchFamily="18" charset="0"/>
                            </a:rPr>
                          </m:ctrlPr>
                        </m:accPr>
                        <m:e>
                          <m:r>
                            <a:rPr lang="en-AU" sz="2200" b="0" i="1" smtClean="0">
                              <a:latin typeface="Cambria Math" panose="02040503050406030204" pitchFamily="18" charset="0"/>
                            </a:rPr>
                            <m:t>𝑚</m:t>
                          </m:r>
                        </m:e>
                      </m:acc>
                      <m:sSub>
                        <m:sSubPr>
                          <m:ctrlPr>
                            <a:rPr lang="en-AU" sz="2200" i="1">
                              <a:latin typeface="Cambria Math" panose="02040503050406030204" pitchFamily="18" charset="0"/>
                            </a:rPr>
                          </m:ctrlPr>
                        </m:sSubPr>
                        <m:e>
                          <m:r>
                            <a:rPr lang="en-AU" sz="2200" i="1">
                              <a:latin typeface="Cambria Math" panose="02040503050406030204" pitchFamily="18" charset="0"/>
                            </a:rPr>
                            <m:t> </m:t>
                          </m:r>
                          <m:r>
                            <a:rPr lang="en-AU" sz="2200" b="0" i="1" smtClean="0">
                              <a:latin typeface="Cambria Math" panose="02040503050406030204" pitchFamily="18" charset="0"/>
                            </a:rPr>
                            <m:t>[</m:t>
                          </m:r>
                          <m:r>
                            <a:rPr lang="en-AU" sz="2200" i="1">
                              <a:latin typeface="Cambria Math" panose="02040503050406030204" pitchFamily="18" charset="0"/>
                            </a:rPr>
                            <m:t>𝛼</m:t>
                          </m:r>
                        </m:e>
                        <m:sub>
                          <m:r>
                            <a:rPr lang="en-AU" sz="2200" i="1">
                              <a:latin typeface="Cambria Math" panose="02040503050406030204" pitchFamily="18" charset="0"/>
                            </a:rPr>
                            <m:t>𝑄𝐶𝐷</m:t>
                          </m:r>
                        </m:sub>
                      </m:sSub>
                      <m:sSup>
                        <m:sSupPr>
                          <m:ctrlPr>
                            <a:rPr lang="en-AU" sz="2200" i="1">
                              <a:latin typeface="Cambria Math" panose="02040503050406030204" pitchFamily="18" charset="0"/>
                            </a:rPr>
                          </m:ctrlPr>
                        </m:sSupPr>
                        <m:e>
                          <m:d>
                            <m:dPr>
                              <m:ctrlPr>
                                <a:rPr lang="en-AU" sz="2200" i="1">
                                  <a:latin typeface="Cambria Math" panose="02040503050406030204" pitchFamily="18" charset="0"/>
                                </a:rPr>
                              </m:ctrlPr>
                            </m:dPr>
                            <m:e>
                              <m:sSup>
                                <m:sSupPr>
                                  <m:ctrlPr>
                                    <a:rPr lang="en-AU" sz="2200" b="0" i="1" smtClean="0">
                                      <a:latin typeface="Cambria Math" panose="02040503050406030204" pitchFamily="18" charset="0"/>
                                    </a:rPr>
                                  </m:ctrlPr>
                                </m:sSupPr>
                                <m:e>
                                  <m:r>
                                    <a:rPr lang="en-AU" sz="2200" b="0" i="1" smtClean="0">
                                      <a:latin typeface="Cambria Math" panose="02040503050406030204" pitchFamily="18" charset="0"/>
                                    </a:rPr>
                                    <m:t>𝑘</m:t>
                                  </m:r>
                                </m:e>
                                <m:sup>
                                  <m:r>
                                    <a:rPr lang="en-AU" sz="2200" b="0" i="1" smtClean="0">
                                      <a:latin typeface="Cambria Math" panose="02040503050406030204" pitchFamily="18" charset="0"/>
                                    </a:rPr>
                                    <m:t>2</m:t>
                                  </m:r>
                                </m:sup>
                              </m:sSup>
                            </m:e>
                          </m:d>
                          <m:r>
                            <a:rPr lang="en-AU" sz="2200" b="0" i="1" smtClean="0">
                              <a:latin typeface="Cambria Math" panose="02040503050406030204" pitchFamily="18" charset="0"/>
                            </a:rPr>
                            <m:t>/</m:t>
                          </m:r>
                          <m:r>
                            <a:rPr lang="en-AU" sz="2200" b="0" i="1" smtClean="0">
                              <a:latin typeface="Cambria Math" panose="02040503050406030204" pitchFamily="18" charset="0"/>
                            </a:rPr>
                            <m:t>𝜋</m:t>
                          </m:r>
                          <m:sSub>
                            <m:sSubPr>
                              <m:ctrlPr>
                                <a:rPr lang="en-AU" sz="2200" b="0" i="1" smtClean="0">
                                  <a:latin typeface="Cambria Math" panose="02040503050406030204" pitchFamily="18" charset="0"/>
                                </a:rPr>
                              </m:ctrlPr>
                            </m:sSubPr>
                            <m:e>
                              <m:r>
                                <a:rPr lang="en-AU" sz="2200" b="0" i="1" smtClean="0">
                                  <a:latin typeface="Cambria Math" panose="02040503050406030204" pitchFamily="18" charset="0"/>
                                </a:rPr>
                                <m:t>𝛾</m:t>
                              </m:r>
                            </m:e>
                            <m:sub>
                              <m:r>
                                <a:rPr lang="en-AU" sz="2200" b="0" i="1" smtClean="0">
                                  <a:latin typeface="Cambria Math" panose="02040503050406030204" pitchFamily="18" charset="0"/>
                                </a:rPr>
                                <m:t>𝑚</m:t>
                              </m:r>
                            </m:sub>
                          </m:sSub>
                          <m:r>
                            <a:rPr lang="en-AU" sz="2200" b="0" i="1" smtClean="0">
                              <a:latin typeface="Cambria Math" panose="02040503050406030204" pitchFamily="18" charset="0"/>
                            </a:rPr>
                            <m:t>]</m:t>
                          </m:r>
                        </m:e>
                        <m:sup>
                          <m:sSub>
                            <m:sSubPr>
                              <m:ctrlPr>
                                <a:rPr lang="en-AU" sz="2200" i="1">
                                  <a:latin typeface="Cambria Math" panose="02040503050406030204" pitchFamily="18" charset="0"/>
                                </a:rPr>
                              </m:ctrlPr>
                            </m:sSubPr>
                            <m:e>
                              <m:r>
                                <a:rPr lang="en-AU" sz="2200" i="1">
                                  <a:latin typeface="Cambria Math" panose="02040503050406030204" pitchFamily="18" charset="0"/>
                                </a:rPr>
                                <m:t>𝛾</m:t>
                              </m:r>
                            </m:e>
                            <m:sub>
                              <m:r>
                                <a:rPr lang="en-AU" sz="2200" i="1">
                                  <a:latin typeface="Cambria Math" panose="02040503050406030204" pitchFamily="18" charset="0"/>
                                </a:rPr>
                                <m:t>𝑚</m:t>
                              </m:r>
                            </m:sub>
                          </m:sSub>
                        </m:sup>
                      </m:sSup>
                    </m:oMath>
                  </m:oMathPara>
                </a14:m>
                <a:endParaRPr lang="en-AU" sz="2200" dirty="0"/>
              </a:p>
            </p:txBody>
          </p:sp>
        </mc:Choice>
        <mc:Fallback xmlns="">
          <p:sp>
            <p:nvSpPr>
              <p:cNvPr id="7" name="TextBox 6">
                <a:extLst>
                  <a:ext uri="{FF2B5EF4-FFF2-40B4-BE49-F238E27FC236}">
                    <a16:creationId xmlns:a16="http://schemas.microsoft.com/office/drawing/2014/main" id="{EEC7783F-6E5C-C18D-73CF-34105D20FD0F}"/>
                  </a:ext>
                </a:extLst>
              </p:cNvPr>
              <p:cNvSpPr txBox="1">
                <a:spLocks noRot="1" noChangeAspect="1" noMove="1" noResize="1" noEditPoints="1" noAdjustHandles="1" noChangeArrowheads="1" noChangeShapeType="1" noTextEdit="1"/>
              </p:cNvSpPr>
              <p:nvPr/>
            </p:nvSpPr>
            <p:spPr>
              <a:xfrm>
                <a:off x="5562600" y="5314922"/>
                <a:ext cx="6704656" cy="800155"/>
              </a:xfrm>
              <a:prstGeom prst="rect">
                <a:avLst/>
              </a:prstGeom>
              <a:blipFill>
                <a:blip r:embed="rId4"/>
                <a:stretch>
                  <a:fillRect l="-1183" t="-5344" r="-273" b="-6107"/>
                </a:stretch>
              </a:blipFill>
            </p:spPr>
            <p:txBody>
              <a:bodyPr/>
              <a:lstStyle/>
              <a:p>
                <a:r>
                  <a:rPr lang="en-AU">
                    <a:noFill/>
                  </a:rPr>
                  <a:t> </a:t>
                </a:r>
              </a:p>
            </p:txBody>
          </p:sp>
        </mc:Fallback>
      </mc:AlternateContent>
    </p:spTree>
    <p:extLst>
      <p:ext uri="{BB962C8B-B14F-4D97-AF65-F5344CB8AC3E}">
        <p14:creationId xmlns:p14="http://schemas.microsoft.com/office/powerpoint/2010/main" val="46523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3">
                                            <p:txEl>
                                              <p:pRg st="7" end="7"/>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p:cTn id="3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6" dur="500"/>
                                        <p:tgtEl>
                                          <p:spTgt spid="3">
                                            <p:txEl>
                                              <p:pRg st="8" end="8"/>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p:cTn id="3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1" dur="500"/>
                                        <p:tgtEl>
                                          <p:spTgt spid="3">
                                            <p:txEl>
                                              <p:pRg st="9" end="9"/>
                                            </p:txEl>
                                          </p:spTgt>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nHadronLF.jpg"/>
          <p:cNvPicPr>
            <a:picLocks noChangeAspect="1"/>
          </p:cNvPicPr>
          <p:nvPr/>
        </p:nvPicPr>
        <p:blipFill>
          <a:blip r:embed="rId2" cstate="print"/>
          <a:stretch>
            <a:fillRect/>
          </a:stretch>
        </p:blipFill>
        <p:spPr>
          <a:xfrm>
            <a:off x="7467600" y="1684033"/>
            <a:ext cx="4114801" cy="3192767"/>
          </a:xfrm>
          <a:prstGeom prst="rect">
            <a:avLst/>
          </a:prstGeom>
        </p:spPr>
      </p:pic>
      <p:sp>
        <p:nvSpPr>
          <p:cNvPr id="2" name="Title 1"/>
          <p:cNvSpPr>
            <a:spLocks noGrp="1"/>
          </p:cNvSpPr>
          <p:nvPr>
            <p:ph type="title"/>
          </p:nvPr>
        </p:nvSpPr>
        <p:spPr>
          <a:xfrm>
            <a:off x="2438400" y="152400"/>
            <a:ext cx="9296400" cy="1143000"/>
          </a:xfrm>
        </p:spPr>
        <p:txBody>
          <a:bodyPr/>
          <a:lstStyle/>
          <a:p>
            <a:pPr algn="r"/>
            <a:r>
              <a:rPr lang="en-US" sz="3600" dirty="0"/>
              <a:t>Dynamical </a:t>
            </a:r>
            <a:r>
              <a:rPr lang="en-US" sz="3600" dirty="0" err="1"/>
              <a:t>Chiral</a:t>
            </a:r>
            <a:r>
              <a:rPr lang="en-US" sz="3600" dirty="0"/>
              <a:t> </a:t>
            </a:r>
            <a:br>
              <a:rPr lang="en-US" sz="3600" dirty="0"/>
            </a:br>
            <a:r>
              <a:rPr lang="en-US" sz="3600" dirty="0"/>
              <a:t>Symmetry Breaking</a:t>
            </a:r>
          </a:p>
        </p:txBody>
      </p:sp>
      <p:sp>
        <p:nvSpPr>
          <p:cNvPr id="6" name="Date Placeholder 5"/>
          <p:cNvSpPr>
            <a:spLocks noGrp="1"/>
          </p:cNvSpPr>
          <p:nvPr>
            <p:ph type="dt" sz="half" idx="10"/>
          </p:nvPr>
        </p:nvSpPr>
        <p:spPr>
          <a:xfrm>
            <a:off x="6934200" y="6477000"/>
            <a:ext cx="3429000" cy="381000"/>
          </a:xfrm>
        </p:spPr>
        <p:txBody>
          <a:bodyPr/>
          <a:lstStyle/>
          <a:p>
            <a:r>
              <a:rPr lang="en-US"/>
              <a:t>.                    2025 October 14: NJU INP IWSHSSI 2025                                            (98)</a:t>
            </a:r>
            <a:endParaRPr lang="en-US" dirty="0"/>
          </a:p>
        </p:txBody>
      </p:sp>
      <p:sp>
        <p:nvSpPr>
          <p:cNvPr id="4" name="Footer Placeholder 3"/>
          <p:cNvSpPr>
            <a:spLocks noGrp="1"/>
          </p:cNvSpPr>
          <p:nvPr>
            <p:ph type="ftr" sz="quarter" idx="11"/>
          </p:nvPr>
        </p:nvSpPr>
        <p:spPr>
          <a:xfrm>
            <a:off x="1524001" y="6172200"/>
            <a:ext cx="5942013" cy="228600"/>
          </a:xfrm>
        </p:spPr>
        <p:txBody>
          <a:bodyPr/>
          <a:lstStyle/>
          <a:p>
            <a:r>
              <a:rPr lang="fr-FR"/>
              <a:t>Craig Roberts cdroberts@nju.edu.cn  471  2/4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48</a:t>
            </a:fld>
            <a:endParaRPr lang="en-US"/>
          </a:p>
        </p:txBody>
      </p:sp>
      <p:pic>
        <p:nvPicPr>
          <p:cNvPr id="8" name="Picture 7" descr="pride-and-prejudice.jpg"/>
          <p:cNvPicPr>
            <a:picLocks noChangeAspect="1"/>
          </p:cNvPicPr>
          <p:nvPr/>
        </p:nvPicPr>
        <p:blipFill>
          <a:blip r:embed="rId3" cstate="print"/>
          <a:stretch>
            <a:fillRect/>
          </a:stretch>
        </p:blipFill>
        <p:spPr>
          <a:xfrm>
            <a:off x="0" y="0"/>
            <a:ext cx="3404510" cy="1371600"/>
          </a:xfrm>
          <a:prstGeom prst="rect">
            <a:avLst/>
          </a:prstGeom>
        </p:spPr>
      </p:pic>
      <p:sp>
        <p:nvSpPr>
          <p:cNvPr id="3" name="Content Placeholder 2"/>
          <p:cNvSpPr>
            <a:spLocks noGrp="1"/>
          </p:cNvSpPr>
          <p:nvPr>
            <p:ph idx="1"/>
          </p:nvPr>
        </p:nvSpPr>
        <p:spPr>
          <a:xfrm>
            <a:off x="609600" y="1371600"/>
            <a:ext cx="11125200" cy="4953000"/>
          </a:xfrm>
        </p:spPr>
        <p:txBody>
          <a:bodyPr/>
          <a:lstStyle/>
          <a:p>
            <a:r>
              <a:rPr lang="en-US" sz="3200" i="1" u="sng" dirty="0"/>
              <a:t>DCSB is a fact in </a:t>
            </a:r>
            <a:r>
              <a:rPr lang="en-US" sz="3200" i="1" u="sng" dirty="0">
                <a:solidFill>
                  <a:srgbClr val="FF0000"/>
                </a:solidFill>
              </a:rPr>
              <a:t>Q</a:t>
            </a:r>
            <a:r>
              <a:rPr lang="en-US" sz="3200" i="1" u="sng" dirty="0">
                <a:solidFill>
                  <a:srgbClr val="008000"/>
                </a:solidFill>
              </a:rPr>
              <a:t>C</a:t>
            </a:r>
            <a:r>
              <a:rPr lang="en-US" sz="3200" i="1" u="sng" dirty="0"/>
              <a:t>D</a:t>
            </a:r>
          </a:p>
          <a:p>
            <a:pPr lvl="1"/>
            <a:r>
              <a:rPr lang="en-US" sz="2800" b="1" i="1" dirty="0">
                <a:solidFill>
                  <a:srgbClr val="6600CC"/>
                </a:solidFill>
              </a:rPr>
              <a:t>Dynamical</a:t>
            </a:r>
            <a:r>
              <a:rPr lang="en-US" sz="2800" dirty="0"/>
              <a:t>, not spontaneous</a:t>
            </a:r>
          </a:p>
          <a:p>
            <a:pPr lvl="2"/>
            <a:r>
              <a:rPr lang="en-US" sz="2400" dirty="0"/>
              <a:t>Add nothing to </a:t>
            </a:r>
            <a:r>
              <a:rPr lang="en-US" sz="2400" i="1" dirty="0">
                <a:solidFill>
                  <a:srgbClr val="FF0000"/>
                </a:solidFill>
              </a:rPr>
              <a:t>Q</a:t>
            </a:r>
            <a:r>
              <a:rPr lang="en-US" sz="2400" i="1" dirty="0">
                <a:solidFill>
                  <a:srgbClr val="008000"/>
                </a:solidFill>
              </a:rPr>
              <a:t>C</a:t>
            </a:r>
            <a:r>
              <a:rPr lang="en-US" sz="2400" i="1" dirty="0"/>
              <a:t>D , </a:t>
            </a:r>
          </a:p>
          <a:p>
            <a:pPr lvl="2">
              <a:buNone/>
            </a:pPr>
            <a:r>
              <a:rPr lang="en-US" sz="2400" i="1" dirty="0"/>
              <a:t>	No Higgs field, nothing! </a:t>
            </a:r>
          </a:p>
          <a:p>
            <a:pPr lvl="2">
              <a:buNone/>
            </a:pPr>
            <a:r>
              <a:rPr lang="en-US" sz="2400" i="1" dirty="0"/>
              <a:t>	</a:t>
            </a:r>
            <a:r>
              <a:rPr lang="en-US" sz="2400" dirty="0"/>
              <a:t>Effect achieved purely through</a:t>
            </a:r>
          </a:p>
          <a:p>
            <a:pPr lvl="2">
              <a:spcBef>
                <a:spcPts val="0"/>
              </a:spcBef>
              <a:buNone/>
            </a:pPr>
            <a:r>
              <a:rPr lang="en-US" sz="2400" dirty="0"/>
              <a:t>	</a:t>
            </a:r>
            <a:r>
              <a:rPr lang="en-US" sz="2400" dirty="0" err="1"/>
              <a:t>quark+gluon</a:t>
            </a:r>
            <a:r>
              <a:rPr lang="en-US" sz="2400" dirty="0"/>
              <a:t> dynamics.</a:t>
            </a:r>
          </a:p>
          <a:p>
            <a:pPr lvl="1">
              <a:spcBef>
                <a:spcPts val="0"/>
              </a:spcBef>
            </a:pPr>
            <a:r>
              <a:rPr lang="en-US" sz="2800" dirty="0"/>
              <a:t>It’s the most important </a:t>
            </a:r>
          </a:p>
          <a:p>
            <a:pPr lvl="1">
              <a:spcBef>
                <a:spcPts val="0"/>
              </a:spcBef>
              <a:buNone/>
            </a:pPr>
            <a:r>
              <a:rPr lang="en-US" sz="2800" dirty="0"/>
              <a:t>	mass generating mechanism </a:t>
            </a:r>
          </a:p>
          <a:p>
            <a:pPr lvl="1">
              <a:spcBef>
                <a:spcPts val="0"/>
              </a:spcBef>
              <a:buNone/>
            </a:pPr>
            <a:r>
              <a:rPr lang="en-US" sz="2800" dirty="0"/>
              <a:t>	for visible matter in the Universe. </a:t>
            </a:r>
          </a:p>
          <a:p>
            <a:pPr lvl="2">
              <a:spcBef>
                <a:spcPts val="0"/>
              </a:spcBef>
            </a:pPr>
            <a:r>
              <a:rPr lang="en-US" sz="2800" dirty="0">
                <a:solidFill>
                  <a:srgbClr val="00B050"/>
                </a:solidFill>
              </a:rPr>
              <a:t>Responsible for ≈98% of the proton’s mass.</a:t>
            </a:r>
            <a:endParaRPr lang="en-US" sz="2800" dirty="0"/>
          </a:p>
          <a:p>
            <a:pPr lvl="2">
              <a:spcBef>
                <a:spcPts val="0"/>
              </a:spcBef>
            </a:pPr>
            <a:r>
              <a:rPr lang="en-US" sz="2800" dirty="0">
                <a:solidFill>
                  <a:srgbClr val="00B050"/>
                </a:solidFill>
              </a:rPr>
              <a:t>Higgs mechanism is (</a:t>
            </a:r>
            <a:r>
              <a:rPr lang="en-US" sz="2800" i="1" dirty="0">
                <a:solidFill>
                  <a:srgbClr val="00B050"/>
                </a:solidFill>
                <a:latin typeface="Times New Roman" pitchFamily="18" charset="0"/>
                <a:cs typeface="Times New Roman" pitchFamily="18" charset="0"/>
              </a:rPr>
              <a:t>almost</a:t>
            </a:r>
            <a:r>
              <a:rPr lang="en-US" sz="2800" dirty="0">
                <a:solidFill>
                  <a:srgbClr val="00B050"/>
                </a:solidFill>
              </a:rPr>
              <a:t>) irrelevant to light-quarks.</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800" decel="100000"/>
                                        <p:tgtEl>
                                          <p:spTgt spid="3">
                                            <p:txEl>
                                              <p:pRg st="6" end="6"/>
                                            </p:txEl>
                                          </p:spTgt>
                                        </p:tgtEl>
                                      </p:cBhvr>
                                    </p:animEffect>
                                    <p:anim calcmode="lin" valueType="num">
                                      <p:cBhvr>
                                        <p:cTn id="1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800" decel="100000"/>
                                        <p:tgtEl>
                                          <p:spTgt spid="3">
                                            <p:txEl>
                                              <p:pRg st="7" end="7"/>
                                            </p:txEl>
                                          </p:spTgt>
                                        </p:tgtEl>
                                      </p:cBhvr>
                                    </p:animEffect>
                                    <p:anim calcmode="lin" valueType="num">
                                      <p:cBhvr>
                                        <p:cTn id="2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800" decel="100000"/>
                                        <p:tgtEl>
                                          <p:spTgt spid="3">
                                            <p:txEl>
                                              <p:pRg st="8" end="8"/>
                                            </p:txEl>
                                          </p:spTgt>
                                        </p:tgtEl>
                                      </p:cBhvr>
                                    </p:animEffect>
                                    <p:anim calcmode="lin" valueType="num">
                                      <p:cBhvr>
                                        <p:cTn id="32"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800" decel="100000"/>
                                        <p:tgtEl>
                                          <p:spTgt spid="3">
                                            <p:txEl>
                                              <p:pRg st="1" end="1"/>
                                            </p:txEl>
                                          </p:spTgt>
                                        </p:tgtEl>
                                      </p:cBhvr>
                                    </p:animEffect>
                                    <p:anim calcmode="lin" valueType="num">
                                      <p:cBhvr>
                                        <p:cTn id="40"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800" decel="100000"/>
                                        <p:tgtEl>
                                          <p:spTgt spid="3">
                                            <p:txEl>
                                              <p:pRg st="2" end="2"/>
                                            </p:txEl>
                                          </p:spTgt>
                                        </p:tgtEl>
                                      </p:cBhvr>
                                    </p:animEffect>
                                    <p:anim calcmode="lin" valueType="num">
                                      <p:cBhvr>
                                        <p:cTn id="4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800" decel="100000"/>
                                        <p:tgtEl>
                                          <p:spTgt spid="3">
                                            <p:txEl>
                                              <p:pRg st="3" end="3"/>
                                            </p:txEl>
                                          </p:spTgt>
                                        </p:tgtEl>
                                      </p:cBhvr>
                                    </p:animEffect>
                                    <p:anim calcmode="lin" valueType="num">
                                      <p:cBhvr>
                                        <p:cTn id="56"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800" decel="100000"/>
                                        <p:tgtEl>
                                          <p:spTgt spid="3">
                                            <p:txEl>
                                              <p:pRg st="4" end="4"/>
                                            </p:txEl>
                                          </p:spTgt>
                                        </p:tgtEl>
                                      </p:cBhvr>
                                    </p:animEffect>
                                    <p:anim calcmode="lin" valueType="num">
                                      <p:cBhvr>
                                        <p:cTn id="6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fade">
                                      <p:cBhvr>
                                        <p:cTn id="71" dur="800" decel="100000"/>
                                        <p:tgtEl>
                                          <p:spTgt spid="3">
                                            <p:txEl>
                                              <p:pRg st="5" end="5"/>
                                            </p:txEl>
                                          </p:spTgt>
                                        </p:tgtEl>
                                      </p:cBhvr>
                                    </p:animEffect>
                                    <p:anim calcmode="lin" valueType="num">
                                      <p:cBhvr>
                                        <p:cTn id="72"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73"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74"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77" presetID="30" presetClass="entr" presetSubtype="0" fill="hold" nodeType="with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Effect transition="in" filter="fade">
                                      <p:cBhvr>
                                        <p:cTn id="79" dur="800" decel="100000"/>
                                        <p:tgtEl>
                                          <p:spTgt spid="3">
                                            <p:txEl>
                                              <p:pRg st="9" end="9"/>
                                            </p:txEl>
                                          </p:spTgt>
                                        </p:tgtEl>
                                      </p:cBhvr>
                                    </p:animEffect>
                                    <p:anim calcmode="lin" valueType="num">
                                      <p:cBhvr>
                                        <p:cTn id="80"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81"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82"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par>
                                <p:cTn id="85" presetID="30" presetClass="entr" presetSubtype="0" fill="hold" nodeType="with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fade">
                                      <p:cBhvr>
                                        <p:cTn id="87" dur="800" decel="100000"/>
                                        <p:tgtEl>
                                          <p:spTgt spid="3">
                                            <p:txEl>
                                              <p:pRg st="10" end="10"/>
                                            </p:txEl>
                                          </p:spTgt>
                                        </p:tgtEl>
                                      </p:cBhvr>
                                    </p:animEffect>
                                    <p:anim calcmode="lin" valueType="num">
                                      <p:cBhvr>
                                        <p:cTn id="88" dur="800" decel="100000" fill="hold"/>
                                        <p:tgtEl>
                                          <p:spTgt spid="3">
                                            <p:txEl>
                                              <p:pRg st="10" end="10"/>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3">
                                            <p:txEl>
                                              <p:pRg st="10" end="10"/>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3">
                                            <p:txEl>
                                              <p:pRg st="10" end="10"/>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3">
                                            <p:txEl>
                                              <p:pRg st="10" end="10"/>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3">
                                            <p:txEl>
                                              <p:pRg st="10" end="1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ammapi.jpg">
            <a:extLst>
              <a:ext uri="{FF2B5EF4-FFF2-40B4-BE49-F238E27FC236}">
                <a16:creationId xmlns:a16="http://schemas.microsoft.com/office/drawing/2014/main" id="{2A61CEE4-F60D-460D-8878-63F54795B6AA}"/>
              </a:ext>
            </a:extLst>
          </p:cNvPr>
          <p:cNvPicPr>
            <a:picLocks noChangeAspect="1"/>
          </p:cNvPicPr>
          <p:nvPr/>
        </p:nvPicPr>
        <p:blipFill>
          <a:blip r:embed="rId2" cstate="print"/>
          <a:stretch>
            <a:fillRect/>
          </a:stretch>
        </p:blipFill>
        <p:spPr>
          <a:xfrm>
            <a:off x="2417852" y="2491306"/>
            <a:ext cx="6324600" cy="1166294"/>
          </a:xfrm>
          <a:prstGeom prst="rect">
            <a:avLst/>
          </a:prstGeom>
        </p:spPr>
      </p:pic>
      <p:sp>
        <p:nvSpPr>
          <p:cNvPr id="2" name="Title 1">
            <a:extLst>
              <a:ext uri="{FF2B5EF4-FFF2-40B4-BE49-F238E27FC236}">
                <a16:creationId xmlns:a16="http://schemas.microsoft.com/office/drawing/2014/main" id="{164E9D3B-FF47-4791-8924-EE7E87CCD6AC}"/>
              </a:ext>
            </a:extLst>
          </p:cNvPr>
          <p:cNvSpPr>
            <a:spLocks noGrp="1"/>
          </p:cNvSpPr>
          <p:nvPr>
            <p:ph type="title"/>
          </p:nvPr>
        </p:nvSpPr>
        <p:spPr/>
        <p:txBody>
          <a:bodyPr/>
          <a:lstStyle/>
          <a:p>
            <a:r>
              <a:rPr lang="en-GB" dirty="0" err="1"/>
              <a:t>Pseudoscalar</a:t>
            </a:r>
            <a:r>
              <a:rPr lang="en-GB" dirty="0"/>
              <a:t> Mesons as Bound-States</a:t>
            </a:r>
          </a:p>
        </p:txBody>
      </p:sp>
      <p:sp>
        <p:nvSpPr>
          <p:cNvPr id="3" name="Content Placeholder 2">
            <a:extLst>
              <a:ext uri="{FF2B5EF4-FFF2-40B4-BE49-F238E27FC236}">
                <a16:creationId xmlns:a16="http://schemas.microsoft.com/office/drawing/2014/main" id="{CE5BC972-7F10-41D1-9C1E-A33A30EB929A}"/>
              </a:ext>
            </a:extLst>
          </p:cNvPr>
          <p:cNvSpPr>
            <a:spLocks noGrp="1"/>
          </p:cNvSpPr>
          <p:nvPr>
            <p:ph idx="1"/>
          </p:nvPr>
        </p:nvSpPr>
        <p:spPr/>
        <p:txBody>
          <a:bodyPr/>
          <a:lstStyle/>
          <a:p>
            <a:r>
              <a:rPr lang="en-AU" dirty="0" err="1"/>
              <a:t>Poincaré</a:t>
            </a:r>
            <a:r>
              <a:rPr lang="en-AU" dirty="0"/>
              <a:t> covariance entails that the bound-state (Bethe-Salpeter) amplitude for an </a:t>
            </a:r>
            <a:r>
              <a:rPr lang="en-AU" dirty="0" err="1"/>
              <a:t>isovector</a:t>
            </a:r>
            <a:r>
              <a:rPr lang="en-AU" dirty="0"/>
              <a:t> pseudoscalar meson (valence-quark and valence-antiquark) takes the form</a:t>
            </a:r>
          </a:p>
          <a:p>
            <a:endParaRPr lang="en-AU" dirty="0"/>
          </a:p>
          <a:p>
            <a:endParaRPr lang="en-AU" dirty="0"/>
          </a:p>
          <a:p>
            <a:endParaRPr lang="en-AU" dirty="0"/>
          </a:p>
          <a:p>
            <a:pPr lvl="1"/>
            <a:r>
              <a:rPr lang="en-GB" dirty="0"/>
              <a:t>{</a:t>
            </a:r>
            <a:r>
              <a:rPr lang="en-GB" dirty="0" err="1"/>
              <a:t>τ</a:t>
            </a:r>
            <a:r>
              <a:rPr lang="en-GB" baseline="30000" dirty="0" err="1"/>
              <a:t>i</a:t>
            </a:r>
            <a:r>
              <a:rPr lang="en-GB" baseline="30000" dirty="0"/>
              <a:t>=1,2,3</a:t>
            </a:r>
            <a:r>
              <a:rPr lang="en-GB" dirty="0"/>
              <a:t>} = Pauli matrices</a:t>
            </a:r>
          </a:p>
          <a:p>
            <a:pPr lvl="1"/>
            <a:r>
              <a:rPr lang="en-AU" dirty="0"/>
              <a:t>P = total momentum of system</a:t>
            </a:r>
          </a:p>
          <a:p>
            <a:pPr lvl="1"/>
            <a:r>
              <a:rPr lang="en-AU" dirty="0"/>
              <a:t>k = relative momentum between valence degrees-of-freedom</a:t>
            </a:r>
          </a:p>
          <a:p>
            <a:endParaRPr lang="en-GB" dirty="0"/>
          </a:p>
        </p:txBody>
      </p:sp>
      <p:sp>
        <p:nvSpPr>
          <p:cNvPr id="4" name="Date Placeholder 3">
            <a:extLst>
              <a:ext uri="{FF2B5EF4-FFF2-40B4-BE49-F238E27FC236}">
                <a16:creationId xmlns:a16="http://schemas.microsoft.com/office/drawing/2014/main" id="{8786E4AA-2C26-4724-B659-22FD10EBC06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C70E0FB4-1C7E-4A9F-9885-70DD7F31E56B}"/>
              </a:ext>
            </a:extLst>
          </p:cNvPr>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8AA3517A-B5BA-40DE-B868-D8A42CADB2F4}"/>
              </a:ext>
            </a:extLst>
          </p:cNvPr>
          <p:cNvSpPr>
            <a:spLocks noGrp="1"/>
          </p:cNvSpPr>
          <p:nvPr>
            <p:ph type="sldNum" sz="quarter" idx="12"/>
          </p:nvPr>
        </p:nvSpPr>
        <p:spPr/>
        <p:txBody>
          <a:bodyPr/>
          <a:lstStyle/>
          <a:p>
            <a:fld id="{87034D8C-3CB4-402A-BC46-2AB14C0FE90A}" type="slidenum">
              <a:rPr lang="en-US" smtClean="0"/>
              <a:pPr/>
              <a:t>49</a:t>
            </a:fld>
            <a:endParaRPr lang="en-US"/>
          </a:p>
        </p:txBody>
      </p:sp>
    </p:spTree>
    <p:extLst>
      <p:ext uri="{BB962C8B-B14F-4D97-AF65-F5344CB8AC3E}">
        <p14:creationId xmlns:p14="http://schemas.microsoft.com/office/powerpoint/2010/main" val="346655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507D-C3F3-3E4F-2B53-F0E1F7EACA5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D8F716C-EA13-2E15-B69C-0B1B09A27405}"/>
                  </a:ext>
                </a:extLst>
              </p:cNvPr>
              <p:cNvSpPr>
                <a:spLocks noGrp="1"/>
              </p:cNvSpPr>
              <p:nvPr>
                <p:ph type="title"/>
              </p:nvPr>
            </p:nvSpPr>
            <p:spPr/>
            <p:txBody>
              <a:bodyPr/>
              <a:lstStyle/>
              <a:p>
                <a:r>
                  <a:rPr lang="en-AU" dirty="0"/>
                  <a:t>Regularisation and Renormalisation of chromodynamics </a:t>
                </a:r>
                <a14:m>
                  <m:oMath xmlns:m="http://schemas.openxmlformats.org/officeDocument/2006/math">
                    <m:r>
                      <a:rPr lang="en-AU" b="1" i="1" smtClean="0">
                        <a:latin typeface="Cambria Math" panose="02040503050406030204" pitchFamily="18" charset="0"/>
                      </a:rPr>
                      <m:t>⇒</m:t>
                    </m:r>
                  </m:oMath>
                </a14:m>
                <a:r>
                  <a:rPr lang="en-AU" dirty="0"/>
                  <a:t> QCD</a:t>
                </a:r>
              </a:p>
            </p:txBody>
          </p:sp>
        </mc:Choice>
        <mc:Fallback xmlns="">
          <p:sp>
            <p:nvSpPr>
              <p:cNvPr id="2" name="Title 1">
                <a:extLst>
                  <a:ext uri="{FF2B5EF4-FFF2-40B4-BE49-F238E27FC236}">
                    <a16:creationId xmlns:a16="http://schemas.microsoft.com/office/drawing/2014/main" id="{7D8F716C-EA13-2E15-B69C-0B1B09A27405}"/>
                  </a:ext>
                </a:extLst>
              </p:cNvPr>
              <p:cNvSpPr>
                <a:spLocks noGrp="1" noRot="1" noChangeAspect="1" noMove="1" noResize="1" noEditPoints="1" noAdjustHandles="1" noChangeArrowheads="1" noChangeShapeType="1" noTextEdit="1"/>
              </p:cNvSpPr>
              <p:nvPr>
                <p:ph type="title"/>
              </p:nvPr>
            </p:nvSpPr>
            <p:spPr>
              <a:blipFill>
                <a:blip r:embed="rId2"/>
                <a:stretch>
                  <a:fillRect l="-1000" t="-534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F469B68-DA2F-26E4-51A0-D0E172638858}"/>
                  </a:ext>
                </a:extLst>
              </p:cNvPr>
              <p:cNvSpPr>
                <a:spLocks noGrp="1"/>
              </p:cNvSpPr>
              <p:nvPr>
                <p:ph idx="1"/>
              </p:nvPr>
            </p:nvSpPr>
            <p:spPr>
              <a:xfrm>
                <a:off x="609600" y="1371600"/>
                <a:ext cx="11383434" cy="5257799"/>
              </a:xfrm>
            </p:spPr>
            <p:txBody>
              <a:bodyPr/>
              <a:lstStyle/>
              <a:p>
                <a:r>
                  <a:rPr lang="en-US" dirty="0"/>
                  <a:t>One typically begins with the chromodynamics Lagrangian expressed in terms of the bare coupling,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𝛼</m:t>
                        </m:r>
                      </m:e>
                      <m:sup>
                        <m:r>
                          <a:rPr lang="en-AU" b="0" i="1" smtClean="0">
                            <a:latin typeface="Cambria Math" panose="02040503050406030204" pitchFamily="18" charset="0"/>
                          </a:rPr>
                          <m:t>0</m:t>
                        </m:r>
                      </m:sup>
                    </m:sSup>
                  </m:oMath>
                </a14:m>
                <a:r>
                  <a:rPr lang="en-US" dirty="0"/>
                  <a:t>; bare fields,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𝑞</m:t>
                        </m:r>
                      </m:e>
                      <m:sup>
                        <m:r>
                          <a:rPr lang="en-AU" b="0" i="1" smtClean="0">
                            <a:latin typeface="Cambria Math" panose="02040503050406030204" pitchFamily="18" charset="0"/>
                          </a:rPr>
                          <m:t>0</m:t>
                        </m:r>
                      </m:sup>
                    </m:sSup>
                    <m:r>
                      <a:rPr lang="en-AU" b="0" i="1" smtClean="0">
                        <a:latin typeface="Cambria Math" panose="02040503050406030204" pitchFamily="18" charset="0"/>
                      </a:rPr>
                      <m:t>,</m:t>
                    </m:r>
                  </m:oMath>
                </a14:m>
                <a:r>
                  <a:rPr lang="en-US" dirty="0"/>
                  <a:t> </a:t>
                </a:r>
                <a14:m>
                  <m:oMath xmlns:m="http://schemas.openxmlformats.org/officeDocument/2006/math">
                    <m:sSubSup>
                      <m:sSubSupPr>
                        <m:ctrlPr>
                          <a:rPr lang="en-AU" b="0" i="1" dirty="0" smtClean="0">
                            <a:latin typeface="Cambria Math" panose="02040503050406030204" pitchFamily="18" charset="0"/>
                          </a:rPr>
                        </m:ctrlPr>
                      </m:sSubSupPr>
                      <m:e>
                        <m:r>
                          <a:rPr lang="en-AU" b="0" i="1" dirty="0" smtClean="0">
                            <a:latin typeface="Cambria Math" panose="02040503050406030204" pitchFamily="18" charset="0"/>
                          </a:rPr>
                          <m:t>𝐴</m:t>
                        </m:r>
                      </m:e>
                      <m:sub>
                        <m:r>
                          <a:rPr lang="en-AU" b="0" i="1" dirty="0" smtClean="0">
                            <a:latin typeface="Cambria Math" panose="02040503050406030204" pitchFamily="18" charset="0"/>
                          </a:rPr>
                          <m:t>𝜇</m:t>
                        </m:r>
                      </m:sub>
                      <m:sup>
                        <m:r>
                          <a:rPr lang="en-AU" b="0" i="1" dirty="0" smtClean="0">
                            <a:latin typeface="Cambria Math" panose="02040503050406030204" pitchFamily="18" charset="0"/>
                          </a:rPr>
                          <m:t>0</m:t>
                        </m:r>
                      </m:sup>
                    </m:sSubSup>
                  </m:oMath>
                </a14:m>
                <a:r>
                  <a:rPr lang="en-US" dirty="0"/>
                  <a:t>; and bare masses,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𝑚</m:t>
                        </m:r>
                      </m:e>
                      <m:sup>
                        <m:r>
                          <a:rPr lang="en-AU" b="0" i="1" smtClean="0">
                            <a:latin typeface="Cambria Math" panose="02040503050406030204" pitchFamily="18" charset="0"/>
                          </a:rPr>
                          <m:t>0</m:t>
                        </m:r>
                      </m:sup>
                    </m:sSup>
                  </m:oMath>
                </a14:m>
                <a:r>
                  <a:rPr lang="en-US" dirty="0"/>
                  <a:t>.</a:t>
                </a:r>
              </a:p>
              <a:p>
                <a:r>
                  <a:rPr lang="en-US" dirty="0"/>
                  <a:t>The Higgs boson’s only contributions are the quark Lagrangian masses,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0</m:t>
                        </m:r>
                      </m:sup>
                    </m:sSup>
                  </m:oMath>
                </a14:m>
                <a:r>
                  <a:rPr lang="en-US" dirty="0"/>
                  <a:t>.  </a:t>
                </a:r>
              </a:p>
              <a:p>
                <a:pPr marL="0" indent="0">
                  <a:buNone/>
                </a:pPr>
                <a:r>
                  <a:rPr lang="en-US" dirty="0"/>
                  <a:t>             Higgs plays NO other role in chromodynamics interactions</a:t>
                </a:r>
              </a:p>
              <a:p>
                <a:r>
                  <a:rPr lang="en-US" dirty="0"/>
                  <a:t>Perturbative calculation of any observable involves </a:t>
                </a:r>
              </a:p>
              <a:p>
                <a:pPr marL="0" indent="0">
                  <a:buNone/>
                </a:pPr>
                <a:r>
                  <a:rPr lang="en-US" dirty="0"/>
                  <a:t>      calculations of loop diagrams.  </a:t>
                </a:r>
              </a:p>
              <a:p>
                <a:pPr marL="0" indent="0">
                  <a:buNone/>
                </a:pPr>
                <a:r>
                  <a:rPr lang="en-US" dirty="0"/>
                  <a:t>      Such loops are (almost always) divergent.  Value depends on the ultraviolet cutoff, </a:t>
                </a:r>
                <a14:m>
                  <m:oMath xmlns:m="http://schemas.openxmlformats.org/officeDocument/2006/math">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Λ</m:t>
                        </m:r>
                      </m:e>
                      <m:sub>
                        <m:r>
                          <m:rPr>
                            <m:sty m:val="p"/>
                          </m:rPr>
                          <a:rPr lang="en-AU" b="0" i="0" smtClean="0">
                            <a:latin typeface="Cambria Math" panose="02040503050406030204" pitchFamily="18" charset="0"/>
                          </a:rPr>
                          <m:t>UV</m:t>
                        </m:r>
                      </m:sub>
                    </m:sSub>
                  </m:oMath>
                </a14:m>
                <a:endParaRPr lang="en-US" dirty="0"/>
              </a:p>
              <a:p>
                <a:r>
                  <a:rPr lang="en-US" dirty="0"/>
                  <a:t>The cutoff dependence is absorbed into redefinitions of the coupling, masses, fields</a:t>
                </a:r>
              </a:p>
              <a:p>
                <a:pPr marL="0" indent="0">
                  <a:buNone/>
                </a:pPr>
                <a:r>
                  <a:rPr lang="en-US" dirty="0"/>
                  <a:t>      … first </a:t>
                </a:r>
                <a:r>
                  <a:rPr lang="en-US" dirty="0" err="1"/>
                  <a:t>regularised</a:t>
                </a:r>
                <a:r>
                  <a:rPr lang="en-US" dirty="0"/>
                  <a:t> quantities, then </a:t>
                </a:r>
                <a:r>
                  <a:rPr lang="en-US" dirty="0" err="1"/>
                  <a:t>renormalised</a:t>
                </a:r>
                <a:endParaRPr lang="en-US" dirty="0"/>
              </a:p>
              <a:p>
                <a:r>
                  <a:rPr lang="en-US" dirty="0"/>
                  <a:t>QCD is a multiplicatively renormalizable theory, which means that each bare quantity is related to a </a:t>
                </a:r>
                <a:r>
                  <a:rPr lang="en-US" dirty="0" err="1"/>
                  <a:t>renormalised</a:t>
                </a:r>
                <a:r>
                  <a:rPr lang="en-US" dirty="0"/>
                  <a:t> parameter by a multiplicative factor. </a:t>
                </a:r>
              </a:p>
              <a:p>
                <a:r>
                  <a:rPr lang="en-US" dirty="0"/>
                  <a:t>In proceeding from bare to </a:t>
                </a:r>
                <a:r>
                  <a:rPr lang="en-US" dirty="0" err="1"/>
                  <a:t>renormalised</a:t>
                </a:r>
                <a:r>
                  <a:rPr lang="en-US" dirty="0"/>
                  <a:t> Lagrangian: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𝐿</m:t>
                        </m:r>
                      </m:e>
                      <m:sup>
                        <m:r>
                          <a:rPr lang="en-AU" i="1">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𝐿</m:t>
                    </m:r>
                  </m:oMath>
                </a14:m>
                <a:r>
                  <a:rPr lang="en-AU" dirty="0"/>
                  <a:t>, one must arrive at a renormalised Lagrangian that does not depend on scale because </a:t>
                </a:r>
                <a14:m>
                  <m:oMath xmlns:m="http://schemas.openxmlformats.org/officeDocument/2006/math">
                    <m:r>
                      <a:rPr lang="en-AU" i="1">
                        <a:latin typeface="Cambria Math" panose="02040503050406030204" pitchFamily="18" charset="0"/>
                      </a:rPr>
                      <m:t>𝐿</m:t>
                    </m:r>
                  </m:oMath>
                </a14:m>
                <a:r>
                  <a:rPr lang="en-AU" dirty="0"/>
                  <a:t> produces scale-independent results</a:t>
                </a:r>
              </a:p>
            </p:txBody>
          </p:sp>
        </mc:Choice>
        <mc:Fallback>
          <p:sp>
            <p:nvSpPr>
              <p:cNvPr id="3" name="Content Placeholder 2">
                <a:extLst>
                  <a:ext uri="{FF2B5EF4-FFF2-40B4-BE49-F238E27FC236}">
                    <a16:creationId xmlns:a16="http://schemas.microsoft.com/office/drawing/2014/main" id="{5F469B68-DA2F-26E4-51A0-D0E172638858}"/>
                  </a:ext>
                </a:extLst>
              </p:cNvPr>
              <p:cNvSpPr>
                <a:spLocks noGrp="1" noRot="1" noChangeAspect="1" noMove="1" noResize="1" noEditPoints="1" noAdjustHandles="1" noChangeArrowheads="1" noChangeShapeType="1" noTextEdit="1"/>
              </p:cNvSpPr>
              <p:nvPr>
                <p:ph idx="1"/>
              </p:nvPr>
            </p:nvSpPr>
            <p:spPr>
              <a:xfrm>
                <a:off x="609600" y="1371600"/>
                <a:ext cx="11383434" cy="5257799"/>
              </a:xfrm>
              <a:blipFill>
                <a:blip r:embed="rId3"/>
                <a:stretch>
                  <a:fillRect l="-696" t="-812" r="-117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083F991-61FA-3D3C-235B-76F4532F0368}"/>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0AFA2563-99BB-5D79-B030-2CF4BA86FDB8}"/>
              </a:ext>
            </a:extLst>
          </p:cNvPr>
          <p:cNvSpPr>
            <a:spLocks noGrp="1"/>
          </p:cNvSpPr>
          <p:nvPr>
            <p:ph type="ftr" sz="quarter" idx="11"/>
          </p:nvPr>
        </p:nvSpPr>
        <p:spPr/>
        <p:txBody>
          <a:bodyPr/>
          <a:lstStyle/>
          <a:p>
            <a:r>
              <a:rPr lang="en-US" dirty="0"/>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2A679F4F-D1D8-661C-9782-85F9FC1FC694}"/>
              </a:ext>
            </a:extLst>
          </p:cNvPr>
          <p:cNvSpPr>
            <a:spLocks noGrp="1"/>
          </p:cNvSpPr>
          <p:nvPr>
            <p:ph type="sldNum" sz="quarter" idx="12"/>
          </p:nvPr>
        </p:nvSpPr>
        <p:spPr/>
        <p:txBody>
          <a:bodyPr/>
          <a:lstStyle/>
          <a:p>
            <a:fld id="{87034D8C-3CB4-402A-BC46-2AB14C0FE90A}" type="slidenum">
              <a:rPr lang="en-US" smtClean="0"/>
              <a:pPr/>
              <a:t>5</a:t>
            </a:fld>
            <a:endParaRPr lang="en-US"/>
          </a:p>
        </p:txBody>
      </p:sp>
      <p:pic>
        <p:nvPicPr>
          <p:cNvPr id="8" name="Picture 7" descr="A black and white picture frame&#10;&#10;AI-generated content may be incorrect.">
            <a:extLst>
              <a:ext uri="{FF2B5EF4-FFF2-40B4-BE49-F238E27FC236}">
                <a16:creationId xmlns:a16="http://schemas.microsoft.com/office/drawing/2014/main" id="{D816ABC3-9A6F-3E67-C35E-B94C928A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089" y="2634985"/>
            <a:ext cx="3284505" cy="1234547"/>
          </a:xfrm>
          <a:prstGeom prst="rect">
            <a:avLst/>
          </a:prstGeom>
        </p:spPr>
      </p:pic>
      <p:sp>
        <p:nvSpPr>
          <p:cNvPr id="9" name="Oval 8">
            <a:extLst>
              <a:ext uri="{FF2B5EF4-FFF2-40B4-BE49-F238E27FC236}">
                <a16:creationId xmlns:a16="http://schemas.microsoft.com/office/drawing/2014/main" id="{4B9DBDB0-1A20-EEF3-6716-9CCFE804EDA3}"/>
              </a:ext>
            </a:extLst>
          </p:cNvPr>
          <p:cNvSpPr/>
          <p:nvPr/>
        </p:nvSpPr>
        <p:spPr bwMode="auto">
          <a:xfrm>
            <a:off x="8637373" y="2558785"/>
            <a:ext cx="838200" cy="71781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
        <p:nvSpPr>
          <p:cNvPr id="10" name="Oval 9">
            <a:extLst>
              <a:ext uri="{FF2B5EF4-FFF2-40B4-BE49-F238E27FC236}">
                <a16:creationId xmlns:a16="http://schemas.microsoft.com/office/drawing/2014/main" id="{D1C08EA4-8EB3-E0EB-091B-01C1BB5C5DC1}"/>
              </a:ext>
            </a:extLst>
          </p:cNvPr>
          <p:cNvSpPr/>
          <p:nvPr/>
        </p:nvSpPr>
        <p:spPr bwMode="auto">
          <a:xfrm>
            <a:off x="10439400" y="3212835"/>
            <a:ext cx="838200" cy="717815"/>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23079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C753-40AF-40D9-A701-67A3EED9DE42}"/>
              </a:ext>
            </a:extLst>
          </p:cNvPr>
          <p:cNvSpPr>
            <a:spLocks noGrp="1"/>
          </p:cNvSpPr>
          <p:nvPr>
            <p:ph type="title"/>
          </p:nvPr>
        </p:nvSpPr>
        <p:spPr/>
        <p:txBody>
          <a:bodyPr/>
          <a:lstStyle/>
          <a:p>
            <a:pPr algn="r"/>
            <a:r>
              <a:rPr lang="en-GB" dirty="0" err="1"/>
              <a:t>Pseudoscalar</a:t>
            </a:r>
            <a:r>
              <a:rPr lang="en-GB" dirty="0"/>
              <a:t> Mesons </a:t>
            </a:r>
            <a:br>
              <a:rPr lang="en-GB" dirty="0"/>
            </a:br>
            <a:r>
              <a:rPr lang="en-GB" dirty="0"/>
              <a:t>as Bound-States</a:t>
            </a:r>
          </a:p>
        </p:txBody>
      </p:sp>
      <p:sp>
        <p:nvSpPr>
          <p:cNvPr id="3" name="Content Placeholder 2">
            <a:extLst>
              <a:ext uri="{FF2B5EF4-FFF2-40B4-BE49-F238E27FC236}">
                <a16:creationId xmlns:a16="http://schemas.microsoft.com/office/drawing/2014/main" id="{41357BDF-65A5-4799-9196-13C94D920C5C}"/>
              </a:ext>
            </a:extLst>
          </p:cNvPr>
          <p:cNvSpPr>
            <a:spLocks noGrp="1"/>
          </p:cNvSpPr>
          <p:nvPr>
            <p:ph idx="1"/>
          </p:nvPr>
        </p:nvSpPr>
        <p:spPr/>
        <p:txBody>
          <a:bodyPr/>
          <a:lstStyle/>
          <a:p>
            <a:r>
              <a:rPr lang="en-AU" dirty="0"/>
              <a:t>Bound-State amplitude is determined from the homogeneous Bethe-Salpeter equation (BSE):</a:t>
            </a:r>
          </a:p>
          <a:p>
            <a:endParaRPr lang="en-AU" dirty="0"/>
          </a:p>
          <a:p>
            <a:pPr marL="0" indent="0">
              <a:buNone/>
            </a:pPr>
            <a:endParaRPr lang="en-AU" dirty="0"/>
          </a:p>
          <a:p>
            <a:pPr lvl="1"/>
            <a:r>
              <a:rPr lang="en-GB" dirty="0"/>
              <a:t>χ(</a:t>
            </a:r>
            <a:r>
              <a:rPr lang="en-GB" dirty="0" err="1"/>
              <a:t>q;P</a:t>
            </a:r>
            <a:r>
              <a:rPr lang="en-GB" dirty="0"/>
              <a:t>) = S(q) Γ(</a:t>
            </a:r>
            <a:r>
              <a:rPr lang="en-GB" dirty="0" err="1"/>
              <a:t>q;P</a:t>
            </a:r>
            <a:r>
              <a:rPr lang="en-GB" dirty="0"/>
              <a:t>) S(</a:t>
            </a:r>
            <a:r>
              <a:rPr lang="en-GB" dirty="0" err="1"/>
              <a:t>q+P</a:t>
            </a:r>
            <a:r>
              <a:rPr lang="en-GB" dirty="0"/>
              <a:t>) ,   S = dressed-quark propagator</a:t>
            </a:r>
          </a:p>
          <a:p>
            <a:pPr lvl="1"/>
            <a:r>
              <a:rPr lang="en-GB" dirty="0" err="1"/>
              <a:t>r,s,t,u</a:t>
            </a:r>
            <a:r>
              <a:rPr lang="en-GB" dirty="0"/>
              <a:t>  represent colour, isospin, spinor indices</a:t>
            </a:r>
          </a:p>
          <a:p>
            <a:pPr lvl="1"/>
            <a:r>
              <a:rPr lang="en-GB" i="1" dirty="0"/>
              <a:t>K</a:t>
            </a:r>
            <a:r>
              <a:rPr lang="en-GB" dirty="0"/>
              <a:t> = quark-antiquark scattering amplitude</a:t>
            </a:r>
            <a:endParaRPr lang="en-AU" dirty="0"/>
          </a:p>
          <a:p>
            <a:r>
              <a:rPr lang="en-AU" dirty="0"/>
              <a:t>A generalisation to quantum field theory of the Lippmann-Schwinger equation = one of the most-used equations in quantum mechanics … to describe scattering and bound states</a:t>
            </a:r>
            <a:endParaRPr lang="en-GB" dirty="0"/>
          </a:p>
        </p:txBody>
      </p:sp>
      <p:sp>
        <p:nvSpPr>
          <p:cNvPr id="4" name="Date Placeholder 3">
            <a:extLst>
              <a:ext uri="{FF2B5EF4-FFF2-40B4-BE49-F238E27FC236}">
                <a16:creationId xmlns:a16="http://schemas.microsoft.com/office/drawing/2014/main" id="{7407153A-0D22-464D-9187-075F5AE92690}"/>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2684CDC3-E9DC-484A-883B-61C82574A755}"/>
              </a:ext>
            </a:extLst>
          </p:cNvPr>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D9EB21DE-08E1-44F3-8B77-8DA275D98997}"/>
              </a:ext>
            </a:extLst>
          </p:cNvPr>
          <p:cNvSpPr>
            <a:spLocks noGrp="1"/>
          </p:cNvSpPr>
          <p:nvPr>
            <p:ph type="sldNum" sz="quarter" idx="12"/>
          </p:nvPr>
        </p:nvSpPr>
        <p:spPr/>
        <p:txBody>
          <a:bodyPr/>
          <a:lstStyle/>
          <a:p>
            <a:fld id="{87034D8C-3CB4-402A-BC46-2AB14C0FE90A}" type="slidenum">
              <a:rPr lang="en-US" smtClean="0"/>
              <a:pPr/>
              <a:t>50</a:t>
            </a:fld>
            <a:endParaRPr lang="en-US"/>
          </a:p>
        </p:txBody>
      </p:sp>
      <p:pic>
        <p:nvPicPr>
          <p:cNvPr id="7" name="Picture 6" descr="pride-and-prejudice.jpg">
            <a:extLst>
              <a:ext uri="{FF2B5EF4-FFF2-40B4-BE49-F238E27FC236}">
                <a16:creationId xmlns:a16="http://schemas.microsoft.com/office/drawing/2014/main" id="{9E60B5E6-1388-4DE7-B29C-63438E282EA2}"/>
              </a:ext>
            </a:extLst>
          </p:cNvPr>
          <p:cNvPicPr>
            <a:picLocks noChangeAspect="1"/>
          </p:cNvPicPr>
          <p:nvPr/>
        </p:nvPicPr>
        <p:blipFill>
          <a:blip r:embed="rId2" cstate="print"/>
          <a:stretch>
            <a:fillRect/>
          </a:stretch>
        </p:blipFill>
        <p:spPr>
          <a:xfrm>
            <a:off x="76200" y="76200"/>
            <a:ext cx="3898232" cy="1371600"/>
          </a:xfrm>
          <a:prstGeom prst="rect">
            <a:avLst/>
          </a:prstGeom>
          <a:solidFill>
            <a:schemeClr val="accent3">
              <a:lumMod val="60000"/>
              <a:lumOff val="40000"/>
            </a:schemeClr>
          </a:solidFill>
          <a:ln>
            <a:solidFill>
              <a:srgbClr val="0070C0"/>
            </a:solidFill>
          </a:ln>
        </p:spPr>
        <p:style>
          <a:lnRef idx="1">
            <a:schemeClr val="accent3"/>
          </a:lnRef>
          <a:fillRef idx="3">
            <a:schemeClr val="accent3"/>
          </a:fillRef>
          <a:effectRef idx="2">
            <a:schemeClr val="accent3"/>
          </a:effectRef>
          <a:fontRef idx="minor">
            <a:schemeClr val="lt1"/>
          </a:fontRef>
        </p:style>
      </p:pic>
      <p:pic>
        <p:nvPicPr>
          <p:cNvPr id="9" name="Picture 8">
            <a:extLst>
              <a:ext uri="{FF2B5EF4-FFF2-40B4-BE49-F238E27FC236}">
                <a16:creationId xmlns:a16="http://schemas.microsoft.com/office/drawing/2014/main" id="{A5FBE016-9C07-4918-9CDA-9D7E4EC45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482" y="2324424"/>
            <a:ext cx="5921519" cy="723576"/>
          </a:xfrm>
          <a:prstGeom prst="rect">
            <a:avLst/>
          </a:prstGeom>
        </p:spPr>
      </p:pic>
    </p:spTree>
    <p:extLst>
      <p:ext uri="{BB962C8B-B14F-4D97-AF65-F5344CB8AC3E}">
        <p14:creationId xmlns:p14="http://schemas.microsoft.com/office/powerpoint/2010/main" val="263442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llenniumPrize.gif">
            <a:extLst>
              <a:ext uri="{FF2B5EF4-FFF2-40B4-BE49-F238E27FC236}">
                <a16:creationId xmlns:a16="http://schemas.microsoft.com/office/drawing/2014/main" id="{71ED756C-A619-4A5C-A62E-CA651DDCBB05}"/>
              </a:ext>
            </a:extLst>
          </p:cNvPr>
          <p:cNvPicPr>
            <a:picLocks noChangeAspect="1"/>
          </p:cNvPicPr>
          <p:nvPr/>
        </p:nvPicPr>
        <p:blipFill>
          <a:blip r:embed="rId2" cstate="print"/>
          <a:stretch>
            <a:fillRect/>
          </a:stretch>
        </p:blipFill>
        <p:spPr>
          <a:xfrm>
            <a:off x="3866003" y="152400"/>
            <a:ext cx="4459993" cy="4819847"/>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5192D94-69D2-4F5A-B250-DC34C7C69B2A}"/>
              </a:ext>
            </a:extLst>
          </p:cNvPr>
          <p:cNvSpPr>
            <a:spLocks noGrp="1"/>
          </p:cNvSpPr>
          <p:nvPr>
            <p:ph type="title"/>
          </p:nvPr>
        </p:nvSpPr>
        <p:spPr>
          <a:xfrm>
            <a:off x="963084" y="4800600"/>
            <a:ext cx="10363200" cy="1362075"/>
          </a:xfrm>
        </p:spPr>
        <p:txBody>
          <a:bodyPr/>
          <a:lstStyle/>
          <a:p>
            <a:pPr algn="ctr"/>
            <a:r>
              <a:rPr lang="en-US" sz="9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Enigma of Mass</a:t>
            </a:r>
            <a:endParaRPr lang="en-US" sz="8800" dirty="0"/>
          </a:p>
        </p:txBody>
      </p:sp>
      <p:sp>
        <p:nvSpPr>
          <p:cNvPr id="3" name="Text Placeholder 2">
            <a:extLst>
              <a:ext uri="{FF2B5EF4-FFF2-40B4-BE49-F238E27FC236}">
                <a16:creationId xmlns:a16="http://schemas.microsoft.com/office/drawing/2014/main" id="{0E5FFA39-01F0-44A3-8696-2B556DEA2B2B}"/>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5BFF583A-92F8-4233-91B3-7D793248EDFC}"/>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0695B4B0-E5C1-4291-A7D7-6180CE5D352D}"/>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45226C63-69B7-4C5D-8752-C47DA0871A2E}"/>
              </a:ext>
            </a:extLst>
          </p:cNvPr>
          <p:cNvSpPr>
            <a:spLocks noGrp="1"/>
          </p:cNvSpPr>
          <p:nvPr>
            <p:ph type="sldNum" sz="quarter" idx="12"/>
          </p:nvPr>
        </p:nvSpPr>
        <p:spPr/>
        <p:txBody>
          <a:bodyPr/>
          <a:lstStyle/>
          <a:p>
            <a:fld id="{87034D8C-3CB4-402A-BC46-2AB14C0FE90A}" type="slidenum">
              <a:rPr lang="en-US" smtClean="0"/>
              <a:pPr/>
              <a:t>51</a:t>
            </a:fld>
            <a:endParaRPr lang="en-US"/>
          </a:p>
        </p:txBody>
      </p:sp>
    </p:spTree>
    <p:extLst>
      <p:ext uri="{BB962C8B-B14F-4D97-AF65-F5344CB8AC3E}">
        <p14:creationId xmlns:p14="http://schemas.microsoft.com/office/powerpoint/2010/main" val="215513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F925C91-E8EA-BEA1-A772-680339DA7D8E}"/>
                  </a:ext>
                </a:extLst>
              </p:cNvPr>
              <p:cNvSpPr>
                <a:spLocks noGrp="1"/>
              </p:cNvSpPr>
              <p:nvPr>
                <p:ph idx="1"/>
              </p:nvPr>
            </p:nvSpPr>
            <p:spPr/>
            <p:txBody>
              <a:bodyPr/>
              <a:lstStyle/>
              <a:p>
                <a:r>
                  <a:rPr lang="en-AU" dirty="0"/>
                  <a:t>Expression of (partial) conservation of </a:t>
                </a:r>
                <a:r>
                  <a:rPr lang="en-AU" dirty="0" err="1"/>
                  <a:t>axialvector</a:t>
                </a:r>
                <a:r>
                  <a:rPr lang="en-AU" dirty="0"/>
                  <a:t> (chirality) current</a:t>
                </a:r>
              </a:p>
              <a:p>
                <a:r>
                  <a:rPr lang="en-AU" dirty="0"/>
                  <a:t> Identity between </a:t>
                </a:r>
              </a:p>
              <a:p>
                <a:endParaRPr lang="en-AU" dirty="0"/>
              </a:p>
              <a:p>
                <a:endParaRPr lang="en-AU" dirty="0"/>
              </a:p>
              <a:p>
                <a:pPr marL="0" indent="0">
                  <a:buNone/>
                </a:pPr>
                <a:r>
                  <a:rPr lang="en-AU" dirty="0"/>
                  <a:t>       axial vector vertex    pseudoscalar vertex    dressed quark propagator</a:t>
                </a:r>
              </a:p>
              <a:p>
                <a:r>
                  <a:rPr lang="en-AU" dirty="0"/>
                  <a:t>Chiral limit </a:t>
                </a:r>
              </a:p>
              <a:p>
                <a:pPr marL="0" indent="0">
                  <a:buNone/>
                </a:pPr>
                <a:endParaRPr lang="en-AU" dirty="0"/>
              </a:p>
              <a:p>
                <a:r>
                  <a:rPr lang="en-AU" dirty="0"/>
                  <a:t>Quantum numbers </a:t>
                </a:r>
                <a14:m>
                  <m:oMath xmlns:m="http://schemas.openxmlformats.org/officeDocument/2006/math">
                    <m:r>
                      <a:rPr lang="en-AU" b="0" i="1" smtClean="0">
                        <a:latin typeface="Cambria Math" panose="02040503050406030204" pitchFamily="18" charset="0"/>
                      </a:rPr>
                      <m:t>⇒</m:t>
                    </m:r>
                  </m:oMath>
                </a14:m>
                <a:r>
                  <a:rPr lang="en-AU" dirty="0"/>
                  <a:t> pion appears as pole in axial vector vertex </a:t>
                </a:r>
              </a:p>
              <a:p>
                <a:pPr marL="0" indent="0">
                  <a:buNone/>
                </a:pPr>
                <a14:m>
                  <m:oMathPara xmlns:m="http://schemas.openxmlformats.org/officeDocument/2006/math">
                    <m:oMathParaPr>
                      <m:jc m:val="centerGroup"/>
                    </m:oMathParaPr>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𝑃</m:t>
                          </m:r>
                        </m:e>
                        <m:sub>
                          <m:r>
                            <a:rPr lang="en-AU" b="0" i="1" smtClean="0">
                              <a:latin typeface="Cambria Math" panose="02040503050406030204" pitchFamily="18" charset="0"/>
                            </a:rPr>
                            <m:t>𝜇</m:t>
                          </m:r>
                        </m:sub>
                      </m:sSub>
                      <m:sSubSup>
                        <m:sSubSupPr>
                          <m:ctrlPr>
                            <a:rPr lang="en-AU" b="0" i="1" smtClean="0">
                              <a:latin typeface="Cambria Math" panose="02040503050406030204" pitchFamily="18" charset="0"/>
                            </a:rPr>
                          </m:ctrlPr>
                        </m:sSubSupPr>
                        <m:e>
                          <m:r>
                            <m:rPr>
                              <m:sty m:val="p"/>
                            </m:rPr>
                            <a:rPr lang="en-AU" b="0" i="0" smtClean="0">
                              <a:latin typeface="Cambria Math" panose="02040503050406030204" pitchFamily="18" charset="0"/>
                            </a:rPr>
                            <m:t>Γ</m:t>
                          </m:r>
                        </m:e>
                        <m:sub>
                          <m:r>
                            <a:rPr lang="en-AU" b="0" i="1" smtClean="0">
                              <a:latin typeface="Cambria Math" panose="02040503050406030204" pitchFamily="18" charset="0"/>
                            </a:rPr>
                            <m:t>5</m:t>
                          </m:r>
                          <m:r>
                            <a:rPr lang="en-AU" b="0" i="1" smtClean="0">
                              <a:latin typeface="Cambria Math" panose="02040503050406030204" pitchFamily="18" charset="0"/>
                            </a:rPr>
                            <m:t>𝜇</m:t>
                          </m:r>
                        </m:sub>
                        <m:sup>
                          <m:r>
                            <a:rPr lang="en-AU" b="0" i="1" smtClean="0">
                              <a:latin typeface="Cambria Math" panose="02040503050406030204" pitchFamily="18" charset="0"/>
                            </a:rPr>
                            <m:t>𝑢𝑑</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𝑘</m:t>
                          </m:r>
                          <m:r>
                            <a:rPr lang="en-AU" b="0" i="1" smtClean="0">
                              <a:latin typeface="Cambria Math" panose="02040503050406030204" pitchFamily="18" charset="0"/>
                            </a:rPr>
                            <m:t>;0</m:t>
                          </m:r>
                        </m:e>
                      </m:d>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𝑓</m:t>
                              </m:r>
                            </m:e>
                            <m:sub>
                              <m:r>
                                <a:rPr lang="en-AU" b="0" i="1" smtClean="0">
                                  <a:latin typeface="Cambria Math" panose="02040503050406030204" pitchFamily="18" charset="0"/>
                                </a:rPr>
                                <m:t>𝜋</m:t>
                              </m:r>
                            </m:sub>
                          </m:sSub>
                          <m:r>
                            <m:rPr>
                              <m:sty m:val="p"/>
                            </m:rPr>
                            <a:rPr lang="en-AU" b="0" i="0" smtClean="0">
                              <a:latin typeface="Cambria Math" panose="02040503050406030204" pitchFamily="18" charset="0"/>
                            </a:rPr>
                            <m:t>Γ</m:t>
                          </m:r>
                        </m:e>
                        <m:sub>
                          <m:r>
                            <a:rPr lang="en-AU" b="0" i="1" smtClean="0">
                              <a:latin typeface="Cambria Math" panose="02040503050406030204" pitchFamily="18" charset="0"/>
                            </a:rPr>
                            <m:t>𝜋</m:t>
                          </m:r>
                        </m:sub>
                      </m:sSub>
                      <m:r>
                        <a:rPr lang="en-AU" b="0" i="1" smtClean="0">
                          <a:latin typeface="Cambria Math" panose="02040503050406030204" pitchFamily="18" charset="0"/>
                        </a:rPr>
                        <m:t>(</m:t>
                      </m:r>
                      <m:r>
                        <a:rPr lang="en-AU" b="0" i="1" smtClean="0">
                          <a:latin typeface="Cambria Math" panose="02040503050406030204" pitchFamily="18" charset="0"/>
                        </a:rPr>
                        <m:t>𝑘</m:t>
                      </m:r>
                      <m:r>
                        <a:rPr lang="en-AU" b="0" i="1" smtClean="0">
                          <a:latin typeface="Cambria Math" panose="02040503050406030204" pitchFamily="18" charset="0"/>
                        </a:rPr>
                        <m:t>;0)</m:t>
                      </m:r>
                    </m:oMath>
                  </m:oMathPara>
                </a14:m>
                <a:endParaRPr lang="en-AU" dirty="0"/>
              </a:p>
              <a:p>
                <a:r>
                  <a:rPr lang="en-AU" dirty="0"/>
                  <a:t>This says that leading amplitude in pion “wave function” is completely determined by the dressed-quark propagator</a:t>
                </a:r>
              </a:p>
            </p:txBody>
          </p:sp>
        </mc:Choice>
        <mc:Fallback>
          <p:sp>
            <p:nvSpPr>
              <p:cNvPr id="3" name="Content Placeholder 2">
                <a:extLst>
                  <a:ext uri="{FF2B5EF4-FFF2-40B4-BE49-F238E27FC236}">
                    <a16:creationId xmlns:a16="http://schemas.microsoft.com/office/drawing/2014/main" id="{3F925C91-E8EA-BEA1-A772-680339DA7D8E}"/>
                  </a:ext>
                </a:extLst>
              </p:cNvPr>
              <p:cNvSpPr>
                <a:spLocks noGrp="1" noRot="1" noChangeAspect="1" noMove="1" noResize="1" noEditPoints="1" noAdjustHandles="1" noChangeArrowheads="1" noChangeShapeType="1" noTextEdit="1"/>
              </p:cNvSpPr>
              <p:nvPr>
                <p:ph idx="1"/>
              </p:nvPr>
            </p:nvSpPr>
            <p:spPr>
              <a:blipFill>
                <a:blip r:embed="rId2"/>
                <a:stretch>
                  <a:fillRect l="-611" t="-943"/>
                </a:stretch>
              </a:blipFill>
            </p:spPr>
            <p:txBody>
              <a:bodyPr/>
              <a:lstStyle/>
              <a:p>
                <a:r>
                  <a:rPr lang="en-AU">
                    <a:noFill/>
                  </a:rPr>
                  <a:t> </a:t>
                </a:r>
              </a:p>
            </p:txBody>
          </p:sp>
        </mc:Fallback>
      </mc:AlternateContent>
      <p:sp>
        <p:nvSpPr>
          <p:cNvPr id="2" name="Title 1">
            <a:extLst>
              <a:ext uri="{FF2B5EF4-FFF2-40B4-BE49-F238E27FC236}">
                <a16:creationId xmlns:a16="http://schemas.microsoft.com/office/drawing/2014/main" id="{EE47D295-146F-6939-5D15-F1C0182852B5}"/>
              </a:ext>
            </a:extLst>
          </p:cNvPr>
          <p:cNvSpPr>
            <a:spLocks noGrp="1"/>
          </p:cNvSpPr>
          <p:nvPr>
            <p:ph type="title"/>
          </p:nvPr>
        </p:nvSpPr>
        <p:spPr/>
        <p:txBody>
          <a:bodyPr/>
          <a:lstStyle/>
          <a:p>
            <a:r>
              <a:rPr lang="en-AU" dirty="0" err="1"/>
              <a:t>Axialvector</a:t>
            </a:r>
            <a:r>
              <a:rPr lang="en-AU" dirty="0"/>
              <a:t> Ward Green Takahashi Identity</a:t>
            </a:r>
          </a:p>
        </p:txBody>
      </p:sp>
      <p:sp>
        <p:nvSpPr>
          <p:cNvPr id="4" name="Date Placeholder 3">
            <a:extLst>
              <a:ext uri="{FF2B5EF4-FFF2-40B4-BE49-F238E27FC236}">
                <a16:creationId xmlns:a16="http://schemas.microsoft.com/office/drawing/2014/main" id="{BADC3E54-865E-24CF-1825-AB35FE8A7619}"/>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69B6118B-3876-B3DD-A45C-09A8206FA0C3}"/>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99F7FD4-D90C-F02E-0867-7322203E8E54}"/>
              </a:ext>
            </a:extLst>
          </p:cNvPr>
          <p:cNvSpPr>
            <a:spLocks noGrp="1"/>
          </p:cNvSpPr>
          <p:nvPr>
            <p:ph type="sldNum" sz="quarter" idx="12"/>
          </p:nvPr>
        </p:nvSpPr>
        <p:spPr/>
        <p:txBody>
          <a:bodyPr/>
          <a:lstStyle/>
          <a:p>
            <a:fld id="{87034D8C-3CB4-402A-BC46-2AB14C0FE90A}" type="slidenum">
              <a:rPr lang="en-US" smtClean="0"/>
              <a:pPr/>
              <a:t>52</a:t>
            </a:fld>
            <a:endParaRPr lang="en-US"/>
          </a:p>
        </p:txBody>
      </p:sp>
      <p:pic>
        <p:nvPicPr>
          <p:cNvPr id="8" name="Picture 7">
            <a:extLst>
              <a:ext uri="{FF2B5EF4-FFF2-40B4-BE49-F238E27FC236}">
                <a16:creationId xmlns:a16="http://schemas.microsoft.com/office/drawing/2014/main" id="{15289A71-F0E3-0B9F-7D75-F37F51A58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153" y="2514600"/>
            <a:ext cx="7529212" cy="518205"/>
          </a:xfrm>
          <a:prstGeom prst="rect">
            <a:avLst/>
          </a:prstGeom>
        </p:spPr>
      </p:pic>
      <p:cxnSp>
        <p:nvCxnSpPr>
          <p:cNvPr id="9" name="Straight Arrow Connector 8">
            <a:extLst>
              <a:ext uri="{FF2B5EF4-FFF2-40B4-BE49-F238E27FC236}">
                <a16:creationId xmlns:a16="http://schemas.microsoft.com/office/drawing/2014/main" id="{EF18B043-4E71-8182-DD15-F34BEE679CA8}"/>
              </a:ext>
            </a:extLst>
          </p:cNvPr>
          <p:cNvCxnSpPr/>
          <p:nvPr/>
        </p:nvCxnSpPr>
        <p:spPr bwMode="auto">
          <a:xfrm flipH="1" flipV="1">
            <a:off x="1905000" y="2971800"/>
            <a:ext cx="76200" cy="30480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D4E411E6-75FD-1C91-A486-74F31F45CC09}"/>
              </a:ext>
            </a:extLst>
          </p:cNvPr>
          <p:cNvCxnSpPr>
            <a:cxnSpLocks/>
          </p:cNvCxnSpPr>
          <p:nvPr/>
        </p:nvCxnSpPr>
        <p:spPr bwMode="auto">
          <a:xfrm flipV="1">
            <a:off x="4572000" y="2909773"/>
            <a:ext cx="350850" cy="36682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66E472D-C7EC-A30D-82BC-F2C6818CF59A}"/>
              </a:ext>
            </a:extLst>
          </p:cNvPr>
          <p:cNvCxnSpPr>
            <a:cxnSpLocks/>
          </p:cNvCxnSpPr>
          <p:nvPr/>
        </p:nvCxnSpPr>
        <p:spPr bwMode="auto">
          <a:xfrm flipH="1" flipV="1">
            <a:off x="6402587" y="2930555"/>
            <a:ext cx="531613" cy="34604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93D9D8A-A40E-44E5-F209-CA9A8F35A4AC}"/>
              </a:ext>
            </a:extLst>
          </p:cNvPr>
          <p:cNvCxnSpPr>
            <a:cxnSpLocks/>
          </p:cNvCxnSpPr>
          <p:nvPr/>
        </p:nvCxnSpPr>
        <p:spPr bwMode="auto">
          <a:xfrm flipV="1">
            <a:off x="7239000" y="2930555"/>
            <a:ext cx="685800" cy="34604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EA8AEE76-0719-783D-CFDC-77478418C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773" y="4005863"/>
            <a:ext cx="7529212" cy="518205"/>
          </a:xfrm>
          <a:prstGeom prst="rect">
            <a:avLst/>
          </a:prstGeom>
        </p:spPr>
      </p:pic>
      <p:sp>
        <p:nvSpPr>
          <p:cNvPr id="20" name="Rectangle 19">
            <a:extLst>
              <a:ext uri="{FF2B5EF4-FFF2-40B4-BE49-F238E27FC236}">
                <a16:creationId xmlns:a16="http://schemas.microsoft.com/office/drawing/2014/main" id="{423D3E44-C0FC-2755-CEE2-4FC0965BCD20}"/>
              </a:ext>
            </a:extLst>
          </p:cNvPr>
          <p:cNvSpPr/>
          <p:nvPr/>
        </p:nvSpPr>
        <p:spPr bwMode="auto">
          <a:xfrm>
            <a:off x="2590800" y="4005864"/>
            <a:ext cx="3200400" cy="4757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23868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 calcmode="lin" valueType="num">
                                      <p:cBhvr>
                                        <p:cTn id="2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3">
                                            <p:txEl>
                                              <p:pRg st="7" end="7"/>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p:cTn id="2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p:cTn id="3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ammapi.jpg">
            <a:extLst>
              <a:ext uri="{FF2B5EF4-FFF2-40B4-BE49-F238E27FC236}">
                <a16:creationId xmlns:a16="http://schemas.microsoft.com/office/drawing/2014/main" id="{A94CDC44-D212-4955-AE3B-6844F7CA8E58}"/>
              </a:ext>
            </a:extLst>
          </p:cNvPr>
          <p:cNvPicPr>
            <a:picLocks noChangeAspect="1"/>
          </p:cNvPicPr>
          <p:nvPr/>
        </p:nvPicPr>
        <p:blipFill>
          <a:blip r:embed="rId2" cstate="print"/>
          <a:stretch>
            <a:fillRect/>
          </a:stretch>
        </p:blipFill>
        <p:spPr>
          <a:xfrm>
            <a:off x="5029200" y="1466060"/>
            <a:ext cx="6324600" cy="1166294"/>
          </a:xfrm>
          <a:prstGeom prst="rect">
            <a:avLst/>
          </a:prstGeom>
        </p:spPr>
      </p:pic>
      <p:pic>
        <p:nvPicPr>
          <p:cNvPr id="18" name="Picture 17" descr="GTpion.jpg">
            <a:extLst>
              <a:ext uri="{FF2B5EF4-FFF2-40B4-BE49-F238E27FC236}">
                <a16:creationId xmlns:a16="http://schemas.microsoft.com/office/drawing/2014/main" id="{5C6B0213-926D-481C-9B3E-442140DFC323}"/>
              </a:ext>
            </a:extLst>
          </p:cNvPr>
          <p:cNvPicPr>
            <a:picLocks noChangeAspect="1"/>
          </p:cNvPicPr>
          <p:nvPr/>
        </p:nvPicPr>
        <p:blipFill>
          <a:blip r:embed="rId3" cstate="print"/>
          <a:stretch>
            <a:fillRect/>
          </a:stretch>
        </p:blipFill>
        <p:spPr>
          <a:xfrm>
            <a:off x="4800600" y="4419600"/>
            <a:ext cx="4902200" cy="2054090"/>
          </a:xfrm>
          <a:prstGeom prst="rect">
            <a:avLst/>
          </a:prstGeom>
        </p:spPr>
      </p:pic>
      <p:sp>
        <p:nvSpPr>
          <p:cNvPr id="2" name="Title 1">
            <a:extLst>
              <a:ext uri="{FF2B5EF4-FFF2-40B4-BE49-F238E27FC236}">
                <a16:creationId xmlns:a16="http://schemas.microsoft.com/office/drawing/2014/main" id="{C67C5EC6-BE80-4EC0-A055-834567EFBF39}"/>
              </a:ext>
            </a:extLst>
          </p:cNvPr>
          <p:cNvSpPr>
            <a:spLocks noGrp="1"/>
          </p:cNvSpPr>
          <p:nvPr>
            <p:ph type="title"/>
          </p:nvPr>
        </p:nvSpPr>
        <p:spPr/>
        <p:txBody>
          <a:bodyPr/>
          <a:lstStyle/>
          <a:p>
            <a:pPr algn="r"/>
            <a:r>
              <a:rPr lang="en-US" sz="3600" dirty="0"/>
              <a:t>Pion’s Goldberger</a:t>
            </a:r>
            <a:br>
              <a:rPr lang="en-US" sz="3600" dirty="0"/>
            </a:br>
            <a:r>
              <a:rPr lang="en-US" sz="3600" dirty="0"/>
              <a:t>-</a:t>
            </a:r>
            <a:r>
              <a:rPr lang="en-US" sz="3600" dirty="0" err="1"/>
              <a:t>Treiman</a:t>
            </a:r>
            <a:r>
              <a:rPr lang="en-US" sz="3600" dirty="0"/>
              <a:t> relation</a:t>
            </a:r>
            <a:endParaRPr lang="en-US" sz="3200" dirty="0"/>
          </a:p>
        </p:txBody>
      </p:sp>
      <p:sp>
        <p:nvSpPr>
          <p:cNvPr id="3" name="Content Placeholder 2">
            <a:extLst>
              <a:ext uri="{FF2B5EF4-FFF2-40B4-BE49-F238E27FC236}">
                <a16:creationId xmlns:a16="http://schemas.microsoft.com/office/drawing/2014/main" id="{109F76A9-9B77-4F23-9A2B-9578FF4489F0}"/>
              </a:ext>
            </a:extLst>
          </p:cNvPr>
          <p:cNvSpPr>
            <a:spLocks noGrp="1"/>
          </p:cNvSpPr>
          <p:nvPr>
            <p:ph idx="1"/>
          </p:nvPr>
        </p:nvSpPr>
        <p:spPr>
          <a:xfrm>
            <a:off x="609600" y="1600201"/>
            <a:ext cx="4648200" cy="4525963"/>
          </a:xfrm>
        </p:spPr>
        <p:txBody>
          <a:bodyPr/>
          <a:lstStyle/>
          <a:p>
            <a:r>
              <a:rPr lang="en-US" sz="2000" dirty="0"/>
              <a:t>Pion’s Bethe-Salpeter amplitude</a:t>
            </a:r>
          </a:p>
          <a:p>
            <a:pPr>
              <a:buNone/>
            </a:pPr>
            <a:r>
              <a:rPr lang="en-US" sz="2000" dirty="0"/>
              <a:t>	Solution of the Bethe-Salpeter equation</a:t>
            </a:r>
          </a:p>
          <a:p>
            <a:pPr>
              <a:buNone/>
            </a:pPr>
            <a:endParaRPr lang="en-US" sz="2000" dirty="0"/>
          </a:p>
          <a:p>
            <a:pPr>
              <a:buNone/>
            </a:pPr>
            <a:endParaRPr lang="en-US" sz="2000" dirty="0"/>
          </a:p>
          <a:p>
            <a:r>
              <a:rPr lang="en-US" sz="2000" dirty="0"/>
              <a:t>Dressed-quark propagator</a:t>
            </a:r>
          </a:p>
          <a:p>
            <a:endParaRPr lang="en-US" sz="2000" dirty="0"/>
          </a:p>
          <a:p>
            <a:r>
              <a:rPr lang="en-US" sz="2000" dirty="0">
                <a:solidFill>
                  <a:schemeClr val="tx1">
                    <a:lumMod val="50000"/>
                  </a:schemeClr>
                </a:solidFill>
              </a:rPr>
              <a:t>Symmetry demands, via Axial-vector</a:t>
            </a:r>
            <a:r>
              <a:rPr lang="en-US" sz="2000" dirty="0"/>
              <a:t> Ward-Takahashi identity:</a:t>
            </a:r>
          </a:p>
          <a:p>
            <a:endParaRPr lang="en-US" dirty="0"/>
          </a:p>
        </p:txBody>
      </p:sp>
      <p:sp>
        <p:nvSpPr>
          <p:cNvPr id="4" name="Date Placeholder 3">
            <a:extLst>
              <a:ext uri="{FF2B5EF4-FFF2-40B4-BE49-F238E27FC236}">
                <a16:creationId xmlns:a16="http://schemas.microsoft.com/office/drawing/2014/main" id="{74CB52C0-2AB5-40D5-BD22-24155067039A}"/>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EAB29C65-9F45-4FBA-A58D-32C275922AAC}"/>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C50E7735-18AB-442F-A43B-D35099901381}"/>
              </a:ext>
            </a:extLst>
          </p:cNvPr>
          <p:cNvSpPr>
            <a:spLocks noGrp="1"/>
          </p:cNvSpPr>
          <p:nvPr>
            <p:ph type="sldNum" sz="quarter" idx="12"/>
          </p:nvPr>
        </p:nvSpPr>
        <p:spPr/>
        <p:txBody>
          <a:bodyPr/>
          <a:lstStyle/>
          <a:p>
            <a:fld id="{87034D8C-3CB4-402A-BC46-2AB14C0FE90A}" type="slidenum">
              <a:rPr lang="en-US" smtClean="0"/>
              <a:pPr/>
              <a:t>53</a:t>
            </a:fld>
            <a:endParaRPr lang="en-US"/>
          </a:p>
        </p:txBody>
      </p:sp>
      <p:sp>
        <p:nvSpPr>
          <p:cNvPr id="7" name="TextBox 6">
            <a:extLst>
              <a:ext uri="{FF2B5EF4-FFF2-40B4-BE49-F238E27FC236}">
                <a16:creationId xmlns:a16="http://schemas.microsoft.com/office/drawing/2014/main" id="{66B78CCD-6A20-48F6-B8CA-E77DCEC8AFC6}"/>
              </a:ext>
            </a:extLst>
          </p:cNvPr>
          <p:cNvSpPr txBox="1"/>
          <p:nvPr/>
        </p:nvSpPr>
        <p:spPr>
          <a:xfrm>
            <a:off x="13447" y="0"/>
            <a:ext cx="4313873" cy="584775"/>
          </a:xfrm>
          <a:prstGeom prst="rect">
            <a:avLst/>
          </a:prstGeom>
          <a:noFill/>
        </p:spPr>
        <p:txBody>
          <a:bodyPr wrap="none" rtlCol="0">
            <a:spAutoFit/>
          </a:bodyPr>
          <a:lstStyle/>
          <a:p>
            <a:r>
              <a:rPr lang="en-US" sz="1600" i="1" dirty="0"/>
              <a:t>Maris, Roberts and Tandy</a:t>
            </a:r>
          </a:p>
          <a:p>
            <a:r>
              <a:rPr lang="en-US" sz="1600" i="1" dirty="0" err="1">
                <a:hlinkClick r:id="rId4"/>
              </a:rPr>
              <a:t>nucl-th</a:t>
            </a:r>
            <a:r>
              <a:rPr lang="en-US" sz="1600" i="1" dirty="0">
                <a:hlinkClick r:id="rId4"/>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p:pic>
        <p:nvPicPr>
          <p:cNvPr id="10" name="Picture 9" descr="SpAB.jpg">
            <a:extLst>
              <a:ext uri="{FF2B5EF4-FFF2-40B4-BE49-F238E27FC236}">
                <a16:creationId xmlns:a16="http://schemas.microsoft.com/office/drawing/2014/main" id="{341137BB-05D6-4B70-87CB-02CFCC114899}"/>
              </a:ext>
            </a:extLst>
          </p:cNvPr>
          <p:cNvPicPr>
            <a:picLocks noChangeAspect="1"/>
          </p:cNvPicPr>
          <p:nvPr/>
        </p:nvPicPr>
        <p:blipFill>
          <a:blip r:embed="rId5" cstate="print"/>
          <a:stretch>
            <a:fillRect/>
          </a:stretch>
        </p:blipFill>
        <p:spPr>
          <a:xfrm>
            <a:off x="4237691" y="2918869"/>
            <a:ext cx="3524250" cy="749840"/>
          </a:xfrm>
          <a:prstGeom prst="rect">
            <a:avLst/>
          </a:prstGeom>
        </p:spPr>
      </p:pic>
      <p:sp>
        <p:nvSpPr>
          <p:cNvPr id="11" name="Oval 10">
            <a:extLst>
              <a:ext uri="{FF2B5EF4-FFF2-40B4-BE49-F238E27FC236}">
                <a16:creationId xmlns:a16="http://schemas.microsoft.com/office/drawing/2014/main" id="{DBCF69B5-7C3E-4E22-8F03-91A60BA299B8}"/>
              </a:ext>
            </a:extLst>
          </p:cNvPr>
          <p:cNvSpPr/>
          <p:nvPr/>
        </p:nvSpPr>
        <p:spPr bwMode="auto">
          <a:xfrm>
            <a:off x="1828800" y="4953000"/>
            <a:ext cx="1981200" cy="12192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Left Brace 11">
            <a:extLst>
              <a:ext uri="{FF2B5EF4-FFF2-40B4-BE49-F238E27FC236}">
                <a16:creationId xmlns:a16="http://schemas.microsoft.com/office/drawing/2014/main" id="{B4E55D59-4219-4857-9D39-C290A4CB6CAA}"/>
              </a:ext>
            </a:extLst>
          </p:cNvPr>
          <p:cNvSpPr/>
          <p:nvPr/>
        </p:nvSpPr>
        <p:spPr bwMode="auto">
          <a:xfrm>
            <a:off x="4648201" y="4572000"/>
            <a:ext cx="198119" cy="1828800"/>
          </a:xfrm>
          <a:prstGeom prst="leftBrac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cxnSp>
        <p:nvCxnSpPr>
          <p:cNvPr id="13" name="Straight Arrow Connector 12">
            <a:extLst>
              <a:ext uri="{FF2B5EF4-FFF2-40B4-BE49-F238E27FC236}">
                <a16:creationId xmlns:a16="http://schemas.microsoft.com/office/drawing/2014/main" id="{625DD429-1434-4A8A-B28D-8DB70833ACB5}"/>
              </a:ext>
            </a:extLst>
          </p:cNvPr>
          <p:cNvCxnSpPr/>
          <p:nvPr/>
        </p:nvCxnSpPr>
        <p:spPr bwMode="auto">
          <a:xfrm>
            <a:off x="3810000" y="5486400"/>
            <a:ext cx="838200" cy="1588"/>
          </a:xfrm>
          <a:prstGeom prst="straightConnector1">
            <a:avLst/>
          </a:prstGeom>
          <a:noFill/>
          <a:ln w="28575" cap="flat" cmpd="sng" algn="ctr">
            <a:solidFill>
              <a:srgbClr val="FFC000"/>
            </a:solidFill>
            <a:prstDash val="solid"/>
            <a:round/>
            <a:headEnd type="none" w="med" len="med"/>
            <a:tailEnd type="arrow"/>
          </a:ln>
          <a:effectLst/>
        </p:spPr>
      </p:cxnSp>
      <p:cxnSp>
        <p:nvCxnSpPr>
          <p:cNvPr id="14" name="Straight Arrow Connector 13">
            <a:extLst>
              <a:ext uri="{FF2B5EF4-FFF2-40B4-BE49-F238E27FC236}">
                <a16:creationId xmlns:a16="http://schemas.microsoft.com/office/drawing/2014/main" id="{988818B5-2322-41F4-8135-BB246E52A7C2}"/>
              </a:ext>
            </a:extLst>
          </p:cNvPr>
          <p:cNvCxnSpPr/>
          <p:nvPr/>
        </p:nvCxnSpPr>
        <p:spPr bwMode="auto">
          <a:xfrm>
            <a:off x="1828800" y="4724400"/>
            <a:ext cx="914400" cy="914400"/>
          </a:xfrm>
          <a:prstGeom prst="straightConnector1">
            <a:avLst/>
          </a:prstGeom>
          <a:noFill/>
          <a:ln w="9525" cap="flat" cmpd="sng" algn="ctr">
            <a:noFill/>
            <a:prstDash val="solid"/>
            <a:round/>
            <a:headEnd type="none" w="med" len="med"/>
            <a:tailEnd type="arrow"/>
          </a:ln>
          <a:effectLst/>
        </p:spPr>
      </p:cxnSp>
      <p:sp>
        <p:nvSpPr>
          <p:cNvPr id="15" name="TextBox 14">
            <a:extLst>
              <a:ext uri="{FF2B5EF4-FFF2-40B4-BE49-F238E27FC236}">
                <a16:creationId xmlns:a16="http://schemas.microsoft.com/office/drawing/2014/main" id="{AE8AEDBE-2DAA-42BC-AE16-BA31EF23B630}"/>
              </a:ext>
            </a:extLst>
          </p:cNvPr>
          <p:cNvSpPr txBox="1"/>
          <p:nvPr/>
        </p:nvSpPr>
        <p:spPr>
          <a:xfrm>
            <a:off x="4800600" y="4953001"/>
            <a:ext cx="5943600" cy="1384995"/>
          </a:xfrm>
          <a:prstGeom prst="rect">
            <a:avLst/>
          </a:prstGeom>
          <a:solidFill>
            <a:schemeClr val="bg1"/>
          </a:solidFill>
        </p:spPr>
        <p:txBody>
          <a:bodyPr wrap="square" rtlCol="0">
            <a:spAutoFit/>
          </a:bodyPr>
          <a:lstStyle/>
          <a:p>
            <a:r>
              <a:rPr lang="en-US" sz="2800" b="1" i="1" dirty="0">
                <a:solidFill>
                  <a:srgbClr val="7030A0"/>
                </a:solidFill>
              </a:rPr>
              <a:t>Miracle</a:t>
            </a:r>
            <a:r>
              <a:rPr lang="en-US" sz="2800" b="1" dirty="0">
                <a:solidFill>
                  <a:srgbClr val="7030A0"/>
                </a:solidFill>
              </a:rPr>
              <a:t>: </a:t>
            </a:r>
            <a:r>
              <a:rPr lang="en-US" sz="2800" b="1" dirty="0">
                <a:solidFill>
                  <a:srgbClr val="800080"/>
                </a:solidFill>
              </a:rPr>
              <a:t>two body problem solved, almost completely, once solution of one body problem is known</a:t>
            </a:r>
            <a:endParaRPr lang="en-US" sz="2000" b="1" dirty="0">
              <a:solidFill>
                <a:srgbClr val="800080"/>
              </a:solidFill>
            </a:endParaRPr>
          </a:p>
        </p:txBody>
      </p:sp>
      <p:sp>
        <p:nvSpPr>
          <p:cNvPr id="16" name="TextBox 15">
            <a:extLst>
              <a:ext uri="{FF2B5EF4-FFF2-40B4-BE49-F238E27FC236}">
                <a16:creationId xmlns:a16="http://schemas.microsoft.com/office/drawing/2014/main" id="{977A5F49-A85C-44C3-BDFD-E09F6C80721F}"/>
              </a:ext>
            </a:extLst>
          </p:cNvPr>
          <p:cNvSpPr txBox="1"/>
          <p:nvPr/>
        </p:nvSpPr>
        <p:spPr>
          <a:xfrm>
            <a:off x="8610600" y="4419601"/>
            <a:ext cx="838200" cy="461665"/>
          </a:xfrm>
          <a:prstGeom prst="rect">
            <a:avLst/>
          </a:prstGeom>
          <a:solidFill>
            <a:schemeClr val="bg1"/>
          </a:solidFill>
        </p:spPr>
        <p:txBody>
          <a:bodyPr wrap="square" rtlCol="0">
            <a:spAutoFit/>
          </a:bodyPr>
          <a:lstStyle/>
          <a:p>
            <a:r>
              <a:rPr lang="en-US" sz="2400" b="1" i="1" dirty="0">
                <a:solidFill>
                  <a:srgbClr val="6600FF"/>
                </a:solidFill>
              </a:rPr>
              <a:t>B(k</a:t>
            </a:r>
            <a:r>
              <a:rPr lang="en-US" sz="2400" b="1" i="1" baseline="30000" dirty="0">
                <a:solidFill>
                  <a:srgbClr val="6600FF"/>
                </a:solidFill>
              </a:rPr>
              <a:t>2</a:t>
            </a:r>
            <a:r>
              <a:rPr lang="en-US" sz="2400" b="1" i="1" dirty="0">
                <a:solidFill>
                  <a:srgbClr val="6600FF"/>
                </a:solidFill>
              </a:rPr>
              <a:t>)</a:t>
            </a:r>
          </a:p>
        </p:txBody>
      </p:sp>
      <p:sp>
        <p:nvSpPr>
          <p:cNvPr id="17" name="Freeform 19">
            <a:extLst>
              <a:ext uri="{FF2B5EF4-FFF2-40B4-BE49-F238E27FC236}">
                <a16:creationId xmlns:a16="http://schemas.microsoft.com/office/drawing/2014/main" id="{9E9791A7-2EA7-46C7-A620-29DC499EA5B6}"/>
              </a:ext>
            </a:extLst>
          </p:cNvPr>
          <p:cNvSpPr/>
          <p:nvPr/>
        </p:nvSpPr>
        <p:spPr bwMode="auto">
          <a:xfrm rot="20963689">
            <a:off x="7938286" y="3225182"/>
            <a:ext cx="2487623" cy="1262966"/>
          </a:xfrm>
          <a:custGeom>
            <a:avLst/>
            <a:gdLst>
              <a:gd name="connsiteX0" fmla="*/ 192506 w 435142"/>
              <a:gd name="connsiteY0" fmla="*/ 1179095 h 1179095"/>
              <a:gd name="connsiteX1" fmla="*/ 409074 w 435142"/>
              <a:gd name="connsiteY1" fmla="*/ 637674 h 1179095"/>
              <a:gd name="connsiteX2" fmla="*/ 36095 w 435142"/>
              <a:gd name="connsiteY2" fmla="*/ 36095 h 1179095"/>
              <a:gd name="connsiteX3" fmla="*/ 36095 w 435142"/>
              <a:gd name="connsiteY3" fmla="*/ 36095 h 1179095"/>
              <a:gd name="connsiteX4" fmla="*/ 0 w 435142"/>
              <a:gd name="connsiteY4" fmla="*/ 0 h 1179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142" h="1179095">
                <a:moveTo>
                  <a:pt x="192506" y="1179095"/>
                </a:moveTo>
                <a:cubicBezTo>
                  <a:pt x="313824" y="1003634"/>
                  <a:pt x="435142" y="828174"/>
                  <a:pt x="409074" y="637674"/>
                </a:cubicBezTo>
                <a:cubicBezTo>
                  <a:pt x="383006" y="447174"/>
                  <a:pt x="36095" y="36095"/>
                  <a:pt x="36095" y="36095"/>
                </a:cubicBezTo>
                <a:lnTo>
                  <a:pt x="36095" y="36095"/>
                </a:lnTo>
                <a:lnTo>
                  <a:pt x="0" y="0"/>
                </a:lnTo>
              </a:path>
            </a:pathLst>
          </a:custGeom>
          <a:noFill/>
          <a:ln w="28575" cap="flat" cmpd="sng" algn="ctr">
            <a:solidFill>
              <a:srgbClr val="7030A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9" name="TextBox 18">
            <a:extLst>
              <a:ext uri="{FF2B5EF4-FFF2-40B4-BE49-F238E27FC236}">
                <a16:creationId xmlns:a16="http://schemas.microsoft.com/office/drawing/2014/main" id="{D3585B28-A459-4E67-A314-1FD188311CF9}"/>
              </a:ext>
            </a:extLst>
          </p:cNvPr>
          <p:cNvSpPr txBox="1"/>
          <p:nvPr/>
        </p:nvSpPr>
        <p:spPr>
          <a:xfrm>
            <a:off x="1981200" y="5083315"/>
            <a:ext cx="1772088" cy="1015663"/>
          </a:xfrm>
          <a:prstGeom prst="rect">
            <a:avLst/>
          </a:prstGeom>
          <a:noFill/>
        </p:spPr>
        <p:txBody>
          <a:bodyPr wrap="none" rtlCol="0">
            <a:spAutoFit/>
          </a:bodyPr>
          <a:lstStyle/>
          <a:p>
            <a:r>
              <a:rPr lang="en-US" sz="2000" b="1" i="1" dirty="0">
                <a:solidFill>
                  <a:srgbClr val="7030A0"/>
                </a:solidFill>
              </a:rPr>
              <a:t>Owing to DCSB</a:t>
            </a:r>
          </a:p>
          <a:p>
            <a:r>
              <a:rPr lang="en-US" sz="2000" b="1" i="1" dirty="0">
                <a:solidFill>
                  <a:srgbClr val="7030A0"/>
                </a:solidFill>
              </a:rPr>
              <a:t>&amp; Exact in</a:t>
            </a:r>
          </a:p>
          <a:p>
            <a:r>
              <a:rPr lang="en-US" sz="2000" b="1" i="1" dirty="0" err="1">
                <a:solidFill>
                  <a:srgbClr val="7030A0"/>
                </a:solidFill>
              </a:rPr>
              <a:t>Chiral</a:t>
            </a:r>
            <a:r>
              <a:rPr lang="en-US" sz="2000" b="1" i="1" dirty="0">
                <a:solidFill>
                  <a:srgbClr val="7030A0"/>
                </a:solidFill>
              </a:rPr>
              <a:t> QCD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2EB6184-87EF-4F5E-8B9F-DB2862B59088}"/>
                  </a:ext>
                </a:extLst>
              </p:cNvPr>
              <p:cNvSpPr txBox="1"/>
              <p:nvPr/>
            </p:nvSpPr>
            <p:spPr>
              <a:xfrm>
                <a:off x="9265614" y="2971800"/>
                <a:ext cx="1935786"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𝑀</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m:t>
                          </m:r>
                          <m:r>
                            <a:rPr lang="en-GB" sz="2000" b="0" i="1" smtClean="0">
                              <a:latin typeface="Cambria Math" panose="02040503050406030204" pitchFamily="18" charset="0"/>
                            </a:rPr>
                            <m:t>𝑝</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𝐵</m:t>
                          </m:r>
                          <m:sSup>
                            <m:sSupPr>
                              <m:ctrlPr>
                                <a:rPr lang="en-GB" sz="2000" i="1">
                                  <a:latin typeface="Cambria Math" panose="02040503050406030204" pitchFamily="18" charset="0"/>
                                </a:rPr>
                              </m:ctrlPr>
                            </m:sSupPr>
                            <m:e>
                              <m:r>
                                <a:rPr lang="en-GB" sz="2000" i="1">
                                  <a:latin typeface="Cambria Math" panose="02040503050406030204" pitchFamily="18" charset="0"/>
                                </a:rPr>
                                <m:t>(</m:t>
                              </m:r>
                              <m:r>
                                <a:rPr lang="en-GB" sz="2000" b="0" i="1" smtClean="0">
                                  <a:latin typeface="Cambria Math" panose="02040503050406030204" pitchFamily="18" charset="0"/>
                                </a:rPr>
                                <m:t>𝑝</m:t>
                              </m:r>
                            </m:e>
                            <m:sup>
                              <m:r>
                                <a:rPr lang="en-GB" sz="2000" i="1">
                                  <a:latin typeface="Cambria Math" panose="02040503050406030204" pitchFamily="18" charset="0"/>
                                </a:rPr>
                                <m:t>2</m:t>
                              </m:r>
                            </m:sup>
                          </m:sSup>
                          <m:r>
                            <a:rPr lang="en-GB" sz="2000" i="1">
                              <a:latin typeface="Cambria Math" panose="02040503050406030204" pitchFamily="18" charset="0"/>
                            </a:rPr>
                            <m:t>)</m:t>
                          </m:r>
                        </m:num>
                        <m:den>
                          <m:r>
                            <a:rPr lang="en-GB" sz="2000" b="0" i="1" smtClean="0">
                              <a:latin typeface="Cambria Math" panose="02040503050406030204" pitchFamily="18" charset="0"/>
                            </a:rPr>
                            <m:t>𝐴</m:t>
                          </m:r>
                          <m:sSup>
                            <m:sSupPr>
                              <m:ctrlPr>
                                <a:rPr lang="en-GB" sz="2000" i="1">
                                  <a:latin typeface="Cambria Math" panose="02040503050406030204" pitchFamily="18" charset="0"/>
                                </a:rPr>
                              </m:ctrlPr>
                            </m:sSupPr>
                            <m:e>
                              <m:r>
                                <a:rPr lang="en-GB" sz="2000" i="1">
                                  <a:latin typeface="Cambria Math" panose="02040503050406030204" pitchFamily="18" charset="0"/>
                                </a:rPr>
                                <m:t>(</m:t>
                              </m:r>
                              <m:r>
                                <a:rPr lang="en-GB" sz="2000" b="0" i="1" smtClean="0">
                                  <a:latin typeface="Cambria Math" panose="02040503050406030204" pitchFamily="18" charset="0"/>
                                </a:rPr>
                                <m:t>𝑝</m:t>
                              </m:r>
                            </m:e>
                            <m:sup>
                              <m:r>
                                <a:rPr lang="en-GB" sz="2000" i="1">
                                  <a:latin typeface="Cambria Math" panose="02040503050406030204" pitchFamily="18" charset="0"/>
                                </a:rPr>
                                <m:t>2</m:t>
                              </m:r>
                            </m:sup>
                          </m:sSup>
                          <m:r>
                            <a:rPr lang="en-GB" sz="2000" i="1">
                              <a:latin typeface="Cambria Math" panose="02040503050406030204" pitchFamily="18" charset="0"/>
                            </a:rPr>
                            <m:t>)</m:t>
                          </m:r>
                        </m:den>
                      </m:f>
                    </m:oMath>
                  </m:oMathPara>
                </a14:m>
                <a:endParaRPr lang="en-US" sz="2000" dirty="0"/>
              </a:p>
            </p:txBody>
          </p:sp>
        </mc:Choice>
        <mc:Fallback xmlns="">
          <p:sp>
            <p:nvSpPr>
              <p:cNvPr id="8" name="TextBox 7">
                <a:extLst>
                  <a:ext uri="{FF2B5EF4-FFF2-40B4-BE49-F238E27FC236}">
                    <a16:creationId xmlns:a16="http://schemas.microsoft.com/office/drawing/2014/main" id="{32EB6184-87EF-4F5E-8B9F-DB2862B59088}"/>
                  </a:ext>
                </a:extLst>
              </p:cNvPr>
              <p:cNvSpPr txBox="1">
                <a:spLocks noRot="1" noChangeAspect="1" noMove="1" noResize="1" noEditPoints="1" noAdjustHandles="1" noChangeArrowheads="1" noChangeShapeType="1" noTextEdit="1"/>
              </p:cNvSpPr>
              <p:nvPr/>
            </p:nvSpPr>
            <p:spPr>
              <a:xfrm>
                <a:off x="9265614" y="2971800"/>
                <a:ext cx="1935786" cy="7645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537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9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3733801"/>
            <a:ext cx="8650287" cy="1362075"/>
          </a:xfrm>
        </p:spPr>
        <p:txBody>
          <a:bodyPr/>
          <a:lstStyle/>
          <a:p>
            <a:pPr algn="ctr"/>
            <a:r>
              <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The most fundamental expression of Goldstone’s Theorem and DCSB</a:t>
            </a:r>
          </a:p>
        </p:txBody>
      </p:sp>
      <p:sp>
        <p:nvSpPr>
          <p:cNvPr id="3" name="Text Placeholder 2"/>
          <p:cNvSpPr>
            <a:spLocks noGrp="1"/>
          </p:cNvSpPr>
          <p:nvPr>
            <p:ph type="body" idx="1"/>
          </p:nvPr>
        </p:nvSpPr>
        <p:spPr>
          <a:xfrm>
            <a:off x="2246313" y="2209801"/>
            <a:ext cx="7772400" cy="1500187"/>
          </a:xfrm>
        </p:spPr>
        <p:txBody>
          <a:bodyPr/>
          <a:lstStyle/>
          <a:p>
            <a:endParaRPr lang="en-US"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54</a:t>
            </a:fld>
            <a:endParaRPr lang="en-US"/>
          </a:p>
        </p:txBody>
      </p:sp>
      <p:sp>
        <p:nvSpPr>
          <p:cNvPr id="8" name="TextBox 7"/>
          <p:cNvSpPr txBox="1"/>
          <p:nvPr/>
        </p:nvSpPr>
        <p:spPr>
          <a:xfrm>
            <a:off x="1524000" y="1676400"/>
            <a:ext cx="9144000" cy="1708160"/>
          </a:xfrm>
          <a:prstGeom prst="rect">
            <a:avLst/>
          </a:prstGeom>
          <a:noFill/>
          <a:effectLst>
            <a:innerShdw blurRad="63500" dist="50800" dir="13500000">
              <a:prstClr val="black">
                <a:alpha val="50000"/>
              </a:prstClr>
            </a:innerShdw>
          </a:effectLst>
        </p:spPr>
        <p:txBody>
          <a:bodyPr wrap="square" rtlCol="0">
            <a:spAutoFit/>
          </a:bodyPr>
          <a:lstStyle/>
          <a:p>
            <a:pPr algn="ct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f</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E</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 B(p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p>
        </p:txBody>
      </p:sp>
      <p:sp>
        <p:nvSpPr>
          <p:cNvPr id="7" name="Rectangle 6"/>
          <p:cNvSpPr/>
          <p:nvPr/>
        </p:nvSpPr>
        <p:spPr bwMode="auto">
          <a:xfrm>
            <a:off x="0" y="0"/>
            <a:ext cx="3973498"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i="1" dirty="0">
                <a:solidFill>
                  <a:srgbClr val="008000"/>
                </a:solidFill>
                <a:latin typeface="Calibri" pitchFamily="34" charset="0"/>
              </a:rPr>
              <a:t>Rudimentary version of this relation is apparent in </a:t>
            </a:r>
            <a:r>
              <a:rPr lang="en-GB" i="1" dirty="0" err="1">
                <a:solidFill>
                  <a:srgbClr val="008000"/>
                </a:solidFill>
                <a:latin typeface="Calibri" pitchFamily="34" charset="0"/>
              </a:rPr>
              <a:t>Nambu’s</a:t>
            </a:r>
            <a:r>
              <a:rPr lang="en-GB" i="1" dirty="0">
                <a:solidFill>
                  <a:srgbClr val="008000"/>
                </a:solidFill>
                <a:latin typeface="Calibri" pitchFamily="34" charset="0"/>
              </a:rPr>
              <a:t> Nobel Prize work</a:t>
            </a:r>
          </a:p>
        </p:txBody>
      </p:sp>
      <p:sp>
        <p:nvSpPr>
          <p:cNvPr id="9" name="TextBox 8"/>
          <p:cNvSpPr txBox="1"/>
          <p:nvPr/>
        </p:nvSpPr>
        <p:spPr>
          <a:xfrm>
            <a:off x="9033249" y="209370"/>
            <a:ext cx="295978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2400" b="1" dirty="0">
                <a:ln>
                  <a:solidFill>
                    <a:srgbClr val="C00000"/>
                  </a:solidFill>
                </a:ln>
                <a:solidFill>
                  <a:schemeClr val="accent3"/>
                </a:solidFill>
              </a:rPr>
              <a:t>Model independent</a:t>
            </a:r>
          </a:p>
          <a:p>
            <a:r>
              <a:rPr lang="en-GB" sz="2400" b="1" dirty="0">
                <a:ln>
                  <a:solidFill>
                    <a:srgbClr val="C00000"/>
                  </a:solidFill>
                </a:ln>
                <a:solidFill>
                  <a:schemeClr val="accent3"/>
                </a:solidFill>
              </a:rPr>
              <a:t>Gauge independent</a:t>
            </a:r>
          </a:p>
          <a:p>
            <a:r>
              <a:rPr lang="en-GB" sz="2400" b="1" dirty="0">
                <a:ln>
                  <a:solidFill>
                    <a:srgbClr val="C00000"/>
                  </a:solidFill>
                </a:ln>
                <a:solidFill>
                  <a:schemeClr val="accent3"/>
                </a:solidFill>
              </a:rPr>
              <a:t>Scheme independent </a:t>
            </a:r>
          </a:p>
        </p:txBody>
      </p:sp>
    </p:spTree>
    <p:extLst>
      <p:ext uri="{BB962C8B-B14F-4D97-AF65-F5344CB8AC3E}">
        <p14:creationId xmlns:p14="http://schemas.microsoft.com/office/powerpoint/2010/main" val="25058371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15"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3733801"/>
            <a:ext cx="8650287" cy="1362075"/>
          </a:xfrm>
        </p:spPr>
        <p:txBody>
          <a:bodyPr/>
          <a:lstStyle/>
          <a:p>
            <a:pPr algn="ctr"/>
            <a:r>
              <a:rPr lang="en-US" sz="5400" dirty="0">
                <a:ln w="10541" cmpd="sng">
                  <a:solidFill>
                    <a:schemeClr val="accent1">
                      <a:shade val="88000"/>
                      <a:satMod val="110000"/>
                    </a:schemeClr>
                  </a:solidFill>
                  <a:prstDash val="solid"/>
                </a:ln>
                <a:solidFill>
                  <a:srgbClr val="003300"/>
                </a:solidFill>
                <a:effectLst>
                  <a:reflection blurRad="6350" stA="55000" endA="300" endPos="45500" dir="5400000" sy="-100000" algn="bl" rotWithShape="0"/>
                </a:effectLst>
              </a:rPr>
              <a:t>Pion exists if, and only if, mass emerges dynamically</a:t>
            </a:r>
            <a:endParaRPr lang="en-US" sz="5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2246313" y="2209801"/>
            <a:ext cx="7772400" cy="1500187"/>
          </a:xfrm>
        </p:spPr>
        <p:txBody>
          <a:bodyPr/>
          <a:lstStyle/>
          <a:p>
            <a:endParaRPr lang="en-US"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55</a:t>
            </a:fld>
            <a:endParaRPr lang="en-US"/>
          </a:p>
        </p:txBody>
      </p:sp>
      <p:sp>
        <p:nvSpPr>
          <p:cNvPr id="8" name="TextBox 7"/>
          <p:cNvSpPr txBox="1"/>
          <p:nvPr/>
        </p:nvSpPr>
        <p:spPr>
          <a:xfrm>
            <a:off x="1524000" y="1676400"/>
            <a:ext cx="9144000" cy="1708160"/>
          </a:xfrm>
          <a:prstGeom prst="rect">
            <a:avLst/>
          </a:prstGeom>
          <a:noFill/>
          <a:effectLst>
            <a:innerShdw blurRad="63500" dist="50800" dir="13500000">
              <a:prstClr val="black">
                <a:alpha val="50000"/>
              </a:prstClr>
            </a:innerShdw>
          </a:effectLst>
        </p:spPr>
        <p:txBody>
          <a:bodyPr wrap="square" rtlCol="0">
            <a:spAutoFit/>
          </a:bodyPr>
          <a:lstStyle/>
          <a:p>
            <a:pPr algn="ct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f</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E</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 B(p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p>
        </p:txBody>
      </p:sp>
      <p:sp>
        <p:nvSpPr>
          <p:cNvPr id="7" name="Rectangle 6"/>
          <p:cNvSpPr/>
          <p:nvPr/>
        </p:nvSpPr>
        <p:spPr bwMode="auto">
          <a:xfrm>
            <a:off x="0" y="0"/>
            <a:ext cx="3973498" cy="609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i="1" dirty="0">
                <a:solidFill>
                  <a:srgbClr val="008000"/>
                </a:solidFill>
                <a:latin typeface="Calibri" pitchFamily="34" charset="0"/>
              </a:rPr>
              <a:t>Rudimentary version of this relation is apparent in </a:t>
            </a:r>
            <a:r>
              <a:rPr lang="en-GB" i="1" dirty="0" err="1">
                <a:solidFill>
                  <a:srgbClr val="008000"/>
                </a:solidFill>
                <a:latin typeface="Calibri" pitchFamily="34" charset="0"/>
              </a:rPr>
              <a:t>Nambu’s</a:t>
            </a:r>
            <a:r>
              <a:rPr lang="en-GB" i="1" dirty="0">
                <a:solidFill>
                  <a:srgbClr val="008000"/>
                </a:solidFill>
                <a:latin typeface="Calibri" pitchFamily="34" charset="0"/>
              </a:rPr>
              <a:t> Nobel Prize work</a:t>
            </a:r>
          </a:p>
        </p:txBody>
      </p:sp>
      <p:sp>
        <p:nvSpPr>
          <p:cNvPr id="9" name="TextBox 8"/>
          <p:cNvSpPr txBox="1"/>
          <p:nvPr/>
        </p:nvSpPr>
        <p:spPr>
          <a:xfrm>
            <a:off x="9033249" y="209370"/>
            <a:ext cx="2959785" cy="120032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2400" b="1" dirty="0">
                <a:ln>
                  <a:solidFill>
                    <a:srgbClr val="C00000"/>
                  </a:solidFill>
                </a:ln>
                <a:solidFill>
                  <a:schemeClr val="accent3"/>
                </a:solidFill>
              </a:rPr>
              <a:t>Model independent</a:t>
            </a:r>
          </a:p>
          <a:p>
            <a:r>
              <a:rPr lang="en-GB" sz="2400" b="1" dirty="0">
                <a:ln>
                  <a:solidFill>
                    <a:srgbClr val="C00000"/>
                  </a:solidFill>
                </a:ln>
                <a:solidFill>
                  <a:schemeClr val="accent3"/>
                </a:solidFill>
              </a:rPr>
              <a:t>Gauge independent</a:t>
            </a:r>
          </a:p>
          <a:p>
            <a:r>
              <a:rPr lang="en-GB" sz="2400" b="1" dirty="0">
                <a:ln>
                  <a:solidFill>
                    <a:srgbClr val="C00000"/>
                  </a:solidFill>
                </a:ln>
                <a:solidFill>
                  <a:schemeClr val="accent3"/>
                </a:solidFill>
              </a:rPr>
              <a:t>Scheme independent </a:t>
            </a:r>
          </a:p>
        </p:txBody>
      </p:sp>
    </p:spTree>
    <p:extLst>
      <p:ext uri="{BB962C8B-B14F-4D97-AF65-F5344CB8AC3E}">
        <p14:creationId xmlns:p14="http://schemas.microsoft.com/office/powerpoint/2010/main" val="16471834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2339-6C89-4DA1-8016-7E6461DF1CDA}"/>
              </a:ext>
            </a:extLst>
          </p:cNvPr>
          <p:cNvSpPr>
            <a:spLocks noGrp="1"/>
          </p:cNvSpPr>
          <p:nvPr>
            <p:ph type="title"/>
          </p:nvPr>
        </p:nvSpPr>
        <p:spPr/>
        <p:txBody>
          <a:bodyPr/>
          <a:lstStyle/>
          <a:p>
            <a:r>
              <a:rPr lang="en-GB" sz="3600" dirty="0"/>
              <a:t>QCD Fact</a:t>
            </a:r>
            <a:r>
              <a:rPr lang="en-GB" sz="3200" dirty="0"/>
              <a:t>       </a:t>
            </a:r>
            <a:r>
              <a:rPr lang="en-GB" sz="3200" b="0" dirty="0">
                <a:ln w="0"/>
                <a:solidFill>
                  <a:schemeClr val="accent1"/>
                </a:solidFill>
                <a:effectLst>
                  <a:outerShdw blurRad="38100" dist="25400" dir="5400000" algn="ctr" rotWithShape="0">
                    <a:srgbClr val="6E747A">
                      <a:alpha val="43000"/>
                    </a:srgbClr>
                  </a:outerShdw>
                </a:effectLst>
              </a:rPr>
              <a:t>Pion (Nambu-Goldstone modes) and mass</a:t>
            </a:r>
            <a:endParaRPr lang="en-US" sz="3200" b="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9519D567-900F-49E4-9AF8-341EDE043144}"/>
              </a:ext>
            </a:extLst>
          </p:cNvPr>
          <p:cNvSpPr>
            <a:spLocks noGrp="1"/>
          </p:cNvSpPr>
          <p:nvPr>
            <p:ph idx="1"/>
          </p:nvPr>
        </p:nvSpPr>
        <p:spPr/>
        <p:txBody>
          <a:bodyPr/>
          <a:lstStyle/>
          <a:p>
            <a:r>
              <a:rPr lang="en-GB" dirty="0"/>
              <a:t>Higgs boson couplings → 0 </a:t>
            </a:r>
          </a:p>
          <a:p>
            <a:r>
              <a:rPr lang="en-GB" dirty="0"/>
              <a:t>Pion exists and is massless</a:t>
            </a:r>
          </a:p>
          <a:p>
            <a:r>
              <a:rPr lang="en-GB" dirty="0"/>
              <a:t>Pion Bethe-Salpeter amplitude</a:t>
            </a:r>
          </a:p>
          <a:p>
            <a:endParaRPr lang="en-GB" dirty="0"/>
          </a:p>
          <a:p>
            <a:endParaRPr lang="en-GB" dirty="0"/>
          </a:p>
          <a:p>
            <a:endParaRPr lang="en-GB" dirty="0"/>
          </a:p>
          <a:p>
            <a:endParaRPr lang="en-GB" dirty="0"/>
          </a:p>
          <a:p>
            <a:endParaRPr lang="en-GB" dirty="0"/>
          </a:p>
          <a:p>
            <a:pPr marL="0" indent="0">
              <a:buNone/>
            </a:pPr>
            <a:r>
              <a:rPr lang="en-GB" dirty="0"/>
              <a:t>			Pion wave function			quark mass function</a:t>
            </a:r>
          </a:p>
          <a:p>
            <a:pPr algn="ctr"/>
            <a:r>
              <a:rPr lang="en-GB" sz="3200" dirty="0">
                <a:solidFill>
                  <a:srgbClr val="FFFF00"/>
                </a:solidFill>
                <a:highlight>
                  <a:srgbClr val="800080"/>
                </a:highlight>
              </a:rPr>
              <a:t>Thus, enigmatically, properties of the nearly massless pion are the cleanest expression of EHM in the Standard Model !</a:t>
            </a:r>
            <a:endParaRPr lang="en-US" sz="3200" dirty="0">
              <a:solidFill>
                <a:srgbClr val="FFFF00"/>
              </a:solidFill>
              <a:highlight>
                <a:srgbClr val="800080"/>
              </a:highlight>
            </a:endParaRPr>
          </a:p>
        </p:txBody>
      </p:sp>
      <p:sp>
        <p:nvSpPr>
          <p:cNvPr id="4" name="Date Placeholder 3">
            <a:extLst>
              <a:ext uri="{FF2B5EF4-FFF2-40B4-BE49-F238E27FC236}">
                <a16:creationId xmlns:a16="http://schemas.microsoft.com/office/drawing/2014/main" id="{CCF1F434-58BA-4A16-8EE8-0852B5665A64}"/>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61F49284-C07B-421C-9490-CB9017555CA1}"/>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4A795DF4-466E-45AA-8466-D16E75CAF1B3}"/>
              </a:ext>
            </a:extLst>
          </p:cNvPr>
          <p:cNvSpPr>
            <a:spLocks noGrp="1"/>
          </p:cNvSpPr>
          <p:nvPr>
            <p:ph type="sldNum" sz="quarter" idx="12"/>
          </p:nvPr>
        </p:nvSpPr>
        <p:spPr/>
        <p:txBody>
          <a:bodyPr/>
          <a:lstStyle/>
          <a:p>
            <a:fld id="{87034D8C-3CB4-402A-BC46-2AB14C0FE90A}" type="slidenum">
              <a:rPr lang="en-US" smtClean="0"/>
              <a:pPr/>
              <a:t>56</a:t>
            </a:fld>
            <a:endParaRPr lang="en-US"/>
          </a:p>
        </p:txBody>
      </p:sp>
      <p:sp>
        <p:nvSpPr>
          <p:cNvPr id="8" name="TextBox 7">
            <a:extLst>
              <a:ext uri="{FF2B5EF4-FFF2-40B4-BE49-F238E27FC236}">
                <a16:creationId xmlns:a16="http://schemas.microsoft.com/office/drawing/2014/main" id="{E620CA23-0553-40A3-9C52-89DA98518A56}"/>
              </a:ext>
            </a:extLst>
          </p:cNvPr>
          <p:cNvSpPr txBox="1"/>
          <p:nvPr/>
        </p:nvSpPr>
        <p:spPr>
          <a:xfrm>
            <a:off x="1524000" y="2863840"/>
            <a:ext cx="9144000" cy="1708160"/>
          </a:xfrm>
          <a:prstGeom prst="rect">
            <a:avLst/>
          </a:prstGeom>
          <a:noFill/>
          <a:effectLst>
            <a:innerShdw blurRad="63500" dist="50800" dir="13500000">
              <a:prstClr val="black">
                <a:alpha val="50000"/>
              </a:prstClr>
            </a:innerShdw>
          </a:effectLst>
        </p:spPr>
        <p:txBody>
          <a:bodyPr wrap="square" rtlCol="0">
            <a:spAutoFit/>
          </a:bodyPr>
          <a:lstStyle/>
          <a:p>
            <a:pPr algn="ct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f</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E</a:t>
            </a:r>
            <a:r>
              <a:rPr lang="el-GR" sz="10500" b="1" i="1" baseline="-25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π</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 = B(p</a:t>
            </a:r>
            <a:r>
              <a:rPr lang="en-US" sz="10500" b="1" i="1" baseline="30000"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2</a:t>
            </a:r>
            <a:r>
              <a:rPr lang="en-US" sz="10500" b="1" i="1" dirty="0">
                <a:ln w="19050">
                  <a:solidFill>
                    <a:schemeClr val="tx2">
                      <a:tint val="1000"/>
                    </a:schemeClr>
                  </a:solidFill>
                  <a:prstDash val="solid"/>
                </a:ln>
                <a:solidFill>
                  <a:schemeClr val="accent3"/>
                </a:solidFill>
                <a:effectLst>
                  <a:glow rad="228600">
                    <a:schemeClr val="accent1">
                      <a:satMod val="175000"/>
                      <a:alpha val="40000"/>
                    </a:schemeClr>
                  </a:glow>
                  <a:outerShdw blurRad="50000" dist="50800" dir="7500000" algn="tl">
                    <a:srgbClr val="000000">
                      <a:shade val="5000"/>
                      <a:alpha val="35000"/>
                    </a:srgbClr>
                  </a:outerShdw>
                </a:effectLst>
              </a:rPr>
              <a:t>)</a:t>
            </a:r>
          </a:p>
        </p:txBody>
      </p:sp>
      <p:sp>
        <p:nvSpPr>
          <p:cNvPr id="9" name="TextBox 8">
            <a:extLst>
              <a:ext uri="{FF2B5EF4-FFF2-40B4-BE49-F238E27FC236}">
                <a16:creationId xmlns:a16="http://schemas.microsoft.com/office/drawing/2014/main" id="{FE6DBC29-7392-4185-AE9C-9DC4DD99CADF}"/>
              </a:ext>
            </a:extLst>
          </p:cNvPr>
          <p:cNvSpPr txBox="1"/>
          <p:nvPr/>
        </p:nvSpPr>
        <p:spPr>
          <a:xfrm>
            <a:off x="4572000" y="1493837"/>
            <a:ext cx="7214796" cy="1200329"/>
          </a:xfrm>
          <a:prstGeom prst="rect">
            <a:avLst/>
          </a:prstGeom>
          <a:noFill/>
        </p:spPr>
        <p:txBody>
          <a:bodyPr wrap="none" rtlCol="0">
            <a:spAutoFit/>
          </a:bodyPr>
          <a:lstStyle/>
          <a:p>
            <a:r>
              <a:rPr lang="en-GB" sz="2400" i="1" dirty="0">
                <a:solidFill>
                  <a:schemeClr val="accent1">
                    <a:lumMod val="50000"/>
                  </a:schemeClr>
                </a:solidFill>
                <a:highlight>
                  <a:srgbClr val="FFFFCC"/>
                </a:highlight>
              </a:rPr>
              <a:t>EHM demands equivalence between </a:t>
            </a:r>
          </a:p>
          <a:p>
            <a:r>
              <a:rPr lang="en-GB" sz="2400" i="1" dirty="0">
                <a:solidFill>
                  <a:schemeClr val="accent1">
                    <a:lumMod val="50000"/>
                  </a:schemeClr>
                </a:solidFill>
                <a:highlight>
                  <a:srgbClr val="FFFFCC"/>
                </a:highlight>
              </a:rPr>
              <a:t>one-body mass and two-body correlation strength</a:t>
            </a:r>
          </a:p>
          <a:p>
            <a:r>
              <a:rPr lang="en-GB" sz="2400" i="1" dirty="0">
                <a:solidFill>
                  <a:schemeClr val="accent1">
                    <a:lumMod val="50000"/>
                  </a:schemeClr>
                </a:solidFill>
                <a:highlight>
                  <a:srgbClr val="FFFFCC"/>
                </a:highlight>
              </a:rPr>
              <a:t>in Nature’s most fundamental </a:t>
            </a:r>
            <a:r>
              <a:rPr lang="en-GB" sz="2400" i="1" dirty="0" err="1">
                <a:solidFill>
                  <a:schemeClr val="accent1">
                    <a:lumMod val="50000"/>
                  </a:schemeClr>
                </a:solidFill>
                <a:highlight>
                  <a:srgbClr val="FFFFCC"/>
                </a:highlight>
              </a:rPr>
              <a:t>Nambu</a:t>
            </a:r>
            <a:r>
              <a:rPr lang="en-GB" sz="2400" i="1" dirty="0">
                <a:solidFill>
                  <a:schemeClr val="accent1">
                    <a:lumMod val="50000"/>
                  </a:schemeClr>
                </a:solidFill>
                <a:highlight>
                  <a:srgbClr val="FFFFCC"/>
                </a:highlight>
              </a:rPr>
              <a:t>-Goldstone bosons</a:t>
            </a:r>
            <a:endParaRPr lang="en-US" sz="2400" i="1" dirty="0">
              <a:solidFill>
                <a:schemeClr val="accent1">
                  <a:lumMod val="50000"/>
                </a:schemeClr>
              </a:solidFill>
              <a:highlight>
                <a:srgbClr val="FFFFCC"/>
              </a:highlight>
            </a:endParaRPr>
          </a:p>
        </p:txBody>
      </p:sp>
    </p:spTree>
    <p:extLst>
      <p:ext uri="{BB962C8B-B14F-4D97-AF65-F5344CB8AC3E}">
        <p14:creationId xmlns:p14="http://schemas.microsoft.com/office/powerpoint/2010/main" val="228468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 calcmode="lin" valueType="num">
                                      <p:cBhvr additive="base">
                                        <p:cTn id="1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8" end="8"/>
                                            </p:txEl>
                                          </p:spTgt>
                                        </p:tgtEl>
                                        <p:attrNameLst>
                                          <p:attrName>ppt_y</p:attrName>
                                        </p:attrNameLst>
                                      </p:cBhvr>
                                      <p:tavLst>
                                        <p:tav tm="0">
                                          <p:val>
                                            <p:strVal val="0-#ppt_h/2"/>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16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2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Dichotomy of the </a:t>
            </a:r>
            <a:r>
              <a:rPr lang="en-US" sz="3200" dirty="0" err="1"/>
              <a:t>pion</a:t>
            </a:r>
            <a:br>
              <a:rPr lang="en-US" sz="3200" dirty="0"/>
            </a:br>
            <a:r>
              <a:rPr lang="en-US" sz="3200" dirty="0"/>
              <a:t>Mass Formula for 0</a:t>
            </a:r>
            <a:r>
              <a:rPr lang="en-US" sz="3200" baseline="30000" dirty="0"/>
              <a:t>—</a:t>
            </a:r>
            <a:r>
              <a:rPr lang="en-US" sz="3200" dirty="0"/>
              <a:t> Mesons</a:t>
            </a:r>
          </a:p>
        </p:txBody>
      </p:sp>
      <p:sp>
        <p:nvSpPr>
          <p:cNvPr id="3" name="Content Placeholder 2"/>
          <p:cNvSpPr>
            <a:spLocks noGrp="1"/>
          </p:cNvSpPr>
          <p:nvPr>
            <p:ph idx="1"/>
          </p:nvPr>
        </p:nvSpPr>
        <p:spPr>
          <a:xfrm>
            <a:off x="609600" y="2941638"/>
            <a:ext cx="10972800" cy="3230563"/>
          </a:xfrm>
        </p:spPr>
        <p:txBody>
          <a:bodyPr/>
          <a:lstStyle/>
          <a:p>
            <a:r>
              <a:rPr lang="en-US" sz="2400" dirty="0"/>
              <a:t>Mass-squared of the pseudoscalar hadron</a:t>
            </a:r>
          </a:p>
          <a:p>
            <a:r>
              <a:rPr lang="en-US" sz="2400" dirty="0"/>
              <a:t>Sum of the current-quark masses of the constituents; </a:t>
            </a:r>
          </a:p>
          <a:p>
            <a:pPr>
              <a:buNone/>
            </a:pPr>
            <a:r>
              <a:rPr lang="en-US" sz="2400" dirty="0"/>
              <a:t>	e.g., </a:t>
            </a:r>
            <a:r>
              <a:rPr lang="en-US" sz="2400" dirty="0" err="1"/>
              <a:t>pion</a:t>
            </a:r>
            <a:r>
              <a:rPr lang="en-US" sz="2400" dirty="0"/>
              <a:t> = </a:t>
            </a:r>
            <a:r>
              <a:rPr lang="en-US" sz="2400" i="1" dirty="0"/>
              <a:t>m</a:t>
            </a:r>
            <a:r>
              <a:rPr lang="en-US" sz="2400" i="1" baseline="-25000" dirty="0"/>
              <a:t>u</a:t>
            </a:r>
            <a:r>
              <a:rPr lang="el-GR" sz="2400" i="1" baseline="30000" dirty="0"/>
              <a:t>ς</a:t>
            </a:r>
            <a:r>
              <a:rPr lang="en-US" sz="2400" i="1" dirty="0"/>
              <a:t> + </a:t>
            </a:r>
            <a:r>
              <a:rPr lang="en-US" sz="2400" i="1" dirty="0" err="1"/>
              <a:t>m</a:t>
            </a:r>
            <a:r>
              <a:rPr lang="en-US" sz="2400" i="1" baseline="-25000" dirty="0" err="1"/>
              <a:t>d</a:t>
            </a:r>
            <a:r>
              <a:rPr lang="el-GR" sz="2400" i="1" baseline="30000" dirty="0"/>
              <a:t>ς</a:t>
            </a:r>
            <a:r>
              <a:rPr lang="en-US" sz="2400" i="1" baseline="30000" dirty="0"/>
              <a:t> </a:t>
            </a:r>
            <a:r>
              <a:rPr lang="en-US" sz="2400" dirty="0"/>
              <a:t>, where  “</a:t>
            </a:r>
            <a:r>
              <a:rPr lang="el-GR" sz="2400" i="1" dirty="0"/>
              <a:t>ς</a:t>
            </a:r>
            <a:r>
              <a:rPr lang="en-US" sz="2400" i="1" dirty="0"/>
              <a:t>”</a:t>
            </a:r>
            <a:r>
              <a:rPr lang="en-US" sz="2400" dirty="0"/>
              <a:t>  is the </a:t>
            </a:r>
            <a:r>
              <a:rPr lang="en-US" sz="2400" dirty="0" err="1"/>
              <a:t>renormalisation</a:t>
            </a:r>
            <a:r>
              <a:rPr lang="en-US" sz="2400" dirty="0"/>
              <a:t> point</a:t>
            </a:r>
            <a:endParaRPr lang="en-US" sz="2400" i="1" baseline="300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57</a:t>
            </a:fld>
            <a:endParaRPr lang="en-US"/>
          </a:p>
        </p:txBody>
      </p:sp>
      <p:pic>
        <p:nvPicPr>
          <p:cNvPr id="7" name="Picture 6" descr="GMORQCD.gif"/>
          <p:cNvPicPr>
            <a:picLocks noChangeAspect="1"/>
          </p:cNvPicPr>
          <p:nvPr/>
        </p:nvPicPr>
        <p:blipFill>
          <a:blip r:embed="rId2" cstate="print"/>
          <a:stretch>
            <a:fillRect/>
          </a:stretch>
        </p:blipFill>
        <p:spPr>
          <a:xfrm>
            <a:off x="3690258" y="1447800"/>
            <a:ext cx="4386943" cy="1143000"/>
          </a:xfrm>
          <a:prstGeom prst="rect">
            <a:avLst/>
          </a:prstGeom>
          <a:ln>
            <a:noFill/>
          </a:ln>
          <a:effectLst>
            <a:outerShdw blurRad="292100" dist="139700" dir="2700000" algn="tl" rotWithShape="0">
              <a:srgbClr val="333333">
                <a:alpha val="65000"/>
              </a:srgbClr>
            </a:outerShdw>
          </a:effectLst>
        </p:spPr>
      </p:pic>
      <p:sp>
        <p:nvSpPr>
          <p:cNvPr id="8" name="Freeform 7"/>
          <p:cNvSpPr/>
          <p:nvPr/>
        </p:nvSpPr>
        <p:spPr bwMode="auto">
          <a:xfrm>
            <a:off x="762000" y="1096108"/>
            <a:ext cx="3938955" cy="1951892"/>
          </a:xfrm>
          <a:custGeom>
            <a:avLst/>
            <a:gdLst>
              <a:gd name="connsiteX0" fmla="*/ 296985 w 2430585"/>
              <a:gd name="connsiteY0" fmla="*/ 1905000 h 1905000"/>
              <a:gd name="connsiteX1" fmla="*/ 355600 w 2430585"/>
              <a:gd name="connsiteY1" fmla="*/ 205154 h 1905000"/>
              <a:gd name="connsiteX2" fmla="*/ 2430585 w 2430585"/>
              <a:gd name="connsiteY2" fmla="*/ 674077 h 1905000"/>
            </a:gdLst>
            <a:ahLst/>
            <a:cxnLst>
              <a:cxn ang="0">
                <a:pos x="connsiteX0" y="connsiteY0"/>
              </a:cxn>
              <a:cxn ang="0">
                <a:pos x="connsiteX1" y="connsiteY1"/>
              </a:cxn>
              <a:cxn ang="0">
                <a:pos x="connsiteX2" y="connsiteY2"/>
              </a:cxn>
            </a:cxnLst>
            <a:rect l="l" t="t" r="r" b="b"/>
            <a:pathLst>
              <a:path w="2430585" h="1905000">
                <a:moveTo>
                  <a:pt x="296985" y="1905000"/>
                </a:moveTo>
                <a:cubicBezTo>
                  <a:pt x="148492" y="1157654"/>
                  <a:pt x="0" y="410308"/>
                  <a:pt x="355600" y="205154"/>
                </a:cubicBezTo>
                <a:cubicBezTo>
                  <a:pt x="711200" y="0"/>
                  <a:pt x="1570892" y="337038"/>
                  <a:pt x="2430585" y="674077"/>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9" name="Freeform 8"/>
          <p:cNvSpPr/>
          <p:nvPr/>
        </p:nvSpPr>
        <p:spPr bwMode="auto">
          <a:xfrm>
            <a:off x="7848600" y="1760414"/>
            <a:ext cx="1904999" cy="1951892"/>
          </a:xfrm>
          <a:custGeom>
            <a:avLst/>
            <a:gdLst>
              <a:gd name="connsiteX0" fmla="*/ 668215 w 1693984"/>
              <a:gd name="connsiteY0" fmla="*/ 1709616 h 1709616"/>
              <a:gd name="connsiteX1" fmla="*/ 1582615 w 1693984"/>
              <a:gd name="connsiteY1" fmla="*/ 279400 h 1709616"/>
              <a:gd name="connsiteX2" fmla="*/ 0 w 1693984"/>
              <a:gd name="connsiteY2" fmla="*/ 33216 h 1709616"/>
            </a:gdLst>
            <a:ahLst/>
            <a:cxnLst>
              <a:cxn ang="0">
                <a:pos x="connsiteX0" y="connsiteY0"/>
              </a:cxn>
              <a:cxn ang="0">
                <a:pos x="connsiteX1" y="connsiteY1"/>
              </a:cxn>
              <a:cxn ang="0">
                <a:pos x="connsiteX2" y="connsiteY2"/>
              </a:cxn>
            </a:cxnLst>
            <a:rect l="l" t="t" r="r" b="b"/>
            <a:pathLst>
              <a:path w="1693984" h="1709616">
                <a:moveTo>
                  <a:pt x="668215" y="1709616"/>
                </a:moveTo>
                <a:cubicBezTo>
                  <a:pt x="1181099" y="1134208"/>
                  <a:pt x="1693984" y="558800"/>
                  <a:pt x="1582615" y="279400"/>
                </a:cubicBezTo>
                <a:cubicBezTo>
                  <a:pt x="1471246" y="0"/>
                  <a:pt x="735623" y="16608"/>
                  <a:pt x="0" y="33216"/>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TextBox 10"/>
          <p:cNvSpPr txBox="1"/>
          <p:nvPr/>
        </p:nvSpPr>
        <p:spPr>
          <a:xfrm>
            <a:off x="0" y="1"/>
            <a:ext cx="4313873" cy="584775"/>
          </a:xfrm>
          <a:prstGeom prst="rect">
            <a:avLst/>
          </a:prstGeom>
          <a:noFill/>
        </p:spPr>
        <p:txBody>
          <a:bodyPr wrap="none" rtlCol="0">
            <a:spAutoFit/>
          </a:bodyPr>
          <a:lstStyle/>
          <a:p>
            <a:r>
              <a:rPr lang="en-US" sz="1600" i="1" dirty="0"/>
              <a:t>Maris, Roberts and Tandy</a:t>
            </a:r>
          </a:p>
          <a:p>
            <a:r>
              <a:rPr lang="en-US" sz="1600" i="1" dirty="0" err="1">
                <a:hlinkClick r:id="rId3"/>
              </a:rPr>
              <a:t>nucl-th</a:t>
            </a:r>
            <a:r>
              <a:rPr lang="en-US" sz="1600" i="1" dirty="0">
                <a:hlinkClick r:id="rId3"/>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strVal val="#ppt_w*0.70"/>
                                          </p:val>
                                        </p:tav>
                                        <p:tav tm="100000">
                                          <p:val>
                                            <p:strVal val="#ppt_w"/>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1000"/>
                                        <p:tgtEl>
                                          <p:spTgt spid="3">
                                            <p:txEl>
                                              <p:pRg st="2" end="2"/>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2000" fill="hold"/>
                                        <p:tgtEl>
                                          <p:spTgt spid="9"/>
                                        </p:tgtEl>
                                        <p:attrNameLst>
                                          <p:attrName>ppt_w</p:attrName>
                                        </p:attrNameLst>
                                      </p:cBhvr>
                                      <p:tavLst>
                                        <p:tav tm="0">
                                          <p:val>
                                            <p:fltVal val="0"/>
                                          </p:val>
                                        </p:tav>
                                        <p:tav tm="100000">
                                          <p:val>
                                            <p:strVal val="#ppt_w"/>
                                          </p:val>
                                        </p:tav>
                                      </p:tavLst>
                                    </p:anim>
                                    <p:anim calcmode="lin" valueType="num">
                                      <p:cBhvr>
                                        <p:cTn id="30" dur="2000" fill="hold"/>
                                        <p:tgtEl>
                                          <p:spTgt spid="9"/>
                                        </p:tgtEl>
                                        <p:attrNameLst>
                                          <p:attrName>ppt_h</p:attrName>
                                        </p:attrNameLst>
                                      </p:cBhvr>
                                      <p:tavLst>
                                        <p:tav tm="0">
                                          <p:val>
                                            <p:fltVal val="0"/>
                                          </p:val>
                                        </p:tav>
                                        <p:tav tm="100000">
                                          <p:val>
                                            <p:strVal val="#ppt_h"/>
                                          </p:val>
                                        </p:tav>
                                      </p:tavLst>
                                    </p:anim>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pidiagram.gif"/>
          <p:cNvPicPr>
            <a:picLocks noChangeAspect="1"/>
          </p:cNvPicPr>
          <p:nvPr/>
        </p:nvPicPr>
        <p:blipFill>
          <a:blip r:embed="rId2" cstate="print"/>
          <a:stretch>
            <a:fillRect/>
          </a:stretch>
        </p:blipFill>
        <p:spPr>
          <a:xfrm>
            <a:off x="3886200" y="5105401"/>
            <a:ext cx="4114800" cy="1409417"/>
          </a:xfrm>
          <a:prstGeom prst="rect">
            <a:avLst/>
          </a:prstGeom>
        </p:spPr>
      </p:pic>
      <p:sp>
        <p:nvSpPr>
          <p:cNvPr id="2" name="Title 1"/>
          <p:cNvSpPr>
            <a:spLocks noGrp="1"/>
          </p:cNvSpPr>
          <p:nvPr>
            <p:ph type="title"/>
          </p:nvPr>
        </p:nvSpPr>
        <p:spPr/>
        <p:txBody>
          <a:bodyPr/>
          <a:lstStyle/>
          <a:p>
            <a:pPr algn="r"/>
            <a:r>
              <a:rPr lang="en-US" sz="3200" dirty="0"/>
              <a:t>Dichotomy of the </a:t>
            </a:r>
            <a:r>
              <a:rPr lang="en-US" sz="3200" dirty="0" err="1"/>
              <a:t>pion</a:t>
            </a:r>
            <a:br>
              <a:rPr lang="en-US" sz="3200" dirty="0"/>
            </a:br>
            <a:r>
              <a:rPr lang="en-US" sz="3200" dirty="0"/>
              <a:t>Mass Formula for 0</a:t>
            </a:r>
            <a:r>
              <a:rPr lang="en-US" sz="3200" baseline="30000" dirty="0"/>
              <a:t>—</a:t>
            </a:r>
            <a:r>
              <a:rPr lang="en-US" sz="3200" dirty="0"/>
              <a:t> Mesons</a:t>
            </a:r>
          </a:p>
        </p:txBody>
      </p:sp>
      <p:sp>
        <p:nvSpPr>
          <p:cNvPr id="3" name="Content Placeholder 2"/>
          <p:cNvSpPr>
            <a:spLocks noGrp="1"/>
          </p:cNvSpPr>
          <p:nvPr>
            <p:ph idx="1"/>
          </p:nvPr>
        </p:nvSpPr>
        <p:spPr>
          <a:xfrm>
            <a:off x="609599" y="3733800"/>
            <a:ext cx="10972799" cy="1828800"/>
          </a:xfrm>
        </p:spPr>
        <p:txBody>
          <a:bodyPr/>
          <a:lstStyle/>
          <a:p>
            <a:r>
              <a:rPr lang="en-US" sz="2400" dirty="0" err="1">
                <a:solidFill>
                  <a:srgbClr val="FF0000"/>
                </a:solidFill>
              </a:rPr>
              <a:t>Pseudovector</a:t>
            </a:r>
            <a:r>
              <a:rPr lang="en-US" sz="2400" dirty="0"/>
              <a:t> projection of the </a:t>
            </a:r>
            <a:r>
              <a:rPr lang="en-US" sz="2400" dirty="0">
                <a:solidFill>
                  <a:srgbClr val="7030A0"/>
                </a:solidFill>
              </a:rPr>
              <a:t>Bethe-</a:t>
            </a:r>
            <a:r>
              <a:rPr lang="en-US" sz="2400" dirty="0" err="1">
                <a:solidFill>
                  <a:srgbClr val="7030A0"/>
                </a:solidFill>
              </a:rPr>
              <a:t>Salpeter</a:t>
            </a:r>
            <a:r>
              <a:rPr lang="en-US" sz="2400" dirty="0">
                <a:solidFill>
                  <a:srgbClr val="7030A0"/>
                </a:solidFill>
              </a:rPr>
              <a:t> wave function </a:t>
            </a:r>
            <a:r>
              <a:rPr lang="en-US" sz="2400" dirty="0"/>
              <a:t>onto the origin in configuration space</a:t>
            </a:r>
          </a:p>
          <a:p>
            <a:pPr lvl="1"/>
            <a:r>
              <a:rPr lang="en-US" dirty="0"/>
              <a:t>Namely, the </a:t>
            </a:r>
            <a:r>
              <a:rPr lang="en-US" dirty="0" err="1"/>
              <a:t>pseudoscalar</a:t>
            </a:r>
            <a:r>
              <a:rPr lang="en-US" dirty="0"/>
              <a:t> meson’s </a:t>
            </a:r>
            <a:r>
              <a:rPr lang="en-US" dirty="0" err="1"/>
              <a:t>leptonic</a:t>
            </a:r>
            <a:r>
              <a:rPr lang="en-US" dirty="0"/>
              <a:t> decay constant, which is the strong interaction contribution to the strength of the meson’s weak interaction</a:t>
            </a:r>
          </a:p>
          <a:p>
            <a:pPr lvl="1"/>
            <a:endParaRPr lang="en-US" i="1" baseline="300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58</a:t>
            </a:fld>
            <a:endParaRPr lang="en-US"/>
          </a:p>
        </p:txBody>
      </p:sp>
      <p:pic>
        <p:nvPicPr>
          <p:cNvPr id="7" name="Picture 6" descr="GMORQCD.gif"/>
          <p:cNvPicPr>
            <a:picLocks noChangeAspect="1"/>
          </p:cNvPicPr>
          <p:nvPr/>
        </p:nvPicPr>
        <p:blipFill>
          <a:blip r:embed="rId3" cstate="print"/>
          <a:stretch>
            <a:fillRect/>
          </a:stretch>
        </p:blipFill>
        <p:spPr>
          <a:xfrm>
            <a:off x="3690258" y="1447800"/>
            <a:ext cx="4386943" cy="1143000"/>
          </a:xfrm>
          <a:prstGeom prst="rect">
            <a:avLst/>
          </a:prstGeom>
          <a:ln>
            <a:noFill/>
          </a:ln>
          <a:effectLst>
            <a:outerShdw blurRad="292100" dist="139700" dir="2700000" algn="tl" rotWithShape="0">
              <a:srgbClr val="333333">
                <a:alpha val="65000"/>
              </a:srgbClr>
            </a:outerShdw>
          </a:effectLst>
        </p:spPr>
      </p:pic>
      <p:pic>
        <p:nvPicPr>
          <p:cNvPr id="11" name="Picture 10" descr="fpiformula.gif"/>
          <p:cNvPicPr>
            <a:picLocks noChangeAspect="1"/>
          </p:cNvPicPr>
          <p:nvPr/>
        </p:nvPicPr>
        <p:blipFill>
          <a:blip r:embed="rId4" cstate="print"/>
          <a:stretch>
            <a:fillRect/>
          </a:stretch>
        </p:blipFill>
        <p:spPr>
          <a:xfrm>
            <a:off x="2491740" y="2895600"/>
            <a:ext cx="7208520" cy="739140"/>
          </a:xfrm>
          <a:prstGeom prst="rect">
            <a:avLst/>
          </a:prstGeom>
        </p:spPr>
      </p:pic>
      <p:sp>
        <p:nvSpPr>
          <p:cNvPr id="12" name="Oval 11"/>
          <p:cNvSpPr/>
          <p:nvPr/>
        </p:nvSpPr>
        <p:spPr bwMode="auto">
          <a:xfrm>
            <a:off x="5943600" y="3048000"/>
            <a:ext cx="533400" cy="457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cxnSp>
        <p:nvCxnSpPr>
          <p:cNvPr id="14" name="Straight Arrow Connector 13"/>
          <p:cNvCxnSpPr>
            <a:cxnSpLocks/>
          </p:cNvCxnSpPr>
          <p:nvPr/>
        </p:nvCxnSpPr>
        <p:spPr bwMode="auto">
          <a:xfrm flipV="1">
            <a:off x="2819400" y="3429000"/>
            <a:ext cx="3124200" cy="457200"/>
          </a:xfrm>
          <a:prstGeom prst="straightConnector1">
            <a:avLst/>
          </a:prstGeom>
          <a:noFill/>
          <a:ln w="19050" cap="flat" cmpd="sng" algn="ctr">
            <a:solidFill>
              <a:srgbClr val="FF0000"/>
            </a:solidFill>
            <a:prstDash val="solid"/>
            <a:round/>
            <a:headEnd type="none" w="med" len="med"/>
            <a:tailEnd type="arrow"/>
          </a:ln>
          <a:effectLst/>
        </p:spPr>
      </p:cxnSp>
      <p:sp>
        <p:nvSpPr>
          <p:cNvPr id="15" name="Freeform 14"/>
          <p:cNvSpPr/>
          <p:nvPr/>
        </p:nvSpPr>
        <p:spPr bwMode="auto">
          <a:xfrm>
            <a:off x="2723662" y="1838570"/>
            <a:ext cx="1133230" cy="1291493"/>
          </a:xfrm>
          <a:custGeom>
            <a:avLst/>
            <a:gdLst>
              <a:gd name="connsiteX0" fmla="*/ 31261 w 1133230"/>
              <a:gd name="connsiteY0" fmla="*/ 1291493 h 1291493"/>
              <a:gd name="connsiteX1" fmla="*/ 183661 w 1133230"/>
              <a:gd name="connsiteY1" fmla="*/ 189523 h 1291493"/>
              <a:gd name="connsiteX2" fmla="*/ 1133230 w 1133230"/>
              <a:gd name="connsiteY2" fmla="*/ 154354 h 1291493"/>
            </a:gdLst>
            <a:ahLst/>
            <a:cxnLst>
              <a:cxn ang="0">
                <a:pos x="connsiteX0" y="connsiteY0"/>
              </a:cxn>
              <a:cxn ang="0">
                <a:pos x="connsiteX1" y="connsiteY1"/>
              </a:cxn>
              <a:cxn ang="0">
                <a:pos x="connsiteX2" y="connsiteY2"/>
              </a:cxn>
            </a:cxnLst>
            <a:rect l="l" t="t" r="r" b="b"/>
            <a:pathLst>
              <a:path w="1133230" h="1291493">
                <a:moveTo>
                  <a:pt x="31261" y="1291493"/>
                </a:moveTo>
                <a:cubicBezTo>
                  <a:pt x="15630" y="835269"/>
                  <a:pt x="0" y="379046"/>
                  <a:pt x="183661" y="189523"/>
                </a:cubicBezTo>
                <a:cubicBezTo>
                  <a:pt x="367322" y="0"/>
                  <a:pt x="750276" y="77177"/>
                  <a:pt x="1133230" y="154354"/>
                </a:cubicBezTo>
              </a:path>
            </a:pathLst>
          </a:custGeom>
          <a:noFill/>
          <a:ln w="3810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7" name="Rectangle 16"/>
          <p:cNvSpPr/>
          <p:nvPr/>
        </p:nvSpPr>
        <p:spPr bwMode="auto">
          <a:xfrm>
            <a:off x="6477000" y="2971800"/>
            <a:ext cx="3276600" cy="609600"/>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6" name="TextBox 15"/>
          <p:cNvSpPr txBox="1"/>
          <p:nvPr/>
        </p:nvSpPr>
        <p:spPr>
          <a:xfrm>
            <a:off x="0" y="1"/>
            <a:ext cx="4313873" cy="584775"/>
          </a:xfrm>
          <a:prstGeom prst="rect">
            <a:avLst/>
          </a:prstGeom>
          <a:noFill/>
        </p:spPr>
        <p:txBody>
          <a:bodyPr wrap="none" rtlCol="0">
            <a:spAutoFit/>
          </a:bodyPr>
          <a:lstStyle/>
          <a:p>
            <a:r>
              <a:rPr lang="en-US" sz="1600" i="1" dirty="0"/>
              <a:t>Maris, Roberts and Tandy</a:t>
            </a:r>
          </a:p>
          <a:p>
            <a:r>
              <a:rPr lang="en-US" sz="1600" i="1" dirty="0" err="1">
                <a:hlinkClick r:id="rId5"/>
              </a:rPr>
              <a:t>nucl-th</a:t>
            </a:r>
            <a:r>
              <a:rPr lang="en-US" sz="1600" i="1" dirty="0">
                <a:hlinkClick r:id="rId5"/>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p:cxnSp>
        <p:nvCxnSpPr>
          <p:cNvPr id="10" name="Straight Arrow Connector 9">
            <a:extLst>
              <a:ext uri="{FF2B5EF4-FFF2-40B4-BE49-F238E27FC236}">
                <a16:creationId xmlns:a16="http://schemas.microsoft.com/office/drawing/2014/main" id="{466F0A58-DD3F-70A9-61CF-1DEFCFDDD6AE}"/>
              </a:ext>
            </a:extLst>
          </p:cNvPr>
          <p:cNvCxnSpPr>
            <a:cxnSpLocks/>
          </p:cNvCxnSpPr>
          <p:nvPr/>
        </p:nvCxnSpPr>
        <p:spPr bwMode="auto">
          <a:xfrm flipV="1">
            <a:off x="6781800" y="3581400"/>
            <a:ext cx="1143000" cy="304800"/>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10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2000" fill="hold"/>
                                        <p:tgtEl>
                                          <p:spTgt spid="19"/>
                                        </p:tgtEl>
                                        <p:attrNameLst>
                                          <p:attrName>ppt_w</p:attrName>
                                        </p:attrNameLst>
                                      </p:cBhvr>
                                      <p:tavLst>
                                        <p:tav tm="0">
                                          <p:val>
                                            <p:fltVal val="0"/>
                                          </p:val>
                                        </p:tav>
                                        <p:tav tm="100000">
                                          <p:val>
                                            <p:strVal val="#ppt_w"/>
                                          </p:val>
                                        </p:tav>
                                      </p:tavLst>
                                    </p:anim>
                                    <p:anim calcmode="lin" valueType="num">
                                      <p:cBhvr>
                                        <p:cTn id="28" dur="2000" fill="hold"/>
                                        <p:tgtEl>
                                          <p:spTgt spid="19"/>
                                        </p:tgtEl>
                                        <p:attrNameLst>
                                          <p:attrName>ppt_h</p:attrName>
                                        </p:attrNameLst>
                                      </p:cBhvr>
                                      <p:tavLst>
                                        <p:tav tm="0">
                                          <p:val>
                                            <p:fltVal val="0"/>
                                          </p:val>
                                        </p:tav>
                                        <p:tav tm="100000">
                                          <p:val>
                                            <p:strVal val="#ppt_h"/>
                                          </p:val>
                                        </p:tav>
                                      </p:tavLst>
                                    </p:anim>
                                    <p:animEffect transition="in" filter="fade">
                                      <p:cBhvr>
                                        <p:cTn id="29" dur="20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pidiagram.gif"/>
          <p:cNvPicPr>
            <a:picLocks noChangeAspect="1"/>
          </p:cNvPicPr>
          <p:nvPr/>
        </p:nvPicPr>
        <p:blipFill>
          <a:blip r:embed="rId2" cstate="print"/>
          <a:stretch>
            <a:fillRect/>
          </a:stretch>
        </p:blipFill>
        <p:spPr>
          <a:xfrm>
            <a:off x="3962401" y="5075184"/>
            <a:ext cx="3880941" cy="1439634"/>
          </a:xfrm>
          <a:prstGeom prst="rect">
            <a:avLst/>
          </a:prstGeom>
        </p:spPr>
      </p:pic>
      <p:sp>
        <p:nvSpPr>
          <p:cNvPr id="2" name="Title 1"/>
          <p:cNvSpPr>
            <a:spLocks noGrp="1"/>
          </p:cNvSpPr>
          <p:nvPr>
            <p:ph type="title"/>
          </p:nvPr>
        </p:nvSpPr>
        <p:spPr/>
        <p:txBody>
          <a:bodyPr/>
          <a:lstStyle/>
          <a:p>
            <a:pPr algn="r"/>
            <a:r>
              <a:rPr lang="en-US" sz="3200" dirty="0"/>
              <a:t>Dichotomy of the </a:t>
            </a:r>
            <a:r>
              <a:rPr lang="en-US" sz="3200" dirty="0" err="1"/>
              <a:t>pion</a:t>
            </a:r>
            <a:br>
              <a:rPr lang="en-US" sz="3200" dirty="0"/>
            </a:br>
            <a:r>
              <a:rPr lang="en-US" sz="3200" dirty="0"/>
              <a:t>Mass Formula for 0</a:t>
            </a:r>
            <a:r>
              <a:rPr lang="en-US" sz="3200" baseline="30000" dirty="0"/>
              <a:t>—</a:t>
            </a:r>
            <a:r>
              <a:rPr lang="en-US" sz="3200" dirty="0"/>
              <a:t> Mesons</a:t>
            </a:r>
          </a:p>
        </p:txBody>
      </p:sp>
      <p:sp>
        <p:nvSpPr>
          <p:cNvPr id="3" name="Content Placeholder 2"/>
          <p:cNvSpPr>
            <a:spLocks noGrp="1"/>
          </p:cNvSpPr>
          <p:nvPr>
            <p:ph idx="1"/>
          </p:nvPr>
        </p:nvSpPr>
        <p:spPr>
          <a:xfrm>
            <a:off x="609600" y="3733800"/>
            <a:ext cx="10972800" cy="1828800"/>
          </a:xfrm>
        </p:spPr>
        <p:txBody>
          <a:bodyPr/>
          <a:lstStyle/>
          <a:p>
            <a:r>
              <a:rPr lang="en-US" sz="2400" dirty="0" err="1">
                <a:solidFill>
                  <a:srgbClr val="008000"/>
                </a:solidFill>
              </a:rPr>
              <a:t>Pseudoscalar</a:t>
            </a:r>
            <a:r>
              <a:rPr lang="en-US" sz="2400" dirty="0"/>
              <a:t> projection of the </a:t>
            </a:r>
            <a:r>
              <a:rPr lang="en-US" sz="2400" dirty="0">
                <a:solidFill>
                  <a:srgbClr val="7030A0"/>
                </a:solidFill>
              </a:rPr>
              <a:t>Bethe-</a:t>
            </a:r>
            <a:r>
              <a:rPr lang="en-US" sz="2400" dirty="0" err="1">
                <a:solidFill>
                  <a:srgbClr val="7030A0"/>
                </a:solidFill>
              </a:rPr>
              <a:t>Salpeter</a:t>
            </a:r>
            <a:r>
              <a:rPr lang="en-US" sz="2400" dirty="0">
                <a:solidFill>
                  <a:srgbClr val="7030A0"/>
                </a:solidFill>
              </a:rPr>
              <a:t> wave function </a:t>
            </a:r>
            <a:r>
              <a:rPr lang="en-US" sz="2400" dirty="0"/>
              <a:t>onto the origin in configuration space</a:t>
            </a:r>
          </a:p>
          <a:p>
            <a:pPr lvl="1"/>
            <a:r>
              <a:rPr lang="en-US" dirty="0"/>
              <a:t>Namely, a </a:t>
            </a:r>
            <a:r>
              <a:rPr lang="en-US" dirty="0" err="1"/>
              <a:t>pseudoscalar</a:t>
            </a:r>
            <a:r>
              <a:rPr lang="en-US" dirty="0"/>
              <a:t> analogue of the meson’s </a:t>
            </a:r>
            <a:r>
              <a:rPr lang="en-US" dirty="0" err="1"/>
              <a:t>leptonic</a:t>
            </a:r>
            <a:r>
              <a:rPr lang="en-US" dirty="0"/>
              <a:t> decay constant</a:t>
            </a:r>
            <a:endParaRPr lang="en-US" i="1" baseline="300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59</a:t>
            </a:fld>
            <a:endParaRPr lang="en-US"/>
          </a:p>
        </p:txBody>
      </p:sp>
      <p:pic>
        <p:nvPicPr>
          <p:cNvPr id="7" name="Picture 6" descr="GMORQCD.gif"/>
          <p:cNvPicPr>
            <a:picLocks noChangeAspect="1"/>
          </p:cNvPicPr>
          <p:nvPr/>
        </p:nvPicPr>
        <p:blipFill>
          <a:blip r:embed="rId3" cstate="print"/>
          <a:stretch>
            <a:fillRect/>
          </a:stretch>
        </p:blipFill>
        <p:spPr>
          <a:xfrm>
            <a:off x="3690258" y="1447800"/>
            <a:ext cx="4386943" cy="1143000"/>
          </a:xfrm>
          <a:prstGeom prst="rect">
            <a:avLst/>
          </a:prstGeom>
          <a:ln>
            <a:noFill/>
          </a:ln>
          <a:effectLst>
            <a:outerShdw blurRad="292100" dist="139700" dir="2700000" algn="tl" rotWithShape="0">
              <a:srgbClr val="333333">
                <a:alpha val="65000"/>
              </a:srgbClr>
            </a:outerShdw>
          </a:effectLst>
        </p:spPr>
      </p:pic>
      <p:pic>
        <p:nvPicPr>
          <p:cNvPr id="11" name="Picture 10" descr="fpiformula.gif"/>
          <p:cNvPicPr>
            <a:picLocks noChangeAspect="1"/>
          </p:cNvPicPr>
          <p:nvPr/>
        </p:nvPicPr>
        <p:blipFill>
          <a:blip r:embed="rId4" cstate="print"/>
          <a:stretch>
            <a:fillRect/>
          </a:stretch>
        </p:blipFill>
        <p:spPr>
          <a:xfrm>
            <a:off x="2895600" y="2872895"/>
            <a:ext cx="6934200" cy="860905"/>
          </a:xfrm>
          <a:prstGeom prst="rect">
            <a:avLst/>
          </a:prstGeom>
        </p:spPr>
      </p:pic>
      <p:sp>
        <p:nvSpPr>
          <p:cNvPr id="12" name="Oval 11"/>
          <p:cNvSpPr/>
          <p:nvPr/>
        </p:nvSpPr>
        <p:spPr bwMode="auto">
          <a:xfrm>
            <a:off x="6019800" y="3048000"/>
            <a:ext cx="533400" cy="457200"/>
          </a:xfrm>
          <a:prstGeom prst="ellipse">
            <a:avLst/>
          </a:prstGeom>
          <a:no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cxnSp>
        <p:nvCxnSpPr>
          <p:cNvPr id="14" name="Straight Arrow Connector 13"/>
          <p:cNvCxnSpPr>
            <a:cxnSpLocks/>
          </p:cNvCxnSpPr>
          <p:nvPr/>
        </p:nvCxnSpPr>
        <p:spPr bwMode="auto">
          <a:xfrm flipV="1">
            <a:off x="2590800" y="3429000"/>
            <a:ext cx="3429000" cy="457200"/>
          </a:xfrm>
          <a:prstGeom prst="straightConnector1">
            <a:avLst/>
          </a:prstGeom>
          <a:noFill/>
          <a:ln w="19050" cap="flat" cmpd="sng" algn="ctr">
            <a:solidFill>
              <a:srgbClr val="008000"/>
            </a:solidFill>
            <a:prstDash val="solid"/>
            <a:round/>
            <a:headEnd type="none" w="med" len="med"/>
            <a:tailEnd type="arrow"/>
          </a:ln>
          <a:effectLst/>
        </p:spPr>
      </p:cxnSp>
      <p:sp>
        <p:nvSpPr>
          <p:cNvPr id="17" name="Rectangle 16"/>
          <p:cNvSpPr/>
          <p:nvPr/>
        </p:nvSpPr>
        <p:spPr bwMode="auto">
          <a:xfrm>
            <a:off x="6477000" y="2971800"/>
            <a:ext cx="3276600" cy="609600"/>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6" name="Freeform 15"/>
          <p:cNvSpPr/>
          <p:nvPr/>
        </p:nvSpPr>
        <p:spPr bwMode="auto">
          <a:xfrm>
            <a:off x="2682631" y="1139093"/>
            <a:ext cx="3600938" cy="1967522"/>
          </a:xfrm>
          <a:custGeom>
            <a:avLst/>
            <a:gdLst>
              <a:gd name="connsiteX0" fmla="*/ 3600938 w 3600938"/>
              <a:gd name="connsiteY0" fmla="*/ 595922 h 1967522"/>
              <a:gd name="connsiteX1" fmla="*/ 1877646 w 3600938"/>
              <a:gd name="connsiteY1" fmla="*/ 21492 h 1967522"/>
              <a:gd name="connsiteX2" fmla="*/ 236415 w 3600938"/>
              <a:gd name="connsiteY2" fmla="*/ 724876 h 1967522"/>
              <a:gd name="connsiteX3" fmla="*/ 459154 w 3600938"/>
              <a:gd name="connsiteY3" fmla="*/ 1967522 h 1967522"/>
            </a:gdLst>
            <a:ahLst/>
            <a:cxnLst>
              <a:cxn ang="0">
                <a:pos x="connsiteX0" y="connsiteY0"/>
              </a:cxn>
              <a:cxn ang="0">
                <a:pos x="connsiteX1" y="connsiteY1"/>
              </a:cxn>
              <a:cxn ang="0">
                <a:pos x="connsiteX2" y="connsiteY2"/>
              </a:cxn>
              <a:cxn ang="0">
                <a:pos x="connsiteX3" y="connsiteY3"/>
              </a:cxn>
            </a:cxnLst>
            <a:rect l="l" t="t" r="r" b="b"/>
            <a:pathLst>
              <a:path w="3600938" h="1967522">
                <a:moveTo>
                  <a:pt x="3600938" y="595922"/>
                </a:moveTo>
                <a:cubicBezTo>
                  <a:pt x="3019669" y="297961"/>
                  <a:pt x="2438400" y="0"/>
                  <a:pt x="1877646" y="21492"/>
                </a:cubicBezTo>
                <a:cubicBezTo>
                  <a:pt x="1316892" y="42984"/>
                  <a:pt x="472830" y="400538"/>
                  <a:pt x="236415" y="724876"/>
                </a:cubicBezTo>
                <a:cubicBezTo>
                  <a:pt x="0" y="1049214"/>
                  <a:pt x="459154" y="1967522"/>
                  <a:pt x="459154" y="1967522"/>
                </a:cubicBezTo>
              </a:path>
            </a:pathLst>
          </a:custGeom>
          <a:noFill/>
          <a:ln w="38100" cap="flat" cmpd="sng" algn="ctr">
            <a:solidFill>
              <a:srgbClr val="FFC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8" name="TextBox 17"/>
          <p:cNvSpPr txBox="1"/>
          <p:nvPr/>
        </p:nvSpPr>
        <p:spPr>
          <a:xfrm>
            <a:off x="0" y="1"/>
            <a:ext cx="4313873" cy="584775"/>
          </a:xfrm>
          <a:prstGeom prst="rect">
            <a:avLst/>
          </a:prstGeom>
          <a:noFill/>
        </p:spPr>
        <p:txBody>
          <a:bodyPr wrap="none" rtlCol="0">
            <a:spAutoFit/>
          </a:bodyPr>
          <a:lstStyle/>
          <a:p>
            <a:r>
              <a:rPr lang="en-US" sz="1600" i="1" dirty="0"/>
              <a:t>Maris, Roberts and Tandy</a:t>
            </a:r>
          </a:p>
          <a:p>
            <a:r>
              <a:rPr lang="en-US" sz="1600" i="1" dirty="0" err="1">
                <a:hlinkClick r:id="rId5"/>
              </a:rPr>
              <a:t>nucl-th</a:t>
            </a:r>
            <a:r>
              <a:rPr lang="en-US" sz="1600" i="1" dirty="0">
                <a:hlinkClick r:id="rId5"/>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p:cxnSp>
        <p:nvCxnSpPr>
          <p:cNvPr id="10" name="Straight Arrow Connector 9">
            <a:extLst>
              <a:ext uri="{FF2B5EF4-FFF2-40B4-BE49-F238E27FC236}">
                <a16:creationId xmlns:a16="http://schemas.microsoft.com/office/drawing/2014/main" id="{D58D11AD-F2BB-F13C-EE97-ACBC44041A49}"/>
              </a:ext>
            </a:extLst>
          </p:cNvPr>
          <p:cNvCxnSpPr/>
          <p:nvPr/>
        </p:nvCxnSpPr>
        <p:spPr bwMode="auto">
          <a:xfrm flipV="1">
            <a:off x="6781800" y="3581400"/>
            <a:ext cx="1061542" cy="304800"/>
          </a:xfrm>
          <a:prstGeom prst="straightConnector1">
            <a:avLst/>
          </a:prstGeom>
          <a:ln w="19050">
            <a:headEnd type="none" w="med" len="med"/>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2FC3-BAAE-5283-3773-C5EE2DC6E24D}"/>
                  </a:ext>
                </a:extLst>
              </p:cNvPr>
              <p:cNvSpPr>
                <a:spLocks noGrp="1"/>
              </p:cNvSpPr>
              <p:nvPr>
                <p:ph type="title"/>
              </p:nvPr>
            </p:nvSpPr>
            <p:spPr/>
            <p:txBody>
              <a:bodyPr/>
              <a:lstStyle/>
              <a:p>
                <a:r>
                  <a:rPr lang="en-AU" dirty="0"/>
                  <a:t>Regularisation and Renormalisation of chromodynamics </a:t>
                </a:r>
                <a14:m>
                  <m:oMath xmlns:m="http://schemas.openxmlformats.org/officeDocument/2006/math">
                    <m:r>
                      <a:rPr lang="en-AU" b="1" i="1" smtClean="0">
                        <a:latin typeface="Cambria Math" panose="02040503050406030204" pitchFamily="18" charset="0"/>
                      </a:rPr>
                      <m:t>⇒</m:t>
                    </m:r>
                  </m:oMath>
                </a14:m>
                <a:r>
                  <a:rPr lang="en-AU" dirty="0"/>
                  <a:t> QCD</a:t>
                </a:r>
              </a:p>
            </p:txBody>
          </p:sp>
        </mc:Choice>
        <mc:Fallback xmlns="">
          <p:sp>
            <p:nvSpPr>
              <p:cNvPr id="2" name="Title 1">
                <a:extLst>
                  <a:ext uri="{FF2B5EF4-FFF2-40B4-BE49-F238E27FC236}">
                    <a16:creationId xmlns:a16="http://schemas.microsoft.com/office/drawing/2014/main" id="{DB652FC3-BAAE-5283-3773-C5EE2DC6E24D}"/>
                  </a:ext>
                </a:extLst>
              </p:cNvPr>
              <p:cNvSpPr>
                <a:spLocks noGrp="1" noRot="1" noChangeAspect="1" noMove="1" noResize="1" noEditPoints="1" noAdjustHandles="1" noChangeArrowheads="1" noChangeShapeType="1" noTextEdit="1"/>
              </p:cNvSpPr>
              <p:nvPr>
                <p:ph type="title"/>
              </p:nvPr>
            </p:nvSpPr>
            <p:spPr>
              <a:blipFill>
                <a:blip r:embed="rId2"/>
                <a:stretch>
                  <a:fillRect l="-1000" t="-534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338CE36-2255-93EF-DAAB-C2BDD9349E7C}"/>
                  </a:ext>
                </a:extLst>
              </p:cNvPr>
              <p:cNvSpPr>
                <a:spLocks noGrp="1"/>
              </p:cNvSpPr>
              <p:nvPr>
                <p:ph idx="1"/>
              </p:nvPr>
            </p:nvSpPr>
            <p:spPr>
              <a:xfrm>
                <a:off x="609600" y="1295400"/>
                <a:ext cx="10972800" cy="5257799"/>
              </a:xfrm>
            </p:spPr>
            <p:txBody>
              <a:bodyPr/>
              <a:lstStyle/>
              <a:p>
                <a:r>
                  <a:rPr lang="en-US" dirty="0"/>
                  <a:t>Consider the quark mass term, then: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0</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b="0" i="1" smtClean="0">
                        <a:latin typeface="Cambria Math" panose="02040503050406030204" pitchFamily="18" charset="0"/>
                      </a:rPr>
                      <m:t>)</m:t>
                    </m:r>
                    <m:sSup>
                      <m:sSupPr>
                        <m:ctrlPr>
                          <a:rPr lang="en-AU" i="1" dirty="0">
                            <a:latin typeface="Cambria Math" panose="02040503050406030204" pitchFamily="18" charset="0"/>
                          </a:rPr>
                        </m:ctrlPr>
                      </m:sSupPr>
                      <m:e>
                        <m:acc>
                          <m:accPr>
                            <m:chr m:val="̅"/>
                            <m:ctrlPr>
                              <a:rPr lang="en-AU" i="1">
                                <a:latin typeface="Cambria Math" panose="02040503050406030204" pitchFamily="18" charset="0"/>
                              </a:rPr>
                            </m:ctrlPr>
                          </m:accPr>
                          <m:e>
                            <m:r>
                              <a:rPr lang="en-AU" i="1">
                                <a:latin typeface="Cambria Math" panose="02040503050406030204" pitchFamily="18" charset="0"/>
                              </a:rPr>
                              <m:t>𝑞</m:t>
                            </m:r>
                          </m:e>
                        </m:acc>
                      </m:e>
                      <m:sup>
                        <m:r>
                          <a:rPr lang="en-AU" i="1" dirty="0">
                            <a:latin typeface="Cambria Math" panose="02040503050406030204" pitchFamily="18" charset="0"/>
                          </a:rPr>
                          <m:t>0</m:t>
                        </m:r>
                      </m:sup>
                    </m:sSup>
                    <m:r>
                      <a:rPr lang="en-AU" b="0" i="1" dirty="0"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b="0" i="1" smtClean="0">
                        <a:latin typeface="Cambria Math" panose="02040503050406030204" pitchFamily="18" charset="0"/>
                      </a:rPr>
                      <m:t>)</m:t>
                    </m:r>
                    <m:sSup>
                      <m:sSupPr>
                        <m:ctrlPr>
                          <a:rPr lang="en-AU" i="1" dirty="0">
                            <a:latin typeface="Cambria Math" panose="02040503050406030204" pitchFamily="18" charset="0"/>
                          </a:rPr>
                        </m:ctrlPr>
                      </m:sSupPr>
                      <m:e>
                        <m:r>
                          <a:rPr lang="en-AU" i="1" dirty="0">
                            <a:latin typeface="Cambria Math" panose="02040503050406030204" pitchFamily="18" charset="0"/>
                          </a:rPr>
                          <m:t>𝑞</m:t>
                        </m:r>
                      </m:e>
                      <m:sup>
                        <m:r>
                          <a:rPr lang="en-AU" i="1" dirty="0">
                            <a:latin typeface="Cambria Math" panose="02040503050406030204" pitchFamily="18" charset="0"/>
                          </a:rPr>
                          <m:t>0</m:t>
                        </m:r>
                      </m:sup>
                    </m:sSup>
                    <m:r>
                      <a:rPr lang="en-AU" b="0" i="1" dirty="0"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b="0" i="1" smtClean="0">
                        <a:latin typeface="Cambria Math" panose="02040503050406030204" pitchFamily="18" charset="0"/>
                      </a:rPr>
                      <m:t>)</m:t>
                    </m:r>
                    <m:r>
                      <a:rPr lang="en-AU" i="1" dirty="0">
                        <a:latin typeface="Cambria Math" panose="02040503050406030204" pitchFamily="18" charset="0"/>
                      </a:rPr>
                      <m:t>→</m:t>
                    </m:r>
                    <m:r>
                      <a:rPr lang="en-AU" i="1" dirty="0">
                        <a:latin typeface="Cambria Math" panose="02040503050406030204" pitchFamily="18" charset="0"/>
                      </a:rPr>
                      <m:t>𝑚</m:t>
                    </m:r>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acc>
                      <m:accPr>
                        <m:chr m:val="̅"/>
                        <m:ctrlPr>
                          <a:rPr lang="en-AU" i="1" dirty="0">
                            <a:latin typeface="Cambria Math" panose="02040503050406030204" pitchFamily="18" charset="0"/>
                          </a:rPr>
                        </m:ctrlPr>
                      </m:accPr>
                      <m:e>
                        <m:r>
                          <a:rPr lang="en-AU" i="1" dirty="0">
                            <a:latin typeface="Cambria Math" panose="02040503050406030204" pitchFamily="18" charset="0"/>
                          </a:rPr>
                          <m:t>𝑞</m:t>
                        </m:r>
                      </m:e>
                    </m:acc>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r>
                      <a:rPr lang="en-AU" i="1" dirty="0">
                        <a:latin typeface="Cambria Math" panose="02040503050406030204" pitchFamily="18" charset="0"/>
                      </a:rPr>
                      <m:t>𝑞</m:t>
                    </m:r>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oMath>
                </a14:m>
                <a:r>
                  <a:rPr lang="en-US" dirty="0"/>
                  <a:t> </a:t>
                </a:r>
              </a:p>
              <a:p>
                <a:pPr marL="0" indent="0">
                  <a:buNone/>
                </a:pPr>
                <a:r>
                  <a:rPr lang="en-US" dirty="0"/>
                  <a:t>       … both sides are independent of the </a:t>
                </a:r>
                <a:r>
                  <a:rPr lang="en-US" dirty="0" err="1"/>
                  <a:t>renormalisation</a:t>
                </a:r>
                <a:r>
                  <a:rPr lang="en-US" dirty="0"/>
                  <a:t> scale </a:t>
                </a:r>
              </a:p>
              <a:p>
                <a:pPr marL="0" indent="0">
                  <a:buNone/>
                </a:pPr>
                <a:r>
                  <a:rPr lang="en-US" dirty="0"/>
                  <a:t>       … the mapping is achieved through the use of </a:t>
                </a:r>
                <a:r>
                  <a:rPr lang="en-US" dirty="0" err="1"/>
                  <a:t>counterterms</a:t>
                </a:r>
                <a:r>
                  <a:rPr lang="en-US" dirty="0"/>
                  <a:t>, which cancel </a:t>
                </a:r>
                <a14:m>
                  <m:oMath xmlns:m="http://schemas.openxmlformats.org/officeDocument/2006/math">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i="1">
                        <a:latin typeface="Cambria Math" panose="02040503050406030204" pitchFamily="18" charset="0"/>
                      </a:rPr>
                      <m:t> </m:t>
                    </m:r>
                  </m:oMath>
                </a14:m>
                <a:r>
                  <a:rPr lang="en-US" dirty="0"/>
                  <a:t>divergences</a:t>
                </a:r>
              </a:p>
              <a:p>
                <a:r>
                  <a:rPr lang="en-AU" sz="2400" dirty="0">
                    <a:ln w="0"/>
                    <a:solidFill>
                      <a:srgbClr val="C00000"/>
                    </a:solidFill>
                    <a:effectLst>
                      <a:outerShdw blurRad="38100" dist="25400" dir="5400000" algn="ctr" rotWithShape="0">
                        <a:srgbClr val="6E747A">
                          <a:alpha val="43000"/>
                        </a:srgbClr>
                      </a:outerShdw>
                    </a:effectLst>
                  </a:rPr>
                  <a:t>Lagrangian mass term is independent of renormalisation scale </a:t>
                </a:r>
              </a:p>
              <a:p>
                <a:pPr marL="0" indent="0">
                  <a:buNone/>
                </a:pPr>
                <a:r>
                  <a:rPr lang="en-AU" sz="2400" dirty="0">
                    <a:ln w="0"/>
                    <a:solidFill>
                      <a:srgbClr val="C00000"/>
                    </a:solidFill>
                    <a:effectLst>
                      <a:outerShdw blurRad="38100" dist="25400" dir="5400000" algn="ctr" rotWithShape="0">
                        <a:srgbClr val="6E747A">
                          <a:alpha val="43000"/>
                        </a:srgbClr>
                      </a:outerShdw>
                    </a:effectLst>
                  </a:rPr>
                  <a:t>        =: RGI (renormalisation group invariant)</a:t>
                </a:r>
              </a:p>
              <a:p>
                <a:r>
                  <a:rPr lang="en-AU" dirty="0"/>
                  <a:t>Mechanically, </a:t>
                </a:r>
              </a:p>
              <a:p>
                <a:pPr marL="0" indent="0">
                  <a:buNone/>
                </a:pPr>
                <a:r>
                  <a:rPr lang="en-AU" dirty="0"/>
                  <a:t>     … </a:t>
                </a:r>
                <a14:m>
                  <m:oMath xmlns:m="http://schemas.openxmlformats.org/officeDocument/2006/math">
                    <m:r>
                      <a:rPr lang="en-AU" i="1">
                        <a:latin typeface="Cambria Math" panose="02040503050406030204" pitchFamily="18" charset="0"/>
                      </a:rPr>
                      <m:t>𝑚</m:t>
                    </m:r>
                    <m:d>
                      <m:dPr>
                        <m:ctrlPr>
                          <a:rPr lang="en-AU" i="1">
                            <a:latin typeface="Cambria Math" panose="02040503050406030204" pitchFamily="18" charset="0"/>
                          </a:rPr>
                        </m:ctrlPr>
                      </m:dPr>
                      <m:e>
                        <m:r>
                          <a:rPr lang="en-AU" i="1">
                            <a:latin typeface="Cambria Math" panose="02040503050406030204" pitchFamily="18" charset="0"/>
                          </a:rPr>
                          <m:t>𝜁</m:t>
                        </m:r>
                      </m:e>
                    </m:d>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𝑍</m:t>
                        </m:r>
                      </m:e>
                      <m:sub>
                        <m:r>
                          <a:rPr lang="en-AU" b="0" i="1" smtClean="0">
                            <a:latin typeface="Cambria Math" panose="02040503050406030204" pitchFamily="18" charset="0"/>
                          </a:rPr>
                          <m:t>4</m:t>
                        </m:r>
                      </m:sub>
                      <m:sup>
                        <m:r>
                          <a:rPr lang="en-AU" b="0" i="1" smtClean="0">
                            <a:latin typeface="Cambria Math" panose="02040503050406030204" pitchFamily="18" charset="0"/>
                          </a:rPr>
                          <m:t>−</m:t>
                        </m:r>
                        <m:r>
                          <a:rPr lang="en-AU" b="0" i="1" smtClean="0">
                            <a:latin typeface="Cambria Math" panose="02040503050406030204" pitchFamily="18" charset="0"/>
                          </a:rPr>
                          <m:t>1</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𝜁</m:t>
                        </m:r>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sSub>
                      <m:sSubPr>
                        <m:ctrlPr>
                          <a:rPr lang="en-AU" b="0" i="1" smtClean="0">
                            <a:latin typeface="Cambria Math" panose="02040503050406030204" pitchFamily="18" charset="0"/>
                          </a:rPr>
                        </m:ctrlPr>
                      </m:sSubPr>
                      <m:e>
                        <m:r>
                          <a:rPr lang="en-AU" b="0" i="1" smtClean="0">
                            <a:latin typeface="Cambria Math" panose="02040503050406030204" pitchFamily="18" charset="0"/>
                          </a:rPr>
                          <m:t>𝑍</m:t>
                        </m:r>
                      </m:e>
                      <m:sub>
                        <m:r>
                          <a:rPr lang="en-AU" b="0" i="1" smtClean="0">
                            <a:latin typeface="Cambria Math" panose="02040503050406030204" pitchFamily="18" charset="0"/>
                          </a:rPr>
                          <m:t>2</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𝜁</m:t>
                        </m:r>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oMath>
                </a14:m>
                <a:r>
                  <a:rPr lang="en-AU" dirty="0"/>
                  <a:t>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𝑚</m:t>
                        </m:r>
                      </m:e>
                      <m:sup>
                        <m:r>
                          <a:rPr lang="en-AU" i="1">
                            <a:latin typeface="Cambria Math" panose="02040503050406030204" pitchFamily="18" charset="0"/>
                          </a:rPr>
                          <m:t>0</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b="0" i="1" smtClean="0">
                        <a:latin typeface="Cambria Math" panose="02040503050406030204" pitchFamily="18" charset="0"/>
                      </a:rPr>
                      <m:t>)</m:t>
                    </m:r>
                  </m:oMath>
                </a14:m>
                <a:endParaRPr lang="en-AU" dirty="0"/>
              </a:p>
              <a:p>
                <a:pPr marL="0" indent="0">
                  <a:buNone/>
                </a:pPr>
                <a:r>
                  <a:rPr lang="en-AU" dirty="0"/>
                  <a:t>     …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𝑞</m:t>
                        </m:r>
                      </m:e>
                      <m:sup>
                        <m:r>
                          <a:rPr lang="en-AU" b="0" i="1" smtClean="0">
                            <a:latin typeface="Cambria Math" panose="02040503050406030204" pitchFamily="18" charset="0"/>
                          </a:rPr>
                          <m:t>0</m:t>
                        </m:r>
                      </m:sup>
                    </m:sSup>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𝑍</m:t>
                        </m:r>
                      </m:e>
                      <m:sub>
                        <m:r>
                          <a:rPr lang="en-AU" b="0" i="1" smtClean="0">
                            <a:latin typeface="Cambria Math" panose="02040503050406030204" pitchFamily="18" charset="0"/>
                          </a:rPr>
                          <m:t>2</m:t>
                        </m:r>
                      </m:sub>
                      <m:sup>
                        <m:r>
                          <a:rPr lang="en-AU" b="0" i="1" smtClean="0">
                            <a:latin typeface="Cambria Math" panose="02040503050406030204" pitchFamily="18" charset="0"/>
                          </a:rPr>
                          <m:t>1</m:t>
                        </m:r>
                        <m:r>
                          <a:rPr lang="en-AU" b="0" i="1" smtClean="0">
                            <a:latin typeface="Cambria Math" panose="02040503050406030204" pitchFamily="18" charset="0"/>
                          </a:rPr>
                          <m:t>/</m:t>
                        </m:r>
                        <m:r>
                          <a:rPr lang="en-AU" b="0" i="1" smtClean="0">
                            <a:latin typeface="Cambria Math" panose="02040503050406030204" pitchFamily="18" charset="0"/>
                          </a:rPr>
                          <m:t>2</m:t>
                        </m:r>
                      </m:sup>
                    </m:sSubSup>
                    <m:d>
                      <m:dPr>
                        <m:ctrlPr>
                          <a:rPr lang="en-AU" i="1">
                            <a:latin typeface="Cambria Math" panose="02040503050406030204" pitchFamily="18" charset="0"/>
                          </a:rPr>
                        </m:ctrlPr>
                      </m:dPr>
                      <m:e>
                        <m:r>
                          <a:rPr lang="en-AU" i="1">
                            <a:latin typeface="Cambria Math" panose="02040503050406030204" pitchFamily="18" charset="0"/>
                          </a:rPr>
                          <m:t>𝜁</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r>
                      <a:rPr lang="en-AU" b="0" i="1" smtClean="0">
                        <a:latin typeface="Cambria Math" panose="02040503050406030204" pitchFamily="18" charset="0"/>
                      </a:rPr>
                      <m:t>𝑞</m:t>
                    </m:r>
                    <m:r>
                      <a:rPr lang="en-AU" b="0" i="1" dirty="0" smtClean="0">
                        <a:latin typeface="Cambria Math" panose="02040503050406030204" pitchFamily="18" charset="0"/>
                      </a:rPr>
                      <m:t>(</m:t>
                    </m:r>
                    <m:r>
                      <a:rPr lang="en-AU" b="0" i="1" dirty="0" smtClean="0">
                        <a:latin typeface="Cambria Math" panose="02040503050406030204" pitchFamily="18" charset="0"/>
                      </a:rPr>
                      <m:t>𝜁</m:t>
                    </m:r>
                    <m:r>
                      <a:rPr lang="en-AU" b="0" i="1" dirty="0" smtClean="0">
                        <a:latin typeface="Cambria Math" panose="02040503050406030204" pitchFamily="18" charset="0"/>
                      </a:rPr>
                      <m:t>)</m:t>
                    </m:r>
                  </m:oMath>
                </a14:m>
                <a:endParaRPr lang="en-AU" dirty="0"/>
              </a:p>
              <a:p>
                <a:pPr marL="0" indent="0">
                  <a:buNone/>
                </a:pPr>
                <a:r>
                  <a:rPr lang="en-AU" dirty="0"/>
                  <a:t>     … but </a:t>
                </a:r>
                <a14:m>
                  <m:oMath xmlns:m="http://schemas.openxmlformats.org/officeDocument/2006/math">
                    <m:sSup>
                      <m:sSupPr>
                        <m:ctrlPr>
                          <a:rPr lang="en-AU" i="1" dirty="0">
                            <a:latin typeface="Cambria Math" panose="02040503050406030204" pitchFamily="18" charset="0"/>
                          </a:rPr>
                        </m:ctrlPr>
                      </m:sSupPr>
                      <m:e>
                        <m:acc>
                          <m:accPr>
                            <m:chr m:val="̅"/>
                            <m:ctrlPr>
                              <a:rPr lang="en-AU" i="1">
                                <a:latin typeface="Cambria Math" panose="02040503050406030204" pitchFamily="18" charset="0"/>
                              </a:rPr>
                            </m:ctrlPr>
                          </m:accPr>
                          <m:e>
                            <m:r>
                              <a:rPr lang="en-AU" i="1">
                                <a:latin typeface="Cambria Math" panose="02040503050406030204" pitchFamily="18" charset="0"/>
                              </a:rPr>
                              <m:t>𝑞</m:t>
                            </m:r>
                          </m:e>
                        </m:acc>
                      </m:e>
                      <m:sup>
                        <m:r>
                          <a:rPr lang="en-AU" i="1" dirty="0">
                            <a:latin typeface="Cambria Math" panose="02040503050406030204" pitchFamily="18" charset="0"/>
                          </a:rPr>
                          <m:t>0</m:t>
                        </m:r>
                      </m:sup>
                    </m:sSup>
                    <m:r>
                      <a:rPr lang="en-AU" i="1" dirty="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i="1">
                        <a:latin typeface="Cambria Math" panose="02040503050406030204" pitchFamily="18" charset="0"/>
                      </a:rPr>
                      <m:t>)</m:t>
                    </m:r>
                    <m:sSup>
                      <m:sSupPr>
                        <m:ctrlPr>
                          <a:rPr lang="en-AU" i="1" dirty="0">
                            <a:latin typeface="Cambria Math" panose="02040503050406030204" pitchFamily="18" charset="0"/>
                          </a:rPr>
                        </m:ctrlPr>
                      </m:sSupPr>
                      <m:e>
                        <m:r>
                          <a:rPr lang="en-AU" i="1" dirty="0">
                            <a:latin typeface="Cambria Math" panose="02040503050406030204" pitchFamily="18" charset="0"/>
                          </a:rPr>
                          <m:t>𝑞</m:t>
                        </m:r>
                      </m:e>
                      <m:sup>
                        <m:r>
                          <a:rPr lang="en-AU" i="1" dirty="0">
                            <a:latin typeface="Cambria Math" panose="02040503050406030204" pitchFamily="18" charset="0"/>
                          </a:rPr>
                          <m:t>0</m:t>
                        </m:r>
                      </m:sup>
                    </m:sSup>
                    <m:r>
                      <a:rPr lang="en-AU" i="1" dirty="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r>
                      <a:rPr lang="en-AU" i="1">
                        <a:latin typeface="Cambria Math" panose="02040503050406030204" pitchFamily="18" charset="0"/>
                      </a:rPr>
                      <m:t>)</m:t>
                    </m:r>
                  </m:oMath>
                </a14:m>
                <a:r>
                  <a:rPr lang="en-AU" dirty="0"/>
                  <a:t> is a composite operator and not all divergences of a composite           </a:t>
                </a:r>
              </a:p>
              <a:p>
                <a:pPr marL="0" indent="0">
                  <a:buNone/>
                </a:pPr>
                <a:r>
                  <a:rPr lang="en-AU" dirty="0"/>
                  <a:t>         operator are eliminated by removing the divergences driven by the elementary fields</a:t>
                </a:r>
              </a:p>
              <a:p>
                <a:pPr marL="0" indent="0">
                  <a:buNone/>
                </a:pPr>
                <a:r>
                  <a:rPr lang="en-AU" dirty="0"/>
                  <a:t>                [W. Zimmermann, Ann. Phys. </a:t>
                </a:r>
                <a:r>
                  <a:rPr lang="en-AU" b="1" dirty="0"/>
                  <a:t>77 (</a:t>
                </a:r>
                <a:r>
                  <a:rPr lang="en-AU" dirty="0"/>
                  <a:t>1973) 536, 570]</a:t>
                </a:r>
              </a:p>
              <a:p>
                <a:pPr marL="0" indent="0">
                  <a:buNone/>
                </a:pPr>
                <a:r>
                  <a:rPr lang="en-AU" dirty="0"/>
                  <a:t>     … </a:t>
                </a:r>
                <a14:m>
                  <m:oMath xmlns:m="http://schemas.openxmlformats.org/officeDocument/2006/math">
                    <m:sSup>
                      <m:sSupPr>
                        <m:ctrlPr>
                          <a:rPr lang="en-AU" i="1" dirty="0">
                            <a:latin typeface="Cambria Math" panose="02040503050406030204" pitchFamily="18" charset="0"/>
                          </a:rPr>
                        </m:ctrlPr>
                      </m:sSupPr>
                      <m:e>
                        <m:acc>
                          <m:accPr>
                            <m:chr m:val="̅"/>
                            <m:ctrlPr>
                              <a:rPr lang="en-AU" i="1">
                                <a:latin typeface="Cambria Math" panose="02040503050406030204" pitchFamily="18" charset="0"/>
                              </a:rPr>
                            </m:ctrlPr>
                          </m:accPr>
                          <m:e>
                            <m:r>
                              <a:rPr lang="en-AU" i="1">
                                <a:latin typeface="Cambria Math" panose="02040503050406030204" pitchFamily="18" charset="0"/>
                              </a:rPr>
                              <m:t>𝑞</m:t>
                            </m:r>
                          </m:e>
                        </m:acc>
                      </m:e>
                      <m:sup>
                        <m:r>
                          <a:rPr lang="en-AU" i="1" dirty="0">
                            <a:latin typeface="Cambria Math" panose="02040503050406030204" pitchFamily="18" charset="0"/>
                          </a:rPr>
                          <m:t>0</m:t>
                        </m:r>
                      </m:sup>
                    </m:sSup>
                    <m:d>
                      <m:dPr>
                        <m:ctrlPr>
                          <a:rPr lang="en-AU" i="1" dirty="0">
                            <a:latin typeface="Cambria Math" panose="02040503050406030204" pitchFamily="18" charset="0"/>
                          </a:rPr>
                        </m:ctrlPr>
                      </m:dPr>
                      <m:e>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sSup>
                      <m:sSupPr>
                        <m:ctrlPr>
                          <a:rPr lang="en-AU" i="1" dirty="0">
                            <a:latin typeface="Cambria Math" panose="02040503050406030204" pitchFamily="18" charset="0"/>
                          </a:rPr>
                        </m:ctrlPr>
                      </m:sSupPr>
                      <m:e>
                        <m:r>
                          <a:rPr lang="en-AU" i="1" dirty="0">
                            <a:latin typeface="Cambria Math" panose="02040503050406030204" pitchFamily="18" charset="0"/>
                          </a:rPr>
                          <m:t>𝑞</m:t>
                        </m:r>
                      </m:e>
                      <m:sup>
                        <m:r>
                          <a:rPr lang="en-AU" i="1" dirty="0">
                            <a:latin typeface="Cambria Math" panose="02040503050406030204" pitchFamily="18" charset="0"/>
                          </a:rPr>
                          <m:t>0</m:t>
                        </m:r>
                      </m:sup>
                    </m:sSup>
                    <m:d>
                      <m:dPr>
                        <m:ctrlPr>
                          <a:rPr lang="en-AU" i="1" dirty="0">
                            <a:latin typeface="Cambria Math" panose="02040503050406030204" pitchFamily="18" charset="0"/>
                          </a:rPr>
                        </m:ctrlPr>
                      </m:dPr>
                      <m:e>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𝑍</m:t>
                        </m:r>
                      </m:e>
                      <m:sub>
                        <m:r>
                          <a:rPr lang="en-AU" b="0" i="1" smtClean="0">
                            <a:latin typeface="Cambria Math" panose="02040503050406030204" pitchFamily="18" charset="0"/>
                          </a:rPr>
                          <m:t>4</m:t>
                        </m:r>
                      </m:sub>
                      <m:sup>
                        <m:r>
                          <a:rPr lang="en-AU" b="0" i="1" smtClean="0">
                            <a:latin typeface="Cambria Math" panose="02040503050406030204" pitchFamily="18" charset="0"/>
                          </a:rPr>
                          <m:t>−</m:t>
                        </m:r>
                        <m:r>
                          <a:rPr lang="en-AU" b="0" i="1" smtClean="0">
                            <a:latin typeface="Cambria Math" panose="02040503050406030204" pitchFamily="18" charset="0"/>
                          </a:rPr>
                          <m:t>1</m:t>
                        </m:r>
                      </m:sup>
                    </m:sSubSup>
                    <m:d>
                      <m:dPr>
                        <m:ctrlPr>
                          <a:rPr lang="en-AU" b="0" i="1" smtClean="0">
                            <a:latin typeface="Cambria Math" panose="02040503050406030204" pitchFamily="18" charset="0"/>
                          </a:rPr>
                        </m:ctrlPr>
                      </m:dPr>
                      <m:e>
                        <m:r>
                          <a:rPr lang="en-AU" b="0" i="1" smtClean="0">
                            <a:latin typeface="Cambria Math" panose="02040503050406030204" pitchFamily="18" charset="0"/>
                          </a:rPr>
                          <m:t>𝜁</m:t>
                        </m:r>
                        <m:r>
                          <a:rPr lang="en-AU" b="0" i="1" smtClean="0">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sSub>
                      <m:sSubPr>
                        <m:ctrlPr>
                          <a:rPr lang="en-AU" b="0" i="1" smtClean="0">
                            <a:latin typeface="Cambria Math" panose="02040503050406030204" pitchFamily="18" charset="0"/>
                          </a:rPr>
                        </m:ctrlPr>
                      </m:sSubPr>
                      <m:e>
                        <m:r>
                          <a:rPr lang="en-AU" b="0" i="1" smtClean="0">
                            <a:latin typeface="Cambria Math" panose="02040503050406030204" pitchFamily="18" charset="0"/>
                          </a:rPr>
                          <m:t>𝑍</m:t>
                        </m:r>
                      </m:e>
                      <m:sub>
                        <m:r>
                          <a:rPr lang="en-AU" b="0" i="1" smtClean="0">
                            <a:latin typeface="Cambria Math" panose="02040503050406030204" pitchFamily="18" charset="0"/>
                          </a:rPr>
                          <m:t>2</m:t>
                        </m:r>
                      </m:sub>
                    </m:sSub>
                    <m:d>
                      <m:dPr>
                        <m:ctrlPr>
                          <a:rPr lang="en-AU" i="1">
                            <a:latin typeface="Cambria Math" panose="02040503050406030204" pitchFamily="18" charset="0"/>
                          </a:rPr>
                        </m:ctrlPr>
                      </m:dPr>
                      <m:e>
                        <m:r>
                          <a:rPr lang="en-AU" i="1">
                            <a:latin typeface="Cambria Math" panose="02040503050406030204" pitchFamily="18" charset="0"/>
                          </a:rPr>
                          <m:t>𝜁</m:t>
                        </m:r>
                        <m:r>
                          <a:rPr lang="en-AU" i="1">
                            <a:latin typeface="Cambria Math" panose="02040503050406030204" pitchFamily="18" charset="0"/>
                          </a:rPr>
                          <m:t>,</m:t>
                        </m:r>
                        <m:sSub>
                          <m:sSubPr>
                            <m:ctrlPr>
                              <a:rPr lang="en-AU" i="1">
                                <a:latin typeface="Cambria Math" panose="02040503050406030204" pitchFamily="18" charset="0"/>
                              </a:rPr>
                            </m:ctrlPr>
                          </m:sSubPr>
                          <m:e>
                            <m:r>
                              <m:rPr>
                                <m:sty m:val="p"/>
                              </m:rPr>
                              <a:rPr lang="en-AU">
                                <a:latin typeface="Cambria Math" panose="02040503050406030204" pitchFamily="18" charset="0"/>
                              </a:rPr>
                              <m:t>Λ</m:t>
                            </m:r>
                          </m:e>
                          <m:sub>
                            <m:r>
                              <m:rPr>
                                <m:sty m:val="p"/>
                              </m:rPr>
                              <a:rPr lang="en-AU">
                                <a:latin typeface="Cambria Math" panose="02040503050406030204" pitchFamily="18" charset="0"/>
                              </a:rPr>
                              <m:t>UV</m:t>
                            </m:r>
                          </m:sub>
                        </m:sSub>
                      </m:e>
                    </m:d>
                  </m:oMath>
                </a14:m>
                <a:r>
                  <a:rPr lang="en-AU" dirty="0"/>
                  <a:t> </a:t>
                </a:r>
                <a14:m>
                  <m:oMath xmlns:m="http://schemas.openxmlformats.org/officeDocument/2006/math">
                    <m:acc>
                      <m:accPr>
                        <m:chr m:val="̅"/>
                        <m:ctrlPr>
                          <a:rPr lang="en-AU" i="1" dirty="0">
                            <a:latin typeface="Cambria Math" panose="02040503050406030204" pitchFamily="18" charset="0"/>
                          </a:rPr>
                        </m:ctrlPr>
                      </m:accPr>
                      <m:e>
                        <m:r>
                          <a:rPr lang="en-AU" i="1" dirty="0">
                            <a:latin typeface="Cambria Math" panose="02040503050406030204" pitchFamily="18" charset="0"/>
                          </a:rPr>
                          <m:t>𝑞</m:t>
                        </m:r>
                      </m:e>
                    </m:acc>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r>
                      <a:rPr lang="en-AU" i="1" dirty="0">
                        <a:latin typeface="Cambria Math" panose="02040503050406030204" pitchFamily="18" charset="0"/>
                      </a:rPr>
                      <m:t>𝑞</m:t>
                    </m:r>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oMath>
                </a14:m>
                <a:endParaRPr lang="en-AU" dirty="0"/>
              </a:p>
            </p:txBody>
          </p:sp>
        </mc:Choice>
        <mc:Fallback>
          <p:sp>
            <p:nvSpPr>
              <p:cNvPr id="3" name="Content Placeholder 2">
                <a:extLst>
                  <a:ext uri="{FF2B5EF4-FFF2-40B4-BE49-F238E27FC236}">
                    <a16:creationId xmlns:a16="http://schemas.microsoft.com/office/drawing/2014/main" id="{0338CE36-2255-93EF-DAAB-C2BDD9349E7C}"/>
                  </a:ext>
                </a:extLst>
              </p:cNvPr>
              <p:cNvSpPr>
                <a:spLocks noGrp="1" noRot="1" noChangeAspect="1" noMove="1" noResize="1" noEditPoints="1" noAdjustHandles="1" noChangeArrowheads="1" noChangeShapeType="1" noTextEdit="1"/>
              </p:cNvSpPr>
              <p:nvPr>
                <p:ph idx="1"/>
              </p:nvPr>
            </p:nvSpPr>
            <p:spPr>
              <a:xfrm>
                <a:off x="609600" y="1295400"/>
                <a:ext cx="10972800" cy="5257799"/>
              </a:xfrm>
              <a:blipFill>
                <a:blip r:embed="rId3"/>
                <a:stretch>
                  <a:fillRect l="-889" t="-812" r="-166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2190ADA-1D02-FE16-E68B-49F28E655828}"/>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B1B61397-E68C-348F-D5B2-9BC268ED13C3}"/>
              </a:ext>
            </a:extLst>
          </p:cNvPr>
          <p:cNvSpPr>
            <a:spLocks noGrp="1"/>
          </p:cNvSpPr>
          <p:nvPr>
            <p:ph type="ftr" sz="quarter" idx="11"/>
          </p:nvPr>
        </p:nvSpPr>
        <p:spPr/>
        <p:txBody>
          <a:bodyPr/>
          <a:lstStyle/>
          <a:p>
            <a:r>
              <a:rPr lang="en-US" dirty="0"/>
              <a:t>Craig Roberts cdroberts@nju.edu.cn  471  2/4 Emergent Hadron Mass: Origins and Consequences</a:t>
            </a:r>
          </a:p>
        </p:txBody>
      </p:sp>
      <p:sp>
        <p:nvSpPr>
          <p:cNvPr id="6" name="Slide Number Placeholder 5">
            <a:extLst>
              <a:ext uri="{FF2B5EF4-FFF2-40B4-BE49-F238E27FC236}">
                <a16:creationId xmlns:a16="http://schemas.microsoft.com/office/drawing/2014/main" id="{04681A7F-30EF-4DD0-EE03-8EC420D436DB}"/>
              </a:ext>
            </a:extLst>
          </p:cNvPr>
          <p:cNvSpPr>
            <a:spLocks noGrp="1"/>
          </p:cNvSpPr>
          <p:nvPr>
            <p:ph type="sldNum" sz="quarter" idx="12"/>
          </p:nvPr>
        </p:nvSpPr>
        <p:spPr/>
        <p:txBody>
          <a:bodyPr/>
          <a:lstStyle/>
          <a:p>
            <a:fld id="{87034D8C-3CB4-402A-BC46-2AB14C0FE90A}" type="slidenum">
              <a:rPr lang="en-US" smtClean="0"/>
              <a:pPr/>
              <a:t>6</a:t>
            </a:fld>
            <a:endParaRPr lang="en-US"/>
          </a:p>
        </p:txBody>
      </p:sp>
    </p:spTree>
    <p:extLst>
      <p:ext uri="{BB962C8B-B14F-4D97-AF65-F5344CB8AC3E}">
        <p14:creationId xmlns:p14="http://schemas.microsoft.com/office/powerpoint/2010/main" val="102355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5" dur="500"/>
                                        <p:tgtEl>
                                          <p:spTgt spid="3">
                                            <p:txEl>
                                              <p:pRg st="5" end="5"/>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1" dur="500"/>
                                        <p:tgtEl>
                                          <p:spTgt spid="3">
                                            <p:txEl>
                                              <p:pRg st="7" end="7"/>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4" dur="500"/>
                                        <p:tgtEl>
                                          <p:spTgt spid="3">
                                            <p:txEl>
                                              <p:pRg st="8" end="8"/>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7" dur="500"/>
                                        <p:tgtEl>
                                          <p:spTgt spid="3">
                                            <p:txEl>
                                              <p:pRg st="9" end="9"/>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0" dur="500"/>
                                        <p:tgtEl>
                                          <p:spTgt spid="3">
                                            <p:txEl>
                                              <p:pRg st="10" end="10"/>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3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Dichotomy of the </a:t>
            </a:r>
            <a:r>
              <a:rPr lang="en-US" sz="3200" dirty="0" err="1"/>
              <a:t>pion</a:t>
            </a:r>
            <a:br>
              <a:rPr lang="en-US" sz="3200" dirty="0"/>
            </a:br>
            <a:r>
              <a:rPr lang="en-US" sz="3200" dirty="0"/>
              <a:t>Mass Formula for 0</a:t>
            </a:r>
            <a:r>
              <a:rPr lang="en-US" sz="3200" baseline="30000" dirty="0"/>
              <a:t>—</a:t>
            </a:r>
            <a:r>
              <a:rPr lang="en-US" sz="3200" dirty="0"/>
              <a:t> Mesons</a:t>
            </a:r>
          </a:p>
        </p:txBody>
      </p:sp>
      <p:sp>
        <p:nvSpPr>
          <p:cNvPr id="3" name="Content Placeholder 2"/>
          <p:cNvSpPr>
            <a:spLocks noGrp="1"/>
          </p:cNvSpPr>
          <p:nvPr>
            <p:ph idx="1"/>
          </p:nvPr>
        </p:nvSpPr>
        <p:spPr>
          <a:xfrm>
            <a:off x="609600" y="2819400"/>
            <a:ext cx="10972800" cy="3352800"/>
          </a:xfrm>
        </p:spPr>
        <p:txBody>
          <a:bodyPr/>
          <a:lstStyle/>
          <a:p>
            <a:r>
              <a:rPr lang="en-US" sz="2400" dirty="0"/>
              <a:t>Consider the case of light quarks; namely, </a:t>
            </a:r>
            <a:r>
              <a:rPr lang="en-US" sz="2400" i="1" dirty="0" err="1"/>
              <a:t>m</a:t>
            </a:r>
            <a:r>
              <a:rPr lang="en-US" sz="2400" i="1" baseline="-25000" dirty="0" err="1"/>
              <a:t>q</a:t>
            </a:r>
            <a:r>
              <a:rPr lang="en-US" sz="2400" i="1" dirty="0"/>
              <a:t> ≈ 0</a:t>
            </a:r>
          </a:p>
          <a:p>
            <a:pPr lvl="1"/>
            <a:r>
              <a:rPr lang="en-US" sz="2200" dirty="0"/>
              <a:t>If </a:t>
            </a:r>
            <a:r>
              <a:rPr lang="en-US" sz="2200" dirty="0" err="1"/>
              <a:t>chiral</a:t>
            </a:r>
            <a:r>
              <a:rPr lang="en-US" sz="2200" dirty="0"/>
              <a:t> symmetry is dynamically broken, then</a:t>
            </a:r>
          </a:p>
          <a:p>
            <a:pPr lvl="2"/>
            <a:r>
              <a:rPr lang="en-US" sz="2000" dirty="0"/>
              <a:t> </a:t>
            </a:r>
            <a:r>
              <a:rPr lang="en-US" sz="2000" i="1" dirty="0"/>
              <a:t>f</a:t>
            </a:r>
            <a:r>
              <a:rPr lang="en-US" sz="2000" i="1" baseline="-25000" dirty="0"/>
              <a:t>H5</a:t>
            </a:r>
            <a:r>
              <a:rPr lang="en-US" sz="2000" i="1" dirty="0"/>
              <a:t>  → f</a:t>
            </a:r>
            <a:r>
              <a:rPr lang="en-US" sz="2000" i="1" baseline="-25000" dirty="0"/>
              <a:t>H5</a:t>
            </a:r>
            <a:r>
              <a:rPr lang="en-US" sz="2000" i="1" baseline="30000" dirty="0"/>
              <a:t>0 </a:t>
            </a:r>
            <a:r>
              <a:rPr lang="en-US" sz="2000" i="1" dirty="0"/>
              <a:t>≠ 0</a:t>
            </a:r>
          </a:p>
          <a:p>
            <a:pPr lvl="2"/>
            <a:r>
              <a:rPr lang="el-GR" sz="2000" i="1" dirty="0"/>
              <a:t>ρ</a:t>
            </a:r>
            <a:r>
              <a:rPr lang="en-US" sz="2000" i="1" baseline="-25000" dirty="0"/>
              <a:t>H5</a:t>
            </a:r>
            <a:r>
              <a:rPr lang="en-US" sz="2000" i="1" dirty="0"/>
              <a:t> → – &lt; q-bar q&gt; / f</a:t>
            </a:r>
            <a:r>
              <a:rPr lang="en-US" sz="2000" i="1" baseline="-25000" dirty="0"/>
              <a:t>H5</a:t>
            </a:r>
            <a:r>
              <a:rPr lang="en-US" sz="2000" i="1" baseline="30000" dirty="0"/>
              <a:t>0</a:t>
            </a:r>
            <a:r>
              <a:rPr lang="en-US" sz="2000" i="1" dirty="0"/>
              <a:t> ≠ 0</a:t>
            </a:r>
            <a:endParaRPr lang="en-US" sz="2000" i="1" baseline="30000" dirty="0"/>
          </a:p>
          <a:p>
            <a:pPr lvl="1">
              <a:buNone/>
            </a:pPr>
            <a:r>
              <a:rPr lang="en-US" sz="2400" dirty="0"/>
              <a:t>	both of which are independent of </a:t>
            </a:r>
            <a:r>
              <a:rPr lang="en-US" sz="2400" i="1" dirty="0" err="1"/>
              <a:t>m</a:t>
            </a:r>
            <a:r>
              <a:rPr lang="en-US" sz="2400" i="1" baseline="-25000" dirty="0" err="1"/>
              <a:t>q</a:t>
            </a:r>
            <a:endParaRPr lang="en-US" sz="2400" dirty="0"/>
          </a:p>
          <a:p>
            <a:r>
              <a:rPr lang="en-US" sz="2400" dirty="0"/>
              <a:t>Hence, one arrives at the corollary</a:t>
            </a:r>
            <a:endParaRPr lang="en-US" sz="2400" i="1" baseline="300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60</a:t>
            </a:fld>
            <a:endParaRPr lang="en-US"/>
          </a:p>
        </p:txBody>
      </p:sp>
      <p:pic>
        <p:nvPicPr>
          <p:cNvPr id="7" name="Picture 6" descr="GMORQCD.gif"/>
          <p:cNvPicPr>
            <a:picLocks noChangeAspect="1"/>
          </p:cNvPicPr>
          <p:nvPr/>
        </p:nvPicPr>
        <p:blipFill>
          <a:blip r:embed="rId2" cstate="print"/>
          <a:stretch>
            <a:fillRect/>
          </a:stretch>
        </p:blipFill>
        <p:spPr>
          <a:xfrm>
            <a:off x="3690258" y="1447800"/>
            <a:ext cx="4386943" cy="1143000"/>
          </a:xfrm>
          <a:prstGeom prst="rect">
            <a:avLst/>
          </a:prstGeom>
          <a:ln>
            <a:noFill/>
          </a:ln>
          <a:effectLst>
            <a:outerShdw blurRad="292100" dist="139700" dir="2700000" algn="tl" rotWithShape="0">
              <a:srgbClr val="333333">
                <a:alpha val="65000"/>
              </a:srgbClr>
            </a:outerShdw>
          </a:effectLst>
        </p:spPr>
      </p:pic>
      <p:pic>
        <p:nvPicPr>
          <p:cNvPr id="18" name="Picture 17" descr="GMORsimple.gif"/>
          <p:cNvPicPr>
            <a:picLocks noChangeAspect="1"/>
          </p:cNvPicPr>
          <p:nvPr/>
        </p:nvPicPr>
        <p:blipFill>
          <a:blip r:embed="rId3" cstate="print"/>
          <a:stretch>
            <a:fillRect/>
          </a:stretch>
        </p:blipFill>
        <p:spPr>
          <a:xfrm>
            <a:off x="5033010" y="5257800"/>
            <a:ext cx="2125980" cy="899160"/>
          </a:xfrm>
          <a:prstGeom prst="rect">
            <a:avLst/>
          </a:prstGeom>
          <a:ln w="19050">
            <a:solidFill>
              <a:srgbClr val="6600CC"/>
            </a:solidFill>
          </a:ln>
        </p:spPr>
      </p:pic>
      <p:sp>
        <p:nvSpPr>
          <p:cNvPr id="20" name="TextBox 19"/>
          <p:cNvSpPr txBox="1"/>
          <p:nvPr/>
        </p:nvSpPr>
        <p:spPr>
          <a:xfrm>
            <a:off x="7756648" y="5007114"/>
            <a:ext cx="3749552" cy="707886"/>
          </a:xfrm>
          <a:prstGeom prst="rect">
            <a:avLst/>
          </a:prstGeom>
          <a:noFill/>
        </p:spPr>
        <p:txBody>
          <a:bodyPr wrap="none" rtlCol="0">
            <a:spAutoFit/>
          </a:bodyPr>
          <a:lstStyle/>
          <a:p>
            <a:pPr algn="r"/>
            <a:r>
              <a:rPr lang="en-US" sz="2000" i="1" dirty="0">
                <a:solidFill>
                  <a:srgbClr val="6600CC"/>
                </a:solidFill>
              </a:rPr>
              <a:t>Gell-Mann, Oakes, Renner relation</a:t>
            </a:r>
          </a:p>
          <a:p>
            <a:pPr algn="r"/>
            <a:r>
              <a:rPr lang="en-US" sz="2000" i="1" dirty="0">
                <a:solidFill>
                  <a:srgbClr val="6600CC"/>
                </a:solidFill>
              </a:rPr>
              <a:t>1968</a:t>
            </a:r>
          </a:p>
        </p:txBody>
      </p:sp>
      <p:graphicFrame>
        <p:nvGraphicFramePr>
          <p:cNvPr id="452610" name="Object 2"/>
          <p:cNvGraphicFramePr>
            <a:graphicFrameLocks noChangeAspect="1"/>
          </p:cNvGraphicFramePr>
          <p:nvPr/>
        </p:nvGraphicFramePr>
        <p:xfrm>
          <a:off x="7696200" y="5257800"/>
          <a:ext cx="2086452" cy="990600"/>
        </p:xfrm>
        <a:graphic>
          <a:graphicData uri="http://schemas.openxmlformats.org/presentationml/2006/ole">
            <mc:AlternateContent xmlns:mc="http://schemas.openxmlformats.org/markup-compatibility/2006">
              <mc:Choice xmlns:v="urn:schemas-microsoft-com:vml" Requires="v">
                <p:oleObj name="Equation" r:id="rId4" imgW="507960" imgH="241200" progId="Equation.3">
                  <p:embed/>
                </p:oleObj>
              </mc:Choice>
              <mc:Fallback>
                <p:oleObj name="Equation" r:id="rId4" imgW="507960" imgH="241200" progId="Equation.3">
                  <p:embed/>
                  <p:pic>
                    <p:nvPicPr>
                      <p:cNvPr id="45261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257800"/>
                        <a:ext cx="2086452"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848600" y="3640015"/>
            <a:ext cx="3200400" cy="1400383"/>
          </a:xfrm>
          <a:prstGeom prst="rect">
            <a:avLst/>
          </a:prstGeom>
          <a:noFill/>
        </p:spPr>
        <p:txBody>
          <a:bodyPr wrap="square" rtlCol="0">
            <a:spAutoFit/>
          </a:bodyPr>
          <a:lstStyle/>
          <a:p>
            <a:r>
              <a:rPr lang="en-US" sz="2000" i="1" dirty="0">
                <a:solidFill>
                  <a:srgbClr val="FF0000"/>
                </a:solidFill>
              </a:rPr>
              <a:t>The so-called </a:t>
            </a:r>
          </a:p>
          <a:p>
            <a:r>
              <a:rPr lang="en-US" sz="2000" i="1" dirty="0">
                <a:solidFill>
                  <a:srgbClr val="FF0000"/>
                </a:solidFill>
              </a:rPr>
              <a:t>“vacuum quark condensate.”  </a:t>
            </a:r>
          </a:p>
          <a:p>
            <a:pPr>
              <a:spcBef>
                <a:spcPts val="600"/>
              </a:spcBef>
            </a:pPr>
            <a:r>
              <a:rPr lang="en-US" sz="2000" i="1" dirty="0">
                <a:solidFill>
                  <a:srgbClr val="FF0000"/>
                </a:solidFill>
              </a:rPr>
              <a:t>It’s actually </a:t>
            </a:r>
          </a:p>
          <a:p>
            <a:r>
              <a:rPr lang="en-US" sz="2000" i="1" dirty="0">
                <a:solidFill>
                  <a:srgbClr val="FF0000"/>
                </a:solidFill>
              </a:rPr>
              <a:t>contained within hadrons.</a:t>
            </a:r>
          </a:p>
        </p:txBody>
      </p:sp>
      <p:cxnSp>
        <p:nvCxnSpPr>
          <p:cNvPr id="14" name="Straight Arrow Connector 13"/>
          <p:cNvCxnSpPr>
            <a:cxnSpLocks/>
            <a:stCxn id="12" idx="1"/>
          </p:cNvCxnSpPr>
          <p:nvPr/>
        </p:nvCxnSpPr>
        <p:spPr bwMode="auto">
          <a:xfrm flipH="1">
            <a:off x="7010400" y="4340207"/>
            <a:ext cx="838200" cy="1052407"/>
          </a:xfrm>
          <a:prstGeom prst="straightConnector1">
            <a:avLst/>
          </a:prstGeom>
          <a:noFill/>
          <a:ln w="28575" cap="flat" cmpd="sng" algn="ctr">
            <a:solidFill>
              <a:srgbClr val="FF0000"/>
            </a:solidFill>
            <a:prstDash val="solid"/>
            <a:round/>
            <a:headEnd type="none" w="med" len="med"/>
            <a:tailEnd type="arrow"/>
          </a:ln>
          <a:effectLst/>
        </p:spPr>
      </p:cxnSp>
      <p:sp>
        <p:nvSpPr>
          <p:cNvPr id="15" name="TextBox 14"/>
          <p:cNvSpPr txBox="1"/>
          <p:nvPr/>
        </p:nvSpPr>
        <p:spPr>
          <a:xfrm>
            <a:off x="0" y="1"/>
            <a:ext cx="4313873" cy="584775"/>
          </a:xfrm>
          <a:prstGeom prst="rect">
            <a:avLst/>
          </a:prstGeom>
          <a:noFill/>
        </p:spPr>
        <p:txBody>
          <a:bodyPr wrap="none" rtlCol="0">
            <a:spAutoFit/>
          </a:bodyPr>
          <a:lstStyle/>
          <a:p>
            <a:r>
              <a:rPr lang="en-US" sz="1600" i="1" dirty="0"/>
              <a:t>Maris, Roberts and Tandy</a:t>
            </a:r>
          </a:p>
          <a:p>
            <a:r>
              <a:rPr lang="en-US" sz="1600" i="1" dirty="0" err="1">
                <a:hlinkClick r:id="rId6"/>
              </a:rPr>
              <a:t>nucl-th</a:t>
            </a:r>
            <a:r>
              <a:rPr lang="en-US" sz="1600" i="1" dirty="0">
                <a:hlinkClick r:id="rId6"/>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DC7189F-83FB-3B5D-AB76-1B6D047EDF64}"/>
                  </a:ext>
                </a:extLst>
              </p:cNvPr>
              <p:cNvSpPr txBox="1"/>
              <p:nvPr/>
            </p:nvSpPr>
            <p:spPr>
              <a:xfrm>
                <a:off x="0" y="5557619"/>
                <a:ext cx="4800601" cy="830997"/>
              </a:xfrm>
              <a:prstGeom prst="rect">
                <a:avLst/>
              </a:prstGeom>
              <a:noFill/>
            </p:spPr>
            <p:txBody>
              <a:bodyPr wrap="square" rtlCol="0">
                <a:spAutoFit/>
              </a:bodyPr>
              <a:lstStyle/>
              <a:p>
                <a:r>
                  <a:rPr lang="en-AU" sz="1600" dirty="0"/>
                  <a:t>All definitions of </a:t>
                </a:r>
                <a14:m>
                  <m:oMath xmlns:m="http://schemas.openxmlformats.org/officeDocument/2006/math">
                    <m:d>
                      <m:dPr>
                        <m:begChr m:val="⟨"/>
                        <m:endChr m:val="⟩"/>
                        <m:ctrlPr>
                          <a:rPr lang="en-AU" sz="1600" b="0" smtClean="0">
                            <a:latin typeface="Cambria Math" panose="02040503050406030204" pitchFamily="18" charset="0"/>
                          </a:rPr>
                        </m:ctrlPr>
                      </m:dPr>
                      <m:e>
                        <m:acc>
                          <m:accPr>
                            <m:chr m:val="̅"/>
                            <m:ctrlPr>
                              <a:rPr lang="en-AU" sz="1600" b="0" smtClean="0">
                                <a:latin typeface="Cambria Math" panose="02040503050406030204" pitchFamily="18" charset="0"/>
                              </a:rPr>
                            </m:ctrlPr>
                          </m:accPr>
                          <m:e>
                            <m:r>
                              <m:rPr>
                                <m:sty m:val="p"/>
                              </m:rPr>
                              <a:rPr lang="en-AU" sz="1600" b="0" i="0" smtClean="0">
                                <a:latin typeface="Cambria Math" panose="02040503050406030204" pitchFamily="18" charset="0"/>
                              </a:rPr>
                              <m:t>q</m:t>
                            </m:r>
                          </m:e>
                        </m:acc>
                        <m:r>
                          <m:rPr>
                            <m:sty m:val="p"/>
                          </m:rPr>
                          <a:rPr lang="en-AU" sz="1600" b="0" i="0" smtClean="0">
                            <a:latin typeface="Cambria Math" panose="02040503050406030204" pitchFamily="18" charset="0"/>
                          </a:rPr>
                          <m:t>q</m:t>
                        </m:r>
                      </m:e>
                    </m:d>
                  </m:oMath>
                </a14:m>
                <a:r>
                  <a:rPr lang="en-AU" sz="1600" dirty="0"/>
                  <a:t> are the same</a:t>
                </a:r>
              </a:p>
              <a:p>
                <a:r>
                  <a:rPr lang="en-AU" sz="1600" i="1" dirty="0"/>
                  <a:t>Concerning the quark condensate</a:t>
                </a:r>
                <a:r>
                  <a:rPr lang="en-AU" sz="1600" dirty="0"/>
                  <a:t>, </a:t>
                </a:r>
              </a:p>
              <a:p>
                <a:r>
                  <a:rPr lang="en-AU" sz="1600" dirty="0"/>
                  <a:t>K. Langfeld et al., Phys. Rev. C 67 (2003) 065206</a:t>
                </a:r>
              </a:p>
            </p:txBody>
          </p:sp>
        </mc:Choice>
        <mc:Fallback>
          <p:sp>
            <p:nvSpPr>
              <p:cNvPr id="8" name="TextBox 7">
                <a:extLst>
                  <a:ext uri="{FF2B5EF4-FFF2-40B4-BE49-F238E27FC236}">
                    <a16:creationId xmlns:a16="http://schemas.microsoft.com/office/drawing/2014/main" id="{EDC7189F-83FB-3B5D-AB76-1B6D047EDF64}"/>
                  </a:ext>
                </a:extLst>
              </p:cNvPr>
              <p:cNvSpPr txBox="1">
                <a:spLocks noRot="1" noChangeAspect="1" noMove="1" noResize="1" noEditPoints="1" noAdjustHandles="1" noChangeArrowheads="1" noChangeShapeType="1" noTextEdit="1"/>
              </p:cNvSpPr>
              <p:nvPr/>
            </p:nvSpPr>
            <p:spPr>
              <a:xfrm>
                <a:off x="0" y="5557619"/>
                <a:ext cx="4800601" cy="830997"/>
              </a:xfrm>
              <a:prstGeom prst="rect">
                <a:avLst/>
              </a:prstGeom>
              <a:blipFill>
                <a:blip r:embed="rId7"/>
                <a:stretch>
                  <a:fillRect l="-635" t="-2206" b="-8824"/>
                </a:stretch>
              </a:blipFill>
            </p:spPr>
            <p:txBody>
              <a:bodyPr/>
              <a:lstStyle/>
              <a:p>
                <a:r>
                  <a:rPr lang="en-AU">
                    <a:noFill/>
                  </a:rPr>
                  <a:t> </a:t>
                </a:r>
              </a:p>
            </p:txBody>
          </p:sp>
        </mc:Fallback>
      </mc:AlternateContent>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
                                            <p:txEl>
                                              <p:pRg st="3" end="3"/>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4" presetClass="entr" presetSubtype="0" accel="10000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31"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5" end="5"/>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Effect transition="in" filter="fade">
                                      <p:cBhvr>
                                        <p:cTn id="45" dur="1000"/>
                                        <p:tgtEl>
                                          <p:spTgt spid="20"/>
                                        </p:tgtEl>
                                      </p:cBhvr>
                                    </p:animEffect>
                                  </p:childTnLst>
                                </p:cTn>
                              </p:par>
                              <p:par>
                                <p:cTn id="46" presetID="53" presetClass="entr" presetSubtype="0" fill="hold" nodeType="withEffect">
                                  <p:stCondLst>
                                    <p:cond delay="0"/>
                                  </p:stCondLst>
                                  <p:childTnLst>
                                    <p:set>
                                      <p:cBhvr>
                                        <p:cTn id="47" dur="1" fill="hold">
                                          <p:stCondLst>
                                            <p:cond delay="0"/>
                                          </p:stCondLst>
                                        </p:cTn>
                                        <p:tgtEl>
                                          <p:spTgt spid="452610"/>
                                        </p:tgtEl>
                                        <p:attrNameLst>
                                          <p:attrName>style.visibility</p:attrName>
                                        </p:attrNameLst>
                                      </p:cBhvr>
                                      <p:to>
                                        <p:strVal val="visible"/>
                                      </p:to>
                                    </p:set>
                                    <p:anim calcmode="lin" valueType="num">
                                      <p:cBhvr>
                                        <p:cTn id="48" dur="2000" fill="hold"/>
                                        <p:tgtEl>
                                          <p:spTgt spid="452610"/>
                                        </p:tgtEl>
                                        <p:attrNameLst>
                                          <p:attrName>ppt_w</p:attrName>
                                        </p:attrNameLst>
                                      </p:cBhvr>
                                      <p:tavLst>
                                        <p:tav tm="0">
                                          <p:val>
                                            <p:fltVal val="0"/>
                                          </p:val>
                                        </p:tav>
                                        <p:tav tm="100000">
                                          <p:val>
                                            <p:strVal val="#ppt_w"/>
                                          </p:val>
                                        </p:tav>
                                      </p:tavLst>
                                    </p:anim>
                                    <p:anim calcmode="lin" valueType="num">
                                      <p:cBhvr>
                                        <p:cTn id="49" dur="2000" fill="hold"/>
                                        <p:tgtEl>
                                          <p:spTgt spid="452610"/>
                                        </p:tgtEl>
                                        <p:attrNameLst>
                                          <p:attrName>ppt_h</p:attrName>
                                        </p:attrNameLst>
                                      </p:cBhvr>
                                      <p:tavLst>
                                        <p:tav tm="0">
                                          <p:val>
                                            <p:fltVal val="0"/>
                                          </p:val>
                                        </p:tav>
                                        <p:tav tm="100000">
                                          <p:val>
                                            <p:strVal val="#ppt_h"/>
                                          </p:val>
                                        </p:tav>
                                      </p:tavLst>
                                    </p:anim>
                                    <p:animEffect transition="in" filter="fade">
                                      <p:cBhvr>
                                        <p:cTn id="50" dur="2000"/>
                                        <p:tgtEl>
                                          <p:spTgt spid="452610"/>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770" decel="100000"/>
                                        <p:tgtEl>
                                          <p:spTgt spid="12"/>
                                        </p:tgtEl>
                                      </p:cBhvr>
                                    </p:animEffect>
                                    <p:animScale>
                                      <p:cBhvr>
                                        <p:cTn id="56" dur="770" decel="100000"/>
                                        <p:tgtEl>
                                          <p:spTgt spid="12"/>
                                        </p:tgtEl>
                                      </p:cBhvr>
                                      <p:from x="10000" y="10000"/>
                                      <p:to x="200000" y="450000"/>
                                    </p:animScale>
                                    <p:animScale>
                                      <p:cBhvr>
                                        <p:cTn id="57" dur="1230" accel="100000" fill="hold">
                                          <p:stCondLst>
                                            <p:cond delay="770"/>
                                          </p:stCondLst>
                                        </p:cTn>
                                        <p:tgtEl>
                                          <p:spTgt spid="12"/>
                                        </p:tgtEl>
                                      </p:cBhvr>
                                      <p:from x="200000" y="450000"/>
                                      <p:to x="100000" y="100000"/>
                                    </p:animScale>
                                    <p:set>
                                      <p:cBhvr>
                                        <p:cTn id="58" dur="770" fill="hold"/>
                                        <p:tgtEl>
                                          <p:spTgt spid="12"/>
                                        </p:tgtEl>
                                        <p:attrNameLst>
                                          <p:attrName>ppt_x</p:attrName>
                                        </p:attrNameLst>
                                      </p:cBhvr>
                                      <p:to>
                                        <p:strVal val="(0.5)"/>
                                      </p:to>
                                    </p:set>
                                    <p:anim from="(0.5)" to="(#ppt_x)" calcmode="lin" valueType="num">
                                      <p:cBhvr>
                                        <p:cTn id="59" dur="1230" accel="100000" fill="hold">
                                          <p:stCondLst>
                                            <p:cond delay="770"/>
                                          </p:stCondLst>
                                        </p:cTn>
                                        <p:tgtEl>
                                          <p:spTgt spid="12"/>
                                        </p:tgtEl>
                                        <p:attrNameLst>
                                          <p:attrName>ppt_x</p:attrName>
                                        </p:attrNameLst>
                                      </p:cBhvr>
                                    </p:anim>
                                    <p:set>
                                      <p:cBhvr>
                                        <p:cTn id="60" dur="770" fill="hold"/>
                                        <p:tgtEl>
                                          <p:spTgt spid="12"/>
                                        </p:tgtEl>
                                        <p:attrNameLst>
                                          <p:attrName>ppt_y</p:attrName>
                                        </p:attrNameLst>
                                      </p:cBhvr>
                                      <p:to>
                                        <p:strVal val="(#ppt_y+0.4)"/>
                                      </p:to>
                                    </p:set>
                                    <p:anim from="(#ppt_y+0.4)" to="(#ppt_y)" calcmode="lin" valueType="num">
                                      <p:cBhvr>
                                        <p:cTn id="61" dur="1230" accel="100000" fill="hold">
                                          <p:stCondLst>
                                            <p:cond delay="770"/>
                                          </p:stCondLst>
                                        </p:cTn>
                                        <p:tgtEl>
                                          <p:spTgt spid="12"/>
                                        </p:tgtEl>
                                        <p:attrNameLst>
                                          <p:attrName>ppt_y</p:attrName>
                                        </p:attrNameLst>
                                      </p:cBhvr>
                                    </p:anim>
                                  </p:childTnLst>
                                </p:cTn>
                              </p:par>
                              <p:par>
                                <p:cTn id="62" presetID="51"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770" decel="100000"/>
                                        <p:tgtEl>
                                          <p:spTgt spid="14"/>
                                        </p:tgtEl>
                                      </p:cBhvr>
                                    </p:animEffect>
                                    <p:animScale>
                                      <p:cBhvr>
                                        <p:cTn id="65" dur="770" decel="100000"/>
                                        <p:tgtEl>
                                          <p:spTgt spid="14"/>
                                        </p:tgtEl>
                                      </p:cBhvr>
                                      <p:from x="10000" y="10000"/>
                                      <p:to x="200000" y="450000"/>
                                    </p:animScale>
                                    <p:animScale>
                                      <p:cBhvr>
                                        <p:cTn id="66" dur="1230" accel="100000" fill="hold">
                                          <p:stCondLst>
                                            <p:cond delay="770"/>
                                          </p:stCondLst>
                                        </p:cTn>
                                        <p:tgtEl>
                                          <p:spTgt spid="14"/>
                                        </p:tgtEl>
                                      </p:cBhvr>
                                      <p:from x="200000" y="450000"/>
                                      <p:to x="100000" y="100000"/>
                                    </p:animScale>
                                    <p:set>
                                      <p:cBhvr>
                                        <p:cTn id="67" dur="770" fill="hold"/>
                                        <p:tgtEl>
                                          <p:spTgt spid="14"/>
                                        </p:tgtEl>
                                        <p:attrNameLst>
                                          <p:attrName>ppt_x</p:attrName>
                                        </p:attrNameLst>
                                      </p:cBhvr>
                                      <p:to>
                                        <p:strVal val="(0.5)"/>
                                      </p:to>
                                    </p:set>
                                    <p:anim from="(0.5)" to="(#ppt_x)" calcmode="lin" valueType="num">
                                      <p:cBhvr>
                                        <p:cTn id="68" dur="1230" accel="100000" fill="hold">
                                          <p:stCondLst>
                                            <p:cond delay="770"/>
                                          </p:stCondLst>
                                        </p:cTn>
                                        <p:tgtEl>
                                          <p:spTgt spid="14"/>
                                        </p:tgtEl>
                                        <p:attrNameLst>
                                          <p:attrName>ppt_x</p:attrName>
                                        </p:attrNameLst>
                                      </p:cBhvr>
                                    </p:anim>
                                    <p:set>
                                      <p:cBhvr>
                                        <p:cTn id="69" dur="770" fill="hold"/>
                                        <p:tgtEl>
                                          <p:spTgt spid="14"/>
                                        </p:tgtEl>
                                        <p:attrNameLst>
                                          <p:attrName>ppt_y</p:attrName>
                                        </p:attrNameLst>
                                      </p:cBhvr>
                                      <p:to>
                                        <p:strVal val="(#ppt_y+0.4)"/>
                                      </p:to>
                                    </p:set>
                                    <p:anim from="(#ppt_y+0.4)" to="(#ppt_y)" calcmode="lin" valueType="num">
                                      <p:cBhvr>
                                        <p:cTn id="70" dur="1230" accel="100000" fill="hold">
                                          <p:stCondLst>
                                            <p:cond delay="770"/>
                                          </p:stCondLst>
                                        </p:cTn>
                                        <p:tgtEl>
                                          <p:spTgt spid="14"/>
                                        </p:tgtEl>
                                        <p:attrNameLst>
                                          <p:attrName>ppt_y</p:attrName>
                                        </p:attrNameLst>
                                      </p:cBhvr>
                                    </p:anim>
                                  </p:childTnLst>
                                </p:cTn>
                              </p:par>
                              <p:par>
                                <p:cTn id="71" presetID="6" presetClass="entr" presetSubtype="16"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733926"/>
            <a:ext cx="8116887" cy="1362075"/>
          </a:xfrm>
        </p:spPr>
        <p:txBody>
          <a:bodyPr/>
          <a:lstStyle/>
          <a:p>
            <a:pPr algn="ctr"/>
            <a:r>
              <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Dynamical </a:t>
            </a:r>
            <a:r>
              <a:rPr lang="en-US" sz="3600"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Chiral</a:t>
            </a:r>
            <a:r>
              <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 Symmetry Breaking</a:t>
            </a:r>
            <a:br>
              <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br>
            <a:r>
              <a:rPr lang="en-US" sz="4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Vacuum Condensates?</a:t>
            </a:r>
            <a:endParaRPr lang="en-US"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2246313" y="2209801"/>
            <a:ext cx="7772400" cy="1500187"/>
          </a:xfrm>
        </p:spPr>
        <p:txBody>
          <a:bodyPr/>
          <a:lstStyle/>
          <a:p>
            <a:endParaRPr lang="en-US"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61</a:t>
            </a:fld>
            <a:endParaRPr lang="en-US"/>
          </a:p>
        </p:txBody>
      </p:sp>
      <p:pic>
        <p:nvPicPr>
          <p:cNvPr id="7" name="Picture 6" descr="Mp2.jpg"/>
          <p:cNvPicPr>
            <a:picLocks noChangeAspect="1"/>
          </p:cNvPicPr>
          <p:nvPr/>
        </p:nvPicPr>
        <p:blipFill>
          <a:blip r:embed="rId2" cstate="print"/>
          <a:stretch>
            <a:fillRect/>
          </a:stretch>
        </p:blipFill>
        <p:spPr>
          <a:xfrm>
            <a:off x="3595710" y="457200"/>
            <a:ext cx="5091091" cy="38862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“Orthodox Vacuum”</a:t>
            </a:r>
          </a:p>
        </p:txBody>
      </p:sp>
      <p:sp>
        <p:nvSpPr>
          <p:cNvPr id="3" name="Content Placeholder 2"/>
          <p:cNvSpPr>
            <a:spLocks noGrp="1"/>
          </p:cNvSpPr>
          <p:nvPr>
            <p:ph idx="1"/>
          </p:nvPr>
        </p:nvSpPr>
        <p:spPr>
          <a:xfrm>
            <a:off x="1981200" y="1066801"/>
            <a:ext cx="8229600" cy="5059363"/>
          </a:xfrm>
          <a:blipFill>
            <a:blip r:embed="rId2" cstate="print"/>
            <a:tile tx="0" ty="0" sx="100000" sy="100000" flip="none" algn="tl"/>
          </a:blipFill>
        </p:spPr>
        <p:txBody>
          <a:bodyPr/>
          <a:lstStyle/>
          <a:p>
            <a:r>
              <a:rPr lang="en-US" sz="2400" dirty="0"/>
              <a:t>Vacuum = “frothing sea” </a:t>
            </a:r>
          </a:p>
          <a:p>
            <a:r>
              <a:rPr lang="en-US" sz="2400" dirty="0"/>
              <a:t>Hadrons = bubbles in that “sea”, </a:t>
            </a:r>
          </a:p>
          <a:p>
            <a:pPr>
              <a:buNone/>
            </a:pPr>
            <a:r>
              <a:rPr lang="en-US" sz="2400" dirty="0"/>
              <a:t>	containing nothing but quarks &amp; gluons</a:t>
            </a:r>
          </a:p>
          <a:p>
            <a:pPr>
              <a:buNone/>
            </a:pPr>
            <a:r>
              <a:rPr lang="en-US" sz="2400" dirty="0"/>
              <a:t>	interacting </a:t>
            </a:r>
            <a:r>
              <a:rPr lang="en-US" sz="2400" dirty="0" err="1"/>
              <a:t>perturbatively</a:t>
            </a:r>
            <a:r>
              <a:rPr lang="en-US" sz="2400" dirty="0"/>
              <a:t>, unless they’re </a:t>
            </a:r>
          </a:p>
          <a:p>
            <a:pPr>
              <a:buNone/>
            </a:pPr>
            <a:r>
              <a:rPr lang="en-US" sz="2400" dirty="0"/>
              <a:t>	near the bubble’s boundary, whereat they feel they’re trapped!</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62</a:t>
            </a:fld>
            <a:endParaRPr lang="en-US"/>
          </a:p>
        </p:txBody>
      </p:sp>
      <p:sp>
        <p:nvSpPr>
          <p:cNvPr id="7" name="Oval 6"/>
          <p:cNvSpPr/>
          <p:nvPr/>
        </p:nvSpPr>
        <p:spPr bwMode="auto">
          <a:xfrm>
            <a:off x="3581400" y="2514600"/>
            <a:ext cx="1219200" cy="1295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8" name="Oval 7"/>
          <p:cNvSpPr/>
          <p:nvPr/>
        </p:nvSpPr>
        <p:spPr bwMode="auto">
          <a:xfrm>
            <a:off x="2971800" y="36576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9" name="Oval 8"/>
          <p:cNvSpPr/>
          <p:nvPr/>
        </p:nvSpPr>
        <p:spPr bwMode="auto">
          <a:xfrm>
            <a:off x="6477000" y="42672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Oval 9"/>
          <p:cNvSpPr/>
          <p:nvPr/>
        </p:nvSpPr>
        <p:spPr bwMode="auto">
          <a:xfrm>
            <a:off x="7772400" y="12954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Oval 10"/>
          <p:cNvSpPr/>
          <p:nvPr/>
        </p:nvSpPr>
        <p:spPr bwMode="auto">
          <a:xfrm>
            <a:off x="5181600" y="3733800"/>
            <a:ext cx="8382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Rectangle 11"/>
          <p:cNvSpPr/>
          <p:nvPr/>
        </p:nvSpPr>
        <p:spPr bwMode="auto">
          <a:xfrm>
            <a:off x="3276600" y="3886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3" name="Rectangle 12"/>
          <p:cNvSpPr/>
          <p:nvPr/>
        </p:nvSpPr>
        <p:spPr bwMode="auto">
          <a:xfrm>
            <a:off x="8077200" y="13716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4" name="Rectangle 13"/>
          <p:cNvSpPr/>
          <p:nvPr/>
        </p:nvSpPr>
        <p:spPr bwMode="auto">
          <a:xfrm>
            <a:off x="6781800" y="4343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5" name="Rectangle 14"/>
          <p:cNvSpPr/>
          <p:nvPr/>
        </p:nvSpPr>
        <p:spPr bwMode="auto">
          <a:xfrm>
            <a:off x="3505200" y="3962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6" name="Rectangle 15"/>
          <p:cNvSpPr/>
          <p:nvPr/>
        </p:nvSpPr>
        <p:spPr bwMode="auto">
          <a:xfrm>
            <a:off x="3886200" y="44958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7" name="Rectangle 16"/>
          <p:cNvSpPr/>
          <p:nvPr/>
        </p:nvSpPr>
        <p:spPr bwMode="auto">
          <a:xfrm>
            <a:off x="6705600" y="4648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8" name="Rectangle 17"/>
          <p:cNvSpPr/>
          <p:nvPr/>
        </p:nvSpPr>
        <p:spPr bwMode="auto">
          <a:xfrm>
            <a:off x="7315200" y="5029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9" name="Rectangle 18"/>
          <p:cNvSpPr/>
          <p:nvPr/>
        </p:nvSpPr>
        <p:spPr bwMode="auto">
          <a:xfrm>
            <a:off x="7924800" y="1600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20" name="Rectangle 19"/>
          <p:cNvSpPr/>
          <p:nvPr/>
        </p:nvSpPr>
        <p:spPr bwMode="auto">
          <a:xfrm>
            <a:off x="8534400" y="19050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MORTitle.gif"/>
          <p:cNvPicPr>
            <a:picLocks noChangeAspect="1"/>
          </p:cNvPicPr>
          <p:nvPr/>
        </p:nvPicPr>
        <p:blipFill>
          <a:blip r:embed="rId2" cstate="print"/>
          <a:stretch>
            <a:fillRect/>
          </a:stretch>
        </p:blipFill>
        <p:spPr>
          <a:xfrm>
            <a:off x="1524000" y="655016"/>
            <a:ext cx="9143314" cy="3078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ctr"/>
            <a:r>
              <a:rPr lang="en-US"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GMOR Relation</a:t>
            </a:r>
          </a:p>
        </p:txBody>
      </p:sp>
      <p:sp>
        <p:nvSpPr>
          <p:cNvPr id="3" name="Text Placeholder 2"/>
          <p:cNvSpPr>
            <a:spLocks noGrp="1"/>
          </p:cNvSpPr>
          <p:nvPr>
            <p:ph type="body" idx="1"/>
          </p:nvPr>
        </p:nvSpPr>
        <p:spPr/>
        <p:txBody>
          <a:bodyPr/>
          <a:lstStyle/>
          <a:p>
            <a:r>
              <a:rPr lang="en-US" dirty="0"/>
              <a:t> </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63</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aningoflife.jpg"/>
          <p:cNvPicPr>
            <a:picLocks noChangeAspect="1"/>
          </p:cNvPicPr>
          <p:nvPr/>
        </p:nvPicPr>
        <p:blipFill>
          <a:blip r:embed="rId3" cstate="print"/>
          <a:stretch>
            <a:fillRect/>
          </a:stretch>
        </p:blipFill>
        <p:spPr>
          <a:xfrm>
            <a:off x="0" y="0"/>
            <a:ext cx="1752600" cy="1752600"/>
          </a:xfrm>
          <a:prstGeom prst="rect">
            <a:avLst/>
          </a:prstGeom>
        </p:spPr>
      </p:pic>
      <p:sp>
        <p:nvSpPr>
          <p:cNvPr id="2" name="Title 1"/>
          <p:cNvSpPr>
            <a:spLocks noGrp="1"/>
          </p:cNvSpPr>
          <p:nvPr>
            <p:ph type="title"/>
          </p:nvPr>
        </p:nvSpPr>
        <p:spPr/>
        <p:txBody>
          <a:bodyPr/>
          <a:lstStyle/>
          <a:p>
            <a:pPr algn="r"/>
            <a:r>
              <a:rPr lang="en-US" sz="3600" dirty="0"/>
              <a:t>Gell-Mann – Oakes – Renner</a:t>
            </a:r>
            <a:br>
              <a:rPr lang="en-US" sz="3600" dirty="0"/>
            </a:br>
            <a:r>
              <a:rPr lang="en-US" sz="3600" dirty="0"/>
              <a:t>Relation</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64</a:t>
            </a:fld>
            <a:endParaRPr lang="en-US">
              <a:solidFill>
                <a:srgbClr val="404040"/>
              </a:solidFill>
            </a:endParaRPr>
          </a:p>
        </p:txBody>
      </p:sp>
      <p:sp>
        <p:nvSpPr>
          <p:cNvPr id="8" name="Content Placeholder 7"/>
          <p:cNvSpPr>
            <a:spLocks noGrp="1"/>
          </p:cNvSpPr>
          <p:nvPr>
            <p:ph idx="1"/>
          </p:nvPr>
        </p:nvSpPr>
        <p:spPr>
          <a:xfrm>
            <a:off x="609600" y="1752600"/>
            <a:ext cx="10972800" cy="4495800"/>
          </a:xfrm>
        </p:spPr>
        <p:txBody>
          <a:bodyPr/>
          <a:lstStyle/>
          <a:p>
            <a:pPr>
              <a:buFont typeface="Wingdings" pitchFamily="2" charset="2"/>
              <a:buChar char="Ø"/>
            </a:pPr>
            <a:r>
              <a:rPr lang="en-US" sz="2400" dirty="0"/>
              <a:t>This paper derives a relation between </a:t>
            </a:r>
          </a:p>
          <a:p>
            <a:pPr>
              <a:buNone/>
            </a:pPr>
            <a:r>
              <a:rPr lang="en-US" sz="2400" dirty="0"/>
              <a:t>		m</a:t>
            </a:r>
            <a:r>
              <a:rPr lang="el-GR" sz="2400" baseline="-25000" dirty="0"/>
              <a:t>π</a:t>
            </a:r>
            <a:r>
              <a:rPr lang="en-US" sz="2400" baseline="30000" dirty="0"/>
              <a:t>2</a:t>
            </a:r>
            <a:r>
              <a:rPr lang="en-US" sz="2400" dirty="0"/>
              <a:t> and the expectation-value </a:t>
            </a:r>
            <a:r>
              <a:rPr lang="en-US" sz="2400" i="1" dirty="0"/>
              <a:t>&lt; π|u</a:t>
            </a:r>
            <a:r>
              <a:rPr lang="en-US" sz="2400" i="1" baseline="-25000" dirty="0"/>
              <a:t>0</a:t>
            </a:r>
            <a:r>
              <a:rPr lang="en-US" sz="2400" i="1" dirty="0"/>
              <a:t>|π&gt;, </a:t>
            </a:r>
          </a:p>
          <a:p>
            <a:pPr>
              <a:buNone/>
            </a:pPr>
            <a:r>
              <a:rPr lang="en-US" sz="2400" i="1" dirty="0"/>
              <a:t>	</a:t>
            </a:r>
            <a:r>
              <a:rPr lang="en-US" sz="2400" dirty="0"/>
              <a:t>where </a:t>
            </a:r>
            <a:r>
              <a:rPr lang="en-US" sz="2400" i="1" dirty="0" err="1"/>
              <a:t>u</a:t>
            </a:r>
            <a:r>
              <a:rPr lang="en-US" sz="2400" i="1" baseline="-25000" dirty="0" err="1"/>
              <a:t>o</a:t>
            </a:r>
            <a:r>
              <a:rPr lang="el-GR" sz="2400" i="1" baseline="-25000" dirty="0"/>
              <a:t> </a:t>
            </a:r>
            <a:r>
              <a:rPr lang="en-US" sz="2400" dirty="0"/>
              <a:t>is an operator that is linear in the putative Hamiltonian’s explicit </a:t>
            </a:r>
            <a:r>
              <a:rPr lang="en-US" sz="2400" dirty="0" err="1"/>
              <a:t>chiral</a:t>
            </a:r>
            <a:r>
              <a:rPr lang="en-US" sz="2400" dirty="0"/>
              <a:t>-symmetry breaking term</a:t>
            </a:r>
          </a:p>
          <a:p>
            <a:pPr lvl="1">
              <a:buFont typeface="Wingdings" pitchFamily="2" charset="2"/>
              <a:buChar char="Ø"/>
            </a:pPr>
            <a:r>
              <a:rPr lang="en-US" sz="2200" dirty="0"/>
              <a:t>NB. QCD’s current-quarks were not yet invented, so </a:t>
            </a:r>
            <a:r>
              <a:rPr lang="en-US" i="1" dirty="0"/>
              <a:t>u</a:t>
            </a:r>
            <a:r>
              <a:rPr lang="en-US" i="1" baseline="-25000" dirty="0"/>
              <a:t>0</a:t>
            </a:r>
            <a:r>
              <a:rPr lang="en-US" sz="2200" dirty="0"/>
              <a:t> was not expressed in terms of current-quark fields</a:t>
            </a:r>
          </a:p>
          <a:p>
            <a:pPr marL="342900" lvl="1" indent="-342900">
              <a:buFont typeface="Wingdings" pitchFamily="2" charset="2"/>
              <a:buChar char="Ø"/>
            </a:pPr>
            <a:r>
              <a:rPr lang="en-US" sz="2200" dirty="0"/>
              <a:t>PCAC-hypothesis (partial conservation of axial current) is used in the derivation</a:t>
            </a:r>
          </a:p>
          <a:p>
            <a:pPr>
              <a:buFont typeface="Wingdings" pitchFamily="2" charset="2"/>
              <a:buChar char="Ø"/>
            </a:pPr>
            <a:r>
              <a:rPr lang="en-US" sz="2400" dirty="0"/>
              <a:t>Subsequently, the concepts of soft-</a:t>
            </a:r>
            <a:r>
              <a:rPr lang="en-US" sz="2400" dirty="0" err="1"/>
              <a:t>pion</a:t>
            </a:r>
            <a:r>
              <a:rPr lang="en-US" sz="2400" dirty="0"/>
              <a:t> theory</a:t>
            </a:r>
          </a:p>
          <a:p>
            <a:pPr lvl="1">
              <a:buFont typeface="Wingdings" pitchFamily="2" charset="2"/>
              <a:buChar char="Ø"/>
            </a:pPr>
            <a:r>
              <a:rPr lang="en-US" sz="2200" dirty="0"/>
              <a:t>Operator expectation values do not change as </a:t>
            </a:r>
            <a:r>
              <a:rPr lang="en-US" sz="2200" i="1" dirty="0"/>
              <a:t>t=m</a:t>
            </a:r>
            <a:r>
              <a:rPr lang="el-GR" sz="2200" i="1" baseline="-25000" dirty="0"/>
              <a:t>π</a:t>
            </a:r>
            <a:r>
              <a:rPr lang="en-US" sz="2200" i="1" baseline="30000" dirty="0"/>
              <a:t>2</a:t>
            </a:r>
            <a:r>
              <a:rPr lang="en-US" sz="2200" baseline="30000" dirty="0"/>
              <a:t> </a:t>
            </a:r>
            <a:r>
              <a:rPr lang="en-US" sz="2200" dirty="0"/>
              <a:t>→ </a:t>
            </a:r>
            <a:r>
              <a:rPr lang="en-US" sz="2200" i="1" dirty="0"/>
              <a:t>t=0</a:t>
            </a:r>
            <a:endParaRPr lang="en-US" dirty="0"/>
          </a:p>
          <a:p>
            <a:pPr lvl="1">
              <a:buNone/>
            </a:pPr>
            <a:r>
              <a:rPr lang="en-US" sz="2400" dirty="0"/>
              <a:t>to take </a:t>
            </a:r>
            <a:r>
              <a:rPr lang="en-US" sz="2400" i="1" dirty="0"/>
              <a:t>&lt; π|u</a:t>
            </a:r>
            <a:r>
              <a:rPr lang="en-US" sz="2400" i="1" baseline="-25000" dirty="0"/>
              <a:t>0</a:t>
            </a:r>
            <a:r>
              <a:rPr lang="en-US" sz="2400" i="1" dirty="0"/>
              <a:t>|π&gt;</a:t>
            </a:r>
            <a:r>
              <a:rPr lang="en-US" sz="2400" dirty="0"/>
              <a:t> →</a:t>
            </a:r>
            <a:r>
              <a:rPr lang="en-US" sz="2400" i="1" dirty="0"/>
              <a:t> &lt; 0|u</a:t>
            </a:r>
            <a:r>
              <a:rPr lang="en-US" sz="2400" i="1" baseline="-25000" dirty="0"/>
              <a:t>0</a:t>
            </a:r>
            <a:r>
              <a:rPr lang="en-US" sz="2400" i="1" dirty="0"/>
              <a:t>|0&gt; … </a:t>
            </a:r>
            <a:r>
              <a:rPr lang="en-US" sz="2400" i="1" dirty="0">
                <a:solidFill>
                  <a:srgbClr val="C00000"/>
                </a:solidFill>
              </a:rPr>
              <a:t>in-</a:t>
            </a:r>
            <a:r>
              <a:rPr lang="en-US" sz="2400" i="1" dirty="0" err="1">
                <a:solidFill>
                  <a:srgbClr val="C00000"/>
                </a:solidFill>
              </a:rPr>
              <a:t>pion</a:t>
            </a:r>
            <a:r>
              <a:rPr lang="en-US" sz="2400" i="1" dirty="0">
                <a:solidFill>
                  <a:srgbClr val="C00000"/>
                </a:solidFill>
              </a:rPr>
              <a:t> → in-vacuum</a:t>
            </a:r>
          </a:p>
          <a:p>
            <a:pPr lvl="1">
              <a:buFont typeface="Wingdings" pitchFamily="2" charset="2"/>
              <a:buChar char="Ø"/>
            </a:pPr>
            <a:endParaRPr lang="en-US" sz="2400" dirty="0"/>
          </a:p>
        </p:txBody>
      </p:sp>
      <p:sp>
        <p:nvSpPr>
          <p:cNvPr id="11" name="Date Placeholder 10"/>
          <p:cNvSpPr>
            <a:spLocks noGrp="1"/>
          </p:cNvSpPr>
          <p:nvPr>
            <p:ph type="dt" sz="half" idx="10"/>
          </p:nvPr>
        </p:nvSpPr>
        <p:spPr/>
        <p:txBody>
          <a:bodyPr/>
          <a:lstStyle/>
          <a:p>
            <a:r>
              <a:rPr lang="en-US">
                <a:solidFill>
                  <a:srgbClr val="404040"/>
                </a:solidFill>
              </a:rPr>
              <a:t>.                    2025 October 14: NJU INP IWSHSSI 2025                                            (98)</a:t>
            </a:r>
          </a:p>
        </p:txBody>
      </p:sp>
      <p:sp>
        <p:nvSpPr>
          <p:cNvPr id="12" name="TextBox 11"/>
          <p:cNvSpPr txBox="1"/>
          <p:nvPr/>
        </p:nvSpPr>
        <p:spPr>
          <a:xfrm>
            <a:off x="3621454" y="914401"/>
            <a:ext cx="4531946" cy="830997"/>
          </a:xfrm>
          <a:prstGeom prst="rect">
            <a:avLst/>
          </a:prstGeom>
          <a:noFill/>
        </p:spPr>
        <p:txBody>
          <a:bodyPr wrap="none" rtlCol="0">
            <a:spAutoFit/>
          </a:bodyPr>
          <a:lstStyle/>
          <a:p>
            <a:r>
              <a:rPr lang="en-US" sz="1600" i="1" dirty="0">
                <a:solidFill>
                  <a:schemeClr val="tx2"/>
                </a:solidFill>
              </a:rPr>
              <a:t>Behavior of current divergences under SU(3) x SU(3)</a:t>
            </a:r>
            <a:r>
              <a:rPr lang="en-US" sz="1600" dirty="0">
                <a:solidFill>
                  <a:schemeClr val="tx2"/>
                </a:solidFill>
              </a:rPr>
              <a:t>.</a:t>
            </a:r>
          </a:p>
          <a:p>
            <a:r>
              <a:rPr lang="en-US" sz="1600" dirty="0">
                <a:solidFill>
                  <a:schemeClr val="tx2"/>
                </a:solidFill>
              </a:rPr>
              <a:t>Murray Gell-Mann, R.J. Oakes , B. Renner </a:t>
            </a:r>
          </a:p>
          <a:p>
            <a:r>
              <a:rPr lang="en-US" sz="1600" dirty="0" err="1">
                <a:solidFill>
                  <a:schemeClr val="tx2"/>
                </a:solidFill>
              </a:rPr>
              <a:t>Phys.Rev</a:t>
            </a:r>
            <a:r>
              <a:rPr lang="en-US" sz="1600" dirty="0">
                <a:solidFill>
                  <a:schemeClr val="tx2"/>
                </a:solidFill>
              </a:rPr>
              <a:t>. 175 (1968) 2195-2199</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linds(horizontal)">
                                      <p:cBhvr>
                                        <p:cTn id="7" dur="1000"/>
                                        <p:tgtEl>
                                          <p:spTgt spid="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blinds(horizontal)">
                                      <p:cBhvr>
                                        <p:cTn id="10" dur="1000"/>
                                        <p:tgtEl>
                                          <p:spTgt spid="8">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blinds(horizontal)">
                                      <p:cBhvr>
                                        <p:cTn id="13" dur="1000"/>
                                        <p:tgtEl>
                                          <p:spTgt spid="8">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blinds(horizontal)">
                                      <p:cBhvr>
                                        <p:cTn id="16" dur="1000"/>
                                        <p:tgtEl>
                                          <p:spTgt spid="8">
                                            <p:txEl>
                                              <p:pRg st="7" end="7"/>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p:cTn id="19" dur="1000" fill="hold"/>
                                        <p:tgtEl>
                                          <p:spTgt spid="8">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8">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8">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 calcmode="lin" valueType="num">
                                      <p:cBhvr>
                                        <p:cTn id="24" dur="1000" fill="hold"/>
                                        <p:tgtEl>
                                          <p:spTgt spid="8">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8">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8">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p:cTn id="29" dur="1000" fill="hold"/>
                                        <p:tgtEl>
                                          <p:spTgt spid="8">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6" end="6"/>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 calcmode="lin" valueType="num">
                                      <p:cBhvr>
                                        <p:cTn id="34" dur="1000" fill="hold"/>
                                        <p:tgtEl>
                                          <p:spTgt spid="8">
                                            <p:txEl>
                                              <p:pRg st="7" end="7"/>
                                            </p:txEl>
                                          </p:spTgt>
                                        </p:tgtEl>
                                        <p:attrNameLst>
                                          <p:attrName>ppt_w</p:attrName>
                                        </p:attrNameLst>
                                      </p:cBhvr>
                                      <p:tavLst>
                                        <p:tav tm="0">
                                          <p:val>
                                            <p:strVal val="#ppt_w*0.70"/>
                                          </p:val>
                                        </p:tav>
                                        <p:tav tm="100000">
                                          <p:val>
                                            <p:strVal val="#ppt_w"/>
                                          </p:val>
                                        </p:tav>
                                      </p:tavLst>
                                    </p:anim>
                                    <p:anim calcmode="lin" valueType="num">
                                      <p:cBhvr>
                                        <p:cTn id="35" dur="1000" fill="hold"/>
                                        <p:tgtEl>
                                          <p:spTgt spid="8">
                                            <p:txEl>
                                              <p:pRg st="7" end="7"/>
                                            </p:txEl>
                                          </p:spTgt>
                                        </p:tgtEl>
                                        <p:attrNameLst>
                                          <p:attrName>ppt_h</p:attrName>
                                        </p:attrNameLst>
                                      </p:cBhvr>
                                      <p:tavLst>
                                        <p:tav tm="0">
                                          <p:val>
                                            <p:strVal val="#ppt_h"/>
                                          </p:val>
                                        </p:tav>
                                        <p:tav tm="100000">
                                          <p:val>
                                            <p:strVal val="#ppt_h"/>
                                          </p:val>
                                        </p:tav>
                                      </p:tavLst>
                                    </p:anim>
                                    <p:animEffect transition="in" filter="fade">
                                      <p:cBhvr>
                                        <p:cTn id="36"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aningoflife.jpg"/>
          <p:cNvPicPr>
            <a:picLocks noChangeAspect="1"/>
          </p:cNvPicPr>
          <p:nvPr/>
        </p:nvPicPr>
        <p:blipFill>
          <a:blip r:embed="rId3" cstate="print"/>
          <a:stretch>
            <a:fillRect/>
          </a:stretch>
        </p:blipFill>
        <p:spPr>
          <a:xfrm>
            <a:off x="0" y="0"/>
            <a:ext cx="1752600" cy="1752600"/>
          </a:xfrm>
          <a:prstGeom prst="rect">
            <a:avLst/>
          </a:prstGeom>
        </p:spPr>
      </p:pic>
      <p:sp>
        <p:nvSpPr>
          <p:cNvPr id="2" name="Title 1"/>
          <p:cNvSpPr>
            <a:spLocks noGrp="1"/>
          </p:cNvSpPr>
          <p:nvPr>
            <p:ph type="title"/>
          </p:nvPr>
        </p:nvSpPr>
        <p:spPr/>
        <p:txBody>
          <a:bodyPr/>
          <a:lstStyle/>
          <a:p>
            <a:pPr algn="r"/>
            <a:r>
              <a:rPr lang="en-US" sz="3600" dirty="0"/>
              <a:t>Gell-Mann – Oakes – Renner</a:t>
            </a:r>
            <a:br>
              <a:rPr lang="en-US" sz="3600" dirty="0"/>
            </a:br>
            <a:r>
              <a:rPr lang="en-US" sz="3600" dirty="0"/>
              <a:t>Relation</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65</a:t>
            </a:fld>
            <a:endParaRPr lang="en-US">
              <a:solidFill>
                <a:srgbClr val="404040"/>
              </a:solidFill>
            </a:endParaRPr>
          </a:p>
        </p:txBody>
      </p:sp>
      <p:sp>
        <p:nvSpPr>
          <p:cNvPr id="8" name="Content Placeholder 7"/>
          <p:cNvSpPr>
            <a:spLocks noGrp="1"/>
          </p:cNvSpPr>
          <p:nvPr>
            <p:ph idx="1"/>
          </p:nvPr>
        </p:nvSpPr>
        <p:spPr>
          <a:xfrm>
            <a:off x="609600" y="1752600"/>
            <a:ext cx="10972800" cy="4495800"/>
          </a:xfrm>
        </p:spPr>
        <p:txBody>
          <a:bodyPr/>
          <a:lstStyle/>
          <a:p>
            <a:pPr>
              <a:spcAft>
                <a:spcPts val="1200"/>
              </a:spcAft>
            </a:pPr>
            <a:r>
              <a:rPr lang="en-US" sz="2400" dirty="0"/>
              <a:t>PCAC hypothesis; </a:t>
            </a:r>
            <a:r>
              <a:rPr lang="en-US" sz="2400" i="1" dirty="0"/>
              <a:t>viz</a:t>
            </a:r>
            <a:r>
              <a:rPr lang="en-US" sz="2400" dirty="0"/>
              <a:t>., pion field dominates divergence of the axial-vector current</a:t>
            </a:r>
            <a:endParaRPr lang="en-US" altLang="ja-JP" sz="2400" dirty="0"/>
          </a:p>
          <a:p>
            <a:pPr lvl="1">
              <a:buFont typeface="Wingdings" pitchFamily="2" charset="2"/>
              <a:buChar char="Ø"/>
            </a:pPr>
            <a:endParaRPr lang="en-US" sz="2200" dirty="0"/>
          </a:p>
          <a:p>
            <a:pPr>
              <a:buFont typeface="Wingdings" pitchFamily="2" charset="2"/>
              <a:buChar char="Ø"/>
            </a:pPr>
            <a:endParaRPr lang="en-US" sz="2400" dirty="0"/>
          </a:p>
          <a:p>
            <a:pPr>
              <a:buFont typeface="Wingdings" pitchFamily="2" charset="2"/>
              <a:buChar char="Ø"/>
            </a:pPr>
            <a:r>
              <a:rPr lang="en-US" sz="2400" dirty="0"/>
              <a:t>Soft-pion theorem</a:t>
            </a:r>
          </a:p>
          <a:p>
            <a:pPr>
              <a:buFont typeface="Wingdings" pitchFamily="2" charset="2"/>
              <a:buChar char="Ø"/>
            </a:pPr>
            <a:endParaRPr lang="en-US" sz="2400" dirty="0"/>
          </a:p>
          <a:p>
            <a:pPr>
              <a:buFont typeface="Wingdings" pitchFamily="2" charset="2"/>
              <a:buChar char="Ø"/>
            </a:pPr>
            <a:endParaRPr lang="en-US" sz="2400" dirty="0"/>
          </a:p>
          <a:p>
            <a:pPr>
              <a:buFont typeface="Wingdings" pitchFamily="2" charset="2"/>
              <a:buChar char="Ø"/>
            </a:pPr>
            <a:endParaRPr lang="en-US" sz="2400" dirty="0"/>
          </a:p>
          <a:p>
            <a:pPr>
              <a:buFont typeface="Wingdings" pitchFamily="2" charset="2"/>
              <a:buChar char="Ø"/>
            </a:pPr>
            <a:endParaRPr lang="en-US" sz="2400" dirty="0"/>
          </a:p>
          <a:p>
            <a:pPr>
              <a:buFont typeface="Wingdings" pitchFamily="2" charset="2"/>
              <a:buChar char="Ø"/>
            </a:pPr>
            <a:r>
              <a:rPr lang="en-US" sz="2400" dirty="0"/>
              <a:t>In QCD, </a:t>
            </a:r>
          </a:p>
          <a:p>
            <a:pPr>
              <a:buNone/>
            </a:pPr>
            <a:r>
              <a:rPr lang="en-US" sz="2400" dirty="0"/>
              <a:t>	this is                    and one therefore has </a:t>
            </a:r>
          </a:p>
        </p:txBody>
      </p:sp>
      <p:sp>
        <p:nvSpPr>
          <p:cNvPr id="11" name="Date Placeholder 10"/>
          <p:cNvSpPr>
            <a:spLocks noGrp="1"/>
          </p:cNvSpPr>
          <p:nvPr>
            <p:ph type="dt" sz="half" idx="10"/>
          </p:nvPr>
        </p:nvSpPr>
        <p:spPr/>
        <p:txBody>
          <a:bodyPr/>
          <a:lstStyle/>
          <a:p>
            <a:r>
              <a:rPr lang="en-US">
                <a:solidFill>
                  <a:srgbClr val="404040"/>
                </a:solidFill>
              </a:rPr>
              <a:t>.                    2025 October 14: NJU INP IWSHSSI 2025                                            (98)</a:t>
            </a:r>
          </a:p>
        </p:txBody>
      </p:sp>
      <p:sp>
        <p:nvSpPr>
          <p:cNvPr id="12" name="TextBox 11"/>
          <p:cNvSpPr txBox="1"/>
          <p:nvPr/>
        </p:nvSpPr>
        <p:spPr>
          <a:xfrm>
            <a:off x="3621454" y="914401"/>
            <a:ext cx="4531946" cy="830997"/>
          </a:xfrm>
          <a:prstGeom prst="rect">
            <a:avLst/>
          </a:prstGeom>
          <a:noFill/>
        </p:spPr>
        <p:txBody>
          <a:bodyPr wrap="none" rtlCol="0">
            <a:spAutoFit/>
          </a:bodyPr>
          <a:lstStyle/>
          <a:p>
            <a:r>
              <a:rPr lang="en-US" sz="1600" i="1" dirty="0">
                <a:solidFill>
                  <a:schemeClr val="tx2"/>
                </a:solidFill>
              </a:rPr>
              <a:t>Behavior of current divergences under SU(3) x SU(3)</a:t>
            </a:r>
            <a:r>
              <a:rPr lang="en-US" sz="1600" dirty="0">
                <a:solidFill>
                  <a:schemeClr val="tx2"/>
                </a:solidFill>
              </a:rPr>
              <a:t>.</a:t>
            </a:r>
          </a:p>
          <a:p>
            <a:r>
              <a:rPr lang="en-US" sz="1600" dirty="0">
                <a:solidFill>
                  <a:schemeClr val="tx2"/>
                </a:solidFill>
              </a:rPr>
              <a:t>Murray Gell-Mann, R.J. Oakes , B. Renner </a:t>
            </a:r>
          </a:p>
          <a:p>
            <a:r>
              <a:rPr lang="en-US" sz="1600" dirty="0" err="1">
                <a:solidFill>
                  <a:schemeClr val="tx2"/>
                </a:solidFill>
              </a:rPr>
              <a:t>Phys.Rev</a:t>
            </a:r>
            <a:r>
              <a:rPr lang="en-US" sz="1600" dirty="0">
                <a:solidFill>
                  <a:schemeClr val="tx2"/>
                </a:solidFill>
              </a:rPr>
              <a:t>. 175 (1968) 2195-2199</a:t>
            </a:r>
          </a:p>
        </p:txBody>
      </p:sp>
      <p:pic>
        <p:nvPicPr>
          <p:cNvPr id="9" name="Picture 8" descr="PCAC.jpg"/>
          <p:cNvPicPr>
            <a:picLocks noChangeAspect="1"/>
          </p:cNvPicPr>
          <p:nvPr/>
        </p:nvPicPr>
        <p:blipFill>
          <a:blip r:embed="rId4" cstate="print"/>
          <a:stretch>
            <a:fillRect/>
          </a:stretch>
        </p:blipFill>
        <p:spPr>
          <a:xfrm>
            <a:off x="4737100" y="2563086"/>
            <a:ext cx="1968500" cy="561114"/>
          </a:xfrm>
          <a:prstGeom prst="rect">
            <a:avLst/>
          </a:prstGeom>
        </p:spPr>
      </p:pic>
      <p:pic>
        <p:nvPicPr>
          <p:cNvPr id="10" name="Picture 9" descr="SoftPion.jpg"/>
          <p:cNvPicPr>
            <a:picLocks noChangeAspect="1"/>
          </p:cNvPicPr>
          <p:nvPr/>
        </p:nvPicPr>
        <p:blipFill>
          <a:blip r:embed="rId5" cstate="print"/>
          <a:stretch>
            <a:fillRect/>
          </a:stretch>
        </p:blipFill>
        <p:spPr>
          <a:xfrm>
            <a:off x="2762456" y="3732793"/>
            <a:ext cx="4063586" cy="1487915"/>
          </a:xfrm>
          <a:prstGeom prst="rect">
            <a:avLst/>
          </a:prstGeom>
        </p:spPr>
      </p:pic>
      <p:sp>
        <p:nvSpPr>
          <p:cNvPr id="13" name="TextBox 12"/>
          <p:cNvSpPr txBox="1"/>
          <p:nvPr/>
        </p:nvSpPr>
        <p:spPr>
          <a:xfrm>
            <a:off x="7313039" y="3828872"/>
            <a:ext cx="3127716" cy="1200329"/>
          </a:xfrm>
          <a:prstGeom prst="rect">
            <a:avLst/>
          </a:prstGeom>
          <a:noFill/>
        </p:spPr>
        <p:txBody>
          <a:bodyPr wrap="none" rtlCol="0">
            <a:spAutoFit/>
          </a:bodyPr>
          <a:lstStyle/>
          <a:p>
            <a:r>
              <a:rPr lang="en-US" i="1" dirty="0" err="1">
                <a:solidFill>
                  <a:srgbClr val="C00000"/>
                </a:solidFill>
              </a:rPr>
              <a:t>Commutator</a:t>
            </a:r>
            <a:r>
              <a:rPr lang="en-US" i="1" dirty="0">
                <a:solidFill>
                  <a:srgbClr val="C00000"/>
                </a:solidFill>
              </a:rPr>
              <a:t> is </a:t>
            </a:r>
            <a:r>
              <a:rPr lang="en-US" i="1" dirty="0" err="1">
                <a:solidFill>
                  <a:srgbClr val="C00000"/>
                </a:solidFill>
              </a:rPr>
              <a:t>chiral</a:t>
            </a:r>
            <a:r>
              <a:rPr lang="en-US" i="1" dirty="0">
                <a:solidFill>
                  <a:srgbClr val="C00000"/>
                </a:solidFill>
              </a:rPr>
              <a:t> rotation</a:t>
            </a:r>
          </a:p>
          <a:p>
            <a:r>
              <a:rPr lang="en-US" i="1" dirty="0">
                <a:solidFill>
                  <a:srgbClr val="C00000"/>
                </a:solidFill>
              </a:rPr>
              <a:t>Therefore, isolates explicit </a:t>
            </a:r>
          </a:p>
          <a:p>
            <a:r>
              <a:rPr lang="en-US" i="1" dirty="0" err="1">
                <a:solidFill>
                  <a:srgbClr val="C00000"/>
                </a:solidFill>
              </a:rPr>
              <a:t>chiral</a:t>
            </a:r>
            <a:r>
              <a:rPr lang="en-US" i="1" dirty="0">
                <a:solidFill>
                  <a:srgbClr val="C00000"/>
                </a:solidFill>
              </a:rPr>
              <a:t>-symmetry breaking term </a:t>
            </a:r>
          </a:p>
          <a:p>
            <a:r>
              <a:rPr lang="en-US" i="1" dirty="0">
                <a:solidFill>
                  <a:srgbClr val="C00000"/>
                </a:solidFill>
              </a:rPr>
              <a:t>in the putative Hamiltonian</a:t>
            </a:r>
          </a:p>
        </p:txBody>
      </p:sp>
      <p:sp>
        <p:nvSpPr>
          <p:cNvPr id="14" name="Freeform 13"/>
          <p:cNvSpPr/>
          <p:nvPr/>
        </p:nvSpPr>
        <p:spPr bwMode="auto">
          <a:xfrm>
            <a:off x="6269620" y="3096228"/>
            <a:ext cx="1689904" cy="862314"/>
          </a:xfrm>
          <a:custGeom>
            <a:avLst/>
            <a:gdLst>
              <a:gd name="connsiteX0" fmla="*/ 1689904 w 1689904"/>
              <a:gd name="connsiteY0" fmla="*/ 862314 h 862314"/>
              <a:gd name="connsiteX1" fmla="*/ 1192193 w 1689904"/>
              <a:gd name="connsiteY1" fmla="*/ 40511 h 862314"/>
              <a:gd name="connsiteX2" fmla="*/ 0 w 1689904"/>
              <a:gd name="connsiteY2" fmla="*/ 619245 h 862314"/>
            </a:gdLst>
            <a:ahLst/>
            <a:cxnLst>
              <a:cxn ang="0">
                <a:pos x="connsiteX0" y="connsiteY0"/>
              </a:cxn>
              <a:cxn ang="0">
                <a:pos x="connsiteX1" y="connsiteY1"/>
              </a:cxn>
              <a:cxn ang="0">
                <a:pos x="connsiteX2" y="connsiteY2"/>
              </a:cxn>
            </a:cxnLst>
            <a:rect l="l" t="t" r="r" b="b"/>
            <a:pathLst>
              <a:path w="1689904" h="862314">
                <a:moveTo>
                  <a:pt x="1689904" y="862314"/>
                </a:moveTo>
                <a:cubicBezTo>
                  <a:pt x="1581874" y="471668"/>
                  <a:pt x="1473844" y="81022"/>
                  <a:pt x="1192193" y="40511"/>
                </a:cubicBezTo>
                <a:cubicBezTo>
                  <a:pt x="910542" y="0"/>
                  <a:pt x="455271" y="309622"/>
                  <a:pt x="0" y="619245"/>
                </a:cubicBezTo>
              </a:path>
            </a:pathLst>
          </a:custGeom>
          <a:noFill/>
          <a:ln w="19050" cap="flat" cmpd="sng" algn="ctr">
            <a:solidFill>
              <a:srgbClr val="FF33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5" name="Freeform 14"/>
          <p:cNvSpPr/>
          <p:nvPr/>
        </p:nvSpPr>
        <p:spPr bwMode="auto">
          <a:xfrm>
            <a:off x="4660740" y="4942391"/>
            <a:ext cx="4143737" cy="912471"/>
          </a:xfrm>
          <a:custGeom>
            <a:avLst/>
            <a:gdLst>
              <a:gd name="connsiteX0" fmla="*/ 4143737 w 4143737"/>
              <a:gd name="connsiteY0" fmla="*/ 0 h 912471"/>
              <a:gd name="connsiteX1" fmla="*/ 1724628 w 4143737"/>
              <a:gd name="connsiteY1" fmla="*/ 868101 h 912471"/>
              <a:gd name="connsiteX2" fmla="*/ 0 w 4143737"/>
              <a:gd name="connsiteY2" fmla="*/ 266218 h 912471"/>
            </a:gdLst>
            <a:ahLst/>
            <a:cxnLst>
              <a:cxn ang="0">
                <a:pos x="connsiteX0" y="connsiteY0"/>
              </a:cxn>
              <a:cxn ang="0">
                <a:pos x="connsiteX1" y="connsiteY1"/>
              </a:cxn>
              <a:cxn ang="0">
                <a:pos x="connsiteX2" y="connsiteY2"/>
              </a:cxn>
            </a:cxnLst>
            <a:rect l="l" t="t" r="r" b="b"/>
            <a:pathLst>
              <a:path w="4143737" h="912471">
                <a:moveTo>
                  <a:pt x="4143737" y="0"/>
                </a:moveTo>
                <a:cubicBezTo>
                  <a:pt x="3279494" y="411865"/>
                  <a:pt x="2415251" y="823731"/>
                  <a:pt x="1724628" y="868101"/>
                </a:cubicBezTo>
                <a:cubicBezTo>
                  <a:pt x="1034005" y="912471"/>
                  <a:pt x="517002" y="589344"/>
                  <a:pt x="0" y="266218"/>
                </a:cubicBez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745739563"/>
              </p:ext>
            </p:extLst>
          </p:nvPr>
        </p:nvGraphicFramePr>
        <p:xfrm>
          <a:off x="1974930" y="5609929"/>
          <a:ext cx="838200" cy="637032"/>
        </p:xfrm>
        <a:graphic>
          <a:graphicData uri="http://schemas.openxmlformats.org/presentationml/2006/ole">
            <mc:AlternateContent xmlns:mc="http://schemas.openxmlformats.org/markup-compatibility/2006">
              <mc:Choice xmlns:v="urn:schemas-microsoft-com:vml" Requires="v">
                <p:oleObj name="Equation" r:id="rId6" imgW="317160" imgH="241200" progId="Equation.3">
                  <p:embed/>
                </p:oleObj>
              </mc:Choice>
              <mc:Fallback>
                <p:oleObj name="Equation" r:id="rId6" imgW="317160" imgH="241200" progId="Equation.3">
                  <p:embed/>
                  <p:pic>
                    <p:nvPicPr>
                      <p:cNvPr id="16"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4930" y="5609929"/>
                        <a:ext cx="838200" cy="637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Oval 16"/>
          <p:cNvSpPr/>
          <p:nvPr/>
        </p:nvSpPr>
        <p:spPr bwMode="auto">
          <a:xfrm>
            <a:off x="1990605" y="5607051"/>
            <a:ext cx="838200" cy="762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8" name="TextBox 17"/>
          <p:cNvSpPr txBox="1"/>
          <p:nvPr/>
        </p:nvSpPr>
        <p:spPr>
          <a:xfrm>
            <a:off x="6934200" y="2255309"/>
            <a:ext cx="3311099" cy="615553"/>
          </a:xfrm>
          <a:prstGeom prst="rect">
            <a:avLst/>
          </a:prstGeom>
          <a:noFill/>
        </p:spPr>
        <p:txBody>
          <a:bodyPr wrap="none" rtlCol="0">
            <a:spAutoFit/>
          </a:bodyPr>
          <a:lstStyle/>
          <a:p>
            <a:r>
              <a:rPr lang="en-US" sz="1600" dirty="0">
                <a:solidFill>
                  <a:srgbClr val="008000"/>
                </a:solidFill>
              </a:rPr>
              <a:t>Zhou </a:t>
            </a:r>
            <a:r>
              <a:rPr lang="en-US" sz="1600" dirty="0" err="1">
                <a:solidFill>
                  <a:srgbClr val="008000"/>
                </a:solidFill>
              </a:rPr>
              <a:t>Guangzhao</a:t>
            </a:r>
            <a:r>
              <a:rPr lang="en-US" dirty="0">
                <a:solidFill>
                  <a:srgbClr val="008000"/>
                </a:solidFill>
              </a:rPr>
              <a:t>    </a:t>
            </a:r>
            <a:r>
              <a:rPr lang="ja-JP" altLang="en-US" dirty="0">
                <a:solidFill>
                  <a:srgbClr val="008000"/>
                </a:solidFill>
              </a:rPr>
              <a:t>周光召</a:t>
            </a:r>
            <a:endParaRPr lang="en-US" altLang="ja-JP" dirty="0">
              <a:solidFill>
                <a:srgbClr val="008000"/>
              </a:solidFill>
            </a:endParaRPr>
          </a:p>
          <a:p>
            <a:r>
              <a:rPr lang="en-US" sz="1600" dirty="0">
                <a:solidFill>
                  <a:srgbClr val="008000"/>
                </a:solidFill>
              </a:rPr>
              <a:t>Born 1929 Changsha, Hunan province</a:t>
            </a:r>
          </a:p>
        </p:txBody>
      </p:sp>
      <p:pic>
        <p:nvPicPr>
          <p:cNvPr id="19" name="Picture 18" descr="GMORQCD.jpg"/>
          <p:cNvPicPr>
            <a:picLocks noChangeAspect="1"/>
          </p:cNvPicPr>
          <p:nvPr/>
        </p:nvPicPr>
        <p:blipFill>
          <a:blip r:embed="rId8" cstate="print"/>
          <a:stretch>
            <a:fillRect/>
          </a:stretch>
        </p:blipFill>
        <p:spPr>
          <a:xfrm>
            <a:off x="7391400" y="5638800"/>
            <a:ext cx="2806700" cy="5969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3" end="3"/>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amond(in)">
                                      <p:cBhvr>
                                        <p:cTn id="20" dur="10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 calcmode="lin" valueType="num">
                                      <p:cBhvr>
                                        <p:cTn id="28" dur="1000" fill="hold"/>
                                        <p:tgtEl>
                                          <p:spTgt spid="8">
                                            <p:txEl>
                                              <p:pRg st="8" end="8"/>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8" end="8"/>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8" end="8"/>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 calcmode="lin" valueType="num">
                                      <p:cBhvr>
                                        <p:cTn id="33" dur="1000" fill="hold"/>
                                        <p:tgtEl>
                                          <p:spTgt spid="8">
                                            <p:txEl>
                                              <p:pRg st="9" end="9"/>
                                            </p:txEl>
                                          </p:spTgt>
                                        </p:tgtEl>
                                        <p:attrNameLst>
                                          <p:attrName>ppt_w</p:attrName>
                                        </p:attrNameLst>
                                      </p:cBhvr>
                                      <p:tavLst>
                                        <p:tav tm="0">
                                          <p:val>
                                            <p:strVal val="#ppt_w*0.70"/>
                                          </p:val>
                                        </p:tav>
                                        <p:tav tm="100000">
                                          <p:val>
                                            <p:strVal val="#ppt_w"/>
                                          </p:val>
                                        </p:tav>
                                      </p:tavLst>
                                    </p:anim>
                                    <p:anim calcmode="lin" valueType="num">
                                      <p:cBhvr>
                                        <p:cTn id="34" dur="1000" fill="hold"/>
                                        <p:tgtEl>
                                          <p:spTgt spid="8">
                                            <p:txEl>
                                              <p:pRg st="9" end="9"/>
                                            </p:txEl>
                                          </p:spTgt>
                                        </p:tgtEl>
                                        <p:attrNameLst>
                                          <p:attrName>ppt_h</p:attrName>
                                        </p:attrNameLst>
                                      </p:cBhvr>
                                      <p:tavLst>
                                        <p:tav tm="0">
                                          <p:val>
                                            <p:strVal val="#ppt_h"/>
                                          </p:val>
                                        </p:tav>
                                        <p:tav tm="100000">
                                          <p:val>
                                            <p:strVal val="#ppt_h"/>
                                          </p:val>
                                        </p:tav>
                                      </p:tavLst>
                                    </p:anim>
                                    <p:animEffect transition="in" filter="fade">
                                      <p:cBhvr>
                                        <p:cTn id="35" dur="1000"/>
                                        <p:tgtEl>
                                          <p:spTgt spid="8">
                                            <p:txEl>
                                              <p:pRg st="9" end="9"/>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5"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strVal val="#ppt_w*0.70"/>
                                          </p:val>
                                        </p:tav>
                                        <p:tav tm="100000">
                                          <p:val>
                                            <p:strVal val="#ppt_w"/>
                                          </p:val>
                                        </p:tav>
                                      </p:tavLst>
                                    </p:anim>
                                    <p:anim calcmode="lin" valueType="num">
                                      <p:cBhvr>
                                        <p:cTn id="44" dur="1000" fill="hold"/>
                                        <p:tgtEl>
                                          <p:spTgt spid="19"/>
                                        </p:tgtEl>
                                        <p:attrNameLst>
                                          <p:attrName>ppt_h</p:attrName>
                                        </p:attrNameLst>
                                      </p:cBhvr>
                                      <p:tavLst>
                                        <p:tav tm="0">
                                          <p:val>
                                            <p:strVal val="#ppt_h"/>
                                          </p:val>
                                        </p:tav>
                                        <p:tav tm="100000">
                                          <p:val>
                                            <p:strVal val="#ppt_h"/>
                                          </p:val>
                                        </p:tav>
                                      </p:tavLst>
                                    </p:anim>
                                    <p:animEffect transition="in" filter="fade">
                                      <p:cBhvr>
                                        <p:cTn id="45" dur="1000"/>
                                        <p:tgtEl>
                                          <p:spTgt spid="1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strVal val="#ppt_w*0.70"/>
                                          </p:val>
                                        </p:tav>
                                        <p:tav tm="100000">
                                          <p:val>
                                            <p:strVal val="#ppt_w"/>
                                          </p:val>
                                        </p:tav>
                                      </p:tavLst>
                                    </p:anim>
                                    <p:anim calcmode="lin" valueType="num">
                                      <p:cBhvr>
                                        <p:cTn id="49" dur="1000" fill="hold"/>
                                        <p:tgtEl>
                                          <p:spTgt spid="17"/>
                                        </p:tgtEl>
                                        <p:attrNameLst>
                                          <p:attrName>ppt_h</p:attrName>
                                        </p:attrNameLst>
                                      </p:cBhvr>
                                      <p:tavLst>
                                        <p:tav tm="0">
                                          <p:val>
                                            <p:strVal val="#ppt_h"/>
                                          </p:val>
                                        </p:tav>
                                        <p:tav tm="100000">
                                          <p:val>
                                            <p:strVal val="#ppt_h"/>
                                          </p:val>
                                        </p:tav>
                                      </p:tavLst>
                                    </p:anim>
                                    <p:animEffect transition="in" filter="fade">
                                      <p:cBhvr>
                                        <p:cTn id="5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676400"/>
            <a:ext cx="10972800" cy="4495800"/>
          </a:xfrm>
        </p:spPr>
        <p:txBody>
          <a:bodyPr/>
          <a:lstStyle/>
          <a:p>
            <a:pPr>
              <a:spcAft>
                <a:spcPts val="600"/>
              </a:spcAft>
            </a:pPr>
            <a:r>
              <a:rPr lang="en-US" sz="2400" dirty="0"/>
              <a:t>Theoretical physics at its best.</a:t>
            </a:r>
          </a:p>
          <a:p>
            <a:pPr>
              <a:spcAft>
                <a:spcPts val="0"/>
              </a:spcAft>
            </a:pPr>
            <a:r>
              <a:rPr lang="en-US" sz="2400" dirty="0"/>
              <a:t>But no one is thinking about how properly to consider or define what will come to be called the </a:t>
            </a:r>
          </a:p>
          <a:p>
            <a:pPr>
              <a:spcBef>
                <a:spcPts val="0"/>
              </a:spcBef>
              <a:spcAft>
                <a:spcPts val="0"/>
              </a:spcAft>
              <a:buNone/>
            </a:pPr>
            <a:r>
              <a:rPr lang="en-US" sz="2400" i="1" dirty="0">
                <a:solidFill>
                  <a:srgbClr val="FF3300"/>
                </a:solidFill>
              </a:rPr>
              <a:t>			    vacuum quark condensate</a:t>
            </a:r>
          </a:p>
          <a:p>
            <a:pPr>
              <a:spcBef>
                <a:spcPts val="0"/>
              </a:spcBef>
              <a:spcAft>
                <a:spcPts val="0"/>
              </a:spcAft>
            </a:pPr>
            <a:r>
              <a:rPr lang="en-US" dirty="0"/>
              <a:t>So long as the condensate is </a:t>
            </a:r>
          </a:p>
          <a:p>
            <a:pPr>
              <a:spcBef>
                <a:spcPts val="0"/>
              </a:spcBef>
              <a:spcAft>
                <a:spcPts val="0"/>
              </a:spcAft>
              <a:buNone/>
            </a:pPr>
            <a:r>
              <a:rPr lang="en-US" dirty="0"/>
              <a:t>	just a  mass-dimensioned </a:t>
            </a:r>
          </a:p>
          <a:p>
            <a:pPr>
              <a:spcBef>
                <a:spcPts val="0"/>
              </a:spcBef>
              <a:spcAft>
                <a:spcPts val="0"/>
              </a:spcAft>
              <a:buNone/>
            </a:pPr>
            <a:r>
              <a:rPr lang="en-US" dirty="0"/>
              <a:t>	constant, which approximates </a:t>
            </a:r>
          </a:p>
          <a:p>
            <a:pPr>
              <a:spcBef>
                <a:spcPts val="0"/>
              </a:spcBef>
              <a:spcAft>
                <a:spcPts val="0"/>
              </a:spcAft>
              <a:buNone/>
            </a:pPr>
            <a:r>
              <a:rPr lang="en-US" dirty="0"/>
              <a:t>	another well-defined matrix </a:t>
            </a:r>
          </a:p>
          <a:p>
            <a:pPr>
              <a:spcBef>
                <a:spcPts val="0"/>
              </a:spcBef>
              <a:spcAft>
                <a:spcPts val="0"/>
              </a:spcAft>
              <a:buNone/>
            </a:pPr>
            <a:r>
              <a:rPr lang="en-US" dirty="0"/>
              <a:t>	element, there is no problem.  </a:t>
            </a:r>
          </a:p>
          <a:p>
            <a:pPr>
              <a:spcBef>
                <a:spcPts val="0"/>
              </a:spcBef>
              <a:spcAft>
                <a:spcPts val="0"/>
              </a:spcAft>
            </a:pPr>
            <a:r>
              <a:rPr lang="en-US" dirty="0"/>
              <a:t>Problem arises if one </a:t>
            </a:r>
          </a:p>
          <a:p>
            <a:pPr>
              <a:spcBef>
                <a:spcPts val="0"/>
              </a:spcBef>
              <a:spcAft>
                <a:spcPts val="0"/>
              </a:spcAft>
              <a:buNone/>
            </a:pPr>
            <a:r>
              <a:rPr lang="en-US" dirty="0"/>
              <a:t>	over-interprets this number, </a:t>
            </a:r>
          </a:p>
          <a:p>
            <a:pPr>
              <a:spcBef>
                <a:spcPts val="0"/>
              </a:spcBef>
              <a:spcAft>
                <a:spcPts val="0"/>
              </a:spcAft>
              <a:buNone/>
            </a:pPr>
            <a:r>
              <a:rPr lang="en-US" dirty="0"/>
              <a:t>	which textbooks have been doing </a:t>
            </a:r>
          </a:p>
          <a:p>
            <a:pPr>
              <a:spcBef>
                <a:spcPts val="0"/>
              </a:spcBef>
              <a:spcAft>
                <a:spcPts val="0"/>
              </a:spcAft>
              <a:buNone/>
            </a:pPr>
            <a:r>
              <a:rPr lang="en-US" dirty="0"/>
              <a:t>	for a </a:t>
            </a:r>
            <a:r>
              <a:rPr lang="en-US" i="1" dirty="0">
                <a:solidFill>
                  <a:srgbClr val="FF0000"/>
                </a:solidFill>
              </a:rPr>
              <a:t>VERY LONG TIME</a:t>
            </a:r>
            <a:r>
              <a:rPr lang="en-US" dirty="0"/>
              <a:t>. </a:t>
            </a:r>
          </a:p>
          <a:p>
            <a:pPr>
              <a:spcAft>
                <a:spcPts val="600"/>
              </a:spcAft>
            </a:pPr>
            <a:endParaRPr lang="en-US" sz="2400" dirty="0"/>
          </a:p>
        </p:txBody>
      </p:sp>
      <p:pic>
        <p:nvPicPr>
          <p:cNvPr id="14" name="Picture 13" descr="Cracks.jpg"/>
          <p:cNvPicPr>
            <a:picLocks noChangeAspect="1"/>
          </p:cNvPicPr>
          <p:nvPr/>
        </p:nvPicPr>
        <p:blipFill>
          <a:blip r:embed="rId3" cstate="print"/>
          <a:stretch>
            <a:fillRect/>
          </a:stretch>
        </p:blipFill>
        <p:spPr>
          <a:xfrm>
            <a:off x="6315961" y="3079750"/>
            <a:ext cx="5799839" cy="3581400"/>
          </a:xfrm>
          <a:prstGeom prst="rect">
            <a:avLst/>
          </a:prstGeom>
        </p:spPr>
      </p:pic>
      <p:pic>
        <p:nvPicPr>
          <p:cNvPr id="6" name="Picture 5" descr="meaningoflife.jpg"/>
          <p:cNvPicPr>
            <a:picLocks noChangeAspect="1"/>
          </p:cNvPicPr>
          <p:nvPr/>
        </p:nvPicPr>
        <p:blipFill>
          <a:blip r:embed="rId4" cstate="print"/>
          <a:stretch>
            <a:fillRect/>
          </a:stretch>
        </p:blipFill>
        <p:spPr>
          <a:xfrm>
            <a:off x="0" y="0"/>
            <a:ext cx="1752600" cy="1752600"/>
          </a:xfrm>
          <a:prstGeom prst="rect">
            <a:avLst/>
          </a:prstGeom>
        </p:spPr>
      </p:pic>
      <p:sp>
        <p:nvSpPr>
          <p:cNvPr id="2" name="Title 1"/>
          <p:cNvSpPr>
            <a:spLocks noGrp="1"/>
          </p:cNvSpPr>
          <p:nvPr>
            <p:ph type="title"/>
          </p:nvPr>
        </p:nvSpPr>
        <p:spPr/>
        <p:txBody>
          <a:bodyPr/>
          <a:lstStyle/>
          <a:p>
            <a:pPr algn="r"/>
            <a:r>
              <a:rPr lang="en-US" sz="3600" dirty="0"/>
              <a:t>Gell-Mann – Oakes – Renner</a:t>
            </a:r>
            <a:br>
              <a:rPr lang="en-US" sz="3600" dirty="0"/>
            </a:br>
            <a:r>
              <a:rPr lang="en-US" sz="3600" dirty="0"/>
              <a:t>Relation</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66</a:t>
            </a:fld>
            <a:endParaRPr lang="en-US">
              <a:solidFill>
                <a:srgbClr val="404040"/>
              </a:solidFill>
            </a:endParaRPr>
          </a:p>
        </p:txBody>
      </p:sp>
      <p:sp>
        <p:nvSpPr>
          <p:cNvPr id="11" name="Date Placeholder 10"/>
          <p:cNvSpPr>
            <a:spLocks noGrp="1"/>
          </p:cNvSpPr>
          <p:nvPr>
            <p:ph type="dt" sz="half" idx="10"/>
          </p:nvPr>
        </p:nvSpPr>
        <p:spPr/>
        <p:txBody>
          <a:bodyPr/>
          <a:lstStyle/>
          <a:p>
            <a:r>
              <a:rPr lang="en-US">
                <a:solidFill>
                  <a:srgbClr val="404040"/>
                </a:solidFill>
              </a:rPr>
              <a:t>.                    2025 October 14: NJU INP IWSHSSI 2025                                            (98)</a:t>
            </a:r>
          </a:p>
        </p:txBody>
      </p:sp>
      <p:pic>
        <p:nvPicPr>
          <p:cNvPr id="19" name="Picture 18" descr="GMORQCD.jpg"/>
          <p:cNvPicPr>
            <a:picLocks noChangeAspect="1"/>
          </p:cNvPicPr>
          <p:nvPr/>
        </p:nvPicPr>
        <p:blipFill>
          <a:blip r:embed="rId5" cstate="print"/>
          <a:stretch>
            <a:fillRect/>
          </a:stretch>
        </p:blipFill>
        <p:spPr>
          <a:xfrm>
            <a:off x="4191000" y="838200"/>
            <a:ext cx="3165002" cy="673100"/>
          </a:xfrm>
          <a:prstGeom prst="rect">
            <a:avLst/>
          </a:prstGeom>
        </p:spPr>
      </p:pic>
      <p:sp>
        <p:nvSpPr>
          <p:cNvPr id="9" name="Oval 8"/>
          <p:cNvSpPr/>
          <p:nvPr/>
        </p:nvSpPr>
        <p:spPr bwMode="auto">
          <a:xfrm>
            <a:off x="5715000" y="838200"/>
            <a:ext cx="1828800" cy="6858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3" name="TextBox 12"/>
          <p:cNvSpPr txBox="1"/>
          <p:nvPr/>
        </p:nvSpPr>
        <p:spPr>
          <a:xfrm>
            <a:off x="7431303" y="1239599"/>
            <a:ext cx="1367682" cy="369332"/>
          </a:xfrm>
          <a:prstGeom prst="rect">
            <a:avLst/>
          </a:prstGeom>
          <a:noFill/>
        </p:spPr>
        <p:txBody>
          <a:bodyPr wrap="none" rtlCol="0">
            <a:spAutoFit/>
          </a:bodyPr>
          <a:lstStyle/>
          <a:p>
            <a:r>
              <a:rPr lang="en-US" dirty="0"/>
              <a:t>- (0.25GeV)</a:t>
            </a:r>
            <a:r>
              <a:rPr lang="en-US" baseline="30000" dirty="0"/>
              <a:t>3</a:t>
            </a:r>
          </a:p>
        </p:txBody>
      </p:sp>
      <p:sp>
        <p:nvSpPr>
          <p:cNvPr id="12" name="Freeform 11"/>
          <p:cNvSpPr/>
          <p:nvPr/>
        </p:nvSpPr>
        <p:spPr bwMode="auto">
          <a:xfrm>
            <a:off x="6096001" y="1524000"/>
            <a:ext cx="3918032" cy="1676400"/>
          </a:xfrm>
          <a:custGeom>
            <a:avLst/>
            <a:gdLst>
              <a:gd name="connsiteX0" fmla="*/ 381965 w 2864735"/>
              <a:gd name="connsiteY0" fmla="*/ 0 h 2037145"/>
              <a:gd name="connsiteX1" fmla="*/ 2801074 w 2864735"/>
              <a:gd name="connsiteY1" fmla="*/ 1331089 h 2037145"/>
              <a:gd name="connsiteX2" fmla="*/ 0 w 2864735"/>
              <a:gd name="connsiteY2" fmla="*/ 2037145 h 2037145"/>
              <a:gd name="connsiteX3" fmla="*/ 0 w 2864735"/>
              <a:gd name="connsiteY3" fmla="*/ 2037145 h 2037145"/>
            </a:gdLst>
            <a:ahLst/>
            <a:cxnLst>
              <a:cxn ang="0">
                <a:pos x="connsiteX0" y="connsiteY0"/>
              </a:cxn>
              <a:cxn ang="0">
                <a:pos x="connsiteX1" y="connsiteY1"/>
              </a:cxn>
              <a:cxn ang="0">
                <a:pos x="connsiteX2" y="connsiteY2"/>
              </a:cxn>
              <a:cxn ang="0">
                <a:pos x="connsiteX3" y="connsiteY3"/>
              </a:cxn>
            </a:cxnLst>
            <a:rect l="l" t="t" r="r" b="b"/>
            <a:pathLst>
              <a:path w="2864735" h="2037145">
                <a:moveTo>
                  <a:pt x="381965" y="0"/>
                </a:moveTo>
                <a:cubicBezTo>
                  <a:pt x="1623350" y="495782"/>
                  <a:pt x="2864735" y="991565"/>
                  <a:pt x="2801074" y="1331089"/>
                </a:cubicBezTo>
                <a:cubicBezTo>
                  <a:pt x="2737413" y="1670613"/>
                  <a:pt x="0" y="2037145"/>
                  <a:pt x="0" y="2037145"/>
                </a:cubicBezTo>
                <a:lnTo>
                  <a:pt x="0" y="2037145"/>
                </a:lnTo>
              </a:path>
            </a:pathLst>
          </a:custGeom>
          <a:noFill/>
          <a:ln w="1905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blinds(horizontal)">
                                      <p:cBhvr>
                                        <p:cTn id="10" dur="500"/>
                                        <p:tgtEl>
                                          <p:spTgt spid="8">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blinds(horizontal)">
                                      <p:cBhvr>
                                        <p:cTn id="13" dur="500"/>
                                        <p:tgtEl>
                                          <p:spTgt spid="8">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blinds(horizontal)">
                                      <p:cBhvr>
                                        <p:cTn id="16" dur="500"/>
                                        <p:tgtEl>
                                          <p:spTgt spid="8">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blinds(horizontal)">
                                      <p:cBhvr>
                                        <p:cTn id="19" dur="500"/>
                                        <p:tgtEl>
                                          <p:spTgt spid="8">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blinds(horizontal)">
                                      <p:cBhvr>
                                        <p:cTn id="25" dur="500"/>
                                        <p:tgtEl>
                                          <p:spTgt spid="8">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53"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3000" fill="hold"/>
                                        <p:tgtEl>
                                          <p:spTgt spid="14"/>
                                        </p:tgtEl>
                                        <p:attrNameLst>
                                          <p:attrName>ppt_w</p:attrName>
                                        </p:attrNameLst>
                                      </p:cBhvr>
                                      <p:tavLst>
                                        <p:tav tm="0">
                                          <p:val>
                                            <p:fltVal val="0"/>
                                          </p:val>
                                        </p:tav>
                                        <p:tav tm="100000">
                                          <p:val>
                                            <p:strVal val="#ppt_w"/>
                                          </p:val>
                                        </p:tav>
                                      </p:tavLst>
                                    </p:anim>
                                    <p:anim calcmode="lin" valueType="num">
                                      <p:cBhvr>
                                        <p:cTn id="35" dur="3000" fill="hold"/>
                                        <p:tgtEl>
                                          <p:spTgt spid="14"/>
                                        </p:tgtEl>
                                        <p:attrNameLst>
                                          <p:attrName>ppt_h</p:attrName>
                                        </p:attrNameLst>
                                      </p:cBhvr>
                                      <p:tavLst>
                                        <p:tav tm="0">
                                          <p:val>
                                            <p:fltVal val="0"/>
                                          </p:val>
                                        </p:tav>
                                        <p:tav tm="100000">
                                          <p:val>
                                            <p:strVal val="#ppt_h"/>
                                          </p:val>
                                        </p:tav>
                                      </p:tavLst>
                                    </p:anim>
                                    <p:animEffect transition="in" filter="fade">
                                      <p:cBhvr>
                                        <p:cTn id="36" dur="3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diamond(in)">
                                      <p:cBhvr>
                                        <p:cTn id="41" dur="1000"/>
                                        <p:tgtEl>
                                          <p:spTgt spid="8">
                                            <p:txEl>
                                              <p:pRg st="8" end="8"/>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diamond(in)">
                                      <p:cBhvr>
                                        <p:cTn id="44" dur="1000"/>
                                        <p:tgtEl>
                                          <p:spTgt spid="8">
                                            <p:txEl>
                                              <p:pRg st="9" end="9"/>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diamond(in)">
                                      <p:cBhvr>
                                        <p:cTn id="47" dur="1000"/>
                                        <p:tgtEl>
                                          <p:spTgt spid="8">
                                            <p:txEl>
                                              <p:pRg st="10" end="10"/>
                                            </p:txEl>
                                          </p:spTgt>
                                        </p:tgtEl>
                                      </p:cBhvr>
                                    </p:animEffect>
                                  </p:childTnLst>
                                </p:cTn>
                              </p:par>
                              <p:par>
                                <p:cTn id="48" presetID="8" presetClass="entr" presetSubtype="16" fill="hold" nodeType="withEffect">
                                  <p:stCondLst>
                                    <p:cond delay="0"/>
                                  </p:stCondLst>
                                  <p:childTnLst>
                                    <p:set>
                                      <p:cBhvr>
                                        <p:cTn id="49" dur="1" fill="hold">
                                          <p:stCondLst>
                                            <p:cond delay="0"/>
                                          </p:stCondLst>
                                        </p:cTn>
                                        <p:tgtEl>
                                          <p:spTgt spid="8">
                                            <p:txEl>
                                              <p:pRg st="11" end="11"/>
                                            </p:txEl>
                                          </p:spTgt>
                                        </p:tgtEl>
                                        <p:attrNameLst>
                                          <p:attrName>style.visibility</p:attrName>
                                        </p:attrNameLst>
                                      </p:cBhvr>
                                      <p:to>
                                        <p:strVal val="visible"/>
                                      </p:to>
                                    </p:set>
                                    <p:animEffect transition="in" filter="diamond(in)">
                                      <p:cBhvr>
                                        <p:cTn id="50" dur="10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solidFill>
                  <a:schemeClr val="tx1"/>
                </a:solidFill>
              </a:rPr>
              <a:t>Note of Warning</a:t>
            </a:r>
            <a:endParaRPr lang="en-US" sz="3600" i="1" dirty="0">
              <a:solidFill>
                <a:schemeClr val="tx1"/>
              </a:solidFill>
            </a:endParaRPr>
          </a:p>
        </p:txBody>
      </p:sp>
      <p:pic>
        <p:nvPicPr>
          <p:cNvPr id="8" name="Content Placeholder 7" descr="CasherSusskind.jpg"/>
          <p:cNvPicPr>
            <a:picLocks noGrp="1" noChangeAspect="1"/>
          </p:cNvPicPr>
          <p:nvPr>
            <p:ph idx="1"/>
          </p:nvPr>
        </p:nvPicPr>
        <p:blipFill>
          <a:blip r:embed="rId3" cstate="print"/>
          <a:stretch>
            <a:fillRect/>
          </a:stretch>
        </p:blipFill>
        <p:spPr>
          <a:xfrm>
            <a:off x="4876800" y="1676401"/>
            <a:ext cx="5791200" cy="2839265"/>
          </a:xfrm>
        </p:spPr>
      </p:pic>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67</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7" name="TextBox 6"/>
          <p:cNvSpPr txBox="1"/>
          <p:nvPr/>
        </p:nvSpPr>
        <p:spPr>
          <a:xfrm>
            <a:off x="5526337" y="914401"/>
            <a:ext cx="4953279" cy="646331"/>
          </a:xfrm>
          <a:prstGeom prst="rect">
            <a:avLst/>
          </a:prstGeom>
          <a:noFill/>
        </p:spPr>
        <p:txBody>
          <a:bodyPr wrap="none" rtlCol="0">
            <a:spAutoFit/>
          </a:bodyPr>
          <a:lstStyle/>
          <a:p>
            <a:r>
              <a:rPr lang="en-US" i="1" dirty="0" err="1">
                <a:solidFill>
                  <a:schemeClr val="tx2"/>
                </a:solidFill>
              </a:rPr>
              <a:t>Chiral</a:t>
            </a:r>
            <a:r>
              <a:rPr lang="en-US" i="1" dirty="0">
                <a:solidFill>
                  <a:schemeClr val="tx2"/>
                </a:solidFill>
              </a:rPr>
              <a:t> Magnetism (or </a:t>
            </a:r>
            <a:r>
              <a:rPr lang="en-US" i="1" dirty="0" err="1">
                <a:solidFill>
                  <a:schemeClr val="tx2"/>
                </a:solidFill>
              </a:rPr>
              <a:t>Magnetohadrochironics</a:t>
            </a:r>
            <a:r>
              <a:rPr lang="en-US" i="1" dirty="0">
                <a:solidFill>
                  <a:schemeClr val="tx2"/>
                </a:solidFill>
              </a:rPr>
              <a:t>)</a:t>
            </a:r>
          </a:p>
          <a:p>
            <a:r>
              <a:rPr lang="en-US" dirty="0">
                <a:solidFill>
                  <a:schemeClr val="tx2"/>
                </a:solidFill>
              </a:rPr>
              <a:t>A. Casher and L. Susskind, Phys. Rev. D9 (1974) 436</a:t>
            </a:r>
          </a:p>
        </p:txBody>
      </p:sp>
      <p:sp>
        <p:nvSpPr>
          <p:cNvPr id="9" name="Content Placeholder 2"/>
          <p:cNvSpPr txBox="1">
            <a:spLocks/>
          </p:cNvSpPr>
          <p:nvPr/>
        </p:nvSpPr>
        <p:spPr bwMode="auto">
          <a:xfrm>
            <a:off x="609600" y="2514600"/>
            <a:ext cx="50292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fontAlgn="base">
              <a:spcAft>
                <a:spcPct val="0"/>
              </a:spcAft>
              <a:buClr>
                <a:srgbClr val="1F497D"/>
              </a:buClr>
              <a:buFont typeface="Wingdings" pitchFamily="2" charset="2"/>
              <a:buChar char="Ø"/>
              <a:defRPr/>
            </a:pPr>
            <a:r>
              <a:rPr lang="en-US" sz="2400" i="1" kern="0" dirty="0" err="1">
                <a:solidFill>
                  <a:srgbClr val="C00000"/>
                </a:solidFill>
              </a:rPr>
              <a:t>Thes</a:t>
            </a:r>
            <a:r>
              <a:rPr lang="en-US" sz="2400" i="1" kern="0" dirty="0">
                <a:solidFill>
                  <a:srgbClr val="C00000"/>
                </a:solidFill>
              </a:rPr>
              <a:t>e authors argue </a:t>
            </a:r>
          </a:p>
          <a:p>
            <a:pPr marL="342900" indent="-342900" fontAlgn="base">
              <a:spcAft>
                <a:spcPct val="0"/>
              </a:spcAft>
              <a:buClr>
                <a:srgbClr val="1F497D"/>
              </a:buClr>
              <a:defRPr/>
            </a:pPr>
            <a:r>
              <a:rPr lang="en-US" sz="2400" i="1" kern="0" dirty="0">
                <a:solidFill>
                  <a:srgbClr val="C00000"/>
                </a:solidFill>
              </a:rPr>
              <a:t>	that dynamical </a:t>
            </a:r>
            <a:r>
              <a:rPr lang="en-US" sz="2400" i="1" kern="0" dirty="0" err="1">
                <a:solidFill>
                  <a:srgbClr val="C00000"/>
                </a:solidFill>
              </a:rPr>
              <a:t>chiral</a:t>
            </a:r>
            <a:r>
              <a:rPr lang="en-US" sz="2400" i="1" kern="0" dirty="0">
                <a:solidFill>
                  <a:srgbClr val="C00000"/>
                </a:solidFill>
              </a:rPr>
              <a:t>-</a:t>
            </a:r>
          </a:p>
          <a:p>
            <a:pPr marL="342900" indent="-342900" fontAlgn="base">
              <a:spcAft>
                <a:spcPct val="0"/>
              </a:spcAft>
              <a:buClr>
                <a:srgbClr val="1F497D"/>
              </a:buClr>
              <a:defRPr/>
            </a:pPr>
            <a:r>
              <a:rPr lang="en-US" sz="2400" i="1" kern="0" dirty="0">
                <a:solidFill>
                  <a:srgbClr val="C00000"/>
                </a:solidFill>
              </a:rPr>
              <a:t>	symmetry breaking </a:t>
            </a:r>
          </a:p>
          <a:p>
            <a:pPr marL="342900" indent="-342900" fontAlgn="base">
              <a:spcAft>
                <a:spcPct val="0"/>
              </a:spcAft>
              <a:buClr>
                <a:srgbClr val="1F497D"/>
              </a:buClr>
              <a:defRPr/>
            </a:pPr>
            <a:r>
              <a:rPr lang="en-US" sz="2400" i="1" kern="0" dirty="0">
                <a:solidFill>
                  <a:srgbClr val="C00000"/>
                </a:solidFill>
              </a:rPr>
              <a:t>	can be </a:t>
            </a:r>
            <a:r>
              <a:rPr lang="en-US" sz="2400" i="1" kern="0" dirty="0" err="1">
                <a:solidFill>
                  <a:srgbClr val="C00000"/>
                </a:solidFill>
              </a:rPr>
              <a:t>realised</a:t>
            </a:r>
            <a:r>
              <a:rPr lang="en-US" sz="2400" i="1" kern="0" dirty="0">
                <a:solidFill>
                  <a:srgbClr val="C00000"/>
                </a:solidFill>
              </a:rPr>
              <a:t> as a</a:t>
            </a:r>
          </a:p>
          <a:p>
            <a:pPr marL="342900" indent="-342900" fontAlgn="base">
              <a:spcAft>
                <a:spcPct val="0"/>
              </a:spcAft>
              <a:buClr>
                <a:srgbClr val="1F497D"/>
              </a:buClr>
              <a:defRPr/>
            </a:pPr>
            <a:r>
              <a:rPr lang="en-US" sz="2400" i="1" kern="0" dirty="0">
                <a:solidFill>
                  <a:srgbClr val="C00000"/>
                </a:solidFill>
              </a:rPr>
              <a:t>	property of hadrons, </a:t>
            </a:r>
          </a:p>
          <a:p>
            <a:pPr marL="342900" indent="-342900" fontAlgn="base">
              <a:spcAft>
                <a:spcPct val="0"/>
              </a:spcAft>
              <a:buClr>
                <a:srgbClr val="1F497D"/>
              </a:buClr>
              <a:defRPr/>
            </a:pPr>
            <a:r>
              <a:rPr lang="en-US" sz="2400" i="1" kern="0" dirty="0">
                <a:solidFill>
                  <a:srgbClr val="C00000"/>
                </a:solidFill>
              </a:rPr>
              <a:t>	instead of via a </a:t>
            </a:r>
          </a:p>
          <a:p>
            <a:pPr marL="342900" indent="-342900" fontAlgn="base">
              <a:spcAft>
                <a:spcPct val="0"/>
              </a:spcAft>
              <a:buClr>
                <a:srgbClr val="1F497D"/>
              </a:buClr>
              <a:defRPr/>
            </a:pPr>
            <a:r>
              <a:rPr lang="en-US" sz="2400" i="1" kern="0" dirty="0">
                <a:solidFill>
                  <a:srgbClr val="C00000"/>
                </a:solidFill>
              </a:rPr>
              <a:t>	nontrivial vacuum exterior to the measurable degrees of freedom</a:t>
            </a:r>
            <a:endParaRPr lang="en-US" sz="2600" i="1" kern="0" dirty="0">
              <a:solidFill>
                <a:srgbClr val="C00000"/>
              </a:solidFill>
            </a:endParaRPr>
          </a:p>
        </p:txBody>
      </p:sp>
      <p:sp>
        <p:nvSpPr>
          <p:cNvPr id="11" name="Oval 10"/>
          <p:cNvSpPr/>
          <p:nvPr/>
        </p:nvSpPr>
        <p:spPr bwMode="auto">
          <a:xfrm>
            <a:off x="4648200" y="2703732"/>
            <a:ext cx="5791200" cy="188813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pic>
        <p:nvPicPr>
          <p:cNvPr id="12" name="Picture 11" descr="Schrodingers-Cat.png"/>
          <p:cNvPicPr>
            <a:picLocks noChangeAspect="1"/>
          </p:cNvPicPr>
          <p:nvPr/>
        </p:nvPicPr>
        <p:blipFill>
          <a:blip r:embed="rId4" cstate="print"/>
          <a:stretch>
            <a:fillRect/>
          </a:stretch>
        </p:blipFill>
        <p:spPr>
          <a:xfrm>
            <a:off x="0" y="1"/>
            <a:ext cx="3310900" cy="2362200"/>
          </a:xfrm>
          <a:prstGeom prst="rect">
            <a:avLst/>
          </a:prstGeom>
        </p:spPr>
      </p:pic>
      <p:sp>
        <p:nvSpPr>
          <p:cNvPr id="13" name="TextBox 12"/>
          <p:cNvSpPr txBox="1"/>
          <p:nvPr/>
        </p:nvSpPr>
        <p:spPr>
          <a:xfrm>
            <a:off x="5943599" y="4648200"/>
            <a:ext cx="5537201" cy="1631216"/>
          </a:xfrm>
          <a:prstGeom prst="rect">
            <a:avLst/>
          </a:prstGeom>
          <a:noFill/>
        </p:spPr>
        <p:txBody>
          <a:bodyPr wrap="square" rtlCol="0">
            <a:spAutoFit/>
          </a:bodyPr>
          <a:lstStyle/>
          <a:p>
            <a:r>
              <a:rPr lang="en-US" sz="2000" i="1" dirty="0">
                <a:solidFill>
                  <a:srgbClr val="C00000"/>
                </a:solidFill>
              </a:rPr>
              <a:t>The essential ingredient required for a spontaneous symmetry breakdown in a composite system is the existence of a divergent number of constituents </a:t>
            </a:r>
          </a:p>
          <a:p>
            <a:r>
              <a:rPr lang="en-US" sz="2000" i="1" dirty="0"/>
              <a:t>– </a:t>
            </a:r>
            <a:r>
              <a:rPr lang="en-US" sz="2000" dirty="0"/>
              <a:t>DIS provided evidence for divergent sea of low-momentum </a:t>
            </a:r>
            <a:r>
              <a:rPr lang="en-US" sz="2000" dirty="0" err="1"/>
              <a:t>partons</a:t>
            </a:r>
            <a:r>
              <a:rPr lang="en-US" sz="2000" dirty="0"/>
              <a:t> – </a:t>
            </a:r>
            <a:r>
              <a:rPr lang="en-US" sz="2000" dirty="0" err="1"/>
              <a:t>parton</a:t>
            </a:r>
            <a:r>
              <a:rPr lang="en-US" sz="2000" dirty="0"/>
              <a:t> model.</a:t>
            </a:r>
            <a:endParaRPr lang="en-US" sz="20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 calcmode="lin" valueType="num">
                                      <p:cBhvr additive="base">
                                        <p:cTn id="14"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9">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additive="base">
                                        <p:cTn id="22"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9">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1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9">
                                            <p:txEl>
                                              <p:pRg st="3" end="3"/>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 calcmode="lin" valueType="num">
                                      <p:cBhvr additive="base">
                                        <p:cTn id="30" dur="1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9">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9">
                                            <p:txEl>
                                              <p:pRg st="5" end="5"/>
                                            </p:txEl>
                                          </p:spTgt>
                                        </p:tgtEl>
                                        <p:attrNameLst>
                                          <p:attrName>style.visibility</p:attrName>
                                        </p:attrNameLst>
                                      </p:cBhvr>
                                      <p:to>
                                        <p:strVal val="visible"/>
                                      </p:to>
                                    </p:set>
                                    <p:anim calcmode="lin" valueType="num">
                                      <p:cBhvr additive="base">
                                        <p:cTn id="34" dur="10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9">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 calcmode="lin" valueType="num">
                                      <p:cBhvr additive="base">
                                        <p:cTn id="38" dur="1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9">
                                            <p:txEl>
                                              <p:pRg st="6" end="6"/>
                                            </p:txEl>
                                          </p:spTgt>
                                        </p:tgtEl>
                                        <p:attrNameLst>
                                          <p:attrName>ppt_y</p:attrName>
                                        </p:attrNameLst>
                                      </p:cBhvr>
                                      <p:tavLst>
                                        <p:tav tm="0">
                                          <p:val>
                                            <p:strVal val="#ppt_y"/>
                                          </p:val>
                                        </p:tav>
                                        <p:tav tm="100000">
                                          <p:val>
                                            <p:strVal val="#ppt_y"/>
                                          </p:val>
                                        </p:tav>
                                      </p:tavLst>
                                    </p:anim>
                                  </p:childTnLst>
                                </p:cTn>
                              </p:par>
                              <p:par>
                                <p:cTn id="40" presetID="55"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strVal val="#ppt_w*0.70"/>
                                          </p:val>
                                        </p:tav>
                                        <p:tav tm="100000">
                                          <p:val>
                                            <p:strVal val="#ppt_w"/>
                                          </p:val>
                                        </p:tav>
                                      </p:tavLst>
                                    </p:anim>
                                    <p:anim calcmode="lin" valueType="num">
                                      <p:cBhvr>
                                        <p:cTn id="43" dur="1000" fill="hold"/>
                                        <p:tgtEl>
                                          <p:spTgt spid="11"/>
                                        </p:tgtEl>
                                        <p:attrNameLst>
                                          <p:attrName>ppt_h</p:attrName>
                                        </p:attrNameLst>
                                      </p:cBhvr>
                                      <p:tavLst>
                                        <p:tav tm="0">
                                          <p:val>
                                            <p:strVal val="#ppt_h"/>
                                          </p:val>
                                        </p:tav>
                                        <p:tav tm="100000">
                                          <p:val>
                                            <p:strVal val="#ppt_h"/>
                                          </p:val>
                                        </p:tav>
                                      </p:tavLst>
                                    </p:anim>
                                    <p:animEffect transition="in" filter="fade">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xEl>
                                              <p:pRg st="1" end="1"/>
                                            </p:txEl>
                                          </p:spTgt>
                                        </p:tgtEl>
                                        <p:attrNameLst>
                                          <p:attrName>style.visibility</p:attrName>
                                        </p:attrNameLst>
                                      </p:cBhvr>
                                      <p:to>
                                        <p:strVal val="visible"/>
                                      </p:to>
                                    </p:set>
                                    <p:anim calcmode="lin" valueType="num">
                                      <p:cBhvr additive="base">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3561599" cy="2873024"/>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QCD Sum Rules</a:t>
            </a:r>
            <a:br>
              <a:rPr lang="en-US" sz="3600" dirty="0"/>
            </a:br>
            <a:endParaRPr lang="en-US" sz="3200" i="1" dirty="0">
              <a:solidFill>
                <a:srgbClr val="7030A0"/>
              </a:solidFill>
            </a:endParaRPr>
          </a:p>
        </p:txBody>
      </p:sp>
      <p:sp>
        <p:nvSpPr>
          <p:cNvPr id="3" name="Content Placeholder 2"/>
          <p:cNvSpPr>
            <a:spLocks noGrp="1"/>
          </p:cNvSpPr>
          <p:nvPr>
            <p:ph idx="1"/>
          </p:nvPr>
        </p:nvSpPr>
        <p:spPr>
          <a:xfrm>
            <a:off x="609600" y="2819402"/>
            <a:ext cx="10972800" cy="3124198"/>
          </a:xfrm>
        </p:spPr>
        <p:txBody>
          <a:bodyPr/>
          <a:lstStyle/>
          <a:p>
            <a:pPr>
              <a:buFont typeface="Wingdings" pitchFamily="2" charset="2"/>
              <a:buChar char="Ø"/>
            </a:pPr>
            <a:r>
              <a:rPr lang="en-US" sz="2600" dirty="0"/>
              <a:t>Introduction of the gluon vacuum condensate </a:t>
            </a:r>
          </a:p>
          <a:p>
            <a:pPr>
              <a:buNone/>
            </a:pPr>
            <a:r>
              <a:rPr lang="en-US" sz="2600" dirty="0"/>
              <a:t>	</a:t>
            </a:r>
          </a:p>
          <a:p>
            <a:pPr>
              <a:buNone/>
            </a:pPr>
            <a:r>
              <a:rPr lang="en-US" sz="2600" dirty="0"/>
              <a:t>	</a:t>
            </a:r>
          </a:p>
          <a:p>
            <a:pPr>
              <a:buNone/>
            </a:pPr>
            <a:r>
              <a:rPr lang="en-US" sz="2600" dirty="0"/>
              <a:t>	and development of “sum rules” relating properties of low-lying </a:t>
            </a:r>
            <a:r>
              <a:rPr lang="en-US" sz="2600" dirty="0" err="1"/>
              <a:t>hadronic</a:t>
            </a:r>
            <a:r>
              <a:rPr lang="en-US" sz="2600" dirty="0"/>
              <a:t> states to vacuum condensates</a:t>
            </a:r>
            <a:endParaRPr lang="en-US" sz="2600" i="1" dirty="0">
              <a:solidFill>
                <a:srgbClr val="009900"/>
              </a:solidFill>
            </a:endParaRP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68</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12" name="TextBox 11"/>
          <p:cNvSpPr txBox="1"/>
          <p:nvPr/>
        </p:nvSpPr>
        <p:spPr>
          <a:xfrm>
            <a:off x="6440736" y="914401"/>
            <a:ext cx="4227264" cy="830997"/>
          </a:xfrm>
          <a:prstGeom prst="rect">
            <a:avLst/>
          </a:prstGeom>
          <a:noFill/>
        </p:spPr>
        <p:txBody>
          <a:bodyPr wrap="square" rtlCol="0">
            <a:spAutoFit/>
          </a:bodyPr>
          <a:lstStyle/>
          <a:p>
            <a:r>
              <a:rPr lang="en-US" sz="1600" i="1" dirty="0">
                <a:solidFill>
                  <a:schemeClr val="tx2"/>
                </a:solidFill>
              </a:rPr>
              <a:t>QCD and Resonance Physics. Sum Rules.</a:t>
            </a:r>
          </a:p>
          <a:p>
            <a:r>
              <a:rPr lang="en-US" sz="1600" dirty="0">
                <a:solidFill>
                  <a:schemeClr val="tx2"/>
                </a:solidFill>
              </a:rPr>
              <a:t>M.A. </a:t>
            </a:r>
            <a:r>
              <a:rPr lang="en-US" sz="1600" dirty="0" err="1">
                <a:solidFill>
                  <a:schemeClr val="tx2"/>
                </a:solidFill>
              </a:rPr>
              <a:t>Shifman</a:t>
            </a:r>
            <a:r>
              <a:rPr lang="en-US" sz="1600" dirty="0">
                <a:solidFill>
                  <a:schemeClr val="tx2"/>
                </a:solidFill>
              </a:rPr>
              <a:t>, A.I. </a:t>
            </a:r>
            <a:r>
              <a:rPr lang="en-US" sz="1600" dirty="0" err="1">
                <a:solidFill>
                  <a:schemeClr val="tx2"/>
                </a:solidFill>
              </a:rPr>
              <a:t>Vainshtein</a:t>
            </a:r>
            <a:r>
              <a:rPr lang="en-US" sz="1600" dirty="0">
                <a:solidFill>
                  <a:schemeClr val="tx2"/>
                </a:solidFill>
              </a:rPr>
              <a:t>, and V.I. </a:t>
            </a:r>
            <a:r>
              <a:rPr lang="en-US" sz="1600" dirty="0" err="1">
                <a:solidFill>
                  <a:schemeClr val="tx2"/>
                </a:solidFill>
              </a:rPr>
              <a:t>Zakharov</a:t>
            </a:r>
            <a:r>
              <a:rPr lang="en-US" sz="1600" dirty="0">
                <a:solidFill>
                  <a:schemeClr val="tx2"/>
                </a:solidFill>
              </a:rPr>
              <a:t> </a:t>
            </a:r>
          </a:p>
          <a:p>
            <a:r>
              <a:rPr lang="en-US" sz="1600" dirty="0" err="1">
                <a:solidFill>
                  <a:schemeClr val="tx2"/>
                </a:solidFill>
              </a:rPr>
              <a:t>Nucl.Phys</a:t>
            </a:r>
            <a:r>
              <a:rPr lang="en-US" sz="1600" dirty="0">
                <a:solidFill>
                  <a:schemeClr val="tx2"/>
                </a:solidFill>
              </a:rPr>
              <a:t>. B147 (1979) 385-447; citations: 3713</a:t>
            </a:r>
          </a:p>
        </p:txBody>
      </p:sp>
      <p:pic>
        <p:nvPicPr>
          <p:cNvPr id="13" name="Picture 12" descr="alphaGG.jpg"/>
          <p:cNvPicPr>
            <a:picLocks noChangeAspect="1"/>
          </p:cNvPicPr>
          <p:nvPr/>
        </p:nvPicPr>
        <p:blipFill>
          <a:blip r:embed="rId4" cstate="print"/>
          <a:stretch>
            <a:fillRect/>
          </a:stretch>
        </p:blipFill>
        <p:spPr>
          <a:xfrm>
            <a:off x="3352800" y="3352801"/>
            <a:ext cx="4260850" cy="827045"/>
          </a:xfrm>
          <a:prstGeom prst="rect">
            <a:avLst/>
          </a:prstGeom>
        </p:spPr>
      </p:pic>
    </p:spTree>
  </p:cSld>
  <p:clrMapOvr>
    <a:masterClrMapping/>
  </p:clrMapOvr>
  <p:transition spd="med">
    <p:wedg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1"/>
            <a:ext cx="3840314" cy="2678619"/>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QCD Sum Rules</a:t>
            </a:r>
            <a:br>
              <a:rPr lang="en-US" sz="3600" dirty="0"/>
            </a:br>
            <a:endParaRPr lang="en-US" sz="3200" i="1" dirty="0">
              <a:solidFill>
                <a:srgbClr val="7030A0"/>
              </a:solidFill>
            </a:endParaRPr>
          </a:p>
        </p:txBody>
      </p:sp>
      <p:sp>
        <p:nvSpPr>
          <p:cNvPr id="3" name="Content Placeholder 2"/>
          <p:cNvSpPr>
            <a:spLocks noGrp="1"/>
          </p:cNvSpPr>
          <p:nvPr>
            <p:ph idx="1"/>
          </p:nvPr>
        </p:nvSpPr>
        <p:spPr>
          <a:xfrm>
            <a:off x="609600" y="2819401"/>
            <a:ext cx="10972800" cy="3411537"/>
          </a:xfrm>
        </p:spPr>
        <p:txBody>
          <a:bodyPr/>
          <a:lstStyle/>
          <a:p>
            <a:pPr>
              <a:buFont typeface="Wingdings" pitchFamily="2" charset="2"/>
              <a:buChar char="Ø"/>
            </a:pPr>
            <a:r>
              <a:rPr lang="en-US" sz="2600" dirty="0"/>
              <a:t>Introduction of the gluon vacuum condensate </a:t>
            </a:r>
          </a:p>
          <a:p>
            <a:pPr>
              <a:buNone/>
            </a:pPr>
            <a:r>
              <a:rPr lang="en-US" sz="2600" dirty="0"/>
              <a:t>	</a:t>
            </a:r>
          </a:p>
          <a:p>
            <a:pPr>
              <a:buNone/>
            </a:pPr>
            <a:r>
              <a:rPr lang="en-US" sz="2600" dirty="0"/>
              <a:t>	</a:t>
            </a:r>
          </a:p>
          <a:p>
            <a:pPr>
              <a:buNone/>
            </a:pPr>
            <a:r>
              <a:rPr lang="en-US" sz="2600" dirty="0"/>
              <a:t>	and development of “sum rules” relating properties of low-lying </a:t>
            </a:r>
            <a:r>
              <a:rPr lang="en-US" sz="2600" dirty="0" err="1"/>
              <a:t>hadronic</a:t>
            </a:r>
            <a:r>
              <a:rPr lang="en-US" sz="2600" dirty="0"/>
              <a:t> states to vacuum condensates</a:t>
            </a:r>
            <a:endParaRPr lang="en-US" sz="2600" i="1" dirty="0">
              <a:solidFill>
                <a:srgbClr val="009900"/>
              </a:solidFill>
            </a:endParaRPr>
          </a:p>
          <a:p>
            <a:pPr>
              <a:buFont typeface="Wingdings" pitchFamily="2" charset="2"/>
              <a:buChar char="Ø"/>
            </a:pPr>
            <a:r>
              <a:rPr lang="en-US" sz="2800" i="1" dirty="0">
                <a:solidFill>
                  <a:srgbClr val="C00000"/>
                </a:solidFill>
              </a:rPr>
              <a:t>At this point (1979), the cat was out of the bag: a physical reality was seriously attributed to a plethora of so-called vacuum condensates </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69</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12" name="TextBox 11"/>
          <p:cNvSpPr txBox="1"/>
          <p:nvPr/>
        </p:nvSpPr>
        <p:spPr>
          <a:xfrm>
            <a:off x="6440736" y="914401"/>
            <a:ext cx="4227264" cy="830997"/>
          </a:xfrm>
          <a:prstGeom prst="rect">
            <a:avLst/>
          </a:prstGeom>
          <a:noFill/>
        </p:spPr>
        <p:txBody>
          <a:bodyPr wrap="square" rtlCol="0">
            <a:spAutoFit/>
          </a:bodyPr>
          <a:lstStyle/>
          <a:p>
            <a:r>
              <a:rPr lang="en-US" sz="1600" i="1" dirty="0">
                <a:solidFill>
                  <a:schemeClr val="tx2"/>
                </a:solidFill>
              </a:rPr>
              <a:t>QCD and Resonance Physics. Sum Rules.</a:t>
            </a:r>
          </a:p>
          <a:p>
            <a:r>
              <a:rPr lang="en-US" sz="1600" dirty="0">
                <a:solidFill>
                  <a:schemeClr val="tx2"/>
                </a:solidFill>
              </a:rPr>
              <a:t>M.A. </a:t>
            </a:r>
            <a:r>
              <a:rPr lang="en-US" sz="1600" dirty="0" err="1">
                <a:solidFill>
                  <a:schemeClr val="tx2"/>
                </a:solidFill>
              </a:rPr>
              <a:t>Shifman</a:t>
            </a:r>
            <a:r>
              <a:rPr lang="en-US" sz="1600" dirty="0">
                <a:solidFill>
                  <a:schemeClr val="tx2"/>
                </a:solidFill>
              </a:rPr>
              <a:t>, A.I. </a:t>
            </a:r>
            <a:r>
              <a:rPr lang="en-US" sz="1600" dirty="0" err="1">
                <a:solidFill>
                  <a:schemeClr val="tx2"/>
                </a:solidFill>
              </a:rPr>
              <a:t>Vainshtein</a:t>
            </a:r>
            <a:r>
              <a:rPr lang="en-US" sz="1600" dirty="0">
                <a:solidFill>
                  <a:schemeClr val="tx2"/>
                </a:solidFill>
              </a:rPr>
              <a:t>, and V.I. </a:t>
            </a:r>
            <a:r>
              <a:rPr lang="en-US" sz="1600" dirty="0" err="1">
                <a:solidFill>
                  <a:schemeClr val="tx2"/>
                </a:solidFill>
              </a:rPr>
              <a:t>Zakharov</a:t>
            </a:r>
            <a:r>
              <a:rPr lang="en-US" sz="1600" dirty="0">
                <a:solidFill>
                  <a:schemeClr val="tx2"/>
                </a:solidFill>
              </a:rPr>
              <a:t> </a:t>
            </a:r>
          </a:p>
          <a:p>
            <a:r>
              <a:rPr lang="en-US" sz="1600" dirty="0" err="1">
                <a:solidFill>
                  <a:schemeClr val="tx2"/>
                </a:solidFill>
              </a:rPr>
              <a:t>Nucl.Phys</a:t>
            </a:r>
            <a:r>
              <a:rPr lang="en-US" sz="1600" dirty="0">
                <a:solidFill>
                  <a:schemeClr val="tx2"/>
                </a:solidFill>
              </a:rPr>
              <a:t>. B147 (1979) 385-447; citations: 3781</a:t>
            </a:r>
          </a:p>
        </p:txBody>
      </p:sp>
      <p:pic>
        <p:nvPicPr>
          <p:cNvPr id="13" name="Picture 12" descr="alphaGG.jpg"/>
          <p:cNvPicPr>
            <a:picLocks noChangeAspect="1"/>
          </p:cNvPicPr>
          <p:nvPr/>
        </p:nvPicPr>
        <p:blipFill>
          <a:blip r:embed="rId4" cstate="print"/>
          <a:stretch>
            <a:fillRect/>
          </a:stretch>
        </p:blipFill>
        <p:spPr>
          <a:xfrm>
            <a:off x="3352800" y="3352801"/>
            <a:ext cx="4260850" cy="827045"/>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69F70-CF97-534B-558A-BBE5191964AB}"/>
              </a:ext>
            </a:extLst>
          </p:cNvPr>
          <p:cNvSpPr>
            <a:spLocks noGrp="1"/>
          </p:cNvSpPr>
          <p:nvPr>
            <p:ph type="title"/>
          </p:nvPr>
        </p:nvSpPr>
        <p:spPr/>
        <p:txBody>
          <a:bodyPr/>
          <a:lstStyle/>
          <a:p>
            <a:r>
              <a:rPr lang="en-AU" dirty="0"/>
              <a:t>Running Quark Mass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4A06960-2BAD-01D4-8BDE-023E395CED68}"/>
                  </a:ext>
                </a:extLst>
              </p:cNvPr>
              <p:cNvSpPr>
                <a:spLocks noGrp="1"/>
              </p:cNvSpPr>
              <p:nvPr>
                <p:ph idx="1"/>
              </p:nvPr>
            </p:nvSpPr>
            <p:spPr>
              <a:xfrm>
                <a:off x="609600" y="1066800"/>
                <a:ext cx="11125200" cy="4525963"/>
              </a:xfrm>
            </p:spPr>
            <p:txBody>
              <a:bodyPr/>
              <a:lstStyle/>
              <a:p>
                <a:r>
                  <a:rPr lang="en-AU" dirty="0"/>
                  <a:t>Plainly, now have </a:t>
                </a:r>
                <a14:m>
                  <m:oMath xmlns:m="http://schemas.openxmlformats.org/officeDocument/2006/math">
                    <m:r>
                      <a:rPr lang="en-AU" i="1" dirty="0">
                        <a:latin typeface="Cambria Math" panose="02040503050406030204" pitchFamily="18" charset="0"/>
                      </a:rPr>
                      <m:t>𝑚</m:t>
                    </m:r>
                    <m:d>
                      <m:dPr>
                        <m:ctrlPr>
                          <a:rPr lang="en-AU" i="1" dirty="0">
                            <a:latin typeface="Cambria Math" panose="02040503050406030204" pitchFamily="18" charset="0"/>
                          </a:rPr>
                        </m:ctrlPr>
                      </m:dPr>
                      <m:e>
                        <m:r>
                          <a:rPr lang="en-AU" i="1" dirty="0">
                            <a:latin typeface="Cambria Math" panose="02040503050406030204" pitchFamily="18" charset="0"/>
                          </a:rPr>
                          <m:t>𝜁</m:t>
                        </m:r>
                      </m:e>
                    </m:d>
                    <m:acc>
                      <m:accPr>
                        <m:chr m:val="̅"/>
                        <m:ctrlPr>
                          <a:rPr lang="en-AU" i="1" dirty="0">
                            <a:latin typeface="Cambria Math" panose="02040503050406030204" pitchFamily="18" charset="0"/>
                          </a:rPr>
                        </m:ctrlPr>
                      </m:accPr>
                      <m:e>
                        <m:r>
                          <a:rPr lang="en-AU" i="1" dirty="0">
                            <a:latin typeface="Cambria Math" panose="02040503050406030204" pitchFamily="18" charset="0"/>
                          </a:rPr>
                          <m:t>𝑞</m:t>
                        </m:r>
                      </m:e>
                    </m:acc>
                    <m:d>
                      <m:dPr>
                        <m:ctrlPr>
                          <a:rPr lang="en-AU" i="1" dirty="0">
                            <a:latin typeface="Cambria Math" panose="02040503050406030204" pitchFamily="18" charset="0"/>
                          </a:rPr>
                        </m:ctrlPr>
                      </m:dPr>
                      <m:e>
                        <m:r>
                          <a:rPr lang="en-AU" i="1" dirty="0">
                            <a:latin typeface="Cambria Math" panose="02040503050406030204" pitchFamily="18" charset="0"/>
                          </a:rPr>
                          <m:t>𝜁</m:t>
                        </m:r>
                      </m:e>
                    </m:d>
                    <m:r>
                      <a:rPr lang="en-AU" i="1" dirty="0">
                        <a:latin typeface="Cambria Math" panose="02040503050406030204" pitchFamily="18" charset="0"/>
                      </a:rPr>
                      <m:t>𝑞</m:t>
                    </m:r>
                    <m:d>
                      <m:dPr>
                        <m:ctrlPr>
                          <a:rPr lang="en-AU" i="1" dirty="0">
                            <a:latin typeface="Cambria Math" panose="02040503050406030204" pitchFamily="18" charset="0"/>
                          </a:rPr>
                        </m:ctrlPr>
                      </m:dPr>
                      <m:e>
                        <m:r>
                          <a:rPr lang="en-AU" i="1" dirty="0">
                            <a:latin typeface="Cambria Math" panose="02040503050406030204" pitchFamily="18" charset="0"/>
                          </a:rPr>
                          <m:t>𝜁</m:t>
                        </m:r>
                      </m:e>
                    </m:d>
                    <m:r>
                      <a:rPr lang="en-AU" b="0" i="1" dirty="0" smtClean="0">
                        <a:latin typeface="Cambria Math" panose="02040503050406030204" pitchFamily="18" charset="0"/>
                      </a:rPr>
                      <m:t>=</m:t>
                    </m:r>
                    <m:r>
                      <a:rPr lang="en-AU" i="1" dirty="0">
                        <a:latin typeface="Cambria Math" panose="02040503050406030204" pitchFamily="18" charset="0"/>
                      </a:rPr>
                      <m:t>𝑚</m:t>
                    </m:r>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acc>
                      <m:accPr>
                        <m:chr m:val="̅"/>
                        <m:ctrlPr>
                          <a:rPr lang="en-AU" i="1" dirty="0">
                            <a:latin typeface="Cambria Math" panose="02040503050406030204" pitchFamily="18" charset="0"/>
                          </a:rPr>
                        </m:ctrlPr>
                      </m:accPr>
                      <m:e>
                        <m:r>
                          <a:rPr lang="en-AU" i="1" dirty="0">
                            <a:latin typeface="Cambria Math" panose="02040503050406030204" pitchFamily="18" charset="0"/>
                          </a:rPr>
                          <m:t>𝑞</m:t>
                        </m:r>
                      </m:e>
                    </m:acc>
                    <m:r>
                      <a:rPr lang="en-AU" i="1" dirty="0">
                        <a:latin typeface="Cambria Math" panose="02040503050406030204" pitchFamily="18" charset="0"/>
                      </a:rPr>
                      <m:t>(</m:t>
                    </m:r>
                    <m:r>
                      <a:rPr lang="en-AU" i="1" dirty="0">
                        <a:latin typeface="Cambria Math" panose="02040503050406030204" pitchFamily="18" charset="0"/>
                      </a:rPr>
                      <m:t>𝜁</m:t>
                    </m:r>
                    <m:r>
                      <a:rPr lang="en-AU" i="1" dirty="0">
                        <a:latin typeface="Cambria Math" panose="02040503050406030204" pitchFamily="18" charset="0"/>
                      </a:rPr>
                      <m:t>′)</m:t>
                    </m:r>
                    <m:r>
                      <a:rPr lang="en-AU" i="1" dirty="0">
                        <a:latin typeface="Cambria Math" panose="02040503050406030204" pitchFamily="18" charset="0"/>
                      </a:rPr>
                      <m:t>𝑞</m:t>
                    </m:r>
                    <m:r>
                      <a:rPr lang="en-AU" i="1" dirty="0">
                        <a:latin typeface="Cambria Math" panose="02040503050406030204" pitchFamily="18" charset="0"/>
                      </a:rPr>
                      <m:t>(</m:t>
                    </m:r>
                    <m:sSup>
                      <m:sSupPr>
                        <m:ctrlPr>
                          <a:rPr lang="en-AU" b="0" i="1" dirty="0" smtClean="0">
                            <a:latin typeface="Cambria Math" panose="02040503050406030204" pitchFamily="18" charset="0"/>
                          </a:rPr>
                        </m:ctrlPr>
                      </m:sSupPr>
                      <m:e>
                        <m:r>
                          <a:rPr lang="en-AU" i="1" dirty="0">
                            <a:latin typeface="Cambria Math" panose="02040503050406030204" pitchFamily="18" charset="0"/>
                          </a:rPr>
                          <m:t>𝜁</m:t>
                        </m:r>
                      </m:e>
                      <m:sup>
                        <m:r>
                          <a:rPr lang="en-AU" b="0" i="1" dirty="0" smtClean="0">
                            <a:latin typeface="Cambria Math" panose="02040503050406030204" pitchFamily="18" charset="0"/>
                          </a:rPr>
                          <m:t>′</m:t>
                        </m:r>
                      </m:sup>
                    </m:sSup>
                    <m:r>
                      <a:rPr lang="en-AU" i="1" dirty="0">
                        <a:latin typeface="Cambria Math" panose="02040503050406030204" pitchFamily="18" charset="0"/>
                      </a:rPr>
                      <m:t>)</m:t>
                    </m:r>
                  </m:oMath>
                </a14:m>
                <a:endParaRPr lang="en-AU" dirty="0"/>
              </a:p>
              <a:p>
                <a:r>
                  <a:rPr lang="en-AU" dirty="0"/>
                  <a:t>One can calculate the running quark (current) mass and find </a:t>
                </a:r>
              </a:p>
              <a:p>
                <a:pPr marL="0" indent="0">
                  <a:spcAft>
                    <a:spcPts val="600"/>
                  </a:spcAft>
                  <a:buNone/>
                </a:pPr>
                <a:r>
                  <a:rPr lang="en-AU" dirty="0"/>
                  <a:t>                                     [H. D. Politzer, </a:t>
                </a:r>
                <a:r>
                  <a:rPr lang="en-AU" dirty="0" err="1"/>
                  <a:t>Nucl</a:t>
                </a:r>
                <a:r>
                  <a:rPr lang="en-AU" dirty="0"/>
                  <a:t>. Phys. B 117 (1976) 397]</a:t>
                </a:r>
              </a:p>
              <a:p>
                <a:pPr marL="0" indent="0">
                  <a:spcBef>
                    <a:spcPts val="1200"/>
                  </a:spcBef>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𝑚</m:t>
                      </m:r>
                      <m:d>
                        <m:dPr>
                          <m:ctrlPr>
                            <a:rPr lang="en-AU" b="0" i="1" smtClean="0">
                              <a:latin typeface="Cambria Math" panose="02040503050406030204" pitchFamily="18" charset="0"/>
                            </a:rPr>
                          </m:ctrlPr>
                        </m:dPr>
                        <m:e>
                          <m:r>
                            <a:rPr lang="en-AU" b="0" i="1" smtClean="0">
                              <a:latin typeface="Cambria Math" panose="02040503050406030204" pitchFamily="18" charset="0"/>
                            </a:rPr>
                            <m:t>𝜁</m:t>
                          </m:r>
                        </m:e>
                      </m:d>
                      <m:sSub>
                        <m:sSubPr>
                          <m:ctrlPr>
                            <a:rPr lang="en-AU" i="1">
                              <a:latin typeface="Cambria Math" panose="02040503050406030204" pitchFamily="18" charset="0"/>
                            </a:rPr>
                          </m:ctrlPr>
                        </m:sSubPr>
                        <m:e>
                          <m:r>
                            <a:rPr lang="en-AU" b="0" i="1" smtClean="0">
                              <a:latin typeface="Cambria Math" panose="02040503050406030204" pitchFamily="18" charset="0"/>
                            </a:rPr>
                            <m:t>[</m:t>
                          </m:r>
                          <m:r>
                            <a:rPr lang="en-AU" i="1">
                              <a:latin typeface="Cambria Math" panose="02040503050406030204" pitchFamily="18" charset="0"/>
                            </a:rPr>
                            <m:t>𝛼</m:t>
                          </m:r>
                        </m:e>
                        <m:sub>
                          <m:r>
                            <a:rPr lang="en-AU" i="1">
                              <a:latin typeface="Cambria Math" panose="02040503050406030204" pitchFamily="18" charset="0"/>
                            </a:rPr>
                            <m:t>𝑄𝐶𝐷</m:t>
                          </m:r>
                        </m:sub>
                      </m:sSub>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𝜁</m:t>
                              </m:r>
                            </m:e>
                          </m:d>
                          <m:r>
                            <a:rPr lang="en-AU" b="0" i="1" smtClean="0">
                              <a:latin typeface="Cambria Math" panose="02040503050406030204" pitchFamily="18" charset="0"/>
                            </a:rPr>
                            <m:t>/</m:t>
                          </m:r>
                          <m:r>
                            <a:rPr lang="en-AU" b="0" i="1" smtClean="0">
                              <a:latin typeface="Cambria Math" panose="02040503050406030204" pitchFamily="18" charset="0"/>
                            </a:rPr>
                            <m:t>𝜋</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𝛾</m:t>
                              </m:r>
                            </m:e>
                            <m:sub>
                              <m:r>
                                <a:rPr lang="en-AU" b="0" i="1" smtClean="0">
                                  <a:latin typeface="Cambria Math" panose="02040503050406030204" pitchFamily="18" charset="0"/>
                                </a:rPr>
                                <m:t>𝑚</m:t>
                              </m:r>
                            </m:sub>
                          </m:sSub>
                          <m:r>
                            <a:rPr lang="en-AU" b="0" i="1" smtClean="0">
                              <a:latin typeface="Cambria Math" panose="02040503050406030204" pitchFamily="18" charset="0"/>
                            </a:rPr>
                            <m:t>]</m:t>
                          </m:r>
                        </m:e>
                        <m:sup>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sup>
                      </m:sSup>
                      <m:r>
                        <a:rPr lang="en-AU" b="0" i="1" smtClean="0">
                          <a:latin typeface="Cambria Math" panose="02040503050406030204" pitchFamily="18" charset="0"/>
                        </a:rPr>
                        <m:t>=</m:t>
                      </m:r>
                      <m:r>
                        <a:rPr lang="en-AU" b="0" i="1" smtClean="0">
                          <a:latin typeface="Cambria Math" panose="02040503050406030204" pitchFamily="18" charset="0"/>
                        </a:rPr>
                        <m:t>𝑚</m:t>
                      </m:r>
                      <m:d>
                        <m:dPr>
                          <m:ctrlPr>
                            <a:rPr lang="en-AU" i="1">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𝜁</m:t>
                              </m:r>
                            </m:e>
                            <m:sup>
                              <m:r>
                                <a:rPr lang="en-AU" b="0" i="1" smtClean="0">
                                  <a:latin typeface="Cambria Math" panose="02040503050406030204" pitchFamily="18" charset="0"/>
                                </a:rPr>
                                <m:t>′</m:t>
                              </m:r>
                            </m:sup>
                          </m:sSup>
                        </m:e>
                      </m:d>
                      <m:sSub>
                        <m:sSubPr>
                          <m:ctrlPr>
                            <a:rPr lang="en-AU" i="1">
                              <a:latin typeface="Cambria Math" panose="02040503050406030204" pitchFamily="18" charset="0"/>
                            </a:rPr>
                          </m:ctrlPr>
                        </m:sSubPr>
                        <m:e>
                          <m:r>
                            <a:rPr lang="en-AU" i="1">
                              <a:latin typeface="Cambria Math" panose="02040503050406030204" pitchFamily="18" charset="0"/>
                            </a:rPr>
                            <m:t>[</m:t>
                          </m:r>
                          <m:r>
                            <a:rPr lang="en-AU" i="1">
                              <a:latin typeface="Cambria Math" panose="02040503050406030204" pitchFamily="18" charset="0"/>
                            </a:rPr>
                            <m:t>𝛼</m:t>
                          </m:r>
                        </m:e>
                        <m:sub>
                          <m:r>
                            <a:rPr lang="en-AU" i="1">
                              <a:latin typeface="Cambria Math" panose="02040503050406030204" pitchFamily="18" charset="0"/>
                            </a:rPr>
                            <m:t>𝑄𝐶𝐷</m:t>
                          </m:r>
                        </m:sub>
                      </m:sSub>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b="0" i="1" smtClean="0">
                                      <a:latin typeface="Cambria Math" panose="02040503050406030204" pitchFamily="18" charset="0"/>
                                    </a:rPr>
                                  </m:ctrlPr>
                                </m:sSupPr>
                                <m:e>
                                  <m:r>
                                    <a:rPr lang="en-AU" i="1">
                                      <a:latin typeface="Cambria Math" panose="02040503050406030204" pitchFamily="18" charset="0"/>
                                    </a:rPr>
                                    <m:t>𝜁</m:t>
                                  </m:r>
                                </m:e>
                                <m:sup>
                                  <m:r>
                                    <a:rPr lang="en-AU" b="0" i="1" smtClean="0">
                                      <a:latin typeface="Cambria Math" panose="02040503050406030204" pitchFamily="18" charset="0"/>
                                    </a:rPr>
                                    <m:t>′</m:t>
                                  </m:r>
                                </m:sup>
                              </m:sSup>
                            </m:e>
                          </m:d>
                          <m:r>
                            <a:rPr lang="en-AU" i="1">
                              <a:latin typeface="Cambria Math" panose="02040503050406030204" pitchFamily="18" charset="0"/>
                            </a:rPr>
                            <m:t>/</m:t>
                          </m:r>
                          <m:r>
                            <a:rPr lang="en-AU" i="1">
                              <a:latin typeface="Cambria Math" panose="02040503050406030204" pitchFamily="18" charset="0"/>
                            </a:rPr>
                            <m:t>𝜋</m:t>
                          </m:r>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r>
                            <a:rPr lang="en-AU" i="1">
                              <a:latin typeface="Cambria Math" panose="02040503050406030204" pitchFamily="18" charset="0"/>
                            </a:rPr>
                            <m:t>]</m:t>
                          </m:r>
                        </m:e>
                        <m:sup>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sup>
                      </m:sSup>
                    </m:oMath>
                  </m:oMathPara>
                </a14:m>
                <a:endParaRPr lang="en-AU" dirty="0"/>
              </a:p>
              <a:p>
                <a:pPr>
                  <a:spcBef>
                    <a:spcPts val="1200"/>
                  </a:spcBef>
                </a:pPr>
                <a:r>
                  <a:rPr lang="en-AU" dirty="0"/>
                  <a:t>Take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𝜁</m:t>
                        </m:r>
                      </m:e>
                      <m:sup>
                        <m:r>
                          <a:rPr lang="en-AU" b="0" i="1" smtClean="0">
                            <a:latin typeface="Cambria Math" panose="02040503050406030204" pitchFamily="18" charset="0"/>
                          </a:rPr>
                          <m:t>′</m:t>
                        </m:r>
                      </m:sup>
                    </m:sSup>
                    <m:r>
                      <a:rPr lang="en-AU" b="0" i="1" smtClean="0">
                        <a:latin typeface="Cambria Math" panose="02040503050406030204" pitchFamily="18" charset="0"/>
                      </a:rPr>
                      <m:t>→∞</m:t>
                    </m:r>
                  </m:oMath>
                </a14:m>
                <a:r>
                  <a:rPr lang="en-AU" dirty="0"/>
                  <a:t> with </a:t>
                </a:r>
                <a14:m>
                  <m:oMath xmlns:m="http://schemas.openxmlformats.org/officeDocument/2006/math">
                    <m:r>
                      <a:rPr lang="en-AU" b="0" i="1" smtClean="0">
                        <a:latin typeface="Cambria Math" panose="02040503050406030204" pitchFamily="18" charset="0"/>
                      </a:rPr>
                      <m:t>𝜁</m:t>
                    </m:r>
                  </m:oMath>
                </a14:m>
                <a:r>
                  <a:rPr lang="en-AU" dirty="0"/>
                  <a:t> fixed</a:t>
                </a:r>
              </a:p>
              <a:p>
                <a:r>
                  <a:rPr lang="en-AU" dirty="0"/>
                  <a:t>The right-hand side is a constant, independent of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𝜁</m:t>
                        </m:r>
                      </m:e>
                      <m:sup>
                        <m:r>
                          <a:rPr lang="en-AU" i="1">
                            <a:latin typeface="Cambria Math" panose="02040503050406030204" pitchFamily="18" charset="0"/>
                          </a:rPr>
                          <m:t>′</m:t>
                        </m:r>
                      </m:sup>
                    </m:sSup>
                  </m:oMath>
                </a14:m>
                <a:r>
                  <a:rPr lang="en-AU" dirty="0"/>
                  <a:t>, </a:t>
                </a:r>
                <a:r>
                  <a:rPr lang="en-AU" i="1" dirty="0"/>
                  <a:t>i.e</a:t>
                </a:r>
                <a:r>
                  <a:rPr lang="en-AU" dirty="0"/>
                  <a:t>., a RGI constant mass scale for the running mass.</a:t>
                </a:r>
              </a:p>
              <a:p>
                <a:r>
                  <a:rPr lang="en-AU" dirty="0"/>
                  <a:t>Solution: </a:t>
                </a:r>
                <a14:m>
                  <m:oMath xmlns:m="http://schemas.openxmlformats.org/officeDocument/2006/math">
                    <m:r>
                      <a:rPr lang="en-AU" i="1">
                        <a:latin typeface="Cambria Math" panose="02040503050406030204" pitchFamily="18" charset="0"/>
                      </a:rPr>
                      <m:t>𝑚</m:t>
                    </m:r>
                    <m:d>
                      <m:dPr>
                        <m:ctrlPr>
                          <a:rPr lang="en-AU" i="1">
                            <a:latin typeface="Cambria Math" panose="02040503050406030204" pitchFamily="18" charset="0"/>
                          </a:rPr>
                        </m:ctrlPr>
                      </m:dPr>
                      <m:e>
                        <m:r>
                          <a:rPr lang="en-AU" b="0" i="1" smtClean="0">
                            <a:latin typeface="Cambria Math" panose="02040503050406030204" pitchFamily="18" charset="0"/>
                          </a:rPr>
                          <m:t>𝜁</m:t>
                        </m:r>
                      </m:e>
                    </m:d>
                    <m:r>
                      <a:rPr lang="en-AU" b="0" i="1" smtClean="0">
                        <a:latin typeface="Cambria Math" panose="02040503050406030204" pitchFamily="18" charset="0"/>
                      </a:rPr>
                      <m:t>=</m:t>
                    </m:r>
                    <m:r>
                      <m:rPr>
                        <m:sty m:val="p"/>
                      </m:rPr>
                      <a:rPr lang="en-AU" b="0" i="0" smtClean="0">
                        <a:latin typeface="Cambria Math" panose="02040503050406030204" pitchFamily="18" charset="0"/>
                      </a:rPr>
                      <m:t>constant</m:t>
                    </m:r>
                    <m:r>
                      <a:rPr lang="en-AU" b="0" i="1" smtClean="0">
                        <a:latin typeface="Cambria Math" panose="02040503050406030204" pitchFamily="18" charset="0"/>
                      </a:rPr>
                      <m:t>×</m:t>
                    </m:r>
                  </m:oMath>
                </a14:m>
                <a:r>
                  <a:rPr lang="en-AU" dirty="0"/>
                  <a:t>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m:t>
                        </m:r>
                        <m:r>
                          <a:rPr lang="en-AU" i="1">
                            <a:latin typeface="Cambria Math" panose="02040503050406030204" pitchFamily="18" charset="0"/>
                          </a:rPr>
                          <m:t>𝛼</m:t>
                        </m:r>
                      </m:e>
                      <m:sub>
                        <m:r>
                          <a:rPr lang="en-AU" i="1">
                            <a:latin typeface="Cambria Math" panose="02040503050406030204" pitchFamily="18" charset="0"/>
                          </a:rPr>
                          <m:t>𝑄𝐶𝐷</m:t>
                        </m:r>
                      </m:sub>
                    </m:sSub>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𝜁</m:t>
                            </m:r>
                          </m:e>
                        </m:d>
                        <m:r>
                          <a:rPr lang="en-AU" i="1">
                            <a:latin typeface="Cambria Math" panose="02040503050406030204" pitchFamily="18" charset="0"/>
                          </a:rPr>
                          <m:t>/</m:t>
                        </m:r>
                        <m:r>
                          <a:rPr lang="en-AU" i="1">
                            <a:latin typeface="Cambria Math" panose="02040503050406030204" pitchFamily="18" charset="0"/>
                          </a:rPr>
                          <m:t>𝜋</m:t>
                        </m:r>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r>
                          <a:rPr lang="en-AU" i="1">
                            <a:latin typeface="Cambria Math" panose="02040503050406030204" pitchFamily="18" charset="0"/>
                          </a:rPr>
                          <m:t>]</m:t>
                        </m:r>
                      </m:e>
                      <m:sup>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sup>
                    </m:sSup>
                    <m:r>
                      <a:rPr lang="en-AU" i="1">
                        <a:latin typeface="Cambria Math" panose="02040503050406030204" pitchFamily="18" charset="0"/>
                      </a:rPr>
                      <m:t> </m:t>
                    </m:r>
                    <m:r>
                      <a:rPr lang="en-AU" b="0" i="1" smtClean="0">
                        <a:latin typeface="Cambria Math" panose="02040503050406030204" pitchFamily="18" charset="0"/>
                      </a:rPr>
                      <m:t>=:</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𝑚</m:t>
                        </m:r>
                      </m:e>
                    </m:acc>
                    <m:r>
                      <a:rPr lang="en-AU" b="0" i="1" dirty="0"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m:t>
                        </m:r>
                        <m:r>
                          <a:rPr lang="en-AU" i="1">
                            <a:latin typeface="Cambria Math" panose="02040503050406030204" pitchFamily="18" charset="0"/>
                          </a:rPr>
                          <m:t>𝛼</m:t>
                        </m:r>
                      </m:e>
                      <m:sub>
                        <m:r>
                          <a:rPr lang="en-AU" i="1">
                            <a:latin typeface="Cambria Math" panose="02040503050406030204" pitchFamily="18" charset="0"/>
                          </a:rPr>
                          <m:t>𝑄𝐶𝐷</m:t>
                        </m:r>
                      </m:sub>
                    </m:sSub>
                    <m:sSup>
                      <m:sSupPr>
                        <m:ctrlPr>
                          <a:rPr lang="en-AU" i="1">
                            <a:latin typeface="Cambria Math" panose="02040503050406030204" pitchFamily="18" charset="0"/>
                          </a:rPr>
                        </m:ctrlPr>
                      </m:sSupPr>
                      <m:e>
                        <m:d>
                          <m:dPr>
                            <m:ctrlPr>
                              <a:rPr lang="en-AU" i="1">
                                <a:latin typeface="Cambria Math" panose="02040503050406030204" pitchFamily="18" charset="0"/>
                              </a:rPr>
                            </m:ctrlPr>
                          </m:dPr>
                          <m:e>
                            <m:r>
                              <a:rPr lang="en-AU" b="0" i="1" smtClean="0">
                                <a:latin typeface="Cambria Math" panose="02040503050406030204" pitchFamily="18" charset="0"/>
                              </a:rPr>
                              <m:t>𝜁</m:t>
                            </m:r>
                          </m:e>
                        </m:d>
                        <m:r>
                          <a:rPr lang="en-AU" i="1">
                            <a:latin typeface="Cambria Math" panose="02040503050406030204" pitchFamily="18" charset="0"/>
                          </a:rPr>
                          <m:t>/</m:t>
                        </m:r>
                        <m:r>
                          <a:rPr lang="en-AU" i="1">
                            <a:latin typeface="Cambria Math" panose="02040503050406030204" pitchFamily="18" charset="0"/>
                          </a:rPr>
                          <m:t>𝜋</m:t>
                        </m:r>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r>
                          <a:rPr lang="en-AU" i="1">
                            <a:latin typeface="Cambria Math" panose="02040503050406030204" pitchFamily="18" charset="0"/>
                          </a:rPr>
                          <m:t>]</m:t>
                        </m:r>
                      </m:e>
                      <m:sup>
                        <m:sSub>
                          <m:sSubPr>
                            <m:ctrlPr>
                              <a:rPr lang="en-AU" i="1">
                                <a:latin typeface="Cambria Math" panose="02040503050406030204" pitchFamily="18" charset="0"/>
                              </a:rPr>
                            </m:ctrlPr>
                          </m:sSubPr>
                          <m:e>
                            <m:r>
                              <a:rPr lang="en-AU" i="1">
                                <a:latin typeface="Cambria Math" panose="02040503050406030204" pitchFamily="18" charset="0"/>
                              </a:rPr>
                              <m:t>𝛾</m:t>
                            </m:r>
                          </m:e>
                          <m:sub>
                            <m:r>
                              <a:rPr lang="en-AU" i="1">
                                <a:latin typeface="Cambria Math" panose="02040503050406030204" pitchFamily="18" charset="0"/>
                              </a:rPr>
                              <m:t>𝑚</m:t>
                            </m:r>
                          </m:sub>
                        </m:sSub>
                      </m:sup>
                    </m:sSup>
                  </m:oMath>
                </a14:m>
                <a:r>
                  <a:rPr lang="en-AU" dirty="0"/>
                  <a:t>, </a:t>
                </a:r>
              </a:p>
              <a:p>
                <a:pPr marL="0" indent="0">
                  <a:buNone/>
                </a:pPr>
                <a:r>
                  <a:rPr lang="en-AU" dirty="0"/>
                  <a:t>         where </a:t>
                </a:r>
                <a14:m>
                  <m:oMath xmlns:m="http://schemas.openxmlformats.org/officeDocument/2006/math">
                    <m:acc>
                      <m:accPr>
                        <m:chr m:val="̂"/>
                        <m:ctrlPr>
                          <a:rPr lang="en-AU" i="1">
                            <a:latin typeface="Cambria Math" panose="02040503050406030204" pitchFamily="18" charset="0"/>
                          </a:rPr>
                        </m:ctrlPr>
                      </m:accPr>
                      <m:e>
                        <m:r>
                          <a:rPr lang="en-AU" i="1">
                            <a:latin typeface="Cambria Math" panose="02040503050406030204" pitchFamily="18" charset="0"/>
                          </a:rPr>
                          <m:t>𝑚</m:t>
                        </m:r>
                      </m:e>
                    </m:acc>
                  </m:oMath>
                </a14:m>
                <a:r>
                  <a:rPr lang="en-AU" dirty="0"/>
                  <a:t> is the RGI current quark mass.</a:t>
                </a:r>
              </a:p>
              <a:p>
                <a:r>
                  <a:rPr lang="en-AU" dirty="0"/>
                  <a:t>Plainly, </a:t>
                </a:r>
                <a14:m>
                  <m:oMath xmlns:m="http://schemas.openxmlformats.org/officeDocument/2006/math">
                    <m:acc>
                      <m:accPr>
                        <m:chr m:val="̂"/>
                        <m:ctrlPr>
                          <a:rPr lang="en-AU" i="1">
                            <a:latin typeface="Cambria Math" panose="02040503050406030204" pitchFamily="18" charset="0"/>
                          </a:rPr>
                        </m:ctrlPr>
                      </m:accPr>
                      <m:e>
                        <m:r>
                          <a:rPr lang="en-AU" i="1">
                            <a:latin typeface="Cambria Math" panose="02040503050406030204" pitchFamily="18" charset="0"/>
                          </a:rPr>
                          <m:t>𝑚</m:t>
                        </m:r>
                      </m:e>
                    </m:acc>
                  </m:oMath>
                </a14:m>
                <a:r>
                  <a:rPr lang="en-AU" dirty="0"/>
                  <a:t> is rigorously defined for each quark flavour.  </a:t>
                </a:r>
              </a:p>
              <a:p>
                <a:r>
                  <a:rPr lang="en-AU" dirty="0"/>
                  <a:t>It is this mass-scale that encapsulates </a:t>
                </a:r>
                <a:r>
                  <a:rPr lang="en-AU" dirty="0">
                    <a:ln w="0"/>
                    <a:solidFill>
                      <a:srgbClr val="C00000"/>
                    </a:solidFill>
                    <a:effectLst>
                      <a:outerShdw blurRad="38100" dist="25400" dir="5400000" algn="ctr" rotWithShape="0">
                        <a:srgbClr val="6E747A">
                          <a:alpha val="43000"/>
                        </a:srgbClr>
                      </a:outerShdw>
                    </a:effectLst>
                  </a:rPr>
                  <a:t>ALL</a:t>
                </a:r>
                <a:r>
                  <a:rPr lang="en-AU" dirty="0"/>
                  <a:t> non-QCD-related Higgs dynamics, </a:t>
                </a:r>
                <a:r>
                  <a:rPr lang="en-AU" i="1" dirty="0"/>
                  <a:t>viz</a:t>
                </a:r>
                <a:r>
                  <a:rPr lang="en-AU" dirty="0"/>
                  <a:t>. </a:t>
                </a:r>
                <a14:m>
                  <m:oMath xmlns:m="http://schemas.openxmlformats.org/officeDocument/2006/math">
                    <m:acc>
                      <m:accPr>
                        <m:chr m:val="̂"/>
                        <m:ctrlPr>
                          <a:rPr lang="en-AU" i="1">
                            <a:latin typeface="Cambria Math" panose="02040503050406030204" pitchFamily="18" charset="0"/>
                          </a:rPr>
                        </m:ctrlPr>
                      </m:accPr>
                      <m:e>
                        <m:r>
                          <a:rPr lang="en-AU" i="1">
                            <a:latin typeface="Cambria Math" panose="02040503050406030204" pitchFamily="18" charset="0"/>
                          </a:rPr>
                          <m:t>𝑚</m:t>
                        </m:r>
                      </m:e>
                    </m:acc>
                  </m:oMath>
                </a14:m>
                <a:r>
                  <a:rPr lang="en-AU" dirty="0"/>
                  <a:t> is the RGI mass-scale introduced into QCD by the Higgs boson.  </a:t>
                </a:r>
              </a:p>
              <a:p>
                <a:r>
                  <a:rPr lang="en-AU" dirty="0"/>
                  <a:t>All other mass scales in QCD are emergent features of QCD – appear owing to QCD dynamics</a:t>
                </a:r>
              </a:p>
            </p:txBody>
          </p:sp>
        </mc:Choice>
        <mc:Fallback>
          <p:sp>
            <p:nvSpPr>
              <p:cNvPr id="3" name="Content Placeholder 2">
                <a:extLst>
                  <a:ext uri="{FF2B5EF4-FFF2-40B4-BE49-F238E27FC236}">
                    <a16:creationId xmlns:a16="http://schemas.microsoft.com/office/drawing/2014/main" id="{64A06960-2BAD-01D4-8BDE-023E395CED68}"/>
                  </a:ext>
                </a:extLst>
              </p:cNvPr>
              <p:cNvSpPr>
                <a:spLocks noGrp="1" noRot="1" noChangeAspect="1" noMove="1" noResize="1" noEditPoints="1" noAdjustHandles="1" noChangeArrowheads="1" noChangeShapeType="1" noTextEdit="1"/>
              </p:cNvSpPr>
              <p:nvPr>
                <p:ph idx="1"/>
              </p:nvPr>
            </p:nvSpPr>
            <p:spPr>
              <a:xfrm>
                <a:off x="609600" y="1066800"/>
                <a:ext cx="11125200" cy="4525963"/>
              </a:xfrm>
              <a:blipFill>
                <a:blip r:embed="rId2"/>
                <a:stretch>
                  <a:fillRect l="-712" t="-943" b="-1913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218587E-502B-3F1D-9EA1-F0580CFDF78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145F45DA-FA09-F562-B697-0B32AA3B57CF}"/>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A120BFD1-27A6-75DE-196F-CC3C48782288}"/>
              </a:ext>
            </a:extLst>
          </p:cNvPr>
          <p:cNvSpPr>
            <a:spLocks noGrp="1"/>
          </p:cNvSpPr>
          <p:nvPr>
            <p:ph type="sldNum" sz="quarter" idx="12"/>
          </p:nvPr>
        </p:nvSpPr>
        <p:spPr/>
        <p:txBody>
          <a:bodyPr/>
          <a:lstStyle/>
          <a:p>
            <a:fld id="{87034D8C-3CB4-402A-BC46-2AB14C0FE90A}" type="slidenum">
              <a:rPr lang="en-US" smtClean="0"/>
              <a:pPr/>
              <a:t>7</a:t>
            </a:fld>
            <a:endParaRPr lang="en-US"/>
          </a:p>
        </p:txBody>
      </p:sp>
      <p:sp>
        <p:nvSpPr>
          <p:cNvPr id="7" name="Oval 6">
            <a:extLst>
              <a:ext uri="{FF2B5EF4-FFF2-40B4-BE49-F238E27FC236}">
                <a16:creationId xmlns:a16="http://schemas.microsoft.com/office/drawing/2014/main" id="{854C4B2B-04C2-F624-8222-65DA3B3592C7}"/>
              </a:ext>
            </a:extLst>
          </p:cNvPr>
          <p:cNvSpPr/>
          <p:nvPr/>
        </p:nvSpPr>
        <p:spPr bwMode="auto">
          <a:xfrm>
            <a:off x="8958648" y="2286000"/>
            <a:ext cx="381000" cy="331211"/>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Calibri"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EDE8712-75D9-9956-16D5-2CE4EC841B3E}"/>
                  </a:ext>
                </a:extLst>
              </p:cNvPr>
              <p:cNvSpPr txBox="1"/>
              <p:nvPr/>
            </p:nvSpPr>
            <p:spPr>
              <a:xfrm>
                <a:off x="9067800" y="1785717"/>
                <a:ext cx="2795958" cy="665888"/>
              </a:xfrm>
              <a:prstGeom prst="rect">
                <a:avLst/>
              </a:prstGeom>
              <a:noFill/>
            </p:spPr>
            <p:txBody>
              <a:bodyPr wrap="none" rtlCol="0">
                <a:spAutoFit/>
              </a:bodyPr>
              <a:lstStyle/>
              <a:p>
                <a:r>
                  <a:rPr lang="en-AU" dirty="0">
                    <a:ln w="0"/>
                    <a:solidFill>
                      <a:schemeClr val="accent1"/>
                    </a:solidFill>
                    <a:effectLst>
                      <a:outerShdw blurRad="38100" dist="25400" dir="5400000" algn="ctr" rotWithShape="0">
                        <a:srgbClr val="6E747A">
                          <a:alpha val="43000"/>
                        </a:srgbClr>
                      </a:outerShdw>
                    </a:effectLst>
                  </a:rPr>
                  <a:t>Mass anomalous dimension</a:t>
                </a:r>
              </a:p>
              <a:p>
                <a14:m>
                  <m:oMathPara xmlns:m="http://schemas.openxmlformats.org/officeDocument/2006/math">
                    <m:oMathParaPr>
                      <m:jc m:val="centerGroup"/>
                    </m:oMathParaPr>
                    <m:oMath xmlns:m="http://schemas.openxmlformats.org/officeDocument/2006/math">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12/(11 </m:t>
                      </m:r>
                      <m:sSub>
                        <m:sSubPr>
                          <m:ctrlP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bPr>
                        <m:e>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𝐶</m:t>
                          </m:r>
                        </m:e>
                        <m:sub>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sub>
                      </m:sSub>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sSub>
                        <m:sSubPr>
                          <m:ctrlP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bPr>
                        <m:e>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sub>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𝑓</m:t>
                          </m:r>
                        </m:sub>
                      </m:sSub>
                      <m:r>
                        <a:rPr lang="en-AU"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m:oMathPara>
                </a14:m>
                <a:endParaRPr lang="en-AU" dirty="0">
                  <a:ln w="0"/>
                  <a:solidFill>
                    <a:schemeClr val="accent1"/>
                  </a:solidFill>
                  <a:effectLst>
                    <a:outerShdw blurRad="38100" dist="25400" dir="5400000" algn="ctr" rotWithShape="0">
                      <a:srgbClr val="6E747A">
                        <a:alpha val="43000"/>
                      </a:srgbClr>
                    </a:outerShdw>
                  </a:effectLst>
                </a:endParaRPr>
              </a:p>
            </p:txBody>
          </p:sp>
        </mc:Choice>
        <mc:Fallback>
          <p:sp>
            <p:nvSpPr>
              <p:cNvPr id="8" name="TextBox 7">
                <a:extLst>
                  <a:ext uri="{FF2B5EF4-FFF2-40B4-BE49-F238E27FC236}">
                    <a16:creationId xmlns:a16="http://schemas.microsoft.com/office/drawing/2014/main" id="{9EDE8712-75D9-9956-16D5-2CE4EC841B3E}"/>
                  </a:ext>
                </a:extLst>
              </p:cNvPr>
              <p:cNvSpPr txBox="1">
                <a:spLocks noRot="1" noChangeAspect="1" noMove="1" noResize="1" noEditPoints="1" noAdjustHandles="1" noChangeArrowheads="1" noChangeShapeType="1" noTextEdit="1"/>
              </p:cNvSpPr>
              <p:nvPr/>
            </p:nvSpPr>
            <p:spPr>
              <a:xfrm>
                <a:off x="9067800" y="1785717"/>
                <a:ext cx="2795958" cy="665888"/>
              </a:xfrm>
              <a:prstGeom prst="rect">
                <a:avLst/>
              </a:prstGeom>
              <a:blipFill>
                <a:blip r:embed="rId3"/>
                <a:stretch>
                  <a:fillRect l="-2620" t="-5505" r="-2183" b="-9174"/>
                </a:stretch>
              </a:blipFill>
            </p:spPr>
            <p:txBody>
              <a:bodyPr/>
              <a:lstStyle/>
              <a:p>
                <a:r>
                  <a:rPr lang="en-AU">
                    <a:noFill/>
                  </a:rPr>
                  <a:t> </a:t>
                </a:r>
              </a:p>
            </p:txBody>
          </p:sp>
        </mc:Fallback>
      </mc:AlternateContent>
    </p:spTree>
    <p:extLst>
      <p:ext uri="{BB962C8B-B14F-4D97-AF65-F5344CB8AC3E}">
        <p14:creationId xmlns:p14="http://schemas.microsoft.com/office/powerpoint/2010/main" val="283466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500"/>
                                        <p:tgtEl>
                                          <p:spTgt spid="3">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500"/>
                                        <p:tgtEl>
                                          <p:spTgt spid="3">
                                            <p:txEl>
                                              <p:pRg st="5" end="5"/>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6" dur="500"/>
                                        <p:tgtEl>
                                          <p:spTgt spid="3">
                                            <p:txEl>
                                              <p:pRg st="6" end="6"/>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3">
                                            <p:txEl>
                                              <p:pRg st="8" end="8"/>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p:cTn id="5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solidFill>
                  <a:schemeClr val="tx1"/>
                </a:solidFill>
              </a:rPr>
              <a:t>“quark condensate”</a:t>
            </a:r>
            <a:br>
              <a:rPr lang="en-US" sz="3600" dirty="0">
                <a:solidFill>
                  <a:schemeClr val="tx1"/>
                </a:solidFill>
              </a:rPr>
            </a:br>
            <a:r>
              <a:rPr lang="en-US" sz="3600" dirty="0">
                <a:solidFill>
                  <a:schemeClr val="tx1"/>
                </a:solidFill>
              </a:rPr>
              <a:t>1960-1980</a:t>
            </a:r>
            <a:endParaRPr lang="en-US" sz="3600" i="1" dirty="0">
              <a:solidFill>
                <a:schemeClr val="tx1"/>
              </a:solidFill>
            </a:endParaRPr>
          </a:p>
        </p:txBody>
      </p:sp>
      <p:sp>
        <p:nvSpPr>
          <p:cNvPr id="3" name="Content Placeholder 2"/>
          <p:cNvSpPr>
            <a:spLocks noGrp="1"/>
          </p:cNvSpPr>
          <p:nvPr>
            <p:ph idx="1"/>
          </p:nvPr>
        </p:nvSpPr>
        <p:spPr>
          <a:xfrm>
            <a:off x="609600" y="2560639"/>
            <a:ext cx="10896600" cy="3670300"/>
          </a:xfrm>
        </p:spPr>
        <p:txBody>
          <a:bodyPr/>
          <a:lstStyle/>
          <a:p>
            <a:pPr>
              <a:buFont typeface="Wingdings" pitchFamily="2" charset="2"/>
              <a:buChar char="Ø"/>
            </a:pPr>
            <a:r>
              <a:rPr lang="en-US" dirty="0" err="1">
                <a:hlinkClick r:id="rId3"/>
              </a:rPr>
              <a:t>Instantons</a:t>
            </a:r>
            <a:r>
              <a:rPr lang="en-US" dirty="0">
                <a:hlinkClick r:id="rId3"/>
              </a:rPr>
              <a:t> in non-</a:t>
            </a:r>
            <a:r>
              <a:rPr lang="en-US" dirty="0" err="1">
                <a:hlinkClick r:id="rId3"/>
              </a:rPr>
              <a:t>perturbative</a:t>
            </a:r>
            <a:r>
              <a:rPr lang="en-US" dirty="0">
                <a:hlinkClick r:id="rId3"/>
              </a:rPr>
              <a:t> QCD vacuum</a:t>
            </a:r>
            <a:r>
              <a:rPr lang="en-US" dirty="0"/>
              <a:t>, </a:t>
            </a:r>
          </a:p>
          <a:p>
            <a:pPr>
              <a:buNone/>
            </a:pPr>
            <a:r>
              <a:rPr lang="en-US" dirty="0"/>
              <a:t>	MA </a:t>
            </a:r>
            <a:r>
              <a:rPr lang="en-US" dirty="0" err="1"/>
              <a:t>Shifman</a:t>
            </a:r>
            <a:r>
              <a:rPr lang="en-US" dirty="0"/>
              <a:t>, AI </a:t>
            </a:r>
            <a:r>
              <a:rPr lang="en-US" dirty="0" err="1"/>
              <a:t>Vainshtein</a:t>
            </a:r>
            <a:r>
              <a:rPr lang="en-US" dirty="0"/>
              <a:t>… - Nuclear Physics B, 1980 </a:t>
            </a:r>
          </a:p>
          <a:p>
            <a:pPr>
              <a:buFont typeface="Wingdings" pitchFamily="2" charset="2"/>
              <a:buChar char="Ø"/>
            </a:pPr>
            <a:r>
              <a:rPr lang="en-US" dirty="0" err="1">
                <a:hlinkClick r:id="rId4"/>
              </a:rPr>
              <a:t>Instanton</a:t>
            </a:r>
            <a:r>
              <a:rPr lang="en-US" dirty="0">
                <a:hlinkClick r:id="rId4"/>
              </a:rPr>
              <a:t> density in a theory with </a:t>
            </a:r>
            <a:r>
              <a:rPr lang="en-US" dirty="0" err="1">
                <a:hlinkClick r:id="rId4"/>
              </a:rPr>
              <a:t>massless</a:t>
            </a:r>
            <a:r>
              <a:rPr lang="en-US" dirty="0">
                <a:hlinkClick r:id="rId4"/>
              </a:rPr>
              <a:t> quarks</a:t>
            </a:r>
            <a:r>
              <a:rPr lang="en-US" dirty="0"/>
              <a:t>, </a:t>
            </a:r>
          </a:p>
          <a:p>
            <a:pPr>
              <a:buNone/>
            </a:pPr>
            <a:r>
              <a:rPr lang="en-US" dirty="0"/>
              <a:t>	MA </a:t>
            </a:r>
            <a:r>
              <a:rPr lang="en-US" dirty="0" err="1"/>
              <a:t>Shifman</a:t>
            </a:r>
            <a:r>
              <a:rPr lang="en-US" dirty="0"/>
              <a:t>, AI </a:t>
            </a:r>
            <a:r>
              <a:rPr lang="en-US" dirty="0" err="1"/>
              <a:t>Vainshtein</a:t>
            </a:r>
            <a:r>
              <a:rPr lang="en-US" dirty="0"/>
              <a:t>… - Nuclear Physics B, 1980 </a:t>
            </a:r>
          </a:p>
          <a:p>
            <a:pPr>
              <a:buFont typeface="Wingdings" pitchFamily="2" charset="2"/>
              <a:buChar char="Ø"/>
            </a:pPr>
            <a:r>
              <a:rPr lang="en-US" dirty="0">
                <a:hlinkClick r:id="rId5"/>
              </a:rPr>
              <a:t>Exotic new quarks and dynamical symmetry breaking</a:t>
            </a:r>
            <a:r>
              <a:rPr lang="en-US" dirty="0"/>
              <a:t>, </a:t>
            </a:r>
          </a:p>
          <a:p>
            <a:pPr>
              <a:buNone/>
            </a:pPr>
            <a:r>
              <a:rPr lang="en-US" dirty="0"/>
              <a:t>	WJ Marciano - Physical Review D, 1980</a:t>
            </a:r>
          </a:p>
          <a:p>
            <a:pPr>
              <a:buFont typeface="Wingdings" pitchFamily="2" charset="2"/>
              <a:buChar char="Ø"/>
            </a:pPr>
            <a:r>
              <a:rPr lang="en-US" dirty="0">
                <a:hlinkClick r:id="rId6"/>
              </a:rPr>
              <a:t>The </a:t>
            </a:r>
            <a:r>
              <a:rPr lang="en-US" dirty="0" err="1">
                <a:hlinkClick r:id="rId6"/>
              </a:rPr>
              <a:t>pion</a:t>
            </a:r>
            <a:r>
              <a:rPr lang="en-US" dirty="0">
                <a:hlinkClick r:id="rId6"/>
              </a:rPr>
              <a:t> in QCD</a:t>
            </a:r>
            <a:endParaRPr lang="en-US" dirty="0"/>
          </a:p>
          <a:p>
            <a:pPr>
              <a:buNone/>
            </a:pPr>
            <a:r>
              <a:rPr lang="en-US" dirty="0"/>
              <a:t>	J Finger, JE </a:t>
            </a:r>
            <a:r>
              <a:rPr lang="en-US" dirty="0" err="1"/>
              <a:t>Mandula</a:t>
            </a:r>
            <a:r>
              <a:rPr lang="en-US" dirty="0"/>
              <a:t>… - Physics Letters B, 1980</a:t>
            </a:r>
          </a:p>
          <a:p>
            <a:pPr algn="ctr">
              <a:buNone/>
            </a:pPr>
            <a:r>
              <a:rPr lang="en-US" sz="3200" i="1" dirty="0"/>
              <a:t>No references to this phrase before 1980</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70</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pic>
        <p:nvPicPr>
          <p:cNvPr id="7" name="Picture 6" descr="pride-and-prejudice.jpg"/>
          <p:cNvPicPr>
            <a:picLocks noChangeAspect="1"/>
          </p:cNvPicPr>
          <p:nvPr/>
        </p:nvPicPr>
        <p:blipFill>
          <a:blip r:embed="rId7" cstate="print"/>
          <a:stretch>
            <a:fillRect/>
          </a:stretch>
        </p:blipFill>
        <p:spPr>
          <a:xfrm>
            <a:off x="0" y="1"/>
            <a:ext cx="3840314" cy="2678619"/>
          </a:xfrm>
          <a:prstGeom prst="rect">
            <a:avLst/>
          </a:prstGeom>
        </p:spPr>
      </p:pic>
      <p:sp>
        <p:nvSpPr>
          <p:cNvPr id="8" name="TextBox 7"/>
          <p:cNvSpPr txBox="1"/>
          <p:nvPr/>
        </p:nvSpPr>
        <p:spPr>
          <a:xfrm>
            <a:off x="1920157" y="5777152"/>
            <a:ext cx="8626079" cy="861774"/>
          </a:xfrm>
          <a:prstGeom prst="rect">
            <a:avLst/>
          </a:prstGeom>
          <a:noFill/>
        </p:spPr>
        <p:txBody>
          <a:bodyPr wrap="none" rtlCol="0">
            <a:spAutoFit/>
          </a:bodyPr>
          <a:lstStyle/>
          <a:p>
            <a:r>
              <a:rPr lang="en-US" sz="3200" b="1" i="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20,000+ references to this phrase since 1980</a:t>
            </a:r>
          </a:p>
          <a:p>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8" end="8"/>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p:tgtEl>
                                          <p:spTgt spid="3">
                                            <p:txEl>
                                              <p:pRg st="8" end="8"/>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3">
                                            <p:txEl>
                                              <p:pRg st="8" end="8"/>
                                            </p:txEl>
                                          </p:spTgt>
                                        </p:tgtEl>
                                        <p:attrNameLst>
                                          <p:attrName>style.visibility</p:attrName>
                                        </p:attrNameLst>
                                      </p:cBhvr>
                                      <p:to>
                                        <p:strVal val="hidden"/>
                                      </p:to>
                                    </p:set>
                                  </p:childTnLst>
                                </p:cTn>
                              </p:par>
                              <p:par>
                                <p:cTn id="16" presetID="17" presetClass="entr" presetSubtype="1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par>
                                <p:cTn id="20" presetID="17" presetClass="entr" presetSubtype="1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strVal val="#ppt_h"/>
                                          </p:val>
                                        </p:tav>
                                        <p:tav tm="100000">
                                          <p:val>
                                            <p:strVal val="#ppt_h"/>
                                          </p:val>
                                        </p:tav>
                                      </p:tavLst>
                                    </p:anim>
                                  </p:childTnLst>
                                </p:cTn>
                              </p:par>
                              <p:par>
                                <p:cTn id="24" presetID="17" presetClass="entr" presetSubtype="1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strVal val="#ppt_h"/>
                                          </p:val>
                                        </p:tav>
                                        <p:tav tm="100000">
                                          <p:val>
                                            <p:strVal val="#ppt_h"/>
                                          </p:val>
                                        </p:tav>
                                      </p:tavLst>
                                    </p:anim>
                                  </p:childTnLst>
                                </p:cTn>
                              </p:par>
                              <p:par>
                                <p:cTn id="28" presetID="17" presetClass="entr" presetSubtype="1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strVal val="#ppt_h"/>
                                          </p:val>
                                        </p:tav>
                                        <p:tav tm="100000">
                                          <p:val>
                                            <p:strVal val="#ppt_h"/>
                                          </p:val>
                                        </p:tav>
                                      </p:tavLst>
                                    </p:anim>
                                  </p:childTnLst>
                                </p:cTn>
                              </p:par>
                              <p:par>
                                <p:cTn id="36" presetID="17" presetClass="entr" presetSubtype="10"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strVal val="#ppt_h"/>
                                          </p:val>
                                        </p:tav>
                                        <p:tav tm="100000">
                                          <p:val>
                                            <p:strVal val="#ppt_h"/>
                                          </p:val>
                                        </p:tav>
                                      </p:tavLst>
                                    </p:anim>
                                  </p:childTnLst>
                                </p:cTn>
                              </p:par>
                              <p:par>
                                <p:cTn id="40" presetID="17" presetClass="entr" presetSubtype="1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strVal val="#ppt_h"/>
                                          </p:val>
                                        </p:tav>
                                        <p:tav tm="100000">
                                          <p:val>
                                            <p:strVal val="#ppt_h"/>
                                          </p:val>
                                        </p:tav>
                                      </p:tavLst>
                                    </p:anim>
                                  </p:childTnLst>
                                </p:cTn>
                              </p:par>
                              <p:par>
                                <p:cTn id="44" presetID="17" presetClass="entr" presetSubtype="1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strVal val="#ppt_w*0.70"/>
                                          </p:val>
                                        </p:tav>
                                        <p:tav tm="100000">
                                          <p:val>
                                            <p:strVal val="#ppt_w"/>
                                          </p:val>
                                        </p:tav>
                                      </p:tavLst>
                                    </p:anim>
                                    <p:anim calcmode="lin" valueType="num">
                                      <p:cBhvr>
                                        <p:cTn id="53" dur="1000" fill="hold"/>
                                        <p:tgtEl>
                                          <p:spTgt spid="8"/>
                                        </p:tgtEl>
                                        <p:attrNameLst>
                                          <p:attrName>ppt_h</p:attrName>
                                        </p:attrNameLst>
                                      </p:cBhvr>
                                      <p:tavLst>
                                        <p:tav tm="0">
                                          <p:val>
                                            <p:strVal val="#ppt_h"/>
                                          </p:val>
                                        </p:tav>
                                        <p:tav tm="100000">
                                          <p:val>
                                            <p:strVal val="#ppt_h"/>
                                          </p:val>
                                        </p:tav>
                                      </p:tavLst>
                                    </p:anim>
                                    <p:animEffect transition="in" filter="fade">
                                      <p:cBhvr>
                                        <p:cTn id="5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600" dirty="0">
                <a:latin typeface="Trebuchet MS" pitchFamily="34" charset="0"/>
              </a:rPr>
              <a:t>Universal </a:t>
            </a:r>
            <a:br>
              <a:rPr lang="en-US" sz="3600" dirty="0">
                <a:latin typeface="Trebuchet MS" pitchFamily="34" charset="0"/>
              </a:rPr>
            </a:br>
            <a:r>
              <a:rPr lang="en-US" sz="3600" i="1" dirty="0">
                <a:latin typeface="Trebuchet MS" pitchFamily="34" charset="0"/>
              </a:rPr>
              <a:t>Conventions</a:t>
            </a:r>
          </a:p>
        </p:txBody>
      </p:sp>
      <p:sp>
        <p:nvSpPr>
          <p:cNvPr id="3" name="Content Placeholder 2"/>
          <p:cNvSpPr>
            <a:spLocks noGrp="1"/>
          </p:cNvSpPr>
          <p:nvPr>
            <p:ph idx="1"/>
          </p:nvPr>
        </p:nvSpPr>
        <p:spPr/>
        <p:txBody>
          <a:bodyPr>
            <a:normAutofit/>
          </a:bodyPr>
          <a:lstStyle/>
          <a:p>
            <a:pPr>
              <a:buNone/>
            </a:pPr>
            <a:endParaRPr lang="en-US" b="1" dirty="0"/>
          </a:p>
          <a:p>
            <a:pPr>
              <a:buFont typeface="Wingdings" pitchFamily="2" charset="2"/>
              <a:buChar char="q"/>
            </a:pPr>
            <a:endParaRPr lang="en-US" dirty="0"/>
          </a:p>
          <a:p>
            <a:pPr>
              <a:buFont typeface="Wingdings" pitchFamily="2" charset="2"/>
              <a:buChar char="Ø"/>
            </a:pPr>
            <a:r>
              <a:rPr lang="en-US" dirty="0"/>
              <a:t>Wikipedia:  </a:t>
            </a:r>
            <a:r>
              <a:rPr lang="en-US" dirty="0">
                <a:hlinkClick r:id="rId3"/>
              </a:rPr>
              <a:t>(http://en.wikipedia.org/wiki/QCD_vacuum)</a:t>
            </a:r>
            <a:endParaRPr lang="en-US" dirty="0"/>
          </a:p>
          <a:p>
            <a:pPr lvl="1">
              <a:buNone/>
            </a:pPr>
            <a:r>
              <a:rPr lang="en-US" dirty="0"/>
              <a:t>	</a:t>
            </a:r>
            <a:r>
              <a:rPr lang="en-US" sz="2400" i="1" dirty="0">
                <a:solidFill>
                  <a:srgbClr val="0070C0"/>
                </a:solidFill>
              </a:rPr>
              <a:t>“The QCD vacuum is the vacuum state of quantum </a:t>
            </a:r>
            <a:r>
              <a:rPr lang="en-US" sz="2400" i="1" dirty="0" err="1">
                <a:solidFill>
                  <a:srgbClr val="0070C0"/>
                </a:solidFill>
              </a:rPr>
              <a:t>chromodynamics</a:t>
            </a:r>
            <a:r>
              <a:rPr lang="en-US" sz="2400" i="1" dirty="0">
                <a:solidFill>
                  <a:srgbClr val="0070C0"/>
                </a:solidFill>
              </a:rPr>
              <a:t> (QCD). It is an example of a non-</a:t>
            </a:r>
            <a:r>
              <a:rPr lang="en-US" sz="2400" i="1" dirty="0" err="1">
                <a:solidFill>
                  <a:srgbClr val="0070C0"/>
                </a:solidFill>
              </a:rPr>
              <a:t>perturbative</a:t>
            </a:r>
            <a:r>
              <a:rPr lang="en-US" sz="2400" i="1" dirty="0">
                <a:solidFill>
                  <a:srgbClr val="0070C0"/>
                </a:solidFill>
              </a:rPr>
              <a:t> vacuum state, characterized by many non-vanishing condensates such as the gluon condensate or the quark condensate. These condensates characterize the normal phase or the confined phase of quark matter.”</a:t>
            </a:r>
          </a:p>
          <a:p>
            <a:pPr>
              <a:buNone/>
            </a:pPr>
            <a:endParaRPr lang="en-US" b="1" dirty="0">
              <a:solidFill>
                <a:srgbClr val="00B050"/>
              </a:solidFill>
            </a:endParaRPr>
          </a:p>
          <a:p>
            <a:endParaRPr lang="en-US" b="1" dirty="0"/>
          </a:p>
          <a:p>
            <a:endParaRPr lang="en-US" b="1" dirty="0"/>
          </a:p>
        </p:txBody>
      </p:sp>
      <p:sp>
        <p:nvSpPr>
          <p:cNvPr id="7" name="Date Placeholder 6"/>
          <p:cNvSpPr>
            <a:spLocks noGrp="1"/>
          </p:cNvSpPr>
          <p:nvPr>
            <p:ph type="dt" sz="half" idx="10"/>
          </p:nvPr>
        </p:nvSpPr>
        <p:spPr/>
        <p:txBody>
          <a:bodyPr/>
          <a:lstStyle/>
          <a:p>
            <a:r>
              <a:rPr lang="en-US">
                <a:solidFill>
                  <a:srgbClr val="404040"/>
                </a:solidFill>
              </a:rPr>
              <a:t>.                    2025 October 14: NJU INP IWSHSSI 2025                                            (98)</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71</a:t>
            </a:fld>
            <a:endParaRPr lang="en-US">
              <a:solidFill>
                <a:srgbClr val="404040"/>
              </a:solidFill>
            </a:endParaRPr>
          </a:p>
        </p:txBody>
      </p:sp>
      <p:pic>
        <p:nvPicPr>
          <p:cNvPr id="9" name="Picture 8" descr="pride-and-prejudice.jpg"/>
          <p:cNvPicPr>
            <a:picLocks noChangeAspect="1"/>
          </p:cNvPicPr>
          <p:nvPr/>
        </p:nvPicPr>
        <p:blipFill>
          <a:blip r:embed="rId4" cstate="print"/>
          <a:stretch>
            <a:fillRect/>
          </a:stretch>
        </p:blipFill>
        <p:spPr>
          <a:xfrm>
            <a:off x="0" y="0"/>
            <a:ext cx="1524000" cy="2154464"/>
          </a:xfrm>
          <a:prstGeom prst="rect">
            <a:avLst/>
          </a:prstGeom>
        </p:spPr>
      </p:pic>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solidFill>
                  <a:schemeClr val="tx1"/>
                </a:solidFill>
              </a:rPr>
              <a:t>Precedent?</a:t>
            </a:r>
            <a:endParaRPr lang="en-US" sz="3600" i="1" dirty="0">
              <a:solidFill>
                <a:schemeClr val="tx1"/>
              </a:solidFill>
            </a:endParaRPr>
          </a:p>
        </p:txBody>
      </p:sp>
      <p:sp>
        <p:nvSpPr>
          <p:cNvPr id="3" name="Content Placeholder 2"/>
          <p:cNvSpPr>
            <a:spLocks noGrp="1"/>
          </p:cNvSpPr>
          <p:nvPr>
            <p:ph idx="1"/>
          </p:nvPr>
        </p:nvSpPr>
        <p:spPr>
          <a:xfrm>
            <a:off x="1981200" y="2560638"/>
            <a:ext cx="8229600" cy="4525963"/>
          </a:xfrm>
        </p:spPr>
        <p:txBody>
          <a:bodyPr/>
          <a:lstStyle/>
          <a:p>
            <a:pPr>
              <a:buFont typeface="Wingdings" pitchFamily="2" charset="2"/>
              <a:buChar char="Ø"/>
            </a:pPr>
            <a:endParaRPr lang="en-US" sz="2400" dirty="0"/>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72</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Tree>
  </p:cSld>
  <p:clrMapOvr>
    <a:masterClrMapping/>
  </p:clrMapOvr>
  <p:transition spd="med">
    <p:wedg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3505201" cy="2628900"/>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Precedent-</a:t>
            </a:r>
            <a:br>
              <a:rPr lang="en-US" sz="3600" dirty="0">
                <a:solidFill>
                  <a:schemeClr val="tx1"/>
                </a:solidFill>
              </a:rPr>
            </a:br>
            <a:r>
              <a:rPr lang="en-US" sz="3600" i="1" dirty="0" err="1">
                <a:solidFill>
                  <a:schemeClr val="accent1">
                    <a:lumMod val="75000"/>
                  </a:schemeClr>
                </a:solidFill>
              </a:rPr>
              <a:t>Luminiferous</a:t>
            </a:r>
            <a:r>
              <a:rPr lang="en-US" sz="3600" i="1" dirty="0">
                <a:solidFill>
                  <a:schemeClr val="accent1">
                    <a:lumMod val="75000"/>
                  </a:schemeClr>
                </a:solidFill>
              </a:rPr>
              <a:t> </a:t>
            </a:r>
            <a:r>
              <a:rPr lang="en-US" sz="3600" i="1" dirty="0" err="1">
                <a:solidFill>
                  <a:schemeClr val="accent1">
                    <a:lumMod val="75000"/>
                  </a:schemeClr>
                </a:solidFill>
              </a:rPr>
              <a:t>Aether</a:t>
            </a:r>
            <a:endParaRPr lang="en-US" sz="3600" i="1" dirty="0">
              <a:solidFill>
                <a:schemeClr val="accent1">
                  <a:lumMod val="75000"/>
                </a:schemeClr>
              </a:solidFill>
            </a:endParaRPr>
          </a:p>
        </p:txBody>
      </p:sp>
      <p:sp>
        <p:nvSpPr>
          <p:cNvPr id="3" name="Content Placeholder 2"/>
          <p:cNvSpPr>
            <a:spLocks noGrp="1"/>
          </p:cNvSpPr>
          <p:nvPr>
            <p:ph idx="1"/>
          </p:nvPr>
        </p:nvSpPr>
        <p:spPr>
          <a:xfrm>
            <a:off x="609599" y="2560639"/>
            <a:ext cx="10972799" cy="3746500"/>
          </a:xfrm>
        </p:spPr>
        <p:txBody>
          <a:bodyPr/>
          <a:lstStyle/>
          <a:p>
            <a:pPr>
              <a:buFont typeface="Wingdings" pitchFamily="2" charset="2"/>
              <a:buChar char="Ø"/>
            </a:pPr>
            <a:r>
              <a:rPr lang="en-US" sz="2400" dirty="0"/>
              <a:t>Physics theories of the late 19th century postulated that, just as water waves must have a medium to move across (water), and audible sound waves require a medium to move through (such as air or water), so also light waves require a medium, the “</a:t>
            </a:r>
            <a:r>
              <a:rPr lang="en-US" sz="2400" i="1" dirty="0" err="1"/>
              <a:t>luminiferous</a:t>
            </a:r>
            <a:r>
              <a:rPr lang="en-US" sz="2400" i="1" dirty="0"/>
              <a:t> </a:t>
            </a:r>
            <a:r>
              <a:rPr lang="en-US" sz="2400" i="1" dirty="0" err="1"/>
              <a:t>aether</a:t>
            </a:r>
            <a:r>
              <a:rPr lang="en-US" sz="2400" dirty="0"/>
              <a:t>”.</a:t>
            </a:r>
          </a:p>
          <a:p>
            <a:pPr algn="ctr">
              <a:buNone/>
            </a:pPr>
            <a:r>
              <a:rPr lang="en-US" sz="2400" dirty="0"/>
              <a:t>	</a:t>
            </a:r>
            <a:r>
              <a:rPr lang="en-US" sz="2800" i="1" dirty="0">
                <a:solidFill>
                  <a:srgbClr val="FF0000"/>
                </a:solidFill>
              </a:rPr>
              <a:t>Apparently unassailable logic</a:t>
            </a:r>
          </a:p>
          <a:p>
            <a:pPr>
              <a:buFont typeface="Wingdings" pitchFamily="2" charset="2"/>
              <a:buChar char="Ø"/>
            </a:pPr>
            <a:r>
              <a:rPr lang="en-US" sz="2400" dirty="0"/>
              <a:t>Until, of course, “… </a:t>
            </a:r>
            <a:r>
              <a:rPr lang="en-US" sz="2400" i="1" dirty="0">
                <a:solidFill>
                  <a:srgbClr val="C00000"/>
                </a:solidFill>
              </a:rPr>
              <a:t>the most famous failed experiment to date.</a:t>
            </a:r>
            <a:r>
              <a:rPr lang="en-US" sz="2400" dirty="0"/>
              <a:t>” </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73</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12" name="TextBox 11"/>
          <p:cNvSpPr txBox="1"/>
          <p:nvPr/>
        </p:nvSpPr>
        <p:spPr>
          <a:xfrm>
            <a:off x="8686800" y="1447800"/>
            <a:ext cx="1034450" cy="369332"/>
          </a:xfrm>
          <a:prstGeom prst="rect">
            <a:avLst/>
          </a:prstGeom>
          <a:noFill/>
        </p:spPr>
        <p:txBody>
          <a:bodyPr wrap="none" rtlCol="0">
            <a:spAutoFit/>
          </a:bodyPr>
          <a:lstStyle/>
          <a:p>
            <a:r>
              <a:rPr lang="en-US" dirty="0"/>
              <a:t>Pre-1887</a:t>
            </a:r>
          </a:p>
        </p:txBody>
      </p:sp>
      <p:sp>
        <p:nvSpPr>
          <p:cNvPr id="13" name="TextBox 12"/>
          <p:cNvSpPr txBox="1"/>
          <p:nvPr/>
        </p:nvSpPr>
        <p:spPr>
          <a:xfrm>
            <a:off x="3276600" y="5257800"/>
            <a:ext cx="6076920" cy="923330"/>
          </a:xfrm>
          <a:prstGeom prst="rect">
            <a:avLst/>
          </a:prstGeom>
          <a:noFill/>
        </p:spPr>
        <p:txBody>
          <a:bodyPr wrap="none" rtlCol="0">
            <a:spAutoFit/>
          </a:bodyPr>
          <a:lstStyle/>
          <a:p>
            <a:r>
              <a:rPr lang="en-US" i="1" dirty="0">
                <a:solidFill>
                  <a:srgbClr val="009900"/>
                </a:solidFill>
              </a:rPr>
              <a:t>On the Relative Motion of the Earth and the </a:t>
            </a:r>
            <a:r>
              <a:rPr lang="en-US" i="1" dirty="0" err="1">
                <a:solidFill>
                  <a:srgbClr val="009900"/>
                </a:solidFill>
              </a:rPr>
              <a:t>Luminiferous</a:t>
            </a:r>
            <a:r>
              <a:rPr lang="en-US" i="1" dirty="0">
                <a:solidFill>
                  <a:srgbClr val="009900"/>
                </a:solidFill>
              </a:rPr>
              <a:t> Ether</a:t>
            </a:r>
          </a:p>
          <a:p>
            <a:r>
              <a:rPr lang="en-US" dirty="0">
                <a:solidFill>
                  <a:srgbClr val="009900"/>
                </a:solidFill>
              </a:rPr>
              <a:t>Michelson, Albert Abraham &amp; Morley, Edward Williams</a:t>
            </a:r>
          </a:p>
          <a:p>
            <a:r>
              <a:rPr lang="en-US" dirty="0">
                <a:solidFill>
                  <a:srgbClr val="009900"/>
                </a:solidFill>
              </a:rPr>
              <a:t>American Journal of Science 34 (1887) 333–345.</a:t>
            </a:r>
          </a:p>
        </p:txBody>
      </p:sp>
      <p:sp>
        <p:nvSpPr>
          <p:cNvPr id="11" name="TextBox 10"/>
          <p:cNvSpPr txBox="1"/>
          <p:nvPr/>
        </p:nvSpPr>
        <p:spPr>
          <a:xfrm>
            <a:off x="5105400" y="1792070"/>
            <a:ext cx="5248488" cy="646331"/>
          </a:xfrm>
          <a:prstGeom prst="rect">
            <a:avLst/>
          </a:prstGeom>
          <a:noFill/>
        </p:spPr>
        <p:txBody>
          <a:bodyPr wrap="none" rtlCol="0">
            <a:spAutoFit/>
          </a:bodyPr>
          <a:lstStyle/>
          <a:p>
            <a:r>
              <a:rPr lang="en-US" dirty="0"/>
              <a:t>Since the Earth is in motion, the flow of </a:t>
            </a:r>
            <a:r>
              <a:rPr lang="en-US" dirty="0" err="1"/>
              <a:t>aether</a:t>
            </a:r>
            <a:r>
              <a:rPr lang="en-US" dirty="0"/>
              <a:t> across </a:t>
            </a:r>
          </a:p>
          <a:p>
            <a:r>
              <a:rPr lang="en-US" dirty="0"/>
              <a:t>the Earth should produce a detectable “</a:t>
            </a:r>
            <a:r>
              <a:rPr lang="en-US" dirty="0" err="1"/>
              <a:t>aether</a:t>
            </a:r>
            <a:r>
              <a:rPr lang="en-US" dirty="0"/>
              <a:t> wind”</a:t>
            </a:r>
          </a:p>
        </p:txBody>
      </p:sp>
      <p:cxnSp>
        <p:nvCxnSpPr>
          <p:cNvPr id="15" name="Straight Connector 14"/>
          <p:cNvCxnSpPr/>
          <p:nvPr/>
        </p:nvCxnSpPr>
        <p:spPr bwMode="auto">
          <a:xfrm>
            <a:off x="5181600" y="1828800"/>
            <a:ext cx="914400" cy="914400"/>
          </a:xfrm>
          <a:prstGeom prst="line">
            <a:avLst/>
          </a:prstGeom>
          <a:noFill/>
          <a:ln w="9525" cap="flat" cmpd="sng" algn="ctr">
            <a:noFill/>
            <a:prstDash val="solid"/>
            <a:round/>
            <a:headEnd type="none" w="med" len="med"/>
            <a:tailEnd type="none" w="med" len="med"/>
          </a:ln>
          <a:effectLst/>
        </p:spPr>
      </p:cxnSp>
      <p:cxnSp>
        <p:nvCxnSpPr>
          <p:cNvPr id="17" name="Straight Connector 16"/>
          <p:cNvCxnSpPr/>
          <p:nvPr/>
        </p:nvCxnSpPr>
        <p:spPr bwMode="auto">
          <a:xfrm>
            <a:off x="5181600" y="1828800"/>
            <a:ext cx="4953000" cy="685800"/>
          </a:xfrm>
          <a:prstGeom prst="line">
            <a:avLst/>
          </a:prstGeom>
          <a:noFill/>
          <a:ln w="38100" cap="flat" cmpd="sng" algn="ctr">
            <a:solidFill>
              <a:srgbClr val="FF3300"/>
            </a:solidFill>
            <a:prstDash val="solid"/>
            <a:round/>
            <a:headEnd type="none" w="med" len="med"/>
            <a:tailEnd type="none" w="med" len="med"/>
          </a:ln>
          <a:effectLst/>
        </p:spPr>
      </p:cxnSp>
      <p:cxnSp>
        <p:nvCxnSpPr>
          <p:cNvPr id="20" name="Straight Connector 19"/>
          <p:cNvCxnSpPr/>
          <p:nvPr/>
        </p:nvCxnSpPr>
        <p:spPr bwMode="auto">
          <a:xfrm flipV="1">
            <a:off x="5257800" y="1752600"/>
            <a:ext cx="4876800" cy="762000"/>
          </a:xfrm>
          <a:prstGeom prst="line">
            <a:avLst/>
          </a:prstGeom>
          <a:noFill/>
          <a:ln w="38100" cap="flat" cmpd="sng" algn="ctr">
            <a:solidFill>
              <a:srgbClr val="FF3300"/>
            </a:solidFill>
            <a:prstDash val="solid"/>
            <a:round/>
            <a:headEnd type="none" w="med" len="med"/>
            <a:tailEnd type="none" w="med" len="me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1000"/>
                                        <p:tgtEl>
                                          <p:spTgt spid="3">
                                            <p:txEl>
                                              <p:pRg st="2" end="2"/>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Effect transition="in" filter="fade">
                                      <p:cBhvr>
                                        <p:cTn id="38" dur="1000"/>
                                        <p:tgtEl>
                                          <p:spTgt spid="13"/>
                                        </p:tgtEl>
                                      </p:cBhvr>
                                    </p:animEffect>
                                  </p:childTnLst>
                                </p:cTn>
                              </p:par>
                              <p:par>
                                <p:cTn id="39" presetID="55"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1000" fill="hold"/>
                                        <p:tgtEl>
                                          <p:spTgt spid="20"/>
                                        </p:tgtEl>
                                        <p:attrNameLst>
                                          <p:attrName>ppt_w</p:attrName>
                                        </p:attrNameLst>
                                      </p:cBhvr>
                                      <p:tavLst>
                                        <p:tav tm="0">
                                          <p:val>
                                            <p:strVal val="#ppt_w*0.70"/>
                                          </p:val>
                                        </p:tav>
                                        <p:tav tm="100000">
                                          <p:val>
                                            <p:strVal val="#ppt_w"/>
                                          </p:val>
                                        </p:tav>
                                      </p:tavLst>
                                    </p:anim>
                                    <p:anim calcmode="lin" valueType="num">
                                      <p:cBhvr>
                                        <p:cTn id="42" dur="1000" fill="hold"/>
                                        <p:tgtEl>
                                          <p:spTgt spid="20"/>
                                        </p:tgtEl>
                                        <p:attrNameLst>
                                          <p:attrName>ppt_h</p:attrName>
                                        </p:attrNameLst>
                                      </p:cBhvr>
                                      <p:tavLst>
                                        <p:tav tm="0">
                                          <p:val>
                                            <p:strVal val="#ppt_h"/>
                                          </p:val>
                                        </p:tav>
                                        <p:tav tm="100000">
                                          <p:val>
                                            <p:strVal val="#ppt_h"/>
                                          </p:val>
                                        </p:tav>
                                      </p:tavLst>
                                    </p:anim>
                                    <p:animEffect transition="in" filter="fade">
                                      <p:cBhvr>
                                        <p:cTn id="43" dur="1000"/>
                                        <p:tgtEl>
                                          <p:spTgt spid="20"/>
                                        </p:tgtEl>
                                      </p:cBhvr>
                                    </p:animEffect>
                                  </p:childTnLst>
                                </p:cTn>
                              </p:par>
                              <p:par>
                                <p:cTn id="44" presetID="55"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strVal val="#ppt_w*0.70"/>
                                          </p:val>
                                        </p:tav>
                                        <p:tav tm="100000">
                                          <p:val>
                                            <p:strVal val="#ppt_w"/>
                                          </p:val>
                                        </p:tav>
                                      </p:tavLst>
                                    </p:anim>
                                    <p:anim calcmode="lin" valueType="num">
                                      <p:cBhvr>
                                        <p:cTn id="47" dur="1000" fill="hold"/>
                                        <p:tgtEl>
                                          <p:spTgt spid="17"/>
                                        </p:tgtEl>
                                        <p:attrNameLst>
                                          <p:attrName>ppt_h</p:attrName>
                                        </p:attrNameLst>
                                      </p:cBhvr>
                                      <p:tavLst>
                                        <p:tav tm="0">
                                          <p:val>
                                            <p:strVal val="#ppt_h"/>
                                          </p:val>
                                        </p:tav>
                                        <p:tav tm="100000">
                                          <p:val>
                                            <p:strVal val="#ppt_h"/>
                                          </p:val>
                                        </p:tav>
                                      </p:tavLst>
                                    </p:anim>
                                    <p:animEffect transition="in" filter="fade">
                                      <p:cBhvr>
                                        <p:cTn id="4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1"/>
            <a:ext cx="3505201" cy="2799665"/>
          </a:xfrm>
          <a:prstGeom prst="rect">
            <a:avLst/>
          </a:prstGeom>
        </p:spPr>
      </p:pic>
      <p:sp>
        <p:nvSpPr>
          <p:cNvPr id="2" name="Title 1"/>
          <p:cNvSpPr>
            <a:spLocks noGrp="1"/>
          </p:cNvSpPr>
          <p:nvPr>
            <p:ph type="title"/>
          </p:nvPr>
        </p:nvSpPr>
        <p:spPr/>
        <p:txBody>
          <a:bodyPr/>
          <a:lstStyle/>
          <a:p>
            <a:pPr algn="r"/>
            <a:r>
              <a:rPr lang="en-US" sz="7200" dirty="0">
                <a:solidFill>
                  <a:srgbClr val="FF0000"/>
                </a:solidFill>
              </a:rPr>
              <a:t>Q</a:t>
            </a:r>
            <a:r>
              <a:rPr lang="en-US" sz="7200" dirty="0">
                <a:solidFill>
                  <a:srgbClr val="0070C0"/>
                </a:solidFill>
              </a:rPr>
              <a:t>C</a:t>
            </a:r>
            <a:r>
              <a:rPr lang="en-US" sz="7200" dirty="0">
                <a:solidFill>
                  <a:srgbClr val="00CC00"/>
                </a:solidFill>
              </a:rPr>
              <a:t>D</a:t>
            </a:r>
            <a:br>
              <a:rPr lang="en-US" sz="3600" dirty="0"/>
            </a:br>
            <a:endParaRPr lang="en-US" sz="3200" i="1" dirty="0">
              <a:solidFill>
                <a:srgbClr val="7030A0"/>
              </a:solidFill>
            </a:endParaRPr>
          </a:p>
        </p:txBody>
      </p:sp>
      <p:sp>
        <p:nvSpPr>
          <p:cNvPr id="3" name="Content Placeholder 2"/>
          <p:cNvSpPr>
            <a:spLocks noGrp="1"/>
          </p:cNvSpPr>
          <p:nvPr>
            <p:ph idx="1"/>
          </p:nvPr>
        </p:nvSpPr>
        <p:spPr>
          <a:xfrm>
            <a:off x="609599" y="2560639"/>
            <a:ext cx="10972799" cy="3605768"/>
          </a:xfrm>
        </p:spPr>
        <p:txBody>
          <a:bodyPr/>
          <a:lstStyle/>
          <a:p>
            <a:pPr>
              <a:buFont typeface="Wingdings" pitchFamily="2" charset="2"/>
              <a:buChar char="Ø"/>
            </a:pPr>
            <a:endParaRPr lang="en-US" sz="2400" dirty="0"/>
          </a:p>
          <a:p>
            <a:pPr>
              <a:buFont typeface="Wingdings" pitchFamily="2" charset="2"/>
              <a:buChar char="Ø"/>
            </a:pPr>
            <a:r>
              <a:rPr lang="en-US" sz="2400" dirty="0"/>
              <a:t>How should one approach this problem, understand it, </a:t>
            </a:r>
          </a:p>
          <a:p>
            <a:pPr>
              <a:spcAft>
                <a:spcPts val="600"/>
              </a:spcAft>
              <a:buNone/>
            </a:pPr>
            <a:r>
              <a:rPr lang="en-US" sz="2400" dirty="0"/>
              <a:t>	within </a:t>
            </a:r>
            <a:r>
              <a:rPr lang="en-US" sz="2400" dirty="0">
                <a:solidFill>
                  <a:srgbClr val="FF3300"/>
                </a:solidFill>
              </a:rPr>
              <a:t>Q</a:t>
            </a:r>
            <a:r>
              <a:rPr lang="en-US" sz="2400" dirty="0"/>
              <a:t>uantum </a:t>
            </a:r>
            <a:r>
              <a:rPr lang="en-US" sz="2400" dirty="0" err="1">
                <a:solidFill>
                  <a:srgbClr val="0070C0"/>
                </a:solidFill>
              </a:rPr>
              <a:t>C</a:t>
            </a:r>
            <a:r>
              <a:rPr lang="en-US" sz="2400" dirty="0" err="1"/>
              <a:t>hromo</a:t>
            </a:r>
            <a:r>
              <a:rPr lang="en-US" sz="2400" dirty="0" err="1">
                <a:solidFill>
                  <a:srgbClr val="009900"/>
                </a:solidFill>
              </a:rPr>
              <a:t>D</a:t>
            </a:r>
            <a:r>
              <a:rPr lang="en-US" sz="2400" dirty="0" err="1"/>
              <a:t>ynamics</a:t>
            </a:r>
            <a:r>
              <a:rPr lang="en-US" sz="2400" dirty="0"/>
              <a:t>?</a:t>
            </a:r>
          </a:p>
          <a:p>
            <a:pPr marL="457200" indent="-457200">
              <a:buFont typeface="+mj-lt"/>
              <a:buAutoNum type="arabicParenR"/>
            </a:pPr>
            <a:r>
              <a:rPr lang="en-US" sz="2400" dirty="0"/>
              <a:t>Are the quark and gluon “condensates” theoretically well-defined?</a:t>
            </a:r>
          </a:p>
          <a:p>
            <a:pPr marL="457200" indent="-457200">
              <a:buFont typeface="+mj-lt"/>
              <a:buAutoNum type="arabicParenR"/>
            </a:pPr>
            <a:r>
              <a:rPr lang="en-US" sz="2400" dirty="0"/>
              <a:t>Is there a physical meaning to this quantity or is it merely just a mass-dimensioned parameter in a theoretical computation procedure?</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74</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graphicFrame>
        <p:nvGraphicFramePr>
          <p:cNvPr id="11" name="Object 10"/>
          <p:cNvGraphicFramePr>
            <a:graphicFrameLocks noChangeAspect="1"/>
          </p:cNvGraphicFramePr>
          <p:nvPr/>
        </p:nvGraphicFramePr>
        <p:xfrm>
          <a:off x="5029201" y="1295400"/>
          <a:ext cx="2554703" cy="990600"/>
        </p:xfrm>
        <a:graphic>
          <a:graphicData uri="http://schemas.openxmlformats.org/presentationml/2006/ole">
            <mc:AlternateContent xmlns:mc="http://schemas.openxmlformats.org/markup-compatibility/2006">
              <mc:Choice xmlns:v="urn:schemas-microsoft-com:vml" Requires="v">
                <p:oleObj name="Equation" r:id="rId4" imgW="622080" imgH="241200" progId="Equation.3">
                  <p:embed/>
                </p:oleObj>
              </mc:Choice>
              <mc:Fallback>
                <p:oleObj name="Equation" r:id="rId4" imgW="622080" imgH="24120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295400"/>
                        <a:ext cx="255470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8686800" y="1447800"/>
            <a:ext cx="1191352" cy="369332"/>
          </a:xfrm>
          <a:prstGeom prst="rect">
            <a:avLst/>
          </a:prstGeom>
          <a:noFill/>
        </p:spPr>
        <p:txBody>
          <a:bodyPr wrap="none" rtlCol="0">
            <a:spAutoFit/>
          </a:bodyPr>
          <a:lstStyle/>
          <a:p>
            <a:r>
              <a:rPr lang="en-US" dirty="0"/>
              <a:t>1973-1974</a:t>
            </a:r>
          </a:p>
        </p:txBody>
      </p:sp>
    </p:spTree>
    <p:extLst>
      <p:ext uri="{BB962C8B-B14F-4D97-AF65-F5344CB8AC3E}">
        <p14:creationId xmlns:p14="http://schemas.microsoft.com/office/powerpoint/2010/main" val="2258339431"/>
      </p:ext>
    </p:extLst>
  </p:cSld>
  <p:clrMapOvr>
    <a:masterClrMapping/>
  </p:clrMapOvr>
  <p:transition spd="med">
    <p:wedg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1"/>
            <a:ext cx="3505201" cy="2799665"/>
          </a:xfrm>
          <a:prstGeom prst="rect">
            <a:avLst/>
          </a:prstGeom>
        </p:spPr>
      </p:pic>
      <p:sp>
        <p:nvSpPr>
          <p:cNvPr id="2" name="Title 1"/>
          <p:cNvSpPr>
            <a:spLocks noGrp="1"/>
          </p:cNvSpPr>
          <p:nvPr>
            <p:ph type="title"/>
          </p:nvPr>
        </p:nvSpPr>
        <p:spPr/>
        <p:txBody>
          <a:bodyPr/>
          <a:lstStyle/>
          <a:p>
            <a:pPr algn="r"/>
            <a:r>
              <a:rPr lang="en-US" sz="7200" dirty="0">
                <a:solidFill>
                  <a:srgbClr val="FF0000"/>
                </a:solidFill>
              </a:rPr>
              <a:t>Q</a:t>
            </a:r>
            <a:r>
              <a:rPr lang="en-US" sz="7200" dirty="0">
                <a:solidFill>
                  <a:srgbClr val="0070C0"/>
                </a:solidFill>
              </a:rPr>
              <a:t>C</a:t>
            </a:r>
            <a:r>
              <a:rPr lang="en-US" sz="7200" dirty="0">
                <a:solidFill>
                  <a:srgbClr val="00CC00"/>
                </a:solidFill>
              </a:rPr>
              <a:t>D</a:t>
            </a:r>
            <a:br>
              <a:rPr lang="en-US" sz="3600" dirty="0"/>
            </a:br>
            <a:endParaRPr lang="en-US" sz="3200" i="1" dirty="0">
              <a:solidFill>
                <a:srgbClr val="7030A0"/>
              </a:solidFill>
            </a:endParaRPr>
          </a:p>
        </p:txBody>
      </p:sp>
      <p:sp>
        <p:nvSpPr>
          <p:cNvPr id="3" name="Content Placeholder 2"/>
          <p:cNvSpPr>
            <a:spLocks noGrp="1"/>
          </p:cNvSpPr>
          <p:nvPr>
            <p:ph idx="1"/>
          </p:nvPr>
        </p:nvSpPr>
        <p:spPr>
          <a:xfrm>
            <a:off x="1981200" y="2560638"/>
            <a:ext cx="8229600" cy="4525963"/>
          </a:xfrm>
        </p:spPr>
        <p:txBody>
          <a:bodyPr/>
          <a:lstStyle/>
          <a:p>
            <a:pPr>
              <a:buFont typeface="Wingdings" pitchFamily="2" charset="2"/>
              <a:buChar char="Ø"/>
            </a:pPr>
            <a:endParaRPr lang="en-US" sz="2400" dirty="0"/>
          </a:p>
          <a:p>
            <a:pPr>
              <a:buFont typeface="Wingdings" pitchFamily="2" charset="2"/>
              <a:buChar char="Ø"/>
            </a:pPr>
            <a:endParaRPr lang="en-US" sz="2400" dirty="0"/>
          </a:p>
          <a:p>
            <a:pPr algn="ctr">
              <a:buNone/>
            </a:pPr>
            <a:r>
              <a:rPr lang="en-US" sz="2400" dirty="0"/>
              <a:t>	</a:t>
            </a:r>
            <a:r>
              <a:rPr lang="en-US" sz="6600" dirty="0">
                <a:solidFill>
                  <a:srgbClr val="FF0000"/>
                </a:solidFill>
              </a:rPr>
              <a:t>Why does it matter?</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75</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graphicFrame>
        <p:nvGraphicFramePr>
          <p:cNvPr id="11" name="Object 10"/>
          <p:cNvGraphicFramePr>
            <a:graphicFrameLocks noChangeAspect="1"/>
          </p:cNvGraphicFramePr>
          <p:nvPr/>
        </p:nvGraphicFramePr>
        <p:xfrm>
          <a:off x="5029201" y="1295400"/>
          <a:ext cx="2554703" cy="990600"/>
        </p:xfrm>
        <a:graphic>
          <a:graphicData uri="http://schemas.openxmlformats.org/presentationml/2006/ole">
            <mc:AlternateContent xmlns:mc="http://schemas.openxmlformats.org/markup-compatibility/2006">
              <mc:Choice xmlns:v="urn:schemas-microsoft-com:vml" Requires="v">
                <p:oleObj name="Equation" r:id="rId4" imgW="622080" imgH="241200" progId="Equation.3">
                  <p:embed/>
                </p:oleObj>
              </mc:Choice>
              <mc:Fallback>
                <p:oleObj name="Equation" r:id="rId4" imgW="622080" imgH="24120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295400"/>
                        <a:ext cx="255470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8686800" y="1447800"/>
            <a:ext cx="1191352" cy="369332"/>
          </a:xfrm>
          <a:prstGeom prst="rect">
            <a:avLst/>
          </a:prstGeom>
          <a:noFill/>
        </p:spPr>
        <p:txBody>
          <a:bodyPr wrap="none" rtlCol="0">
            <a:spAutoFit/>
          </a:bodyPr>
          <a:lstStyle/>
          <a:p>
            <a:r>
              <a:rPr lang="en-US" dirty="0"/>
              <a:t>1973-1974</a:t>
            </a:r>
          </a:p>
        </p:txBody>
      </p:sp>
    </p:spTree>
    <p:extLst>
      <p:ext uri="{BB962C8B-B14F-4D97-AF65-F5344CB8AC3E}">
        <p14:creationId xmlns:p14="http://schemas.microsoft.com/office/powerpoint/2010/main" val="2300292009"/>
      </p:ext>
    </p:extLst>
  </p:cSld>
  <p:clrMapOvr>
    <a:masterClrMapping/>
  </p:clrMapOvr>
  <p:transition spd="med">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4253588" cy="2819400"/>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“Dark Energy”</a:t>
            </a:r>
            <a:br>
              <a:rPr lang="en-US" sz="3600" dirty="0"/>
            </a:br>
            <a:endParaRPr lang="en-US" sz="3600" i="1" dirty="0">
              <a:solidFill>
                <a:srgbClr val="7030A0"/>
              </a:solidFill>
            </a:endParaRPr>
          </a:p>
        </p:txBody>
      </p:sp>
      <p:sp>
        <p:nvSpPr>
          <p:cNvPr id="3" name="Content Placeholder 2"/>
          <p:cNvSpPr>
            <a:spLocks noGrp="1"/>
          </p:cNvSpPr>
          <p:nvPr>
            <p:ph idx="1"/>
          </p:nvPr>
        </p:nvSpPr>
        <p:spPr>
          <a:xfrm>
            <a:off x="609599" y="2438401"/>
            <a:ext cx="10972799" cy="3868737"/>
          </a:xfrm>
        </p:spPr>
        <p:txBody>
          <a:bodyPr/>
          <a:lstStyle/>
          <a:p>
            <a:pPr>
              <a:buFont typeface="Wingdings" pitchFamily="2" charset="2"/>
              <a:buChar char="Ø"/>
            </a:pPr>
            <a:r>
              <a:rPr lang="en-US" sz="2400" dirty="0"/>
              <a:t>Two pieces of evidence for an accelerating universe</a:t>
            </a:r>
          </a:p>
          <a:p>
            <a:pPr marL="914400" lvl="1" indent="-457200">
              <a:buFont typeface="+mj-lt"/>
              <a:buAutoNum type="arabicParenR"/>
            </a:pPr>
            <a:r>
              <a:rPr lang="en-US" sz="2200" dirty="0"/>
              <a:t>Observations of type </a:t>
            </a:r>
            <a:r>
              <a:rPr lang="en-US" sz="2200" dirty="0" err="1"/>
              <a:t>Ia</a:t>
            </a:r>
            <a:r>
              <a:rPr lang="en-US" sz="2200" dirty="0"/>
              <a:t> supernovae </a:t>
            </a:r>
          </a:p>
          <a:p>
            <a:pPr marL="914400" lvl="1" indent="-457200">
              <a:spcBef>
                <a:spcPts val="0"/>
              </a:spcBef>
              <a:buNone/>
            </a:pPr>
            <a:r>
              <a:rPr lang="en-US" sz="2200" dirty="0">
                <a:latin typeface="Calibri"/>
              </a:rPr>
              <a:t>	→</a:t>
            </a:r>
            <a:r>
              <a:rPr lang="en-US" sz="2200" dirty="0"/>
              <a:t> </a:t>
            </a:r>
            <a:r>
              <a:rPr lang="en-US" sz="2200" i="1" dirty="0">
                <a:solidFill>
                  <a:srgbClr val="FF0000"/>
                </a:solidFill>
              </a:rPr>
              <a:t>the rate of expansion of the Universe is growing</a:t>
            </a:r>
          </a:p>
          <a:p>
            <a:pPr marL="914400" lvl="1" indent="-457200">
              <a:spcBef>
                <a:spcPts val="0"/>
              </a:spcBef>
              <a:buFont typeface="+mj-lt"/>
              <a:buAutoNum type="arabicParenR" startAt="2"/>
            </a:pPr>
            <a:r>
              <a:rPr lang="en-US" sz="2200" dirty="0"/>
              <a:t>Measurements of the composition of the Universe point to a missing energy component with negative pressure: </a:t>
            </a:r>
          </a:p>
          <a:p>
            <a:pPr marL="914400" lvl="1" indent="-457200">
              <a:spcBef>
                <a:spcPts val="0"/>
              </a:spcBef>
              <a:buNone/>
            </a:pPr>
            <a:r>
              <a:rPr lang="en-US" sz="2200" dirty="0"/>
              <a:t>	CMB anisotropy measurements indicate that the Universe is at </a:t>
            </a:r>
          </a:p>
          <a:p>
            <a:pPr marL="914400" lvl="1" indent="-457200">
              <a:spcBef>
                <a:spcPts val="0"/>
              </a:spcBef>
              <a:buNone/>
            </a:pPr>
            <a:r>
              <a:rPr lang="en-US" sz="2200" dirty="0"/>
              <a:t>		</a:t>
            </a:r>
            <a:r>
              <a:rPr lang="el-GR" sz="2200" i="1" dirty="0"/>
              <a:t>Ω</a:t>
            </a:r>
            <a:r>
              <a:rPr lang="en-US" sz="2200" i="1" baseline="-25000" dirty="0"/>
              <a:t>0 </a:t>
            </a:r>
            <a:r>
              <a:rPr lang="en-US" sz="2200" i="1" dirty="0"/>
              <a:t>= 1 ⁺⁄₋  0.04</a:t>
            </a:r>
            <a:r>
              <a:rPr lang="en-US" sz="2200" dirty="0"/>
              <a:t>.  </a:t>
            </a:r>
          </a:p>
          <a:p>
            <a:pPr marL="914400" lvl="1" indent="-457200">
              <a:spcBef>
                <a:spcPts val="0"/>
              </a:spcBef>
              <a:buNone/>
            </a:pPr>
            <a:r>
              <a:rPr lang="en-US" sz="2200" dirty="0"/>
              <a:t>	In a flat Universe, the matter density and energy density must sum to the critical density.  However, matter only contributes about ⅓ of the critical density, 	</a:t>
            </a:r>
          </a:p>
          <a:p>
            <a:pPr marL="914400" lvl="1" indent="-457200">
              <a:spcBef>
                <a:spcPts val="0"/>
              </a:spcBef>
              <a:buNone/>
            </a:pPr>
            <a:r>
              <a:rPr lang="en-US" sz="2200" dirty="0"/>
              <a:t>		</a:t>
            </a:r>
            <a:r>
              <a:rPr lang="el-GR" sz="2200" dirty="0"/>
              <a:t>Ω</a:t>
            </a:r>
            <a:r>
              <a:rPr lang="en-US" sz="2200" baseline="-25000" dirty="0"/>
              <a:t>M </a:t>
            </a:r>
            <a:r>
              <a:rPr lang="en-US" sz="2200" dirty="0"/>
              <a:t>= 0.33 ⁺⁄₋ 0.04. </a:t>
            </a:r>
          </a:p>
          <a:p>
            <a:pPr marL="914400" lvl="1" indent="-457200">
              <a:spcBef>
                <a:spcPts val="0"/>
              </a:spcBef>
              <a:buNone/>
            </a:pPr>
            <a:r>
              <a:rPr lang="en-US" sz="2200" dirty="0"/>
              <a:t>			           Thus, </a:t>
            </a:r>
            <a:r>
              <a:rPr lang="en-US" sz="2400" i="1" dirty="0">
                <a:solidFill>
                  <a:srgbClr val="FF0000"/>
                </a:solidFill>
                <a:latin typeface="Calibri"/>
              </a:rPr>
              <a:t>⅔</a:t>
            </a:r>
            <a:r>
              <a:rPr lang="en-US" sz="2200" i="1" dirty="0">
                <a:solidFill>
                  <a:srgbClr val="FF0000"/>
                </a:solidFill>
                <a:latin typeface="Calibri"/>
              </a:rPr>
              <a:t> </a:t>
            </a:r>
            <a:r>
              <a:rPr lang="en-US" sz="2200" i="1" dirty="0">
                <a:solidFill>
                  <a:srgbClr val="FF0000"/>
                </a:solidFill>
              </a:rPr>
              <a:t>of the critical density is missing</a:t>
            </a:r>
            <a:r>
              <a:rPr lang="en-US" sz="2200" dirty="0"/>
              <a:t>.</a:t>
            </a:r>
          </a:p>
          <a:p>
            <a:pPr marL="914400" lvl="1" indent="-457200">
              <a:buNone/>
            </a:pPr>
            <a:endParaRPr lang="en-US" sz="2200" dirty="0"/>
          </a:p>
          <a:p>
            <a:pPr algn="ctr">
              <a:buNone/>
            </a:pPr>
            <a:r>
              <a:rPr lang="en-US" sz="2400" dirty="0"/>
              <a:t>	</a:t>
            </a:r>
            <a:endParaRPr lang="en-US" sz="6600" dirty="0">
              <a:solidFill>
                <a:srgbClr val="FF0000"/>
              </a:solidFill>
            </a:endParaRP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76</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endParaRPr lang="en-US" dirty="0">
              <a:solidFill>
                <a:srgbClr val="404040"/>
              </a:solidFill>
            </a:endParaRPr>
          </a:p>
        </p:txBody>
      </p:sp>
    </p:spTree>
    <p:extLst>
      <p:ext uri="{BB962C8B-B14F-4D97-AF65-F5344CB8AC3E}">
        <p14:creationId xmlns:p14="http://schemas.microsoft.com/office/powerpoint/2010/main" val="569836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
                                            <p:txEl>
                                              <p:pRg st="4" end="4"/>
                                            </p:txEl>
                                          </p:spTgt>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additive="base">
                                        <p:cTn id="46"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3">
                                            <p:txEl>
                                              <p:pRg st="7" end="7"/>
                                            </p:txEl>
                                          </p:spTgt>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1"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4253588" cy="2819400"/>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“Dark Energy”</a:t>
            </a:r>
            <a:br>
              <a:rPr lang="en-US" sz="3600" dirty="0"/>
            </a:br>
            <a:endParaRPr lang="en-US" sz="3600" i="1" dirty="0">
              <a:solidFill>
                <a:srgbClr val="7030A0"/>
              </a:solidFill>
            </a:endParaRPr>
          </a:p>
        </p:txBody>
      </p:sp>
      <p:sp>
        <p:nvSpPr>
          <p:cNvPr id="3" name="Content Placeholder 2"/>
          <p:cNvSpPr>
            <a:spLocks noGrp="1"/>
          </p:cNvSpPr>
          <p:nvPr>
            <p:ph idx="1"/>
          </p:nvPr>
        </p:nvSpPr>
        <p:spPr>
          <a:xfrm>
            <a:off x="609599" y="2560639"/>
            <a:ext cx="10972799" cy="3975100"/>
          </a:xfrm>
        </p:spPr>
        <p:txBody>
          <a:bodyPr/>
          <a:lstStyle/>
          <a:p>
            <a:pPr>
              <a:buFont typeface="Wingdings" pitchFamily="2" charset="2"/>
              <a:buChar char="Ø"/>
            </a:pPr>
            <a:r>
              <a:rPr lang="en-US" sz="2400" dirty="0"/>
              <a:t>In order not to interfere with the formation of structure (by inhibiting the growth of density perturbations) the energy density in this component must change more slowly than matter (so that it was subdominant in the past). </a:t>
            </a:r>
          </a:p>
          <a:p>
            <a:pPr>
              <a:buFont typeface="Wingdings" pitchFamily="2" charset="2"/>
              <a:buChar char="Ø"/>
            </a:pPr>
            <a:r>
              <a:rPr lang="en-US" sz="2400" dirty="0"/>
              <a:t>Accelerated expansion can be accommodated in General Relativity through the Cosmological Constant, </a:t>
            </a:r>
            <a:r>
              <a:rPr lang="el-GR" sz="2400" i="1" dirty="0"/>
              <a:t>Λ</a:t>
            </a:r>
            <a:r>
              <a:rPr lang="en-US" sz="2400" i="1" dirty="0"/>
              <a:t>.</a:t>
            </a:r>
            <a:r>
              <a:rPr lang="en-US" sz="2400" dirty="0"/>
              <a:t> </a:t>
            </a:r>
          </a:p>
          <a:p>
            <a:pPr lvl="1">
              <a:buFont typeface="Wingdings" pitchFamily="2" charset="2"/>
              <a:buChar char="Ø"/>
            </a:pPr>
            <a:r>
              <a:rPr lang="en-US" sz="2200" dirty="0"/>
              <a:t>Einstein introduced the repulsive effect of the cosmological constant in order to balance the attractive gravity of matter so that a static universe was possible.  He promptly discarded it after the discovery of the expansion of the Universe.</a:t>
            </a:r>
            <a:endParaRPr lang="en-US" sz="2200" i="1" dirty="0"/>
          </a:p>
          <a:p>
            <a:pPr>
              <a:buFont typeface="Wingdings" pitchFamily="2" charset="2"/>
              <a:buChar char="Ø"/>
            </a:pPr>
            <a:endParaRPr lang="en-US" sz="2400" i="1" dirty="0"/>
          </a:p>
          <a:p>
            <a:pPr marL="914400" lvl="1" indent="-457200">
              <a:buNone/>
            </a:pPr>
            <a:endParaRPr lang="en-US" sz="2200" dirty="0"/>
          </a:p>
          <a:p>
            <a:pPr algn="ctr">
              <a:buNone/>
            </a:pPr>
            <a:r>
              <a:rPr lang="en-US" sz="2400" dirty="0"/>
              <a:t>	</a:t>
            </a:r>
            <a:endParaRPr lang="en-US" sz="6600" dirty="0">
              <a:solidFill>
                <a:srgbClr val="FF0000"/>
              </a:solidFill>
            </a:endParaRP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77</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9" name="TextBox 8"/>
          <p:cNvSpPr txBox="1"/>
          <p:nvPr/>
        </p:nvSpPr>
        <p:spPr>
          <a:xfrm>
            <a:off x="5437556" y="1342072"/>
            <a:ext cx="5230445" cy="1477328"/>
          </a:xfrm>
          <a:prstGeom prst="rect">
            <a:avLst/>
          </a:prstGeom>
          <a:noFill/>
        </p:spPr>
        <p:txBody>
          <a:bodyPr wrap="square" rtlCol="0">
            <a:spAutoFit/>
          </a:bodyPr>
          <a:lstStyle/>
          <a:p>
            <a:pPr>
              <a:buFont typeface="Wingdings" pitchFamily="2" charset="2"/>
              <a:buChar char="Ø"/>
            </a:pPr>
            <a:r>
              <a:rPr lang="en-US" sz="2400" dirty="0"/>
              <a:t>In order to have escaped detection, </a:t>
            </a:r>
          </a:p>
          <a:p>
            <a:r>
              <a:rPr lang="en-US" sz="2400" dirty="0"/>
              <a:t>    the missing energy must be smoothly  </a:t>
            </a:r>
          </a:p>
          <a:p>
            <a:r>
              <a:rPr lang="en-US" sz="2400" dirty="0"/>
              <a:t>    distributed. </a:t>
            </a:r>
          </a:p>
          <a:p>
            <a:endParaRPr lang="en-US" dirty="0"/>
          </a:p>
        </p:txBody>
      </p:sp>
      <p:grpSp>
        <p:nvGrpSpPr>
          <p:cNvPr id="6" name="Group 10"/>
          <p:cNvGrpSpPr/>
          <p:nvPr/>
        </p:nvGrpSpPr>
        <p:grpSpPr>
          <a:xfrm>
            <a:off x="2667000" y="4495800"/>
            <a:ext cx="6172200" cy="1361936"/>
            <a:chOff x="1219200" y="3870325"/>
            <a:chExt cx="6172200" cy="1361936"/>
          </a:xfrm>
        </p:grpSpPr>
        <p:graphicFrame>
          <p:nvGraphicFramePr>
            <p:cNvPr id="12" name="Object 11"/>
            <p:cNvGraphicFramePr>
              <a:graphicFrameLocks noChangeAspect="1"/>
            </p:cNvGraphicFramePr>
            <p:nvPr>
              <p:extLst>
                <p:ext uri="{D42A27DB-BD31-4B8C-83A1-F6EECF244321}">
                  <p14:modId xmlns:p14="http://schemas.microsoft.com/office/powerpoint/2010/main" val="2576799461"/>
                </p:ext>
              </p:extLst>
            </p:nvPr>
          </p:nvGraphicFramePr>
          <p:xfrm>
            <a:off x="2667000" y="4181336"/>
            <a:ext cx="4333875" cy="1050925"/>
          </p:xfrm>
          <a:graphic>
            <a:graphicData uri="http://schemas.openxmlformats.org/presentationml/2006/ole">
              <mc:AlternateContent xmlns:mc="http://schemas.openxmlformats.org/markup-compatibility/2006">
                <mc:Choice xmlns:v="urn:schemas-microsoft-com:vml" Requires="v">
                  <p:oleObj name="Equation" r:id="rId4" imgW="1625400" imgH="393480" progId="Equation.3">
                    <p:embed/>
                  </p:oleObj>
                </mc:Choice>
                <mc:Fallback>
                  <p:oleObj name="Equation" r:id="rId4" imgW="1625400" imgH="393480" progId="Equation.3">
                    <p:embed/>
                    <p:pic>
                      <p:nvPicPr>
                        <p:cNvPr id="12"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181336"/>
                          <a:ext cx="4333875" cy="1050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1219200" y="3870325"/>
              <a:ext cx="6172200" cy="707886"/>
            </a:xfrm>
            <a:prstGeom prst="rect">
              <a:avLst/>
            </a:prstGeom>
            <a:noFill/>
          </p:spPr>
          <p:txBody>
            <a:bodyPr wrap="square" rtlCol="0">
              <a:spAutoFit/>
            </a:bodyPr>
            <a:lstStyle/>
            <a:p>
              <a:pPr marL="0" lvl="1">
                <a:buFont typeface="Wingdings" pitchFamily="2" charset="2"/>
                <a:buChar char="Ø"/>
              </a:pPr>
              <a:r>
                <a:rPr lang="en-US" sz="2200" dirty="0"/>
                <a:t>Contemporary cosmological observations mean:</a:t>
              </a:r>
              <a:endParaRPr lang="en-US" sz="2200" i="1" dirty="0"/>
            </a:p>
            <a:p>
              <a:endParaRPr lang="en-US" dirty="0"/>
            </a:p>
          </p:txBody>
        </p:sp>
      </p:grpSp>
    </p:spTree>
    <p:extLst>
      <p:ext uri="{BB962C8B-B14F-4D97-AF65-F5344CB8AC3E}">
        <p14:creationId xmlns:p14="http://schemas.microsoft.com/office/powerpoint/2010/main" val="27965992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1000"/>
                                        <p:tgtEl>
                                          <p:spTgt spid="3">
                                            <p:txEl>
                                              <p:pRg st="1" end="1"/>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vertical)">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6" fill="hold" nodeType="clickEffect">
                                  <p:stCondLst>
                                    <p:cond delay="0"/>
                                  </p:stCondLst>
                                  <p:childTnLst>
                                    <p:anim calcmode="lin" valueType="num">
                                      <p:cBhvr additive="base">
                                        <p:cTn id="19" dur="1000"/>
                                        <p:tgtEl>
                                          <p:spTgt spid="3">
                                            <p:txEl>
                                              <p:pRg st="2" end="2"/>
                                            </p:txEl>
                                          </p:spTgt>
                                        </p:tgtEl>
                                        <p:attrNameLst>
                                          <p:attrName>ppt_x</p:attrName>
                                        </p:attrNameLst>
                                      </p:cBhvr>
                                      <p:tavLst>
                                        <p:tav tm="0">
                                          <p:val>
                                            <p:strVal val="ppt_x"/>
                                          </p:val>
                                        </p:tav>
                                        <p:tav tm="100000">
                                          <p:val>
                                            <p:strVal val="1+ppt_w/2"/>
                                          </p:val>
                                        </p:tav>
                                      </p:tavLst>
                                    </p:anim>
                                    <p:anim calcmode="lin" valueType="num">
                                      <p:cBhvr additive="base">
                                        <p:cTn id="20" dur="1000"/>
                                        <p:tgtEl>
                                          <p:spTgt spid="3">
                                            <p:txEl>
                                              <p:pRg st="2" end="2"/>
                                            </p:txEl>
                                          </p:spTgt>
                                        </p:tgtEl>
                                        <p:attrNameLst>
                                          <p:attrName>ppt_y</p:attrName>
                                        </p:attrNameLst>
                                      </p:cBhvr>
                                      <p:tavLst>
                                        <p:tav tm="0">
                                          <p:val>
                                            <p:strVal val="ppt_y"/>
                                          </p:val>
                                        </p:tav>
                                        <p:tav tm="100000">
                                          <p:val>
                                            <p:strVal val="1+ppt_h/2"/>
                                          </p:val>
                                        </p:tav>
                                      </p:tavLst>
                                    </p:anim>
                                    <p:set>
                                      <p:cBhvr>
                                        <p:cTn id="21"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4253588" cy="2819400"/>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“Dark Energy”</a:t>
            </a:r>
            <a:br>
              <a:rPr lang="en-US" sz="3600" dirty="0"/>
            </a:br>
            <a:endParaRPr lang="en-US" sz="3600" i="1" dirty="0">
              <a:solidFill>
                <a:srgbClr val="7030A0"/>
              </a:solidFill>
            </a:endParaRPr>
          </a:p>
        </p:txBody>
      </p:sp>
      <p:sp>
        <p:nvSpPr>
          <p:cNvPr id="3" name="Content Placeholder 2"/>
          <p:cNvSpPr>
            <a:spLocks noGrp="1"/>
          </p:cNvSpPr>
          <p:nvPr>
            <p:ph idx="1"/>
          </p:nvPr>
        </p:nvSpPr>
        <p:spPr>
          <a:xfrm>
            <a:off x="609600" y="2560639"/>
            <a:ext cx="10972800" cy="3611562"/>
          </a:xfrm>
        </p:spPr>
        <p:txBody>
          <a:bodyPr/>
          <a:lstStyle/>
          <a:p>
            <a:pPr>
              <a:buFont typeface="Wingdings" pitchFamily="2" charset="2"/>
              <a:buChar char="Ø"/>
            </a:pPr>
            <a:r>
              <a:rPr lang="en-US" sz="2400" dirty="0"/>
              <a:t>The only possible covariant form for the energy of the (quantum) vacuum; viz., </a:t>
            </a:r>
          </a:p>
          <a:p>
            <a:pPr>
              <a:buFont typeface="Wingdings" pitchFamily="2" charset="2"/>
              <a:buChar char="Ø"/>
            </a:pPr>
            <a:endParaRPr lang="en-US" sz="2400" dirty="0"/>
          </a:p>
          <a:p>
            <a:pPr>
              <a:buNone/>
            </a:pPr>
            <a:r>
              <a:rPr lang="en-US" sz="2400" dirty="0"/>
              <a:t>	is mathematically equivalent to the cosmological constant.</a:t>
            </a:r>
          </a:p>
          <a:p>
            <a:pPr algn="ctr">
              <a:buNone/>
            </a:pPr>
            <a:r>
              <a:rPr lang="en-US" sz="2400" i="1" dirty="0">
                <a:solidFill>
                  <a:srgbClr val="FF0000"/>
                </a:solidFill>
              </a:rPr>
              <a:t>	</a:t>
            </a:r>
            <a:r>
              <a:rPr lang="en-US" sz="2800" i="1" dirty="0">
                <a:solidFill>
                  <a:srgbClr val="FF0000"/>
                </a:solidFill>
              </a:rPr>
              <a:t>“It is a perfect fluid and precisely spatially uniform”</a:t>
            </a:r>
          </a:p>
          <a:p>
            <a:pPr algn="ctr">
              <a:buNone/>
            </a:pPr>
            <a:r>
              <a:rPr lang="en-US" sz="2800" i="1" dirty="0">
                <a:solidFill>
                  <a:srgbClr val="FF0000"/>
                </a:solidFill>
              </a:rPr>
              <a:t>	“Vacuum energy is almost </a:t>
            </a:r>
            <a:r>
              <a:rPr lang="en-US" sz="2800" i="1" u="sng" dirty="0">
                <a:solidFill>
                  <a:srgbClr val="FF0000"/>
                </a:solidFill>
              </a:rPr>
              <a:t>the perfect candidate</a:t>
            </a:r>
            <a:r>
              <a:rPr lang="en-US" sz="2800" i="1" dirty="0">
                <a:solidFill>
                  <a:srgbClr val="FF0000"/>
                </a:solidFill>
              </a:rPr>
              <a:t> for dark energy.”</a:t>
            </a:r>
          </a:p>
          <a:p>
            <a:pPr marL="914400" lvl="1" indent="-457200">
              <a:buNone/>
            </a:pPr>
            <a:endParaRPr lang="en-US" sz="2200" dirty="0"/>
          </a:p>
          <a:p>
            <a:pPr algn="ctr">
              <a:buNone/>
            </a:pPr>
            <a:r>
              <a:rPr lang="en-US" sz="2400" dirty="0"/>
              <a:t>	</a:t>
            </a:r>
            <a:endParaRPr lang="en-US" sz="6600" dirty="0">
              <a:solidFill>
                <a:srgbClr val="FF0000"/>
              </a:solidFill>
            </a:endParaRP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78</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sp>
        <p:nvSpPr>
          <p:cNvPr id="11" name="TextBox 10"/>
          <p:cNvSpPr txBox="1"/>
          <p:nvPr/>
        </p:nvSpPr>
        <p:spPr>
          <a:xfrm>
            <a:off x="5334001" y="914400"/>
            <a:ext cx="5334000" cy="1523494"/>
          </a:xfrm>
          <a:prstGeom prst="rect">
            <a:avLst/>
          </a:prstGeom>
          <a:noFill/>
        </p:spPr>
        <p:txBody>
          <a:bodyPr wrap="square" rtlCol="0">
            <a:spAutoFit/>
          </a:bodyPr>
          <a:lstStyle/>
          <a:p>
            <a:r>
              <a:rPr lang="en-US" sz="2500" i="1" dirty="0">
                <a:solidFill>
                  <a:srgbClr val="FF0000"/>
                </a:solidFill>
              </a:rPr>
              <a:t>“The advent of quantum field theory made consideration of the cosmological constant obligatory not optional.”</a:t>
            </a:r>
          </a:p>
          <a:p>
            <a:r>
              <a:rPr lang="en-US" dirty="0"/>
              <a:t>Michael Turner, “Dark Energy and the New Cosmology”</a:t>
            </a:r>
          </a:p>
        </p:txBody>
      </p:sp>
      <p:pic>
        <p:nvPicPr>
          <p:cNvPr id="9" name="Picture 8" descr="TVac.jpg"/>
          <p:cNvPicPr>
            <a:picLocks noChangeAspect="1"/>
          </p:cNvPicPr>
          <p:nvPr/>
        </p:nvPicPr>
        <p:blipFill>
          <a:blip r:embed="rId4" cstate="print"/>
          <a:stretch>
            <a:fillRect/>
          </a:stretch>
        </p:blipFill>
        <p:spPr>
          <a:xfrm>
            <a:off x="4253588" y="2941637"/>
            <a:ext cx="3060700" cy="662750"/>
          </a:xfrm>
          <a:prstGeom prst="rect">
            <a:avLst/>
          </a:prstGeom>
        </p:spPr>
      </p:pic>
    </p:spTree>
    <p:extLst>
      <p:ext uri="{BB962C8B-B14F-4D97-AF65-F5344CB8AC3E}">
        <p14:creationId xmlns:p14="http://schemas.microsoft.com/office/powerpoint/2010/main" val="3243416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1000"/>
                                        <p:tgtEl>
                                          <p:spTgt spid="3">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0930" name="Object 2"/>
          <p:cNvGraphicFramePr>
            <a:graphicFrameLocks noChangeAspect="1"/>
          </p:cNvGraphicFramePr>
          <p:nvPr/>
        </p:nvGraphicFramePr>
        <p:xfrm>
          <a:off x="4309006" y="5707064"/>
          <a:ext cx="3006194" cy="693737"/>
        </p:xfrm>
        <a:graphic>
          <a:graphicData uri="http://schemas.openxmlformats.org/presentationml/2006/ole">
            <mc:AlternateContent xmlns:mc="http://schemas.openxmlformats.org/markup-compatibility/2006">
              <mc:Choice xmlns:v="urn:schemas-microsoft-com:vml" Requires="v">
                <p:oleObj name="Equation" r:id="rId3" imgW="990360" imgH="228600" progId="Equation.3">
                  <p:embed/>
                </p:oleObj>
              </mc:Choice>
              <mc:Fallback>
                <p:oleObj name="Equation" r:id="rId3" imgW="990360" imgH="228600" progId="Equation.3">
                  <p:embed/>
                  <p:pic>
                    <p:nvPicPr>
                      <p:cNvPr id="102093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9006" y="5707064"/>
                        <a:ext cx="3006194" cy="693737"/>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pride-and-prejudice.jpg"/>
          <p:cNvPicPr>
            <a:picLocks noChangeAspect="1"/>
          </p:cNvPicPr>
          <p:nvPr/>
        </p:nvPicPr>
        <p:blipFill>
          <a:blip r:embed="rId5" cstate="print"/>
          <a:stretch>
            <a:fillRect/>
          </a:stretch>
        </p:blipFill>
        <p:spPr>
          <a:xfrm>
            <a:off x="0" y="0"/>
            <a:ext cx="4253588" cy="2819400"/>
          </a:xfrm>
          <a:prstGeom prst="rect">
            <a:avLst/>
          </a:prstGeom>
        </p:spPr>
      </p:pic>
      <p:sp>
        <p:nvSpPr>
          <p:cNvPr id="2" name="Title 1"/>
          <p:cNvSpPr>
            <a:spLocks noGrp="1"/>
          </p:cNvSpPr>
          <p:nvPr>
            <p:ph type="title"/>
          </p:nvPr>
        </p:nvSpPr>
        <p:spPr/>
        <p:txBody>
          <a:bodyPr/>
          <a:lstStyle/>
          <a:p>
            <a:pPr algn="r"/>
            <a:r>
              <a:rPr lang="en-US" sz="3600" dirty="0">
                <a:solidFill>
                  <a:schemeClr val="tx1"/>
                </a:solidFill>
              </a:rPr>
              <a:t>“Dark Energy”</a:t>
            </a:r>
            <a:br>
              <a:rPr lang="en-US" sz="3600" dirty="0"/>
            </a:br>
            <a:endParaRPr lang="en-US" sz="3600" i="1" dirty="0">
              <a:solidFill>
                <a:srgbClr val="7030A0"/>
              </a:solidFill>
            </a:endParaRPr>
          </a:p>
        </p:txBody>
      </p:sp>
      <p:sp>
        <p:nvSpPr>
          <p:cNvPr id="3" name="Content Placeholder 2"/>
          <p:cNvSpPr>
            <a:spLocks noGrp="1"/>
          </p:cNvSpPr>
          <p:nvPr>
            <p:ph idx="1"/>
          </p:nvPr>
        </p:nvSpPr>
        <p:spPr>
          <a:xfrm>
            <a:off x="609599" y="2560639"/>
            <a:ext cx="10972799" cy="3975100"/>
          </a:xfrm>
        </p:spPr>
        <p:txBody>
          <a:bodyPr/>
          <a:lstStyle/>
          <a:p>
            <a:pPr>
              <a:buFont typeface="Wingdings" pitchFamily="2" charset="2"/>
              <a:buChar char="Ø"/>
            </a:pPr>
            <a:r>
              <a:rPr lang="en-US" sz="2800" i="1" dirty="0">
                <a:solidFill>
                  <a:srgbClr val="008000"/>
                </a:solidFill>
              </a:rPr>
              <a:t>QCD vacuum contribution</a:t>
            </a:r>
            <a:endParaRPr lang="en-US" sz="2800" dirty="0"/>
          </a:p>
          <a:p>
            <a:pPr lvl="1">
              <a:spcAft>
                <a:spcPts val="0"/>
              </a:spcAft>
              <a:buFont typeface="Wingdings" pitchFamily="2" charset="2"/>
              <a:buChar char="Ø"/>
            </a:pPr>
            <a:r>
              <a:rPr lang="en-US" sz="2600" dirty="0"/>
              <a:t>If </a:t>
            </a:r>
            <a:r>
              <a:rPr lang="en-US" sz="2600" dirty="0" err="1"/>
              <a:t>chiral</a:t>
            </a:r>
            <a:r>
              <a:rPr lang="en-US" sz="2600" dirty="0"/>
              <a:t> symmetry breaking is expressed in a nonzero expectation value of the quark bilinear, then the energy difference between the symmetric and broken phases is of order </a:t>
            </a:r>
          </a:p>
          <a:p>
            <a:pPr lvl="1" algn="ctr">
              <a:spcBef>
                <a:spcPts val="0"/>
              </a:spcBef>
              <a:buNone/>
            </a:pPr>
            <a:r>
              <a:rPr lang="en-US" sz="2600" i="1" dirty="0"/>
              <a:t>	</a:t>
            </a:r>
            <a:r>
              <a:rPr lang="en-US" sz="2800" i="1" dirty="0"/>
              <a:t>M</a:t>
            </a:r>
            <a:r>
              <a:rPr lang="en-US" sz="2800" baseline="-25000" dirty="0"/>
              <a:t>QCD</a:t>
            </a:r>
            <a:r>
              <a:rPr lang="en-US" sz="2800" dirty="0">
                <a:latin typeface="Calibri"/>
              </a:rPr>
              <a:t>≈</a:t>
            </a:r>
            <a:r>
              <a:rPr lang="en-US" sz="2800" i="1" dirty="0">
                <a:latin typeface="Calibri"/>
              </a:rPr>
              <a:t>0.3</a:t>
            </a:r>
            <a:r>
              <a:rPr lang="en-US" sz="2800" dirty="0">
                <a:latin typeface="Calibri"/>
              </a:rPr>
              <a:t> </a:t>
            </a:r>
            <a:r>
              <a:rPr lang="en-US" sz="2800" dirty="0" err="1">
                <a:latin typeface="Calibri"/>
              </a:rPr>
              <a:t>GeV</a:t>
            </a:r>
            <a:endParaRPr lang="en-US" sz="2800" dirty="0"/>
          </a:p>
          <a:p>
            <a:pPr lvl="1">
              <a:buFont typeface="Wingdings" pitchFamily="2" charset="2"/>
              <a:buChar char="Ø"/>
            </a:pPr>
            <a:r>
              <a:rPr lang="en-US" sz="2600" dirty="0"/>
              <a:t>One obtains </a:t>
            </a:r>
            <a:r>
              <a:rPr lang="en-US" sz="2600" dirty="0" err="1"/>
              <a:t>therefrom</a:t>
            </a:r>
            <a:r>
              <a:rPr lang="en-US" sz="2600" dirty="0"/>
              <a:t>: </a:t>
            </a:r>
            <a:endParaRPr lang="en-US" sz="2600" i="1" dirty="0">
              <a:solidFill>
                <a:srgbClr val="FF0000"/>
              </a:solidFill>
            </a:endParaRPr>
          </a:p>
          <a:p>
            <a:pPr marL="914400" lvl="1" indent="-457200">
              <a:buNone/>
            </a:pPr>
            <a:endParaRPr lang="en-US" sz="2200" dirty="0"/>
          </a:p>
          <a:p>
            <a:pPr algn="ctr">
              <a:buNone/>
            </a:pPr>
            <a:r>
              <a:rPr lang="en-US" sz="2400" dirty="0"/>
              <a:t>	</a:t>
            </a:r>
            <a:endParaRPr lang="en-US" sz="6600" dirty="0">
              <a:solidFill>
                <a:srgbClr val="FF0000"/>
              </a:solidFill>
            </a:endParaRP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79</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pic>
        <p:nvPicPr>
          <p:cNvPr id="9" name="Picture 8" descr="TVac.jpg"/>
          <p:cNvPicPr>
            <a:picLocks noChangeAspect="1"/>
          </p:cNvPicPr>
          <p:nvPr/>
        </p:nvPicPr>
        <p:blipFill>
          <a:blip r:embed="rId6" cstate="print"/>
          <a:stretch>
            <a:fillRect/>
          </a:stretch>
        </p:blipFill>
        <p:spPr>
          <a:xfrm>
            <a:off x="6019800" y="1394650"/>
            <a:ext cx="3060700" cy="662750"/>
          </a:xfrm>
          <a:prstGeom prst="rect">
            <a:avLst/>
          </a:prstGeom>
        </p:spPr>
      </p:pic>
      <p:sp>
        <p:nvSpPr>
          <p:cNvPr id="12" name="TextBox 11"/>
          <p:cNvSpPr txBox="1"/>
          <p:nvPr/>
        </p:nvSpPr>
        <p:spPr>
          <a:xfrm>
            <a:off x="7772400" y="5486401"/>
            <a:ext cx="2895600" cy="1200329"/>
          </a:xfrm>
          <a:prstGeom prst="rect">
            <a:avLst/>
          </a:prstGeom>
          <a:noFill/>
        </p:spPr>
        <p:txBody>
          <a:bodyPr wrap="square" rtlCol="0">
            <a:spAutoFit/>
          </a:bodyPr>
          <a:lstStyle/>
          <a:p>
            <a:r>
              <a:rPr lang="en-US" sz="2400" i="1" dirty="0">
                <a:solidFill>
                  <a:srgbClr val="FF0000"/>
                </a:solidFill>
              </a:rPr>
              <a:t>“The biggest embarrassment in theoretical physics.”</a:t>
            </a:r>
          </a:p>
        </p:txBody>
      </p:sp>
      <p:sp>
        <p:nvSpPr>
          <p:cNvPr id="13" name="Oval 12"/>
          <p:cNvSpPr/>
          <p:nvPr/>
        </p:nvSpPr>
        <p:spPr bwMode="auto">
          <a:xfrm>
            <a:off x="6248400" y="4217195"/>
            <a:ext cx="1524000" cy="609600"/>
          </a:xfrm>
          <a:prstGeom prst="ellipse">
            <a:avLst/>
          </a:prstGeom>
          <a:noFill/>
          <a:ln w="127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4" name="TextBox 13"/>
          <p:cNvSpPr txBox="1"/>
          <p:nvPr/>
        </p:nvSpPr>
        <p:spPr>
          <a:xfrm>
            <a:off x="8122048" y="4495800"/>
            <a:ext cx="2545953" cy="923330"/>
          </a:xfrm>
          <a:prstGeom prst="rect">
            <a:avLst/>
          </a:prstGeom>
          <a:noFill/>
        </p:spPr>
        <p:txBody>
          <a:bodyPr wrap="none" rtlCol="0">
            <a:spAutoFit/>
          </a:bodyPr>
          <a:lstStyle/>
          <a:p>
            <a:r>
              <a:rPr lang="en-US" dirty="0"/>
              <a:t>Mass-scale generated by </a:t>
            </a:r>
          </a:p>
          <a:p>
            <a:r>
              <a:rPr lang="en-US" dirty="0" err="1"/>
              <a:t>spacetime</a:t>
            </a:r>
            <a:r>
              <a:rPr lang="en-US" dirty="0"/>
              <a:t>-independent </a:t>
            </a:r>
          </a:p>
          <a:p>
            <a:r>
              <a:rPr lang="en-US" dirty="0"/>
              <a:t>condensate</a:t>
            </a:r>
          </a:p>
        </p:txBody>
      </p:sp>
      <p:sp>
        <p:nvSpPr>
          <p:cNvPr id="15" name="TextBox 14"/>
          <p:cNvSpPr txBox="1"/>
          <p:nvPr/>
        </p:nvSpPr>
        <p:spPr>
          <a:xfrm>
            <a:off x="7772400" y="1905001"/>
            <a:ext cx="2895600" cy="1200329"/>
          </a:xfrm>
          <a:prstGeom prst="rect">
            <a:avLst/>
          </a:prstGeom>
          <a:noFill/>
        </p:spPr>
        <p:txBody>
          <a:bodyPr wrap="square" rtlCol="0">
            <a:spAutoFit/>
          </a:bodyPr>
          <a:lstStyle/>
          <a:p>
            <a:r>
              <a:rPr lang="en-US" sz="2400" dirty="0">
                <a:solidFill>
                  <a:srgbClr val="FF0000"/>
                </a:solidFill>
              </a:rPr>
              <a:t>Enormous and even greater contribution from Higgs VEV!</a:t>
            </a:r>
          </a:p>
        </p:txBody>
      </p:sp>
    </p:spTree>
    <p:extLst>
      <p:ext uri="{BB962C8B-B14F-4D97-AF65-F5344CB8AC3E}">
        <p14:creationId xmlns:p14="http://schemas.microsoft.com/office/powerpoint/2010/main" val="357806262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55" presetClass="entr" presetSubtype="0" fill="hold" nodeType="withEffect">
                                  <p:stCondLst>
                                    <p:cond delay="0"/>
                                  </p:stCondLst>
                                  <p:childTnLst>
                                    <p:set>
                                      <p:cBhvr>
                                        <p:cTn id="14" dur="1" fill="hold">
                                          <p:stCondLst>
                                            <p:cond delay="0"/>
                                          </p:stCondLst>
                                        </p:cTn>
                                        <p:tgtEl>
                                          <p:spTgt spid="1020930"/>
                                        </p:tgtEl>
                                        <p:attrNameLst>
                                          <p:attrName>style.visibility</p:attrName>
                                        </p:attrNameLst>
                                      </p:cBhvr>
                                      <p:to>
                                        <p:strVal val="visible"/>
                                      </p:to>
                                    </p:set>
                                    <p:anim calcmode="lin" valueType="num">
                                      <p:cBhvr>
                                        <p:cTn id="15" dur="1000" fill="hold"/>
                                        <p:tgtEl>
                                          <p:spTgt spid="1020930"/>
                                        </p:tgtEl>
                                        <p:attrNameLst>
                                          <p:attrName>ppt_w</p:attrName>
                                        </p:attrNameLst>
                                      </p:cBhvr>
                                      <p:tavLst>
                                        <p:tav tm="0">
                                          <p:val>
                                            <p:strVal val="#ppt_w*0.70"/>
                                          </p:val>
                                        </p:tav>
                                        <p:tav tm="100000">
                                          <p:val>
                                            <p:strVal val="#ppt_w"/>
                                          </p:val>
                                        </p:tav>
                                      </p:tavLst>
                                    </p:anim>
                                    <p:anim calcmode="lin" valueType="num">
                                      <p:cBhvr>
                                        <p:cTn id="16" dur="1000" fill="hold"/>
                                        <p:tgtEl>
                                          <p:spTgt spid="1020930"/>
                                        </p:tgtEl>
                                        <p:attrNameLst>
                                          <p:attrName>ppt_h</p:attrName>
                                        </p:attrNameLst>
                                      </p:cBhvr>
                                      <p:tavLst>
                                        <p:tav tm="0">
                                          <p:val>
                                            <p:strVal val="#ppt_h"/>
                                          </p:val>
                                        </p:tav>
                                        <p:tav tm="100000">
                                          <p:val>
                                            <p:strVal val="#ppt_h"/>
                                          </p:val>
                                        </p:tav>
                                      </p:tavLst>
                                    </p:anim>
                                    <p:animEffect transition="in" filter="fade">
                                      <p:cBhvr>
                                        <p:cTn id="17" dur="1000"/>
                                        <p:tgtEl>
                                          <p:spTgt spid="102093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3EDE-ABE7-5987-98F6-574C7996C628}"/>
              </a:ext>
            </a:extLst>
          </p:cNvPr>
          <p:cNvSpPr>
            <a:spLocks noGrp="1"/>
          </p:cNvSpPr>
          <p:nvPr>
            <p:ph type="title"/>
          </p:nvPr>
        </p:nvSpPr>
        <p:spPr/>
        <p:txBody>
          <a:bodyPr/>
          <a:lstStyle/>
          <a:p>
            <a:r>
              <a:rPr lang="en-AU" dirty="0"/>
              <a:t>RGI Current Quark Mass … Google AI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ABBF57A-D6DC-13A0-2270-EC4F61E3D09F}"/>
                  </a:ext>
                </a:extLst>
              </p:cNvPr>
              <p:cNvSpPr>
                <a:spLocks noGrp="1"/>
              </p:cNvSpPr>
              <p:nvPr>
                <p:ph idx="1"/>
              </p:nvPr>
            </p:nvSpPr>
            <p:spPr>
              <a:xfrm>
                <a:off x="609600" y="727366"/>
                <a:ext cx="10972800" cy="5364164"/>
              </a:xfrm>
            </p:spPr>
            <p:txBody>
              <a:bodyPr/>
              <a:lstStyle/>
              <a:p>
                <a:r>
                  <a:rPr lang="en-US" sz="2000" dirty="0"/>
                  <a:t>Renormalisation point invariant quark current mass is a theoretical quantity that represents a quark's mass in a way that is independent of the arbitrary energy scale chosen during the </a:t>
                </a:r>
                <a:r>
                  <a:rPr lang="en-US" sz="2000" dirty="0" err="1"/>
                  <a:t>renormalisation</a:t>
                </a:r>
                <a:r>
                  <a:rPr lang="en-US" sz="2000" dirty="0"/>
                  <a:t> process</a:t>
                </a:r>
              </a:p>
              <a:p>
                <a:r>
                  <a:rPr lang="en-US" sz="2000" dirty="0"/>
                  <a:t>These invariant masses provide a stable reference for quark masses and are determined by combining </a:t>
                </a:r>
                <a:r>
                  <a:rPr lang="en-US" sz="2000" dirty="0" err="1"/>
                  <a:t>renormalised</a:t>
                </a:r>
                <a:r>
                  <a:rPr lang="en-US" sz="2000" dirty="0"/>
                  <a:t> quark masses, calculated at a specific energy scale, with renormalization group functions, defined via the quark mass anomalous dimension</a:t>
                </a:r>
              </a:p>
              <a:p>
                <a:r>
                  <a:rPr lang="en-US" sz="2000" dirty="0"/>
                  <a:t>This RGI quantity, </a:t>
                </a:r>
                <a14:m>
                  <m:oMath xmlns:m="http://schemas.openxmlformats.org/officeDocument/2006/math">
                    <m:acc>
                      <m:accPr>
                        <m:chr m:val="̂"/>
                        <m:ctrlPr>
                          <a:rPr lang="en-AU" sz="2000" b="0" i="1" smtClean="0">
                            <a:latin typeface="Cambria Math" panose="02040503050406030204" pitchFamily="18" charset="0"/>
                          </a:rPr>
                        </m:ctrlPr>
                      </m:accPr>
                      <m:e>
                        <m:r>
                          <a:rPr lang="en-AU" sz="2000" b="0" i="1" smtClean="0">
                            <a:latin typeface="Cambria Math" panose="02040503050406030204" pitchFamily="18" charset="0"/>
                          </a:rPr>
                          <m:t>𝑚</m:t>
                        </m:r>
                      </m:e>
                    </m:acc>
                  </m:oMath>
                </a14:m>
                <a:r>
                  <a:rPr lang="en-US" sz="2000" dirty="0"/>
                  <a:t>, allows for a more fundamental &amp; less ambiguous description of quark masses. </a:t>
                </a:r>
              </a:p>
              <a:p>
                <a:r>
                  <a:rPr lang="en-US" sz="2000" dirty="0"/>
                  <a:t>It remains constant even when using different renormalization schemes, making it a consistent and useful parameter for describing quark masses across various theoretical calculations. </a:t>
                </a:r>
              </a:p>
              <a:p>
                <a:r>
                  <a:rPr lang="en-US" sz="2000" dirty="0"/>
                  <a:t>This invariance is crucial because the directly measured “current mass” of a quark is scheme-dependent and changes with the energy scale, a phenomenon known as running.</a:t>
                </a:r>
              </a:p>
              <a:p>
                <a:r>
                  <a:rPr lang="en-US" sz="2000" u="sng" dirty="0"/>
                  <a:t>Scale-invariant</a:t>
                </a:r>
                <a:r>
                  <a:rPr lang="en-US" sz="2000" dirty="0"/>
                  <a:t>: Unlike the “running mass” which varies with energy, an invariant mass is a fixed value … it is an objective measure of the impact of Higgs couplings on quarks</a:t>
                </a:r>
              </a:p>
              <a:p>
                <a:r>
                  <a:rPr lang="en-US" sz="2000" u="sng" dirty="0"/>
                  <a:t>Scheme-independent</a:t>
                </a:r>
                <a:r>
                  <a:rPr lang="en-US" sz="2000" dirty="0"/>
                  <a:t>: This specific type of invariant mass is independent of the renormalization scheme</a:t>
                </a:r>
              </a:p>
              <a:p>
                <a:r>
                  <a:rPr lang="en-US" sz="2000" u="sng" dirty="0"/>
                  <a:t>Used in calculations</a:t>
                </a:r>
                <a:r>
                  <a:rPr lang="en-US" sz="2000" dirty="0"/>
                  <a:t>: It is a more fundamental quantity than the scale-dependent running mass and is used to compare results across different theoretical frameworks and experiments</a:t>
                </a:r>
              </a:p>
              <a:p>
                <a:endParaRPr lang="en-US" dirty="0"/>
              </a:p>
              <a:p>
                <a:endParaRPr lang="en-AU" dirty="0"/>
              </a:p>
            </p:txBody>
          </p:sp>
        </mc:Choice>
        <mc:Fallback xmlns="">
          <p:sp>
            <p:nvSpPr>
              <p:cNvPr id="3" name="Content Placeholder 2">
                <a:extLst>
                  <a:ext uri="{FF2B5EF4-FFF2-40B4-BE49-F238E27FC236}">
                    <a16:creationId xmlns:a16="http://schemas.microsoft.com/office/drawing/2014/main" id="{8ABBF57A-D6DC-13A0-2270-EC4F61E3D09F}"/>
                  </a:ext>
                </a:extLst>
              </p:cNvPr>
              <p:cNvSpPr>
                <a:spLocks noGrp="1" noRot="1" noChangeAspect="1" noMove="1" noResize="1" noEditPoints="1" noAdjustHandles="1" noChangeArrowheads="1" noChangeShapeType="1" noTextEdit="1"/>
              </p:cNvSpPr>
              <p:nvPr>
                <p:ph idx="1"/>
              </p:nvPr>
            </p:nvSpPr>
            <p:spPr>
              <a:xfrm>
                <a:off x="609600" y="727366"/>
                <a:ext cx="10972800" cy="5364164"/>
              </a:xfrm>
              <a:blipFill>
                <a:blip r:embed="rId2"/>
                <a:stretch>
                  <a:fillRect l="-500" t="-568" b="-8295"/>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019CAD7E-DDEF-B8FB-1411-E46335EDE043}"/>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D36D6ED0-6F03-C3F4-1AA2-34302B1C2C4A}"/>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7A237718-71D2-320B-498A-D2C39A3CA8BA}"/>
              </a:ext>
            </a:extLst>
          </p:cNvPr>
          <p:cNvSpPr>
            <a:spLocks noGrp="1"/>
          </p:cNvSpPr>
          <p:nvPr>
            <p:ph type="sldNum" sz="quarter" idx="12"/>
          </p:nvPr>
        </p:nvSpPr>
        <p:spPr/>
        <p:txBody>
          <a:bodyPr/>
          <a:lstStyle/>
          <a:p>
            <a:fld id="{87034D8C-3CB4-402A-BC46-2AB14C0FE90A}" type="slidenum">
              <a:rPr lang="en-US" smtClean="0"/>
              <a:pPr/>
              <a:t>8</a:t>
            </a:fld>
            <a:endParaRPr lang="en-US"/>
          </a:p>
        </p:txBody>
      </p:sp>
    </p:spTree>
    <p:extLst>
      <p:ext uri="{BB962C8B-B14F-4D97-AF65-F5344CB8AC3E}">
        <p14:creationId xmlns:p14="http://schemas.microsoft.com/office/powerpoint/2010/main" val="322030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1000"/>
                                        <p:tgtEl>
                                          <p:spTgt spid="3">
                                            <p:txEl>
                                              <p:pRg st="5" end="5"/>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circle(in)">
                                      <p:cBhvr>
                                        <p:cTn id="34" dur="1500"/>
                                        <p:tgtEl>
                                          <p:spTgt spid="3">
                                            <p:txEl>
                                              <p:pRg st="6" end="6"/>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1" y="4733926"/>
            <a:ext cx="8116887" cy="1362075"/>
          </a:xfrm>
        </p:spPr>
        <p:txBody>
          <a:bodyPr/>
          <a:lstStyle/>
          <a:p>
            <a:pPr algn="ctr"/>
            <a:r>
              <a:rPr lang="en-US"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Resolution?</a:t>
            </a:r>
            <a:endPar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endParaRPr>
          </a:p>
        </p:txBody>
      </p:sp>
      <p:sp>
        <p:nvSpPr>
          <p:cNvPr id="3" name="Text Placeholder 2"/>
          <p:cNvSpPr>
            <a:spLocks noGrp="1"/>
          </p:cNvSpPr>
          <p:nvPr>
            <p:ph type="body" idx="1"/>
          </p:nvPr>
        </p:nvSpPr>
        <p:spPr>
          <a:xfrm>
            <a:off x="2246313" y="2209801"/>
            <a:ext cx="7772400" cy="1500187"/>
          </a:xfrm>
        </p:spPr>
        <p:txBody>
          <a:bodyPr/>
          <a:lstStyle/>
          <a:p>
            <a:endParaRPr lang="en-US" dirty="0"/>
          </a:p>
        </p:txBody>
      </p:sp>
      <p:sp>
        <p:nvSpPr>
          <p:cNvPr id="4" name="Date Placeholder 3"/>
          <p:cNvSpPr>
            <a:spLocks noGrp="1"/>
          </p:cNvSpPr>
          <p:nvPr>
            <p:ph type="dt" sz="half" idx="10"/>
          </p:nvPr>
        </p:nvSpPr>
        <p:spPr>
          <a:xfrm>
            <a:off x="7707924" y="6617676"/>
            <a:ext cx="4343400" cy="228600"/>
          </a:xfrm>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80</a:t>
            </a:fld>
            <a:endParaRPr lang="en-US"/>
          </a:p>
        </p:txBody>
      </p:sp>
      <p:pic>
        <p:nvPicPr>
          <p:cNvPr id="7" name="Picture 6" descr="Mp2.jpg"/>
          <p:cNvPicPr>
            <a:picLocks noChangeAspect="1"/>
          </p:cNvPicPr>
          <p:nvPr/>
        </p:nvPicPr>
        <p:blipFill>
          <a:blip r:embed="rId2" cstate="print"/>
          <a:stretch>
            <a:fillRect/>
          </a:stretch>
        </p:blipFill>
        <p:spPr>
          <a:xfrm>
            <a:off x="2711196" y="228600"/>
            <a:ext cx="6661404" cy="4724400"/>
          </a:xfrm>
          <a:prstGeom prst="rect">
            <a:avLst/>
          </a:prstGeom>
        </p:spPr>
      </p:pic>
    </p:spTree>
    <p:extLst>
      <p:ext uri="{BB962C8B-B14F-4D97-AF65-F5344CB8AC3E}">
        <p14:creationId xmlns:p14="http://schemas.microsoft.com/office/powerpoint/2010/main" val="119990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ride-and-prejudice.jpg"/>
          <p:cNvPicPr>
            <a:picLocks noChangeAspect="1"/>
          </p:cNvPicPr>
          <p:nvPr/>
        </p:nvPicPr>
        <p:blipFill>
          <a:blip r:embed="rId3" cstate="print"/>
          <a:stretch>
            <a:fillRect/>
          </a:stretch>
        </p:blipFill>
        <p:spPr>
          <a:xfrm>
            <a:off x="0" y="0"/>
            <a:ext cx="3505201" cy="2675636"/>
          </a:xfrm>
          <a:prstGeom prst="rect">
            <a:avLst/>
          </a:prstGeom>
        </p:spPr>
      </p:pic>
      <p:sp>
        <p:nvSpPr>
          <p:cNvPr id="2" name="Title 1"/>
          <p:cNvSpPr>
            <a:spLocks noGrp="1"/>
          </p:cNvSpPr>
          <p:nvPr>
            <p:ph type="title"/>
          </p:nvPr>
        </p:nvSpPr>
        <p:spPr/>
        <p:txBody>
          <a:bodyPr/>
          <a:lstStyle/>
          <a:p>
            <a:pPr algn="r"/>
            <a:r>
              <a:rPr lang="en-US" sz="7200" dirty="0">
                <a:solidFill>
                  <a:srgbClr val="FF0000"/>
                </a:solidFill>
              </a:rPr>
              <a:t>Q</a:t>
            </a:r>
            <a:r>
              <a:rPr lang="en-US" sz="7200" dirty="0">
                <a:solidFill>
                  <a:srgbClr val="0070C0"/>
                </a:solidFill>
              </a:rPr>
              <a:t>C</a:t>
            </a:r>
            <a:r>
              <a:rPr lang="en-US" sz="7200" dirty="0">
                <a:solidFill>
                  <a:srgbClr val="00CC00"/>
                </a:solidFill>
              </a:rPr>
              <a:t>D</a:t>
            </a:r>
            <a:br>
              <a:rPr lang="en-US" sz="3600" dirty="0"/>
            </a:br>
            <a:endParaRPr lang="en-US" sz="3200" i="1" dirty="0">
              <a:solidFill>
                <a:srgbClr val="7030A0"/>
              </a:solidFill>
            </a:endParaRPr>
          </a:p>
        </p:txBody>
      </p:sp>
      <p:sp>
        <p:nvSpPr>
          <p:cNvPr id="3" name="Content Placeholder 2"/>
          <p:cNvSpPr>
            <a:spLocks noGrp="1"/>
          </p:cNvSpPr>
          <p:nvPr>
            <p:ph idx="1"/>
          </p:nvPr>
        </p:nvSpPr>
        <p:spPr>
          <a:xfrm>
            <a:off x="609600" y="2560639"/>
            <a:ext cx="10972800" cy="3605768"/>
          </a:xfrm>
        </p:spPr>
        <p:txBody>
          <a:bodyPr/>
          <a:lstStyle/>
          <a:p>
            <a:pPr>
              <a:buFont typeface="Wingdings" pitchFamily="2" charset="2"/>
              <a:buChar char="Ø"/>
            </a:pPr>
            <a:endParaRPr lang="en-US" sz="2400" dirty="0"/>
          </a:p>
          <a:p>
            <a:pPr marL="457200" indent="-457200" algn="ctr">
              <a:spcAft>
                <a:spcPts val="600"/>
              </a:spcAft>
              <a:buNone/>
            </a:pPr>
            <a:r>
              <a:rPr lang="en-US" sz="2400" dirty="0"/>
              <a:t>	</a:t>
            </a:r>
            <a:r>
              <a:rPr lang="en-US" sz="3600" i="1" dirty="0">
                <a:solidFill>
                  <a:srgbClr val="FF0000"/>
                </a:solidFill>
              </a:rPr>
              <a:t>Are the condensates real?</a:t>
            </a:r>
          </a:p>
          <a:p>
            <a:pPr marL="457200" indent="-457200"/>
            <a:r>
              <a:rPr lang="en-US" sz="2400" dirty="0"/>
              <a:t>Is there a physical meaning to the vacuum quark condensate (and others)?</a:t>
            </a:r>
          </a:p>
          <a:p>
            <a:pPr marL="457200" indent="-457200"/>
            <a:r>
              <a:rPr lang="en-US" sz="2400" dirty="0"/>
              <a:t>Or is it merely just a mass-dimensioned parameter in a theoretical computation procedure?</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81</a:t>
            </a:fld>
            <a:endParaRPr lang="en-US">
              <a:solidFill>
                <a:srgbClr val="404040"/>
              </a:solidFill>
            </a:endParaRPr>
          </a:p>
        </p:txBody>
      </p:sp>
      <p:sp>
        <p:nvSpPr>
          <p:cNvPr id="10" name="Date Placeholder 9"/>
          <p:cNvSpPr>
            <a:spLocks noGrp="1"/>
          </p:cNvSpPr>
          <p:nvPr>
            <p:ph type="dt" sz="half" idx="10"/>
          </p:nvPr>
        </p:nvSpPr>
        <p:spPr/>
        <p:txBody>
          <a:bodyPr/>
          <a:lstStyle/>
          <a:p>
            <a:r>
              <a:rPr lang="en-US">
                <a:solidFill>
                  <a:srgbClr val="404040"/>
                </a:solidFill>
              </a:rPr>
              <a:t>.                    2025 October 14: NJU INP IWSHSSI 2025                                            (98)</a:t>
            </a:r>
          </a:p>
        </p:txBody>
      </p:sp>
      <p:graphicFrame>
        <p:nvGraphicFramePr>
          <p:cNvPr id="11" name="Object 10"/>
          <p:cNvGraphicFramePr>
            <a:graphicFrameLocks noChangeAspect="1"/>
          </p:cNvGraphicFramePr>
          <p:nvPr/>
        </p:nvGraphicFramePr>
        <p:xfrm>
          <a:off x="5029201" y="1295400"/>
          <a:ext cx="2554703" cy="990600"/>
        </p:xfrm>
        <a:graphic>
          <a:graphicData uri="http://schemas.openxmlformats.org/presentationml/2006/ole">
            <mc:AlternateContent xmlns:mc="http://schemas.openxmlformats.org/markup-compatibility/2006">
              <mc:Choice xmlns:v="urn:schemas-microsoft-com:vml" Requires="v">
                <p:oleObj name="Equation" r:id="rId4" imgW="622080" imgH="241200" progId="Equation.3">
                  <p:embed/>
                </p:oleObj>
              </mc:Choice>
              <mc:Fallback>
                <p:oleObj name="Equation" r:id="rId4" imgW="622080" imgH="24120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1295400"/>
                        <a:ext cx="2554703"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8686800" y="1447800"/>
            <a:ext cx="1191352" cy="369332"/>
          </a:xfrm>
          <a:prstGeom prst="rect">
            <a:avLst/>
          </a:prstGeom>
          <a:noFill/>
        </p:spPr>
        <p:txBody>
          <a:bodyPr wrap="none" rtlCol="0">
            <a:spAutoFit/>
          </a:bodyPr>
          <a:lstStyle/>
          <a:p>
            <a:r>
              <a:rPr lang="en-US" dirty="0"/>
              <a:t>1973-1974</a:t>
            </a:r>
          </a:p>
        </p:txBody>
      </p:sp>
    </p:spTree>
    <p:extLst>
      <p:ext uri="{BB962C8B-B14F-4D97-AF65-F5344CB8AC3E}">
        <p14:creationId xmlns:p14="http://schemas.microsoft.com/office/powerpoint/2010/main" val="891575941"/>
      </p:ext>
    </p:extLst>
  </p:cSld>
  <p:clrMapOvr>
    <a:masterClrMapping/>
  </p:clrMapOvr>
  <p:transition spd="med">
    <p:wedg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CinHC.gif"/>
          <p:cNvPicPr>
            <a:picLocks noChangeAspect="1"/>
          </p:cNvPicPr>
          <p:nvPr/>
        </p:nvPicPr>
        <p:blipFill>
          <a:blip r:embed="rId2" cstate="print"/>
          <a:stretch>
            <a:fillRect/>
          </a:stretch>
        </p:blipFill>
        <p:spPr>
          <a:xfrm>
            <a:off x="2532413" y="152398"/>
            <a:ext cx="7626591" cy="4520108"/>
          </a:xfrm>
          <a:prstGeom prst="rect">
            <a:avLst/>
          </a:prstGeom>
        </p:spPr>
      </p:pic>
      <p:sp>
        <p:nvSpPr>
          <p:cNvPr id="2" name="Title 1"/>
          <p:cNvSpPr>
            <a:spLocks noGrp="1"/>
          </p:cNvSpPr>
          <p:nvPr>
            <p:ph type="title"/>
          </p:nvPr>
        </p:nvSpPr>
        <p:spPr>
          <a:xfrm>
            <a:off x="1752600" y="4343401"/>
            <a:ext cx="8763000" cy="1362075"/>
          </a:xfrm>
        </p:spPr>
        <p:txBody>
          <a:bodyPr/>
          <a:lstStyle/>
          <a:p>
            <a:pPr algn="ctr"/>
            <a:r>
              <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60000" endA="900" endPos="58000" dir="5400000" sy="-100000" algn="bl" rotWithShape="0"/>
                </a:effectLst>
              </a:rPr>
              <a:t>Confinement contains condensates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7696200" y="6629400"/>
            <a:ext cx="4394201" cy="228600"/>
          </a:xfrm>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t>GMOR Relation</a:t>
            </a:r>
          </a:p>
        </p:txBody>
      </p:sp>
      <p:sp>
        <p:nvSpPr>
          <p:cNvPr id="3" name="Content Placeholder 2"/>
          <p:cNvSpPr>
            <a:spLocks noGrp="1"/>
          </p:cNvSpPr>
          <p:nvPr>
            <p:ph idx="1"/>
          </p:nvPr>
        </p:nvSpPr>
        <p:spPr>
          <a:xfrm>
            <a:off x="609600" y="1371601"/>
            <a:ext cx="10972800" cy="4525963"/>
          </a:xfrm>
        </p:spPr>
        <p:txBody>
          <a:bodyPr/>
          <a:lstStyle/>
          <a:p>
            <a:pPr>
              <a:spcAft>
                <a:spcPts val="1200"/>
              </a:spcAft>
            </a:pPr>
            <a:r>
              <a:rPr lang="en-US" sz="2400" dirty="0"/>
              <a:t>Valuable to highlight the precise form of </a:t>
            </a:r>
            <a:r>
              <a:rPr lang="de-DE" sz="2400" dirty="0"/>
              <a:t>the Gell-Mann–Oakes–Renner (GMOR) relation: </a:t>
            </a:r>
            <a:r>
              <a:rPr lang="en-US" sz="2400" dirty="0"/>
              <a:t>Eq. (3.4) in </a:t>
            </a:r>
            <a:r>
              <a:rPr lang="en-US" sz="2400" dirty="0" err="1">
                <a:hlinkClick r:id="rId2"/>
              </a:rPr>
              <a:t>Phys.Rev</a:t>
            </a:r>
            <a:r>
              <a:rPr lang="en-US" sz="2400" dirty="0">
                <a:hlinkClick r:id="rId2"/>
              </a:rPr>
              <a:t>. 175 (1968) 2195</a:t>
            </a:r>
            <a:endParaRPr lang="en-US" sz="2400" dirty="0"/>
          </a:p>
          <a:p>
            <a:pPr>
              <a:buNone/>
            </a:pPr>
            <a:r>
              <a:rPr lang="en-US" sz="2400" i="1" dirty="0"/>
              <a:t>	</a:t>
            </a:r>
          </a:p>
          <a:p>
            <a:pPr>
              <a:buNone/>
            </a:pPr>
            <a:r>
              <a:rPr lang="en-US" sz="2400" i="1" dirty="0"/>
              <a:t>	</a:t>
            </a:r>
          </a:p>
          <a:p>
            <a:pPr lvl="1">
              <a:buFont typeface="Courier New" pitchFamily="49" charset="0"/>
              <a:buChar char="o"/>
            </a:pPr>
            <a:r>
              <a:rPr lang="en-US" sz="2400" i="1" dirty="0" err="1"/>
              <a:t>m</a:t>
            </a:r>
            <a:r>
              <a:rPr lang="en-US" sz="2400" i="1" baseline="-25000" dirty="0" err="1"/>
              <a:t>π</a:t>
            </a:r>
            <a:r>
              <a:rPr lang="en-US" sz="2400" i="1" dirty="0"/>
              <a:t> is the </a:t>
            </a:r>
            <a:r>
              <a:rPr lang="en-US" sz="2400" i="1" dirty="0" err="1"/>
              <a:t>pion’s</a:t>
            </a:r>
            <a:r>
              <a:rPr lang="en-US" sz="2400" i="1" dirty="0"/>
              <a:t> mass </a:t>
            </a:r>
          </a:p>
          <a:p>
            <a:pPr lvl="1">
              <a:buFont typeface="Courier New" pitchFamily="49" charset="0"/>
              <a:buChar char="o"/>
            </a:pPr>
            <a:r>
              <a:rPr lang="en-US" sz="2400" i="1" dirty="0" err="1"/>
              <a:t>H</a:t>
            </a:r>
            <a:r>
              <a:rPr lang="en-US" sz="2400" i="1" baseline="-25000" dirty="0" err="1"/>
              <a:t>χsb</a:t>
            </a:r>
            <a:r>
              <a:rPr lang="en-US" sz="2400" i="1" dirty="0"/>
              <a:t> is that part of the </a:t>
            </a:r>
            <a:r>
              <a:rPr lang="en-US" sz="2400" dirty="0" err="1"/>
              <a:t>hadronic</a:t>
            </a:r>
            <a:r>
              <a:rPr lang="en-US" sz="2400" dirty="0"/>
              <a:t> Hamiltonian density which explicitly breaks </a:t>
            </a:r>
            <a:r>
              <a:rPr lang="en-US" sz="2400" dirty="0" err="1"/>
              <a:t>chiral</a:t>
            </a:r>
            <a:r>
              <a:rPr lang="en-US" sz="2400" dirty="0"/>
              <a:t> symmetry.</a:t>
            </a:r>
          </a:p>
          <a:p>
            <a:r>
              <a:rPr lang="en-US" sz="2400" dirty="0"/>
              <a:t>The operator expectation value in this equation is evaluated between </a:t>
            </a:r>
            <a:r>
              <a:rPr lang="en-US" sz="2400" dirty="0" err="1"/>
              <a:t>pion</a:t>
            </a:r>
            <a:r>
              <a:rPr lang="en-US" sz="2400" dirty="0"/>
              <a:t> states.</a:t>
            </a:r>
          </a:p>
          <a:p>
            <a:r>
              <a:rPr lang="en-US" sz="2400" dirty="0"/>
              <a:t>Un-approximated form of the GMOR relation doesn’t make any reference to a vacuum condensate</a:t>
            </a:r>
          </a:p>
          <a:p>
            <a:pPr lvl="1">
              <a:buNone/>
            </a:pPr>
            <a:endParaRPr lang="en-US" sz="24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83</a:t>
            </a:fld>
            <a:endParaRPr lang="en-US"/>
          </a:p>
        </p:txBody>
      </p:sp>
      <p:sp>
        <p:nvSpPr>
          <p:cNvPr id="7" name="TextBox 6"/>
          <p:cNvSpPr txBox="1"/>
          <p:nvPr/>
        </p:nvSpPr>
        <p:spPr>
          <a:xfrm>
            <a:off x="0" y="1"/>
            <a:ext cx="5072286" cy="830997"/>
          </a:xfrm>
          <a:prstGeom prst="rect">
            <a:avLst/>
          </a:prstGeom>
          <a:noFill/>
        </p:spPr>
        <p:txBody>
          <a:bodyPr wrap="none" rtlCol="0">
            <a:spAutoFit/>
          </a:bodyPr>
          <a:lstStyle/>
          <a:p>
            <a:r>
              <a:rPr lang="en-US" sz="1600" i="1" dirty="0"/>
              <a:t>Expanding the concept of in-</a:t>
            </a:r>
            <a:r>
              <a:rPr lang="en-US" sz="1600" i="1" dirty="0" err="1"/>
              <a:t>hadron</a:t>
            </a:r>
            <a:r>
              <a:rPr lang="en-US" sz="1600" i="1" dirty="0"/>
              <a:t> condensates</a:t>
            </a:r>
            <a:br>
              <a:rPr lang="en-US" sz="1600" dirty="0"/>
            </a:br>
            <a:r>
              <a:rPr lang="en-US" sz="1600" dirty="0"/>
              <a:t>Lei Chang, Craig D. Roberts and Peter C. Tandy</a:t>
            </a:r>
            <a:br>
              <a:rPr lang="en-US" sz="1600" dirty="0"/>
            </a:br>
            <a:r>
              <a:rPr lang="en-US" sz="1600" dirty="0">
                <a:hlinkClick r:id="rId3"/>
              </a:rPr>
              <a:t>arXiv:1109.2903 [</a:t>
            </a:r>
            <a:r>
              <a:rPr lang="en-US" sz="1600" dirty="0" err="1">
                <a:hlinkClick r:id="rId3"/>
              </a:rPr>
              <a:t>nucl-th</a:t>
            </a:r>
            <a:r>
              <a:rPr lang="en-US" sz="1600" dirty="0">
                <a:hlinkClick r:id="rId3"/>
              </a:rPr>
              <a:t>]</a:t>
            </a:r>
            <a:r>
              <a:rPr lang="en-US" sz="1600" dirty="0"/>
              <a:t>, </a:t>
            </a:r>
            <a:r>
              <a:rPr lang="en-US" sz="1600" dirty="0">
                <a:hlinkClick r:id="rId4"/>
              </a:rPr>
              <a:t>Phys. Rev. C</a:t>
            </a:r>
            <a:r>
              <a:rPr lang="en-US" sz="1600" b="1" dirty="0">
                <a:hlinkClick r:id="rId4"/>
              </a:rPr>
              <a:t>85</a:t>
            </a:r>
            <a:r>
              <a:rPr lang="en-US" sz="1600" dirty="0">
                <a:hlinkClick r:id="rId4"/>
              </a:rPr>
              <a:t> (2012) 012201(R)</a:t>
            </a:r>
            <a:endParaRPr lang="en-US" sz="1600" i="1" dirty="0"/>
          </a:p>
        </p:txBody>
      </p:sp>
      <p:pic>
        <p:nvPicPr>
          <p:cNvPr id="8" name="Picture 7" descr="GMOR.gif"/>
          <p:cNvPicPr>
            <a:picLocks noChangeAspect="1"/>
          </p:cNvPicPr>
          <p:nvPr/>
        </p:nvPicPr>
        <p:blipFill>
          <a:blip r:embed="rId5" cstate="print"/>
          <a:stretch>
            <a:fillRect/>
          </a:stretch>
        </p:blipFill>
        <p:spPr>
          <a:xfrm>
            <a:off x="3212870" y="2301240"/>
            <a:ext cx="5702531" cy="746760"/>
          </a:xfrm>
          <a:prstGeom prst="rect">
            <a:avLst/>
          </a:prstGeom>
          <a:ln>
            <a:noFill/>
          </a:ln>
          <a:effectLst>
            <a:outerShdw blurRad="292100" dist="139700" dir="2700000" algn="tl" rotWithShape="0">
              <a:srgbClr val="333333">
                <a:alpha val="65000"/>
              </a:srgbClr>
            </a:outerShdw>
          </a:effectLst>
        </p:spPr>
      </p:pic>
      <p:sp>
        <p:nvSpPr>
          <p:cNvPr id="9" name="Oval 8"/>
          <p:cNvSpPr/>
          <p:nvPr/>
        </p:nvSpPr>
        <p:spPr bwMode="auto">
          <a:xfrm>
            <a:off x="5867400" y="2286000"/>
            <a:ext cx="914400" cy="6858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Oval 9"/>
          <p:cNvSpPr/>
          <p:nvPr/>
        </p:nvSpPr>
        <p:spPr bwMode="auto">
          <a:xfrm>
            <a:off x="7924800" y="2362200"/>
            <a:ext cx="838200" cy="6096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Oval 10"/>
          <p:cNvSpPr/>
          <p:nvPr/>
        </p:nvSpPr>
        <p:spPr bwMode="auto">
          <a:xfrm>
            <a:off x="4343400" y="2667000"/>
            <a:ext cx="1524000" cy="457200"/>
          </a:xfrm>
          <a:prstGeom prst="ellipse">
            <a:avLst/>
          </a:prstGeom>
          <a:noFill/>
          <a:ln w="127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Gell-Mann Oakes Renner Relation</a:t>
            </a:r>
          </a:p>
        </p:txBody>
      </p:sp>
      <p:sp>
        <p:nvSpPr>
          <p:cNvPr id="3" name="Content Placeholder 2"/>
          <p:cNvSpPr>
            <a:spLocks noGrp="1"/>
          </p:cNvSpPr>
          <p:nvPr>
            <p:ph idx="1"/>
          </p:nvPr>
        </p:nvSpPr>
        <p:spPr/>
        <p:txBody>
          <a:bodyPr/>
          <a:lstStyle/>
          <a:p>
            <a:r>
              <a:rPr lang="en-US" sz="2400" dirty="0"/>
              <a:t>Readily demonstrated algebraically that  the so-called Gell-Mann – Oakes – Renner relation is the following statement </a:t>
            </a:r>
          </a:p>
          <a:p>
            <a:endParaRPr lang="en-US" sz="2400" dirty="0"/>
          </a:p>
          <a:p>
            <a:endParaRPr lang="en-US" sz="2400" dirty="0"/>
          </a:p>
          <a:p>
            <a:endParaRPr lang="en-US" sz="2400" dirty="0"/>
          </a:p>
          <a:p>
            <a:endParaRPr lang="en-US" sz="2400" dirty="0"/>
          </a:p>
          <a:p>
            <a:pPr>
              <a:buNone/>
            </a:pPr>
            <a:r>
              <a:rPr lang="en-US" sz="2400" dirty="0"/>
              <a:t>	Namely, the mass of the </a:t>
            </a:r>
            <a:r>
              <a:rPr lang="en-US" sz="2400" dirty="0" err="1"/>
              <a:t>pion</a:t>
            </a:r>
            <a:r>
              <a:rPr lang="en-US" sz="2400" dirty="0"/>
              <a:t> is completely determined by the </a:t>
            </a:r>
            <a:r>
              <a:rPr lang="en-US" sz="2400" dirty="0" err="1"/>
              <a:t>pion’s</a:t>
            </a:r>
            <a:r>
              <a:rPr lang="en-US" sz="2400" dirty="0"/>
              <a:t> scalar form factor at zero momentum transfer </a:t>
            </a:r>
            <a:r>
              <a:rPr lang="en-US" sz="2400" i="1" dirty="0"/>
              <a:t>Q</a:t>
            </a:r>
            <a:r>
              <a:rPr lang="en-US" sz="2400" i="1" baseline="30000" dirty="0"/>
              <a:t>2</a:t>
            </a:r>
            <a:r>
              <a:rPr lang="en-US" sz="2400" i="1" dirty="0"/>
              <a:t> = 0</a:t>
            </a:r>
            <a:r>
              <a:rPr lang="en-US" sz="2400" dirty="0"/>
              <a:t>. </a:t>
            </a:r>
          </a:p>
          <a:p>
            <a:pPr>
              <a:buNone/>
            </a:pPr>
            <a:r>
              <a:rPr lang="en-US" sz="2400" dirty="0"/>
              <a:t>	</a:t>
            </a:r>
            <a:r>
              <a:rPr lang="en-US" sz="2400" i="1" dirty="0"/>
              <a:t>viz</a:t>
            </a:r>
            <a:r>
              <a:rPr lang="en-US" sz="2400" dirty="0"/>
              <a:t>., by </a:t>
            </a:r>
            <a:r>
              <a:rPr lang="en-US" sz="2400" b="1" i="1" dirty="0">
                <a:solidFill>
                  <a:srgbClr val="008000"/>
                </a:solidFill>
              </a:rPr>
              <a:t>the </a:t>
            </a:r>
            <a:r>
              <a:rPr lang="en-US" sz="2400" b="1" i="1" dirty="0" err="1">
                <a:solidFill>
                  <a:srgbClr val="008000"/>
                </a:solidFill>
              </a:rPr>
              <a:t>pion’s</a:t>
            </a:r>
            <a:r>
              <a:rPr lang="en-US" sz="2400" b="1" i="1" dirty="0">
                <a:solidFill>
                  <a:srgbClr val="008000"/>
                </a:solidFill>
              </a:rPr>
              <a:t> scalar charge</a:t>
            </a:r>
          </a:p>
          <a:p>
            <a:endParaRPr lang="en-US"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84</a:t>
            </a:fld>
            <a:endParaRPr lang="en-US"/>
          </a:p>
        </p:txBody>
      </p:sp>
      <p:pic>
        <p:nvPicPr>
          <p:cNvPr id="7" name="Picture 6" descr="GMOR.gif"/>
          <p:cNvPicPr>
            <a:picLocks noChangeAspect="1"/>
          </p:cNvPicPr>
          <p:nvPr/>
        </p:nvPicPr>
        <p:blipFill>
          <a:blip r:embed="rId2" cstate="print"/>
          <a:stretch>
            <a:fillRect/>
          </a:stretch>
        </p:blipFill>
        <p:spPr>
          <a:xfrm>
            <a:off x="3048000" y="2804160"/>
            <a:ext cx="5748528" cy="1005840"/>
          </a:xfrm>
          <a:prstGeom prst="rect">
            <a:avLst/>
          </a:prstGeom>
          <a:ln>
            <a:noFill/>
          </a:ln>
          <a:effectLst>
            <a:outerShdw blurRad="292100" dist="139700" dir="2700000" algn="tl" rotWithShape="0">
              <a:srgbClr val="333333">
                <a:alpha val="65000"/>
              </a:srgbClr>
            </a:outerShdw>
          </a:effectLst>
        </p:spPr>
      </p:pic>
      <p:sp>
        <p:nvSpPr>
          <p:cNvPr id="8" name="Oval 7"/>
          <p:cNvSpPr/>
          <p:nvPr/>
        </p:nvSpPr>
        <p:spPr bwMode="auto">
          <a:xfrm>
            <a:off x="5410200" y="2804160"/>
            <a:ext cx="1371600" cy="533400"/>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9" name="TextBox 8">
            <a:extLst>
              <a:ext uri="{FF2B5EF4-FFF2-40B4-BE49-F238E27FC236}">
                <a16:creationId xmlns:a16="http://schemas.microsoft.com/office/drawing/2014/main" id="{42A24424-4206-A1D4-12F2-7A69BE285B3C}"/>
              </a:ext>
            </a:extLst>
          </p:cNvPr>
          <p:cNvSpPr txBox="1"/>
          <p:nvPr/>
        </p:nvSpPr>
        <p:spPr>
          <a:xfrm>
            <a:off x="0" y="1"/>
            <a:ext cx="5072286" cy="830997"/>
          </a:xfrm>
          <a:prstGeom prst="rect">
            <a:avLst/>
          </a:prstGeom>
          <a:noFill/>
        </p:spPr>
        <p:txBody>
          <a:bodyPr wrap="none" rtlCol="0">
            <a:spAutoFit/>
          </a:bodyPr>
          <a:lstStyle/>
          <a:p>
            <a:r>
              <a:rPr lang="en-US" sz="1600" i="1" dirty="0"/>
              <a:t>Expanding the concept of in-</a:t>
            </a:r>
            <a:r>
              <a:rPr lang="en-US" sz="1600" i="1" dirty="0" err="1"/>
              <a:t>hadron</a:t>
            </a:r>
            <a:r>
              <a:rPr lang="en-US" sz="1600" i="1" dirty="0"/>
              <a:t> condensates</a:t>
            </a:r>
            <a:br>
              <a:rPr lang="en-US" sz="1600" dirty="0"/>
            </a:br>
            <a:r>
              <a:rPr lang="en-US" sz="1600" dirty="0"/>
              <a:t>Lei Chang, Craig D. Roberts and Peter C. Tandy</a:t>
            </a:r>
            <a:br>
              <a:rPr lang="en-US" sz="1600" dirty="0"/>
            </a:br>
            <a:r>
              <a:rPr lang="en-US" sz="1600" dirty="0">
                <a:hlinkClick r:id="rId3"/>
              </a:rPr>
              <a:t>arXiv:1109.2903 [</a:t>
            </a:r>
            <a:r>
              <a:rPr lang="en-US" sz="1600" dirty="0" err="1">
                <a:hlinkClick r:id="rId3"/>
              </a:rPr>
              <a:t>nucl-th</a:t>
            </a:r>
            <a:r>
              <a:rPr lang="en-US" sz="1600" dirty="0">
                <a:hlinkClick r:id="rId3"/>
              </a:rPr>
              <a:t>]</a:t>
            </a:r>
            <a:r>
              <a:rPr lang="en-US" sz="1600" dirty="0"/>
              <a:t>, </a:t>
            </a:r>
            <a:r>
              <a:rPr lang="en-US" sz="1600" dirty="0">
                <a:hlinkClick r:id="rId4"/>
              </a:rPr>
              <a:t>Phys. Rev. C</a:t>
            </a:r>
            <a:r>
              <a:rPr lang="en-US" sz="1600" b="1" dirty="0">
                <a:hlinkClick r:id="rId4"/>
              </a:rPr>
              <a:t>85</a:t>
            </a:r>
            <a:r>
              <a:rPr lang="en-US" sz="1600" dirty="0">
                <a:hlinkClick r:id="rId4"/>
              </a:rPr>
              <a:t> (2012) 012201(R)</a:t>
            </a:r>
            <a:endParaRPr lang="en-US" sz="16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adronCharges.gif"/>
          <p:cNvPicPr>
            <a:picLocks noChangeAspect="1"/>
          </p:cNvPicPr>
          <p:nvPr/>
        </p:nvPicPr>
        <p:blipFill>
          <a:blip r:embed="rId2" cstate="print"/>
          <a:stretch>
            <a:fillRect/>
          </a:stretch>
        </p:blipFill>
        <p:spPr>
          <a:xfrm>
            <a:off x="304800" y="101727"/>
            <a:ext cx="6045327" cy="332727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pPr algn="r"/>
            <a:r>
              <a:rPr lang="en-US" sz="4000" dirty="0" err="1"/>
              <a:t>Hadron</a:t>
            </a:r>
            <a:r>
              <a:rPr lang="en-US" sz="4000" dirty="0"/>
              <a:t> </a:t>
            </a:r>
            <a:br>
              <a:rPr lang="en-US" sz="4000" dirty="0"/>
            </a:br>
            <a:r>
              <a:rPr lang="en-US" sz="4000" dirty="0"/>
              <a:t>Charges</a:t>
            </a:r>
          </a:p>
        </p:txBody>
      </p:sp>
      <p:sp>
        <p:nvSpPr>
          <p:cNvPr id="3" name="Content Placeholder 2"/>
          <p:cNvSpPr>
            <a:spLocks noGrp="1"/>
          </p:cNvSpPr>
          <p:nvPr>
            <p:ph idx="1"/>
          </p:nvPr>
        </p:nvSpPr>
        <p:spPr>
          <a:xfrm>
            <a:off x="609600" y="3657601"/>
            <a:ext cx="10972800" cy="2590800"/>
          </a:xfrm>
        </p:spPr>
        <p:txBody>
          <a:bodyPr/>
          <a:lstStyle/>
          <a:p>
            <a:r>
              <a:rPr lang="en-US" sz="2800" dirty="0"/>
              <a:t>Matrix elements associated with </a:t>
            </a:r>
            <a:r>
              <a:rPr lang="en-US" sz="2800" dirty="0" err="1"/>
              <a:t>hadron</a:t>
            </a:r>
            <a:r>
              <a:rPr lang="en-US" sz="2800" dirty="0"/>
              <a:t> form factors</a:t>
            </a:r>
          </a:p>
          <a:p>
            <a:r>
              <a:rPr lang="en-US" sz="2800" i="1" dirty="0">
                <a:solidFill>
                  <a:srgbClr val="FF0000"/>
                </a:solidFill>
              </a:rPr>
              <a:t>Scalar charge of a </a:t>
            </a:r>
            <a:r>
              <a:rPr lang="en-US" sz="2800" i="1" dirty="0" err="1">
                <a:solidFill>
                  <a:srgbClr val="FF0000"/>
                </a:solidFill>
              </a:rPr>
              <a:t>hadron</a:t>
            </a:r>
            <a:r>
              <a:rPr lang="en-US" sz="2800" i="1" dirty="0">
                <a:solidFill>
                  <a:srgbClr val="FF0000"/>
                </a:solidFill>
              </a:rPr>
              <a:t> is an intrinsic property of that </a:t>
            </a:r>
            <a:r>
              <a:rPr lang="en-US" sz="2800" i="1" dirty="0" err="1">
                <a:solidFill>
                  <a:srgbClr val="FF0000"/>
                </a:solidFill>
              </a:rPr>
              <a:t>hadron</a:t>
            </a:r>
            <a:r>
              <a:rPr lang="en-US" sz="2800" i="1" dirty="0">
                <a:solidFill>
                  <a:srgbClr val="FF0000"/>
                </a:solidFill>
              </a:rPr>
              <a:t> … no more a property of the vacuum than the </a:t>
            </a:r>
            <a:r>
              <a:rPr lang="en-US" sz="2800" i="1" dirty="0" err="1">
                <a:solidFill>
                  <a:srgbClr val="FF0000"/>
                </a:solidFill>
              </a:rPr>
              <a:t>hadron’s</a:t>
            </a:r>
            <a:r>
              <a:rPr lang="en-US" sz="2800" i="1" dirty="0">
                <a:solidFill>
                  <a:srgbClr val="FF0000"/>
                </a:solidFill>
              </a:rPr>
              <a:t> electric charge, axial charge, tensor charge, etc. …</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85</a:t>
            </a:fld>
            <a:endParaRPr lang="en-US"/>
          </a:p>
        </p:txBody>
      </p:sp>
      <p:sp>
        <p:nvSpPr>
          <p:cNvPr id="9" name="Rectangle 8"/>
          <p:cNvSpPr/>
          <p:nvPr/>
        </p:nvSpPr>
        <p:spPr bwMode="auto">
          <a:xfrm>
            <a:off x="374777" y="838200"/>
            <a:ext cx="5943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Rectangle 9"/>
          <p:cNvSpPr/>
          <p:nvPr/>
        </p:nvSpPr>
        <p:spPr bwMode="auto">
          <a:xfrm>
            <a:off x="304799" y="1549526"/>
            <a:ext cx="5943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Rectangle 10"/>
          <p:cNvSpPr/>
          <p:nvPr/>
        </p:nvSpPr>
        <p:spPr bwMode="auto">
          <a:xfrm>
            <a:off x="304799" y="2159126"/>
            <a:ext cx="5943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Rectangle 11"/>
          <p:cNvSpPr/>
          <p:nvPr/>
        </p:nvSpPr>
        <p:spPr bwMode="auto">
          <a:xfrm>
            <a:off x="304799" y="2844926"/>
            <a:ext cx="59436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par>
                                <p:cTn id="23" presetID="5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770" decel="100000"/>
                                        <p:tgtEl>
                                          <p:spTgt spid="3">
                                            <p:txEl>
                                              <p:pRg st="1" end="1"/>
                                            </p:txEl>
                                          </p:spTgt>
                                        </p:tgtEl>
                                      </p:cBhvr>
                                    </p:animEffect>
                                    <p:animScale>
                                      <p:cBhvr>
                                        <p:cTn id="26" dur="770" decel="100000"/>
                                        <p:tgtEl>
                                          <p:spTgt spid="3">
                                            <p:txEl>
                                              <p:pRg st="1" end="1"/>
                                            </p:txEl>
                                          </p:spTgt>
                                        </p:tgtEl>
                                      </p:cBhvr>
                                      <p:from x="10000" y="10000"/>
                                      <p:to x="200000" y="450000"/>
                                    </p:animScale>
                                    <p:animScale>
                                      <p:cBhvr>
                                        <p:cTn id="27" dur="1230" accel="100000" fill="hold">
                                          <p:stCondLst>
                                            <p:cond delay="770"/>
                                          </p:stCondLst>
                                        </p:cTn>
                                        <p:tgtEl>
                                          <p:spTgt spid="3">
                                            <p:txEl>
                                              <p:pRg st="1" end="1"/>
                                            </p:txEl>
                                          </p:spTgt>
                                        </p:tgtEl>
                                      </p:cBhvr>
                                      <p:from x="200000" y="450000"/>
                                      <p:to x="100000" y="100000"/>
                                    </p:animScale>
                                    <p:set>
                                      <p:cBhvr>
                                        <p:cTn id="28" dur="770" fill="hold"/>
                                        <p:tgtEl>
                                          <p:spTgt spid="3">
                                            <p:txEl>
                                              <p:pRg st="1" end="1"/>
                                            </p:txEl>
                                          </p:spTgt>
                                        </p:tgtEl>
                                        <p:attrNameLst>
                                          <p:attrName>ppt_x</p:attrName>
                                        </p:attrNameLst>
                                      </p:cBhvr>
                                      <p:to>
                                        <p:strVal val="(0.5)"/>
                                      </p:to>
                                    </p:set>
                                    <p:anim from="(0.5)" to="(#ppt_x)" calcmode="lin" valueType="num">
                                      <p:cBhvr>
                                        <p:cTn id="29" dur="1230" accel="100000" fill="hold">
                                          <p:stCondLst>
                                            <p:cond delay="770"/>
                                          </p:stCondLst>
                                        </p:cTn>
                                        <p:tgtEl>
                                          <p:spTgt spid="3">
                                            <p:txEl>
                                              <p:pRg st="1" end="1"/>
                                            </p:txEl>
                                          </p:spTgt>
                                        </p:tgtEl>
                                        <p:attrNameLst>
                                          <p:attrName>ppt_x</p:attrName>
                                        </p:attrNameLst>
                                      </p:cBhvr>
                                    </p:anim>
                                    <p:set>
                                      <p:cBhvr>
                                        <p:cTn id="30" dur="770" fill="hold"/>
                                        <p:tgtEl>
                                          <p:spTgt spid="3">
                                            <p:txEl>
                                              <p:pRg st="1" end="1"/>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“Orthodox Vacuum”</a:t>
            </a:r>
          </a:p>
        </p:txBody>
      </p:sp>
      <p:sp>
        <p:nvSpPr>
          <p:cNvPr id="3" name="Content Placeholder 2"/>
          <p:cNvSpPr>
            <a:spLocks noGrp="1"/>
          </p:cNvSpPr>
          <p:nvPr>
            <p:ph idx="1"/>
          </p:nvPr>
        </p:nvSpPr>
        <p:spPr>
          <a:xfrm>
            <a:off x="876300" y="1066801"/>
            <a:ext cx="9334499" cy="5059363"/>
          </a:xfrm>
          <a:blipFill>
            <a:blip r:embed="rId2" cstate="print"/>
            <a:tile tx="0" ty="0" sx="100000" sy="100000" flip="none" algn="tl"/>
          </a:blipFill>
        </p:spPr>
        <p:txBody>
          <a:bodyPr/>
          <a:lstStyle/>
          <a:p>
            <a:r>
              <a:rPr lang="en-US" sz="2400" dirty="0"/>
              <a:t>Vacuum = “frothing sea” </a:t>
            </a:r>
          </a:p>
          <a:p>
            <a:r>
              <a:rPr lang="en-US" sz="2400" dirty="0"/>
              <a:t>Hadrons = bubbles in that “sea”, </a:t>
            </a:r>
          </a:p>
          <a:p>
            <a:pPr>
              <a:buNone/>
            </a:pPr>
            <a:r>
              <a:rPr lang="en-US" sz="2400" dirty="0"/>
              <a:t>	containing nothing but quarks &amp; gluons</a:t>
            </a:r>
          </a:p>
          <a:p>
            <a:pPr>
              <a:buNone/>
            </a:pPr>
            <a:r>
              <a:rPr lang="en-US" sz="2400" dirty="0"/>
              <a:t>	interacting </a:t>
            </a:r>
            <a:r>
              <a:rPr lang="en-US" sz="2400" dirty="0" err="1"/>
              <a:t>perturbatively</a:t>
            </a:r>
            <a:r>
              <a:rPr lang="en-US" sz="2400" dirty="0"/>
              <a:t>, unless they’re </a:t>
            </a:r>
          </a:p>
          <a:p>
            <a:pPr>
              <a:buNone/>
            </a:pPr>
            <a:r>
              <a:rPr lang="en-US" sz="2400" dirty="0"/>
              <a:t>	near the bubble’s boundary, whereat they feel they’re trapped!</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86</a:t>
            </a:fld>
            <a:endParaRPr lang="en-US"/>
          </a:p>
        </p:txBody>
      </p:sp>
      <p:sp>
        <p:nvSpPr>
          <p:cNvPr id="7" name="Oval 6"/>
          <p:cNvSpPr/>
          <p:nvPr/>
        </p:nvSpPr>
        <p:spPr bwMode="auto">
          <a:xfrm>
            <a:off x="3581400" y="2514600"/>
            <a:ext cx="1219200" cy="1295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8" name="Oval 7"/>
          <p:cNvSpPr/>
          <p:nvPr/>
        </p:nvSpPr>
        <p:spPr bwMode="auto">
          <a:xfrm>
            <a:off x="2971800" y="36576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9" name="Oval 8"/>
          <p:cNvSpPr/>
          <p:nvPr/>
        </p:nvSpPr>
        <p:spPr bwMode="auto">
          <a:xfrm>
            <a:off x="6477000" y="42672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Oval 9"/>
          <p:cNvSpPr/>
          <p:nvPr/>
        </p:nvSpPr>
        <p:spPr bwMode="auto">
          <a:xfrm>
            <a:off x="7772400" y="1295400"/>
            <a:ext cx="1524000" cy="1524000"/>
          </a:xfrm>
          <a:prstGeom prst="ellipse">
            <a:avLst/>
          </a:prstGeom>
          <a:solidFill>
            <a:schemeClr val="bg1"/>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Oval 10"/>
          <p:cNvSpPr/>
          <p:nvPr/>
        </p:nvSpPr>
        <p:spPr bwMode="auto">
          <a:xfrm>
            <a:off x="5181600" y="3733800"/>
            <a:ext cx="8382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Rectangle 11"/>
          <p:cNvSpPr/>
          <p:nvPr/>
        </p:nvSpPr>
        <p:spPr bwMode="auto">
          <a:xfrm>
            <a:off x="3276600" y="3886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3" name="Rectangle 12"/>
          <p:cNvSpPr/>
          <p:nvPr/>
        </p:nvSpPr>
        <p:spPr bwMode="auto">
          <a:xfrm>
            <a:off x="8077200" y="13716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4" name="Rectangle 13"/>
          <p:cNvSpPr/>
          <p:nvPr/>
        </p:nvSpPr>
        <p:spPr bwMode="auto">
          <a:xfrm>
            <a:off x="6781800" y="4343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5" name="Rectangle 14"/>
          <p:cNvSpPr/>
          <p:nvPr/>
        </p:nvSpPr>
        <p:spPr bwMode="auto">
          <a:xfrm>
            <a:off x="3505200" y="3962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6" name="Rectangle 15"/>
          <p:cNvSpPr/>
          <p:nvPr/>
        </p:nvSpPr>
        <p:spPr bwMode="auto">
          <a:xfrm>
            <a:off x="3886200" y="44958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7" name="Rectangle 16"/>
          <p:cNvSpPr/>
          <p:nvPr/>
        </p:nvSpPr>
        <p:spPr bwMode="auto">
          <a:xfrm>
            <a:off x="6705600" y="4648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8" name="Rectangle 17"/>
          <p:cNvSpPr/>
          <p:nvPr/>
        </p:nvSpPr>
        <p:spPr bwMode="auto">
          <a:xfrm>
            <a:off x="7315200" y="5029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9" name="Rectangle 18"/>
          <p:cNvSpPr/>
          <p:nvPr/>
        </p:nvSpPr>
        <p:spPr bwMode="auto">
          <a:xfrm>
            <a:off x="7924800" y="1600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20" name="Rectangle 19"/>
          <p:cNvSpPr/>
          <p:nvPr/>
        </p:nvSpPr>
        <p:spPr bwMode="auto">
          <a:xfrm>
            <a:off x="8534400" y="19050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en-US" sz="4000" i="1" dirty="0">
                <a:ln w="10541" cmpd="sng">
                  <a:solidFill>
                    <a:schemeClr val="accent1">
                      <a:shade val="88000"/>
                      <a:satMod val="110000"/>
                    </a:schemeClr>
                  </a:solidFill>
                  <a:prstDash val="solid"/>
                </a:ln>
                <a:solidFill>
                  <a:srgbClr val="008000"/>
                </a:solidFill>
              </a:rPr>
              <a:t>New Paradigm</a:t>
            </a:r>
            <a:br>
              <a:rPr lang="en-US" sz="2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US" sz="3200" dirty="0"/>
          </a:p>
        </p:txBody>
      </p:sp>
      <p:sp>
        <p:nvSpPr>
          <p:cNvPr id="3" name="Content Placeholder 2"/>
          <p:cNvSpPr>
            <a:spLocks noGrp="1"/>
          </p:cNvSpPr>
          <p:nvPr>
            <p:ph idx="1"/>
          </p:nvPr>
        </p:nvSpPr>
        <p:spPr>
          <a:xfrm>
            <a:off x="876301" y="1066801"/>
            <a:ext cx="7429499" cy="5059363"/>
          </a:xfrm>
          <a:noFill/>
        </p:spPr>
        <p:txBody>
          <a:bodyPr/>
          <a:lstStyle/>
          <a:p>
            <a:r>
              <a:rPr lang="en-US" sz="2400" dirty="0"/>
              <a:t>Vacuum = </a:t>
            </a:r>
            <a:r>
              <a:rPr lang="en-US" sz="2400" dirty="0" err="1"/>
              <a:t>perturbative</a:t>
            </a:r>
            <a:r>
              <a:rPr lang="en-US" sz="2400" dirty="0"/>
              <a:t> </a:t>
            </a:r>
            <a:r>
              <a:rPr lang="en-US" sz="2400" dirty="0" err="1"/>
              <a:t>hadronic</a:t>
            </a:r>
            <a:r>
              <a:rPr lang="en-US" sz="2400" dirty="0"/>
              <a:t> fluctuations</a:t>
            </a:r>
          </a:p>
          <a:p>
            <a:pPr>
              <a:buNone/>
            </a:pPr>
            <a:r>
              <a:rPr lang="en-US" sz="2400" dirty="0"/>
              <a:t>		           but no nonperturbative condensates </a:t>
            </a:r>
          </a:p>
          <a:p>
            <a:r>
              <a:rPr lang="en-US" sz="2400" dirty="0"/>
              <a:t>Hadrons = complex, interacting systems</a:t>
            </a:r>
          </a:p>
          <a:p>
            <a:pPr>
              <a:buNone/>
            </a:pPr>
            <a:r>
              <a:rPr lang="en-US" sz="2400" dirty="0"/>
              <a:t>	within which </a:t>
            </a:r>
            <a:r>
              <a:rPr lang="en-US" sz="2400" dirty="0" err="1"/>
              <a:t>perturbative</a:t>
            </a:r>
            <a:r>
              <a:rPr lang="en-US" sz="2400" dirty="0"/>
              <a:t> </a:t>
            </a:r>
            <a:r>
              <a:rPr lang="en-US" sz="2400" dirty="0" err="1"/>
              <a:t>behaviour</a:t>
            </a:r>
            <a:r>
              <a:rPr lang="en-US" sz="2400" dirty="0"/>
              <a:t> is </a:t>
            </a:r>
          </a:p>
          <a:p>
            <a:pPr>
              <a:buNone/>
            </a:pPr>
            <a:r>
              <a:rPr lang="en-US" sz="2400" dirty="0"/>
              <a:t>	restricted to just 2% of the interior</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87</a:t>
            </a:fld>
            <a:endParaRPr lang="en-US"/>
          </a:p>
        </p:txBody>
      </p:sp>
      <p:sp>
        <p:nvSpPr>
          <p:cNvPr id="7" name="Oval 6"/>
          <p:cNvSpPr/>
          <p:nvPr/>
        </p:nvSpPr>
        <p:spPr bwMode="auto">
          <a:xfrm>
            <a:off x="3581400" y="2514600"/>
            <a:ext cx="1219200" cy="1295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8" name="Oval 7"/>
          <p:cNvSpPr/>
          <p:nvPr/>
        </p:nvSpPr>
        <p:spPr bwMode="auto">
          <a:xfrm>
            <a:off x="2971800" y="3657600"/>
            <a:ext cx="1524000" cy="1524000"/>
          </a:xfrm>
          <a:prstGeom prst="ellipse">
            <a:avLst/>
          </a:prstGeom>
          <a:blipFill>
            <a:blip r:embed="rId2" cstate="print"/>
            <a:tile tx="0" ty="0" sx="100000" sy="100000" flip="none" algn="tl"/>
          </a:bli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9" name="Oval 8"/>
          <p:cNvSpPr/>
          <p:nvPr/>
        </p:nvSpPr>
        <p:spPr bwMode="auto">
          <a:xfrm>
            <a:off x="6477000" y="4267200"/>
            <a:ext cx="1524000" cy="1524000"/>
          </a:xfrm>
          <a:prstGeom prst="ellipse">
            <a:avLst/>
          </a:prstGeom>
          <a:blipFill>
            <a:blip r:embed="rId2" cstate="print"/>
            <a:tile tx="0" ty="0" sx="100000" sy="100000" flip="none" algn="tl"/>
          </a:bli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Oval 9"/>
          <p:cNvSpPr/>
          <p:nvPr/>
        </p:nvSpPr>
        <p:spPr bwMode="auto">
          <a:xfrm>
            <a:off x="7848600" y="1371600"/>
            <a:ext cx="1524000" cy="1524000"/>
          </a:xfrm>
          <a:prstGeom prst="ellipse">
            <a:avLst/>
          </a:prstGeom>
          <a:blipFill>
            <a:blip r:embed="rId2" cstate="print"/>
            <a:tile tx="0" ty="0" sx="100000" sy="100000" flip="none" algn="tl"/>
          </a:bli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1" name="Oval 10"/>
          <p:cNvSpPr/>
          <p:nvPr/>
        </p:nvSpPr>
        <p:spPr bwMode="auto">
          <a:xfrm>
            <a:off x="5181600" y="3733800"/>
            <a:ext cx="838200" cy="8382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Rectangle 11"/>
          <p:cNvSpPr/>
          <p:nvPr/>
        </p:nvSpPr>
        <p:spPr bwMode="auto">
          <a:xfrm>
            <a:off x="3276600" y="3886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3" name="Rectangle 12"/>
          <p:cNvSpPr/>
          <p:nvPr/>
        </p:nvSpPr>
        <p:spPr bwMode="auto">
          <a:xfrm>
            <a:off x="8153400" y="14478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4" name="Rectangle 13"/>
          <p:cNvSpPr/>
          <p:nvPr/>
        </p:nvSpPr>
        <p:spPr bwMode="auto">
          <a:xfrm>
            <a:off x="6781800" y="4343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FF0000"/>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5" name="Rectangle 14"/>
          <p:cNvSpPr/>
          <p:nvPr/>
        </p:nvSpPr>
        <p:spPr bwMode="auto">
          <a:xfrm>
            <a:off x="3505200" y="3962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6" name="Rectangle 15"/>
          <p:cNvSpPr/>
          <p:nvPr/>
        </p:nvSpPr>
        <p:spPr bwMode="auto">
          <a:xfrm>
            <a:off x="3886200" y="44958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7" name="Rectangle 16"/>
          <p:cNvSpPr/>
          <p:nvPr/>
        </p:nvSpPr>
        <p:spPr bwMode="auto">
          <a:xfrm>
            <a:off x="6705600" y="4648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
        <p:nvSpPr>
          <p:cNvPr id="18" name="Rectangle 17"/>
          <p:cNvSpPr/>
          <p:nvPr/>
        </p:nvSpPr>
        <p:spPr bwMode="auto">
          <a:xfrm>
            <a:off x="7315200" y="5029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19" name="Rectangle 18"/>
          <p:cNvSpPr/>
          <p:nvPr/>
        </p:nvSpPr>
        <p:spPr bwMode="auto">
          <a:xfrm>
            <a:off x="8001000" y="16764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8000"/>
                </a:solidFill>
                <a:latin typeface="Calibri" pitchFamily="34" charset="0"/>
              </a:rPr>
              <a:t>d</a:t>
            </a:r>
          </a:p>
          <a:p>
            <a:pPr fontAlgn="base">
              <a:spcBef>
                <a:spcPct val="0"/>
              </a:spcBef>
              <a:spcAft>
                <a:spcPct val="0"/>
              </a:spcAft>
            </a:pPr>
            <a:endParaRPr lang="en-US" dirty="0">
              <a:latin typeface="Calibri" pitchFamily="34" charset="0"/>
            </a:endParaRPr>
          </a:p>
        </p:txBody>
      </p:sp>
      <p:sp>
        <p:nvSpPr>
          <p:cNvPr id="20" name="Rectangle 19"/>
          <p:cNvSpPr/>
          <p:nvPr/>
        </p:nvSpPr>
        <p:spPr bwMode="auto">
          <a:xfrm>
            <a:off x="8610600" y="1981200"/>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400" dirty="0">
                <a:solidFill>
                  <a:srgbClr val="0000FF"/>
                </a:solidFill>
                <a:latin typeface="Calibri" pitchFamily="34" charset="0"/>
              </a:rPr>
              <a:t>u</a:t>
            </a:r>
          </a:p>
          <a:p>
            <a:pPr fontAlgn="base">
              <a:spcBef>
                <a:spcPct val="0"/>
              </a:spcBef>
              <a:spcAft>
                <a:spcPct val="0"/>
              </a:spcAft>
            </a:pPr>
            <a:endParaRPr lang="en-US" dirty="0">
              <a:latin typeface="Calibri" pitchFamily="34" charset="0"/>
            </a:endParaRPr>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br>
              <a:rPr lang="en-US" sz="3600" dirty="0"/>
            </a:br>
            <a:endParaRPr lang="en-US" sz="3600" dirty="0"/>
          </a:p>
        </p:txBody>
      </p:sp>
      <p:sp>
        <p:nvSpPr>
          <p:cNvPr id="3" name="Content Placeholder 2"/>
          <p:cNvSpPr>
            <a:spLocks noGrp="1"/>
          </p:cNvSpPr>
          <p:nvPr>
            <p:ph idx="1"/>
          </p:nvPr>
        </p:nvSpPr>
        <p:spPr>
          <a:xfrm>
            <a:off x="1752600" y="2027238"/>
            <a:ext cx="8686800" cy="4525963"/>
          </a:xfrm>
        </p:spPr>
        <p:txBody>
          <a:bodyPr>
            <a:normAutofit/>
          </a:bodyPr>
          <a:lstStyle/>
          <a:p>
            <a:endParaRPr lang="en-US" b="1" dirty="0"/>
          </a:p>
          <a:p>
            <a:pPr>
              <a:buNone/>
            </a:pPr>
            <a:endParaRPr lang="en-US" dirty="0">
              <a:solidFill>
                <a:schemeClr val="tx1"/>
              </a:solidFill>
              <a:latin typeface="+mn-lt"/>
              <a:ea typeface="+mn-ea"/>
              <a:cs typeface="+mn-cs"/>
            </a:endParaRPr>
          </a:p>
          <a:p>
            <a:pPr>
              <a:buNone/>
            </a:pPr>
            <a:r>
              <a:rPr lang="en-US" dirty="0"/>
              <a:t>	</a:t>
            </a:r>
            <a:r>
              <a:rPr lang="en-US" dirty="0">
                <a:solidFill>
                  <a:schemeClr val="tx1"/>
                </a:solidFill>
                <a:latin typeface="+mn-lt"/>
                <a:ea typeface="+mn-ea"/>
                <a:cs typeface="+mn-cs"/>
              </a:rPr>
              <a:t>“</a:t>
            </a:r>
            <a:r>
              <a:rPr lang="en-US" sz="2000" i="1" dirty="0">
                <a:solidFill>
                  <a:schemeClr val="tx1"/>
                </a:solidFill>
              </a:rPr>
              <a:t>EMPTY space may really be empty. Though quantum theory suggests that a vacuum should be fizzing with particle activity, it turns out that this paradoxical picture of nothingness may not be needed. A calmer view of the vacuum would also help resolve a nagging inconsistency with </a:t>
            </a:r>
            <a:r>
              <a:rPr lang="en-US" sz="2000" i="1" dirty="0">
                <a:solidFill>
                  <a:schemeClr val="tx1"/>
                </a:solidFill>
                <a:hlinkClick r:id="rId2"/>
              </a:rPr>
              <a:t>dark energy</a:t>
            </a:r>
            <a:r>
              <a:rPr lang="en-US" sz="2000" i="1" dirty="0">
                <a:solidFill>
                  <a:schemeClr val="tx1"/>
                </a:solidFill>
              </a:rPr>
              <a:t>, the elusive force thought to be speeding up the expansion of the universe.”</a:t>
            </a:r>
          </a:p>
        </p:txBody>
      </p:sp>
      <p:sp>
        <p:nvSpPr>
          <p:cNvPr id="9" name="Date Placeholder 8"/>
          <p:cNvSpPr>
            <a:spLocks noGrp="1"/>
          </p:cNvSpPr>
          <p:nvPr>
            <p:ph type="dt" sz="half" idx="10"/>
          </p:nvPr>
        </p:nvSpPr>
        <p:spPr/>
        <p:txBody>
          <a:bodyPr/>
          <a:lstStyle/>
          <a:p>
            <a:r>
              <a:rPr lang="en-US">
                <a:solidFill>
                  <a:srgbClr val="404040"/>
                </a:solidFill>
              </a:rPr>
              <a:t>.                    2025 October 14: NJU INP IWSHSSI 2025                                            (98)</a:t>
            </a:r>
          </a:p>
        </p:txBody>
      </p:sp>
      <p:sp>
        <p:nvSpPr>
          <p:cNvPr id="4" name="Footer Placeholder 3"/>
          <p:cNvSpPr>
            <a:spLocks noGrp="1"/>
          </p:cNvSpPr>
          <p:nvPr>
            <p:ph type="ftr" sz="quarter" idx="11"/>
          </p:nvPr>
        </p:nvSpPr>
        <p:spPr/>
        <p:txBody>
          <a:bodyPr/>
          <a:lstStyle/>
          <a:p>
            <a:r>
              <a:rPr lang="fr-FR">
                <a:solidFill>
                  <a:srgbClr val="404040"/>
                </a:solidFill>
              </a:rPr>
              <a:t>Craig Roberts cdroberts@nju.edu.cn  471  2/4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88</a:t>
            </a:fld>
            <a:endParaRPr lang="en-US">
              <a:solidFill>
                <a:srgbClr val="404040"/>
              </a:solidFill>
            </a:endParaRPr>
          </a:p>
        </p:txBody>
      </p:sp>
      <p:pic>
        <p:nvPicPr>
          <p:cNvPr id="8" name="Picture 7" descr="pride-and-prejudice.jpg"/>
          <p:cNvPicPr>
            <a:picLocks noChangeAspect="1"/>
          </p:cNvPicPr>
          <p:nvPr/>
        </p:nvPicPr>
        <p:blipFill>
          <a:blip r:embed="rId3" cstate="print"/>
          <a:stretch>
            <a:fillRect/>
          </a:stretch>
        </p:blipFill>
        <p:spPr>
          <a:xfrm>
            <a:off x="0" y="0"/>
            <a:ext cx="2133600" cy="2802130"/>
          </a:xfrm>
          <a:prstGeom prst="rect">
            <a:avLst/>
          </a:prstGeom>
        </p:spPr>
      </p:pic>
      <p:sp>
        <p:nvSpPr>
          <p:cNvPr id="7" name="TextBox 6"/>
          <p:cNvSpPr txBox="1"/>
          <p:nvPr/>
        </p:nvSpPr>
        <p:spPr>
          <a:xfrm>
            <a:off x="3657600" y="1482804"/>
            <a:ext cx="4724400" cy="1107996"/>
          </a:xfrm>
          <a:prstGeom prst="rect">
            <a:avLst/>
          </a:prstGeom>
          <a:noFill/>
        </p:spPr>
        <p:txBody>
          <a:bodyPr wrap="square" rtlCol="0">
            <a:spAutoFit/>
          </a:bodyPr>
          <a:lstStyle/>
          <a:p>
            <a:r>
              <a:rPr lang="en-US" sz="2400" dirty="0"/>
              <a:t>“Void that is truly empty </a:t>
            </a:r>
            <a:br>
              <a:rPr lang="en-US" sz="2400" dirty="0"/>
            </a:br>
            <a:r>
              <a:rPr lang="en-US" sz="2400" dirty="0"/>
              <a:t>solves dark energy puzzle”</a:t>
            </a:r>
          </a:p>
          <a:p>
            <a:r>
              <a:rPr lang="en-US" dirty="0"/>
              <a:t>Rachel Courtland, New Scientist 4</a:t>
            </a:r>
            <a:r>
              <a:rPr lang="en-US" baseline="30000" dirty="0"/>
              <a:t>th</a:t>
            </a:r>
            <a:r>
              <a:rPr lang="en-US" dirty="0"/>
              <a:t> Sept. 2010</a:t>
            </a:r>
          </a:p>
        </p:txBody>
      </p:sp>
      <p:sp>
        <p:nvSpPr>
          <p:cNvPr id="10" name="TextBox 9"/>
          <p:cNvSpPr txBox="1"/>
          <p:nvPr/>
        </p:nvSpPr>
        <p:spPr>
          <a:xfrm>
            <a:off x="533400" y="4495801"/>
            <a:ext cx="11049000" cy="2215991"/>
          </a:xfrm>
          <a:prstGeom prst="rect">
            <a:avLst/>
          </a:prstGeom>
          <a:noFill/>
        </p:spPr>
        <p:txBody>
          <a:bodyPr wrap="square" rtlCol="0">
            <a:spAutoFit/>
          </a:bodyPr>
          <a:lstStyle/>
          <a:p>
            <a:r>
              <a:rPr lang="en-US" sz="2400" b="1" i="1" dirty="0">
                <a:solidFill>
                  <a:srgbClr val="FF0000"/>
                </a:solidFill>
              </a:rPr>
              <a:t>Cosmological Constant: </a:t>
            </a:r>
          </a:p>
          <a:p>
            <a:pPr>
              <a:buFont typeface="Wingdings" pitchFamily="2" charset="2"/>
              <a:buChar char="ü"/>
            </a:pPr>
            <a:r>
              <a:rPr lang="en-US" sz="2400" b="1" i="1" dirty="0">
                <a:solidFill>
                  <a:srgbClr val="FF0000"/>
                </a:solidFill>
              </a:rPr>
              <a:t>Putting QCD condensates back into hadrons </a:t>
            </a:r>
          </a:p>
          <a:p>
            <a:r>
              <a:rPr lang="en-US" sz="2400" b="1" i="1" dirty="0">
                <a:solidFill>
                  <a:srgbClr val="FF0000"/>
                </a:solidFill>
              </a:rPr>
              <a:t>                  reduces the mismatch between experiment and theory by a factor of 10</a:t>
            </a:r>
            <a:r>
              <a:rPr lang="en-US" sz="2400" b="1" i="1" baseline="30000" dirty="0">
                <a:solidFill>
                  <a:srgbClr val="FF0000"/>
                </a:solidFill>
              </a:rPr>
              <a:t>46</a:t>
            </a:r>
            <a:endParaRPr lang="en-US" sz="2400" b="1" i="1" dirty="0">
              <a:solidFill>
                <a:srgbClr val="FF0000"/>
              </a:solidFill>
            </a:endParaRPr>
          </a:p>
          <a:p>
            <a:pPr>
              <a:buFont typeface="Wingdings" pitchFamily="2" charset="2"/>
              <a:buChar char="ü"/>
            </a:pPr>
            <a:r>
              <a:rPr lang="en-US" sz="2400" b="1" i="1" dirty="0">
                <a:solidFill>
                  <a:srgbClr val="FF0000"/>
                </a:solidFill>
              </a:rPr>
              <a:t>Possibly by far more, if </a:t>
            </a:r>
            <a:r>
              <a:rPr lang="en-US" sz="2400" b="1" i="1" dirty="0" err="1">
                <a:solidFill>
                  <a:srgbClr val="FF0000"/>
                </a:solidFill>
              </a:rPr>
              <a:t>technicolour</a:t>
            </a:r>
            <a:r>
              <a:rPr lang="en-US" sz="2400" b="1" i="1" dirty="0">
                <a:solidFill>
                  <a:srgbClr val="FF0000"/>
                </a:solidFill>
              </a:rPr>
              <a:t>-like theories </a:t>
            </a:r>
          </a:p>
          <a:p>
            <a:r>
              <a:rPr lang="en-US" sz="2400" b="1" i="1" dirty="0">
                <a:solidFill>
                  <a:srgbClr val="FF0000"/>
                </a:solidFill>
              </a:rPr>
              <a:t>                  are the correct paradigm for extending the Standard Model</a:t>
            </a:r>
          </a:p>
          <a:p>
            <a:endParaRPr lang="en-US" dirty="0"/>
          </a:p>
        </p:txBody>
      </p:sp>
      <p:graphicFrame>
        <p:nvGraphicFramePr>
          <p:cNvPr id="1174530" name="Object 2"/>
          <p:cNvGraphicFramePr>
            <a:graphicFrameLocks noChangeAspect="1"/>
          </p:cNvGraphicFramePr>
          <p:nvPr/>
        </p:nvGraphicFramePr>
        <p:xfrm>
          <a:off x="2209801" y="3048000"/>
          <a:ext cx="7750175" cy="1225550"/>
        </p:xfrm>
        <a:graphic>
          <a:graphicData uri="http://schemas.openxmlformats.org/presentationml/2006/ole">
            <mc:AlternateContent xmlns:mc="http://schemas.openxmlformats.org/markup-compatibility/2006">
              <mc:Choice xmlns:v="urn:schemas-microsoft-com:vml" Requires="v">
                <p:oleObj name="Equation" r:id="rId4" imgW="2971800" imgH="469800" progId="Equation.3">
                  <p:embed/>
                </p:oleObj>
              </mc:Choice>
              <mc:Fallback>
                <p:oleObj name="Equation" r:id="rId4" imgW="2971800" imgH="469800" progId="Equation.3">
                  <p:embed/>
                  <p:pic>
                    <p:nvPicPr>
                      <p:cNvPr id="1174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3048000"/>
                        <a:ext cx="7750175" cy="1225550"/>
                      </a:xfrm>
                      <a:prstGeom prst="rect">
                        <a:avLst/>
                      </a:prstGeom>
                      <a:noFill/>
                    </p:spPr>
                  </p:pic>
                </p:oleObj>
              </mc:Fallback>
            </mc:AlternateContent>
          </a:graphicData>
        </a:graphic>
      </p:graphicFrame>
      <p:cxnSp>
        <p:nvCxnSpPr>
          <p:cNvPr id="13" name="Straight Connector 12"/>
          <p:cNvCxnSpPr/>
          <p:nvPr/>
        </p:nvCxnSpPr>
        <p:spPr bwMode="auto">
          <a:xfrm>
            <a:off x="3429000" y="3048000"/>
            <a:ext cx="5715000" cy="1219200"/>
          </a:xfrm>
          <a:prstGeom prst="line">
            <a:avLst/>
          </a:prstGeom>
          <a:noFill/>
          <a:ln w="9525" cap="flat" cmpd="sng" algn="ctr">
            <a:noFill/>
            <a:prstDash val="solid"/>
            <a:round/>
            <a:headEnd type="none" w="med" len="med"/>
            <a:tailEnd type="none" w="med" len="med"/>
          </a:ln>
          <a:effectLst/>
        </p:spPr>
      </p:cxnSp>
      <p:cxnSp>
        <p:nvCxnSpPr>
          <p:cNvPr id="15" name="Straight Connector 14"/>
          <p:cNvCxnSpPr/>
          <p:nvPr/>
        </p:nvCxnSpPr>
        <p:spPr bwMode="auto">
          <a:xfrm>
            <a:off x="3429000" y="2971800"/>
            <a:ext cx="5715000" cy="1295400"/>
          </a:xfrm>
          <a:prstGeom prst="line">
            <a:avLst/>
          </a:prstGeom>
          <a:noFill/>
          <a:ln w="9525" cap="flat" cmpd="sng" algn="ctr">
            <a:noFill/>
            <a:prstDash val="solid"/>
            <a:round/>
            <a:headEnd type="none" w="med" len="med"/>
            <a:tailEnd type="none" w="med" len="med"/>
          </a:ln>
          <a:effectLst/>
        </p:spPr>
      </p:cxnSp>
      <p:cxnSp>
        <p:nvCxnSpPr>
          <p:cNvPr id="17" name="Straight Connector 16"/>
          <p:cNvCxnSpPr/>
          <p:nvPr/>
        </p:nvCxnSpPr>
        <p:spPr bwMode="auto">
          <a:xfrm>
            <a:off x="3276600" y="2895600"/>
            <a:ext cx="6096000" cy="1524000"/>
          </a:xfrm>
          <a:prstGeom prst="line">
            <a:avLst/>
          </a:prstGeom>
          <a:noFill/>
          <a:ln w="38100" cap="flat" cmpd="sng" algn="ctr">
            <a:solidFill>
              <a:srgbClr val="FF300D"/>
            </a:solidFill>
            <a:prstDash val="solid"/>
            <a:round/>
            <a:headEnd type="none" w="med" len="med"/>
            <a:tailEnd type="none" w="med" len="med"/>
          </a:ln>
          <a:effectLst/>
        </p:spPr>
      </p:cxnSp>
      <p:cxnSp>
        <p:nvCxnSpPr>
          <p:cNvPr id="18" name="Straight Connector 17"/>
          <p:cNvCxnSpPr/>
          <p:nvPr/>
        </p:nvCxnSpPr>
        <p:spPr bwMode="auto">
          <a:xfrm flipV="1">
            <a:off x="3352800" y="2971800"/>
            <a:ext cx="5715000" cy="1371600"/>
          </a:xfrm>
          <a:prstGeom prst="line">
            <a:avLst/>
          </a:prstGeom>
          <a:noFill/>
          <a:ln w="38100" cap="flat" cmpd="sng" algn="ctr">
            <a:solidFill>
              <a:srgbClr val="FF300D"/>
            </a:solidFill>
            <a:prstDash val="solid"/>
            <a:round/>
            <a:headEnd type="none" w="med" len="med"/>
            <a:tailEnd type="none" w="med" len="med"/>
          </a:ln>
          <a:effectLst/>
        </p:spPr>
      </p:cxnSp>
      <p:sp>
        <p:nvSpPr>
          <p:cNvPr id="16" name="Title 1"/>
          <p:cNvSpPr txBox="1">
            <a:spLocks/>
          </p:cNvSpPr>
          <p:nvPr/>
        </p:nvSpPr>
        <p:spPr>
          <a:xfrm>
            <a:off x="1981200" y="304800"/>
            <a:ext cx="8229600" cy="1143000"/>
          </a:xfrm>
          <a:prstGeom prst="rect">
            <a:avLst/>
          </a:prstGeom>
        </p:spPr>
        <p:txBody>
          <a:bodyPr vert="horz" lIns="91440" tIns="45720" rIns="91440" bIns="45720" rtlCol="0" anchor="ctr">
            <a:noAutofit/>
          </a:bodyPr>
          <a:lstStyle/>
          <a:p>
            <a:pPr algn="r">
              <a:spcBef>
                <a:spcPct val="0"/>
              </a:spcBef>
              <a:defRPr/>
            </a:pPr>
            <a:r>
              <a:rPr lang="en-US" sz="3600" dirty="0">
                <a:latin typeface="Trebuchet MS" pitchFamily="34" charset="0"/>
                <a:ea typeface="+mj-ea"/>
                <a:cs typeface="+mj-cs"/>
              </a:rPr>
              <a:t>Paradigm shift:</a:t>
            </a:r>
            <a:br>
              <a:rPr lang="en-US" sz="3600" dirty="0">
                <a:latin typeface="Trebuchet MS" pitchFamily="34" charset="0"/>
                <a:ea typeface="+mj-ea"/>
                <a:cs typeface="+mj-cs"/>
              </a:rPr>
            </a:br>
            <a:r>
              <a:rPr lang="en-US" sz="3600" dirty="0">
                <a:latin typeface="Trebuchet MS" pitchFamily="34" charset="0"/>
                <a:ea typeface="+mj-ea"/>
                <a:cs typeface="+mj-cs"/>
              </a:rPr>
              <a:t>In-</a:t>
            </a:r>
            <a:r>
              <a:rPr lang="en-US" sz="3600" dirty="0" err="1">
                <a:latin typeface="Trebuchet MS" pitchFamily="34" charset="0"/>
                <a:ea typeface="+mj-ea"/>
                <a:cs typeface="+mj-cs"/>
              </a:rPr>
              <a:t>Hadron</a:t>
            </a:r>
            <a:r>
              <a:rPr lang="en-US" sz="3600" dirty="0">
                <a:latin typeface="Trebuchet MS" pitchFamily="34" charset="0"/>
                <a:ea typeface="+mj-ea"/>
                <a:cs typeface="+mj-cs"/>
              </a:rPr>
              <a:t> Condensates</a:t>
            </a:r>
          </a:p>
        </p:txBody>
      </p:sp>
      <p:sp>
        <p:nvSpPr>
          <p:cNvPr id="19" name="TextBox 18"/>
          <p:cNvSpPr txBox="1"/>
          <p:nvPr/>
        </p:nvSpPr>
        <p:spPr>
          <a:xfrm>
            <a:off x="7772400" y="1600201"/>
            <a:ext cx="2895600" cy="1200329"/>
          </a:xfrm>
          <a:prstGeom prst="rect">
            <a:avLst/>
          </a:prstGeom>
          <a:noFill/>
        </p:spPr>
        <p:txBody>
          <a:bodyPr wrap="square" rtlCol="0">
            <a:spAutoFit/>
          </a:bodyPr>
          <a:lstStyle/>
          <a:p>
            <a:pPr algn="r"/>
            <a:r>
              <a:rPr lang="en-US" sz="2400" i="1" dirty="0">
                <a:solidFill>
                  <a:srgbClr val="FF0000"/>
                </a:solidFill>
              </a:rPr>
              <a:t>“The biggest embarrassment in theoretical physics.”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500"/>
                                        <p:tgtEl>
                                          <p:spTgt spid="17"/>
                                        </p:tgtEl>
                                        <p:attrNameLst>
                                          <p:attrName>ppt_x</p:attrName>
                                        </p:attrNameLst>
                                      </p:cBhvr>
                                      <p:tavLst>
                                        <p:tav tm="0">
                                          <p:val>
                                            <p:strVal val="ppt_x"/>
                                          </p:val>
                                        </p:tav>
                                        <p:tav tm="100000">
                                          <p:val>
                                            <p:strVal val="0-ppt_w/2"/>
                                          </p:val>
                                        </p:tav>
                                      </p:tavLst>
                                    </p:anim>
                                    <p:anim calcmode="lin" valueType="num">
                                      <p:cBhvr additive="base">
                                        <p:cTn id="15" dur="500"/>
                                        <p:tgtEl>
                                          <p:spTgt spid="17"/>
                                        </p:tgtEl>
                                        <p:attrNameLst>
                                          <p:attrName>ppt_y</p:attrName>
                                        </p:attrNameLst>
                                      </p:cBhvr>
                                      <p:tavLst>
                                        <p:tav tm="0">
                                          <p:val>
                                            <p:strVal val="ppt_y"/>
                                          </p:val>
                                        </p:tav>
                                        <p:tav tm="100000">
                                          <p:val>
                                            <p:strVal val="ppt_y"/>
                                          </p:val>
                                        </p:tav>
                                      </p:tavLst>
                                    </p:anim>
                                    <p:set>
                                      <p:cBhvr>
                                        <p:cTn id="16" dur="1" fill="hold">
                                          <p:stCondLst>
                                            <p:cond delay="499"/>
                                          </p:stCondLst>
                                        </p:cTn>
                                        <p:tgtEl>
                                          <p:spTgt spid="17"/>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0-ppt_w/2"/>
                                          </p:val>
                                        </p:tav>
                                      </p:tavLst>
                                    </p:anim>
                                    <p:anim calcmode="lin" valueType="num">
                                      <p:cBhvr additive="base">
                                        <p:cTn id="19" dur="500"/>
                                        <p:tgtEl>
                                          <p:spTgt spid="18"/>
                                        </p:tgtEl>
                                        <p:attrNameLst>
                                          <p:attrName>ppt_y</p:attrName>
                                        </p:attrNameLst>
                                      </p:cBhvr>
                                      <p:tavLst>
                                        <p:tav tm="0">
                                          <p:val>
                                            <p:strVal val="ppt_y"/>
                                          </p:val>
                                        </p:tav>
                                        <p:tav tm="100000">
                                          <p:val>
                                            <p:strVal val="ppt_y"/>
                                          </p:val>
                                        </p:tav>
                                      </p:tavLst>
                                    </p:anim>
                                    <p:set>
                                      <p:cBhvr>
                                        <p:cTn id="20" dur="1" fill="hold">
                                          <p:stCondLst>
                                            <p:cond delay="499"/>
                                          </p:stCondLst>
                                        </p:cTn>
                                        <p:tgtEl>
                                          <p:spTgt spid="18"/>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500"/>
                                        <p:tgtEl>
                                          <p:spTgt spid="1174530"/>
                                        </p:tgtEl>
                                        <p:attrNameLst>
                                          <p:attrName>ppt_x</p:attrName>
                                        </p:attrNameLst>
                                      </p:cBhvr>
                                      <p:tavLst>
                                        <p:tav tm="0">
                                          <p:val>
                                            <p:strVal val="ppt_x"/>
                                          </p:val>
                                        </p:tav>
                                        <p:tav tm="100000">
                                          <p:val>
                                            <p:strVal val="0-ppt_w/2"/>
                                          </p:val>
                                        </p:tav>
                                      </p:tavLst>
                                    </p:anim>
                                    <p:anim calcmode="lin" valueType="num">
                                      <p:cBhvr additive="base">
                                        <p:cTn id="23" dur="500"/>
                                        <p:tgtEl>
                                          <p:spTgt spid="1174530"/>
                                        </p:tgtEl>
                                        <p:attrNameLst>
                                          <p:attrName>ppt_y</p:attrName>
                                        </p:attrNameLst>
                                      </p:cBhvr>
                                      <p:tavLst>
                                        <p:tav tm="0">
                                          <p:val>
                                            <p:strVal val="ppt_y"/>
                                          </p:val>
                                        </p:tav>
                                        <p:tav tm="100000">
                                          <p:val>
                                            <p:strVal val="ppt_y"/>
                                          </p:val>
                                        </p:tav>
                                      </p:tavLst>
                                    </p:anim>
                                    <p:set>
                                      <p:cBhvr>
                                        <p:cTn id="24" dur="1" fill="hold">
                                          <p:stCondLst>
                                            <p:cond delay="499"/>
                                          </p:stCondLst>
                                        </p:cTn>
                                        <p:tgtEl>
                                          <p:spTgt spid="1174530"/>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3">
                                            <p:txEl>
                                              <p:pRg st="2" end="2"/>
                                            </p:txEl>
                                          </p:spTgt>
                                        </p:tgtEl>
                                        <p:attrNameLst>
                                          <p:attrName>ppt_y</p:attrName>
                                        </p:attrNameLst>
                                      </p:cBhvr>
                                      <p:tavLst>
                                        <p:tav tm="0">
                                          <p:val>
                                            <p:strVal val="#ppt_y"/>
                                          </p:val>
                                        </p:tav>
                                        <p:tav tm="100000">
                                          <p:val>
                                            <p:strVal val="#ppt_y"/>
                                          </p:val>
                                        </p:tav>
                                      </p:tavLst>
                                    </p:anim>
                                  </p:childTnLst>
                                </p:cTn>
                              </p:par>
                              <p:par>
                                <p:cTn id="29" presetID="2" presetClass="exit" presetSubtype="4" fill="hold" grpId="0" nodeType="with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2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additive="base">
                                        <p:cTn id="41" dur="20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10">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additive="base">
                                        <p:cTn id="45" dur="2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46" dur="2000" fill="hold"/>
                                        <p:tgtEl>
                                          <p:spTgt spid="10">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20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10">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 calcmode="lin" valueType="num">
                                      <p:cBhvr additive="base">
                                        <p:cTn id="53" dur="2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3216-C3F3-4033-AC57-85CF4682C2A6}"/>
              </a:ext>
            </a:extLst>
          </p:cNvPr>
          <p:cNvSpPr>
            <a:spLocks noGrp="1"/>
          </p:cNvSpPr>
          <p:nvPr>
            <p:ph type="title"/>
          </p:nvPr>
        </p:nvSpPr>
        <p:spPr/>
        <p:txBody>
          <a:bodyPr/>
          <a:lstStyle/>
          <a:p>
            <a:pPr algn="ctr"/>
            <a:r>
              <a:rPr lang="en-GB" sz="3200" b="0" i="1" dirty="0">
                <a:ln w="0"/>
                <a:solidFill>
                  <a:schemeClr val="tx2">
                    <a:lumMod val="75000"/>
                  </a:schemeClr>
                </a:solidFill>
                <a:effectLst>
                  <a:outerShdw blurRad="60007" dist="310007" dir="7680000" sy="30000" kx="1300200" algn="ctr" rotWithShape="0">
                    <a:prstClr val="black">
                      <a:alpha val="32000"/>
                    </a:prstClr>
                  </a:outerShdw>
                </a:effectLst>
              </a:rPr>
              <a:t>Whence “1” and yet “0” ?</a:t>
            </a:r>
            <a:endParaRPr lang="en-US" sz="2800" dirty="0"/>
          </a:p>
        </p:txBody>
      </p:sp>
      <p:sp>
        <p:nvSpPr>
          <p:cNvPr id="3" name="Content Placeholder 2">
            <a:extLst>
              <a:ext uri="{FF2B5EF4-FFF2-40B4-BE49-F238E27FC236}">
                <a16:creationId xmlns:a16="http://schemas.microsoft.com/office/drawing/2014/main" id="{776A2B4D-8A9A-4D3E-A7CA-BFC13F2702F0}"/>
              </a:ext>
            </a:extLst>
          </p:cNvPr>
          <p:cNvSpPr>
            <a:spLocks noGrp="1"/>
          </p:cNvSpPr>
          <p:nvPr>
            <p:ph idx="1"/>
          </p:nvPr>
        </p:nvSpPr>
        <p:spPr>
          <a:xfrm>
            <a:off x="609600" y="1951037"/>
            <a:ext cx="10972800" cy="4525963"/>
          </a:xfrm>
        </p:spPr>
        <p:txBody>
          <a:bodyPr/>
          <a:lstStyle/>
          <a:p>
            <a:r>
              <a:rPr lang="en-AU" sz="3200" i="1" dirty="0">
                <a:solidFill>
                  <a:srgbClr val="BF0703"/>
                </a:solidFill>
              </a:rPr>
              <a:t>No statement of the question </a:t>
            </a:r>
          </a:p>
          <a:p>
            <a:pPr marL="0" indent="0">
              <a:buNone/>
            </a:pPr>
            <a:r>
              <a:rPr lang="en-AU" sz="3200" i="1" dirty="0">
                <a:solidFill>
                  <a:srgbClr val="BF0703"/>
                </a:solidFill>
              </a:rPr>
              <a:t>	“How does the mass of the proton arise?” </a:t>
            </a:r>
          </a:p>
          <a:p>
            <a:pPr marL="0" indent="0">
              <a:buNone/>
            </a:pPr>
            <a:r>
              <a:rPr lang="en-AU" sz="3200" i="1" dirty="0">
                <a:solidFill>
                  <a:srgbClr val="BF0703"/>
                </a:solidFill>
              </a:rPr>
              <a:t>	is complete without the additional clause </a:t>
            </a:r>
          </a:p>
          <a:p>
            <a:pPr marL="0" indent="0">
              <a:buNone/>
            </a:pPr>
            <a:r>
              <a:rPr lang="en-AU" sz="3200" i="1" dirty="0">
                <a:solidFill>
                  <a:srgbClr val="BF0703"/>
                </a:solidFill>
              </a:rPr>
              <a:t>	“How does the pion remain </a:t>
            </a:r>
            <a:r>
              <a:rPr lang="en-AU" sz="3200" b="1" dirty="0">
                <a:ln w="28575">
                  <a:solidFill>
                    <a:srgbClr val="C00000"/>
                  </a:solidFill>
                  <a:prstDash val="solid"/>
                </a:ln>
                <a:solidFill>
                  <a:srgbClr val="FFFFFF"/>
                </a:solidFill>
                <a:effectLst>
                  <a:outerShdw dist="38100" dir="2700000" algn="tl" rotWithShape="0">
                    <a:schemeClr val="accent2"/>
                  </a:outerShdw>
                </a:effectLst>
              </a:rPr>
              <a:t>massless</a:t>
            </a:r>
            <a:r>
              <a:rPr lang="en-AU" sz="3200" i="1" dirty="0">
                <a:solidFill>
                  <a:srgbClr val="BF0703"/>
                </a:solidFill>
              </a:rPr>
              <a:t>?”</a:t>
            </a:r>
          </a:p>
          <a:p>
            <a:pPr>
              <a:spcBef>
                <a:spcPts val="1200"/>
              </a:spcBef>
            </a:pPr>
            <a:r>
              <a:rPr lang="en-AU" sz="2400" dirty="0">
                <a:solidFill>
                  <a:schemeClr val="tx2">
                    <a:lumMod val="50000"/>
                  </a:schemeClr>
                </a:solidFill>
              </a:rPr>
              <a:t>Natural visible-matter mass-scale must emerge simultaneously with apparent preservation of scale invariance in related systems</a:t>
            </a:r>
          </a:p>
          <a:p>
            <a:pPr lvl="1"/>
            <a:r>
              <a:rPr lang="en-AU" sz="2400" dirty="0">
                <a:solidFill>
                  <a:schemeClr val="tx2">
                    <a:lumMod val="50000"/>
                  </a:schemeClr>
                </a:solidFill>
              </a:rPr>
              <a:t>Expectation value of </a:t>
            </a:r>
            <a:r>
              <a:rPr lang="en-GB" sz="2400" i="1" dirty="0"/>
              <a:t>Θ</a:t>
            </a:r>
            <a:r>
              <a:rPr lang="en-GB" sz="2400" i="1" baseline="-25000" dirty="0"/>
              <a:t>0 </a:t>
            </a:r>
            <a:r>
              <a:rPr lang="en-AU" sz="2400" dirty="0">
                <a:solidFill>
                  <a:schemeClr val="tx2">
                    <a:lumMod val="50000"/>
                  </a:schemeClr>
                </a:solidFill>
              </a:rPr>
              <a:t>in pion is always zero, </a:t>
            </a:r>
          </a:p>
          <a:p>
            <a:pPr marL="457200" lvl="1" indent="0">
              <a:spcBef>
                <a:spcPts val="0"/>
              </a:spcBef>
              <a:buNone/>
            </a:pPr>
            <a:r>
              <a:rPr lang="en-AU" sz="2400" dirty="0">
                <a:solidFill>
                  <a:schemeClr val="tx2">
                    <a:lumMod val="50000"/>
                  </a:schemeClr>
                </a:solidFill>
              </a:rPr>
              <a:t>	irrespective of the size of the natural mass-scale for strong interactions = </a:t>
            </a:r>
            <a:r>
              <a:rPr lang="en-AU" sz="2400" i="1" dirty="0" err="1">
                <a:solidFill>
                  <a:schemeClr val="tx2">
                    <a:lumMod val="50000"/>
                  </a:schemeClr>
                </a:solidFill>
              </a:rPr>
              <a:t>m</a:t>
            </a:r>
            <a:r>
              <a:rPr lang="en-AU" sz="2400" i="1" baseline="-25000" dirty="0" err="1">
                <a:solidFill>
                  <a:schemeClr val="tx2">
                    <a:lumMod val="50000"/>
                  </a:schemeClr>
                </a:solidFill>
              </a:rPr>
              <a:t>p</a:t>
            </a:r>
            <a:endParaRPr lang="en-GB" sz="3200" dirty="0">
              <a:solidFill>
                <a:schemeClr val="tx2">
                  <a:lumMod val="50000"/>
                </a:schemeClr>
              </a:solidFill>
            </a:endParaRPr>
          </a:p>
          <a:p>
            <a:endParaRPr lang="en-US" dirty="0"/>
          </a:p>
        </p:txBody>
      </p:sp>
      <p:sp>
        <p:nvSpPr>
          <p:cNvPr id="4" name="Date Placeholder 3">
            <a:extLst>
              <a:ext uri="{FF2B5EF4-FFF2-40B4-BE49-F238E27FC236}">
                <a16:creationId xmlns:a16="http://schemas.microsoft.com/office/drawing/2014/main" id="{50FDDB22-0688-4EB3-8658-D9E9DC22A4D1}"/>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E2166246-CFED-491F-85B8-D1EF2452C9BE}"/>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B8F2BC71-711F-431D-9800-553A0465453F}"/>
              </a:ext>
            </a:extLst>
          </p:cNvPr>
          <p:cNvSpPr>
            <a:spLocks noGrp="1"/>
          </p:cNvSpPr>
          <p:nvPr>
            <p:ph type="sldNum" sz="quarter" idx="12"/>
          </p:nvPr>
        </p:nvSpPr>
        <p:spPr/>
        <p:txBody>
          <a:bodyPr/>
          <a:lstStyle/>
          <a:p>
            <a:fld id="{87034D8C-3CB4-402A-BC46-2AB14C0FE90A}" type="slidenum">
              <a:rPr lang="en-US" smtClean="0"/>
              <a:pPr/>
              <a:t>89</a:t>
            </a:fld>
            <a:endParaRPr lang="en-US"/>
          </a:p>
        </p:txBody>
      </p:sp>
      <p:pic>
        <p:nvPicPr>
          <p:cNvPr id="7" name="Picture 6">
            <a:extLst>
              <a:ext uri="{FF2B5EF4-FFF2-40B4-BE49-F238E27FC236}">
                <a16:creationId xmlns:a16="http://schemas.microsoft.com/office/drawing/2014/main" id="{068FAAA9-48C7-4D1A-803D-6A66F641B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197678"/>
            <a:ext cx="8077200" cy="5549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FD171DF6-D541-414E-97D8-051A4DB2ED45}"/>
              </a:ext>
            </a:extLst>
          </p:cNvPr>
          <p:cNvSpPr txBox="1"/>
          <p:nvPr/>
        </p:nvSpPr>
        <p:spPr>
          <a:xfrm>
            <a:off x="972937" y="4209033"/>
            <a:ext cx="10246125" cy="2062103"/>
          </a:xfrm>
          <a:prstGeom prst="rect">
            <a:avLst/>
          </a:prstGeom>
          <a:solidFill>
            <a:schemeClr val="bg1"/>
          </a:solidFill>
        </p:spPr>
        <p:txBody>
          <a:bodyPr wrap="square" rtlCol="0">
            <a:spAutoFit/>
          </a:bodyPr>
          <a:lstStyle/>
          <a:p>
            <a:pPr algn="ctr"/>
            <a:r>
              <a:rPr lang="en-US" sz="3200" dirty="0">
                <a:ln w="0"/>
                <a:solidFill>
                  <a:srgbClr val="7030A0"/>
                </a:solidFill>
                <a:effectLst>
                  <a:reflection blurRad="6350" stA="53000" endA="300" endPos="35500" dir="5400000" sy="-90000" algn="bl" rotWithShape="0"/>
                </a:effectLst>
              </a:rPr>
              <a:t>Modern Physics must </a:t>
            </a:r>
          </a:p>
          <a:p>
            <a:pPr algn="ctr"/>
            <a:r>
              <a:rPr lang="en-US" sz="3200" dirty="0">
                <a:ln w="0"/>
                <a:solidFill>
                  <a:srgbClr val="7030A0"/>
                </a:solidFill>
                <a:effectLst>
                  <a:reflection blurRad="6350" stA="53000" endA="300" endPos="35500" dir="5400000" sy="-90000" algn="bl" rotWithShape="0"/>
                </a:effectLst>
              </a:rPr>
              <a:t>Elucidate the entire array of Empirical Consequences</a:t>
            </a:r>
          </a:p>
          <a:p>
            <a:pPr algn="ctr"/>
            <a:r>
              <a:rPr lang="en-US" sz="3200" dirty="0">
                <a:ln w="0"/>
                <a:solidFill>
                  <a:srgbClr val="7030A0"/>
                </a:solidFill>
                <a:effectLst>
                  <a:reflection blurRad="6350" stA="53000" endA="300" endPos="35500" dir="5400000" sy="-90000" algn="bl" rotWithShape="0"/>
                </a:effectLst>
              </a:rPr>
              <a:t>of the Mechanism responsible </a:t>
            </a:r>
          </a:p>
          <a:p>
            <a:pPr algn="ctr"/>
            <a:r>
              <a:rPr lang="en-US" sz="3200" dirty="0">
                <a:ln w="0"/>
                <a:solidFill>
                  <a:srgbClr val="7030A0"/>
                </a:solidFill>
                <a:effectLst>
                  <a:reflection blurRad="6350" stA="53000" endA="300" endPos="35500" dir="5400000" sy="-90000" algn="bl" rotWithShape="0"/>
                </a:effectLst>
              </a:rPr>
              <a:t>so that the Standard Model can be Tested and Bounded</a:t>
            </a:r>
          </a:p>
        </p:txBody>
      </p:sp>
    </p:spTree>
    <p:extLst>
      <p:ext uri="{BB962C8B-B14F-4D97-AF65-F5344CB8AC3E}">
        <p14:creationId xmlns:p14="http://schemas.microsoft.com/office/powerpoint/2010/main" val="8423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DF5012A-31F7-06F5-1A1D-DFAA87070345}"/>
                  </a:ext>
                </a:extLst>
              </p:cNvPr>
              <p:cNvSpPr>
                <a:spLocks noGrp="1"/>
              </p:cNvSpPr>
              <p:nvPr>
                <p:ph type="title"/>
              </p:nvPr>
            </p:nvSpPr>
            <p:spPr/>
            <p:txBody>
              <a:bodyPr/>
              <a:lstStyle/>
              <a:p>
                <a:r>
                  <a:rPr lang="en-AU" dirty="0"/>
                  <a:t>Nucleon </a:t>
                </a:r>
                <a14:m>
                  <m:oMath xmlns:m="http://schemas.openxmlformats.org/officeDocument/2006/math">
                    <m:r>
                      <a:rPr lang="en-AU" b="1" i="1" smtClean="0">
                        <a:latin typeface="Cambria Math" panose="02040503050406030204" pitchFamily="18" charset="0"/>
                      </a:rPr>
                      <m:t>𝝈</m:t>
                    </m:r>
                  </m:oMath>
                </a14:m>
                <a:r>
                  <a:rPr lang="en-AU" dirty="0"/>
                  <a:t> Term</a:t>
                </a:r>
              </a:p>
            </p:txBody>
          </p:sp>
        </mc:Choice>
        <mc:Fallback xmlns="">
          <p:sp>
            <p:nvSpPr>
              <p:cNvPr id="2" name="Title 1">
                <a:extLst>
                  <a:ext uri="{FF2B5EF4-FFF2-40B4-BE49-F238E27FC236}">
                    <a16:creationId xmlns:a16="http://schemas.microsoft.com/office/drawing/2014/main" id="{7DF5012A-31F7-06F5-1A1D-DFAA87070345}"/>
                  </a:ext>
                </a:extLst>
              </p:cNvPr>
              <p:cNvSpPr>
                <a:spLocks noGrp="1" noRot="1" noChangeAspect="1" noMove="1" noResize="1" noEditPoints="1" noAdjustHandles="1" noChangeArrowheads="1" noChangeShapeType="1" noTextEdit="1"/>
              </p:cNvSpPr>
              <p:nvPr>
                <p:ph type="title"/>
              </p:nvPr>
            </p:nvSpPr>
            <p:spPr>
              <a:blipFill>
                <a:blip r:embed="rId2"/>
                <a:stretch>
                  <a:fillRect l="-1000" t="-5348"/>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EE3303-0E0E-97B7-2C81-3737BEC03D0C}"/>
                  </a:ext>
                </a:extLst>
              </p:cNvPr>
              <p:cNvSpPr>
                <a:spLocks noGrp="1"/>
              </p:cNvSpPr>
              <p:nvPr>
                <p:ph idx="1"/>
              </p:nvPr>
            </p:nvSpPr>
            <p:spPr>
              <a:xfrm>
                <a:off x="457200" y="685800"/>
                <a:ext cx="11353800" cy="5287965"/>
              </a:xfrm>
            </p:spPr>
            <p:txBody>
              <a:bodyPr/>
              <a:lstStyle/>
              <a:p>
                <a:r>
                  <a:rPr lang="en-AU" dirty="0"/>
                  <a:t>Expectation value of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𝐻</m:t>
                        </m:r>
                      </m:e>
                      <m:sub>
                        <m:r>
                          <m:rPr>
                            <m:sty m:val="p"/>
                          </m:rPr>
                          <a:rPr lang="en-AU" b="0" i="0" smtClean="0">
                            <a:latin typeface="Cambria Math" panose="02040503050406030204" pitchFamily="18" charset="0"/>
                          </a:rPr>
                          <m:t>QCD</m:t>
                        </m:r>
                      </m:sub>
                    </m:sSub>
                  </m:oMath>
                </a14:m>
                <a:r>
                  <a:rPr lang="en-AU" dirty="0"/>
                  <a:t> mass term – </a:t>
                </a:r>
                <a14:m>
                  <m:oMath xmlns:m="http://schemas.openxmlformats.org/officeDocument/2006/math">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i="1">
                            <a:latin typeface="Cambria Math" panose="02040503050406030204" pitchFamily="18" charset="0"/>
                          </a:rPr>
                          <m:t>4</m:t>
                        </m:r>
                      </m:sup>
                    </m:sSup>
                    <m:r>
                      <a:rPr lang="en-AU" i="1">
                        <a:latin typeface="Cambria Math" panose="02040503050406030204" pitchFamily="18" charset="0"/>
                      </a:rPr>
                      <m:t>𝑥</m:t>
                    </m:r>
                    <m:r>
                      <a:rPr lang="en-AU" i="1">
                        <a:latin typeface="Cambria Math" panose="02040503050406030204" pitchFamily="18" charset="0"/>
                      </a:rPr>
                      <m:t> </m:t>
                    </m:r>
                    <m:r>
                      <a:rPr lang="en-AU" i="1">
                        <a:latin typeface="Cambria Math" panose="02040503050406030204" pitchFamily="18" charset="0"/>
                      </a:rPr>
                      <m:t>𝑚</m:t>
                    </m:r>
                    <m:d>
                      <m:dPr>
                        <m:ctrlPr>
                          <a:rPr lang="en-AU" i="1">
                            <a:latin typeface="Cambria Math" panose="02040503050406030204" pitchFamily="18" charset="0"/>
                          </a:rPr>
                        </m:ctrlPr>
                      </m:dPr>
                      <m:e>
                        <m:r>
                          <a:rPr lang="en-AU" i="1">
                            <a:latin typeface="Cambria Math" panose="02040503050406030204" pitchFamily="18" charset="0"/>
                          </a:rPr>
                          <m:t>𝜁</m:t>
                        </m:r>
                      </m:e>
                    </m:d>
                    <m:acc>
                      <m:accPr>
                        <m:chr m:val="̅"/>
                        <m:ctrlPr>
                          <a:rPr lang="en-AU" i="1">
                            <a:latin typeface="Cambria Math" panose="02040503050406030204" pitchFamily="18" charset="0"/>
                          </a:rPr>
                        </m:ctrlPr>
                      </m:accPr>
                      <m:e>
                        <m:r>
                          <a:rPr lang="en-AU" i="1">
                            <a:latin typeface="Cambria Math" panose="02040503050406030204" pitchFamily="18" charset="0"/>
                          </a:rPr>
                          <m:t>𝑞</m:t>
                        </m:r>
                      </m:e>
                    </m:acc>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𝜁</m:t>
                        </m:r>
                      </m:e>
                    </m:d>
                    <m:r>
                      <a:rPr lang="en-AU" i="1">
                        <a:latin typeface="Cambria Math" panose="02040503050406030204" pitchFamily="18" charset="0"/>
                      </a:rPr>
                      <m:t>𝑞</m:t>
                    </m:r>
                    <m:d>
                      <m:dPr>
                        <m:ctrlPr>
                          <a:rPr lang="en-AU" i="1">
                            <a:latin typeface="Cambria Math" panose="02040503050406030204" pitchFamily="18" charset="0"/>
                          </a:rPr>
                        </m:ctrlPr>
                      </m:dPr>
                      <m:e>
                        <m:r>
                          <a:rPr lang="en-AU" i="1">
                            <a:latin typeface="Cambria Math" panose="02040503050406030204" pitchFamily="18" charset="0"/>
                          </a:rPr>
                          <m:t>𝑥</m:t>
                        </m:r>
                        <m:r>
                          <a:rPr lang="en-AU" i="1">
                            <a:latin typeface="Cambria Math" panose="02040503050406030204" pitchFamily="18" charset="0"/>
                          </a:rPr>
                          <m:t>;</m:t>
                        </m:r>
                        <m:r>
                          <a:rPr lang="en-AU" i="1">
                            <a:latin typeface="Cambria Math" panose="02040503050406030204" pitchFamily="18" charset="0"/>
                          </a:rPr>
                          <m:t>𝜁</m:t>
                        </m:r>
                      </m:e>
                    </m:d>
                  </m:oMath>
                </a14:m>
                <a:r>
                  <a:rPr lang="en-AU" dirty="0"/>
                  <a:t> – in the proton eigenstate </a:t>
                </a:r>
              </a:p>
              <a:p>
                <a:pPr marL="0" indent="0">
                  <a:buNone/>
                </a:pPr>
                <a:r>
                  <a:rPr lang="en-AU" dirty="0"/>
                  <a:t>     = total contribution to proton mass generated by Higgs-seeded interaction term</a:t>
                </a:r>
              </a:p>
              <a:p>
                <a:pPr marL="0" indent="0">
                  <a:buNone/>
                </a:pPr>
                <a:r>
                  <a:rPr lang="en-AU" dirty="0"/>
                  <a:t>     Final (measured) value = result from constructive interference between </a:t>
                </a:r>
              </a:p>
              <a:p>
                <a:pPr marL="0" indent="0">
                  <a:buNone/>
                </a:pPr>
                <a:r>
                  <a:rPr lang="en-AU" dirty="0"/>
                  <a:t>              Higgs quark mass (explicit chiral symmetry breaking) </a:t>
                </a:r>
              </a:p>
              <a:p>
                <a:pPr marL="0" indent="0">
                  <a:buNone/>
                </a:pPr>
                <a:r>
                  <a:rPr lang="en-AU" dirty="0"/>
                  <a:t>	and emergent mass (dynamical chiral symmetry breaking) magnification factor </a:t>
                </a:r>
              </a:p>
              <a:p>
                <a:pPr>
                  <a:spcAft>
                    <a:spcPts val="600"/>
                  </a:spcAft>
                </a:pPr>
                <a:r>
                  <a:rPr lang="en-AU" dirty="0"/>
                  <a:t>Mathematical definition … forward matrix element, zero momentum insertion: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𝑑</m:t>
                                  </m:r>
                                </m:e>
                                <m:sup>
                                  <m:r>
                                    <a:rPr lang="en-AU" b="0" i="1" smtClean="0">
                                      <a:latin typeface="Cambria Math" panose="02040503050406030204" pitchFamily="18" charset="0"/>
                                    </a:rPr>
                                    <m:t>4</m:t>
                                  </m:r>
                                </m:sup>
                              </m:sSup>
                              <m:r>
                                <a:rPr lang="en-AU" b="0" i="1" smtClean="0">
                                  <a:latin typeface="Cambria Math" panose="02040503050406030204" pitchFamily="18" charset="0"/>
                                </a:rPr>
                                <m:t>𝑥</m:t>
                              </m:r>
                              <m:r>
                                <a:rPr lang="en-AU" b="0" i="1" smtClean="0">
                                  <a:latin typeface="Cambria Math" panose="02040503050406030204" pitchFamily="18" charset="0"/>
                                </a:rPr>
                                <m:t> </m:t>
                              </m:r>
                              <m:r>
                                <a:rPr lang="en-AU" b="0" i="1" smtClean="0">
                                  <a:latin typeface="Cambria Math" panose="02040503050406030204" pitchFamily="18" charset="0"/>
                                </a:rPr>
                                <m:t>𝑚</m:t>
                              </m:r>
                              <m:d>
                                <m:dPr>
                                  <m:ctrlPr>
                                    <a:rPr lang="en-AU" b="0" i="1" smtClean="0">
                                      <a:latin typeface="Cambria Math" panose="02040503050406030204" pitchFamily="18" charset="0"/>
                                    </a:rPr>
                                  </m:ctrlPr>
                                </m:dPr>
                                <m:e>
                                  <m:r>
                                    <a:rPr lang="en-AU" b="0" i="1" smtClean="0">
                                      <a:latin typeface="Cambria Math" panose="02040503050406030204" pitchFamily="18" charset="0"/>
                                    </a:rPr>
                                    <m:t>𝜁</m:t>
                                  </m:r>
                                </m:e>
                              </m:d>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𝑞</m:t>
                                  </m:r>
                                </m:e>
                              </m:acc>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𝜁</m:t>
                                  </m:r>
                                </m:e>
                              </m:d>
                              <m:r>
                                <a:rPr lang="en-AU" b="0" i="1" smtClean="0">
                                  <a:latin typeface="Cambria Math" panose="02040503050406030204" pitchFamily="18" charset="0"/>
                                </a:rPr>
                                <m:t>𝑞</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r>
                                    <a:rPr lang="en-AU" b="0" i="1" smtClean="0">
                                      <a:latin typeface="Cambria Math" panose="02040503050406030204" pitchFamily="18" charset="0"/>
                                    </a:rPr>
                                    <m:t>;</m:t>
                                  </m:r>
                                  <m:r>
                                    <a:rPr lang="en-AU" b="0" i="1" smtClean="0">
                                      <a:latin typeface="Cambria Math" panose="02040503050406030204" pitchFamily="18" charset="0"/>
                                    </a:rPr>
                                    <m:t>𝜁</m:t>
                                  </m:r>
                                </m:e>
                              </m:d>
                            </m:e>
                          </m:d>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e>
                      </m:d>
                      <m:r>
                        <a:rPr lang="en-AU" b="0" i="1" smtClean="0">
                          <a:latin typeface="Cambria Math" panose="02040503050406030204" pitchFamily="18" charset="0"/>
                        </a:rPr>
                        <m:t>=</m:t>
                      </m:r>
                      <m:d>
                        <m:dPr>
                          <m:begChr m:val="⟨"/>
                          <m:endChr m:val="⟩"/>
                          <m:ctrlPr>
                            <a:rPr lang="en-AU" i="1">
                              <a:latin typeface="Cambria Math" panose="02040503050406030204" pitchFamily="18" charset="0"/>
                            </a:rPr>
                          </m:ctrlPr>
                        </m:dPr>
                        <m:e>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𝑘</m:t>
                              </m:r>
                            </m:e>
                          </m:d>
                          <m:d>
                            <m:dPr>
                              <m:begChr m:val="|"/>
                              <m:endChr m:val="|"/>
                              <m:ctrlPr>
                                <a:rPr lang="en-AU" i="1">
                                  <a:latin typeface="Cambria Math" panose="02040503050406030204" pitchFamily="18" charset="0"/>
                                </a:rPr>
                              </m:ctrlPr>
                            </m:dPr>
                            <m:e>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i="1">
                                      <a:latin typeface="Cambria Math" panose="02040503050406030204" pitchFamily="18" charset="0"/>
                                    </a:rPr>
                                    <m:t>4</m:t>
                                  </m:r>
                                </m:sup>
                              </m:sSup>
                              <m:r>
                                <a:rPr lang="en-AU" i="1">
                                  <a:latin typeface="Cambria Math" panose="02040503050406030204" pitchFamily="18" charset="0"/>
                                </a:rPr>
                                <m:t>𝑥</m:t>
                              </m:r>
                              <m:r>
                                <a:rPr lang="en-AU" i="1">
                                  <a:latin typeface="Cambria Math" panose="02040503050406030204" pitchFamily="18" charset="0"/>
                                </a:rPr>
                                <m:t> </m:t>
                              </m:r>
                              <m:acc>
                                <m:accPr>
                                  <m:chr m:val="̂"/>
                                  <m:ctrlPr>
                                    <a:rPr lang="en-AU" b="0" i="1" smtClean="0">
                                      <a:latin typeface="Cambria Math" panose="02040503050406030204" pitchFamily="18" charset="0"/>
                                    </a:rPr>
                                  </m:ctrlPr>
                                </m:accPr>
                                <m:e>
                                  <m:r>
                                    <a:rPr lang="en-AU" i="1">
                                      <a:latin typeface="Cambria Math" panose="02040503050406030204" pitchFamily="18" charset="0"/>
                                    </a:rPr>
                                    <m:t>𝑚</m:t>
                                  </m:r>
                                </m:e>
                              </m:acc>
                              <m:acc>
                                <m:accPr>
                                  <m:chr m:val="̂"/>
                                  <m:ctrlPr>
                                    <a:rPr lang="en-AU" b="0" i="1" smtClean="0">
                                      <a:latin typeface="Cambria Math" panose="02040503050406030204" pitchFamily="18" charset="0"/>
                                    </a:rPr>
                                  </m:ctrlPr>
                                </m:accPr>
                                <m:e>
                                  <m:d>
                                    <m:dPr>
                                      <m:begChr m:val="["/>
                                      <m:endChr m:val="]"/>
                                      <m:ctrlPr>
                                        <a:rPr lang="en-AU" b="0" i="1" smtClean="0">
                                          <a:latin typeface="Cambria Math" panose="02040503050406030204" pitchFamily="18" charset="0"/>
                                        </a:rPr>
                                      </m:ctrlPr>
                                    </m:dPr>
                                    <m:e>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𝑞</m:t>
                                          </m:r>
                                        </m:e>
                                      </m:acc>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𝑞</m:t>
                                      </m:r>
                                      <m:d>
                                        <m:dPr>
                                          <m:ctrlPr>
                                            <a:rPr lang="en-AU" i="1">
                                              <a:latin typeface="Cambria Math" panose="02040503050406030204" pitchFamily="18" charset="0"/>
                                            </a:rPr>
                                          </m:ctrlPr>
                                        </m:dPr>
                                        <m:e>
                                          <m:r>
                                            <a:rPr lang="en-AU" i="1">
                                              <a:latin typeface="Cambria Math" panose="02040503050406030204" pitchFamily="18" charset="0"/>
                                            </a:rPr>
                                            <m:t>𝑥</m:t>
                                          </m:r>
                                        </m:e>
                                      </m:d>
                                    </m:e>
                                  </m:d>
                                </m:e>
                              </m:acc>
                            </m:e>
                          </m:d>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𝑘</m:t>
                              </m:r>
                            </m:e>
                          </m:d>
                        </m:e>
                      </m:d>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𝜎</m:t>
                          </m:r>
                        </m:e>
                        <m:sub>
                          <m:r>
                            <a:rPr lang="en-AU" b="0" i="1" smtClean="0">
                              <a:latin typeface="Cambria Math" panose="02040503050406030204" pitchFamily="18" charset="0"/>
                            </a:rPr>
                            <m:t>𝑝</m:t>
                          </m:r>
                        </m:sub>
                      </m:sSub>
                    </m:oMath>
                  </m:oMathPara>
                </a14:m>
                <a:endParaRPr lang="en-AU" dirty="0"/>
              </a:p>
              <a:p>
                <a:pPr marL="0" indent="0">
                  <a:spcBef>
                    <a:spcPts val="1200"/>
                  </a:spcBef>
                  <a:buNone/>
                </a:pPr>
                <a:r>
                  <a:rPr lang="en-AU" dirty="0"/>
                  <a:t>     Normalisation: </a:t>
                </a:r>
                <a14:m>
                  <m:oMath xmlns:m="http://schemas.openxmlformats.org/officeDocument/2006/math">
                    <m:d>
                      <m:dPr>
                        <m:begChr m:val="⟨"/>
                        <m:endChr m:val="⟩"/>
                        <m:ctrlPr>
                          <a:rPr lang="en-AU" b="0" i="1" smtClean="0">
                            <a:latin typeface="Cambria Math" panose="02040503050406030204" pitchFamily="18" charset="0"/>
                          </a:rPr>
                        </m:ctrlPr>
                      </m:dPr>
                      <m:e>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e>
                      <m:e>
                        <m:r>
                          <a:rPr lang="en-AU" b="0" i="1" smtClean="0">
                            <a:latin typeface="Cambria Math" panose="02040503050406030204" pitchFamily="18" charset="0"/>
                          </a:rPr>
                          <m:t>𝑝</m:t>
                        </m:r>
                        <m:d>
                          <m:dPr>
                            <m:ctrlPr>
                              <a:rPr lang="en-AU" b="0" i="1" smtClean="0">
                                <a:latin typeface="Cambria Math" panose="02040503050406030204" pitchFamily="18" charset="0"/>
                              </a:rPr>
                            </m:ctrlPr>
                          </m:dPr>
                          <m:e>
                            <m:r>
                              <a:rPr lang="en-AU" b="0" i="1" smtClean="0">
                                <a:latin typeface="Cambria Math" panose="02040503050406030204" pitchFamily="18" charset="0"/>
                              </a:rPr>
                              <m:t>𝑘</m:t>
                            </m:r>
                          </m:e>
                        </m:d>
                      </m:e>
                    </m:d>
                    <m:r>
                      <a:rPr lang="en-AU" b="0" i="1" smtClean="0">
                        <a:latin typeface="Cambria Math" panose="02040503050406030204" pitchFamily="18" charset="0"/>
                      </a:rPr>
                      <m:t>=</m:t>
                    </m:r>
                    <m:r>
                      <a:rPr lang="en-AU" b="0" i="1" smtClean="0">
                        <a:latin typeface="Cambria Math" panose="02040503050406030204" pitchFamily="18" charset="0"/>
                      </a:rPr>
                      <m:t>2</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𝑝</m:t>
                        </m:r>
                      </m:sub>
                    </m:sSub>
                  </m:oMath>
                </a14:m>
                <a:endParaRPr lang="en-AU" dirty="0"/>
              </a:p>
              <a:p>
                <a:r>
                  <a:rPr lang="en-AU" dirty="0"/>
                  <a:t>Equally (Feynman-Hellmann theorem):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𝜎</m:t>
                        </m:r>
                      </m:e>
                      <m:sub>
                        <m:r>
                          <a:rPr lang="en-AU" b="0" i="1" smtClean="0">
                            <a:latin typeface="Cambria Math" panose="02040503050406030204" pitchFamily="18" charset="0"/>
                          </a:rPr>
                          <m:t>𝑝</m:t>
                        </m:r>
                      </m:sub>
                    </m:sSub>
                    <m:r>
                      <a:rPr lang="en-AU" b="0" i="1" smtClean="0">
                        <a:latin typeface="Cambria Math" panose="02040503050406030204" pitchFamily="18" charset="0"/>
                      </a:rPr>
                      <m:t>=</m:t>
                    </m:r>
                    <m:r>
                      <a:rPr lang="en-AU" b="0" i="1" smtClean="0">
                        <a:latin typeface="Cambria Math" panose="02040503050406030204" pitchFamily="18" charset="0"/>
                      </a:rPr>
                      <m:t>𝑚</m:t>
                    </m:r>
                    <m:d>
                      <m:dPr>
                        <m:ctrlPr>
                          <a:rPr lang="en-AU" b="0" i="1" smtClean="0">
                            <a:latin typeface="Cambria Math" panose="02040503050406030204" pitchFamily="18" charset="0"/>
                          </a:rPr>
                        </m:ctrlPr>
                      </m:dPr>
                      <m:e>
                        <m:r>
                          <a:rPr lang="en-AU" b="0" i="1" smtClean="0">
                            <a:latin typeface="Cambria Math" panose="02040503050406030204" pitchFamily="18" charset="0"/>
                          </a:rPr>
                          <m:t>𝜁</m:t>
                        </m:r>
                      </m:e>
                    </m:d>
                    <m:f>
                      <m:fPr>
                        <m:ctrlPr>
                          <a:rPr lang="en-AU" b="0" i="1" smtClean="0">
                            <a:latin typeface="Cambria Math" panose="02040503050406030204" pitchFamily="18" charset="0"/>
                          </a:rPr>
                        </m:ctrlPr>
                      </m:fPr>
                      <m:num>
                        <m:r>
                          <a:rPr lang="en-AU" b="0" i="1" smtClean="0">
                            <a:latin typeface="Cambria Math" panose="02040503050406030204" pitchFamily="18" charset="0"/>
                          </a:rPr>
                          <m:t>𝑑</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𝑚</m:t>
                            </m:r>
                          </m:e>
                          <m:sub>
                            <m:r>
                              <a:rPr lang="en-AU" b="0" i="1" smtClean="0">
                                <a:latin typeface="Cambria Math" panose="02040503050406030204" pitchFamily="18" charset="0"/>
                              </a:rPr>
                              <m:t>𝑝</m:t>
                            </m:r>
                          </m:sub>
                        </m:sSub>
                      </m:num>
                      <m:den>
                        <m:r>
                          <a:rPr lang="en-AU" b="0" i="1" smtClean="0">
                            <a:latin typeface="Cambria Math" panose="02040503050406030204" pitchFamily="18" charset="0"/>
                          </a:rPr>
                          <m:t>𝑑𝑚</m:t>
                        </m:r>
                        <m:d>
                          <m:dPr>
                            <m:ctrlPr>
                              <a:rPr lang="en-AU" b="0" i="1" smtClean="0">
                                <a:latin typeface="Cambria Math" panose="02040503050406030204" pitchFamily="18" charset="0"/>
                              </a:rPr>
                            </m:ctrlPr>
                          </m:dPr>
                          <m:e>
                            <m:r>
                              <a:rPr lang="en-AU" b="0" i="1" smtClean="0">
                                <a:latin typeface="Cambria Math" panose="02040503050406030204" pitchFamily="18" charset="0"/>
                              </a:rPr>
                              <m:t>𝜁</m:t>
                            </m:r>
                          </m:e>
                        </m:d>
                      </m:den>
                    </m:f>
                    <m:r>
                      <a:rPr lang="en-AU" b="0" i="1" smtClean="0">
                        <a:latin typeface="Cambria Math" panose="02040503050406030204" pitchFamily="18" charset="0"/>
                      </a:rPr>
                      <m:t>=</m:t>
                    </m:r>
                    <m:acc>
                      <m:accPr>
                        <m:chr m:val="̂"/>
                        <m:ctrlPr>
                          <a:rPr lang="en-AU" b="0" i="1" smtClean="0">
                            <a:latin typeface="Cambria Math" panose="02040503050406030204" pitchFamily="18" charset="0"/>
                          </a:rPr>
                        </m:ctrlPr>
                      </m:accPr>
                      <m:e>
                        <m:r>
                          <a:rPr lang="en-AU" i="1">
                            <a:latin typeface="Cambria Math" panose="02040503050406030204" pitchFamily="18" charset="0"/>
                          </a:rPr>
                          <m:t>𝑚</m:t>
                        </m:r>
                      </m:e>
                    </m:acc>
                    <m:f>
                      <m:fPr>
                        <m:ctrlPr>
                          <a:rPr lang="en-AU" i="1">
                            <a:latin typeface="Cambria Math" panose="02040503050406030204" pitchFamily="18" charset="0"/>
                          </a:rPr>
                        </m:ctrlPr>
                      </m:fPr>
                      <m:num>
                        <m:r>
                          <a:rPr lang="en-AU" i="1">
                            <a:latin typeface="Cambria Math" panose="02040503050406030204" pitchFamily="18" charset="0"/>
                          </a:rPr>
                          <m:t>𝑑</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𝑝</m:t>
                            </m:r>
                          </m:sub>
                        </m:sSub>
                      </m:num>
                      <m:den>
                        <m:r>
                          <a:rPr lang="en-AU" i="1">
                            <a:latin typeface="Cambria Math" panose="02040503050406030204" pitchFamily="18" charset="0"/>
                          </a:rPr>
                          <m:t>𝑑</m:t>
                        </m:r>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𝑚</m:t>
                            </m:r>
                          </m:e>
                        </m:acc>
                      </m:den>
                    </m:f>
                  </m:oMath>
                </a14:m>
                <a:endParaRPr lang="en-AU" dirty="0"/>
              </a:p>
              <a:p>
                <a14:m>
                  <m:oMath xmlns:m="http://schemas.openxmlformats.org/officeDocument/2006/math">
                    <m:f>
                      <m:fPr>
                        <m:ctrlPr>
                          <a:rPr lang="en-AU" i="1">
                            <a:latin typeface="Cambria Math" panose="02040503050406030204" pitchFamily="18" charset="0"/>
                          </a:rPr>
                        </m:ctrlPr>
                      </m:fPr>
                      <m:num>
                        <m:r>
                          <a:rPr lang="en-AU" i="1">
                            <a:latin typeface="Cambria Math" panose="02040503050406030204" pitchFamily="18" charset="0"/>
                          </a:rPr>
                          <m:t>𝑑</m:t>
                        </m:r>
                        <m:sSub>
                          <m:sSubPr>
                            <m:ctrlPr>
                              <a:rPr lang="en-AU" i="1">
                                <a:latin typeface="Cambria Math" panose="02040503050406030204" pitchFamily="18" charset="0"/>
                              </a:rPr>
                            </m:ctrlPr>
                          </m:sSubPr>
                          <m:e>
                            <m:r>
                              <a:rPr lang="en-AU" i="1">
                                <a:latin typeface="Cambria Math" panose="02040503050406030204" pitchFamily="18" charset="0"/>
                              </a:rPr>
                              <m:t>𝑚</m:t>
                            </m:r>
                          </m:e>
                          <m:sub>
                            <m:r>
                              <a:rPr lang="en-AU" i="1">
                                <a:latin typeface="Cambria Math" panose="02040503050406030204" pitchFamily="18" charset="0"/>
                              </a:rPr>
                              <m:t>𝑝</m:t>
                            </m:r>
                          </m:sub>
                        </m:sSub>
                      </m:num>
                      <m:den>
                        <m:r>
                          <a:rPr lang="en-AU" i="1">
                            <a:latin typeface="Cambria Math" panose="02040503050406030204" pitchFamily="18" charset="0"/>
                          </a:rPr>
                          <m:t>𝑑</m:t>
                        </m:r>
                        <m:acc>
                          <m:accPr>
                            <m:chr m:val="̂"/>
                            <m:ctrlPr>
                              <a:rPr lang="en-AU" i="1">
                                <a:latin typeface="Cambria Math" panose="02040503050406030204" pitchFamily="18" charset="0"/>
                              </a:rPr>
                            </m:ctrlPr>
                          </m:accPr>
                          <m:e>
                            <m:r>
                              <a:rPr lang="en-AU" i="1">
                                <a:latin typeface="Cambria Math" panose="02040503050406030204" pitchFamily="18" charset="0"/>
                              </a:rPr>
                              <m:t>𝑚</m:t>
                            </m:r>
                          </m:e>
                        </m:acc>
                      </m:den>
                    </m:f>
                    <m:r>
                      <a:rPr lang="en-AU" b="0" i="1" smtClean="0">
                        <a:latin typeface="Cambria Math" panose="02040503050406030204" pitchFamily="18" charset="0"/>
                      </a:rPr>
                      <m:t>=</m:t>
                    </m:r>
                    <m:d>
                      <m:dPr>
                        <m:begChr m:val="⟨"/>
                        <m:endChr m:val="⟩"/>
                        <m:ctrlPr>
                          <a:rPr lang="en-AU" i="1">
                            <a:latin typeface="Cambria Math" panose="02040503050406030204" pitchFamily="18" charset="0"/>
                          </a:rPr>
                        </m:ctrlPr>
                      </m:dPr>
                      <m:e>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𝑘</m:t>
                            </m:r>
                          </m:e>
                        </m:d>
                        <m:d>
                          <m:dPr>
                            <m:begChr m:val="|"/>
                            <m:endChr m:val="|"/>
                            <m:ctrlPr>
                              <a:rPr lang="en-AU" i="1">
                                <a:latin typeface="Cambria Math" panose="02040503050406030204" pitchFamily="18" charset="0"/>
                              </a:rPr>
                            </m:ctrlPr>
                          </m:dPr>
                          <m:e>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𝑑</m:t>
                                </m:r>
                              </m:e>
                              <m:sup>
                                <m:r>
                                  <a:rPr lang="en-AU" i="1">
                                    <a:latin typeface="Cambria Math" panose="02040503050406030204" pitchFamily="18" charset="0"/>
                                  </a:rPr>
                                  <m:t>4</m:t>
                                </m:r>
                              </m:sup>
                            </m:sSup>
                            <m:r>
                              <a:rPr lang="en-AU" i="1">
                                <a:latin typeface="Cambria Math" panose="02040503050406030204" pitchFamily="18" charset="0"/>
                              </a:rPr>
                              <m:t>𝑥</m:t>
                            </m:r>
                            <m:r>
                              <a:rPr lang="en-AU" i="1">
                                <a:latin typeface="Cambria Math" panose="02040503050406030204" pitchFamily="18" charset="0"/>
                              </a:rPr>
                              <m:t> </m:t>
                            </m:r>
                            <m:acc>
                              <m:accPr>
                                <m:chr m:val="̂"/>
                                <m:ctrlPr>
                                  <a:rPr lang="en-AU" i="1">
                                    <a:latin typeface="Cambria Math" panose="02040503050406030204" pitchFamily="18" charset="0"/>
                                  </a:rPr>
                                </m:ctrlPr>
                              </m:accPr>
                              <m:e>
                                <m:d>
                                  <m:dPr>
                                    <m:begChr m:val="["/>
                                    <m:endChr m:val="]"/>
                                    <m:ctrlPr>
                                      <a:rPr lang="en-AU" i="1">
                                        <a:latin typeface="Cambria Math" panose="02040503050406030204" pitchFamily="18" charset="0"/>
                                      </a:rPr>
                                    </m:ctrlPr>
                                  </m:dPr>
                                  <m:e>
                                    <m:acc>
                                      <m:accPr>
                                        <m:chr m:val="̅"/>
                                        <m:ctrlPr>
                                          <a:rPr lang="en-AU" i="1">
                                            <a:latin typeface="Cambria Math" panose="02040503050406030204" pitchFamily="18" charset="0"/>
                                          </a:rPr>
                                        </m:ctrlPr>
                                      </m:accPr>
                                      <m:e>
                                        <m:r>
                                          <a:rPr lang="en-AU" i="1">
                                            <a:latin typeface="Cambria Math" panose="02040503050406030204" pitchFamily="18" charset="0"/>
                                          </a:rPr>
                                          <m:t>𝑞</m:t>
                                        </m:r>
                                      </m:e>
                                    </m:acc>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𝑞</m:t>
                                    </m:r>
                                    <m:d>
                                      <m:dPr>
                                        <m:ctrlPr>
                                          <a:rPr lang="en-AU" i="1">
                                            <a:latin typeface="Cambria Math" panose="02040503050406030204" pitchFamily="18" charset="0"/>
                                          </a:rPr>
                                        </m:ctrlPr>
                                      </m:dPr>
                                      <m:e>
                                        <m:r>
                                          <a:rPr lang="en-AU" i="1">
                                            <a:latin typeface="Cambria Math" panose="02040503050406030204" pitchFamily="18" charset="0"/>
                                          </a:rPr>
                                          <m:t>𝑥</m:t>
                                        </m:r>
                                      </m:e>
                                    </m:d>
                                  </m:e>
                                </m:d>
                              </m:e>
                            </m:acc>
                          </m:e>
                        </m:d>
                        <m:r>
                          <a:rPr lang="en-AU" i="1">
                            <a:latin typeface="Cambria Math" panose="02040503050406030204" pitchFamily="18" charset="0"/>
                          </a:rPr>
                          <m:t>𝑝</m:t>
                        </m:r>
                        <m:d>
                          <m:dPr>
                            <m:ctrlPr>
                              <a:rPr lang="en-AU" i="1">
                                <a:latin typeface="Cambria Math" panose="02040503050406030204" pitchFamily="18" charset="0"/>
                              </a:rPr>
                            </m:ctrlPr>
                          </m:dPr>
                          <m:e>
                            <m:r>
                              <a:rPr lang="en-AU" i="1">
                                <a:latin typeface="Cambria Math" panose="02040503050406030204" pitchFamily="18" charset="0"/>
                              </a:rPr>
                              <m:t>𝑘</m:t>
                            </m:r>
                          </m:e>
                        </m:d>
                      </m:e>
                    </m:d>
                    <m:r>
                      <a:rPr lang="en-AU" b="0" i="1" smtClean="0">
                        <a:latin typeface="Cambria Math" panose="02040503050406030204" pitchFamily="18" charset="0"/>
                      </a:rPr>
                      <m:t>=</m:t>
                    </m:r>
                  </m:oMath>
                </a14:m>
                <a:r>
                  <a:rPr lang="en-AU" dirty="0"/>
                  <a:t> in-proton expectation value of the chiral condensate operator, a nonzero value for which is a corollary of EHM</a:t>
                </a:r>
              </a:p>
              <a:p>
                <a:r>
                  <a:rPr lang="en-AU" dirty="0"/>
                  <a:t>Higgs-only contribution </a:t>
                </a:r>
                <a14:m>
                  <m:oMath xmlns:m="http://schemas.openxmlformats.org/officeDocument/2006/math">
                    <m:r>
                      <a:rPr lang="en-AU" b="0" i="1" smtClean="0">
                        <a:latin typeface="Cambria Math" panose="02040503050406030204" pitchFamily="18" charset="0"/>
                      </a:rPr>
                      <m:t>=</m:t>
                    </m:r>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
                      <m:dPr>
                        <m:ctrlPr>
                          <a:rPr lang="en-AU" b="0" i="1" dirty="0" smtClean="0">
                            <a:latin typeface="Cambria Math" panose="02040503050406030204" pitchFamily="18" charset="0"/>
                          </a:rPr>
                        </m:ctrlPr>
                      </m:dPr>
                      <m:e>
                        <m:r>
                          <a:rPr lang="en-AU" b="0" i="1" dirty="0" smtClean="0">
                            <a:latin typeface="Cambria Math" panose="02040503050406030204" pitchFamily="18" charset="0"/>
                          </a:rPr>
                          <m:t>1</m:t>
                        </m:r>
                        <m:r>
                          <a:rPr lang="en-AU" b="0" i="1" dirty="0" smtClean="0">
                            <a:latin typeface="Cambria Math" panose="02040503050406030204" pitchFamily="18" charset="0"/>
                          </a:rPr>
                          <m:t>+</m:t>
                        </m:r>
                        <m:f>
                          <m:fPr>
                            <m:ctrlPr>
                              <a:rPr lang="en-AU" b="0" i="1" dirty="0" smtClean="0">
                                <a:latin typeface="Cambria Math" panose="02040503050406030204" pitchFamily="18" charset="0"/>
                              </a:rPr>
                            </m:ctrlPr>
                          </m:fPr>
                          <m:num>
                            <m:r>
                              <a:rPr lang="en-AU" b="0" i="1" dirty="0" smtClean="0">
                                <a:latin typeface="Cambria Math" panose="02040503050406030204" pitchFamily="18" charset="0"/>
                              </a:rPr>
                              <m:t>2</m:t>
                            </m:r>
                            <m:sSub>
                              <m:sSubPr>
                                <m:ctrlPr>
                                  <a:rPr lang="en-AU" i="1" dirty="0">
                                    <a:latin typeface="Cambria Math" panose="02040503050406030204" pitchFamily="18" charset="0"/>
                                  </a:rPr>
                                </m:ctrlPr>
                              </m:sSubPr>
                              <m:e>
                                <m:acc>
                                  <m:accPr>
                                    <m:chr m:val="̂"/>
                                    <m:ctrlPr>
                                      <a:rPr lang="en-AU" i="1">
                                        <a:latin typeface="Cambria Math" panose="02040503050406030204" pitchFamily="18" charset="0"/>
                                      </a:rPr>
                                    </m:ctrlPr>
                                  </m:accPr>
                                  <m:e>
                                    <m:r>
                                      <a:rPr lang="en-AU" i="1">
                                        <a:latin typeface="Cambria Math" panose="02040503050406030204" pitchFamily="18" charset="0"/>
                                      </a:rPr>
                                      <m:t>𝑚</m:t>
                                    </m:r>
                                  </m:e>
                                </m:acc>
                              </m:e>
                              <m:sub>
                                <m:r>
                                  <a:rPr lang="en-AU" i="1" dirty="0">
                                    <a:latin typeface="Cambria Math" panose="02040503050406030204" pitchFamily="18" charset="0"/>
                                  </a:rPr>
                                  <m:t>𝑢</m:t>
                                </m:r>
                              </m:sub>
                            </m:sSub>
                          </m:num>
                          <m:den>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en>
                        </m:f>
                      </m:e>
                    </m:d>
                    <m:r>
                      <a:rPr lang="en-AU" b="0" i="1" dirty="0" smtClean="0">
                        <a:latin typeface="Cambria Math" panose="02040503050406030204" pitchFamily="18" charset="0"/>
                      </a:rPr>
                      <m:t>=</m:t>
                    </m:r>
                    <m:sSub>
                      <m:sSubPr>
                        <m:ctrlPr>
                          <a:rPr lang="en-AU" i="1" dirty="0">
                            <a:latin typeface="Cambria Math" panose="02040503050406030204" pitchFamily="18" charset="0"/>
                          </a:rPr>
                        </m:ctrlPr>
                      </m:sSubPr>
                      <m:e>
                        <m:acc>
                          <m:accPr>
                            <m:chr m:val="̂"/>
                            <m:ctrlPr>
                              <a:rPr lang="en-AU" i="1" dirty="0">
                                <a:latin typeface="Cambria Math" panose="02040503050406030204" pitchFamily="18" charset="0"/>
                              </a:rPr>
                            </m:ctrlPr>
                          </m:accPr>
                          <m:e>
                            <m:r>
                              <a:rPr lang="en-AU" i="1" dirty="0">
                                <a:latin typeface="Cambria Math" panose="02040503050406030204" pitchFamily="18" charset="0"/>
                              </a:rPr>
                              <m:t>𝑚</m:t>
                            </m:r>
                          </m:e>
                        </m:acc>
                      </m:e>
                      <m:sub>
                        <m:r>
                          <a:rPr lang="en-AU" i="1" dirty="0">
                            <a:latin typeface="Cambria Math" panose="02040503050406030204" pitchFamily="18" charset="0"/>
                          </a:rPr>
                          <m:t>𝑑</m:t>
                        </m:r>
                      </m:sub>
                    </m:sSub>
                    <m:d>
                      <m:dPr>
                        <m:ctrlPr>
                          <a:rPr lang="en-AU" b="0" i="1" dirty="0" smtClean="0">
                            <a:latin typeface="Cambria Math" panose="02040503050406030204" pitchFamily="18" charset="0"/>
                          </a:rPr>
                        </m:ctrlPr>
                      </m:dPr>
                      <m:e>
                        <m:r>
                          <a:rPr lang="en-AU" b="0" i="1" dirty="0" smtClean="0">
                            <a:latin typeface="Cambria Math" panose="02040503050406030204" pitchFamily="18" charset="0"/>
                          </a:rPr>
                          <m:t>1</m:t>
                        </m:r>
                        <m:r>
                          <a:rPr lang="en-AU" b="0" i="1" dirty="0" smtClean="0">
                            <a:latin typeface="Cambria Math" panose="02040503050406030204" pitchFamily="18" charset="0"/>
                          </a:rPr>
                          <m:t>.</m:t>
                        </m:r>
                        <m:r>
                          <a:rPr lang="en-AU" b="0" i="1" dirty="0" smtClean="0">
                            <a:latin typeface="Cambria Math" panose="02040503050406030204" pitchFamily="18" charset="0"/>
                          </a:rPr>
                          <m:t>924</m:t>
                        </m:r>
                      </m:e>
                    </m:d>
                    <m:r>
                      <a:rPr lang="en-AU" b="0" i="1" dirty="0" smtClean="0">
                        <a:latin typeface="Cambria Math" panose="02040503050406030204" pitchFamily="18" charset="0"/>
                      </a:rPr>
                      <m:t>≈</m:t>
                    </m:r>
                    <m:r>
                      <a:rPr lang="en-AU" b="0" i="1" dirty="0" smtClean="0">
                        <a:latin typeface="Cambria Math" panose="02040503050406030204" pitchFamily="18" charset="0"/>
                      </a:rPr>
                      <m:t>6</m:t>
                    </m:r>
                    <m:r>
                      <a:rPr lang="en-AU" b="0" i="1" dirty="0" smtClean="0">
                        <a:latin typeface="Cambria Math" panose="02040503050406030204" pitchFamily="18" charset="0"/>
                      </a:rPr>
                      <m:t>.</m:t>
                    </m:r>
                    <m:r>
                      <a:rPr lang="en-AU" b="0" i="1" dirty="0" smtClean="0">
                        <a:latin typeface="Cambria Math" panose="02040503050406030204" pitchFamily="18" charset="0"/>
                      </a:rPr>
                      <m:t>8</m:t>
                    </m:r>
                    <m:r>
                      <a:rPr lang="en-AU" b="0" i="1" dirty="0" smtClean="0">
                        <a:latin typeface="Cambria Math" panose="02040503050406030204" pitchFamily="18" charset="0"/>
                      </a:rPr>
                      <m:t>×</m:t>
                    </m:r>
                    <m:r>
                      <a:rPr lang="en-AU" b="0" i="1" dirty="0" smtClean="0">
                        <a:latin typeface="Cambria Math" panose="02040503050406030204" pitchFamily="18" charset="0"/>
                      </a:rPr>
                      <m:t>1</m:t>
                    </m:r>
                    <m:r>
                      <a:rPr lang="en-AU" b="0" i="1" dirty="0" smtClean="0">
                        <a:latin typeface="Cambria Math" panose="02040503050406030204" pitchFamily="18" charset="0"/>
                      </a:rPr>
                      <m:t>.</m:t>
                    </m:r>
                    <m:r>
                      <a:rPr lang="en-AU" b="0" i="1" dirty="0" smtClean="0">
                        <a:latin typeface="Cambria Math" panose="02040503050406030204" pitchFamily="18" charset="0"/>
                      </a:rPr>
                      <m:t>924</m:t>
                    </m:r>
                    <m:r>
                      <a:rPr lang="en-AU" b="0" i="1" dirty="0" smtClean="0">
                        <a:latin typeface="Cambria Math" panose="02040503050406030204" pitchFamily="18" charset="0"/>
                      </a:rPr>
                      <m:t>=</m:t>
                    </m:r>
                    <m:r>
                      <a:rPr lang="en-AU" b="0" i="1" dirty="0" smtClean="0">
                        <a:latin typeface="Cambria Math" panose="02040503050406030204" pitchFamily="18" charset="0"/>
                      </a:rPr>
                      <m:t>13</m:t>
                    </m:r>
                    <m:r>
                      <a:rPr lang="en-AU" b="0" i="1" dirty="0" smtClean="0">
                        <a:latin typeface="Cambria Math" panose="02040503050406030204" pitchFamily="18" charset="0"/>
                      </a:rPr>
                      <m:t> </m:t>
                    </m:r>
                    <m:r>
                      <m:rPr>
                        <m:sty m:val="p"/>
                      </m:rPr>
                      <a:rPr lang="en-AU" b="0" i="0" dirty="0" smtClean="0">
                        <a:latin typeface="Cambria Math" panose="02040503050406030204" pitchFamily="18" charset="0"/>
                      </a:rPr>
                      <m:t>MeV</m:t>
                    </m:r>
                    <m:r>
                      <a:rPr lang="en-AU" b="0" i="1" dirty="0" smtClean="0">
                        <a:latin typeface="Cambria Math" panose="02040503050406030204" pitchFamily="18" charset="0"/>
                      </a:rPr>
                      <m:t>= </m:t>
                    </m:r>
                    <m:r>
                      <a:rPr lang="en-AU" b="0" i="1" dirty="0" smtClean="0">
                        <a:latin typeface="Cambria Math" panose="02040503050406030204" pitchFamily="18" charset="0"/>
                      </a:rPr>
                      <m:t>0</m:t>
                    </m:r>
                    <m:r>
                      <a:rPr lang="en-AU" b="0" i="1" dirty="0" smtClean="0">
                        <a:latin typeface="Cambria Math" panose="02040503050406030204" pitchFamily="18" charset="0"/>
                      </a:rPr>
                      <m:t>.</m:t>
                    </m:r>
                    <m:r>
                      <a:rPr lang="en-AU" b="0" i="1" dirty="0" smtClean="0">
                        <a:latin typeface="Cambria Math" panose="02040503050406030204" pitchFamily="18" charset="0"/>
                      </a:rPr>
                      <m:t>014</m:t>
                    </m:r>
                    <m:r>
                      <a:rPr lang="en-AU" b="0" i="1" dirty="0" smtClean="0">
                        <a:latin typeface="Cambria Math" panose="02040503050406030204" pitchFamily="18" charset="0"/>
                      </a:rPr>
                      <m:t> </m:t>
                    </m:r>
                    <m:sSub>
                      <m:sSubPr>
                        <m:ctrlPr>
                          <a:rPr lang="en-AU" b="0" i="1" dirty="0" smtClean="0">
                            <a:latin typeface="Cambria Math" panose="02040503050406030204" pitchFamily="18" charset="0"/>
                          </a:rPr>
                        </m:ctrlPr>
                      </m:sSubPr>
                      <m:e>
                        <m:r>
                          <a:rPr lang="en-AU" b="0" i="1" dirty="0" smtClean="0">
                            <a:latin typeface="Cambria Math" panose="02040503050406030204" pitchFamily="18" charset="0"/>
                          </a:rPr>
                          <m:t>𝑚</m:t>
                        </m:r>
                      </m:e>
                      <m:sub>
                        <m:r>
                          <a:rPr lang="en-AU" b="0" i="1" dirty="0" smtClean="0">
                            <a:latin typeface="Cambria Math" panose="02040503050406030204" pitchFamily="18" charset="0"/>
                          </a:rPr>
                          <m:t>𝑝</m:t>
                        </m:r>
                      </m:sub>
                    </m:sSub>
                  </m:oMath>
                </a14:m>
                <a:endParaRPr lang="en-AU" dirty="0"/>
              </a:p>
              <a:p>
                <a:pPr marL="0" indent="0">
                  <a:buNone/>
                </a:pPr>
                <a:endParaRPr lang="en-AU" dirty="0"/>
              </a:p>
            </p:txBody>
          </p:sp>
        </mc:Choice>
        <mc:Fallback>
          <p:sp>
            <p:nvSpPr>
              <p:cNvPr id="3" name="Content Placeholder 2">
                <a:extLst>
                  <a:ext uri="{FF2B5EF4-FFF2-40B4-BE49-F238E27FC236}">
                    <a16:creationId xmlns:a16="http://schemas.microsoft.com/office/drawing/2014/main" id="{D3EE3303-0E0E-97B7-2C81-3737BEC03D0C}"/>
                  </a:ext>
                </a:extLst>
              </p:cNvPr>
              <p:cNvSpPr>
                <a:spLocks noGrp="1" noRot="1" noChangeAspect="1" noMove="1" noResize="1" noEditPoints="1" noAdjustHandles="1" noChangeArrowheads="1" noChangeShapeType="1" noTextEdit="1"/>
              </p:cNvSpPr>
              <p:nvPr>
                <p:ph idx="1"/>
              </p:nvPr>
            </p:nvSpPr>
            <p:spPr>
              <a:xfrm>
                <a:off x="457200" y="685800"/>
                <a:ext cx="11353800" cy="5287965"/>
              </a:xfrm>
              <a:blipFill>
                <a:blip r:embed="rId3"/>
                <a:stretch>
                  <a:fillRect l="-590" t="-692" b="-78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267C9D94-D178-481C-06A8-14E8E8A3A997}"/>
              </a:ext>
            </a:extLst>
          </p:cNvPr>
          <p:cNvSpPr>
            <a:spLocks noGrp="1"/>
          </p:cNvSpPr>
          <p:nvPr>
            <p:ph type="dt" sz="half" idx="10"/>
          </p:nvPr>
        </p:nvSpPr>
        <p:spPr/>
        <p:txBody>
          <a:bodyPr/>
          <a:lstStyle/>
          <a:p>
            <a:r>
              <a:rPr lang="en-US"/>
              <a:t>.                    2025 October 14: NJU INP IWSHSSI 2025                                            (98)</a:t>
            </a:r>
            <a:endParaRPr lang="en-US" dirty="0"/>
          </a:p>
        </p:txBody>
      </p:sp>
      <p:sp>
        <p:nvSpPr>
          <p:cNvPr id="5" name="Footer Placeholder 4">
            <a:extLst>
              <a:ext uri="{FF2B5EF4-FFF2-40B4-BE49-F238E27FC236}">
                <a16:creationId xmlns:a16="http://schemas.microsoft.com/office/drawing/2014/main" id="{6FEB8FB4-D469-2C05-9574-0E3164E673FA}"/>
              </a:ext>
            </a:extLst>
          </p:cNvPr>
          <p:cNvSpPr>
            <a:spLocks noGrp="1"/>
          </p:cNvSpPr>
          <p:nvPr>
            <p:ph type="ftr" sz="quarter" idx="11"/>
          </p:nvPr>
        </p:nvSpPr>
        <p:spPr/>
        <p:txBody>
          <a:bodyPr/>
          <a:lstStyle/>
          <a:p>
            <a:r>
              <a:rPr lang="en-US"/>
              <a:t>Craig Roberts cdroberts@nju.edu.cn  471  2/4 Emergent Hadron Mass: Origins and Consequences</a:t>
            </a:r>
            <a:endParaRPr lang="en-US" dirty="0"/>
          </a:p>
        </p:txBody>
      </p:sp>
      <p:sp>
        <p:nvSpPr>
          <p:cNvPr id="6" name="Slide Number Placeholder 5">
            <a:extLst>
              <a:ext uri="{FF2B5EF4-FFF2-40B4-BE49-F238E27FC236}">
                <a16:creationId xmlns:a16="http://schemas.microsoft.com/office/drawing/2014/main" id="{346C6755-6B5C-6C08-C6AB-FA56BF58E1A7}"/>
              </a:ext>
            </a:extLst>
          </p:cNvPr>
          <p:cNvSpPr>
            <a:spLocks noGrp="1"/>
          </p:cNvSpPr>
          <p:nvPr>
            <p:ph type="sldNum" sz="quarter" idx="12"/>
          </p:nvPr>
        </p:nvSpPr>
        <p:spPr/>
        <p:txBody>
          <a:bodyPr/>
          <a:lstStyle/>
          <a:p>
            <a:fld id="{87034D8C-3CB4-402A-BC46-2AB14C0FE90A}" type="slidenum">
              <a:rPr lang="en-US" smtClean="0"/>
              <a:pPr/>
              <a:t>9</a:t>
            </a:fld>
            <a:endParaRPr lang="en-US"/>
          </a:p>
        </p:txBody>
      </p:sp>
    </p:spTree>
    <p:extLst>
      <p:ext uri="{BB962C8B-B14F-4D97-AF65-F5344CB8AC3E}">
        <p14:creationId xmlns:p14="http://schemas.microsoft.com/office/powerpoint/2010/main" val="283983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09800" y="4572001"/>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8800" b="1" kern="0" dirty="0">
              <a:solidFill>
                <a:schemeClr val="tx2"/>
              </a:solidFill>
              <a:latin typeface="+mj-lt"/>
              <a:ea typeface="+mj-ea"/>
              <a:cs typeface="+mj-cs"/>
            </a:endParaRPr>
          </a:p>
        </p:txBody>
      </p:sp>
      <p:sp>
        <p:nvSpPr>
          <p:cNvPr id="2" name="Title 1"/>
          <p:cNvSpPr>
            <a:spLocks noGrp="1"/>
          </p:cNvSpPr>
          <p:nvPr>
            <p:ph type="title"/>
          </p:nvPr>
        </p:nvSpPr>
        <p:spPr>
          <a:xfrm>
            <a:off x="1524000" y="3048001"/>
            <a:ext cx="9144000" cy="1362075"/>
          </a:xfrm>
        </p:spPr>
        <p:txBody>
          <a:bodyPr/>
          <a:lstStyle/>
          <a:p>
            <a:pPr lvl="0" algn="ctr"/>
            <a:r>
              <a:rPr lang="en-US" sz="69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Whence “0” ?</a:t>
            </a:r>
            <a:endParaRPr lang="en-US" sz="6900" i="1"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90</a:t>
            </a:fld>
            <a:endParaRPr lang="en-US"/>
          </a:p>
        </p:txBody>
      </p:sp>
      <p:sp>
        <p:nvSpPr>
          <p:cNvPr id="8" name="Text Placeholder 7"/>
          <p:cNvSpPr>
            <a:spLocks noGrp="1"/>
          </p:cNvSpPr>
          <p:nvPr>
            <p:ph type="body" idx="1"/>
          </p:nvPr>
        </p:nvSpPr>
        <p:spPr/>
        <p:txBody>
          <a:bodyPr/>
          <a:lstStyle/>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010" y="1828801"/>
            <a:ext cx="8892000" cy="610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Date Placeholder 3"/>
          <p:cNvSpPr>
            <a:spLocks noGrp="1"/>
          </p:cNvSpPr>
          <p:nvPr>
            <p:ph type="dt" sz="half" idx="10"/>
          </p:nvPr>
        </p:nvSpPr>
        <p:spPr>
          <a:xfrm>
            <a:off x="6874283" y="6629400"/>
            <a:ext cx="4639235" cy="381000"/>
          </a:xfrm>
        </p:spPr>
        <p:txBody>
          <a:bodyPr/>
          <a:lstStyle/>
          <a:p>
            <a:r>
              <a:rPr lang="en-US"/>
              <a:t>.                    2025 October 14: NJU INP IWSHSSI 2025                                            (98)</a:t>
            </a:r>
            <a:endParaRPr lang="en-US" dirty="0"/>
          </a:p>
        </p:txBody>
      </p:sp>
    </p:spTree>
    <p:extLst>
      <p:ext uri="{BB962C8B-B14F-4D97-AF65-F5344CB8AC3E}">
        <p14:creationId xmlns:p14="http://schemas.microsoft.com/office/powerpoint/2010/main" val="1042524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209800" y="4572001"/>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8800" b="1" kern="0" dirty="0">
              <a:solidFill>
                <a:schemeClr val="tx2"/>
              </a:solidFill>
              <a:latin typeface="+mj-lt"/>
              <a:ea typeface="+mj-ea"/>
              <a:cs typeface="+mj-cs"/>
            </a:endParaRPr>
          </a:p>
        </p:txBody>
      </p:sp>
      <p:sp>
        <p:nvSpPr>
          <p:cNvPr id="2" name="Title 1"/>
          <p:cNvSpPr>
            <a:spLocks noGrp="1"/>
          </p:cNvSpPr>
          <p:nvPr>
            <p:ph type="title"/>
          </p:nvPr>
        </p:nvSpPr>
        <p:spPr>
          <a:xfrm>
            <a:off x="1524000" y="3048001"/>
            <a:ext cx="9144000" cy="1362075"/>
          </a:xfrm>
        </p:spPr>
        <p:txBody>
          <a:bodyPr/>
          <a:lstStyle/>
          <a:p>
            <a:pPr lvl="0" algn="ctr"/>
            <a:r>
              <a:rPr lang="en-US" sz="69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Whence “0” ?</a:t>
            </a:r>
            <a:endParaRPr lang="en-US" sz="6900" i="1" dirty="0"/>
          </a:p>
        </p:txBody>
      </p:sp>
      <p:sp>
        <p:nvSpPr>
          <p:cNvPr id="5" name="Footer Placeholder 4"/>
          <p:cNvSpPr>
            <a:spLocks noGrp="1"/>
          </p:cNvSpPr>
          <p:nvPr>
            <p:ph type="ftr" sz="quarter" idx="11"/>
          </p:nvPr>
        </p:nvSpPr>
        <p:spPr/>
        <p:txBody>
          <a:bodyPr/>
          <a:lstStyle/>
          <a:p>
            <a:r>
              <a:rPr lang="fr-FR">
                <a:solidFill>
                  <a:schemeClr val="accent1">
                    <a:lumMod val="50000"/>
                  </a:schemeClr>
                </a:solidFill>
              </a:rPr>
              <a:t>Craig Roberts cdroberts@nju.edu.cn  471  2/4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91</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010" y="1828801"/>
            <a:ext cx="8892000" cy="6109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Text Placeholder 7"/>
          <p:cNvSpPr>
            <a:spLocks noGrp="1"/>
          </p:cNvSpPr>
          <p:nvPr>
            <p:ph type="body" idx="1"/>
          </p:nvPr>
        </p:nvSpPr>
        <p:spPr>
          <a:xfrm>
            <a:off x="2246313" y="4114801"/>
            <a:ext cx="7772400" cy="1500187"/>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008000"/>
                </a:solidFill>
              </a:rPr>
              <a:t>The answer is algebraic</a:t>
            </a:r>
          </a:p>
        </p:txBody>
      </p:sp>
      <p:sp>
        <p:nvSpPr>
          <p:cNvPr id="13" name="Date Placeholder 3"/>
          <p:cNvSpPr>
            <a:spLocks noGrp="1"/>
          </p:cNvSpPr>
          <p:nvPr>
            <p:ph type="dt" sz="half" idx="10"/>
          </p:nvPr>
        </p:nvSpPr>
        <p:spPr>
          <a:xfrm>
            <a:off x="6874283" y="6629400"/>
            <a:ext cx="4639235" cy="381000"/>
          </a:xfrm>
        </p:spPr>
        <p:txBody>
          <a:bodyPr/>
          <a:lstStyle/>
          <a:p>
            <a:r>
              <a:rPr lang="en-US"/>
              <a:t>.                    2025 October 14: NJU INP IWSHSSI 2025                                            (98)</a:t>
            </a:r>
            <a:endParaRPr lang="en-US" dirty="0"/>
          </a:p>
        </p:txBody>
      </p:sp>
    </p:spTree>
    <p:extLst>
      <p:ext uri="{BB962C8B-B14F-4D97-AF65-F5344CB8AC3E}">
        <p14:creationId xmlns:p14="http://schemas.microsoft.com/office/powerpoint/2010/main" val="4189550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b="0" i="1" dirty="0">
              <a:ln w="0"/>
              <a:solidFill>
                <a:schemeClr val="tx2">
                  <a:lumMod val="75000"/>
                </a:schemeClr>
              </a:solidFill>
              <a:effectLst>
                <a:reflection blurRad="6350" stA="60000" endA="900" endPos="58000" dir="5400000" sy="-100000" algn="bl" rotWithShape="0"/>
              </a:effectLst>
            </a:endParaRPr>
          </a:p>
        </p:txBody>
      </p:sp>
      <p:sp>
        <p:nvSpPr>
          <p:cNvPr id="3" name="Content Placeholder 2"/>
          <p:cNvSpPr>
            <a:spLocks noGrp="1"/>
          </p:cNvSpPr>
          <p:nvPr>
            <p:ph idx="1"/>
          </p:nvPr>
        </p:nvSpPr>
        <p:spPr>
          <a:xfrm>
            <a:off x="609600" y="990601"/>
            <a:ext cx="10972800" cy="4525963"/>
          </a:xfrm>
        </p:spPr>
        <p:txBody>
          <a:bodyPr/>
          <a:lstStyle/>
          <a:p>
            <a:r>
              <a:rPr lang="en-GB" dirty="0"/>
              <a:t>Pion’s </a:t>
            </a:r>
            <a:r>
              <a:rPr lang="en-GB" dirty="0" err="1"/>
              <a:t>Poincaré</a:t>
            </a:r>
            <a:r>
              <a:rPr lang="en-GB" dirty="0"/>
              <a:t>-invariant mass and </a:t>
            </a:r>
            <a:r>
              <a:rPr lang="en-GB" dirty="0" err="1"/>
              <a:t>Poincaré</a:t>
            </a:r>
            <a:r>
              <a:rPr lang="en-GB" dirty="0"/>
              <a:t>-covariant wave function are obtained by solving a Bethe-</a:t>
            </a:r>
            <a:r>
              <a:rPr lang="en-GB" dirty="0" err="1"/>
              <a:t>Salpeter</a:t>
            </a:r>
            <a:r>
              <a:rPr lang="en-GB" dirty="0"/>
              <a:t> equation. </a:t>
            </a:r>
          </a:p>
          <a:p>
            <a:r>
              <a:rPr lang="en-GB" dirty="0"/>
              <a:t>This is a scattering problem </a:t>
            </a:r>
          </a:p>
          <a:p>
            <a:r>
              <a:rPr lang="en-GB" dirty="0"/>
              <a:t>In chiral limit</a:t>
            </a:r>
          </a:p>
          <a:p>
            <a:pPr lvl="1"/>
            <a:r>
              <a:rPr lang="en-GB" sz="2200" dirty="0"/>
              <a:t>two massless fermions interact via exchange of massless gluons … initial system is massless; </a:t>
            </a:r>
          </a:p>
          <a:p>
            <a:pPr marL="457200" lvl="1" indent="0">
              <a:spcBef>
                <a:spcPts val="0"/>
              </a:spcBef>
              <a:buNone/>
            </a:pPr>
            <a:r>
              <a:rPr lang="en-GB" sz="2200" dirty="0"/>
              <a:t>    … and it remains massless at every order in perturbation theory</a:t>
            </a:r>
          </a:p>
          <a:p>
            <a:r>
              <a:rPr lang="en-GB" dirty="0"/>
              <a:t>But complete the calculation using an enumerable infinity of dressings and scatterings</a:t>
            </a:r>
          </a:p>
          <a:p>
            <a:endParaRPr lang="en-GB" dirty="0"/>
          </a:p>
          <a:p>
            <a:endParaRPr lang="en-GB" dirty="0"/>
          </a:p>
          <a:p>
            <a:r>
              <a:rPr lang="en-GB" dirty="0"/>
              <a:t>Then …</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703" y="4249738"/>
            <a:ext cx="4469981" cy="1981200"/>
          </a:xfrm>
          <a:prstGeom prst="rect">
            <a:avLst/>
          </a:prstGeom>
        </p:spPr>
      </p:pic>
    </p:spTree>
    <p:extLst>
      <p:ext uri="{BB962C8B-B14F-4D97-AF65-F5344CB8AC3E}">
        <p14:creationId xmlns:p14="http://schemas.microsoft.com/office/powerpoint/2010/main" val="2965053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2"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heel(2)">
                                      <p:cBhvr>
                                        <p:cTn id="18" dur="2000"/>
                                        <p:tgtEl>
                                          <p:spTgt spid="3">
                                            <p:txEl>
                                              <p:pRg st="5" end="5"/>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additive="base">
                                        <p:cTn id="2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i="1" dirty="0"/>
          </a:p>
        </p:txBody>
      </p:sp>
      <p:sp>
        <p:nvSpPr>
          <p:cNvPr id="3" name="Content Placeholder 2"/>
          <p:cNvSpPr>
            <a:spLocks noGrp="1"/>
          </p:cNvSpPr>
          <p:nvPr>
            <p:ph idx="1"/>
          </p:nvPr>
        </p:nvSpPr>
        <p:spPr>
          <a:xfrm>
            <a:off x="533400" y="825501"/>
            <a:ext cx="11049000" cy="5422900"/>
          </a:xfrm>
        </p:spPr>
        <p:txBody>
          <a:bodyPr/>
          <a:lstStyle/>
          <a:p>
            <a:r>
              <a:rPr lang="en-GB" sz="1600" dirty="0"/>
              <a:t>Obtain a coupled set of gap- and Bethe-</a:t>
            </a:r>
            <a:r>
              <a:rPr lang="en-GB" sz="1600" dirty="0" err="1"/>
              <a:t>Salpeter</a:t>
            </a:r>
            <a:r>
              <a:rPr lang="en-GB" sz="1600" dirty="0"/>
              <a:t> equations</a:t>
            </a:r>
          </a:p>
          <a:p>
            <a:pPr lvl="1">
              <a:spcBef>
                <a:spcPts val="0"/>
              </a:spcBef>
            </a:pPr>
            <a:r>
              <a:rPr lang="en-GB" sz="1600" dirty="0"/>
              <a:t>Bethe-</a:t>
            </a:r>
            <a:r>
              <a:rPr lang="en-GB" sz="1600" dirty="0" err="1"/>
              <a:t>Salpeter</a:t>
            </a:r>
            <a:r>
              <a:rPr lang="en-GB" sz="1600" dirty="0"/>
              <a:t> Kernel: </a:t>
            </a:r>
          </a:p>
          <a:p>
            <a:pPr lvl="2"/>
            <a:r>
              <a:rPr lang="en-GB" dirty="0"/>
              <a:t>valence-quarks with a momentum-dependent running mass produced by self-interacting gluons, which have given themselves a running mass</a:t>
            </a:r>
          </a:p>
          <a:p>
            <a:pPr lvl="2"/>
            <a:r>
              <a:rPr lang="en-GB" dirty="0"/>
              <a:t>Interactions of arbitrary but enumerable complexity involving these “basis vectors”</a:t>
            </a:r>
          </a:p>
          <a:p>
            <a:pPr lvl="1"/>
            <a:r>
              <a:rPr lang="en-GB" sz="1600" dirty="0"/>
              <a:t>Chiral limit: </a:t>
            </a:r>
          </a:p>
          <a:p>
            <a:pPr lvl="2">
              <a:spcBef>
                <a:spcPts val="0"/>
              </a:spcBef>
            </a:pPr>
            <a:r>
              <a:rPr lang="en-GB" dirty="0">
                <a:solidFill>
                  <a:srgbClr val="008000"/>
                </a:solidFill>
              </a:rPr>
              <a:t>Algebraic proof</a:t>
            </a:r>
          </a:p>
          <a:p>
            <a:pPr lvl="3"/>
            <a:r>
              <a:rPr lang="en-GB" dirty="0"/>
              <a:t>at any &amp; each finite order in symmetry-preserving construction of kernels for </a:t>
            </a:r>
          </a:p>
          <a:p>
            <a:pPr lvl="4"/>
            <a:r>
              <a:rPr lang="en-GB" dirty="0"/>
              <a:t>the gap (quark dressing) </a:t>
            </a:r>
          </a:p>
          <a:p>
            <a:pPr lvl="4"/>
            <a:r>
              <a:rPr lang="en-GB" dirty="0"/>
              <a:t>and Bethe-</a:t>
            </a:r>
            <a:r>
              <a:rPr lang="en-GB" dirty="0" err="1"/>
              <a:t>Salpeter</a:t>
            </a:r>
            <a:r>
              <a:rPr lang="en-GB" dirty="0"/>
              <a:t> (bound-state) equations, </a:t>
            </a:r>
          </a:p>
          <a:p>
            <a:pPr lvl="3"/>
            <a:r>
              <a:rPr lang="en-GB" dirty="0"/>
              <a:t>there is a precise cancellation between </a:t>
            </a:r>
          </a:p>
          <a:p>
            <a:pPr lvl="4"/>
            <a:r>
              <a:rPr lang="en-GB" dirty="0"/>
              <a:t>mass-generating effect of dressing the valence-quarks </a:t>
            </a:r>
          </a:p>
          <a:p>
            <a:pPr lvl="4"/>
            <a:r>
              <a:rPr lang="en-GB" dirty="0"/>
              <a:t>and attraction introduced by the scattering events</a:t>
            </a:r>
          </a:p>
          <a:p>
            <a:pPr lvl="2"/>
            <a:r>
              <a:rPr lang="en-GB" dirty="0">
                <a:solidFill>
                  <a:srgbClr val="008000"/>
                </a:solidFill>
              </a:rPr>
              <a:t>Cancellation guarantees that </a:t>
            </a:r>
          </a:p>
          <a:p>
            <a:pPr lvl="3"/>
            <a:r>
              <a:rPr lang="en-GB" dirty="0"/>
              <a:t>simple system,  which began massless, </a:t>
            </a:r>
          </a:p>
          <a:p>
            <a:pPr lvl="3"/>
            <a:r>
              <a:rPr lang="en-GB" dirty="0"/>
              <a:t>becomes a complex system, with </a:t>
            </a:r>
          </a:p>
          <a:p>
            <a:pPr lvl="4"/>
            <a:r>
              <a:rPr lang="en-GB" dirty="0"/>
              <a:t>a nontrivial bound-state wave function </a:t>
            </a:r>
          </a:p>
          <a:p>
            <a:pPr lvl="4"/>
            <a:r>
              <a:rPr lang="en-GB" dirty="0"/>
              <a:t>attached to a pole in the scattering matrix, which remains at </a:t>
            </a:r>
            <a:r>
              <a:rPr lang="en-GB" i="1" dirty="0"/>
              <a:t>P</a:t>
            </a:r>
            <a:r>
              <a:rPr lang="en-GB" i="1" baseline="30000" dirty="0"/>
              <a:t>2</a:t>
            </a:r>
            <a:r>
              <a:rPr lang="en-GB" i="1" dirty="0"/>
              <a:t>=0</a:t>
            </a:r>
            <a:r>
              <a:rPr lang="en-GB" dirty="0"/>
              <a:t> … </a:t>
            </a:r>
          </a:p>
          <a:p>
            <a:pPr lvl="2"/>
            <a:r>
              <a:rPr lang="en-GB" dirty="0">
                <a:solidFill>
                  <a:srgbClr val="008000"/>
                </a:solidFill>
              </a:rPr>
              <a:t>Interacting, bound system remains massless!</a:t>
            </a:r>
          </a:p>
          <a:p>
            <a:pPr lvl="2"/>
            <a:endParaRPr lang="en-GB" sz="14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a:xfrm>
            <a:off x="2181226" y="6360112"/>
            <a:ext cx="5942013" cy="228600"/>
          </a:xfrm>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93</a:t>
            </a:fld>
            <a:endParaRPr lang="en-US"/>
          </a:p>
        </p:txBody>
      </p:sp>
      <p:sp>
        <p:nvSpPr>
          <p:cNvPr id="8" name="Rectangle 7"/>
          <p:cNvSpPr/>
          <p:nvPr/>
        </p:nvSpPr>
        <p:spPr bwMode="auto">
          <a:xfrm>
            <a:off x="0" y="0"/>
            <a:ext cx="5181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err="1">
                <a:solidFill>
                  <a:schemeClr val="accent1">
                    <a:lumMod val="50000"/>
                  </a:schemeClr>
                </a:solidFill>
                <a:latin typeface="Calibri" pitchFamily="34" charset="0"/>
              </a:rPr>
              <a:t>Munczek</a:t>
            </a:r>
            <a:r>
              <a:rPr lang="en-GB" sz="1200" i="1" dirty="0">
                <a:solidFill>
                  <a:schemeClr val="accent1">
                    <a:lumMod val="50000"/>
                  </a:schemeClr>
                </a:solidFill>
                <a:latin typeface="Calibri" pitchFamily="34" charset="0"/>
              </a:rPr>
              <a:t>, H. J., Phys. Rev. D </a:t>
            </a:r>
            <a:r>
              <a:rPr lang="en-GB" sz="1200" b="1" i="1" dirty="0">
                <a:solidFill>
                  <a:schemeClr val="accent1">
                    <a:lumMod val="50000"/>
                  </a:schemeClr>
                </a:solidFill>
                <a:latin typeface="Calibri" pitchFamily="34" charset="0"/>
              </a:rPr>
              <a:t>52</a:t>
            </a:r>
            <a:r>
              <a:rPr lang="en-GB" sz="1200" i="1" dirty="0">
                <a:solidFill>
                  <a:schemeClr val="accent1">
                    <a:lumMod val="50000"/>
                  </a:schemeClr>
                </a:solidFill>
                <a:latin typeface="Calibri" pitchFamily="34" charset="0"/>
              </a:rPr>
              <a:t> (1995) pp. 4736-4740</a:t>
            </a:r>
          </a:p>
          <a:p>
            <a:pPr fontAlgn="base">
              <a:spcBef>
                <a:spcPct val="0"/>
              </a:spcBef>
              <a:spcAft>
                <a:spcPct val="0"/>
              </a:spcAft>
            </a:pPr>
            <a:r>
              <a:rPr lang="en-GB" sz="1200" i="1" dirty="0">
                <a:solidFill>
                  <a:schemeClr val="accent1">
                    <a:lumMod val="50000"/>
                  </a:schemeClr>
                </a:solidFill>
                <a:latin typeface="Calibri" pitchFamily="34" charset="0"/>
              </a:rPr>
              <a:t>Bender, A., Roberts, C.D. and von </a:t>
            </a:r>
            <a:r>
              <a:rPr lang="en-GB" sz="1200" i="1" dirty="0" err="1">
                <a:solidFill>
                  <a:schemeClr val="accent1">
                    <a:lumMod val="50000"/>
                  </a:schemeClr>
                </a:solidFill>
                <a:latin typeface="Calibri" pitchFamily="34" charset="0"/>
              </a:rPr>
              <a:t>Smekal</a:t>
            </a:r>
            <a:r>
              <a:rPr lang="en-GB" sz="1200" i="1" dirty="0">
                <a:solidFill>
                  <a:schemeClr val="accent1">
                    <a:lumMod val="50000"/>
                  </a:schemeClr>
                </a:solidFill>
                <a:latin typeface="Calibri" pitchFamily="34" charset="0"/>
              </a:rPr>
              <a:t>, L., Phys. Lett. B </a:t>
            </a:r>
            <a:r>
              <a:rPr lang="en-GB" sz="1200" b="1" i="1" dirty="0">
                <a:solidFill>
                  <a:schemeClr val="accent1">
                    <a:lumMod val="50000"/>
                  </a:schemeClr>
                </a:solidFill>
                <a:latin typeface="Calibri" pitchFamily="34" charset="0"/>
              </a:rPr>
              <a:t>380</a:t>
            </a:r>
            <a:r>
              <a:rPr lang="en-GB" sz="1200" i="1" dirty="0">
                <a:solidFill>
                  <a:schemeClr val="accent1">
                    <a:lumMod val="50000"/>
                  </a:schemeClr>
                </a:solidFill>
                <a:latin typeface="Calibri" pitchFamily="34" charset="0"/>
              </a:rPr>
              <a:t> (1996) pp. 7-12</a:t>
            </a:r>
          </a:p>
          <a:p>
            <a:pPr fontAlgn="base">
              <a:spcBef>
                <a:spcPct val="0"/>
              </a:spcBef>
              <a:spcAft>
                <a:spcPct val="0"/>
              </a:spcAft>
            </a:pPr>
            <a:r>
              <a:rPr lang="en-AU" sz="1200" i="1" dirty="0">
                <a:solidFill>
                  <a:schemeClr val="accent1">
                    <a:lumMod val="50000"/>
                  </a:schemeClr>
                </a:solidFill>
                <a:latin typeface="Calibri" pitchFamily="34" charset="0"/>
              </a:rPr>
              <a:t>Maris, P. , Roberts, C.D. and Tandy, P.C., Phys. Lett. B </a:t>
            </a:r>
            <a:r>
              <a:rPr lang="en-AU" sz="1200" b="1" i="1" dirty="0">
                <a:solidFill>
                  <a:schemeClr val="accent1">
                    <a:lumMod val="50000"/>
                  </a:schemeClr>
                </a:solidFill>
                <a:latin typeface="Calibri" pitchFamily="34" charset="0"/>
              </a:rPr>
              <a:t>420</a:t>
            </a:r>
            <a:r>
              <a:rPr lang="en-AU" sz="1200" i="1" dirty="0">
                <a:solidFill>
                  <a:schemeClr val="accent1">
                    <a:lumMod val="50000"/>
                  </a:schemeClr>
                </a:solidFill>
                <a:latin typeface="Calibri" pitchFamily="34" charset="0"/>
              </a:rPr>
              <a:t> (1998) pp. 267-273</a:t>
            </a:r>
          </a:p>
          <a:p>
            <a:pPr fontAlgn="base">
              <a:spcBef>
                <a:spcPct val="0"/>
              </a:spcBef>
              <a:spcAft>
                <a:spcPct val="0"/>
              </a:spcAft>
            </a:pPr>
            <a:r>
              <a:rPr lang="en-GB" sz="1200" i="1" dirty="0" err="1">
                <a:solidFill>
                  <a:schemeClr val="accent1">
                    <a:lumMod val="50000"/>
                  </a:schemeClr>
                </a:solidFill>
              </a:rPr>
              <a:t>Binosi</a:t>
            </a:r>
            <a:r>
              <a:rPr lang="en-GB" sz="1200" i="1" dirty="0">
                <a:solidFill>
                  <a:schemeClr val="accent1">
                    <a:lumMod val="50000"/>
                  </a:schemeClr>
                </a:solidFill>
              </a:rPr>
              <a:t>, Chang, </a:t>
            </a:r>
            <a:r>
              <a:rPr lang="en-GB" sz="1200" i="1" dirty="0" err="1">
                <a:solidFill>
                  <a:schemeClr val="accent1">
                    <a:lumMod val="50000"/>
                  </a:schemeClr>
                </a:solidFill>
              </a:rPr>
              <a:t>Papavassiliou</a:t>
            </a:r>
            <a:r>
              <a:rPr lang="en-GB" sz="1200" i="1" dirty="0">
                <a:solidFill>
                  <a:schemeClr val="accent1">
                    <a:lumMod val="50000"/>
                  </a:schemeClr>
                </a:solidFill>
              </a:rPr>
              <a:t>, Qin, Roberts, Phys. Rev. D </a:t>
            </a:r>
            <a:r>
              <a:rPr lang="en-GB" sz="1200" b="1" i="1" dirty="0">
                <a:solidFill>
                  <a:schemeClr val="accent1">
                    <a:lumMod val="50000"/>
                  </a:schemeClr>
                </a:solidFill>
              </a:rPr>
              <a:t>93</a:t>
            </a:r>
            <a:r>
              <a:rPr lang="en-GB" sz="1200" i="1" dirty="0">
                <a:solidFill>
                  <a:schemeClr val="accent1">
                    <a:lumMod val="50000"/>
                  </a:schemeClr>
                </a:solidFill>
              </a:rPr>
              <a:t> (2016) 096010/1-7</a:t>
            </a:r>
            <a:endParaRPr lang="en-GB" sz="1200" i="1"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3677855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i="1" dirty="0"/>
          </a:p>
        </p:txBody>
      </p:sp>
      <p:sp>
        <p:nvSpPr>
          <p:cNvPr id="3" name="Content Placeholder 2"/>
          <p:cNvSpPr>
            <a:spLocks noGrp="1"/>
          </p:cNvSpPr>
          <p:nvPr>
            <p:ph idx="1"/>
          </p:nvPr>
        </p:nvSpPr>
        <p:spPr>
          <a:xfrm>
            <a:off x="533400" y="825501"/>
            <a:ext cx="11049000" cy="5422900"/>
          </a:xfrm>
        </p:spPr>
        <p:txBody>
          <a:bodyPr/>
          <a:lstStyle/>
          <a:p>
            <a:r>
              <a:rPr lang="en-GB" sz="1600" dirty="0"/>
              <a:t>Obtain a coupled set of gap- and Bethe-</a:t>
            </a:r>
            <a:r>
              <a:rPr lang="en-GB" sz="1600" dirty="0" err="1"/>
              <a:t>Salpeter</a:t>
            </a:r>
            <a:r>
              <a:rPr lang="en-GB" sz="1600" dirty="0"/>
              <a:t> equations</a:t>
            </a:r>
          </a:p>
          <a:p>
            <a:pPr lvl="1">
              <a:spcBef>
                <a:spcPts val="0"/>
              </a:spcBef>
            </a:pPr>
            <a:r>
              <a:rPr lang="en-GB" sz="1600" dirty="0"/>
              <a:t>Bethe-</a:t>
            </a:r>
            <a:r>
              <a:rPr lang="en-GB" sz="1600" dirty="0" err="1"/>
              <a:t>Salpeter</a:t>
            </a:r>
            <a:r>
              <a:rPr lang="en-GB" sz="1600" dirty="0"/>
              <a:t> Kernel: </a:t>
            </a:r>
          </a:p>
          <a:p>
            <a:pPr lvl="2"/>
            <a:r>
              <a:rPr lang="en-GB" dirty="0"/>
              <a:t>valence-quarks with a momentum-dependent running mass produced by self-interacting gluons, which have given themselves a running mass</a:t>
            </a:r>
          </a:p>
          <a:p>
            <a:pPr lvl="2"/>
            <a:r>
              <a:rPr lang="en-GB" dirty="0"/>
              <a:t>Interactions of arbitrary but enumerable complexity involving these “basis vectors”</a:t>
            </a:r>
          </a:p>
          <a:p>
            <a:pPr lvl="1"/>
            <a:r>
              <a:rPr lang="en-GB" sz="1600" dirty="0"/>
              <a:t>Chiral limit: </a:t>
            </a:r>
          </a:p>
          <a:p>
            <a:pPr lvl="2">
              <a:spcBef>
                <a:spcPts val="0"/>
              </a:spcBef>
            </a:pPr>
            <a:r>
              <a:rPr lang="en-GB" dirty="0">
                <a:solidFill>
                  <a:srgbClr val="008000"/>
                </a:solidFill>
              </a:rPr>
              <a:t>Algebraic proof</a:t>
            </a:r>
          </a:p>
          <a:p>
            <a:pPr lvl="3"/>
            <a:r>
              <a:rPr lang="en-GB" dirty="0"/>
              <a:t>at any &amp; each finite order in symmetry-preserving construction of kernels for </a:t>
            </a:r>
          </a:p>
          <a:p>
            <a:pPr lvl="4"/>
            <a:r>
              <a:rPr lang="en-GB" dirty="0"/>
              <a:t>the gap (quark dressing) </a:t>
            </a:r>
          </a:p>
          <a:p>
            <a:pPr lvl="4"/>
            <a:r>
              <a:rPr lang="en-GB" dirty="0"/>
              <a:t>and Bethe-</a:t>
            </a:r>
            <a:r>
              <a:rPr lang="en-GB" dirty="0" err="1"/>
              <a:t>Salpeter</a:t>
            </a:r>
            <a:r>
              <a:rPr lang="en-GB" dirty="0"/>
              <a:t> (bound-state) equations, </a:t>
            </a:r>
          </a:p>
          <a:p>
            <a:pPr lvl="3"/>
            <a:r>
              <a:rPr lang="en-GB" dirty="0"/>
              <a:t>there is a precise cancellation between </a:t>
            </a:r>
          </a:p>
          <a:p>
            <a:pPr lvl="4"/>
            <a:r>
              <a:rPr lang="en-GB" dirty="0"/>
              <a:t>mass-generating effect of dressing the valence-quarks </a:t>
            </a:r>
          </a:p>
          <a:p>
            <a:pPr lvl="4"/>
            <a:r>
              <a:rPr lang="en-GB" dirty="0"/>
              <a:t>and attraction introduced by the scattering events</a:t>
            </a:r>
          </a:p>
          <a:p>
            <a:pPr lvl="2"/>
            <a:r>
              <a:rPr lang="en-GB" dirty="0">
                <a:solidFill>
                  <a:srgbClr val="008000"/>
                </a:solidFill>
              </a:rPr>
              <a:t>Cancellation guarantees that </a:t>
            </a:r>
          </a:p>
          <a:p>
            <a:pPr lvl="3"/>
            <a:r>
              <a:rPr lang="en-GB" dirty="0"/>
              <a:t>simple system,  which began massless, </a:t>
            </a:r>
          </a:p>
          <a:p>
            <a:pPr lvl="3"/>
            <a:r>
              <a:rPr lang="en-GB" dirty="0"/>
              <a:t>becomes a complex system, with </a:t>
            </a:r>
          </a:p>
          <a:p>
            <a:pPr lvl="4"/>
            <a:r>
              <a:rPr lang="en-GB" dirty="0"/>
              <a:t>a nontrivial bound-state wave function </a:t>
            </a:r>
          </a:p>
          <a:p>
            <a:pPr lvl="4"/>
            <a:r>
              <a:rPr lang="en-GB" dirty="0"/>
              <a:t>attached to a pole in the scattering matrix, which remains at </a:t>
            </a:r>
            <a:r>
              <a:rPr lang="en-GB" i="1" dirty="0"/>
              <a:t>P</a:t>
            </a:r>
            <a:r>
              <a:rPr lang="en-GB" i="1" baseline="30000" dirty="0"/>
              <a:t>2</a:t>
            </a:r>
            <a:r>
              <a:rPr lang="en-GB" i="1" dirty="0"/>
              <a:t>=0</a:t>
            </a:r>
            <a:r>
              <a:rPr lang="en-GB" dirty="0"/>
              <a:t> … </a:t>
            </a:r>
          </a:p>
          <a:p>
            <a:pPr lvl="2"/>
            <a:r>
              <a:rPr lang="en-GB" dirty="0">
                <a:solidFill>
                  <a:srgbClr val="008000"/>
                </a:solidFill>
              </a:rPr>
              <a:t>Interacting, bound system remains massless!</a:t>
            </a:r>
          </a:p>
          <a:p>
            <a:pPr lvl="2"/>
            <a:endParaRPr lang="en-GB" sz="14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a:xfrm>
            <a:off x="2181226" y="6360112"/>
            <a:ext cx="5942013" cy="228600"/>
          </a:xfrm>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94</a:t>
            </a:fld>
            <a:endParaRPr lang="en-US"/>
          </a:p>
        </p:txBody>
      </p:sp>
      <p:sp>
        <p:nvSpPr>
          <p:cNvPr id="8" name="Rectangle 7"/>
          <p:cNvSpPr/>
          <p:nvPr/>
        </p:nvSpPr>
        <p:spPr bwMode="auto">
          <a:xfrm>
            <a:off x="0" y="0"/>
            <a:ext cx="51816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sz="1200" i="1" dirty="0" err="1">
                <a:solidFill>
                  <a:schemeClr val="accent1">
                    <a:lumMod val="50000"/>
                  </a:schemeClr>
                </a:solidFill>
                <a:latin typeface="Calibri" pitchFamily="34" charset="0"/>
              </a:rPr>
              <a:t>Munczek</a:t>
            </a:r>
            <a:r>
              <a:rPr lang="en-GB" sz="1200" i="1" dirty="0">
                <a:solidFill>
                  <a:schemeClr val="accent1">
                    <a:lumMod val="50000"/>
                  </a:schemeClr>
                </a:solidFill>
                <a:latin typeface="Calibri" pitchFamily="34" charset="0"/>
              </a:rPr>
              <a:t>, H. J., Phys. Rev. D </a:t>
            </a:r>
            <a:r>
              <a:rPr lang="en-GB" sz="1200" b="1" i="1" dirty="0">
                <a:solidFill>
                  <a:schemeClr val="accent1">
                    <a:lumMod val="50000"/>
                  </a:schemeClr>
                </a:solidFill>
                <a:latin typeface="Calibri" pitchFamily="34" charset="0"/>
              </a:rPr>
              <a:t>52</a:t>
            </a:r>
            <a:r>
              <a:rPr lang="en-GB" sz="1200" i="1" dirty="0">
                <a:solidFill>
                  <a:schemeClr val="accent1">
                    <a:lumMod val="50000"/>
                  </a:schemeClr>
                </a:solidFill>
                <a:latin typeface="Calibri" pitchFamily="34" charset="0"/>
              </a:rPr>
              <a:t> (1995) pp. 4736-4740</a:t>
            </a:r>
          </a:p>
          <a:p>
            <a:pPr fontAlgn="base">
              <a:spcBef>
                <a:spcPct val="0"/>
              </a:spcBef>
              <a:spcAft>
                <a:spcPct val="0"/>
              </a:spcAft>
            </a:pPr>
            <a:r>
              <a:rPr lang="en-GB" sz="1200" i="1" dirty="0">
                <a:solidFill>
                  <a:schemeClr val="accent1">
                    <a:lumMod val="50000"/>
                  </a:schemeClr>
                </a:solidFill>
                <a:latin typeface="Calibri" pitchFamily="34" charset="0"/>
              </a:rPr>
              <a:t>Bender, A., Roberts, C.D. and von </a:t>
            </a:r>
            <a:r>
              <a:rPr lang="en-GB" sz="1200" i="1" dirty="0" err="1">
                <a:solidFill>
                  <a:schemeClr val="accent1">
                    <a:lumMod val="50000"/>
                  </a:schemeClr>
                </a:solidFill>
                <a:latin typeface="Calibri" pitchFamily="34" charset="0"/>
              </a:rPr>
              <a:t>Smekal</a:t>
            </a:r>
            <a:r>
              <a:rPr lang="en-GB" sz="1200" i="1" dirty="0">
                <a:solidFill>
                  <a:schemeClr val="accent1">
                    <a:lumMod val="50000"/>
                  </a:schemeClr>
                </a:solidFill>
                <a:latin typeface="Calibri" pitchFamily="34" charset="0"/>
              </a:rPr>
              <a:t>, L., Phys. Lett. B </a:t>
            </a:r>
            <a:r>
              <a:rPr lang="en-GB" sz="1200" b="1" i="1" dirty="0">
                <a:solidFill>
                  <a:schemeClr val="accent1">
                    <a:lumMod val="50000"/>
                  </a:schemeClr>
                </a:solidFill>
                <a:latin typeface="Calibri" pitchFamily="34" charset="0"/>
              </a:rPr>
              <a:t>380</a:t>
            </a:r>
            <a:r>
              <a:rPr lang="en-GB" sz="1200" i="1" dirty="0">
                <a:solidFill>
                  <a:schemeClr val="accent1">
                    <a:lumMod val="50000"/>
                  </a:schemeClr>
                </a:solidFill>
                <a:latin typeface="Calibri" pitchFamily="34" charset="0"/>
              </a:rPr>
              <a:t> (1996) pp. 7-12</a:t>
            </a:r>
          </a:p>
          <a:p>
            <a:pPr fontAlgn="base">
              <a:spcBef>
                <a:spcPct val="0"/>
              </a:spcBef>
              <a:spcAft>
                <a:spcPct val="0"/>
              </a:spcAft>
            </a:pPr>
            <a:r>
              <a:rPr lang="en-AU" sz="1200" i="1" dirty="0">
                <a:solidFill>
                  <a:schemeClr val="accent1">
                    <a:lumMod val="50000"/>
                  </a:schemeClr>
                </a:solidFill>
                <a:latin typeface="Calibri" pitchFamily="34" charset="0"/>
              </a:rPr>
              <a:t>Maris, P. , Roberts, C.D. and Tandy, P.C., Phys. Lett. B </a:t>
            </a:r>
            <a:r>
              <a:rPr lang="en-AU" sz="1200" b="1" i="1" dirty="0">
                <a:solidFill>
                  <a:schemeClr val="accent1">
                    <a:lumMod val="50000"/>
                  </a:schemeClr>
                </a:solidFill>
                <a:latin typeface="Calibri" pitchFamily="34" charset="0"/>
              </a:rPr>
              <a:t>420</a:t>
            </a:r>
            <a:r>
              <a:rPr lang="en-AU" sz="1200" i="1" dirty="0">
                <a:solidFill>
                  <a:schemeClr val="accent1">
                    <a:lumMod val="50000"/>
                  </a:schemeClr>
                </a:solidFill>
                <a:latin typeface="Calibri" pitchFamily="34" charset="0"/>
              </a:rPr>
              <a:t> (1998) pp. 267-273</a:t>
            </a:r>
          </a:p>
          <a:p>
            <a:pPr fontAlgn="base">
              <a:spcBef>
                <a:spcPct val="0"/>
              </a:spcBef>
              <a:spcAft>
                <a:spcPct val="0"/>
              </a:spcAft>
            </a:pPr>
            <a:r>
              <a:rPr lang="en-GB" sz="1200" i="1" dirty="0" err="1">
                <a:solidFill>
                  <a:schemeClr val="accent1">
                    <a:lumMod val="50000"/>
                  </a:schemeClr>
                </a:solidFill>
              </a:rPr>
              <a:t>Binosi</a:t>
            </a:r>
            <a:r>
              <a:rPr lang="en-GB" sz="1200" i="1" dirty="0">
                <a:solidFill>
                  <a:schemeClr val="accent1">
                    <a:lumMod val="50000"/>
                  </a:schemeClr>
                </a:solidFill>
              </a:rPr>
              <a:t>, Chang, </a:t>
            </a:r>
            <a:r>
              <a:rPr lang="en-GB" sz="1200" i="1" dirty="0" err="1">
                <a:solidFill>
                  <a:schemeClr val="accent1">
                    <a:lumMod val="50000"/>
                  </a:schemeClr>
                </a:solidFill>
              </a:rPr>
              <a:t>Papavassiliou</a:t>
            </a:r>
            <a:r>
              <a:rPr lang="en-GB" sz="1200" i="1" dirty="0">
                <a:solidFill>
                  <a:schemeClr val="accent1">
                    <a:lumMod val="50000"/>
                  </a:schemeClr>
                </a:solidFill>
              </a:rPr>
              <a:t>, Qin, Roberts, Phys. Rev. D </a:t>
            </a:r>
            <a:r>
              <a:rPr lang="en-GB" sz="1200" b="1" i="1" dirty="0">
                <a:solidFill>
                  <a:schemeClr val="accent1">
                    <a:lumMod val="50000"/>
                  </a:schemeClr>
                </a:solidFill>
              </a:rPr>
              <a:t>93</a:t>
            </a:r>
            <a:r>
              <a:rPr lang="en-GB" sz="1200" i="1" dirty="0">
                <a:solidFill>
                  <a:schemeClr val="accent1">
                    <a:lumMod val="50000"/>
                  </a:schemeClr>
                </a:solidFill>
              </a:rPr>
              <a:t> (2016) 096010/1-7</a:t>
            </a:r>
            <a:endParaRPr lang="en-GB" sz="1200" i="1" dirty="0">
              <a:solidFill>
                <a:schemeClr val="accent1">
                  <a:lumMod val="50000"/>
                </a:schemeClr>
              </a:solidFill>
              <a:latin typeface="Calibri" pitchFamily="34" charset="0"/>
            </a:endParaRPr>
          </a:p>
        </p:txBody>
      </p:sp>
      <p:sp>
        <p:nvSpPr>
          <p:cNvPr id="7" name="TextBox 6">
            <a:extLst>
              <a:ext uri="{FF2B5EF4-FFF2-40B4-BE49-F238E27FC236}">
                <a16:creationId xmlns:a16="http://schemas.microsoft.com/office/drawing/2014/main" id="{E6C3194E-BAF8-BC20-DDF0-C570E804CFDD}"/>
              </a:ext>
            </a:extLst>
          </p:cNvPr>
          <p:cNvSpPr txBox="1"/>
          <p:nvPr/>
        </p:nvSpPr>
        <p:spPr>
          <a:xfrm>
            <a:off x="1981200" y="1143001"/>
            <a:ext cx="8153400" cy="2923877"/>
          </a:xfrm>
          <a:prstGeom prst="rect">
            <a:avLst/>
          </a:prstGeom>
          <a:solidFill>
            <a:schemeClr val="bg1"/>
          </a:solidFill>
          <a:ln>
            <a:solidFill>
              <a:srgbClr val="008000"/>
            </a:solidFill>
          </a:ln>
        </p:spPr>
        <p:txBody>
          <a:bodyPr wrap="square" rtlCol="0">
            <a:spAutoFit/>
          </a:bodyPr>
          <a:lstStyle/>
          <a:p>
            <a:pPr algn="ctr"/>
            <a:r>
              <a:rPr lang="en-GB" sz="3200" b="1" i="1" u="sng" dirty="0">
                <a:solidFill>
                  <a:srgbClr val="008000"/>
                </a:solidFill>
              </a:rPr>
              <a:t>Quantum field theory statement</a:t>
            </a:r>
            <a:r>
              <a:rPr lang="en-GB" sz="3200" b="1" i="1" dirty="0">
                <a:solidFill>
                  <a:srgbClr val="008000"/>
                </a:solidFill>
              </a:rPr>
              <a:t>: </a:t>
            </a:r>
          </a:p>
          <a:p>
            <a:pPr algn="ctr"/>
            <a:r>
              <a:rPr lang="en-GB" sz="3200" b="1" i="1" dirty="0">
                <a:solidFill>
                  <a:srgbClr val="008000"/>
                </a:solidFill>
              </a:rPr>
              <a:t>In the </a:t>
            </a:r>
            <a:r>
              <a:rPr lang="en-GB" sz="3200" b="1" i="1" dirty="0" err="1">
                <a:solidFill>
                  <a:srgbClr val="008000"/>
                </a:solidFill>
              </a:rPr>
              <a:t>pseudsocalar</a:t>
            </a:r>
            <a:r>
              <a:rPr lang="en-GB" sz="3200" b="1" i="1" dirty="0">
                <a:solidFill>
                  <a:srgbClr val="008000"/>
                </a:solidFill>
              </a:rPr>
              <a:t> channel, the dynamically generated mass of the two fermions is precisely cancelled by the attractive interactions between them – </a:t>
            </a:r>
            <a:r>
              <a:rPr lang="en-GB" sz="3200" b="1" i="1" dirty="0" err="1">
                <a:solidFill>
                  <a:srgbClr val="008000"/>
                </a:solidFill>
              </a:rPr>
              <a:t>iff</a:t>
            </a:r>
            <a:r>
              <a:rPr lang="en-GB" sz="3200" b="1" i="1" dirty="0">
                <a:solidFill>
                  <a:srgbClr val="008000"/>
                </a:solidFill>
              </a:rPr>
              <a:t> – </a:t>
            </a:r>
          </a:p>
          <a:p>
            <a:endParaRPr lang="en-GB" sz="2400" dirty="0"/>
          </a:p>
        </p:txBody>
      </p:sp>
      <p:sp>
        <p:nvSpPr>
          <p:cNvPr id="9" name="TextBox 8">
            <a:extLst>
              <a:ext uri="{FF2B5EF4-FFF2-40B4-BE49-F238E27FC236}">
                <a16:creationId xmlns:a16="http://schemas.microsoft.com/office/drawing/2014/main" id="{A5162D29-1CD5-1164-435B-114F62C89050}"/>
              </a:ext>
            </a:extLst>
          </p:cNvPr>
          <p:cNvSpPr txBox="1"/>
          <p:nvPr/>
        </p:nvSpPr>
        <p:spPr>
          <a:xfrm>
            <a:off x="3124200" y="3581400"/>
            <a:ext cx="5867400" cy="1107996"/>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algn="ct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r>
              <a:rPr lang="el-GR" sz="6600" b="1" i="1" baseline="-25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E</a:t>
            </a:r>
            <a:r>
              <a:rPr lang="el-GR" sz="6600" b="1" i="1" baseline="-25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6600" b="1" i="1" baseline="30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B(p</a:t>
            </a:r>
            <a:r>
              <a:rPr lang="en-US" sz="6600" b="1" i="1" baseline="30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sp>
        <p:nvSpPr>
          <p:cNvPr id="10" name="TextBox 9">
            <a:extLst>
              <a:ext uri="{FF2B5EF4-FFF2-40B4-BE49-F238E27FC236}">
                <a16:creationId xmlns:a16="http://schemas.microsoft.com/office/drawing/2014/main" id="{B9A3CD65-E0EB-BD64-5B3F-1D2D80408A0D}"/>
              </a:ext>
            </a:extLst>
          </p:cNvPr>
          <p:cNvSpPr txBox="1"/>
          <p:nvPr/>
        </p:nvSpPr>
        <p:spPr>
          <a:xfrm>
            <a:off x="3124200" y="5064204"/>
            <a:ext cx="5867400" cy="1107996"/>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algn="ct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2 </a:t>
            </a:r>
            <a:r>
              <a:rPr lang="en-US" sz="6600" b="1" i="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t>
            </a:r>
            <a:r>
              <a:rPr lang="en-US" sz="6600" b="1" i="1" baseline="-2500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q</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a:t>
            </a:r>
            <a:r>
              <a:rPr lang="en-US" sz="6600" b="1" i="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U</a:t>
            </a:r>
            <a:r>
              <a:rPr lang="en-US" sz="6600" b="1" i="1" baseline="-25000"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a:t>
            </a:r>
            <a:r>
              <a:rPr lang="en-US" sz="66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0</a:t>
            </a:r>
          </a:p>
        </p:txBody>
      </p:sp>
    </p:spTree>
    <p:extLst>
      <p:ext uri="{BB962C8B-B14F-4D97-AF65-F5344CB8AC3E}">
        <p14:creationId xmlns:p14="http://schemas.microsoft.com/office/powerpoint/2010/main" val="24037945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GB" sz="3200" b="0" i="1" dirty="0">
                <a:ln w="0"/>
                <a:solidFill>
                  <a:schemeClr val="tx2">
                    <a:lumMod val="75000"/>
                  </a:schemeClr>
                </a:solidFill>
                <a:effectLst>
                  <a:reflection blurRad="6350" stA="60000" endA="900" endPos="58000" dir="5400000" sy="-100000" algn="bl" rotWithShape="0"/>
                </a:effectLst>
              </a:rPr>
              <a:t>Pion </a:t>
            </a:r>
            <a:r>
              <a:rPr lang="en-GB" sz="3200" b="0" i="1" dirty="0" err="1">
                <a:ln w="0"/>
                <a:solidFill>
                  <a:schemeClr val="tx2">
                    <a:lumMod val="75000"/>
                  </a:schemeClr>
                </a:solidFill>
                <a:effectLst>
                  <a:reflection blurRad="6350" stA="60000" endA="900" endPos="58000" dir="5400000" sy="-100000" algn="bl" rotWithShape="0"/>
                </a:effectLst>
              </a:rPr>
              <a:t>masslessness</a:t>
            </a:r>
            <a:endParaRPr lang="en-GB" sz="3200" i="1" dirty="0"/>
          </a:p>
        </p:txBody>
      </p:sp>
      <p:sp>
        <p:nvSpPr>
          <p:cNvPr id="3" name="Content Placeholder 2"/>
          <p:cNvSpPr>
            <a:spLocks noGrp="1"/>
          </p:cNvSpPr>
          <p:nvPr>
            <p:ph idx="1"/>
          </p:nvPr>
        </p:nvSpPr>
        <p:spPr>
          <a:xfrm>
            <a:off x="609600" y="2362201"/>
            <a:ext cx="10871201" cy="3868737"/>
          </a:xfrm>
        </p:spPr>
        <p:txBody>
          <a:bodyPr/>
          <a:lstStyle/>
          <a:p>
            <a:r>
              <a:rPr lang="en-AU" sz="2000" dirty="0"/>
              <a:t>Parton-basis chiral-limit expression of the expectation-value of the trace-anomaly in the pion at </a:t>
            </a:r>
            <a:r>
              <a:rPr lang="en-GB" sz="2000" i="1" dirty="0"/>
              <a:t>ζ </a:t>
            </a:r>
            <a:r>
              <a:rPr lang="en-GB" sz="2000" dirty="0"/>
              <a:t>≫ </a:t>
            </a:r>
            <a:r>
              <a:rPr lang="en-GB" sz="2000" i="1" dirty="0"/>
              <a:t>ζ</a:t>
            </a:r>
            <a:r>
              <a:rPr lang="en-GB" sz="2000" i="1" baseline="-25000" dirty="0"/>
              <a:t>2</a:t>
            </a:r>
            <a:r>
              <a:rPr lang="en-GB" sz="2000" dirty="0"/>
              <a:t> </a:t>
            </a:r>
            <a:endParaRPr lang="en-AU" sz="2000" dirty="0"/>
          </a:p>
          <a:p>
            <a:r>
              <a:rPr lang="en-AU" sz="2000" dirty="0"/>
              <a:t>Metamorphoses into a new expression, written in terms of a </a:t>
            </a:r>
            <a:r>
              <a:rPr lang="en-AU" sz="2000" dirty="0" err="1"/>
              <a:t>nonperturbatively</a:t>
            </a:r>
            <a:r>
              <a:rPr lang="en-AU" sz="2000" dirty="0"/>
              <a:t>-dressed quasi-particle basis and associated, evolved wave functions</a:t>
            </a:r>
          </a:p>
          <a:p>
            <a:pPr lvl="1"/>
            <a:r>
              <a:rPr lang="en-AU" sz="2400" dirty="0"/>
              <a:t>1</a:t>
            </a:r>
            <a:r>
              <a:rPr lang="en-AU" sz="2400" baseline="30000" dirty="0"/>
              <a:t>st</a:t>
            </a:r>
            <a:r>
              <a:rPr lang="en-AU" sz="2400" dirty="0"/>
              <a:t> term = </a:t>
            </a:r>
            <a:r>
              <a:rPr lang="en-AU" sz="2400" i="1" dirty="0">
                <a:solidFill>
                  <a:srgbClr val="008000"/>
                </a:solidFill>
              </a:rPr>
              <a:t>positive</a:t>
            </a:r>
            <a:r>
              <a:rPr lang="en-AU" sz="2400" dirty="0"/>
              <a:t> </a:t>
            </a:r>
            <a:r>
              <a:rPr lang="en-AU" sz="1800" dirty="0"/>
              <a:t>= one-body dressing content of the trace anomaly </a:t>
            </a:r>
            <a:r>
              <a:rPr lang="en-GB" sz="1800" dirty="0"/>
              <a:t>… Plainly, a massless valence-quark acquiring a large mass through interactions with its own gluon field is an expression of the trace-anomaly in the one-body subsector of the complete pion wave function </a:t>
            </a:r>
          </a:p>
          <a:p>
            <a:pPr lvl="1"/>
            <a:r>
              <a:rPr lang="en-GB" sz="2400" dirty="0"/>
              <a:t>2</a:t>
            </a:r>
            <a:r>
              <a:rPr lang="en-GB" sz="2400" baseline="30000" dirty="0"/>
              <a:t>nd</a:t>
            </a:r>
            <a:r>
              <a:rPr lang="en-GB" sz="2400" dirty="0"/>
              <a:t> term = </a:t>
            </a:r>
            <a:r>
              <a:rPr lang="en-GB" sz="2400" i="1" dirty="0">
                <a:solidFill>
                  <a:srgbClr val="C00000"/>
                </a:solidFill>
              </a:rPr>
              <a:t>negative</a:t>
            </a:r>
            <a:r>
              <a:rPr lang="en-GB" sz="1800" dirty="0"/>
              <a:t> (attraction) = 2-particle-irreducible scattering event content of the scale-anomaly … Plainly, acquires a scale because the couplings, and the gluon- and quark-propagators in the 2PI processes have all acquired a mass-scale</a:t>
            </a:r>
          </a:p>
          <a:p>
            <a:r>
              <a:rPr lang="en-GB" sz="2000" dirty="0"/>
              <a:t>Away from the chiral limit, and in other channels, the cancellation is incomplete.</a:t>
            </a:r>
          </a:p>
          <a:p>
            <a:pPr lvl="2"/>
            <a:endParaRPr lang="en-GB" sz="1400" dirty="0"/>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95</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1"/>
            <a:ext cx="8991600" cy="1551637"/>
          </a:xfrm>
          <a:prstGeom prst="rect">
            <a:avLst/>
          </a:prstGeom>
        </p:spPr>
      </p:pic>
      <p:sp>
        <p:nvSpPr>
          <p:cNvPr id="7" name="TextBox 6"/>
          <p:cNvSpPr txBox="1"/>
          <p:nvPr/>
        </p:nvSpPr>
        <p:spPr>
          <a:xfrm>
            <a:off x="8686800" y="167744"/>
            <a:ext cx="3068789" cy="646331"/>
          </a:xfrm>
          <a:prstGeom prst="rect">
            <a:avLst/>
          </a:prstGeom>
          <a:noFill/>
        </p:spPr>
        <p:txBody>
          <a:bodyPr wrap="none" rtlCol="0">
            <a:spAutoFit/>
            <a:scene3d>
              <a:camera prst="orthographicFront"/>
              <a:lightRig rig="harsh" dir="t"/>
            </a:scene3d>
            <a:sp3d extrusionH="57150" prstMaterial="matte">
              <a:bevelT w="63500" h="12700"/>
              <a:contourClr>
                <a:schemeClr val="bg1">
                  <a:lumMod val="65000"/>
                </a:schemeClr>
              </a:contourClr>
            </a:sp3d>
          </a:bodyPr>
          <a:lstStyle/>
          <a:p>
            <a:r>
              <a:rPr lang="en-GB" sz="3600" b="1" i="1" dirty="0">
                <a:ln/>
                <a:solidFill>
                  <a:schemeClr val="accent3"/>
                </a:solidFill>
                <a:effectLst>
                  <a:reflection blurRad="6350" stA="55000" endA="50" endPos="85000" dir="5400000" sy="-100000" algn="bl" rotWithShape="0"/>
                </a:effectLst>
              </a:rPr>
              <a:t>EHM Paradigm</a:t>
            </a:r>
          </a:p>
        </p:txBody>
      </p:sp>
      <p:sp>
        <p:nvSpPr>
          <p:cNvPr id="8" name="Rectangle 7"/>
          <p:cNvSpPr/>
          <p:nvPr/>
        </p:nvSpPr>
        <p:spPr>
          <a:xfrm>
            <a:off x="2429434" y="1611868"/>
            <a:ext cx="237566" cy="369332"/>
          </a:xfrm>
          <a:prstGeom prst="rect">
            <a:avLst/>
          </a:prstGeom>
        </p:spPr>
        <p:txBody>
          <a:bodyPr wrap="none">
            <a:spAutoFit/>
          </a:bodyPr>
          <a:lstStyle/>
          <a:p>
            <a:r>
              <a:rPr lang="en-GB">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10" name="Rectangle 9"/>
          <p:cNvSpPr/>
          <p:nvPr/>
        </p:nvSpPr>
        <p:spPr>
          <a:xfrm>
            <a:off x="9973234" y="1600200"/>
            <a:ext cx="237566" cy="369332"/>
          </a:xfrm>
          <a:prstGeom prst="rect">
            <a:avLst/>
          </a:prstGeom>
        </p:spPr>
        <p:txBody>
          <a:bodyPr wrap="none">
            <a:spAutoFit/>
          </a:bodyPr>
          <a:lstStyle/>
          <a:p>
            <a:r>
              <a:rPr lang="en-GB">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133884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4000" b="0" i="1" dirty="0">
                <a:ln w="0"/>
                <a:solidFill>
                  <a:schemeClr val="tx2">
                    <a:lumMod val="75000"/>
                  </a:schemeClr>
                </a:solidFill>
                <a:effectLst>
                  <a:outerShdw blurRad="60007" dist="310007" dir="7680000" sy="30000" kx="1300200" algn="ctr" rotWithShape="0">
                    <a:prstClr val="black">
                      <a:alpha val="32000"/>
                    </a:prstClr>
                  </a:outerShdw>
                </a:effectLst>
              </a:rPr>
              <a:t>Massless Pion</a:t>
            </a:r>
          </a:p>
        </p:txBody>
      </p:sp>
      <p:sp>
        <p:nvSpPr>
          <p:cNvPr id="3" name="Content Placeholder 2"/>
          <p:cNvSpPr>
            <a:spLocks noGrp="1"/>
          </p:cNvSpPr>
          <p:nvPr>
            <p:ph idx="1"/>
          </p:nvPr>
        </p:nvSpPr>
        <p:spPr>
          <a:xfrm>
            <a:off x="609600" y="1447800"/>
            <a:ext cx="10972799" cy="4572000"/>
          </a:xfrm>
        </p:spPr>
        <p:txBody>
          <a:bodyPr/>
          <a:lstStyle/>
          <a:p>
            <a:pPr>
              <a:spcAft>
                <a:spcPts val="900"/>
              </a:spcAft>
            </a:pPr>
            <a:r>
              <a:rPr lang="en-GB" sz="2400" dirty="0"/>
              <a:t>Chiral limit</a:t>
            </a:r>
          </a:p>
          <a:p>
            <a:pPr marL="0" indent="0">
              <a:buNone/>
            </a:pPr>
            <a:r>
              <a:rPr lang="en-GB" sz="2400" dirty="0"/>
              <a:t>					⇒</a:t>
            </a:r>
          </a:p>
          <a:p>
            <a:pPr>
              <a:spcBef>
                <a:spcPts val="1800"/>
              </a:spcBef>
            </a:pPr>
            <a:r>
              <a:rPr lang="en-AU" sz="2400" dirty="0"/>
              <a:t>“Zero” owes to cancellations between different operator-component contributions to the expectation value of </a:t>
            </a:r>
            <a:r>
              <a:rPr lang="en-GB" sz="2400" i="1" dirty="0"/>
              <a:t>Θ</a:t>
            </a:r>
            <a:r>
              <a:rPr lang="en-GB" sz="2400" i="1" baseline="-25000" dirty="0"/>
              <a:t>0</a:t>
            </a:r>
            <a:r>
              <a:rPr lang="en-AU" sz="2400" dirty="0"/>
              <a:t>.  </a:t>
            </a:r>
          </a:p>
          <a:p>
            <a:r>
              <a:rPr lang="en-AU" sz="2400" dirty="0"/>
              <a:t>The cancellations are precise</a:t>
            </a:r>
          </a:p>
          <a:p>
            <a:pPr marL="800100" lvl="2" indent="0">
              <a:buNone/>
            </a:pPr>
            <a:r>
              <a:rPr lang="en-AU" sz="2400" dirty="0"/>
              <a:t>Arising naturally because chiral symmetry – the apparent </a:t>
            </a:r>
            <a:r>
              <a:rPr lang="en-AU" sz="2400" dirty="0" err="1"/>
              <a:t>masslessness</a:t>
            </a:r>
            <a:r>
              <a:rPr lang="en-AU" sz="2400" dirty="0"/>
              <a:t> of the QCD action – is broken by strong dynamics in a very particular manner.</a:t>
            </a:r>
          </a:p>
          <a:p>
            <a:pPr marL="457200" indent="-457200"/>
            <a:r>
              <a:rPr lang="en-AU" sz="2400" dirty="0"/>
              <a:t>In the chiral limit, the pion is massless irrespective of the magnitude of any other hadron’s mass</a:t>
            </a:r>
            <a:endParaRPr lang="en-GB" sz="2400" dirty="0"/>
          </a:p>
          <a:p>
            <a:endParaRPr lang="en-AU" sz="2400" dirty="0"/>
          </a:p>
          <a:p>
            <a:endParaRPr lang="en-GB" sz="2400" dirty="0"/>
          </a:p>
        </p:txBody>
      </p:sp>
      <p:sp>
        <p:nvSpPr>
          <p:cNvPr id="5" name="Footer Placeholder 4"/>
          <p:cNvSpPr>
            <a:spLocks noGrp="1"/>
          </p:cNvSpPr>
          <p:nvPr>
            <p:ph type="ftr" sz="quarter" idx="11"/>
          </p:nvPr>
        </p:nvSpPr>
        <p:spPr/>
        <p:txBody>
          <a:bodyPr/>
          <a:lstStyle/>
          <a:p>
            <a:r>
              <a:rPr lang="fr-FR"/>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96</a:t>
            </a:fld>
            <a:endParaRPr lang="en-US"/>
          </a:p>
        </p:txBody>
      </p:sp>
      <p:sp>
        <p:nvSpPr>
          <p:cNvPr id="8" name="Oval 7"/>
          <p:cNvSpPr/>
          <p:nvPr/>
        </p:nvSpPr>
        <p:spPr bwMode="auto">
          <a:xfrm>
            <a:off x="4191000" y="92076"/>
            <a:ext cx="914400" cy="59372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981200"/>
            <a:ext cx="3683000" cy="381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5800" y="2006600"/>
            <a:ext cx="2806700" cy="355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76200"/>
            <a:ext cx="4724400" cy="685800"/>
          </a:xfrm>
          <a:prstGeom prst="rect">
            <a:avLst/>
          </a:prstGeom>
        </p:spPr>
      </p:pic>
      <p:sp>
        <p:nvSpPr>
          <p:cNvPr id="13" name="Date Placeholder 3"/>
          <p:cNvSpPr>
            <a:spLocks noGrp="1"/>
          </p:cNvSpPr>
          <p:nvPr>
            <p:ph type="dt" sz="half" idx="10"/>
          </p:nvPr>
        </p:nvSpPr>
        <p:spPr>
          <a:xfrm>
            <a:off x="7700082" y="6629400"/>
            <a:ext cx="4468470" cy="381000"/>
          </a:xfrm>
        </p:spPr>
        <p:txBody>
          <a:bodyPr/>
          <a:lstStyle/>
          <a:p>
            <a:r>
              <a:rPr lang="en-US"/>
              <a:t>.                    2025 October 14: NJU INP IWSHSSI 2025                                            (98)</a:t>
            </a:r>
            <a:endParaRPr lang="en-US" dirty="0"/>
          </a:p>
        </p:txBody>
      </p:sp>
    </p:spTree>
    <p:extLst>
      <p:ext uri="{BB962C8B-B14F-4D97-AF65-F5344CB8AC3E}">
        <p14:creationId xmlns:p14="http://schemas.microsoft.com/office/powerpoint/2010/main" val="56698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Enigma of mass</a:t>
            </a:r>
          </a:p>
        </p:txBody>
      </p:sp>
      <p:sp>
        <p:nvSpPr>
          <p:cNvPr id="3" name="Content Placeholder 2"/>
          <p:cNvSpPr>
            <a:spLocks noGrp="1"/>
          </p:cNvSpPr>
          <p:nvPr>
            <p:ph idx="1"/>
          </p:nvPr>
        </p:nvSpPr>
        <p:spPr>
          <a:xfrm>
            <a:off x="609600" y="1447800"/>
            <a:ext cx="10972800" cy="4648200"/>
          </a:xfrm>
        </p:spPr>
        <p:txBody>
          <a:bodyPr/>
          <a:lstStyle/>
          <a:p>
            <a:r>
              <a:rPr lang="en-US" dirty="0"/>
              <a:t>The quark level Goldberger-</a:t>
            </a:r>
            <a:r>
              <a:rPr lang="en-US" dirty="0" err="1"/>
              <a:t>Treiman</a:t>
            </a:r>
            <a:r>
              <a:rPr lang="en-US" dirty="0"/>
              <a:t> relation shows that DCSB has a very deep and far reaching impact on physics within the strong interaction sector of the Standard Model; viz.,</a:t>
            </a:r>
          </a:p>
          <a:p>
            <a:pPr lvl="1">
              <a:buNone/>
            </a:pPr>
            <a:r>
              <a:rPr lang="en-US" dirty="0"/>
              <a:t>	Goldstone's theorem: fundamentally an expression of equivalence between one-body problem </a:t>
            </a:r>
          </a:p>
          <a:p>
            <a:pPr lvl="1">
              <a:spcBef>
                <a:spcPts val="0"/>
              </a:spcBef>
              <a:buNone/>
            </a:pPr>
            <a:r>
              <a:rPr lang="en-US" dirty="0"/>
              <a:t>	and the two-body problem in </a:t>
            </a:r>
          </a:p>
          <a:p>
            <a:pPr lvl="1">
              <a:spcBef>
                <a:spcPts val="0"/>
              </a:spcBef>
              <a:buNone/>
            </a:pPr>
            <a:r>
              <a:rPr lang="en-US" dirty="0"/>
              <a:t>	the </a:t>
            </a:r>
            <a:r>
              <a:rPr lang="en-US" dirty="0" err="1"/>
              <a:t>pseudoscalar</a:t>
            </a:r>
            <a:r>
              <a:rPr lang="en-US" dirty="0"/>
              <a:t> channel.  </a:t>
            </a:r>
          </a:p>
          <a:p>
            <a:r>
              <a:rPr lang="en-US" dirty="0"/>
              <a:t>This </a:t>
            </a:r>
            <a:r>
              <a:rPr lang="en-US" dirty="0" err="1"/>
              <a:t>emphasises</a:t>
            </a:r>
            <a:r>
              <a:rPr lang="en-US" dirty="0"/>
              <a:t> that Goldstone's theorem has a </a:t>
            </a:r>
            <a:r>
              <a:rPr lang="en-US" dirty="0" err="1"/>
              <a:t>pointwise</a:t>
            </a:r>
            <a:r>
              <a:rPr lang="en-US" dirty="0"/>
              <a:t> expression in QCD</a:t>
            </a:r>
          </a:p>
          <a:p>
            <a:r>
              <a:rPr lang="en-US" dirty="0"/>
              <a:t>Hence, </a:t>
            </a:r>
            <a:r>
              <a:rPr lang="en-US" dirty="0" err="1"/>
              <a:t>pion</a:t>
            </a:r>
            <a:r>
              <a:rPr lang="en-US" dirty="0"/>
              <a:t> properties are an almost direct measure of </a:t>
            </a:r>
          </a:p>
          <a:p>
            <a:pPr>
              <a:spcBef>
                <a:spcPts val="0"/>
              </a:spcBef>
              <a:buNone/>
            </a:pPr>
            <a:r>
              <a:rPr lang="en-US" dirty="0"/>
              <a:t>	the dressed-quark mass function.  </a:t>
            </a:r>
          </a:p>
          <a:p>
            <a:r>
              <a:rPr lang="en-US" dirty="0">
                <a:solidFill>
                  <a:srgbClr val="008000"/>
                </a:solidFill>
              </a:rPr>
              <a:t>Thus, enigmatically, the properties of the </a:t>
            </a:r>
            <a:r>
              <a:rPr lang="en-US" i="1" dirty="0" err="1">
                <a:solidFill>
                  <a:srgbClr val="008000"/>
                </a:solidFill>
              </a:rPr>
              <a:t>massless</a:t>
            </a:r>
            <a:r>
              <a:rPr lang="en-US" dirty="0">
                <a:solidFill>
                  <a:srgbClr val="008000"/>
                </a:solidFill>
              </a:rPr>
              <a:t> </a:t>
            </a:r>
            <a:r>
              <a:rPr lang="en-US" dirty="0" err="1">
                <a:solidFill>
                  <a:srgbClr val="008000"/>
                </a:solidFill>
              </a:rPr>
              <a:t>pion</a:t>
            </a:r>
            <a:r>
              <a:rPr lang="en-US" dirty="0">
                <a:solidFill>
                  <a:srgbClr val="008000"/>
                </a:solidFill>
              </a:rPr>
              <a:t> </a:t>
            </a:r>
          </a:p>
          <a:p>
            <a:pPr>
              <a:spcBef>
                <a:spcPts val="0"/>
              </a:spcBef>
              <a:buNone/>
            </a:pPr>
            <a:r>
              <a:rPr lang="en-US" dirty="0">
                <a:solidFill>
                  <a:srgbClr val="008000"/>
                </a:solidFill>
              </a:rPr>
              <a:t>	are the cleanest expression of the mechanism that is </a:t>
            </a:r>
          </a:p>
          <a:p>
            <a:pPr>
              <a:spcBef>
                <a:spcPts val="0"/>
              </a:spcBef>
              <a:buNone/>
            </a:pPr>
            <a:r>
              <a:rPr lang="en-US" dirty="0">
                <a:solidFill>
                  <a:srgbClr val="008000"/>
                </a:solidFill>
              </a:rPr>
              <a:t>	responsible for almost all the visible mass in the universe.</a:t>
            </a:r>
          </a:p>
        </p:txBody>
      </p:sp>
      <p:sp>
        <p:nvSpPr>
          <p:cNvPr id="4" name="Date Placeholder 3"/>
          <p:cNvSpPr>
            <a:spLocks noGrp="1"/>
          </p:cNvSpPr>
          <p:nvPr>
            <p:ph type="dt" sz="half" idx="10"/>
          </p:nvPr>
        </p:nvSpPr>
        <p:spPr/>
        <p:txBody>
          <a:bodyPr/>
          <a:lstStyle/>
          <a:p>
            <a:r>
              <a:rPr lang="en-US"/>
              <a:t>.                    2025 October 14: NJU INP IWSHSSI 2025                                            (98)</a:t>
            </a:r>
            <a:endParaRPr lang="en-US" dirty="0"/>
          </a:p>
        </p:txBody>
      </p:sp>
      <p:sp>
        <p:nvSpPr>
          <p:cNvPr id="5" name="Footer Placeholder 4"/>
          <p:cNvSpPr>
            <a:spLocks noGrp="1"/>
          </p:cNvSpPr>
          <p:nvPr>
            <p:ph type="ftr" sz="quarter" idx="11"/>
          </p:nvPr>
        </p:nvSpPr>
        <p:spPr/>
        <p:txBody>
          <a:bodyPr/>
          <a:lstStyle/>
          <a:p>
            <a:r>
              <a:rPr lang="fr-FR" i="0"/>
              <a:t>Craig Roberts cdroberts@nju.edu.cn  471  2/4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97</a:t>
            </a:fld>
            <a:endParaRPr lang="en-US"/>
          </a:p>
        </p:txBody>
      </p:sp>
      <p:pic>
        <p:nvPicPr>
          <p:cNvPr id="7" name="Picture 6" descr="GMORQCD.gif"/>
          <p:cNvPicPr>
            <a:picLocks noChangeAspect="1"/>
          </p:cNvPicPr>
          <p:nvPr/>
        </p:nvPicPr>
        <p:blipFill>
          <a:blip r:embed="rId2" cstate="print"/>
          <a:stretch>
            <a:fillRect/>
          </a:stretch>
        </p:blipFill>
        <p:spPr>
          <a:xfrm>
            <a:off x="0" y="0"/>
            <a:ext cx="4386943" cy="11430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057900" y="2514600"/>
            <a:ext cx="3810000" cy="707886"/>
          </a:xfrm>
          <a:prstGeom prst="rect">
            <a:avLst/>
          </a:prstGeom>
          <a:noFill/>
          <a:effectLst>
            <a:outerShdw blurRad="50800" dist="38100" algn="l" rotWithShape="0">
              <a:prstClr val="black">
                <a:alpha val="40000"/>
              </a:prstClr>
            </a:outerShdw>
          </a:effectLst>
        </p:spPr>
        <p:txBody>
          <a:bodyPr wrap="square" rtlCol="0">
            <a:spAutoFit/>
          </a:bodyPr>
          <a:lstStyle/>
          <a:p>
            <a:r>
              <a:rPr lang="en-US" sz="40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a:t>
            </a:r>
            <a:r>
              <a:rPr lang="el-GR" sz="4000" b="1" i="1" baseline="-25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40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E</a:t>
            </a:r>
            <a:r>
              <a:rPr lang="el-GR" sz="4000" b="1" i="1" baseline="-25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a:t>
            </a:r>
            <a:r>
              <a:rPr lang="en-US" sz="40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t>
            </a:r>
            <a:r>
              <a:rPr lang="en-US" sz="4000" b="1" i="1" baseline="30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40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 B(p</a:t>
            </a:r>
            <a:r>
              <a:rPr lang="en-US" sz="4000" b="1" i="1" baseline="30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en-US" sz="40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pic>
        <p:nvPicPr>
          <p:cNvPr id="9" name="Picture 8" descr="goldstone_jeffrey.jpg"/>
          <p:cNvPicPr>
            <a:picLocks noChangeAspect="1"/>
          </p:cNvPicPr>
          <p:nvPr/>
        </p:nvPicPr>
        <p:blipFill>
          <a:blip r:embed="rId3" cstate="print"/>
          <a:stretch>
            <a:fillRect/>
          </a:stretch>
        </p:blipFill>
        <p:spPr>
          <a:xfrm>
            <a:off x="10289117" y="4303078"/>
            <a:ext cx="1447800" cy="2118360"/>
          </a:xfrm>
          <a:prstGeom prst="rect">
            <a:avLst/>
          </a:prstGeom>
        </p:spPr>
      </p:pic>
      <p:sp>
        <p:nvSpPr>
          <p:cNvPr id="10" name="TextBox 9">
            <a:extLst>
              <a:ext uri="{FF2B5EF4-FFF2-40B4-BE49-F238E27FC236}">
                <a16:creationId xmlns:a16="http://schemas.microsoft.com/office/drawing/2014/main" id="{A623EC2F-2438-CB62-D84A-E89849292378}"/>
              </a:ext>
            </a:extLst>
          </p:cNvPr>
          <p:cNvSpPr txBox="1"/>
          <p:nvPr/>
        </p:nvSpPr>
        <p:spPr>
          <a:xfrm>
            <a:off x="152400" y="5646163"/>
            <a:ext cx="4313873" cy="584775"/>
          </a:xfrm>
          <a:prstGeom prst="rect">
            <a:avLst/>
          </a:prstGeom>
          <a:noFill/>
        </p:spPr>
        <p:txBody>
          <a:bodyPr wrap="none" rtlCol="0">
            <a:spAutoFit/>
          </a:bodyPr>
          <a:lstStyle/>
          <a:p>
            <a:r>
              <a:rPr lang="en-US" sz="1600" i="1" dirty="0"/>
              <a:t>Maris, Roberts and Tandy</a:t>
            </a:r>
          </a:p>
          <a:p>
            <a:r>
              <a:rPr lang="en-US" sz="1600" i="1" dirty="0" err="1">
                <a:hlinkClick r:id="rId4"/>
              </a:rPr>
              <a:t>nucl-th</a:t>
            </a:r>
            <a:r>
              <a:rPr lang="en-US" sz="1600" i="1" dirty="0">
                <a:hlinkClick r:id="rId4"/>
              </a:rPr>
              <a:t>/9707003</a:t>
            </a:r>
            <a:r>
              <a:rPr lang="en-US" sz="1600" i="1" dirty="0"/>
              <a:t>, </a:t>
            </a:r>
            <a:r>
              <a:rPr lang="en-US" sz="1600" i="1" dirty="0" err="1"/>
              <a:t>Phys.Lett</a:t>
            </a:r>
            <a:r>
              <a:rPr lang="en-US" sz="1600" i="1" dirty="0"/>
              <a:t>. B</a:t>
            </a:r>
            <a:r>
              <a:rPr lang="en-US" sz="1600" b="1" i="1" dirty="0"/>
              <a:t>420</a:t>
            </a:r>
            <a:r>
              <a:rPr lang="en-US" sz="1600" i="1" dirty="0"/>
              <a:t> (1998) 267-273 </a:t>
            </a:r>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7436F-11E0-394A-7A71-5B462DB851CF}"/>
              </a:ext>
            </a:extLst>
          </p:cNvPr>
          <p:cNvSpPr>
            <a:spLocks noGrp="1"/>
          </p:cNvSpPr>
          <p:nvPr>
            <p:ph type="dt" sz="half" idx="10"/>
          </p:nvPr>
        </p:nvSpPr>
        <p:spPr>
          <a:xfrm>
            <a:off x="7696200" y="6600090"/>
            <a:ext cx="4487026" cy="228600"/>
          </a:xfrm>
        </p:spPr>
        <p:txBody>
          <a:bodyPr/>
          <a:lstStyle/>
          <a:p>
            <a:r>
              <a:rPr lang="en-US"/>
              <a:t>.                    2025 October 14: NJU INP IWSHSSI 2025                                            (98)</a:t>
            </a:r>
            <a:endParaRPr lang="en-US" dirty="0"/>
          </a:p>
        </p:txBody>
      </p:sp>
      <p:sp>
        <p:nvSpPr>
          <p:cNvPr id="3" name="Footer Placeholder 2">
            <a:extLst>
              <a:ext uri="{FF2B5EF4-FFF2-40B4-BE49-F238E27FC236}">
                <a16:creationId xmlns:a16="http://schemas.microsoft.com/office/drawing/2014/main" id="{ADFC875C-2EF0-5DE5-CFBB-671BCE9F29FA}"/>
              </a:ext>
            </a:extLst>
          </p:cNvPr>
          <p:cNvSpPr>
            <a:spLocks noGrp="1"/>
          </p:cNvSpPr>
          <p:nvPr>
            <p:ph type="ftr" sz="quarter" idx="11"/>
          </p:nvPr>
        </p:nvSpPr>
        <p:spPr/>
        <p:txBody>
          <a:bodyPr/>
          <a:lstStyle/>
          <a:p>
            <a:r>
              <a:rPr lang="en-US"/>
              <a:t>Craig Roberts cdroberts@nju.edu.cn  471  2/4 Emergent Hadron Mass: Origins and Consequences</a:t>
            </a:r>
          </a:p>
        </p:txBody>
      </p:sp>
      <p:sp>
        <p:nvSpPr>
          <p:cNvPr id="4" name="Slide Number Placeholder 3">
            <a:extLst>
              <a:ext uri="{FF2B5EF4-FFF2-40B4-BE49-F238E27FC236}">
                <a16:creationId xmlns:a16="http://schemas.microsoft.com/office/drawing/2014/main" id="{D655EEFE-D023-FEA9-EE7A-4FF0A6A25BA2}"/>
              </a:ext>
            </a:extLst>
          </p:cNvPr>
          <p:cNvSpPr>
            <a:spLocks noGrp="1"/>
          </p:cNvSpPr>
          <p:nvPr>
            <p:ph type="sldNum" sz="quarter" idx="12"/>
          </p:nvPr>
        </p:nvSpPr>
        <p:spPr/>
        <p:txBody>
          <a:bodyPr/>
          <a:lstStyle/>
          <a:p>
            <a:fld id="{87034D8C-3CB4-402A-BC46-2AB14C0FE90A}" type="slidenum">
              <a:rPr lang="en-US" smtClean="0"/>
              <a:pPr/>
              <a:t>98</a:t>
            </a:fld>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29E9EC94-DDE0-CCB6-D89A-46923326C119}"/>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046427" y="227013"/>
            <a:ext cx="10099145" cy="6059487"/>
          </a:xfrm>
          <a:prstGeom prst="rect">
            <a:avLst/>
          </a:prstGeom>
          <a:noFill/>
        </p:spPr>
      </p:pic>
      <p:pic>
        <p:nvPicPr>
          <p:cNvPr id="6" name="Picture 5">
            <a:extLst>
              <a:ext uri="{FF2B5EF4-FFF2-40B4-BE49-F238E27FC236}">
                <a16:creationId xmlns:a16="http://schemas.microsoft.com/office/drawing/2014/main" id="{BF81F0EA-D0DB-9E25-7A2D-F6DB77BDEA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4361" y="329755"/>
            <a:ext cx="4117798" cy="439231"/>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35CB4A2E-9D54-B69A-8CAD-A57183E3219B}"/>
              </a:ext>
            </a:extLst>
          </p:cNvPr>
          <p:cNvSpPr txBox="1"/>
          <p:nvPr/>
        </p:nvSpPr>
        <p:spPr>
          <a:xfrm>
            <a:off x="8229600" y="347118"/>
            <a:ext cx="862560" cy="369332"/>
          </a:xfrm>
          <a:prstGeom prst="rect">
            <a:avLst/>
          </a:prstGeom>
          <a:solidFill>
            <a:schemeClr val="bg1"/>
          </a:solidFill>
        </p:spPr>
        <p:txBody>
          <a:bodyPr wrap="square" rtlCol="0">
            <a:spAutoFit/>
          </a:bodyPr>
          <a:lstStyle/>
          <a:p>
            <a:r>
              <a:rPr lang="en-AU" dirty="0"/>
              <a:t>26,586</a:t>
            </a:r>
          </a:p>
        </p:txBody>
      </p:sp>
      <p:pic>
        <p:nvPicPr>
          <p:cNvPr id="8" name="Picture 7" descr="A picture containing shape&#10;&#10;Description automatically generated">
            <a:extLst>
              <a:ext uri="{FF2B5EF4-FFF2-40B4-BE49-F238E27FC236}">
                <a16:creationId xmlns:a16="http://schemas.microsoft.com/office/drawing/2014/main" id="{9C1EF8AD-C8F4-6FEF-7433-97A548557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82" y="137886"/>
            <a:ext cx="1908200" cy="1081314"/>
          </a:xfrm>
          <a:prstGeom prst="rect">
            <a:avLst/>
          </a:prstGeom>
        </p:spPr>
      </p:pic>
      <p:sp>
        <p:nvSpPr>
          <p:cNvPr id="9" name="TextBox 8">
            <a:extLst>
              <a:ext uri="{FF2B5EF4-FFF2-40B4-BE49-F238E27FC236}">
                <a16:creationId xmlns:a16="http://schemas.microsoft.com/office/drawing/2014/main" id="{C4DF5B5C-ABBA-BE8B-3AF5-9FD90E5946A2}"/>
              </a:ext>
            </a:extLst>
          </p:cNvPr>
          <p:cNvSpPr txBox="1"/>
          <p:nvPr/>
        </p:nvSpPr>
        <p:spPr>
          <a:xfrm>
            <a:off x="10293838" y="14356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pic>
        <p:nvPicPr>
          <p:cNvPr id="10" name="Picture 9" descr="A red stamp with text&#10;&#10;Description automatically generated">
            <a:extLst>
              <a:ext uri="{FF2B5EF4-FFF2-40B4-BE49-F238E27FC236}">
                <a16:creationId xmlns:a16="http://schemas.microsoft.com/office/drawing/2014/main" id="{1D26B176-6B57-05EB-5DF8-70DFA84A4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5216" y="3406457"/>
            <a:ext cx="3565585" cy="114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8636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imal with a swirly design&#10;&#10;AI-generated content may be incorrect.">
            <a:extLst>
              <a:ext uri="{FF2B5EF4-FFF2-40B4-BE49-F238E27FC236}">
                <a16:creationId xmlns:a16="http://schemas.microsoft.com/office/drawing/2014/main" id="{653EEC03-9288-5AC5-36BE-B4BC00815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256" y="227013"/>
            <a:ext cx="6059487" cy="6059487"/>
          </a:xfrm>
          <a:prstGeom prst="rect">
            <a:avLst/>
          </a:prstGeom>
          <a:noFill/>
        </p:spPr>
      </p:pic>
      <p:sp>
        <p:nvSpPr>
          <p:cNvPr id="2" name="Date Placeholder 1" hidden="1">
            <a:extLst>
              <a:ext uri="{FF2B5EF4-FFF2-40B4-BE49-F238E27FC236}">
                <a16:creationId xmlns:a16="http://schemas.microsoft.com/office/drawing/2014/main" id="{47175288-C07C-DEBB-5A8B-675D83EC660F}"/>
              </a:ext>
            </a:extLst>
          </p:cNvPr>
          <p:cNvSpPr>
            <a:spLocks noGrp="1"/>
          </p:cNvSpPr>
          <p:nvPr>
            <p:ph type="dt" sz="half" idx="10"/>
          </p:nvPr>
        </p:nvSpPr>
        <p:spPr>
          <a:xfrm>
            <a:off x="7682948" y="6576392"/>
            <a:ext cx="4487026" cy="228600"/>
          </a:xfrm>
        </p:spPr>
        <p:txBody>
          <a:bodyPr/>
          <a:lstStyle/>
          <a:p>
            <a:pPr>
              <a:spcAft>
                <a:spcPts val="600"/>
              </a:spcAft>
            </a:pPr>
            <a:r>
              <a:rPr lang="en-US"/>
              <a:t>.                    2025 October 14: NJU INP IWSHSSI 2025                                            (98)</a:t>
            </a:r>
          </a:p>
        </p:txBody>
      </p:sp>
      <p:sp>
        <p:nvSpPr>
          <p:cNvPr id="3" name="Footer Placeholder 2">
            <a:extLst>
              <a:ext uri="{FF2B5EF4-FFF2-40B4-BE49-F238E27FC236}">
                <a16:creationId xmlns:a16="http://schemas.microsoft.com/office/drawing/2014/main" id="{D894A464-4EB0-CA4B-2FB5-4C29991391E6}"/>
              </a:ext>
            </a:extLst>
          </p:cNvPr>
          <p:cNvSpPr>
            <a:spLocks noGrp="1"/>
          </p:cNvSpPr>
          <p:nvPr>
            <p:ph type="ftr" sz="quarter" idx="11"/>
          </p:nvPr>
        </p:nvSpPr>
        <p:spPr/>
        <p:txBody>
          <a:bodyPr/>
          <a:lstStyle/>
          <a:p>
            <a:pPr>
              <a:spcAft>
                <a:spcPts val="600"/>
              </a:spcAft>
            </a:pPr>
            <a:r>
              <a:rPr lang="en-US"/>
              <a:t>Craig Roberts cdroberts@nju.edu.cn  471  2/4 Emergent Hadron Mass: Origins and Consequences</a:t>
            </a:r>
          </a:p>
        </p:txBody>
      </p:sp>
      <p:sp>
        <p:nvSpPr>
          <p:cNvPr id="4" name="Slide Number Placeholder 3" hidden="1">
            <a:extLst>
              <a:ext uri="{FF2B5EF4-FFF2-40B4-BE49-F238E27FC236}">
                <a16:creationId xmlns:a16="http://schemas.microsoft.com/office/drawing/2014/main" id="{D82AE225-E270-42C1-086E-95F0B1042A8D}"/>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99</a:t>
            </a:fld>
            <a:endParaRPr lang="en-US"/>
          </a:p>
        </p:txBody>
      </p:sp>
    </p:spTree>
    <p:extLst>
      <p:ext uri="{BB962C8B-B14F-4D97-AF65-F5344CB8AC3E}">
        <p14:creationId xmlns:p14="http://schemas.microsoft.com/office/powerpoint/2010/main" val="5414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19037</TotalTime>
  <Words>12140</Words>
  <Application>Microsoft Office PowerPoint</Application>
  <PresentationFormat>Widescreen</PresentationFormat>
  <Paragraphs>1287</Paragraphs>
  <Slides>102</Slides>
  <Notes>23</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18" baseType="lpstr">
      <vt:lpstr>Adobe Hebrew</vt:lpstr>
      <vt:lpstr>Algerian</vt:lpstr>
      <vt:lpstr>AR BERKLEY</vt:lpstr>
      <vt:lpstr>Arial</vt:lpstr>
      <vt:lpstr>Calibri</vt:lpstr>
      <vt:lpstr>Cambria Math</vt:lpstr>
      <vt:lpstr>Courier New</vt:lpstr>
      <vt:lpstr>Freestyle Script</vt:lpstr>
      <vt:lpstr>French Script MT</vt:lpstr>
      <vt:lpstr>Lucida Handwriting</vt:lpstr>
      <vt:lpstr>Open Sans</vt:lpstr>
      <vt:lpstr>Times New Roman</vt:lpstr>
      <vt:lpstr>Trebuchet MS</vt:lpstr>
      <vt:lpstr>Wingdings</vt:lpstr>
      <vt:lpstr>blue_2007</vt:lpstr>
      <vt:lpstr>Equation</vt:lpstr>
      <vt:lpstr> </vt:lpstr>
      <vt:lpstr>Why are we here?</vt:lpstr>
      <vt:lpstr>Standard Model of Particle Physics</vt:lpstr>
      <vt:lpstr>Standard Model of Particle Physics</vt:lpstr>
      <vt:lpstr>Regularisation and Renormalisation of chromodynamics ⇒ QCD</vt:lpstr>
      <vt:lpstr>Regularisation and Renormalisation of chromodynamics ⇒ QCD</vt:lpstr>
      <vt:lpstr>Running Quark Mass</vt:lpstr>
      <vt:lpstr>RGI Current Quark Mass … Google AI</vt:lpstr>
      <vt:lpstr>Nucleon σ Term</vt:lpstr>
      <vt:lpstr>Nucleon σ Term &amp; Nucleon Mass Budget</vt:lpstr>
      <vt:lpstr>Emergent Phenomena … in the Standard Model(?)</vt:lpstr>
      <vt:lpstr>Emergence of Hadron Mass</vt:lpstr>
      <vt:lpstr>Mass in Nature</vt:lpstr>
      <vt:lpstr>Mass in Nature</vt:lpstr>
      <vt:lpstr>Emergence of Hadron Mass - Basic Questions</vt:lpstr>
      <vt:lpstr>It’s not just about MASS</vt:lpstr>
      <vt:lpstr>Emergent Hadron Mass (EHM)</vt:lpstr>
      <vt:lpstr>Quantum Chromodynamics</vt:lpstr>
      <vt:lpstr>Quantum Chromodynamics</vt:lpstr>
      <vt:lpstr>QCD’s scale anomaly</vt:lpstr>
      <vt:lpstr>Strong Interactions in the Standard Model</vt:lpstr>
      <vt:lpstr>Whence Mass?</vt:lpstr>
      <vt:lpstr>PowerPoint Presentation</vt:lpstr>
      <vt:lpstr>Trace Anomaly</vt:lpstr>
      <vt:lpstr>Trace Anomaly</vt:lpstr>
      <vt:lpstr>On the other hand …</vt:lpstr>
      <vt:lpstr>Trace Anomaly</vt:lpstr>
      <vt:lpstr>Whence “1” and yet “0” ?</vt:lpstr>
      <vt:lpstr>Whence “1” and yet “0” ?</vt:lpstr>
      <vt:lpstr>PowerPoint Presentation</vt:lpstr>
      <vt:lpstr>PowerPoint Presentation</vt:lpstr>
      <vt:lpstr>Gluon Dyson/Gap Equation</vt:lpstr>
      <vt:lpstr>IR Behaviour of QCD</vt:lpstr>
      <vt:lpstr>Gluon mass scale</vt:lpstr>
      <vt:lpstr>Modern Understanding Grew Slowly from Ancient Origins</vt:lpstr>
      <vt:lpstr>Modern Understanding Grew Slowly from Ancient Origins</vt:lpstr>
      <vt:lpstr>Today:  Gluon Mass Function</vt:lpstr>
      <vt:lpstr>QCD’s Running Coupling</vt:lpstr>
      <vt:lpstr>PowerPoint Presentation</vt:lpstr>
      <vt:lpstr>Asymptotic Freedom</vt:lpstr>
      <vt:lpstr>Asymptotic Freedom</vt:lpstr>
      <vt:lpstr>“Asymptotic freedom comes with a flip side”</vt:lpstr>
      <vt:lpstr>Process independent  effective charge = running coupling</vt:lpstr>
      <vt:lpstr>Perturbation Theory and the Onset of Nonperturbative Physics</vt:lpstr>
      <vt:lpstr>EHM Basics</vt:lpstr>
      <vt:lpstr>Quark Gap Equation</vt:lpstr>
      <vt:lpstr>Renormalisation Group Invariant Running Quark Mass</vt:lpstr>
      <vt:lpstr>Dynamical Chiral  Symmetry Breaking</vt:lpstr>
      <vt:lpstr>Pseudoscalar Mesons as Bound-States</vt:lpstr>
      <vt:lpstr>Pseudoscalar Mesons  as Bound-States</vt:lpstr>
      <vt:lpstr>Enigma of Mass</vt:lpstr>
      <vt:lpstr>Axialvector Ward Green Takahashi Identity</vt:lpstr>
      <vt:lpstr>Pion’s Goldberger -Treiman relation</vt:lpstr>
      <vt:lpstr>The most fundamental expression of Goldstone’s Theorem and DCSB</vt:lpstr>
      <vt:lpstr>Pion exists if, and only if, mass emerges dynamically</vt:lpstr>
      <vt:lpstr>QCD Fact       Pion (Nambu-Goldstone modes) and mass</vt:lpstr>
      <vt:lpstr>Dichotomy of the pion Mass Formula for 0— Mesons</vt:lpstr>
      <vt:lpstr>Dichotomy of the pion Mass Formula for 0— Mesons</vt:lpstr>
      <vt:lpstr>Dichotomy of the pion Mass Formula for 0— Mesons</vt:lpstr>
      <vt:lpstr>Dichotomy of the pion Mass Formula for 0— Mesons</vt:lpstr>
      <vt:lpstr>Dynamical Chiral Symmetry Breaking Vacuum Condensates?</vt:lpstr>
      <vt:lpstr>“Orthodox Vacuum”</vt:lpstr>
      <vt:lpstr>GMOR Relation</vt:lpstr>
      <vt:lpstr>Gell-Mann – Oakes – Renner Relation</vt:lpstr>
      <vt:lpstr>Gell-Mann – Oakes – Renner Relation</vt:lpstr>
      <vt:lpstr>Gell-Mann – Oakes – Renner Relation</vt:lpstr>
      <vt:lpstr>Note of Warning</vt:lpstr>
      <vt:lpstr>QCD Sum Rules </vt:lpstr>
      <vt:lpstr>QCD Sum Rules </vt:lpstr>
      <vt:lpstr>“quark condensate” 1960-1980</vt:lpstr>
      <vt:lpstr>Universal  Conventions</vt:lpstr>
      <vt:lpstr>Precedent?</vt:lpstr>
      <vt:lpstr>Precedent- Luminiferous Aether</vt:lpstr>
      <vt:lpstr>QCD </vt:lpstr>
      <vt:lpstr>QCD </vt:lpstr>
      <vt:lpstr>“Dark Energy” </vt:lpstr>
      <vt:lpstr>“Dark Energy” </vt:lpstr>
      <vt:lpstr>“Dark Energy” </vt:lpstr>
      <vt:lpstr>“Dark Energy” </vt:lpstr>
      <vt:lpstr>Resolution?</vt:lpstr>
      <vt:lpstr>QCD </vt:lpstr>
      <vt:lpstr>Confinement contains condensates</vt:lpstr>
      <vt:lpstr>GMOR Relation</vt:lpstr>
      <vt:lpstr>Gell-Mann Oakes Renner Relation</vt:lpstr>
      <vt:lpstr>Hadron  Charges</vt:lpstr>
      <vt:lpstr>“Orthodox Vacuum”</vt:lpstr>
      <vt:lpstr>New Paradigm </vt:lpstr>
      <vt:lpstr> </vt:lpstr>
      <vt:lpstr>Whence “1” and yet “0” ?</vt:lpstr>
      <vt:lpstr>Whence “0” ?</vt:lpstr>
      <vt:lpstr>Whence “0” ?</vt:lpstr>
      <vt:lpstr>Pion masslessness</vt:lpstr>
      <vt:lpstr>Pion masslessness</vt:lpstr>
      <vt:lpstr>Pion masslessness</vt:lpstr>
      <vt:lpstr>Pion masslessness</vt:lpstr>
      <vt:lpstr>Massless Pion</vt:lpstr>
      <vt:lpstr>Enigma of mass</vt:lpstr>
      <vt:lpstr>PowerPoint Presentation</vt:lpstr>
      <vt:lpstr>PowerPoint Presentation</vt:lpstr>
      <vt:lpstr>What is measurable? </vt:lpstr>
      <vt:lpstr>Concept of in-hadron condensates</vt:lpstr>
      <vt:lpstr>GMOR is synonymous with “Vacuum Quark Condensate”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Craig Roberts</dc:creator>
  <cp:lastModifiedBy>Craig Roberts</cp:lastModifiedBy>
  <cp:revision>816</cp:revision>
  <cp:lastPrinted>2020-11-23T07:46:17Z</cp:lastPrinted>
  <dcterms:created xsi:type="dcterms:W3CDTF">2020-11-23T03:31:27Z</dcterms:created>
  <dcterms:modified xsi:type="dcterms:W3CDTF">2025-10-13T22:44:18Z</dcterms:modified>
</cp:coreProperties>
</file>