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0"/>
  </p:notesMasterIdLst>
  <p:handoutMasterIdLst>
    <p:handoutMasterId r:id="rId91"/>
  </p:handoutMasterIdLst>
  <p:sldIdLst>
    <p:sldId id="2010" r:id="rId2"/>
    <p:sldId id="2466" r:id="rId3"/>
    <p:sldId id="2173" r:id="rId4"/>
    <p:sldId id="2467" r:id="rId5"/>
    <p:sldId id="2186" r:id="rId6"/>
    <p:sldId id="2187" r:id="rId7"/>
    <p:sldId id="2188" r:id="rId8"/>
    <p:sldId id="1624" r:id="rId9"/>
    <p:sldId id="1600" r:id="rId10"/>
    <p:sldId id="2194" r:id="rId11"/>
    <p:sldId id="1596" r:id="rId12"/>
    <p:sldId id="1597" r:id="rId13"/>
    <p:sldId id="1598" r:id="rId14"/>
    <p:sldId id="1599" r:id="rId15"/>
    <p:sldId id="1595" r:id="rId16"/>
    <p:sldId id="1681" r:id="rId17"/>
    <p:sldId id="1718" r:id="rId18"/>
    <p:sldId id="1601" r:id="rId19"/>
    <p:sldId id="1602" r:id="rId20"/>
    <p:sldId id="1603" r:id="rId21"/>
    <p:sldId id="1604" r:id="rId22"/>
    <p:sldId id="1606" r:id="rId23"/>
    <p:sldId id="1605" r:id="rId24"/>
    <p:sldId id="1607" r:id="rId25"/>
    <p:sldId id="1608" r:id="rId26"/>
    <p:sldId id="2189" r:id="rId27"/>
    <p:sldId id="1610" r:id="rId28"/>
    <p:sldId id="2185" r:id="rId29"/>
    <p:sldId id="1611" r:id="rId30"/>
    <p:sldId id="1612" r:id="rId31"/>
    <p:sldId id="1613" r:id="rId32"/>
    <p:sldId id="1614" r:id="rId33"/>
    <p:sldId id="1615" r:id="rId34"/>
    <p:sldId id="1616" r:id="rId35"/>
    <p:sldId id="1620" r:id="rId36"/>
    <p:sldId id="1619" r:id="rId37"/>
    <p:sldId id="1622" r:id="rId38"/>
    <p:sldId id="2348" r:id="rId39"/>
    <p:sldId id="2184" r:id="rId40"/>
    <p:sldId id="2140" r:id="rId41"/>
    <p:sldId id="2141" r:id="rId42"/>
    <p:sldId id="2143" r:id="rId43"/>
    <p:sldId id="1630" r:id="rId44"/>
    <p:sldId id="1638" r:id="rId45"/>
    <p:sldId id="2144" r:id="rId46"/>
    <p:sldId id="2017" r:id="rId47"/>
    <p:sldId id="2215" r:id="rId48"/>
    <p:sldId id="2465" r:id="rId49"/>
    <p:sldId id="1633" r:id="rId50"/>
    <p:sldId id="1639" r:id="rId51"/>
    <p:sldId id="1641" r:id="rId52"/>
    <p:sldId id="1648" r:id="rId53"/>
    <p:sldId id="1649" r:id="rId54"/>
    <p:sldId id="2191" r:id="rId55"/>
    <p:sldId id="1650" r:id="rId56"/>
    <p:sldId id="1646" r:id="rId57"/>
    <p:sldId id="1640" r:id="rId58"/>
    <p:sldId id="1642" r:id="rId59"/>
    <p:sldId id="1651" r:id="rId60"/>
    <p:sldId id="1652" r:id="rId61"/>
    <p:sldId id="1653" r:id="rId62"/>
    <p:sldId id="1654" r:id="rId63"/>
    <p:sldId id="1655" r:id="rId64"/>
    <p:sldId id="1656" r:id="rId65"/>
    <p:sldId id="1659" r:id="rId66"/>
    <p:sldId id="1660" r:id="rId67"/>
    <p:sldId id="1661" r:id="rId68"/>
    <p:sldId id="1662" r:id="rId69"/>
    <p:sldId id="1663" r:id="rId70"/>
    <p:sldId id="1664" r:id="rId71"/>
    <p:sldId id="1658" r:id="rId72"/>
    <p:sldId id="2192" r:id="rId73"/>
    <p:sldId id="1665" r:id="rId74"/>
    <p:sldId id="1666" r:id="rId75"/>
    <p:sldId id="1667" r:id="rId76"/>
    <p:sldId id="1668" r:id="rId77"/>
    <p:sldId id="1670" r:id="rId78"/>
    <p:sldId id="1671" r:id="rId79"/>
    <p:sldId id="1672" r:id="rId80"/>
    <p:sldId id="1673" r:id="rId81"/>
    <p:sldId id="1552" r:id="rId82"/>
    <p:sldId id="1679" r:id="rId83"/>
    <p:sldId id="1677" r:id="rId84"/>
    <p:sldId id="1678" r:id="rId85"/>
    <p:sldId id="1674" r:id="rId86"/>
    <p:sldId id="1440" r:id="rId87"/>
    <p:sldId id="2722" r:id="rId88"/>
    <p:sldId id="2464" r:id="rId89"/>
  </p:sldIdLst>
  <p:sldSz cx="12192000" cy="6858000"/>
  <p:notesSz cx="7315200" cy="9601200"/>
  <p:custDataLst>
    <p:tags r:id="rId9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520"/>
    <a:srgbClr val="FF9900"/>
    <a:srgbClr val="008000"/>
    <a:srgbClr val="009900"/>
    <a:srgbClr val="0000FF"/>
    <a:srgbClr val="000099"/>
    <a:srgbClr val="FFFFCC"/>
    <a:srgbClr val="FF6600"/>
    <a:srgbClr val="33CC33"/>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94" autoAdjust="0"/>
    <p:restoredTop sz="94974" autoAdjust="0"/>
  </p:normalViewPr>
  <p:slideViewPr>
    <p:cSldViewPr>
      <p:cViewPr>
        <p:scale>
          <a:sx n="120" d="100"/>
          <a:sy n="120" d="100"/>
        </p:scale>
        <p:origin x="470" y="56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0" d="100"/>
        <a:sy n="140" d="100"/>
      </p:scale>
      <p:origin x="0" y="-33619"/>
    </p:cViewPr>
  </p:sorterViewPr>
  <p:notesViewPr>
    <p:cSldViewPr>
      <p:cViewPr varScale="1">
        <p:scale>
          <a:sx n="84" d="100"/>
          <a:sy n="84" d="100"/>
        </p:scale>
        <p:origin x="3792" y="10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notesMaster" Target="notesMasters/notesMaster1.xml"/><Relationship Id="rId9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handoutMaster" Target="handoutMasters/handout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gs" Target="tags/tag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5" descr="slide footer_blue_646.jpg"/>
          <p:cNvPicPr>
            <a:picLocks noChangeAspect="1"/>
          </p:cNvPicPr>
          <p:nvPr/>
        </p:nvPicPr>
        <p:blipFill>
          <a:blip r:embed="rId2" cstate="print"/>
          <a:srcRect/>
          <a:stretch>
            <a:fillRect/>
          </a:stretch>
        </p:blipFill>
        <p:spPr bwMode="auto">
          <a:xfrm>
            <a:off x="0" y="9044464"/>
            <a:ext cx="9753600" cy="556736"/>
          </a:xfrm>
          <a:prstGeom prst="rect">
            <a:avLst/>
          </a:prstGeom>
          <a:noFill/>
          <a:ln w="9525">
            <a:noFill/>
            <a:miter lim="800000"/>
            <a:headEnd/>
            <a:tailEnd/>
          </a:ln>
        </p:spPr>
      </p:pic>
      <p:pic>
        <p:nvPicPr>
          <p:cNvPr id="6" name="Picture 7" descr="slide header_646.jpg"/>
          <p:cNvPicPr>
            <a:picLocks noChangeAspect="1"/>
          </p:cNvPicPr>
          <p:nvPr/>
        </p:nvPicPr>
        <p:blipFill>
          <a:blip r:embed="rId3" cstate="print"/>
          <a:srcRect/>
          <a:stretch>
            <a:fillRect/>
          </a:stretch>
        </p:blipFill>
        <p:spPr bwMode="auto">
          <a:xfrm>
            <a:off x="-2438400" y="0"/>
            <a:ext cx="9753600" cy="163354"/>
          </a:xfrm>
          <a:prstGeom prst="rect">
            <a:avLst/>
          </a:prstGeom>
          <a:noFill/>
          <a:ln w="9525">
            <a:noFill/>
            <a:miter lim="800000"/>
            <a:headEnd/>
            <a:tailEnd/>
          </a:ln>
        </p:spPr>
      </p:pic>
      <p:sp>
        <p:nvSpPr>
          <p:cNvPr id="2" name="Header Placeholder 1"/>
          <p:cNvSpPr>
            <a:spLocks noGrp="1"/>
          </p:cNvSpPr>
          <p:nvPr>
            <p:ph type="hdr" sz="quarter"/>
          </p:nvPr>
        </p:nvSpPr>
        <p:spPr>
          <a:xfrm>
            <a:off x="0" y="0"/>
            <a:ext cx="3169920" cy="480060"/>
          </a:xfrm>
          <a:prstGeom prst="rect">
            <a:avLst/>
          </a:prstGeom>
        </p:spPr>
        <p:txBody>
          <a:bodyPr vert="horz" lIns="95747" tIns="47873" rIns="95747" bIns="47873" rtlCol="0"/>
          <a:lstStyle>
            <a:lvl1pPr algn="l">
              <a:defRPr sz="1300"/>
            </a:lvl1pPr>
          </a:lstStyle>
          <a:p>
            <a:endParaRPr lang="en-US"/>
          </a:p>
        </p:txBody>
      </p:sp>
      <p:sp>
        <p:nvSpPr>
          <p:cNvPr id="3" name="Date Placeholder 2"/>
          <p:cNvSpPr>
            <a:spLocks noGrp="1"/>
          </p:cNvSpPr>
          <p:nvPr>
            <p:ph type="dt" sz="quarter" idx="1"/>
          </p:nvPr>
        </p:nvSpPr>
        <p:spPr>
          <a:xfrm>
            <a:off x="5283201" y="160020"/>
            <a:ext cx="2030307" cy="320040"/>
          </a:xfrm>
          <a:prstGeom prst="rect">
            <a:avLst/>
          </a:prstGeom>
        </p:spPr>
        <p:txBody>
          <a:bodyPr vert="horz" lIns="95747" tIns="47873" rIns="95747" bIns="47873" rtlCol="0"/>
          <a:lstStyle>
            <a:lvl1pPr algn="r">
              <a:defRPr sz="1300"/>
            </a:lvl1pPr>
          </a:lstStyle>
          <a:p>
            <a:fld id="{80B18B65-4CBA-DB46-9D73-AD0C58E7BE22}" type="datetime1">
              <a:rPr lang="en-US" smtClean="0"/>
              <a:pPr/>
              <a:t>10/13/2025</a:t>
            </a:fld>
            <a:endParaRPr lang="en-US"/>
          </a:p>
        </p:txBody>
      </p:sp>
      <p:sp>
        <p:nvSpPr>
          <p:cNvPr id="4" name="Footer Placeholder 3"/>
          <p:cNvSpPr>
            <a:spLocks noGrp="1"/>
          </p:cNvSpPr>
          <p:nvPr>
            <p:ph type="ftr" sz="quarter" idx="2"/>
          </p:nvPr>
        </p:nvSpPr>
        <p:spPr>
          <a:xfrm>
            <a:off x="812800" y="9041131"/>
            <a:ext cx="5852160" cy="240030"/>
          </a:xfrm>
          <a:prstGeom prst="rect">
            <a:avLst/>
          </a:prstGeom>
        </p:spPr>
        <p:txBody>
          <a:bodyPr vert="horz" lIns="95747" tIns="47873" rIns="95747" bIns="47873" rtlCol="0" anchor="b"/>
          <a:lstStyle>
            <a:lvl1pPr algn="l">
              <a:defRPr sz="1300"/>
            </a:lvl1pPr>
          </a:lstStyle>
          <a:p>
            <a:r>
              <a:rPr lang="en-US"/>
              <a:t>Go to ”Insert (View) | Header and Footer" to add your organization, sponsor, meeting name here; then, click "Apply to All"</a:t>
            </a:r>
            <a:endParaRPr lang="en-US" dirty="0"/>
          </a:p>
        </p:txBody>
      </p:sp>
      <p:sp>
        <p:nvSpPr>
          <p:cNvPr id="5" name="Slide Number Placeholder 4"/>
          <p:cNvSpPr>
            <a:spLocks noGrp="1"/>
          </p:cNvSpPr>
          <p:nvPr>
            <p:ph type="sldNum" sz="quarter" idx="3"/>
          </p:nvPr>
        </p:nvSpPr>
        <p:spPr>
          <a:xfrm>
            <a:off x="6746241" y="9119474"/>
            <a:ext cx="567267" cy="480060"/>
          </a:xfrm>
          <a:prstGeom prst="rect">
            <a:avLst/>
          </a:prstGeom>
        </p:spPr>
        <p:txBody>
          <a:bodyPr vert="horz" lIns="95747" tIns="47873" rIns="95747" bIns="47873" rtlCol="0" anchor="b"/>
          <a:lstStyle>
            <a:lvl1pPr algn="r">
              <a:defRPr sz="1300"/>
            </a:lvl1pPr>
          </a:lstStyle>
          <a:p>
            <a:fld id="{9CA05E24-A365-DF40-BF27-0C4D1E380F5C}" type="slidenum">
              <a:rPr lang="en-US" smtClean="0"/>
              <a:pPr/>
              <a:t>‹#›</a:t>
            </a:fld>
            <a:endParaRPr lang="en-US" dirty="0"/>
          </a:p>
        </p:txBody>
      </p:sp>
    </p:spTree>
    <p:extLst>
      <p:ext uri="{BB962C8B-B14F-4D97-AF65-F5344CB8AC3E}">
        <p14:creationId xmlns:p14="http://schemas.microsoft.com/office/powerpoint/2010/main" val="89586358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5747" tIns="47873" rIns="95747" bIns="47873"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5747" tIns="47873" rIns="95747" bIns="47873" rtlCol="0"/>
          <a:lstStyle>
            <a:lvl1pPr algn="r">
              <a:defRPr sz="1300"/>
            </a:lvl1pPr>
          </a:lstStyle>
          <a:p>
            <a:fld id="{4C269693-4B73-3F4B-BE08-27CE2957F7EB}" type="datetime1">
              <a:rPr lang="en-US" smtClean="0"/>
              <a:pPr/>
              <a:t>10/13/2025</a:t>
            </a:fld>
            <a:endParaRPr lang="en-US"/>
          </a:p>
        </p:txBody>
      </p:sp>
      <p:sp>
        <p:nvSpPr>
          <p:cNvPr id="4" name="Slide Image Placeholder 3"/>
          <p:cNvSpPr>
            <a:spLocks noGrp="1" noRot="1" noChangeAspect="1"/>
          </p:cNvSpPr>
          <p:nvPr>
            <p:ph type="sldImg" idx="2"/>
          </p:nvPr>
        </p:nvSpPr>
        <p:spPr>
          <a:xfrm>
            <a:off x="457200" y="719138"/>
            <a:ext cx="6400800" cy="3600450"/>
          </a:xfrm>
          <a:prstGeom prst="rect">
            <a:avLst/>
          </a:prstGeom>
          <a:noFill/>
          <a:ln w="12700">
            <a:solidFill>
              <a:prstClr val="black"/>
            </a:solidFill>
          </a:ln>
        </p:spPr>
        <p:txBody>
          <a:bodyPr vert="horz" lIns="95747" tIns="47873" rIns="95747" bIns="47873"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5747" tIns="47873" rIns="95747" bIns="4787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5747" tIns="47873" rIns="95747" bIns="47873" rtlCol="0" anchor="b"/>
          <a:lstStyle>
            <a:lvl1pPr algn="l">
              <a:defRPr sz="1300"/>
            </a:lvl1pPr>
          </a:lstStyle>
          <a:p>
            <a:r>
              <a:rPr lang="en-US"/>
              <a:t>Go to ”Insert (View) | Header and Footer" to add your organization, sponsor, meeting name here; then, click "Apply to All"</a:t>
            </a:r>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5747" tIns="47873" rIns="95747" bIns="47873" rtlCol="0" anchor="b"/>
          <a:lstStyle>
            <a:lvl1pPr algn="r">
              <a:defRPr sz="1300"/>
            </a:lvl1pPr>
          </a:lstStyle>
          <a:p>
            <a:fld id="{BB1A7F71-A600-874B-8C52-75C3F91F2DFD}" type="slidenum">
              <a:rPr lang="en-US" smtClean="0"/>
              <a:pPr/>
              <a:t>‹#›</a:t>
            </a:fld>
            <a:endParaRPr lang="en-US"/>
          </a:p>
        </p:txBody>
      </p:sp>
    </p:spTree>
    <p:extLst>
      <p:ext uri="{BB962C8B-B14F-4D97-AF65-F5344CB8AC3E}">
        <p14:creationId xmlns:p14="http://schemas.microsoft.com/office/powerpoint/2010/main" val="2599900987"/>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a:t>Go to ”Insert (View) | Header and Footer" to add your organization, sponsor, meeting name here; then, click "Apply to All"</a:t>
            </a:r>
          </a:p>
        </p:txBody>
      </p:sp>
      <p:sp>
        <p:nvSpPr>
          <p:cNvPr id="5" name="Slide Number Placeholder 4"/>
          <p:cNvSpPr>
            <a:spLocks noGrp="1"/>
          </p:cNvSpPr>
          <p:nvPr>
            <p:ph type="sldNum" sz="quarter" idx="11"/>
          </p:nvPr>
        </p:nvSpPr>
        <p:spPr/>
        <p:txBody>
          <a:bodyPr/>
          <a:lstStyle/>
          <a:p>
            <a:fld id="{BB1A7F71-A600-874B-8C52-75C3F91F2DFD}" type="slidenum">
              <a:rPr lang="en-US" smtClean="0"/>
              <a:pPr/>
              <a:t>1</a:t>
            </a:fld>
            <a:endParaRPr lang="en-US"/>
          </a:p>
        </p:txBody>
      </p:sp>
    </p:spTree>
    <p:extLst>
      <p:ext uri="{BB962C8B-B14F-4D97-AF65-F5344CB8AC3E}">
        <p14:creationId xmlns:p14="http://schemas.microsoft.com/office/powerpoint/2010/main" val="9688092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r>
              <a:rPr lang="en-US"/>
              <a:t>Go to ”Insert (View) | Header and Footer" to add your organization, sponsor, meeting name here; then, click "Apply to All"</a:t>
            </a:r>
          </a:p>
        </p:txBody>
      </p:sp>
      <p:sp>
        <p:nvSpPr>
          <p:cNvPr id="5" name="Slide Number Placeholder 4"/>
          <p:cNvSpPr>
            <a:spLocks noGrp="1"/>
          </p:cNvSpPr>
          <p:nvPr>
            <p:ph type="sldNum" sz="quarter" idx="11"/>
          </p:nvPr>
        </p:nvSpPr>
        <p:spPr/>
        <p:txBody>
          <a:bodyPr/>
          <a:lstStyle/>
          <a:p>
            <a:fld id="{BB1A7F71-A600-874B-8C52-75C3F91F2DFD}" type="slidenum">
              <a:rPr lang="en-US" smtClean="0"/>
              <a:pPr/>
              <a:t>54</a:t>
            </a:fld>
            <a:endParaRPr lang="en-US"/>
          </a:p>
        </p:txBody>
      </p:sp>
    </p:spTree>
    <p:extLst>
      <p:ext uri="{BB962C8B-B14F-4D97-AF65-F5344CB8AC3E}">
        <p14:creationId xmlns:p14="http://schemas.microsoft.com/office/powerpoint/2010/main" val="24679042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8E5681-5281-41D3-9614-EAA39F94F638}" type="slidenum">
              <a:rPr lang="en-US" smtClean="0"/>
              <a:pPr/>
              <a:t>55</a:t>
            </a:fld>
            <a:endParaRPr lang="en-US"/>
          </a:p>
        </p:txBody>
      </p:sp>
    </p:spTree>
    <p:extLst>
      <p:ext uri="{BB962C8B-B14F-4D97-AF65-F5344CB8AC3E}">
        <p14:creationId xmlns:p14="http://schemas.microsoft.com/office/powerpoint/2010/main" val="29508866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r>
              <a:rPr lang="en-US"/>
              <a:t>Go to ”Insert (View) | Header and Footer" to add your organization, sponsor, meeting name here; then, click "Apply to All"</a:t>
            </a:r>
          </a:p>
        </p:txBody>
      </p:sp>
      <p:sp>
        <p:nvSpPr>
          <p:cNvPr id="5" name="Slide Number Placeholder 4"/>
          <p:cNvSpPr>
            <a:spLocks noGrp="1"/>
          </p:cNvSpPr>
          <p:nvPr>
            <p:ph type="sldNum" sz="quarter" idx="11"/>
          </p:nvPr>
        </p:nvSpPr>
        <p:spPr/>
        <p:txBody>
          <a:bodyPr/>
          <a:lstStyle/>
          <a:p>
            <a:fld id="{BB1A7F71-A600-874B-8C52-75C3F91F2DFD}" type="slidenum">
              <a:rPr lang="en-US" smtClean="0"/>
              <a:pPr/>
              <a:t>57</a:t>
            </a:fld>
            <a:endParaRPr lang="en-US"/>
          </a:p>
        </p:txBody>
      </p:sp>
    </p:spTree>
    <p:extLst>
      <p:ext uri="{BB962C8B-B14F-4D97-AF65-F5344CB8AC3E}">
        <p14:creationId xmlns:p14="http://schemas.microsoft.com/office/powerpoint/2010/main" val="25860462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8E5681-5281-41D3-9614-EAA39F94F638}" type="slidenum">
              <a:rPr lang="en-US" smtClean="0"/>
              <a:pPr/>
              <a:t>58</a:t>
            </a:fld>
            <a:endParaRPr lang="en-US"/>
          </a:p>
        </p:txBody>
      </p:sp>
    </p:spTree>
    <p:extLst>
      <p:ext uri="{BB962C8B-B14F-4D97-AF65-F5344CB8AC3E}">
        <p14:creationId xmlns:p14="http://schemas.microsoft.com/office/powerpoint/2010/main" val="39428515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r>
              <a:rPr lang="en-US"/>
              <a:t>Go to ”Insert (View) | Header and Footer" to add your organization, sponsor, meeting name here; then, click "Apply to All"</a:t>
            </a:r>
          </a:p>
        </p:txBody>
      </p:sp>
      <p:sp>
        <p:nvSpPr>
          <p:cNvPr id="5" name="Slide Number Placeholder 4"/>
          <p:cNvSpPr>
            <a:spLocks noGrp="1"/>
          </p:cNvSpPr>
          <p:nvPr>
            <p:ph type="sldNum" sz="quarter" idx="11"/>
          </p:nvPr>
        </p:nvSpPr>
        <p:spPr/>
        <p:txBody>
          <a:bodyPr/>
          <a:lstStyle/>
          <a:p>
            <a:fld id="{BB1A7F71-A600-874B-8C52-75C3F91F2DFD}" type="slidenum">
              <a:rPr lang="en-US" smtClean="0"/>
              <a:pPr/>
              <a:t>62</a:t>
            </a:fld>
            <a:endParaRPr lang="en-US"/>
          </a:p>
        </p:txBody>
      </p:sp>
    </p:spTree>
    <p:extLst>
      <p:ext uri="{BB962C8B-B14F-4D97-AF65-F5344CB8AC3E}">
        <p14:creationId xmlns:p14="http://schemas.microsoft.com/office/powerpoint/2010/main" val="42875888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r>
              <a:rPr lang="en-US"/>
              <a:t>Go to ”Insert (View) | Header and Footer" to add your organization, sponsor, meeting name here; then, click "Apply to All"</a:t>
            </a:r>
          </a:p>
        </p:txBody>
      </p:sp>
      <p:sp>
        <p:nvSpPr>
          <p:cNvPr id="5" name="Slide Number Placeholder 4"/>
          <p:cNvSpPr>
            <a:spLocks noGrp="1"/>
          </p:cNvSpPr>
          <p:nvPr>
            <p:ph type="sldNum" sz="quarter" idx="11"/>
          </p:nvPr>
        </p:nvSpPr>
        <p:spPr/>
        <p:txBody>
          <a:bodyPr/>
          <a:lstStyle/>
          <a:p>
            <a:fld id="{BB1A7F71-A600-874B-8C52-75C3F91F2DFD}" type="slidenum">
              <a:rPr lang="en-US" smtClean="0"/>
              <a:pPr/>
              <a:t>65</a:t>
            </a:fld>
            <a:endParaRPr lang="en-US"/>
          </a:p>
        </p:txBody>
      </p:sp>
    </p:spTree>
    <p:extLst>
      <p:ext uri="{BB962C8B-B14F-4D97-AF65-F5344CB8AC3E}">
        <p14:creationId xmlns:p14="http://schemas.microsoft.com/office/powerpoint/2010/main" val="10898874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r>
              <a:rPr lang="en-US"/>
              <a:t>Go to ”Insert (View) | Header and Footer" to add your organization, sponsor, meeting name here; then, click "Apply to All"</a:t>
            </a:r>
          </a:p>
        </p:txBody>
      </p:sp>
      <p:sp>
        <p:nvSpPr>
          <p:cNvPr id="5" name="Slide Number Placeholder 4"/>
          <p:cNvSpPr>
            <a:spLocks noGrp="1"/>
          </p:cNvSpPr>
          <p:nvPr>
            <p:ph type="sldNum" sz="quarter" idx="11"/>
          </p:nvPr>
        </p:nvSpPr>
        <p:spPr/>
        <p:txBody>
          <a:bodyPr/>
          <a:lstStyle/>
          <a:p>
            <a:fld id="{BB1A7F71-A600-874B-8C52-75C3F91F2DFD}" type="slidenum">
              <a:rPr lang="en-US" smtClean="0"/>
              <a:pPr/>
              <a:t>70</a:t>
            </a:fld>
            <a:endParaRPr lang="en-US"/>
          </a:p>
        </p:txBody>
      </p:sp>
    </p:spTree>
    <p:extLst>
      <p:ext uri="{BB962C8B-B14F-4D97-AF65-F5344CB8AC3E}">
        <p14:creationId xmlns:p14="http://schemas.microsoft.com/office/powerpoint/2010/main" val="14065986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r>
              <a:rPr lang="en-US"/>
              <a:t>Go to ”Insert (View) | Header and Footer" to add your organization, sponsor, meeting name here; then, click "Apply to All"</a:t>
            </a:r>
          </a:p>
        </p:txBody>
      </p:sp>
      <p:sp>
        <p:nvSpPr>
          <p:cNvPr id="5" name="Slide Number Placeholder 4"/>
          <p:cNvSpPr>
            <a:spLocks noGrp="1"/>
          </p:cNvSpPr>
          <p:nvPr>
            <p:ph type="sldNum" sz="quarter" idx="11"/>
          </p:nvPr>
        </p:nvSpPr>
        <p:spPr/>
        <p:txBody>
          <a:bodyPr/>
          <a:lstStyle/>
          <a:p>
            <a:fld id="{BB1A7F71-A600-874B-8C52-75C3F91F2DFD}" type="slidenum">
              <a:rPr lang="en-US" smtClean="0"/>
              <a:pPr/>
              <a:t>74</a:t>
            </a:fld>
            <a:endParaRPr lang="en-US"/>
          </a:p>
        </p:txBody>
      </p:sp>
    </p:spTree>
    <p:extLst>
      <p:ext uri="{BB962C8B-B14F-4D97-AF65-F5344CB8AC3E}">
        <p14:creationId xmlns:p14="http://schemas.microsoft.com/office/powerpoint/2010/main" val="30059844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normAutofit/>
          </a:bodyPr>
          <a:lstStyle/>
          <a:p>
            <a:r>
              <a:rPr lang="en-US" dirty="0"/>
              <a:t>(19)</a:t>
            </a:r>
          </a:p>
        </p:txBody>
      </p:sp>
      <p:sp>
        <p:nvSpPr>
          <p:cNvPr id="4" name="Slide Number Placeholder 3"/>
          <p:cNvSpPr>
            <a:spLocks noGrp="1"/>
          </p:cNvSpPr>
          <p:nvPr>
            <p:ph type="sldNum" sz="quarter" idx="10"/>
          </p:nvPr>
        </p:nvSpPr>
        <p:spPr/>
        <p:txBody>
          <a:bodyPr/>
          <a:lstStyle/>
          <a:p>
            <a:fld id="{3C8E5681-5281-41D3-9614-EAA39F94F638}" type="slidenum">
              <a:rPr lang="en-US" smtClean="0"/>
              <a:pPr/>
              <a:t>81</a:t>
            </a:fld>
            <a:endParaRPr lang="en-US"/>
          </a:p>
        </p:txBody>
      </p:sp>
    </p:spTree>
    <p:extLst>
      <p:ext uri="{BB962C8B-B14F-4D97-AF65-F5344CB8AC3E}">
        <p14:creationId xmlns:p14="http://schemas.microsoft.com/office/powerpoint/2010/main" val="23082751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r>
              <a:rPr lang="en-US"/>
              <a:t>Go to ”Insert (View) | Header and Footer" to add your organization, sponsor, meeting name here; then, click "Apply to All"</a:t>
            </a:r>
          </a:p>
        </p:txBody>
      </p:sp>
      <p:sp>
        <p:nvSpPr>
          <p:cNvPr id="5" name="Slide Number Placeholder 4"/>
          <p:cNvSpPr>
            <a:spLocks noGrp="1"/>
          </p:cNvSpPr>
          <p:nvPr>
            <p:ph type="sldNum" sz="quarter" idx="11"/>
          </p:nvPr>
        </p:nvSpPr>
        <p:spPr/>
        <p:txBody>
          <a:bodyPr/>
          <a:lstStyle/>
          <a:p>
            <a:fld id="{BB1A7F71-A600-874B-8C52-75C3F91F2DFD}" type="slidenum">
              <a:rPr lang="en-US" smtClean="0"/>
              <a:pPr/>
              <a:t>83</a:t>
            </a:fld>
            <a:endParaRPr lang="en-US"/>
          </a:p>
        </p:txBody>
      </p:sp>
    </p:spTree>
    <p:extLst>
      <p:ext uri="{BB962C8B-B14F-4D97-AF65-F5344CB8AC3E}">
        <p14:creationId xmlns:p14="http://schemas.microsoft.com/office/powerpoint/2010/main" val="2828508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Footer Placeholder 3"/>
          <p:cNvSpPr>
            <a:spLocks noGrp="1"/>
          </p:cNvSpPr>
          <p:nvPr>
            <p:ph type="ftr" sz="quarter" idx="4"/>
          </p:nvPr>
        </p:nvSpPr>
        <p:spPr/>
        <p:txBody>
          <a:bodyPr/>
          <a:lstStyle/>
          <a:p>
            <a:r>
              <a:rPr lang="en-US"/>
              <a:t>Go to ”Insert (View) | Header and Footer" to add your organization, sponsor, meeting name here; then, click "Apply to All"</a:t>
            </a:r>
          </a:p>
        </p:txBody>
      </p:sp>
      <p:sp>
        <p:nvSpPr>
          <p:cNvPr id="5" name="Slide Number Placeholder 4"/>
          <p:cNvSpPr>
            <a:spLocks noGrp="1"/>
          </p:cNvSpPr>
          <p:nvPr>
            <p:ph type="sldNum" sz="quarter" idx="5"/>
          </p:nvPr>
        </p:nvSpPr>
        <p:spPr/>
        <p:txBody>
          <a:bodyPr/>
          <a:lstStyle/>
          <a:p>
            <a:fld id="{BB1A7F71-A600-874B-8C52-75C3F91F2DFD}" type="slidenum">
              <a:rPr lang="en-US" smtClean="0"/>
              <a:pPr/>
              <a:t>2</a:t>
            </a:fld>
            <a:endParaRPr lang="en-US"/>
          </a:p>
        </p:txBody>
      </p:sp>
    </p:spTree>
    <p:extLst>
      <p:ext uri="{BB962C8B-B14F-4D97-AF65-F5344CB8AC3E}">
        <p14:creationId xmlns:p14="http://schemas.microsoft.com/office/powerpoint/2010/main" val="5419870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r>
              <a:rPr lang="en-US"/>
              <a:t>Go to ”Insert (View) | Header and Footer" to add your organization, sponsor, meeting name here; then, click "Apply to All"</a:t>
            </a:r>
          </a:p>
        </p:txBody>
      </p:sp>
      <p:sp>
        <p:nvSpPr>
          <p:cNvPr id="5" name="Slide Number Placeholder 4"/>
          <p:cNvSpPr>
            <a:spLocks noGrp="1"/>
          </p:cNvSpPr>
          <p:nvPr>
            <p:ph type="sldNum" sz="quarter" idx="11"/>
          </p:nvPr>
        </p:nvSpPr>
        <p:spPr/>
        <p:txBody>
          <a:bodyPr/>
          <a:lstStyle/>
          <a:p>
            <a:fld id="{BB1A7F71-A600-874B-8C52-75C3F91F2DFD}" type="slidenum">
              <a:rPr lang="en-US" smtClean="0"/>
              <a:pPr/>
              <a:t>86</a:t>
            </a:fld>
            <a:endParaRPr lang="en-US"/>
          </a:p>
        </p:txBody>
      </p:sp>
    </p:spTree>
    <p:extLst>
      <p:ext uri="{BB962C8B-B14F-4D97-AF65-F5344CB8AC3E}">
        <p14:creationId xmlns:p14="http://schemas.microsoft.com/office/powerpoint/2010/main" val="571913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Go to ”Insert (View) | Header and Footer" to add your organization, sponsor, meeting name here; then, click "Apply to All"</a:t>
            </a:r>
          </a:p>
        </p:txBody>
      </p:sp>
      <p:sp>
        <p:nvSpPr>
          <p:cNvPr id="5" name="Slide Number Placeholder 4"/>
          <p:cNvSpPr>
            <a:spLocks noGrp="1"/>
          </p:cNvSpPr>
          <p:nvPr>
            <p:ph type="sldNum" sz="quarter" idx="5"/>
          </p:nvPr>
        </p:nvSpPr>
        <p:spPr/>
        <p:txBody>
          <a:bodyPr/>
          <a:lstStyle/>
          <a:p>
            <a:fld id="{BB1A7F71-A600-874B-8C52-75C3F91F2DFD}" type="slidenum">
              <a:rPr lang="en-US" smtClean="0"/>
              <a:pPr/>
              <a:t>8</a:t>
            </a:fld>
            <a:endParaRPr lang="en-US"/>
          </a:p>
        </p:txBody>
      </p:sp>
    </p:spTree>
    <p:extLst>
      <p:ext uri="{BB962C8B-B14F-4D97-AF65-F5344CB8AC3E}">
        <p14:creationId xmlns:p14="http://schemas.microsoft.com/office/powerpoint/2010/main" val="3340895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r>
              <a:rPr lang="en-US"/>
              <a:t>Go to ”Insert (View) | Header and Footer" to add your organization, sponsor, meeting name here; then, click "Apply to All"</a:t>
            </a:r>
          </a:p>
        </p:txBody>
      </p:sp>
      <p:sp>
        <p:nvSpPr>
          <p:cNvPr id="5" name="Slide Number Placeholder 4"/>
          <p:cNvSpPr>
            <a:spLocks noGrp="1"/>
          </p:cNvSpPr>
          <p:nvPr>
            <p:ph type="sldNum" sz="quarter" idx="11"/>
          </p:nvPr>
        </p:nvSpPr>
        <p:spPr/>
        <p:txBody>
          <a:bodyPr/>
          <a:lstStyle/>
          <a:p>
            <a:fld id="{BB1A7F71-A600-874B-8C52-75C3F91F2DFD}" type="slidenum">
              <a:rPr lang="en-US" smtClean="0"/>
              <a:pPr/>
              <a:t>9</a:t>
            </a:fld>
            <a:endParaRPr lang="en-US"/>
          </a:p>
        </p:txBody>
      </p:sp>
    </p:spTree>
    <p:extLst>
      <p:ext uri="{BB962C8B-B14F-4D97-AF65-F5344CB8AC3E}">
        <p14:creationId xmlns:p14="http://schemas.microsoft.com/office/powerpoint/2010/main" val="3135112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r>
              <a:rPr lang="en-US"/>
              <a:t>Go to ”Insert (View) | Header and Footer" to add your organization, sponsor, meeting name here; then, click "Apply to All"</a:t>
            </a:r>
          </a:p>
        </p:txBody>
      </p:sp>
      <p:sp>
        <p:nvSpPr>
          <p:cNvPr id="5" name="Slide Number Placeholder 4"/>
          <p:cNvSpPr>
            <a:spLocks noGrp="1"/>
          </p:cNvSpPr>
          <p:nvPr>
            <p:ph type="sldNum" sz="quarter" idx="11"/>
          </p:nvPr>
        </p:nvSpPr>
        <p:spPr/>
        <p:txBody>
          <a:bodyPr/>
          <a:lstStyle/>
          <a:p>
            <a:fld id="{BB1A7F71-A600-874B-8C52-75C3F91F2DFD}" type="slidenum">
              <a:rPr lang="en-US" smtClean="0"/>
              <a:pPr/>
              <a:t>17</a:t>
            </a:fld>
            <a:endParaRPr lang="en-US"/>
          </a:p>
        </p:txBody>
      </p:sp>
    </p:spTree>
    <p:extLst>
      <p:ext uri="{BB962C8B-B14F-4D97-AF65-F5344CB8AC3E}">
        <p14:creationId xmlns:p14="http://schemas.microsoft.com/office/powerpoint/2010/main" val="3868363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r>
              <a:rPr lang="en-US"/>
              <a:t>Go to ”Insert (View) | Header and Footer" to add your organization, sponsor, meeting name here; then, click "Apply to All"</a:t>
            </a:r>
          </a:p>
        </p:txBody>
      </p:sp>
      <p:sp>
        <p:nvSpPr>
          <p:cNvPr id="5" name="Slide Number Placeholder 4"/>
          <p:cNvSpPr>
            <a:spLocks noGrp="1"/>
          </p:cNvSpPr>
          <p:nvPr>
            <p:ph type="sldNum" sz="quarter" idx="11"/>
          </p:nvPr>
        </p:nvSpPr>
        <p:spPr/>
        <p:txBody>
          <a:bodyPr/>
          <a:lstStyle/>
          <a:p>
            <a:fld id="{BB1A7F71-A600-874B-8C52-75C3F91F2DFD}" type="slidenum">
              <a:rPr lang="en-US" smtClean="0"/>
              <a:pPr/>
              <a:t>36</a:t>
            </a:fld>
            <a:endParaRPr lang="en-US"/>
          </a:p>
        </p:txBody>
      </p:sp>
    </p:spTree>
    <p:extLst>
      <p:ext uri="{BB962C8B-B14F-4D97-AF65-F5344CB8AC3E}">
        <p14:creationId xmlns:p14="http://schemas.microsoft.com/office/powerpoint/2010/main" val="1353680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r>
              <a:rPr lang="en-US"/>
              <a:t>Go to ”Insert (View) | Header and Footer" to add your organization, sponsor, meeting name here; then, click "Apply to All"</a:t>
            </a:r>
          </a:p>
        </p:txBody>
      </p:sp>
      <p:sp>
        <p:nvSpPr>
          <p:cNvPr id="5" name="Slide Number Placeholder 4"/>
          <p:cNvSpPr>
            <a:spLocks noGrp="1"/>
          </p:cNvSpPr>
          <p:nvPr>
            <p:ph type="sldNum" sz="quarter" idx="11"/>
          </p:nvPr>
        </p:nvSpPr>
        <p:spPr/>
        <p:txBody>
          <a:bodyPr/>
          <a:lstStyle/>
          <a:p>
            <a:fld id="{BB1A7F71-A600-874B-8C52-75C3F91F2DFD}" type="slidenum">
              <a:rPr lang="en-US" smtClean="0"/>
              <a:pPr/>
              <a:t>37</a:t>
            </a:fld>
            <a:endParaRPr lang="en-US"/>
          </a:p>
        </p:txBody>
      </p:sp>
    </p:spTree>
    <p:extLst>
      <p:ext uri="{BB962C8B-B14F-4D97-AF65-F5344CB8AC3E}">
        <p14:creationId xmlns:p14="http://schemas.microsoft.com/office/powerpoint/2010/main" val="278279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r>
              <a:rPr lang="en-US"/>
              <a:t>Go to ”Insert (View) | Header and Footer" to add your organization, sponsor, meeting name here; then, click "Apply to All"</a:t>
            </a:r>
          </a:p>
        </p:txBody>
      </p:sp>
      <p:sp>
        <p:nvSpPr>
          <p:cNvPr id="5" name="Slide Number Placeholder 4"/>
          <p:cNvSpPr>
            <a:spLocks noGrp="1"/>
          </p:cNvSpPr>
          <p:nvPr>
            <p:ph type="sldNum" sz="quarter" idx="11"/>
          </p:nvPr>
        </p:nvSpPr>
        <p:spPr/>
        <p:txBody>
          <a:bodyPr/>
          <a:lstStyle/>
          <a:p>
            <a:fld id="{BB1A7F71-A600-874B-8C52-75C3F91F2DFD}" type="slidenum">
              <a:rPr lang="en-US" smtClean="0"/>
              <a:pPr/>
              <a:t>50</a:t>
            </a:fld>
            <a:endParaRPr lang="en-US"/>
          </a:p>
        </p:txBody>
      </p:sp>
    </p:spTree>
    <p:extLst>
      <p:ext uri="{BB962C8B-B14F-4D97-AF65-F5344CB8AC3E}">
        <p14:creationId xmlns:p14="http://schemas.microsoft.com/office/powerpoint/2010/main" val="3590472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r>
              <a:rPr lang="en-US"/>
              <a:t>Go to ”Insert (View) | Header and Footer" to add your organization, sponsor, meeting name here; then, click "Apply to All"</a:t>
            </a:r>
          </a:p>
        </p:txBody>
      </p:sp>
      <p:sp>
        <p:nvSpPr>
          <p:cNvPr id="5" name="Slide Number Placeholder 4"/>
          <p:cNvSpPr>
            <a:spLocks noGrp="1"/>
          </p:cNvSpPr>
          <p:nvPr>
            <p:ph type="sldNum" sz="quarter" idx="11"/>
          </p:nvPr>
        </p:nvSpPr>
        <p:spPr/>
        <p:txBody>
          <a:bodyPr/>
          <a:lstStyle/>
          <a:p>
            <a:fld id="{BB1A7F71-A600-874B-8C52-75C3F91F2DFD}" type="slidenum">
              <a:rPr lang="en-US" smtClean="0"/>
              <a:pPr/>
              <a:t>53</a:t>
            </a:fld>
            <a:endParaRPr lang="en-US"/>
          </a:p>
        </p:txBody>
      </p:sp>
    </p:spTree>
    <p:extLst>
      <p:ext uri="{BB962C8B-B14F-4D97-AF65-F5344CB8AC3E}">
        <p14:creationId xmlns:p14="http://schemas.microsoft.com/office/powerpoint/2010/main" val="23893088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042416"/>
          </a:xfrm>
          <a:prstGeom prst="rect">
            <a:avLst/>
          </a:prstGeom>
        </p:spPr>
      </p:pic>
      <p:pic>
        <p:nvPicPr>
          <p:cNvPr id="11" name="图片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060" y="-1278447"/>
            <a:ext cx="12192000" cy="1042416"/>
          </a:xfrm>
          <a:prstGeom prst="rect">
            <a:avLst/>
          </a:prstGeom>
        </p:spPr>
      </p:pic>
      <p:sp>
        <p:nvSpPr>
          <p:cNvPr id="3074" name="Rectangle 2"/>
          <p:cNvSpPr>
            <a:spLocks noGrp="1" noChangeArrowheads="1"/>
          </p:cNvSpPr>
          <p:nvPr>
            <p:ph type="ctrTitle"/>
          </p:nvPr>
        </p:nvSpPr>
        <p:spPr>
          <a:xfrm>
            <a:off x="1314451" y="1671639"/>
            <a:ext cx="10261600" cy="1069975"/>
          </a:xfrm>
        </p:spPr>
        <p:txBody>
          <a:bodyPr/>
          <a:lstStyle>
            <a:lvl1pPr>
              <a:defRPr sz="3000"/>
            </a:lvl1pPr>
          </a:lstStyle>
          <a:p>
            <a:r>
              <a:rPr lang="en-US"/>
              <a:t>Click to edit Master title style</a:t>
            </a:r>
            <a:endParaRPr lang="en-US" dirty="0"/>
          </a:p>
        </p:txBody>
      </p:sp>
      <p:sp>
        <p:nvSpPr>
          <p:cNvPr id="3075" name="Rectangle 3"/>
          <p:cNvSpPr>
            <a:spLocks noGrp="1" noChangeArrowheads="1"/>
          </p:cNvSpPr>
          <p:nvPr>
            <p:ph type="subTitle" idx="1"/>
          </p:nvPr>
        </p:nvSpPr>
        <p:spPr>
          <a:xfrm>
            <a:off x="1314451" y="3125788"/>
            <a:ext cx="8534400" cy="1752600"/>
          </a:xfrm>
        </p:spPr>
        <p:txBody>
          <a:bodyPr/>
          <a:lstStyle>
            <a:lvl1pPr marL="0" indent="0">
              <a:buFont typeface="Wingdings" pitchFamily="2" charset="2"/>
              <a:buNone/>
              <a:defRPr/>
            </a:lvl1pPr>
          </a:lstStyle>
          <a:p>
            <a:r>
              <a:rPr lang="en-US"/>
              <a:t>Click to edit Master subtitle style</a:t>
            </a:r>
            <a:endParaRPr lang="en-US" dirty="0"/>
          </a:p>
        </p:txBody>
      </p:sp>
      <p:pic>
        <p:nvPicPr>
          <p:cNvPr id="9" name="Picture 8" descr="title footer_Blue_646.jpg"/>
          <p:cNvPicPr>
            <a:picLocks noChangeAspect="1"/>
          </p:cNvPicPr>
          <p:nvPr userDrawn="1"/>
        </p:nvPicPr>
        <p:blipFill>
          <a:blip r:embed="rId4" cstate="print">
            <a:duotone>
              <a:schemeClr val="accent3">
                <a:shade val="45000"/>
                <a:satMod val="135000"/>
              </a:schemeClr>
              <a:prstClr val="white"/>
            </a:duotone>
          </a:blip>
          <a:srcRect/>
          <a:stretch>
            <a:fillRect/>
          </a:stretch>
        </p:blipFill>
        <p:spPr bwMode="auto">
          <a:xfrm>
            <a:off x="0" y="6794500"/>
            <a:ext cx="12192000" cy="63500"/>
          </a:xfrm>
          <a:prstGeom prst="rect">
            <a:avLst/>
          </a:prstGeom>
          <a:gradFill flip="none" rotWithShape="0">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w="9525">
            <a:noFill/>
            <a:miter lim="800000"/>
            <a:headEnd/>
            <a:tailEnd/>
          </a:ln>
        </p:spPr>
      </p:pic>
      <p:pic>
        <p:nvPicPr>
          <p:cNvPr id="12" name="图片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752600" y="0"/>
            <a:ext cx="1067274" cy="1066800"/>
          </a:xfrm>
          <a:prstGeom prst="rect">
            <a:avLst/>
          </a:prstGeom>
        </p:spPr>
      </p:pic>
      <p:sp>
        <p:nvSpPr>
          <p:cNvPr id="3" name="文本框 2"/>
          <p:cNvSpPr txBox="1"/>
          <p:nvPr userDrawn="1"/>
        </p:nvSpPr>
        <p:spPr>
          <a:xfrm>
            <a:off x="153964" y="228600"/>
            <a:ext cx="1370036" cy="369332"/>
          </a:xfrm>
          <a:prstGeom prst="rect">
            <a:avLst/>
          </a:prstGeom>
          <a:noFill/>
        </p:spPr>
        <p:txBody>
          <a:bodyPr wrap="square" rtlCol="0">
            <a:spAutoFit/>
          </a:bodyPr>
          <a:lstStyle/>
          <a:p>
            <a:r>
              <a:rPr kumimoji="1" lang="en-US" altLang="zh-CN" sz="1800" b="1" dirty="0">
                <a:solidFill>
                  <a:schemeClr val="accent1">
                    <a:lumMod val="50000"/>
                  </a:schemeClr>
                </a:solidFill>
                <a:latin typeface="Adobe Hebrew" charset="0"/>
                <a:ea typeface="Adobe Hebrew" charset="0"/>
                <a:cs typeface="Adobe Hebrew" charset="0"/>
              </a:rPr>
              <a:t>NANJING</a:t>
            </a:r>
            <a:r>
              <a:rPr kumimoji="1" lang="zh-CN" altLang="en-US" sz="1800" b="1" dirty="0">
                <a:solidFill>
                  <a:schemeClr val="accent1">
                    <a:lumMod val="50000"/>
                  </a:schemeClr>
                </a:solidFill>
                <a:latin typeface="Adobe Hebrew" charset="0"/>
                <a:ea typeface="Adobe Hebrew" charset="0"/>
                <a:cs typeface="Adobe Hebrew" charset="0"/>
              </a:rPr>
              <a:t> </a:t>
            </a:r>
          </a:p>
        </p:txBody>
      </p:sp>
      <p:sp>
        <p:nvSpPr>
          <p:cNvPr id="4" name="文本框 3"/>
          <p:cNvSpPr txBox="1"/>
          <p:nvPr userDrawn="1"/>
        </p:nvSpPr>
        <p:spPr>
          <a:xfrm>
            <a:off x="240506" y="515035"/>
            <a:ext cx="1816894" cy="369332"/>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zh-CN" b="1" dirty="0">
                <a:solidFill>
                  <a:schemeClr val="accent1">
                    <a:lumMod val="50000"/>
                  </a:schemeClr>
                </a:solidFill>
                <a:latin typeface="Adobe Hebrew" charset="0"/>
                <a:ea typeface="Adobe Hebrew" charset="0"/>
                <a:cs typeface="Adobe Hebrew" charset="0"/>
              </a:rPr>
              <a:t>UNIVERSITY</a:t>
            </a:r>
            <a:endParaRPr kumimoji="1" lang="zh-CN" altLang="en-US" b="1" dirty="0">
              <a:solidFill>
                <a:schemeClr val="accent1">
                  <a:lumMod val="50000"/>
                </a:schemeClr>
              </a:solidFill>
              <a:latin typeface="Adobe Hebrew" charset="0"/>
              <a:ea typeface="Adobe Hebrew" charset="0"/>
              <a:cs typeface="Adobe Hebrew"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00"/>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sz="1800"/>
            </a:lvl1pPr>
            <a:lvl2pPr>
              <a:defRPr sz="16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r>
              <a:rPr lang="en-US"/>
              <a:t>.                    2025 October 13: NJU INP IWSHSSI 2025                                             (86)</a:t>
            </a:r>
          </a:p>
        </p:txBody>
      </p:sp>
      <p:sp>
        <p:nvSpPr>
          <p:cNvPr id="5" name="Footer Placeholder 4"/>
          <p:cNvSpPr>
            <a:spLocks noGrp="1"/>
          </p:cNvSpPr>
          <p:nvPr>
            <p:ph type="ftr" sz="quarter" idx="11"/>
          </p:nvPr>
        </p:nvSpPr>
        <p:spPr/>
        <p:txBody>
          <a:bodyPr/>
          <a:lstStyle>
            <a:lvl1pPr>
              <a:defRPr/>
            </a:lvl1pPr>
          </a:lstStyle>
          <a:p>
            <a:r>
              <a:rPr lang="en-US"/>
              <a:t>Craig Roberts cdroberts@nju.edu.cn  470  1/4 Emergent Hadron Mass: Origins and Consequences</a:t>
            </a:r>
          </a:p>
        </p:txBody>
      </p:sp>
      <p:sp>
        <p:nvSpPr>
          <p:cNvPr id="6" name="Slide Number Placeholder 5"/>
          <p:cNvSpPr>
            <a:spLocks noGrp="1"/>
          </p:cNvSpPr>
          <p:nvPr>
            <p:ph type="sldNum" sz="quarter" idx="12"/>
          </p:nvPr>
        </p:nvSpPr>
        <p:spPr/>
        <p:txBody>
          <a:bodyPr/>
          <a:lstStyle>
            <a:lvl1pPr>
              <a:defRPr/>
            </a:lvl1pPr>
          </a:lstStyle>
          <a:p>
            <a:fld id="{87034D8C-3CB4-402A-BC46-2AB14C0FE90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sz="26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lvl1pPr>
              <a:defRPr sz="1800"/>
            </a:lvl1pPr>
            <a:lvl2pPr>
              <a:defRPr sz="16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r>
              <a:rPr lang="en-US"/>
              <a:t>.                    2025 October 13: NJU INP IWSHSSI 2025                                             (86)</a:t>
            </a:r>
          </a:p>
        </p:txBody>
      </p:sp>
      <p:sp>
        <p:nvSpPr>
          <p:cNvPr id="5" name="Footer Placeholder 4"/>
          <p:cNvSpPr>
            <a:spLocks noGrp="1"/>
          </p:cNvSpPr>
          <p:nvPr>
            <p:ph type="ftr" sz="quarter" idx="11"/>
          </p:nvPr>
        </p:nvSpPr>
        <p:spPr/>
        <p:txBody>
          <a:bodyPr/>
          <a:lstStyle>
            <a:lvl1pPr>
              <a:defRPr/>
            </a:lvl1pPr>
          </a:lstStyle>
          <a:p>
            <a:r>
              <a:rPr lang="en-US"/>
              <a:t>Craig Roberts cdroberts@nju.edu.cn  470  1/4 Emergent Hadron Mass: Origins and Consequences</a:t>
            </a:r>
          </a:p>
        </p:txBody>
      </p:sp>
      <p:sp>
        <p:nvSpPr>
          <p:cNvPr id="6" name="Slide Number Placeholder 5"/>
          <p:cNvSpPr>
            <a:spLocks noGrp="1"/>
          </p:cNvSpPr>
          <p:nvPr>
            <p:ph type="sldNum" sz="quarter" idx="12"/>
          </p:nvPr>
        </p:nvSpPr>
        <p:spPr/>
        <p:txBody>
          <a:bodyPr/>
          <a:lstStyle>
            <a:lvl1pPr>
              <a:defRPr/>
            </a:lvl1pPr>
          </a:lstStyle>
          <a:p>
            <a:fld id="{87034D8C-3CB4-402A-BC46-2AB14C0FE90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1143000"/>
          </a:xfrm>
        </p:spPr>
        <p:txBody>
          <a:bodyPr/>
          <a:lstStyle>
            <a:lvl1pPr>
              <a:defRPr sz="2600"/>
            </a:lvl1pPr>
          </a:lstStyle>
          <a:p>
            <a:r>
              <a:rPr lang="en-US" dirty="0"/>
              <a:t>Click to edit Master title style</a:t>
            </a:r>
          </a:p>
        </p:txBody>
      </p:sp>
      <p:sp>
        <p:nvSpPr>
          <p:cNvPr id="3" name="Content Placeholder 2"/>
          <p:cNvSpPr>
            <a:spLocks noGrp="1"/>
          </p:cNvSpPr>
          <p:nvPr>
            <p:ph idx="1"/>
          </p:nvPr>
        </p:nvSpPr>
        <p:spPr/>
        <p:txBody>
          <a:bodyPr/>
          <a:lstStyle>
            <a:lvl1pPr>
              <a:buFont typeface="Wingdings" pitchFamily="2" charset="2"/>
              <a:buChar char="Ø"/>
              <a:defRPr sz="2200">
                <a:solidFill>
                  <a:schemeClr val="tx2">
                    <a:lumMod val="75000"/>
                  </a:schemeClr>
                </a:solidFill>
              </a:defRPr>
            </a:lvl1pPr>
            <a:lvl2pPr>
              <a:defRPr sz="2000">
                <a:solidFill>
                  <a:schemeClr val="tx2">
                    <a:lumMod val="75000"/>
                  </a:schemeClr>
                </a:solidFill>
              </a:defRPr>
            </a:lvl2pPr>
            <a:lvl3pPr>
              <a:defRPr sz="1600">
                <a:solidFill>
                  <a:schemeClr val="tx2">
                    <a:lumMod val="75000"/>
                  </a:schemeClr>
                </a:solidFill>
              </a:defRPr>
            </a:lvl3pPr>
            <a:lvl4pPr>
              <a:defRPr sz="1600">
                <a:solidFill>
                  <a:schemeClr val="tx2">
                    <a:lumMod val="75000"/>
                  </a:schemeClr>
                </a:solidFill>
              </a:defRPr>
            </a:lvl4pPr>
            <a:lvl5pPr>
              <a:defRPr sz="1600">
                <a:solidFill>
                  <a:schemeClr val="tx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7668684" y="6611938"/>
            <a:ext cx="4523316" cy="255011"/>
          </a:xfrm>
        </p:spPr>
        <p:txBody>
          <a:bodyPr/>
          <a:lstStyle>
            <a:lvl1pPr>
              <a:defRPr>
                <a:solidFill>
                  <a:schemeClr val="accent1">
                    <a:lumMod val="50000"/>
                  </a:schemeClr>
                </a:solidFill>
              </a:defRPr>
            </a:lvl1pPr>
          </a:lstStyle>
          <a:p>
            <a:r>
              <a:rPr lang="en-US"/>
              <a:t>.                    2025 October 13: NJU INP IWSHSSI 2025                                             (86)</a:t>
            </a:r>
            <a:endParaRPr lang="en-US" dirty="0"/>
          </a:p>
        </p:txBody>
      </p:sp>
      <p:sp>
        <p:nvSpPr>
          <p:cNvPr id="5" name="Footer Placeholder 4"/>
          <p:cNvSpPr>
            <a:spLocks noGrp="1"/>
          </p:cNvSpPr>
          <p:nvPr>
            <p:ph type="ftr" sz="quarter" idx="11"/>
          </p:nvPr>
        </p:nvSpPr>
        <p:spPr/>
        <p:txBody>
          <a:bodyPr/>
          <a:lstStyle>
            <a:lvl1pPr>
              <a:defRPr i="1">
                <a:solidFill>
                  <a:schemeClr val="accent1">
                    <a:lumMod val="50000"/>
                  </a:schemeClr>
                </a:solidFill>
              </a:defRPr>
            </a:lvl1pPr>
          </a:lstStyle>
          <a:p>
            <a:r>
              <a:rPr lang="en-US"/>
              <a:t>Craig Roberts cdroberts@nju.edu.cn  470  1/4 Emergent Hadron Mass: Origins and Consequences</a:t>
            </a:r>
            <a:endParaRPr lang="en-US" dirty="0"/>
          </a:p>
        </p:txBody>
      </p:sp>
      <p:sp>
        <p:nvSpPr>
          <p:cNvPr id="6" name="Slide Number Placeholder 5"/>
          <p:cNvSpPr>
            <a:spLocks noGrp="1"/>
          </p:cNvSpPr>
          <p:nvPr>
            <p:ph type="sldNum" sz="quarter" idx="12"/>
          </p:nvPr>
        </p:nvSpPr>
        <p:spPr/>
        <p:txBody>
          <a:bodyPr/>
          <a:lstStyle>
            <a:lvl1pPr>
              <a:defRPr/>
            </a:lvl1pPr>
          </a:lstStyle>
          <a:p>
            <a:fld id="{87034D8C-3CB4-402A-BC46-2AB14C0FE90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p:spPr>
        <p:txBody>
          <a:bodyPr/>
          <a:lstStyle>
            <a:lvl1pPr algn="l">
              <a:defRPr sz="3000" b="1" cap="none" baseline="0"/>
            </a:lvl1pPr>
          </a:lstStyle>
          <a:p>
            <a:r>
              <a:rPr lang="en-US" dirty="0"/>
              <a:t>Click to Edit Master Text Styles</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8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a:xfrm>
            <a:off x="7645400" y="6629400"/>
            <a:ext cx="4704744" cy="381000"/>
          </a:xfrm>
        </p:spPr>
        <p:txBody>
          <a:bodyPr/>
          <a:lstStyle>
            <a:lvl1pPr>
              <a:defRPr/>
            </a:lvl1pPr>
          </a:lstStyle>
          <a:p>
            <a:r>
              <a:rPr lang="en-US"/>
              <a:t>.                    2025 October 13: NJU INP IWSHSSI 2025                                             (86)</a:t>
            </a:r>
            <a:endParaRPr lang="en-US" dirty="0"/>
          </a:p>
        </p:txBody>
      </p:sp>
      <p:sp>
        <p:nvSpPr>
          <p:cNvPr id="5" name="Footer Placeholder 4"/>
          <p:cNvSpPr>
            <a:spLocks noGrp="1"/>
          </p:cNvSpPr>
          <p:nvPr>
            <p:ph type="ftr" sz="quarter" idx="11"/>
          </p:nvPr>
        </p:nvSpPr>
        <p:spPr/>
        <p:txBody>
          <a:bodyPr/>
          <a:lstStyle>
            <a:lvl1pPr>
              <a:defRPr/>
            </a:lvl1pPr>
          </a:lstStyle>
          <a:p>
            <a:r>
              <a:rPr lang="en-US"/>
              <a:t>Craig Roberts cdroberts@nju.edu.cn  470  1/4 Emergent Hadron Mass: Origins and Consequences</a:t>
            </a:r>
          </a:p>
        </p:txBody>
      </p:sp>
      <p:sp>
        <p:nvSpPr>
          <p:cNvPr id="6" name="Slide Number Placeholder 5"/>
          <p:cNvSpPr>
            <a:spLocks noGrp="1"/>
          </p:cNvSpPr>
          <p:nvPr>
            <p:ph type="sldNum" sz="quarter" idx="12"/>
          </p:nvPr>
        </p:nvSpPr>
        <p:spPr/>
        <p:txBody>
          <a:bodyPr/>
          <a:lstStyle>
            <a:lvl1pPr>
              <a:defRPr/>
            </a:lvl1pPr>
          </a:lstStyle>
          <a:p>
            <a:fld id="{87034D8C-3CB4-402A-BC46-2AB14C0FE90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1143000"/>
          </a:xfrm>
        </p:spPr>
        <p:txBody>
          <a:bodyPr/>
          <a:lstStyle>
            <a:lvl1pPr>
              <a:defRPr sz="2600"/>
            </a:lvl1pPr>
          </a:lstStyle>
          <a:p>
            <a:r>
              <a:rPr lang="en-US"/>
              <a:t>Click to edit Master title style</a:t>
            </a:r>
            <a:endParaRPr lang="en-US" dirty="0"/>
          </a:p>
        </p:txBody>
      </p:sp>
      <p:sp>
        <p:nvSpPr>
          <p:cNvPr id="3" name="Content Placeholder 2"/>
          <p:cNvSpPr>
            <a:spLocks noGrp="1"/>
          </p:cNvSpPr>
          <p:nvPr>
            <p:ph sz="half" idx="1"/>
          </p:nvPr>
        </p:nvSpPr>
        <p:spPr>
          <a:xfrm>
            <a:off x="609600" y="1600201"/>
            <a:ext cx="5384800" cy="4525963"/>
          </a:xfrm>
        </p:spPr>
        <p:txBody>
          <a:bodyPr/>
          <a:lstStyle>
            <a:lvl1pPr>
              <a:defRPr sz="1800"/>
            </a:lvl1pPr>
            <a:lvl2pPr>
              <a:defRPr sz="16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1"/>
            <a:ext cx="5384800" cy="4525963"/>
          </a:xfrm>
        </p:spPr>
        <p:txBody>
          <a:bodyPr/>
          <a:lstStyle>
            <a:lvl1pPr>
              <a:defRPr sz="1800"/>
            </a:lvl1pPr>
            <a:lvl2pPr>
              <a:defRPr sz="1600"/>
            </a:lvl2pPr>
            <a:lvl3pPr>
              <a:defRPr sz="1400"/>
            </a:lvl3pPr>
            <a:lvl4pPr>
              <a:defRPr sz="1400"/>
            </a:lvl4pPr>
            <a:lvl5pPr>
              <a:defRPr sz="1400" u="none"/>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7688358" y="6629400"/>
            <a:ext cx="4394201" cy="228600"/>
          </a:xfrm>
        </p:spPr>
        <p:txBody>
          <a:bodyPr/>
          <a:lstStyle>
            <a:lvl1pPr>
              <a:defRPr/>
            </a:lvl1pPr>
          </a:lstStyle>
          <a:p>
            <a:r>
              <a:rPr lang="en-US"/>
              <a:t>.                    2025 October 13: NJU INP IWSHSSI 2025                                             (86)</a:t>
            </a:r>
          </a:p>
        </p:txBody>
      </p:sp>
      <p:sp>
        <p:nvSpPr>
          <p:cNvPr id="6" name="Footer Placeholder 5"/>
          <p:cNvSpPr>
            <a:spLocks noGrp="1"/>
          </p:cNvSpPr>
          <p:nvPr>
            <p:ph type="ftr" sz="quarter" idx="11"/>
          </p:nvPr>
        </p:nvSpPr>
        <p:spPr/>
        <p:txBody>
          <a:bodyPr/>
          <a:lstStyle>
            <a:lvl1pPr>
              <a:defRPr/>
            </a:lvl1pPr>
          </a:lstStyle>
          <a:p>
            <a:r>
              <a:rPr lang="en-US"/>
              <a:t>Craig Roberts cdroberts@nju.edu.cn  470  1/4 Emergent Hadron Mass: Origins and Consequences</a:t>
            </a:r>
          </a:p>
        </p:txBody>
      </p:sp>
      <p:sp>
        <p:nvSpPr>
          <p:cNvPr id="7" name="Slide Number Placeholder 6"/>
          <p:cNvSpPr>
            <a:spLocks noGrp="1"/>
          </p:cNvSpPr>
          <p:nvPr>
            <p:ph type="sldNum" sz="quarter" idx="12"/>
          </p:nvPr>
        </p:nvSpPr>
        <p:spPr/>
        <p:txBody>
          <a:bodyPr/>
          <a:lstStyle>
            <a:lvl1pPr>
              <a:defRPr/>
            </a:lvl1pPr>
          </a:lstStyle>
          <a:p>
            <a:fld id="{87034D8C-3CB4-402A-BC46-2AB14C0FE90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00"/>
            </a:lvl1pPr>
          </a:lstStyle>
          <a:p>
            <a:r>
              <a:rPr lang="en-US"/>
              <a:t>Click to edit Master title style</a:t>
            </a:r>
            <a:endParaRPr lang="en-US"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6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1800"/>
            </a:lvl1pPr>
            <a:lvl2pPr>
              <a:defRPr sz="16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lvl1pPr>
          </a:lstStyle>
          <a:p>
            <a:r>
              <a:rPr lang="en-US"/>
              <a:t>.                    2025 October 13: NJU INP IWSHSSI 2025                                             (86)</a:t>
            </a:r>
          </a:p>
        </p:txBody>
      </p:sp>
      <p:sp>
        <p:nvSpPr>
          <p:cNvPr id="8" name="Footer Placeholder 7"/>
          <p:cNvSpPr>
            <a:spLocks noGrp="1"/>
          </p:cNvSpPr>
          <p:nvPr>
            <p:ph type="ftr" sz="quarter" idx="11"/>
          </p:nvPr>
        </p:nvSpPr>
        <p:spPr/>
        <p:txBody>
          <a:bodyPr/>
          <a:lstStyle>
            <a:lvl1pPr>
              <a:defRPr/>
            </a:lvl1pPr>
          </a:lstStyle>
          <a:p>
            <a:r>
              <a:rPr lang="en-US"/>
              <a:t>Craig Roberts cdroberts@nju.edu.cn  470  1/4 Emergent Hadron Mass: Origins and Consequences</a:t>
            </a:r>
          </a:p>
        </p:txBody>
      </p:sp>
      <p:sp>
        <p:nvSpPr>
          <p:cNvPr id="9" name="Slide Number Placeholder 8"/>
          <p:cNvSpPr>
            <a:spLocks noGrp="1"/>
          </p:cNvSpPr>
          <p:nvPr>
            <p:ph type="sldNum" sz="quarter" idx="12"/>
          </p:nvPr>
        </p:nvSpPr>
        <p:spPr/>
        <p:txBody>
          <a:bodyPr/>
          <a:lstStyle>
            <a:lvl1pPr>
              <a:defRPr/>
            </a:lvl1pPr>
          </a:lstStyle>
          <a:p>
            <a:fld id="{87034D8C-3CB4-402A-BC46-2AB14C0FE90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i="1">
                <a:solidFill>
                  <a:schemeClr val="tx2">
                    <a:lumMod val="75000"/>
                  </a:schemeClr>
                </a:solidFill>
              </a:defRPr>
            </a:lvl1pPr>
          </a:lstStyle>
          <a:p>
            <a:r>
              <a:rPr lang="en-US"/>
              <a:t>.                    2025 October 13: NJU INP IWSHSSI 2025                                             (86)</a:t>
            </a:r>
            <a:endParaRPr lang="en-US" dirty="0"/>
          </a:p>
        </p:txBody>
      </p:sp>
      <p:sp>
        <p:nvSpPr>
          <p:cNvPr id="4" name="Footer Placeholder 3"/>
          <p:cNvSpPr>
            <a:spLocks noGrp="1"/>
          </p:cNvSpPr>
          <p:nvPr>
            <p:ph type="ftr" sz="quarter" idx="11"/>
          </p:nvPr>
        </p:nvSpPr>
        <p:spPr/>
        <p:txBody>
          <a:bodyPr/>
          <a:lstStyle>
            <a:lvl1pPr>
              <a:defRPr i="1">
                <a:solidFill>
                  <a:schemeClr val="tx2">
                    <a:lumMod val="75000"/>
                  </a:schemeClr>
                </a:solidFill>
              </a:defRPr>
            </a:lvl1pPr>
          </a:lstStyle>
          <a:p>
            <a:r>
              <a:rPr lang="en-US"/>
              <a:t>Craig Roberts cdroberts@nju.edu.cn  470  1/4 Emergent Hadron Mass: Origins and Consequences</a:t>
            </a:r>
            <a:endParaRPr lang="en-US" dirty="0"/>
          </a:p>
        </p:txBody>
      </p:sp>
      <p:sp>
        <p:nvSpPr>
          <p:cNvPr id="5" name="Slide Number Placeholder 4"/>
          <p:cNvSpPr>
            <a:spLocks noGrp="1"/>
          </p:cNvSpPr>
          <p:nvPr>
            <p:ph type="sldNum" sz="quarter" idx="12"/>
          </p:nvPr>
        </p:nvSpPr>
        <p:spPr/>
        <p:txBody>
          <a:bodyPr/>
          <a:lstStyle>
            <a:lvl1pPr>
              <a:defRPr/>
            </a:lvl1pPr>
          </a:lstStyle>
          <a:p>
            <a:fld id="{87034D8C-3CB4-402A-BC46-2AB14C0FE90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t>.                    2025 October 13: NJU INP IWSHSSI 2025                                             (86)</a:t>
            </a:r>
          </a:p>
        </p:txBody>
      </p:sp>
      <p:sp>
        <p:nvSpPr>
          <p:cNvPr id="3" name="Footer Placeholder 2"/>
          <p:cNvSpPr>
            <a:spLocks noGrp="1"/>
          </p:cNvSpPr>
          <p:nvPr>
            <p:ph type="ftr" sz="quarter" idx="11"/>
          </p:nvPr>
        </p:nvSpPr>
        <p:spPr/>
        <p:txBody>
          <a:bodyPr/>
          <a:lstStyle>
            <a:lvl1pPr>
              <a:defRPr/>
            </a:lvl1pPr>
          </a:lstStyle>
          <a:p>
            <a:r>
              <a:rPr lang="en-US"/>
              <a:t>Craig Roberts cdroberts@nju.edu.cn  470  1/4 Emergent Hadron Mass: Origins and Consequences</a:t>
            </a:r>
          </a:p>
        </p:txBody>
      </p:sp>
      <p:sp>
        <p:nvSpPr>
          <p:cNvPr id="4" name="Slide Number Placeholder 3"/>
          <p:cNvSpPr>
            <a:spLocks noGrp="1"/>
          </p:cNvSpPr>
          <p:nvPr>
            <p:ph type="sldNum" sz="quarter" idx="12"/>
          </p:nvPr>
        </p:nvSpPr>
        <p:spPr/>
        <p:txBody>
          <a:bodyPr/>
          <a:lstStyle>
            <a:lvl1pPr>
              <a:defRPr/>
            </a:lvl1pPr>
          </a:lstStyle>
          <a:p>
            <a:fld id="{87034D8C-3CB4-402A-BC46-2AB14C0FE90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479550"/>
          </a:xfrm>
        </p:spPr>
        <p:txBody>
          <a:bodyPr anchor="t"/>
          <a:lstStyle>
            <a:lvl1pPr algn="l">
              <a:defRPr sz="2600" b="1"/>
            </a:lvl1pPr>
          </a:lstStyle>
          <a:p>
            <a:r>
              <a:rPr lang="en-US"/>
              <a:t>Click to edit Master title style</a:t>
            </a:r>
            <a:endParaRPr lang="en-US" dirty="0"/>
          </a:p>
        </p:txBody>
      </p:sp>
      <p:sp>
        <p:nvSpPr>
          <p:cNvPr id="3" name="Content Placeholder 2"/>
          <p:cNvSpPr>
            <a:spLocks noGrp="1"/>
          </p:cNvSpPr>
          <p:nvPr>
            <p:ph idx="1"/>
          </p:nvPr>
        </p:nvSpPr>
        <p:spPr>
          <a:xfrm>
            <a:off x="4766733" y="273051"/>
            <a:ext cx="6815667" cy="5853113"/>
          </a:xfrm>
        </p:spPr>
        <p:txBody>
          <a:bodyPr/>
          <a:lstStyle>
            <a:lvl1pPr>
              <a:defRPr sz="1800"/>
            </a:lvl1pPr>
            <a:lvl2pPr>
              <a:defRPr sz="16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1752601"/>
            <a:ext cx="4011084" cy="4419600"/>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13357" y="6596148"/>
            <a:ext cx="4868025" cy="228600"/>
          </a:xfrm>
        </p:spPr>
        <p:txBody>
          <a:bodyPr/>
          <a:lstStyle>
            <a:lvl1pPr>
              <a:defRPr/>
            </a:lvl1pPr>
          </a:lstStyle>
          <a:p>
            <a:r>
              <a:rPr lang="en-US"/>
              <a:t>.                    2025 October 13: NJU INP IWSHSSI 2025                                             (86)</a:t>
            </a:r>
          </a:p>
        </p:txBody>
      </p:sp>
      <p:sp>
        <p:nvSpPr>
          <p:cNvPr id="6" name="Footer Placeholder 5"/>
          <p:cNvSpPr>
            <a:spLocks noGrp="1"/>
          </p:cNvSpPr>
          <p:nvPr>
            <p:ph type="ftr" sz="quarter" idx="11"/>
          </p:nvPr>
        </p:nvSpPr>
        <p:spPr/>
        <p:txBody>
          <a:bodyPr/>
          <a:lstStyle>
            <a:lvl1pPr>
              <a:defRPr/>
            </a:lvl1pPr>
          </a:lstStyle>
          <a:p>
            <a:r>
              <a:rPr lang="en-US"/>
              <a:t>Craig Roberts cdroberts@nju.edu.cn  470  1/4 Emergent Hadron Mass: Origins and Consequences</a:t>
            </a:r>
          </a:p>
        </p:txBody>
      </p:sp>
      <p:sp>
        <p:nvSpPr>
          <p:cNvPr id="7" name="Slide Number Placeholder 6"/>
          <p:cNvSpPr>
            <a:spLocks noGrp="1"/>
          </p:cNvSpPr>
          <p:nvPr>
            <p:ph type="sldNum" sz="quarter" idx="12"/>
          </p:nvPr>
        </p:nvSpPr>
        <p:spPr/>
        <p:txBody>
          <a:bodyPr/>
          <a:lstStyle>
            <a:lvl1pPr>
              <a:defRPr/>
            </a:lvl1pPr>
          </a:lstStyle>
          <a:p>
            <a:fld id="{87034D8C-3CB4-402A-BC46-2AB14C0FE90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600" b="1"/>
            </a:lvl1pPr>
          </a:lstStyle>
          <a:p>
            <a:r>
              <a:rPr lang="en-US"/>
              <a:t>Click to edit Master title style</a:t>
            </a:r>
            <a:endParaRPr lang="en-US"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t>.                    2025 October 13: NJU INP IWSHSSI 2025                                             (86)</a:t>
            </a:r>
          </a:p>
        </p:txBody>
      </p:sp>
      <p:sp>
        <p:nvSpPr>
          <p:cNvPr id="6" name="Footer Placeholder 5"/>
          <p:cNvSpPr>
            <a:spLocks noGrp="1"/>
          </p:cNvSpPr>
          <p:nvPr>
            <p:ph type="ftr" sz="quarter" idx="11"/>
          </p:nvPr>
        </p:nvSpPr>
        <p:spPr/>
        <p:txBody>
          <a:bodyPr/>
          <a:lstStyle>
            <a:lvl1pPr>
              <a:defRPr/>
            </a:lvl1pPr>
          </a:lstStyle>
          <a:p>
            <a:r>
              <a:rPr lang="en-US"/>
              <a:t>Craig Roberts cdroberts@nju.edu.cn  470  1/4 Emergent Hadron Mass: Origins and Consequences</a:t>
            </a:r>
          </a:p>
        </p:txBody>
      </p:sp>
      <p:sp>
        <p:nvSpPr>
          <p:cNvPr id="7" name="Slide Number Placeholder 6"/>
          <p:cNvSpPr>
            <a:spLocks noGrp="1"/>
          </p:cNvSpPr>
          <p:nvPr>
            <p:ph type="sldNum" sz="quarter" idx="12"/>
          </p:nvPr>
        </p:nvSpPr>
        <p:spPr/>
        <p:txBody>
          <a:bodyPr/>
          <a:lstStyle>
            <a:lvl1pPr>
              <a:defRPr/>
            </a:lvl1pPr>
          </a:lstStyle>
          <a:p>
            <a:fld id="{87034D8C-3CB4-402A-BC46-2AB14C0FE90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图片 12"/>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6354699"/>
            <a:ext cx="12192000" cy="530352"/>
          </a:xfrm>
          <a:prstGeom prst="rect">
            <a:avLst/>
          </a:prstGeom>
        </p:spPr>
      </p:pic>
      <p:sp>
        <p:nvSpPr>
          <p:cNvPr id="1026" name="Rectangle 2"/>
          <p:cNvSpPr>
            <a:spLocks noGrp="1" noChangeArrowheads="1"/>
          </p:cNvSpPr>
          <p:nvPr>
            <p:ph type="title"/>
          </p:nvPr>
        </p:nvSpPr>
        <p:spPr bwMode="auto">
          <a:xfrm>
            <a:off x="539631" y="1018446"/>
            <a:ext cx="10972800" cy="1143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9387110" y="6505575"/>
            <a:ext cx="2796116"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i="1">
                <a:solidFill>
                  <a:schemeClr val="tx2">
                    <a:lumMod val="75000"/>
                  </a:schemeClr>
                </a:solidFill>
              </a:defRPr>
            </a:lvl1pPr>
          </a:lstStyle>
          <a:p>
            <a:r>
              <a:rPr lang="en-US"/>
              <a:t>.                    2025 October 13: NJU INP IWSHSSI 2025                                             (86)</a:t>
            </a:r>
            <a:endParaRPr lang="en-US" dirty="0"/>
          </a:p>
        </p:txBody>
      </p:sp>
      <p:sp>
        <p:nvSpPr>
          <p:cNvPr id="1029" name="Rectangle 5"/>
          <p:cNvSpPr>
            <a:spLocks noGrp="1" noChangeArrowheads="1"/>
          </p:cNvSpPr>
          <p:nvPr>
            <p:ph type="ftr" sz="quarter" idx="3"/>
          </p:nvPr>
        </p:nvSpPr>
        <p:spPr bwMode="auto">
          <a:xfrm>
            <a:off x="876301" y="6307138"/>
            <a:ext cx="7922684"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900" i="1">
                <a:solidFill>
                  <a:schemeClr val="tx2">
                    <a:lumMod val="75000"/>
                  </a:schemeClr>
                </a:solidFill>
              </a:defRPr>
            </a:lvl1pPr>
          </a:lstStyle>
          <a:p>
            <a:r>
              <a:rPr lang="en-US"/>
              <a:t>Craig Roberts cdroberts@nju.edu.cn  470  1/4 Emergent Hadron Mass: Origins and Consequences</a:t>
            </a:r>
            <a:endParaRPr lang="en-US" dirty="0"/>
          </a:p>
        </p:txBody>
      </p:sp>
      <p:sp>
        <p:nvSpPr>
          <p:cNvPr id="1030" name="Rectangle 6"/>
          <p:cNvSpPr>
            <a:spLocks noGrp="1" noChangeArrowheads="1"/>
          </p:cNvSpPr>
          <p:nvPr>
            <p:ph type="sldNum" sz="quarter" idx="4"/>
          </p:nvPr>
        </p:nvSpPr>
        <p:spPr bwMode="auto">
          <a:xfrm>
            <a:off x="11480801" y="6489701"/>
            <a:ext cx="512233"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a:lvl1pPr>
          </a:lstStyle>
          <a:p>
            <a:fld id="{87034D8C-3CB4-402A-BC46-2AB14C0FE90A}" type="slidenum">
              <a:rPr lang="en-US" smtClean="0"/>
              <a:pPr/>
              <a:t>‹#›</a:t>
            </a:fld>
            <a:endParaRPr lang="en-US"/>
          </a:p>
        </p:txBody>
      </p:sp>
      <p:pic>
        <p:nvPicPr>
          <p:cNvPr id="4" name="图片 3"/>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158496"/>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rtl="0" eaLnBrk="1" fontAlgn="base" hangingPunct="1">
        <a:spcBef>
          <a:spcPct val="0"/>
        </a:spcBef>
        <a:spcAft>
          <a:spcPct val="0"/>
        </a:spcAft>
        <a:defRPr sz="2600" b="1">
          <a:solidFill>
            <a:schemeClr val="tx2"/>
          </a:solidFill>
          <a:latin typeface="+mj-lt"/>
          <a:ea typeface="+mj-ea"/>
          <a:cs typeface="+mj-cs"/>
        </a:defRPr>
      </a:lvl1pPr>
      <a:lvl2pPr algn="l" rtl="0" eaLnBrk="1" fontAlgn="base" hangingPunct="1">
        <a:spcBef>
          <a:spcPct val="0"/>
        </a:spcBef>
        <a:spcAft>
          <a:spcPct val="0"/>
        </a:spcAft>
        <a:defRPr sz="2600" b="1">
          <a:solidFill>
            <a:schemeClr val="tx2"/>
          </a:solidFill>
          <a:latin typeface="Trebuchet MS" pitchFamily="34" charset="0"/>
        </a:defRPr>
      </a:lvl2pPr>
      <a:lvl3pPr algn="l" rtl="0" eaLnBrk="1" fontAlgn="base" hangingPunct="1">
        <a:spcBef>
          <a:spcPct val="0"/>
        </a:spcBef>
        <a:spcAft>
          <a:spcPct val="0"/>
        </a:spcAft>
        <a:defRPr sz="2600" b="1">
          <a:solidFill>
            <a:schemeClr val="tx2"/>
          </a:solidFill>
          <a:latin typeface="Trebuchet MS" pitchFamily="34" charset="0"/>
        </a:defRPr>
      </a:lvl3pPr>
      <a:lvl4pPr algn="l" rtl="0" eaLnBrk="1" fontAlgn="base" hangingPunct="1">
        <a:spcBef>
          <a:spcPct val="0"/>
        </a:spcBef>
        <a:spcAft>
          <a:spcPct val="0"/>
        </a:spcAft>
        <a:defRPr sz="2600" b="1">
          <a:solidFill>
            <a:schemeClr val="tx2"/>
          </a:solidFill>
          <a:latin typeface="Trebuchet MS" pitchFamily="34" charset="0"/>
        </a:defRPr>
      </a:lvl4pPr>
      <a:lvl5pPr algn="l" rtl="0" eaLnBrk="1" fontAlgn="base" hangingPunct="1">
        <a:spcBef>
          <a:spcPct val="0"/>
        </a:spcBef>
        <a:spcAft>
          <a:spcPct val="0"/>
        </a:spcAft>
        <a:defRPr sz="2600" b="1">
          <a:solidFill>
            <a:schemeClr val="tx2"/>
          </a:solidFill>
          <a:latin typeface="Trebuchet MS" pitchFamily="34" charset="0"/>
        </a:defRPr>
      </a:lvl5pPr>
      <a:lvl6pPr marL="457200" algn="l" rtl="0" eaLnBrk="1" fontAlgn="base" hangingPunct="1">
        <a:spcBef>
          <a:spcPct val="0"/>
        </a:spcBef>
        <a:spcAft>
          <a:spcPct val="0"/>
        </a:spcAft>
        <a:defRPr sz="2600" b="1">
          <a:solidFill>
            <a:schemeClr val="tx2"/>
          </a:solidFill>
          <a:latin typeface="Trebuchet MS" pitchFamily="34" charset="0"/>
        </a:defRPr>
      </a:lvl6pPr>
      <a:lvl7pPr marL="914400" algn="l" rtl="0" eaLnBrk="1" fontAlgn="base" hangingPunct="1">
        <a:spcBef>
          <a:spcPct val="0"/>
        </a:spcBef>
        <a:spcAft>
          <a:spcPct val="0"/>
        </a:spcAft>
        <a:defRPr sz="2600" b="1">
          <a:solidFill>
            <a:schemeClr val="tx2"/>
          </a:solidFill>
          <a:latin typeface="Trebuchet MS" pitchFamily="34" charset="0"/>
        </a:defRPr>
      </a:lvl7pPr>
      <a:lvl8pPr marL="1371600" algn="l" rtl="0" eaLnBrk="1" fontAlgn="base" hangingPunct="1">
        <a:spcBef>
          <a:spcPct val="0"/>
        </a:spcBef>
        <a:spcAft>
          <a:spcPct val="0"/>
        </a:spcAft>
        <a:defRPr sz="2600" b="1">
          <a:solidFill>
            <a:schemeClr val="tx2"/>
          </a:solidFill>
          <a:latin typeface="Trebuchet MS" pitchFamily="34" charset="0"/>
        </a:defRPr>
      </a:lvl8pPr>
      <a:lvl9pPr marL="1828800" algn="l" rtl="0" eaLnBrk="1" fontAlgn="base" hangingPunct="1">
        <a:spcBef>
          <a:spcPct val="0"/>
        </a:spcBef>
        <a:spcAft>
          <a:spcPct val="0"/>
        </a:spcAft>
        <a:defRPr sz="2600" b="1">
          <a:solidFill>
            <a:schemeClr val="tx2"/>
          </a:solidFill>
          <a:latin typeface="Trebuchet MS" pitchFamily="34" charset="0"/>
        </a:defRPr>
      </a:lvl9pPr>
    </p:titleStyle>
    <p:bodyStyle>
      <a:lvl1pPr marL="342900" indent="-342900" algn="l" rtl="0" eaLnBrk="1" fontAlgn="base" hangingPunct="1">
        <a:spcBef>
          <a:spcPct val="20000"/>
        </a:spcBef>
        <a:spcAft>
          <a:spcPct val="0"/>
        </a:spcAft>
        <a:buClr>
          <a:srgbClr val="1F497D"/>
        </a:buClr>
        <a:buFont typeface="Wingdings" pitchFamily="2" charset="2"/>
        <a:buChar char="§"/>
        <a:defRPr>
          <a:solidFill>
            <a:schemeClr val="tx1"/>
          </a:solidFill>
          <a:latin typeface="+mn-lt"/>
          <a:ea typeface="+mn-ea"/>
          <a:cs typeface="+mn-cs"/>
        </a:defRPr>
      </a:lvl1pPr>
      <a:lvl2pPr marL="742950" indent="-285750" algn="l" rtl="0" eaLnBrk="1" fontAlgn="base" hangingPunct="1">
        <a:spcBef>
          <a:spcPct val="20000"/>
        </a:spcBef>
        <a:spcAft>
          <a:spcPct val="0"/>
        </a:spcAft>
        <a:buClr>
          <a:srgbClr val="1F497D"/>
        </a:buClr>
        <a:buChar char="–"/>
        <a:defRPr sz="1600">
          <a:solidFill>
            <a:schemeClr val="tx1"/>
          </a:solidFill>
          <a:latin typeface="+mn-lt"/>
        </a:defRPr>
      </a:lvl2pPr>
      <a:lvl3pPr marL="1143000" indent="-228600" algn="l" rtl="0" eaLnBrk="1" fontAlgn="base" hangingPunct="1">
        <a:spcBef>
          <a:spcPct val="20000"/>
        </a:spcBef>
        <a:spcAft>
          <a:spcPct val="0"/>
        </a:spcAft>
        <a:buClr>
          <a:srgbClr val="1F497D"/>
        </a:buClr>
        <a:buChar char="•"/>
        <a:defRPr sz="1400">
          <a:solidFill>
            <a:schemeClr val="tx1"/>
          </a:solidFill>
          <a:latin typeface="+mn-lt"/>
        </a:defRPr>
      </a:lvl3pPr>
      <a:lvl4pPr marL="1600200" indent="-228600" algn="l" rtl="0" eaLnBrk="1" fontAlgn="base" hangingPunct="1">
        <a:spcBef>
          <a:spcPct val="20000"/>
        </a:spcBef>
        <a:spcAft>
          <a:spcPct val="0"/>
        </a:spcAft>
        <a:buClr>
          <a:srgbClr val="1F497D"/>
        </a:buClr>
        <a:buChar char="–"/>
        <a:defRPr sz="1400">
          <a:solidFill>
            <a:schemeClr val="tx1"/>
          </a:solidFill>
          <a:latin typeface="+mn-lt"/>
        </a:defRPr>
      </a:lvl4pPr>
      <a:lvl5pPr marL="20574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5pPr>
      <a:lvl6pPr marL="25146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6pPr>
      <a:lvl7pPr marL="29718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7pPr>
      <a:lvl8pPr marL="34290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8pPr>
      <a:lvl9pPr marL="38862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hyperlink" Target="http://inp.nju.edu.cn/"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pn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7.jpeg"/><Relationship Id="rId1" Type="http://schemas.openxmlformats.org/officeDocument/2006/relationships/slideLayout" Target="../slideLayouts/slideLayout8.xml"/><Relationship Id="rId4" Type="http://schemas.openxmlformats.org/officeDocument/2006/relationships/image" Target="../media/image45.jpg"/></Relationships>
</file>

<file path=ppt/slides/_rels/slide29.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32.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54.jpg"/></Relationships>
</file>

<file path=ppt/slides/_rels/slide34.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 Id="rId5" Type="http://schemas.openxmlformats.org/officeDocument/2006/relationships/image" Target="../media/image69.jpg"/><Relationship Id="rId4" Type="http://schemas.openxmlformats.org/officeDocument/2006/relationships/image" Target="../media/image68.gif"/></Relationships>
</file>

<file path=ppt/slides/_rels/slide53.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1.gif"/></Relationships>
</file>

<file path=ppt/slides/_rels/slide54.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hyperlink" Target="https://home.cern/about/experiments/atlas" TargetMode="External"/><Relationship Id="rId4" Type="http://schemas.openxmlformats.org/officeDocument/2006/relationships/image" Target="../media/image71.gif"/></Relationships>
</file>

<file path=ppt/slides/_rels/slide55.xml.rels><?xml version="1.0" encoding="UTF-8" standalone="yes"?>
<Relationships xmlns="http://schemas.openxmlformats.org/package/2006/relationships"><Relationship Id="rId3" Type="http://schemas.openxmlformats.org/officeDocument/2006/relationships/image" Target="../media/image73.gi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4.gif"/></Relationships>
</file>

<file path=ppt/slides/_rels/slide56.xml.rels><?xml version="1.0" encoding="UTF-8" standalone="yes"?>
<Relationships xmlns="http://schemas.openxmlformats.org/package/2006/relationships"><Relationship Id="rId3" Type="http://schemas.openxmlformats.org/officeDocument/2006/relationships/image" Target="../media/image74.gif"/><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image" Target="../media/image79.wmf"/><Relationship Id="rId3" Type="http://schemas.openxmlformats.org/officeDocument/2006/relationships/image" Target="../media/image76.jpeg"/><Relationship Id="rId7" Type="http://schemas.openxmlformats.org/officeDocument/2006/relationships/oleObject" Target="../embeddings/oleObject2.bin"/><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78.wmf"/><Relationship Id="rId11" Type="http://schemas.openxmlformats.org/officeDocument/2006/relationships/image" Target="../media/image81.gif"/><Relationship Id="rId5" Type="http://schemas.openxmlformats.org/officeDocument/2006/relationships/oleObject" Target="../embeddings/oleObject1.bin"/><Relationship Id="rId10" Type="http://schemas.openxmlformats.org/officeDocument/2006/relationships/image" Target="../media/image80.wmf"/><Relationship Id="rId4" Type="http://schemas.openxmlformats.org/officeDocument/2006/relationships/image" Target="../media/image77.jpeg"/><Relationship Id="rId9" Type="http://schemas.openxmlformats.org/officeDocument/2006/relationships/oleObject" Target="../embeddings/oleObject3.bin"/></Relationships>
</file>

<file path=ppt/slides/_rels/slide59.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61.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86.gif"/><Relationship Id="rId2" Type="http://schemas.openxmlformats.org/officeDocument/2006/relationships/image" Target="../media/image85.pn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86.gif"/><Relationship Id="rId2" Type="http://schemas.openxmlformats.org/officeDocument/2006/relationships/image" Target="../media/image85.png"/><Relationship Id="rId1" Type="http://schemas.openxmlformats.org/officeDocument/2006/relationships/slideLayout" Target="../slideLayouts/slideLayout3.xml"/><Relationship Id="rId4" Type="http://schemas.openxmlformats.org/officeDocument/2006/relationships/image" Target="../media/image87.jpg"/></Relationships>
</file>

<file path=ppt/slides/_rels/slide65.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90.jpeg"/><Relationship Id="rId7" Type="http://schemas.openxmlformats.org/officeDocument/2006/relationships/image" Target="../media/image94.jpeg"/><Relationship Id="rId2" Type="http://schemas.openxmlformats.org/officeDocument/2006/relationships/image" Target="../media/image89.jpg"/><Relationship Id="rId1" Type="http://schemas.openxmlformats.org/officeDocument/2006/relationships/slideLayout" Target="../slideLayouts/slideLayout2.xml"/><Relationship Id="rId6" Type="http://schemas.openxmlformats.org/officeDocument/2006/relationships/image" Target="../media/image93.jpeg"/><Relationship Id="rId5" Type="http://schemas.openxmlformats.org/officeDocument/2006/relationships/image" Target="../media/image92.jpeg"/><Relationship Id="rId4" Type="http://schemas.openxmlformats.org/officeDocument/2006/relationships/image" Target="../media/image91.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inspirebeta.net/record/694488?ln=en" TargetMode="External"/><Relationship Id="rId2" Type="http://schemas.openxmlformats.org/officeDocument/2006/relationships/image" Target="../media/image97.jpeg"/><Relationship Id="rId1" Type="http://schemas.openxmlformats.org/officeDocument/2006/relationships/slideLayout" Target="../slideLayouts/slideLayout2.xml"/><Relationship Id="rId4" Type="http://schemas.openxmlformats.org/officeDocument/2006/relationships/image" Target="../media/image88.jpeg"/></Relationships>
</file>

<file path=ppt/slides/_rels/slide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dx.doi.org/10.1103/PhysRevC.85.065202" TargetMode="External"/><Relationship Id="rId5" Type="http://schemas.openxmlformats.org/officeDocument/2006/relationships/hyperlink" Target="http://inspirehep.net/record/1088835?ln=en" TargetMode="External"/><Relationship Id="rId4" Type="http://schemas.openxmlformats.org/officeDocument/2006/relationships/hyperlink" Target="http://inspirebeta.net/record/694488?ln=en" TargetMode="External"/></Relationships>
</file>

<file path=ppt/slides/_rels/slide71.xml.rels><?xml version="1.0" encoding="UTF-8" standalone="yes"?>
<Relationships xmlns="http://schemas.openxmlformats.org/package/2006/relationships"><Relationship Id="rId2" Type="http://schemas.openxmlformats.org/officeDocument/2006/relationships/image" Target="../media/image98.gif"/><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76.jpeg"/><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970.png"/><Relationship Id="rId2" Type="http://schemas.openxmlformats.org/officeDocument/2006/relationships/image" Target="../media/image100.jpg"/><Relationship Id="rId1" Type="http://schemas.openxmlformats.org/officeDocument/2006/relationships/slideLayout" Target="../slideLayouts/slideLayout2.xml"/><Relationship Id="rId5" Type="http://schemas.openxmlformats.org/officeDocument/2006/relationships/hyperlink" Target="https://www.sciencedirect.com/science/article/abs/pii/S0146641023000625?via%3Dihub" TargetMode="External"/><Relationship Id="rId4" Type="http://schemas.openxmlformats.org/officeDocument/2006/relationships/hyperlink" Target="http://inspirehep.net/record/1504060?ln=en" TargetMode="Externa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image" Target="../media/image980.png"/><Relationship Id="rId1" Type="http://schemas.openxmlformats.org/officeDocument/2006/relationships/slideLayout" Target="../slideLayouts/slideLayout2.xml"/><Relationship Id="rId4" Type="http://schemas.openxmlformats.org/officeDocument/2006/relationships/image" Target="../media/image100.png"/></Relationships>
</file>

<file path=ppt/slides/_rels/slide77.xml.rels><?xml version="1.0" encoding="UTF-8" standalone="yes"?>
<Relationships xmlns="http://schemas.openxmlformats.org/package/2006/relationships"><Relationship Id="rId2" Type="http://schemas.openxmlformats.org/officeDocument/2006/relationships/image" Target="../media/image103.jp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g"/></Relationships>
</file>

<file path=ppt/slides/_rels/slide8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82.xml.rels><?xml version="1.0" encoding="UTF-8" standalone="yes"?>
<Relationships xmlns="http://schemas.openxmlformats.org/package/2006/relationships"><Relationship Id="rId2" Type="http://schemas.openxmlformats.org/officeDocument/2006/relationships/image" Target="../media/image105.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74.g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06.jp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107.jp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08.jpg"/><Relationship Id="rId4" Type="http://schemas.openxmlformats.org/officeDocument/2006/relationships/image" Target="../media/image10.jpg"/></Relationships>
</file>

<file path=ppt/slides/_rels/slide87.xml.rels><?xml version="1.0" encoding="UTF-8" standalone="yes"?>
<Relationships xmlns="http://schemas.openxmlformats.org/package/2006/relationships"><Relationship Id="rId2" Type="http://schemas.openxmlformats.org/officeDocument/2006/relationships/image" Target="../media/image109.jp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10.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52400" y="1737192"/>
            <a:ext cx="12202082" cy="969496"/>
          </a:xfrm>
          <a:prstGeom prst="rect">
            <a:avLst/>
          </a:prstGeom>
          <a:noFill/>
        </p:spPr>
        <p:txBody>
          <a:bodyPr wrap="square" lIns="91440" tIns="45720" rIns="91440" bIns="45720">
            <a:spAutoFit/>
          </a:bodyPr>
          <a:lstStyle/>
          <a:p>
            <a:pPr algn="ctr"/>
            <a:endParaRPr lang="en-US" sz="5700" i="1" dirty="0">
              <a:ln w="0">
                <a:solidFill>
                  <a:schemeClr val="tx2">
                    <a:lumMod val="50000"/>
                  </a:schemeClr>
                </a:solidFill>
              </a:ln>
              <a:solidFill>
                <a:schemeClr val="accent1">
                  <a:lumMod val="75000"/>
                </a:schemeClr>
              </a:solidFill>
              <a:effectLst>
                <a:outerShdw blurRad="38100" dist="25400" dir="5400000" algn="ctr" rotWithShape="0">
                  <a:srgbClr val="6E747A">
                    <a:alpha val="43000"/>
                  </a:srgbClr>
                </a:outerShdw>
              </a:effectLst>
              <a:latin typeface="Lucida Handwriting" panose="03010101010101010101" pitchFamily="66" charset="0"/>
            </a:endParaRPr>
          </a:p>
        </p:txBody>
      </p:sp>
      <p:sp>
        <p:nvSpPr>
          <p:cNvPr id="15" name="Title 14"/>
          <p:cNvSpPr>
            <a:spLocks noGrp="1"/>
          </p:cNvSpPr>
          <p:nvPr>
            <p:ph type="ctrTitle"/>
          </p:nvPr>
        </p:nvSpPr>
        <p:spPr>
          <a:xfrm>
            <a:off x="2509838" y="1447801"/>
            <a:ext cx="7696200" cy="1069975"/>
          </a:xfrm>
        </p:spPr>
        <p:txBody>
          <a:bodyPr/>
          <a:lstStyle/>
          <a:p>
            <a:r>
              <a:rPr lang="en-US" dirty="0"/>
              <a:t> </a:t>
            </a:r>
          </a:p>
        </p:txBody>
      </p:sp>
      <p:sp>
        <p:nvSpPr>
          <p:cNvPr id="2" name="Subtitle 1"/>
          <p:cNvSpPr>
            <a:spLocks noGrp="1"/>
          </p:cNvSpPr>
          <p:nvPr>
            <p:ph type="subTitle" idx="1"/>
          </p:nvPr>
        </p:nvSpPr>
        <p:spPr>
          <a:xfrm>
            <a:off x="2509838" y="2895600"/>
            <a:ext cx="6400800" cy="1752600"/>
          </a:xfrm>
        </p:spPr>
        <p:txBody>
          <a:bodyPr/>
          <a:lstStyle/>
          <a:p>
            <a:endParaRPr lang="en-GB" dirty="0"/>
          </a:p>
        </p:txBody>
      </p:sp>
      <p:sp>
        <p:nvSpPr>
          <p:cNvPr id="10" name="Subtitle 1">
            <a:extLst>
              <a:ext uri="{FF2B5EF4-FFF2-40B4-BE49-F238E27FC236}">
                <a16:creationId xmlns:a16="http://schemas.microsoft.com/office/drawing/2014/main" id="{0CD000EE-0D0D-4F96-8253-6D55DF13EF80}"/>
              </a:ext>
            </a:extLst>
          </p:cNvPr>
          <p:cNvSpPr txBox="1">
            <a:spLocks/>
          </p:cNvSpPr>
          <p:nvPr/>
        </p:nvSpPr>
        <p:spPr bwMode="auto">
          <a:xfrm>
            <a:off x="1752600" y="2464361"/>
            <a:ext cx="10152000" cy="165043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Clr>
                <a:srgbClr val="1F497D"/>
              </a:buClr>
              <a:buFont typeface="Wingdings" pitchFamily="2" charset="2"/>
              <a:buNone/>
              <a:defRPr>
                <a:solidFill>
                  <a:schemeClr val="tx1"/>
                </a:solidFill>
                <a:latin typeface="+mn-lt"/>
                <a:ea typeface="+mn-ea"/>
                <a:cs typeface="+mn-cs"/>
              </a:defRPr>
            </a:lvl1pPr>
            <a:lvl2pPr marL="742950" indent="-285750" algn="l" rtl="0" eaLnBrk="1" fontAlgn="base" hangingPunct="1">
              <a:spcBef>
                <a:spcPct val="20000"/>
              </a:spcBef>
              <a:spcAft>
                <a:spcPct val="0"/>
              </a:spcAft>
              <a:buClr>
                <a:srgbClr val="1F497D"/>
              </a:buClr>
              <a:buChar char="–"/>
              <a:defRPr sz="1600">
                <a:solidFill>
                  <a:schemeClr val="tx1"/>
                </a:solidFill>
                <a:latin typeface="+mn-lt"/>
              </a:defRPr>
            </a:lvl2pPr>
            <a:lvl3pPr marL="1143000" indent="-228600" algn="l" rtl="0" eaLnBrk="1" fontAlgn="base" hangingPunct="1">
              <a:spcBef>
                <a:spcPct val="20000"/>
              </a:spcBef>
              <a:spcAft>
                <a:spcPct val="0"/>
              </a:spcAft>
              <a:buClr>
                <a:srgbClr val="1F497D"/>
              </a:buClr>
              <a:buChar char="•"/>
              <a:defRPr sz="1400">
                <a:solidFill>
                  <a:schemeClr val="tx1"/>
                </a:solidFill>
                <a:latin typeface="+mn-lt"/>
              </a:defRPr>
            </a:lvl3pPr>
            <a:lvl4pPr marL="1600200" indent="-228600" algn="l" rtl="0" eaLnBrk="1" fontAlgn="base" hangingPunct="1">
              <a:spcBef>
                <a:spcPct val="20000"/>
              </a:spcBef>
              <a:spcAft>
                <a:spcPct val="0"/>
              </a:spcAft>
              <a:buClr>
                <a:srgbClr val="1F497D"/>
              </a:buClr>
              <a:buChar char="–"/>
              <a:defRPr sz="1400">
                <a:solidFill>
                  <a:schemeClr val="tx1"/>
                </a:solidFill>
                <a:latin typeface="+mn-lt"/>
              </a:defRPr>
            </a:lvl4pPr>
            <a:lvl5pPr marL="20574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5pPr>
            <a:lvl6pPr marL="25146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6pPr>
            <a:lvl7pPr marL="29718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7pPr>
            <a:lvl8pPr marL="34290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8pPr>
            <a:lvl9pPr marL="38862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9pPr>
          </a:lstStyle>
          <a:p>
            <a:r>
              <a:rPr lang="en-US" sz="8800" b="1" dirty="0">
                <a:solidFill>
                  <a:schemeClr val="accent2">
                    <a:lumMod val="75000"/>
                  </a:schemeClr>
                </a:solidFill>
                <a:latin typeface="Freestyle Script" panose="030804020302050B0404" pitchFamily="66" charset="0"/>
              </a:rPr>
              <a:t>Emergence of Mass </a:t>
            </a:r>
          </a:p>
          <a:p>
            <a:r>
              <a:rPr lang="en-US" sz="8800" b="1" dirty="0">
                <a:solidFill>
                  <a:schemeClr val="accent2">
                    <a:lumMod val="75000"/>
                  </a:schemeClr>
                </a:solidFill>
                <a:latin typeface="Freestyle Script" panose="030804020302050B0404" pitchFamily="66" charset="0"/>
              </a:rPr>
              <a:t>in the Standard Model</a:t>
            </a:r>
            <a:endParaRPr lang="en-GB" sz="8800" kern="0" dirty="0">
              <a:solidFill>
                <a:schemeClr val="accent2">
                  <a:lumMod val="75000"/>
                </a:schemeClr>
              </a:solidFill>
              <a:latin typeface="Freestyle Script" panose="030804020302050B0404" pitchFamily="66" charset="0"/>
            </a:endParaRPr>
          </a:p>
        </p:txBody>
      </p:sp>
      <p:pic>
        <p:nvPicPr>
          <p:cNvPr id="8" name="Picture 7">
            <a:extLst>
              <a:ext uri="{FF2B5EF4-FFF2-40B4-BE49-F238E27FC236}">
                <a16:creationId xmlns:a16="http://schemas.microsoft.com/office/drawing/2014/main" id="{4DD7C1B1-4315-4280-B200-6B04125E75F0}"/>
              </a:ext>
            </a:extLst>
          </p:cNvPr>
          <p:cNvPicPr>
            <a:picLocks noChangeAspect="1"/>
          </p:cNvPicPr>
          <p:nvPr/>
        </p:nvPicPr>
        <p:blipFill>
          <a:blip r:embed="rId3">
            <a:extLst>
              <a:ext uri="{28A0092B-C50C-407E-A947-70E740481C1C}">
                <a14:useLocalDpi xmlns:a14="http://schemas.microsoft.com/office/drawing/2010/main" val="0"/>
              </a:ext>
            </a:extLst>
          </a:blip>
          <a:srcRect t="13725" b="13725"/>
          <a:stretch/>
        </p:blipFill>
        <p:spPr>
          <a:xfrm>
            <a:off x="-7129" y="1033923"/>
            <a:ext cx="12202082" cy="5901765"/>
          </a:xfrm>
          <a:prstGeom prst="rect">
            <a:avLst/>
          </a:prstGeom>
          <a:noFill/>
        </p:spPr>
      </p:pic>
      <p:sp>
        <p:nvSpPr>
          <p:cNvPr id="11" name="Subtitle 1">
            <a:extLst>
              <a:ext uri="{FF2B5EF4-FFF2-40B4-BE49-F238E27FC236}">
                <a16:creationId xmlns:a16="http://schemas.microsoft.com/office/drawing/2014/main" id="{699EEF55-1CB8-4317-A112-021AAEB863AB}"/>
              </a:ext>
            </a:extLst>
          </p:cNvPr>
          <p:cNvSpPr txBox="1">
            <a:spLocks/>
          </p:cNvSpPr>
          <p:nvPr/>
        </p:nvSpPr>
        <p:spPr bwMode="auto">
          <a:xfrm>
            <a:off x="1143000" y="4114800"/>
            <a:ext cx="11506200" cy="165043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Clr>
                <a:srgbClr val="1F497D"/>
              </a:buClr>
              <a:buFont typeface="Wingdings" pitchFamily="2" charset="2"/>
              <a:buNone/>
              <a:defRPr>
                <a:solidFill>
                  <a:schemeClr val="tx1"/>
                </a:solidFill>
                <a:latin typeface="+mn-lt"/>
                <a:ea typeface="+mn-ea"/>
                <a:cs typeface="+mn-cs"/>
              </a:defRPr>
            </a:lvl1pPr>
            <a:lvl2pPr marL="742950" indent="-285750" algn="l" rtl="0" eaLnBrk="1" fontAlgn="base" hangingPunct="1">
              <a:spcBef>
                <a:spcPct val="20000"/>
              </a:spcBef>
              <a:spcAft>
                <a:spcPct val="0"/>
              </a:spcAft>
              <a:buClr>
                <a:srgbClr val="1F497D"/>
              </a:buClr>
              <a:buChar char="–"/>
              <a:defRPr sz="1600">
                <a:solidFill>
                  <a:schemeClr val="tx1"/>
                </a:solidFill>
                <a:latin typeface="+mn-lt"/>
              </a:defRPr>
            </a:lvl2pPr>
            <a:lvl3pPr marL="1143000" indent="-228600" algn="l" rtl="0" eaLnBrk="1" fontAlgn="base" hangingPunct="1">
              <a:spcBef>
                <a:spcPct val="20000"/>
              </a:spcBef>
              <a:spcAft>
                <a:spcPct val="0"/>
              </a:spcAft>
              <a:buClr>
                <a:srgbClr val="1F497D"/>
              </a:buClr>
              <a:buChar char="•"/>
              <a:defRPr sz="1400">
                <a:solidFill>
                  <a:schemeClr val="tx1"/>
                </a:solidFill>
                <a:latin typeface="+mn-lt"/>
              </a:defRPr>
            </a:lvl3pPr>
            <a:lvl4pPr marL="1600200" indent="-228600" algn="l" rtl="0" eaLnBrk="1" fontAlgn="base" hangingPunct="1">
              <a:spcBef>
                <a:spcPct val="20000"/>
              </a:spcBef>
              <a:spcAft>
                <a:spcPct val="0"/>
              </a:spcAft>
              <a:buClr>
                <a:srgbClr val="1F497D"/>
              </a:buClr>
              <a:buChar char="–"/>
              <a:defRPr sz="1400">
                <a:solidFill>
                  <a:schemeClr val="tx1"/>
                </a:solidFill>
                <a:latin typeface="+mn-lt"/>
              </a:defRPr>
            </a:lvl4pPr>
            <a:lvl5pPr marL="20574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5pPr>
            <a:lvl6pPr marL="25146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6pPr>
            <a:lvl7pPr marL="29718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7pPr>
            <a:lvl8pPr marL="34290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8pPr>
            <a:lvl9pPr marL="38862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9pPr>
          </a:lstStyle>
          <a:p>
            <a:pPr algn="ctr"/>
            <a:r>
              <a:rPr lang="en-US" sz="8000" b="1" dirty="0">
                <a:solidFill>
                  <a:schemeClr val="accent5">
                    <a:lumMod val="20000"/>
                    <a:lumOff val="80000"/>
                  </a:schemeClr>
                </a:solidFill>
                <a:latin typeface="Freestyle Script" panose="030804020302050B0404" pitchFamily="66" charset="0"/>
              </a:rPr>
              <a:t>Emergent Hadron Mass: </a:t>
            </a:r>
          </a:p>
          <a:p>
            <a:pPr algn="ctr">
              <a:spcBef>
                <a:spcPts val="0"/>
              </a:spcBef>
            </a:pPr>
            <a:r>
              <a:rPr lang="en-US" sz="8000" b="1" dirty="0">
                <a:solidFill>
                  <a:schemeClr val="accent5">
                    <a:lumMod val="20000"/>
                    <a:lumOff val="80000"/>
                  </a:schemeClr>
                </a:solidFill>
                <a:latin typeface="Freestyle Script" panose="030804020302050B0404" pitchFamily="66" charset="0"/>
              </a:rPr>
              <a:t>Origins and Consequences</a:t>
            </a:r>
            <a:endParaRPr lang="en-GB" sz="8000" kern="0" dirty="0">
              <a:solidFill>
                <a:schemeClr val="accent5">
                  <a:lumMod val="20000"/>
                  <a:lumOff val="80000"/>
                </a:schemeClr>
              </a:solidFill>
              <a:latin typeface="Freestyle Script" panose="030804020302050B0404" pitchFamily="66" charset="0"/>
            </a:endParaRPr>
          </a:p>
        </p:txBody>
      </p:sp>
      <p:sp>
        <p:nvSpPr>
          <p:cNvPr id="9" name="Subtitle 7"/>
          <p:cNvSpPr txBox="1">
            <a:spLocks/>
          </p:cNvSpPr>
          <p:nvPr/>
        </p:nvSpPr>
        <p:spPr bwMode="auto">
          <a:xfrm>
            <a:off x="3276600" y="39689"/>
            <a:ext cx="60198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Clr>
                <a:srgbClr val="1F497D"/>
              </a:buClr>
              <a:buFont typeface="Wingdings" pitchFamily="2" charset="2"/>
              <a:buNone/>
              <a:defRPr>
                <a:solidFill>
                  <a:schemeClr val="tx1"/>
                </a:solidFill>
                <a:latin typeface="+mn-lt"/>
                <a:ea typeface="+mn-ea"/>
                <a:cs typeface="+mn-cs"/>
              </a:defRPr>
            </a:lvl1pPr>
            <a:lvl2pPr marL="742950" indent="-285750" algn="l" rtl="0" eaLnBrk="1" fontAlgn="base" hangingPunct="1">
              <a:spcBef>
                <a:spcPct val="20000"/>
              </a:spcBef>
              <a:spcAft>
                <a:spcPct val="0"/>
              </a:spcAft>
              <a:buClr>
                <a:srgbClr val="1F497D"/>
              </a:buClr>
              <a:buChar char="–"/>
              <a:defRPr sz="1600">
                <a:solidFill>
                  <a:schemeClr val="tx1"/>
                </a:solidFill>
                <a:latin typeface="+mn-lt"/>
              </a:defRPr>
            </a:lvl2pPr>
            <a:lvl3pPr marL="1143000" indent="-228600" algn="l" rtl="0" eaLnBrk="1" fontAlgn="base" hangingPunct="1">
              <a:spcBef>
                <a:spcPct val="20000"/>
              </a:spcBef>
              <a:spcAft>
                <a:spcPct val="0"/>
              </a:spcAft>
              <a:buClr>
                <a:srgbClr val="1F497D"/>
              </a:buClr>
              <a:buChar char="•"/>
              <a:defRPr sz="1400">
                <a:solidFill>
                  <a:schemeClr val="tx1"/>
                </a:solidFill>
                <a:latin typeface="+mn-lt"/>
              </a:defRPr>
            </a:lvl3pPr>
            <a:lvl4pPr marL="1600200" indent="-228600" algn="l" rtl="0" eaLnBrk="1" fontAlgn="base" hangingPunct="1">
              <a:spcBef>
                <a:spcPct val="20000"/>
              </a:spcBef>
              <a:spcAft>
                <a:spcPct val="0"/>
              </a:spcAft>
              <a:buClr>
                <a:srgbClr val="1F497D"/>
              </a:buClr>
              <a:buChar char="–"/>
              <a:defRPr sz="1400">
                <a:solidFill>
                  <a:schemeClr val="tx1"/>
                </a:solidFill>
                <a:latin typeface="+mn-lt"/>
              </a:defRPr>
            </a:lvl4pPr>
            <a:lvl5pPr marL="20574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5pPr>
            <a:lvl6pPr marL="25146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6pPr>
            <a:lvl7pPr marL="29718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7pPr>
            <a:lvl8pPr marL="34290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8pPr>
            <a:lvl9pPr marL="38862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9pPr>
          </a:lstStyle>
          <a:p>
            <a:r>
              <a:rPr lang="en-US" sz="2000" kern="0" dirty="0">
                <a:solidFill>
                  <a:schemeClr val="bg1"/>
                </a:solidFill>
              </a:rPr>
              <a:t>Craig Roberts … </a:t>
            </a:r>
            <a:r>
              <a:rPr lang="en-US" sz="2000" dirty="0">
                <a:solidFill>
                  <a:schemeClr val="bg1"/>
                </a:solidFill>
                <a:hlinkClick r:id="rId4">
                  <a:extLst>
                    <a:ext uri="{A12FA001-AC4F-418D-AE19-62706E023703}">
                      <ahyp:hlinkClr xmlns:ahyp="http://schemas.microsoft.com/office/drawing/2018/hyperlinkcolor" val="tx"/>
                    </a:ext>
                  </a:extLst>
                </a:hlinkClick>
              </a:rPr>
              <a:t>http://inp.nju.edu.cn/</a:t>
            </a:r>
            <a:endParaRPr lang="en-US" sz="2000" kern="0" dirty="0">
              <a:solidFill>
                <a:schemeClr val="bg1"/>
              </a:solidFill>
            </a:endParaRPr>
          </a:p>
        </p:txBody>
      </p:sp>
      <p:pic>
        <p:nvPicPr>
          <p:cNvPr id="12" name="Picture 11" descr="A picture containing shape&#10;&#10;Description automatically generated">
            <a:extLst>
              <a:ext uri="{FF2B5EF4-FFF2-40B4-BE49-F238E27FC236}">
                <a16:creationId xmlns:a16="http://schemas.microsoft.com/office/drawing/2014/main" id="{3008ACC4-A8CA-48FD-8D6F-4BAFD76E90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87000" y="-48926"/>
            <a:ext cx="1908200" cy="1081314"/>
          </a:xfrm>
          <a:prstGeom prst="rect">
            <a:avLst/>
          </a:prstGeom>
        </p:spPr>
      </p:pic>
      <p:sp>
        <p:nvSpPr>
          <p:cNvPr id="13" name="TextBox 12">
            <a:extLst>
              <a:ext uri="{FF2B5EF4-FFF2-40B4-BE49-F238E27FC236}">
                <a16:creationId xmlns:a16="http://schemas.microsoft.com/office/drawing/2014/main" id="{1AAC022E-9586-48F9-97A9-37A8D60BB25E}"/>
              </a:ext>
            </a:extLst>
          </p:cNvPr>
          <p:cNvSpPr txBox="1"/>
          <p:nvPr/>
        </p:nvSpPr>
        <p:spPr>
          <a:xfrm>
            <a:off x="10299700" y="-54597"/>
            <a:ext cx="1892299" cy="307777"/>
          </a:xfrm>
          <a:prstGeom prst="rect">
            <a:avLst/>
          </a:prstGeom>
          <a:noFill/>
        </p:spPr>
        <p:txBody>
          <a:bodyPr wrap="square" rtlCol="0">
            <a:spAutoFit/>
          </a:bodyPr>
          <a:lstStyle/>
          <a:p>
            <a:r>
              <a:rPr lang="en-US" sz="1400" dirty="0">
                <a:ln w="0"/>
                <a:solidFill>
                  <a:schemeClr val="accent6">
                    <a:lumMod val="50000"/>
                  </a:schemeClr>
                </a:solidFill>
                <a:effectLst>
                  <a:outerShdw blurRad="38100" dist="25400" dir="5400000" algn="ctr" rotWithShape="0">
                    <a:srgbClr val="6E747A">
                      <a:alpha val="43000"/>
                    </a:srgbClr>
                  </a:outerShdw>
                </a:effectLst>
              </a:rPr>
              <a:t>Grant no. 12135007</a:t>
            </a:r>
          </a:p>
        </p:txBody>
      </p:sp>
    </p:spTree>
    <p:extLst>
      <p:ext uri="{BB962C8B-B14F-4D97-AF65-F5344CB8AC3E}">
        <p14:creationId xmlns:p14="http://schemas.microsoft.com/office/powerpoint/2010/main" val="2003947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water, air, riding, man&#10;&#10;Description automatically generated">
            <a:extLst>
              <a:ext uri="{FF2B5EF4-FFF2-40B4-BE49-F238E27FC236}">
                <a16:creationId xmlns:a16="http://schemas.microsoft.com/office/drawing/2014/main" id="{DD6C2846-1BBB-4FCC-8848-FA8F17C9FEE5}"/>
              </a:ext>
            </a:extLst>
          </p:cNvPr>
          <p:cNvPicPr>
            <a:picLocks noChangeAspect="1"/>
          </p:cNvPicPr>
          <p:nvPr/>
        </p:nvPicPr>
        <p:blipFill rotWithShape="1">
          <a:blip r:embed="rId2">
            <a:extLst>
              <a:ext uri="{28A0092B-C50C-407E-A947-70E740481C1C}">
                <a14:useLocalDpi xmlns:a14="http://schemas.microsoft.com/office/drawing/2010/main" val="0"/>
              </a:ext>
            </a:extLst>
          </a:blip>
          <a:srcRect t="9875" b="15125"/>
          <a:stretch/>
        </p:blipFill>
        <p:spPr>
          <a:xfrm>
            <a:off x="20" y="0"/>
            <a:ext cx="12191980" cy="6877664"/>
          </a:xfrm>
          <a:prstGeom prst="rect">
            <a:avLst/>
          </a:prstGeom>
          <a:noFill/>
        </p:spPr>
      </p:pic>
      <p:sp>
        <p:nvSpPr>
          <p:cNvPr id="2" name="Date Placeholder 1" hidden="1">
            <a:extLst>
              <a:ext uri="{FF2B5EF4-FFF2-40B4-BE49-F238E27FC236}">
                <a16:creationId xmlns:a16="http://schemas.microsoft.com/office/drawing/2014/main" id="{4CC5FAA6-07C8-4507-B832-1B440FF9F6C3}"/>
              </a:ext>
            </a:extLst>
          </p:cNvPr>
          <p:cNvSpPr>
            <a:spLocks noGrp="1"/>
          </p:cNvSpPr>
          <p:nvPr>
            <p:ph type="dt" sz="half" idx="10"/>
          </p:nvPr>
        </p:nvSpPr>
        <p:spPr/>
        <p:txBody>
          <a:bodyPr/>
          <a:lstStyle/>
          <a:p>
            <a:pPr>
              <a:spcAft>
                <a:spcPts val="600"/>
              </a:spcAft>
            </a:pPr>
            <a:r>
              <a:rPr lang="en-US"/>
              <a:t>.                    2025 October 13: NJU INP IWSHSSI 2025                                             (86)</a:t>
            </a:r>
          </a:p>
        </p:txBody>
      </p:sp>
      <p:sp>
        <p:nvSpPr>
          <p:cNvPr id="3" name="Footer Placeholder 2">
            <a:extLst>
              <a:ext uri="{FF2B5EF4-FFF2-40B4-BE49-F238E27FC236}">
                <a16:creationId xmlns:a16="http://schemas.microsoft.com/office/drawing/2014/main" id="{3E2C3562-FC08-410D-BC82-8673B0FEA15D}"/>
              </a:ext>
            </a:extLst>
          </p:cNvPr>
          <p:cNvSpPr>
            <a:spLocks noGrp="1"/>
          </p:cNvSpPr>
          <p:nvPr>
            <p:ph type="ftr" sz="quarter" idx="11"/>
          </p:nvPr>
        </p:nvSpPr>
        <p:spPr/>
        <p:txBody>
          <a:bodyPr/>
          <a:lstStyle/>
          <a:p>
            <a:pPr>
              <a:spcAft>
                <a:spcPts val="600"/>
              </a:spcAft>
            </a:pPr>
            <a:r>
              <a:rPr lang="en-US"/>
              <a:t>Craig Roberts cdroberts@nju.edu.cn  470  1/4 Emergent Hadron Mass: Origins and Consequences</a:t>
            </a:r>
          </a:p>
        </p:txBody>
      </p:sp>
      <p:sp>
        <p:nvSpPr>
          <p:cNvPr id="4" name="Slide Number Placeholder 3" hidden="1">
            <a:extLst>
              <a:ext uri="{FF2B5EF4-FFF2-40B4-BE49-F238E27FC236}">
                <a16:creationId xmlns:a16="http://schemas.microsoft.com/office/drawing/2014/main" id="{F5D7A84A-2983-459F-82DD-F8F6430D99AD}"/>
              </a:ext>
            </a:extLst>
          </p:cNvPr>
          <p:cNvSpPr>
            <a:spLocks noGrp="1"/>
          </p:cNvSpPr>
          <p:nvPr>
            <p:ph type="sldNum" sz="quarter" idx="12"/>
          </p:nvPr>
        </p:nvSpPr>
        <p:spPr/>
        <p:txBody>
          <a:bodyPr/>
          <a:lstStyle/>
          <a:p>
            <a:pPr>
              <a:spcAft>
                <a:spcPts val="600"/>
              </a:spcAft>
            </a:pPr>
            <a:fld id="{87034D8C-3CB4-402A-BC46-2AB14C0FE90A}" type="slidenum">
              <a:rPr lang="en-US" smtClean="0"/>
              <a:pPr>
                <a:spcAft>
                  <a:spcPts val="600"/>
                </a:spcAft>
              </a:pPr>
              <a:t>10</a:t>
            </a:fld>
            <a:endParaRPr lang="en-US"/>
          </a:p>
        </p:txBody>
      </p:sp>
      <p:sp>
        <p:nvSpPr>
          <p:cNvPr id="6" name="Subtitle 1">
            <a:extLst>
              <a:ext uri="{FF2B5EF4-FFF2-40B4-BE49-F238E27FC236}">
                <a16:creationId xmlns:a16="http://schemas.microsoft.com/office/drawing/2014/main" id="{014C161D-F76A-429A-9225-3AEB32FF6D27}"/>
              </a:ext>
            </a:extLst>
          </p:cNvPr>
          <p:cNvSpPr txBox="1">
            <a:spLocks/>
          </p:cNvSpPr>
          <p:nvPr/>
        </p:nvSpPr>
        <p:spPr bwMode="auto">
          <a:xfrm>
            <a:off x="762000" y="0"/>
            <a:ext cx="10439400" cy="165043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Clr>
                <a:srgbClr val="1F497D"/>
              </a:buClr>
              <a:buFont typeface="Wingdings" pitchFamily="2" charset="2"/>
              <a:buNone/>
              <a:defRPr>
                <a:solidFill>
                  <a:schemeClr val="tx1"/>
                </a:solidFill>
                <a:latin typeface="+mn-lt"/>
                <a:ea typeface="+mn-ea"/>
                <a:cs typeface="+mn-cs"/>
              </a:defRPr>
            </a:lvl1pPr>
            <a:lvl2pPr marL="742950" indent="-285750" algn="l" rtl="0" eaLnBrk="1" fontAlgn="base" hangingPunct="1">
              <a:spcBef>
                <a:spcPct val="20000"/>
              </a:spcBef>
              <a:spcAft>
                <a:spcPct val="0"/>
              </a:spcAft>
              <a:buClr>
                <a:srgbClr val="1F497D"/>
              </a:buClr>
              <a:buChar char="–"/>
              <a:defRPr sz="1600">
                <a:solidFill>
                  <a:schemeClr val="tx1"/>
                </a:solidFill>
                <a:latin typeface="+mn-lt"/>
              </a:defRPr>
            </a:lvl2pPr>
            <a:lvl3pPr marL="1143000" indent="-228600" algn="l" rtl="0" eaLnBrk="1" fontAlgn="base" hangingPunct="1">
              <a:spcBef>
                <a:spcPct val="20000"/>
              </a:spcBef>
              <a:spcAft>
                <a:spcPct val="0"/>
              </a:spcAft>
              <a:buClr>
                <a:srgbClr val="1F497D"/>
              </a:buClr>
              <a:buChar char="•"/>
              <a:defRPr sz="1400">
                <a:solidFill>
                  <a:schemeClr val="tx1"/>
                </a:solidFill>
                <a:latin typeface="+mn-lt"/>
              </a:defRPr>
            </a:lvl3pPr>
            <a:lvl4pPr marL="1600200" indent="-228600" algn="l" rtl="0" eaLnBrk="1" fontAlgn="base" hangingPunct="1">
              <a:spcBef>
                <a:spcPct val="20000"/>
              </a:spcBef>
              <a:spcAft>
                <a:spcPct val="0"/>
              </a:spcAft>
              <a:buClr>
                <a:srgbClr val="1F497D"/>
              </a:buClr>
              <a:buChar char="–"/>
              <a:defRPr sz="1400">
                <a:solidFill>
                  <a:schemeClr val="tx1"/>
                </a:solidFill>
                <a:latin typeface="+mn-lt"/>
              </a:defRPr>
            </a:lvl4pPr>
            <a:lvl5pPr marL="20574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5pPr>
            <a:lvl6pPr marL="25146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6pPr>
            <a:lvl7pPr marL="29718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7pPr>
            <a:lvl8pPr marL="34290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8pPr>
            <a:lvl9pPr marL="38862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9pPr>
          </a:lstStyle>
          <a:p>
            <a:pPr algn="r"/>
            <a:r>
              <a:rPr lang="en-US" sz="8800" b="1" dirty="0">
                <a:solidFill>
                  <a:schemeClr val="accent6">
                    <a:lumMod val="60000"/>
                    <a:lumOff val="40000"/>
                  </a:schemeClr>
                </a:solidFill>
                <a:latin typeface="Freestyle Script" panose="030804020302050B0404" pitchFamily="66" charset="0"/>
              </a:rPr>
              <a:t>Origin of Mass: </a:t>
            </a:r>
          </a:p>
          <a:p>
            <a:pPr algn="r"/>
            <a:r>
              <a:rPr lang="en-US" sz="8800" b="1" dirty="0">
                <a:solidFill>
                  <a:schemeClr val="accent6">
                    <a:lumMod val="60000"/>
                    <a:lumOff val="40000"/>
                  </a:schemeClr>
                </a:solidFill>
                <a:latin typeface="Freestyle Script" panose="030804020302050B0404" pitchFamily="66" charset="0"/>
              </a:rPr>
              <a:t>The Frontier of Physics</a:t>
            </a:r>
            <a:endParaRPr lang="en-GB" sz="8800" kern="0" dirty="0">
              <a:solidFill>
                <a:schemeClr val="accent6">
                  <a:lumMod val="60000"/>
                  <a:lumOff val="40000"/>
                </a:schemeClr>
              </a:solidFill>
              <a:latin typeface="Freestyle Script" panose="030804020302050B0404" pitchFamily="66" charset="0"/>
            </a:endParaRPr>
          </a:p>
        </p:txBody>
      </p:sp>
    </p:spTree>
    <p:extLst>
      <p:ext uri="{BB962C8B-B14F-4D97-AF65-F5344CB8AC3E}">
        <p14:creationId xmlns:p14="http://schemas.microsoft.com/office/powerpoint/2010/main" val="1869093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371600"/>
            <a:ext cx="8077200" cy="1143000"/>
          </a:xfrm>
        </p:spPr>
        <p:txBody>
          <a:bodyPr>
            <a:scene3d>
              <a:camera prst="isometricBottomDown"/>
              <a:lightRig rig="threePt" dir="t"/>
            </a:scene3d>
            <a:sp3d extrusionH="57150">
              <a:bevelT w="38100" h="38100" prst="angle"/>
            </a:sp3d>
          </a:bodyPr>
          <a:lstStyle/>
          <a:p>
            <a:r>
              <a:rPr lang="en-GB" sz="8000" b="0" dirty="0">
                <a:ln w="0"/>
                <a:solidFill>
                  <a:srgbClr val="FF9900"/>
                </a:solidFill>
                <a:effectLst>
                  <a:reflection blurRad="6350" stA="53000" endA="300" endPos="35500" dir="5400000" sy="-90000" algn="bl" rotWithShape="0"/>
                </a:effectLst>
              </a:rPr>
              <a:t>The God Particle</a:t>
            </a:r>
          </a:p>
        </p:txBody>
      </p:sp>
      <p:sp>
        <p:nvSpPr>
          <p:cNvPr id="3" name="Date Placeholder 2"/>
          <p:cNvSpPr>
            <a:spLocks noGrp="1"/>
          </p:cNvSpPr>
          <p:nvPr>
            <p:ph type="dt" sz="half" idx="10"/>
          </p:nvPr>
        </p:nvSpPr>
        <p:spPr>
          <a:xfrm>
            <a:off x="7672296" y="6629400"/>
            <a:ext cx="4487026" cy="244474"/>
          </a:xfrm>
        </p:spPr>
        <p:txBody>
          <a:bodyPr/>
          <a:lstStyle/>
          <a:p>
            <a:r>
              <a:rPr lang="en-US"/>
              <a:t>.                    2025 October 13: NJU INP IWSHSSI 2025                                             (86)</a:t>
            </a:r>
            <a:endParaRPr lang="en-US" dirty="0"/>
          </a:p>
        </p:txBody>
      </p:sp>
      <p:sp>
        <p:nvSpPr>
          <p:cNvPr id="4" name="Footer Placeholder 3"/>
          <p:cNvSpPr>
            <a:spLocks noGrp="1"/>
          </p:cNvSpPr>
          <p:nvPr>
            <p:ph type="ftr" sz="quarter" idx="11"/>
          </p:nvPr>
        </p:nvSpPr>
        <p:spPr/>
        <p:txBody>
          <a:bodyPr/>
          <a:lstStyle/>
          <a:p>
            <a:r>
              <a:rPr lang="en-US"/>
              <a:t>Craig Roberts cdroberts@nju.edu.cn  470  1/4 Emergent Hadron Mass: Origins and Consequences</a:t>
            </a:r>
            <a:endParaRPr lang="en-US" dirty="0"/>
          </a:p>
        </p:txBody>
      </p:sp>
      <p:sp>
        <p:nvSpPr>
          <p:cNvPr id="5" name="Slide Number Placeholder 4"/>
          <p:cNvSpPr>
            <a:spLocks noGrp="1"/>
          </p:cNvSpPr>
          <p:nvPr>
            <p:ph type="sldNum" sz="quarter" idx="12"/>
          </p:nvPr>
        </p:nvSpPr>
        <p:spPr/>
        <p:txBody>
          <a:bodyPr/>
          <a:lstStyle/>
          <a:p>
            <a:fld id="{87034D8C-3CB4-402A-BC46-2AB14C0FE90A}" type="slidenum">
              <a:rPr lang="en-US" smtClean="0"/>
              <a:pPr/>
              <a:t>11</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1495" y="274639"/>
            <a:ext cx="4308105" cy="6125268"/>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3024" y="3360951"/>
            <a:ext cx="1996176" cy="2513704"/>
          </a:xfrm>
          <a:prstGeom prst="rect">
            <a:avLst/>
          </a:prstGeom>
        </p:spPr>
      </p:pic>
      <p:sp>
        <p:nvSpPr>
          <p:cNvPr id="10" name="Rectangle 9"/>
          <p:cNvSpPr/>
          <p:nvPr/>
        </p:nvSpPr>
        <p:spPr bwMode="auto">
          <a:xfrm>
            <a:off x="3124200" y="3443054"/>
            <a:ext cx="1066800" cy="443145"/>
          </a:xfrm>
          <a:prstGeom prst="rect">
            <a:avLst/>
          </a:prstGeom>
          <a:solidFill>
            <a:srgbClr val="D269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en-GB" dirty="0">
                <a:solidFill>
                  <a:schemeClr val="bg2">
                    <a:lumMod val="10000"/>
                  </a:schemeClr>
                </a:solidFill>
                <a:latin typeface="Calibri" pitchFamily="34" charset="0"/>
              </a:rPr>
              <a:t>   </a:t>
            </a:r>
            <a:r>
              <a:rPr lang="en-GB" sz="2800" dirty="0">
                <a:solidFill>
                  <a:schemeClr val="bg2">
                    <a:lumMod val="10000"/>
                  </a:schemeClr>
                </a:solidFill>
                <a:latin typeface="Calibri" pitchFamily="34" charset="0"/>
              </a:rPr>
              <a:t>125</a:t>
            </a:r>
          </a:p>
        </p:txBody>
      </p:sp>
    </p:spTree>
    <p:extLst>
      <p:ext uri="{BB962C8B-B14F-4D97-AF65-F5344CB8AC3E}">
        <p14:creationId xmlns:p14="http://schemas.microsoft.com/office/powerpoint/2010/main" val="32746286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5" y="1411483"/>
            <a:ext cx="6848475" cy="5141723"/>
          </a:xfrm>
          <a:prstGeom prst="rect">
            <a:avLst/>
          </a:prstGeom>
        </p:spPr>
      </p:pic>
      <p:sp>
        <p:nvSpPr>
          <p:cNvPr id="3" name="Date Placeholder 2"/>
          <p:cNvSpPr>
            <a:spLocks noGrp="1"/>
          </p:cNvSpPr>
          <p:nvPr>
            <p:ph type="dt" sz="half" idx="10"/>
          </p:nvPr>
        </p:nvSpPr>
        <p:spPr>
          <a:xfrm>
            <a:off x="7655856" y="6615197"/>
            <a:ext cx="4487026" cy="244474"/>
          </a:xfrm>
        </p:spPr>
        <p:txBody>
          <a:bodyPr/>
          <a:lstStyle/>
          <a:p>
            <a:r>
              <a:rPr lang="en-US"/>
              <a:t>.                    2025 October 13: NJU INP IWSHSSI 2025                                             (86)</a:t>
            </a:r>
            <a:endParaRPr lang="en-US" dirty="0"/>
          </a:p>
        </p:txBody>
      </p:sp>
      <p:sp>
        <p:nvSpPr>
          <p:cNvPr id="4" name="Footer Placeholder 3"/>
          <p:cNvSpPr>
            <a:spLocks noGrp="1"/>
          </p:cNvSpPr>
          <p:nvPr>
            <p:ph type="ftr" sz="quarter" idx="11"/>
          </p:nvPr>
        </p:nvSpPr>
        <p:spPr/>
        <p:txBody>
          <a:bodyPr/>
          <a:lstStyle/>
          <a:p>
            <a:r>
              <a:rPr lang="en-US"/>
              <a:t>Craig Roberts cdroberts@nju.edu.cn  470  1/4 Emergent Hadron Mass: Origins and Consequences</a:t>
            </a:r>
            <a:endParaRPr lang="en-US" dirty="0"/>
          </a:p>
        </p:txBody>
      </p:sp>
      <p:sp>
        <p:nvSpPr>
          <p:cNvPr id="5" name="Slide Number Placeholder 4"/>
          <p:cNvSpPr>
            <a:spLocks noGrp="1"/>
          </p:cNvSpPr>
          <p:nvPr>
            <p:ph type="sldNum" sz="quarter" idx="12"/>
          </p:nvPr>
        </p:nvSpPr>
        <p:spPr/>
        <p:txBody>
          <a:bodyPr/>
          <a:lstStyle/>
          <a:p>
            <a:fld id="{87034D8C-3CB4-402A-BC46-2AB14C0FE90A}" type="slidenum">
              <a:rPr lang="en-US" smtClean="0"/>
              <a:pPr/>
              <a:t>12</a:t>
            </a:fld>
            <a:endParaRPr lang="en-US"/>
          </a:p>
        </p:txBody>
      </p:sp>
      <p:sp>
        <p:nvSpPr>
          <p:cNvPr id="7" name="Title 1"/>
          <p:cNvSpPr txBox="1">
            <a:spLocks/>
          </p:cNvSpPr>
          <p:nvPr/>
        </p:nvSpPr>
        <p:spPr bwMode="auto">
          <a:xfrm>
            <a:off x="-304800" y="1230514"/>
            <a:ext cx="6934200" cy="1143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cene3d>
              <a:camera prst="isometricRightUp"/>
              <a:lightRig rig="threePt" dir="t"/>
            </a:scene3d>
            <a:sp3d extrusionH="57150">
              <a:bevelT w="38100" h="38100" prst="angle"/>
            </a:sp3d>
          </a:bodyPr>
          <a:lstStyle>
            <a:lvl1pPr algn="l" rtl="0" eaLnBrk="1" fontAlgn="base" hangingPunct="1">
              <a:spcBef>
                <a:spcPct val="0"/>
              </a:spcBef>
              <a:spcAft>
                <a:spcPct val="0"/>
              </a:spcAft>
              <a:defRPr sz="2600" b="1">
                <a:solidFill>
                  <a:schemeClr val="tx2"/>
                </a:solidFill>
                <a:latin typeface="+mj-lt"/>
                <a:ea typeface="+mj-ea"/>
                <a:cs typeface="+mj-cs"/>
              </a:defRPr>
            </a:lvl1pPr>
            <a:lvl2pPr algn="l" rtl="0" eaLnBrk="1" fontAlgn="base" hangingPunct="1">
              <a:spcBef>
                <a:spcPct val="0"/>
              </a:spcBef>
              <a:spcAft>
                <a:spcPct val="0"/>
              </a:spcAft>
              <a:defRPr sz="2600" b="1">
                <a:solidFill>
                  <a:schemeClr val="tx2"/>
                </a:solidFill>
                <a:latin typeface="Trebuchet MS" pitchFamily="34" charset="0"/>
              </a:defRPr>
            </a:lvl2pPr>
            <a:lvl3pPr algn="l" rtl="0" eaLnBrk="1" fontAlgn="base" hangingPunct="1">
              <a:spcBef>
                <a:spcPct val="0"/>
              </a:spcBef>
              <a:spcAft>
                <a:spcPct val="0"/>
              </a:spcAft>
              <a:defRPr sz="2600" b="1">
                <a:solidFill>
                  <a:schemeClr val="tx2"/>
                </a:solidFill>
                <a:latin typeface="Trebuchet MS" pitchFamily="34" charset="0"/>
              </a:defRPr>
            </a:lvl3pPr>
            <a:lvl4pPr algn="l" rtl="0" eaLnBrk="1" fontAlgn="base" hangingPunct="1">
              <a:spcBef>
                <a:spcPct val="0"/>
              </a:spcBef>
              <a:spcAft>
                <a:spcPct val="0"/>
              </a:spcAft>
              <a:defRPr sz="2600" b="1">
                <a:solidFill>
                  <a:schemeClr val="tx2"/>
                </a:solidFill>
                <a:latin typeface="Trebuchet MS" pitchFamily="34" charset="0"/>
              </a:defRPr>
            </a:lvl4pPr>
            <a:lvl5pPr algn="l" rtl="0" eaLnBrk="1" fontAlgn="base" hangingPunct="1">
              <a:spcBef>
                <a:spcPct val="0"/>
              </a:spcBef>
              <a:spcAft>
                <a:spcPct val="0"/>
              </a:spcAft>
              <a:defRPr sz="2600" b="1">
                <a:solidFill>
                  <a:schemeClr val="tx2"/>
                </a:solidFill>
                <a:latin typeface="Trebuchet MS" pitchFamily="34" charset="0"/>
              </a:defRPr>
            </a:lvl5pPr>
            <a:lvl6pPr marL="457200" algn="l" rtl="0" eaLnBrk="1" fontAlgn="base" hangingPunct="1">
              <a:spcBef>
                <a:spcPct val="0"/>
              </a:spcBef>
              <a:spcAft>
                <a:spcPct val="0"/>
              </a:spcAft>
              <a:defRPr sz="2600" b="1">
                <a:solidFill>
                  <a:schemeClr val="tx2"/>
                </a:solidFill>
                <a:latin typeface="Trebuchet MS" pitchFamily="34" charset="0"/>
              </a:defRPr>
            </a:lvl6pPr>
            <a:lvl7pPr marL="914400" algn="l" rtl="0" eaLnBrk="1" fontAlgn="base" hangingPunct="1">
              <a:spcBef>
                <a:spcPct val="0"/>
              </a:spcBef>
              <a:spcAft>
                <a:spcPct val="0"/>
              </a:spcAft>
              <a:defRPr sz="2600" b="1">
                <a:solidFill>
                  <a:schemeClr val="tx2"/>
                </a:solidFill>
                <a:latin typeface="Trebuchet MS" pitchFamily="34" charset="0"/>
              </a:defRPr>
            </a:lvl7pPr>
            <a:lvl8pPr marL="1371600" algn="l" rtl="0" eaLnBrk="1" fontAlgn="base" hangingPunct="1">
              <a:spcBef>
                <a:spcPct val="0"/>
              </a:spcBef>
              <a:spcAft>
                <a:spcPct val="0"/>
              </a:spcAft>
              <a:defRPr sz="2600" b="1">
                <a:solidFill>
                  <a:schemeClr val="tx2"/>
                </a:solidFill>
                <a:latin typeface="Trebuchet MS" pitchFamily="34" charset="0"/>
              </a:defRPr>
            </a:lvl8pPr>
            <a:lvl9pPr marL="1828800" algn="l" rtl="0" eaLnBrk="1" fontAlgn="base" hangingPunct="1">
              <a:spcBef>
                <a:spcPct val="0"/>
              </a:spcBef>
              <a:spcAft>
                <a:spcPct val="0"/>
              </a:spcAft>
              <a:defRPr sz="2600" b="1">
                <a:solidFill>
                  <a:schemeClr val="tx2"/>
                </a:solidFill>
                <a:latin typeface="Trebuchet MS" pitchFamily="34" charset="0"/>
              </a:defRPr>
            </a:lvl9pPr>
          </a:lstStyle>
          <a:p>
            <a:r>
              <a:rPr lang="en-GB" sz="8800" b="0" kern="0" dirty="0">
                <a:ln w="0"/>
                <a:solidFill>
                  <a:srgbClr val="FF9900"/>
                </a:solidFill>
                <a:effectLst>
                  <a:reflection blurRad="6350" stA="53000" endA="300" endPos="35500" dir="5400000" sy="-90000" algn="bl" rotWithShape="0"/>
                </a:effectLst>
              </a:rPr>
              <a:t>Higgs Boson</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1" y="381000"/>
            <a:ext cx="2084046" cy="2963098"/>
          </a:xfrm>
          <a:prstGeom prst="rect">
            <a:avLst/>
          </a:prstGeom>
        </p:spPr>
      </p:pic>
      <p:cxnSp>
        <p:nvCxnSpPr>
          <p:cNvPr id="9" name="Straight Connector 8">
            <a:extLst>
              <a:ext uri="{FF2B5EF4-FFF2-40B4-BE49-F238E27FC236}">
                <a16:creationId xmlns:a16="http://schemas.microsoft.com/office/drawing/2014/main" id="{873D67E7-853A-4630-8EF1-3B56B78DE40B}"/>
              </a:ext>
            </a:extLst>
          </p:cNvPr>
          <p:cNvCxnSpPr/>
          <p:nvPr/>
        </p:nvCxnSpPr>
        <p:spPr bwMode="auto">
          <a:xfrm>
            <a:off x="5105400" y="4495800"/>
            <a:ext cx="4114800" cy="0"/>
          </a:xfrm>
          <a:prstGeom prst="line">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32FF401-5164-45BE-A6E3-A924885B8B68}"/>
              </a:ext>
            </a:extLst>
          </p:cNvPr>
          <p:cNvCxnSpPr>
            <a:cxnSpLocks/>
          </p:cNvCxnSpPr>
          <p:nvPr/>
        </p:nvCxnSpPr>
        <p:spPr bwMode="auto">
          <a:xfrm>
            <a:off x="3429000" y="4800600"/>
            <a:ext cx="5791200" cy="0"/>
          </a:xfrm>
          <a:prstGeom prst="line">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8D66B39-81FF-4E21-A944-3D4E59E859E4}"/>
              </a:ext>
            </a:extLst>
          </p:cNvPr>
          <p:cNvCxnSpPr>
            <a:cxnSpLocks/>
          </p:cNvCxnSpPr>
          <p:nvPr/>
        </p:nvCxnSpPr>
        <p:spPr bwMode="auto">
          <a:xfrm>
            <a:off x="3429000" y="5105400"/>
            <a:ext cx="609600" cy="0"/>
          </a:xfrm>
          <a:prstGeom prst="line">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2182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669118" y="6631070"/>
            <a:ext cx="4563226" cy="349251"/>
          </a:xfrm>
        </p:spPr>
        <p:txBody>
          <a:bodyPr/>
          <a:lstStyle/>
          <a:p>
            <a:r>
              <a:rPr lang="en-US"/>
              <a:t>.                    2025 October 13: NJU INP IWSHSSI 2025                                             (86)</a:t>
            </a:r>
            <a:endParaRPr lang="en-US" dirty="0"/>
          </a:p>
        </p:txBody>
      </p:sp>
      <p:sp>
        <p:nvSpPr>
          <p:cNvPr id="4" name="Footer Placeholder 3"/>
          <p:cNvSpPr>
            <a:spLocks noGrp="1"/>
          </p:cNvSpPr>
          <p:nvPr>
            <p:ph type="ftr" sz="quarter" idx="11"/>
          </p:nvPr>
        </p:nvSpPr>
        <p:spPr/>
        <p:txBody>
          <a:bodyPr/>
          <a:lstStyle/>
          <a:p>
            <a:r>
              <a:rPr lang="en-US"/>
              <a:t>Craig Roberts cdroberts@nju.edu.cn  470  1/4 Emergent Hadron Mass: Origins and Consequences</a:t>
            </a:r>
            <a:endParaRPr lang="en-US" dirty="0"/>
          </a:p>
        </p:txBody>
      </p:sp>
      <p:sp>
        <p:nvSpPr>
          <p:cNvPr id="5" name="Slide Number Placeholder 4"/>
          <p:cNvSpPr>
            <a:spLocks noGrp="1"/>
          </p:cNvSpPr>
          <p:nvPr>
            <p:ph type="sldNum" sz="quarter" idx="12"/>
          </p:nvPr>
        </p:nvSpPr>
        <p:spPr/>
        <p:txBody>
          <a:bodyPr/>
          <a:lstStyle/>
          <a:p>
            <a:fld id="{87034D8C-3CB4-402A-BC46-2AB14C0FE90A}" type="slidenum">
              <a:rPr lang="en-US" smtClean="0"/>
              <a:pPr/>
              <a:t>13</a:t>
            </a:fld>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8200" y="193569"/>
            <a:ext cx="4800600" cy="613103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8" name="Title 1">
            <a:extLst>
              <a:ext uri="{FF2B5EF4-FFF2-40B4-BE49-F238E27FC236}">
                <a16:creationId xmlns:a16="http://schemas.microsoft.com/office/drawing/2014/main" id="{61D8E819-147F-4075-A499-D4944262250E}"/>
              </a:ext>
            </a:extLst>
          </p:cNvPr>
          <p:cNvSpPr txBox="1">
            <a:spLocks/>
          </p:cNvSpPr>
          <p:nvPr/>
        </p:nvSpPr>
        <p:spPr bwMode="auto">
          <a:xfrm>
            <a:off x="-304800" y="1230514"/>
            <a:ext cx="6934200" cy="1143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cene3d>
              <a:camera prst="isometricRightUp"/>
              <a:lightRig rig="threePt" dir="t"/>
            </a:scene3d>
            <a:sp3d extrusionH="57150">
              <a:bevelT w="38100" h="38100" prst="angle"/>
            </a:sp3d>
          </a:bodyPr>
          <a:lstStyle>
            <a:lvl1pPr algn="l" rtl="0" eaLnBrk="1" fontAlgn="base" hangingPunct="1">
              <a:spcBef>
                <a:spcPct val="0"/>
              </a:spcBef>
              <a:spcAft>
                <a:spcPct val="0"/>
              </a:spcAft>
              <a:defRPr sz="2600" b="1">
                <a:solidFill>
                  <a:schemeClr val="tx2"/>
                </a:solidFill>
                <a:latin typeface="+mj-lt"/>
                <a:ea typeface="+mj-ea"/>
                <a:cs typeface="+mj-cs"/>
              </a:defRPr>
            </a:lvl1pPr>
            <a:lvl2pPr algn="l" rtl="0" eaLnBrk="1" fontAlgn="base" hangingPunct="1">
              <a:spcBef>
                <a:spcPct val="0"/>
              </a:spcBef>
              <a:spcAft>
                <a:spcPct val="0"/>
              </a:spcAft>
              <a:defRPr sz="2600" b="1">
                <a:solidFill>
                  <a:schemeClr val="tx2"/>
                </a:solidFill>
                <a:latin typeface="Trebuchet MS" pitchFamily="34" charset="0"/>
              </a:defRPr>
            </a:lvl2pPr>
            <a:lvl3pPr algn="l" rtl="0" eaLnBrk="1" fontAlgn="base" hangingPunct="1">
              <a:spcBef>
                <a:spcPct val="0"/>
              </a:spcBef>
              <a:spcAft>
                <a:spcPct val="0"/>
              </a:spcAft>
              <a:defRPr sz="2600" b="1">
                <a:solidFill>
                  <a:schemeClr val="tx2"/>
                </a:solidFill>
                <a:latin typeface="Trebuchet MS" pitchFamily="34" charset="0"/>
              </a:defRPr>
            </a:lvl3pPr>
            <a:lvl4pPr algn="l" rtl="0" eaLnBrk="1" fontAlgn="base" hangingPunct="1">
              <a:spcBef>
                <a:spcPct val="0"/>
              </a:spcBef>
              <a:spcAft>
                <a:spcPct val="0"/>
              </a:spcAft>
              <a:defRPr sz="2600" b="1">
                <a:solidFill>
                  <a:schemeClr val="tx2"/>
                </a:solidFill>
                <a:latin typeface="Trebuchet MS" pitchFamily="34" charset="0"/>
              </a:defRPr>
            </a:lvl4pPr>
            <a:lvl5pPr algn="l" rtl="0" eaLnBrk="1" fontAlgn="base" hangingPunct="1">
              <a:spcBef>
                <a:spcPct val="0"/>
              </a:spcBef>
              <a:spcAft>
                <a:spcPct val="0"/>
              </a:spcAft>
              <a:defRPr sz="2600" b="1">
                <a:solidFill>
                  <a:schemeClr val="tx2"/>
                </a:solidFill>
                <a:latin typeface="Trebuchet MS" pitchFamily="34" charset="0"/>
              </a:defRPr>
            </a:lvl5pPr>
            <a:lvl6pPr marL="457200" algn="l" rtl="0" eaLnBrk="1" fontAlgn="base" hangingPunct="1">
              <a:spcBef>
                <a:spcPct val="0"/>
              </a:spcBef>
              <a:spcAft>
                <a:spcPct val="0"/>
              </a:spcAft>
              <a:defRPr sz="2600" b="1">
                <a:solidFill>
                  <a:schemeClr val="tx2"/>
                </a:solidFill>
                <a:latin typeface="Trebuchet MS" pitchFamily="34" charset="0"/>
              </a:defRPr>
            </a:lvl6pPr>
            <a:lvl7pPr marL="914400" algn="l" rtl="0" eaLnBrk="1" fontAlgn="base" hangingPunct="1">
              <a:spcBef>
                <a:spcPct val="0"/>
              </a:spcBef>
              <a:spcAft>
                <a:spcPct val="0"/>
              </a:spcAft>
              <a:defRPr sz="2600" b="1">
                <a:solidFill>
                  <a:schemeClr val="tx2"/>
                </a:solidFill>
                <a:latin typeface="Trebuchet MS" pitchFamily="34" charset="0"/>
              </a:defRPr>
            </a:lvl7pPr>
            <a:lvl8pPr marL="1371600" algn="l" rtl="0" eaLnBrk="1" fontAlgn="base" hangingPunct="1">
              <a:spcBef>
                <a:spcPct val="0"/>
              </a:spcBef>
              <a:spcAft>
                <a:spcPct val="0"/>
              </a:spcAft>
              <a:defRPr sz="2600" b="1">
                <a:solidFill>
                  <a:schemeClr val="tx2"/>
                </a:solidFill>
                <a:latin typeface="Trebuchet MS" pitchFamily="34" charset="0"/>
              </a:defRPr>
            </a:lvl8pPr>
            <a:lvl9pPr marL="1828800" algn="l" rtl="0" eaLnBrk="1" fontAlgn="base" hangingPunct="1">
              <a:spcBef>
                <a:spcPct val="0"/>
              </a:spcBef>
              <a:spcAft>
                <a:spcPct val="0"/>
              </a:spcAft>
              <a:defRPr sz="2600" b="1">
                <a:solidFill>
                  <a:schemeClr val="tx2"/>
                </a:solidFill>
                <a:latin typeface="Trebuchet MS" pitchFamily="34" charset="0"/>
              </a:defRPr>
            </a:lvl9pPr>
          </a:lstStyle>
          <a:p>
            <a:r>
              <a:rPr lang="en-GB" sz="8800" b="0" kern="0" dirty="0">
                <a:ln w="0"/>
                <a:solidFill>
                  <a:srgbClr val="FF9900"/>
                </a:solidFill>
                <a:effectLst>
                  <a:reflection blurRad="6350" stA="53000" endA="300" endPos="35500" dir="5400000" sy="-90000" algn="bl" rotWithShape="0"/>
                </a:effectLst>
              </a:rPr>
              <a:t>Higgs Boson</a:t>
            </a:r>
          </a:p>
        </p:txBody>
      </p:sp>
    </p:spTree>
    <p:extLst>
      <p:ext uri="{BB962C8B-B14F-4D97-AF65-F5344CB8AC3E}">
        <p14:creationId xmlns:p14="http://schemas.microsoft.com/office/powerpoint/2010/main" val="31879497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8116" y="2636837"/>
            <a:ext cx="8379884" cy="3078163"/>
          </a:xfrm>
        </p:spPr>
        <p:txBody>
          <a:bodyPr/>
          <a:lstStyle/>
          <a:p>
            <a:r>
              <a:rPr lang="en-AU" sz="2400" dirty="0"/>
              <a:t>The Standard Model of particle physics lays out the basics of how elementary particles and forces interact in the universe. </a:t>
            </a:r>
          </a:p>
          <a:p>
            <a:r>
              <a:rPr lang="en-AU" sz="2400" dirty="0"/>
              <a:t>However, the theory crucially fails to explain how particles actually get their mass.</a:t>
            </a:r>
          </a:p>
          <a:p>
            <a:r>
              <a:rPr lang="en-AU" sz="2400" dirty="0"/>
              <a:t>Particle physicists believe the Higgs boson gives the particles mass and thus fills one of the key holes in modern physics.</a:t>
            </a:r>
            <a:endParaRPr lang="en-GB" sz="2400" dirty="0"/>
          </a:p>
        </p:txBody>
      </p:sp>
      <p:sp>
        <p:nvSpPr>
          <p:cNvPr id="4" name="Date Placeholder 3"/>
          <p:cNvSpPr>
            <a:spLocks noGrp="1"/>
          </p:cNvSpPr>
          <p:nvPr>
            <p:ph type="dt" sz="half" idx="10"/>
          </p:nvPr>
        </p:nvSpPr>
        <p:spPr/>
        <p:txBody>
          <a:bodyPr/>
          <a:lstStyle/>
          <a:p>
            <a:r>
              <a:rPr lang="en-US"/>
              <a:t>.                    2025 October 13: NJU INP IWSHSSI 2025                                             (86)</a:t>
            </a:r>
            <a:endParaRPr lang="en-US" dirty="0"/>
          </a:p>
        </p:txBody>
      </p:sp>
      <p:sp>
        <p:nvSpPr>
          <p:cNvPr id="5" name="Footer Placeholder 4"/>
          <p:cNvSpPr>
            <a:spLocks noGrp="1"/>
          </p:cNvSpPr>
          <p:nvPr>
            <p:ph type="ftr" sz="quarter" idx="11"/>
          </p:nvPr>
        </p:nvSpPr>
        <p:spPr/>
        <p:txBody>
          <a:bodyPr/>
          <a:lstStyle/>
          <a:p>
            <a:r>
              <a:rPr lang="en-US"/>
              <a:t>Craig Roberts cdroberts@nju.edu.cn  470  1/4 Emergent Hadron Mass: Origins and Consequences</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14</a:t>
            </a:fld>
            <a:endParaRPr lang="en-US"/>
          </a:p>
        </p:txBody>
      </p:sp>
      <p:sp>
        <p:nvSpPr>
          <p:cNvPr id="8" name="Title 1">
            <a:extLst>
              <a:ext uri="{FF2B5EF4-FFF2-40B4-BE49-F238E27FC236}">
                <a16:creationId xmlns:a16="http://schemas.microsoft.com/office/drawing/2014/main" id="{0E123331-6266-4585-AE46-2701430ABE19}"/>
              </a:ext>
            </a:extLst>
          </p:cNvPr>
          <p:cNvSpPr txBox="1">
            <a:spLocks/>
          </p:cNvSpPr>
          <p:nvPr/>
        </p:nvSpPr>
        <p:spPr bwMode="auto">
          <a:xfrm>
            <a:off x="-304800" y="1230514"/>
            <a:ext cx="6934200" cy="1143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cene3d>
              <a:camera prst="isometricRightUp"/>
              <a:lightRig rig="threePt" dir="t"/>
            </a:scene3d>
            <a:sp3d extrusionH="57150">
              <a:bevelT w="38100" h="38100" prst="angle"/>
            </a:sp3d>
          </a:bodyPr>
          <a:lstStyle>
            <a:lvl1pPr algn="l" rtl="0" eaLnBrk="1" fontAlgn="base" hangingPunct="1">
              <a:spcBef>
                <a:spcPct val="0"/>
              </a:spcBef>
              <a:spcAft>
                <a:spcPct val="0"/>
              </a:spcAft>
              <a:defRPr sz="2600" b="1">
                <a:solidFill>
                  <a:schemeClr val="tx2"/>
                </a:solidFill>
                <a:latin typeface="+mj-lt"/>
                <a:ea typeface="+mj-ea"/>
                <a:cs typeface="+mj-cs"/>
              </a:defRPr>
            </a:lvl1pPr>
            <a:lvl2pPr algn="l" rtl="0" eaLnBrk="1" fontAlgn="base" hangingPunct="1">
              <a:spcBef>
                <a:spcPct val="0"/>
              </a:spcBef>
              <a:spcAft>
                <a:spcPct val="0"/>
              </a:spcAft>
              <a:defRPr sz="2600" b="1">
                <a:solidFill>
                  <a:schemeClr val="tx2"/>
                </a:solidFill>
                <a:latin typeface="Trebuchet MS" pitchFamily="34" charset="0"/>
              </a:defRPr>
            </a:lvl2pPr>
            <a:lvl3pPr algn="l" rtl="0" eaLnBrk="1" fontAlgn="base" hangingPunct="1">
              <a:spcBef>
                <a:spcPct val="0"/>
              </a:spcBef>
              <a:spcAft>
                <a:spcPct val="0"/>
              </a:spcAft>
              <a:defRPr sz="2600" b="1">
                <a:solidFill>
                  <a:schemeClr val="tx2"/>
                </a:solidFill>
                <a:latin typeface="Trebuchet MS" pitchFamily="34" charset="0"/>
              </a:defRPr>
            </a:lvl3pPr>
            <a:lvl4pPr algn="l" rtl="0" eaLnBrk="1" fontAlgn="base" hangingPunct="1">
              <a:spcBef>
                <a:spcPct val="0"/>
              </a:spcBef>
              <a:spcAft>
                <a:spcPct val="0"/>
              </a:spcAft>
              <a:defRPr sz="2600" b="1">
                <a:solidFill>
                  <a:schemeClr val="tx2"/>
                </a:solidFill>
                <a:latin typeface="Trebuchet MS" pitchFamily="34" charset="0"/>
              </a:defRPr>
            </a:lvl4pPr>
            <a:lvl5pPr algn="l" rtl="0" eaLnBrk="1" fontAlgn="base" hangingPunct="1">
              <a:spcBef>
                <a:spcPct val="0"/>
              </a:spcBef>
              <a:spcAft>
                <a:spcPct val="0"/>
              </a:spcAft>
              <a:defRPr sz="2600" b="1">
                <a:solidFill>
                  <a:schemeClr val="tx2"/>
                </a:solidFill>
                <a:latin typeface="Trebuchet MS" pitchFamily="34" charset="0"/>
              </a:defRPr>
            </a:lvl5pPr>
            <a:lvl6pPr marL="457200" algn="l" rtl="0" eaLnBrk="1" fontAlgn="base" hangingPunct="1">
              <a:spcBef>
                <a:spcPct val="0"/>
              </a:spcBef>
              <a:spcAft>
                <a:spcPct val="0"/>
              </a:spcAft>
              <a:defRPr sz="2600" b="1">
                <a:solidFill>
                  <a:schemeClr val="tx2"/>
                </a:solidFill>
                <a:latin typeface="Trebuchet MS" pitchFamily="34" charset="0"/>
              </a:defRPr>
            </a:lvl6pPr>
            <a:lvl7pPr marL="914400" algn="l" rtl="0" eaLnBrk="1" fontAlgn="base" hangingPunct="1">
              <a:spcBef>
                <a:spcPct val="0"/>
              </a:spcBef>
              <a:spcAft>
                <a:spcPct val="0"/>
              </a:spcAft>
              <a:defRPr sz="2600" b="1">
                <a:solidFill>
                  <a:schemeClr val="tx2"/>
                </a:solidFill>
                <a:latin typeface="Trebuchet MS" pitchFamily="34" charset="0"/>
              </a:defRPr>
            </a:lvl7pPr>
            <a:lvl8pPr marL="1371600" algn="l" rtl="0" eaLnBrk="1" fontAlgn="base" hangingPunct="1">
              <a:spcBef>
                <a:spcPct val="0"/>
              </a:spcBef>
              <a:spcAft>
                <a:spcPct val="0"/>
              </a:spcAft>
              <a:defRPr sz="2600" b="1">
                <a:solidFill>
                  <a:schemeClr val="tx2"/>
                </a:solidFill>
                <a:latin typeface="Trebuchet MS" pitchFamily="34" charset="0"/>
              </a:defRPr>
            </a:lvl8pPr>
            <a:lvl9pPr marL="1828800" algn="l" rtl="0" eaLnBrk="1" fontAlgn="base" hangingPunct="1">
              <a:spcBef>
                <a:spcPct val="0"/>
              </a:spcBef>
              <a:spcAft>
                <a:spcPct val="0"/>
              </a:spcAft>
              <a:defRPr sz="2600" b="1">
                <a:solidFill>
                  <a:schemeClr val="tx2"/>
                </a:solidFill>
                <a:latin typeface="Trebuchet MS" pitchFamily="34" charset="0"/>
              </a:defRPr>
            </a:lvl9pPr>
          </a:lstStyle>
          <a:p>
            <a:r>
              <a:rPr lang="en-GB" sz="8800" b="0" kern="0" dirty="0">
                <a:ln w="0"/>
                <a:solidFill>
                  <a:srgbClr val="FF9900"/>
                </a:solidFill>
                <a:effectLst>
                  <a:reflection blurRad="6350" stA="53000" endA="300" endPos="35500" dir="5400000" sy="-90000" algn="bl" rotWithShape="0"/>
                </a:effectLst>
              </a:rPr>
              <a:t>Higgs Boson</a:t>
            </a:r>
          </a:p>
        </p:txBody>
      </p:sp>
    </p:spTree>
    <p:extLst>
      <p:ext uri="{BB962C8B-B14F-4D97-AF65-F5344CB8AC3E}">
        <p14:creationId xmlns:p14="http://schemas.microsoft.com/office/powerpoint/2010/main" val="2902611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891" y="838200"/>
            <a:ext cx="8229600" cy="1143000"/>
          </a:xfrm>
        </p:spPr>
        <p:txBody>
          <a:bodyPr/>
          <a:lstStyle/>
          <a:p>
            <a:r>
              <a:rPr lang="en-GB" sz="6000" dirty="0">
                <a:latin typeface="Playbill" panose="040506030A0602020202" pitchFamily="82" charset="0"/>
              </a:rPr>
              <a:t>Higgs Boson</a:t>
            </a:r>
          </a:p>
        </p:txBody>
      </p:sp>
      <p:sp>
        <p:nvSpPr>
          <p:cNvPr id="3" name="Date Placeholder 2"/>
          <p:cNvSpPr>
            <a:spLocks noGrp="1"/>
          </p:cNvSpPr>
          <p:nvPr>
            <p:ph type="dt" sz="half" idx="10"/>
          </p:nvPr>
        </p:nvSpPr>
        <p:spPr>
          <a:xfrm>
            <a:off x="7663414" y="6619865"/>
            <a:ext cx="4563226" cy="228600"/>
          </a:xfrm>
        </p:spPr>
        <p:txBody>
          <a:bodyPr/>
          <a:lstStyle/>
          <a:p>
            <a:r>
              <a:rPr lang="en-US"/>
              <a:t>.                    2025 October 13: NJU INP IWSHSSI 2025                                             (86)</a:t>
            </a:r>
            <a:endParaRPr lang="en-US" dirty="0"/>
          </a:p>
        </p:txBody>
      </p:sp>
      <p:sp>
        <p:nvSpPr>
          <p:cNvPr id="4" name="Footer Placeholder 3"/>
          <p:cNvSpPr>
            <a:spLocks noGrp="1"/>
          </p:cNvSpPr>
          <p:nvPr>
            <p:ph type="ftr" sz="quarter" idx="11"/>
          </p:nvPr>
        </p:nvSpPr>
        <p:spPr/>
        <p:txBody>
          <a:bodyPr/>
          <a:lstStyle/>
          <a:p>
            <a:r>
              <a:rPr lang="en-US"/>
              <a:t>Craig Roberts cdroberts@nju.edu.cn  470  1/4 Emergent Hadron Mass: Origins and Consequences</a:t>
            </a:r>
            <a:endParaRPr lang="en-US" dirty="0"/>
          </a:p>
        </p:txBody>
      </p:sp>
      <p:sp>
        <p:nvSpPr>
          <p:cNvPr id="5" name="Slide Number Placeholder 4"/>
          <p:cNvSpPr>
            <a:spLocks noGrp="1"/>
          </p:cNvSpPr>
          <p:nvPr>
            <p:ph type="sldNum" sz="quarter" idx="12"/>
          </p:nvPr>
        </p:nvSpPr>
        <p:spPr/>
        <p:txBody>
          <a:bodyPr/>
          <a:lstStyle/>
          <a:p>
            <a:fld id="{87034D8C-3CB4-402A-BC46-2AB14C0FE90A}" type="slidenum">
              <a:rPr lang="en-US" smtClean="0"/>
              <a:pPr/>
              <a:t>15</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400" y="361697"/>
            <a:ext cx="6106610" cy="5937504"/>
          </a:xfrm>
          <a:prstGeom prst="rect">
            <a:avLst/>
          </a:prstGeom>
        </p:spPr>
      </p:pic>
    </p:spTree>
    <p:extLst>
      <p:ext uri="{BB962C8B-B14F-4D97-AF65-F5344CB8AC3E}">
        <p14:creationId xmlns:p14="http://schemas.microsoft.com/office/powerpoint/2010/main" val="1619274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65821"/>
            <a:ext cx="9753600" cy="1143000"/>
          </a:xfrm>
        </p:spPr>
        <p:txBody>
          <a:bodyPr/>
          <a:lstStyle/>
          <a:p>
            <a:r>
              <a:rPr lang="en-GB" sz="4000" b="0" dirty="0">
                <a:ln w="0"/>
                <a:solidFill>
                  <a:srgbClr val="FF9900"/>
                </a:solidFill>
                <a:effectLst>
                  <a:reflection blurRad="6350" stA="53000" endA="300" endPos="35500" dir="5400000" sy="-90000" algn="bl" rotWithShape="0"/>
                </a:effectLst>
              </a:rPr>
              <a:t>Searching for the God Particle</a:t>
            </a:r>
            <a:endParaRPr lang="en-GB" sz="3600" dirty="0"/>
          </a:p>
        </p:txBody>
      </p:sp>
      <p:sp>
        <p:nvSpPr>
          <p:cNvPr id="3" name="Date Placeholder 2"/>
          <p:cNvSpPr>
            <a:spLocks noGrp="1"/>
          </p:cNvSpPr>
          <p:nvPr>
            <p:ph type="dt" sz="half" idx="10"/>
          </p:nvPr>
        </p:nvSpPr>
        <p:spPr>
          <a:xfrm>
            <a:off x="7661560" y="6609186"/>
            <a:ext cx="4487026" cy="244474"/>
          </a:xfrm>
        </p:spPr>
        <p:txBody>
          <a:bodyPr/>
          <a:lstStyle/>
          <a:p>
            <a:r>
              <a:rPr lang="en-US"/>
              <a:t>.                    2025 October 13: NJU INP IWSHSSI 2025                                             (86)</a:t>
            </a:r>
            <a:endParaRPr lang="en-US" dirty="0"/>
          </a:p>
        </p:txBody>
      </p:sp>
      <p:sp>
        <p:nvSpPr>
          <p:cNvPr id="4" name="Footer Placeholder 3"/>
          <p:cNvSpPr>
            <a:spLocks noGrp="1"/>
          </p:cNvSpPr>
          <p:nvPr>
            <p:ph type="ftr" sz="quarter" idx="11"/>
          </p:nvPr>
        </p:nvSpPr>
        <p:spPr/>
        <p:txBody>
          <a:bodyPr/>
          <a:lstStyle/>
          <a:p>
            <a:r>
              <a:rPr lang="en-US"/>
              <a:t>Craig Roberts cdroberts@nju.edu.cn  470  1/4 Emergent Hadron Mass: Origins and Consequences</a:t>
            </a:r>
            <a:endParaRPr lang="en-US" dirty="0"/>
          </a:p>
        </p:txBody>
      </p:sp>
      <p:sp>
        <p:nvSpPr>
          <p:cNvPr id="5" name="Slide Number Placeholder 4"/>
          <p:cNvSpPr>
            <a:spLocks noGrp="1"/>
          </p:cNvSpPr>
          <p:nvPr>
            <p:ph type="sldNum" sz="quarter" idx="12"/>
          </p:nvPr>
        </p:nvSpPr>
        <p:spPr/>
        <p:txBody>
          <a:bodyPr/>
          <a:lstStyle/>
          <a:p>
            <a:fld id="{87034D8C-3CB4-402A-BC46-2AB14C0FE90A}" type="slidenum">
              <a:rPr lang="en-US" smtClean="0"/>
              <a:pPr/>
              <a:t>16</a:t>
            </a:fld>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28177" y="238913"/>
            <a:ext cx="3955652" cy="292391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3100096"/>
            <a:ext cx="9144000" cy="3181350"/>
          </a:xfrm>
          <a:prstGeom prst="rect">
            <a:avLst/>
          </a:prstGeom>
        </p:spPr>
      </p:pic>
      <p:sp>
        <p:nvSpPr>
          <p:cNvPr id="8" name="Oval 7"/>
          <p:cNvSpPr/>
          <p:nvPr/>
        </p:nvSpPr>
        <p:spPr bwMode="auto">
          <a:xfrm>
            <a:off x="10287000" y="2116185"/>
            <a:ext cx="76200" cy="76200"/>
          </a:xfrm>
          <a:prstGeom prst="ellipse">
            <a:avLst/>
          </a:prstGeom>
          <a:noFill/>
          <a:ln w="19050" cap="flat" cmpd="sng" algn="ctr">
            <a:solidFill>
              <a:srgbClr val="D269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GB">
              <a:latin typeface="Calibri" pitchFamily="34" charset="0"/>
            </a:endParaRPr>
          </a:p>
        </p:txBody>
      </p:sp>
      <p:cxnSp>
        <p:nvCxnSpPr>
          <p:cNvPr id="10" name="Straight Arrow Connector 9"/>
          <p:cNvCxnSpPr>
            <a:cxnSpLocks/>
          </p:cNvCxnSpPr>
          <p:nvPr/>
        </p:nvCxnSpPr>
        <p:spPr bwMode="auto">
          <a:xfrm flipV="1">
            <a:off x="6172200" y="2192385"/>
            <a:ext cx="4094067" cy="2498390"/>
          </a:xfrm>
          <a:prstGeom prst="straightConnector1">
            <a:avLst/>
          </a:prstGeom>
          <a:noFill/>
          <a:ln w="19050" cap="flat" cmpd="sng" algn="ctr">
            <a:solidFill>
              <a:srgbClr val="CC6600"/>
            </a:solidFill>
            <a:prstDash val="solid"/>
            <a:round/>
            <a:headEnd type="none" w="med" len="med"/>
            <a:tailEnd type="triangle"/>
          </a:ln>
          <a:effectLst/>
        </p:spPr>
      </p:cxnSp>
      <p:sp>
        <p:nvSpPr>
          <p:cNvPr id="11" name="TextBox 10"/>
          <p:cNvSpPr txBox="1"/>
          <p:nvPr/>
        </p:nvSpPr>
        <p:spPr>
          <a:xfrm>
            <a:off x="1371600" y="1838980"/>
            <a:ext cx="6652000" cy="954107"/>
          </a:xfrm>
          <a:prstGeom prst="rect">
            <a:avLst/>
          </a:prstGeom>
          <a:noFill/>
        </p:spPr>
        <p:txBody>
          <a:bodyPr wrap="square" rtlCol="0">
            <a:spAutoFit/>
          </a:bodyPr>
          <a:lstStyle/>
          <a:p>
            <a:r>
              <a:rPr lang="en-GB" sz="2800" dirty="0">
                <a:solidFill>
                  <a:schemeClr val="tx2">
                    <a:lumMod val="75000"/>
                  </a:schemeClr>
                </a:solidFill>
              </a:rPr>
              <a:t>40 year effort, by 1000s of people, at facilities around the world</a:t>
            </a:r>
          </a:p>
        </p:txBody>
      </p:sp>
      <p:sp>
        <p:nvSpPr>
          <p:cNvPr id="12" name="TextBox 11"/>
          <p:cNvSpPr txBox="1"/>
          <p:nvPr/>
        </p:nvSpPr>
        <p:spPr>
          <a:xfrm>
            <a:off x="8169630" y="4267200"/>
            <a:ext cx="1736373" cy="369332"/>
          </a:xfrm>
          <a:prstGeom prst="rect">
            <a:avLst/>
          </a:prstGeom>
          <a:noFill/>
        </p:spPr>
        <p:txBody>
          <a:bodyPr wrap="none" rtlCol="0">
            <a:spAutoFit/>
          </a:bodyPr>
          <a:lstStyle/>
          <a:p>
            <a:r>
              <a:rPr lang="en-GB" dirty="0">
                <a:solidFill>
                  <a:srgbClr val="FF9900"/>
                </a:solidFill>
              </a:rPr>
              <a:t>27km (17m) ring</a:t>
            </a:r>
          </a:p>
        </p:txBody>
      </p:sp>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52658FFB-0F3D-4494-9B30-2386896FFAC3}"/>
                  </a:ext>
                </a:extLst>
              </p:cNvPr>
              <p:cNvSpPr txBox="1"/>
              <p:nvPr/>
            </p:nvSpPr>
            <p:spPr>
              <a:xfrm>
                <a:off x="2362200" y="1259082"/>
                <a:ext cx="4723343" cy="461665"/>
              </a:xfrm>
              <a:prstGeom prst="rect">
                <a:avLst/>
              </a:prstGeom>
              <a:noFill/>
            </p:spPr>
            <p:txBody>
              <a:bodyPr wrap="square" rtlCol="0">
                <a:spAutoFit/>
              </a:bodyPr>
              <a:lstStyle/>
              <a:p>
                <a:r>
                  <a:rPr lang="en-GB" sz="2400" dirty="0">
                    <a:ln w="0"/>
                    <a:solidFill>
                      <a:schemeClr val="accent1"/>
                    </a:solidFill>
                    <a:effectLst>
                      <a:outerShdw blurRad="38100" dist="25400" dir="5400000" algn="ctr" rotWithShape="0">
                        <a:srgbClr val="6E747A">
                          <a:alpha val="43000"/>
                        </a:srgbClr>
                      </a:outerShdw>
                    </a:effectLst>
                  </a:rPr>
                  <a:t>Found at CERN 2012 </a:t>
                </a:r>
                <a14:m>
                  <m:oMath xmlns:m="http://schemas.openxmlformats.org/officeDocument/2006/math">
                    <m:r>
                      <a:rPr lang="en-AU"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m:t>
                    </m:r>
                  </m:oMath>
                </a14:m>
                <a:r>
                  <a:rPr lang="en-GB" sz="2400" dirty="0">
                    <a:ln w="0"/>
                    <a:solidFill>
                      <a:schemeClr val="accent1"/>
                    </a:solidFill>
                    <a:effectLst>
                      <a:outerShdw blurRad="38100" dist="25400" dir="5400000" algn="ctr" rotWithShape="0">
                        <a:srgbClr val="6E747A">
                          <a:alpha val="43000"/>
                        </a:srgbClr>
                      </a:outerShdw>
                    </a:effectLst>
                  </a:rPr>
                  <a:t> decade ago</a:t>
                </a:r>
                <a:endParaRPr lang="en-US" sz="2400" dirty="0">
                  <a:ln w="0"/>
                  <a:solidFill>
                    <a:schemeClr val="accent1"/>
                  </a:solidFill>
                  <a:effectLst>
                    <a:outerShdw blurRad="38100" dist="25400" dir="5400000" algn="ctr" rotWithShape="0">
                      <a:srgbClr val="6E747A">
                        <a:alpha val="43000"/>
                      </a:srgbClr>
                    </a:outerShdw>
                  </a:effectLst>
                </a:endParaRPr>
              </a:p>
            </p:txBody>
          </p:sp>
        </mc:Choice>
        <mc:Fallback>
          <p:sp>
            <p:nvSpPr>
              <p:cNvPr id="9" name="TextBox 8">
                <a:extLst>
                  <a:ext uri="{FF2B5EF4-FFF2-40B4-BE49-F238E27FC236}">
                    <a16:creationId xmlns:a16="http://schemas.microsoft.com/office/drawing/2014/main" id="{52658FFB-0F3D-4494-9B30-2386896FFAC3}"/>
                  </a:ext>
                </a:extLst>
              </p:cNvPr>
              <p:cNvSpPr txBox="1">
                <a:spLocks noRot="1" noChangeAspect="1" noMove="1" noResize="1" noEditPoints="1" noAdjustHandles="1" noChangeArrowheads="1" noChangeShapeType="1" noTextEdit="1"/>
              </p:cNvSpPr>
              <p:nvPr/>
            </p:nvSpPr>
            <p:spPr>
              <a:xfrm>
                <a:off x="2362200" y="1259082"/>
                <a:ext cx="4723343" cy="461665"/>
              </a:xfrm>
              <a:prstGeom prst="rect">
                <a:avLst/>
              </a:prstGeom>
              <a:blipFill>
                <a:blip r:embed="rId4"/>
                <a:stretch>
                  <a:fillRect l="-2455" t="-12000" b="-37333"/>
                </a:stretch>
              </a:blipFill>
            </p:spPr>
            <p:txBody>
              <a:bodyPr/>
              <a:lstStyle/>
              <a:p>
                <a:r>
                  <a:rPr lang="en-AU">
                    <a:noFill/>
                  </a:rPr>
                  <a:t> </a:t>
                </a:r>
              </a:p>
            </p:txBody>
          </p:sp>
        </mc:Fallback>
      </mc:AlternateContent>
    </p:spTree>
    <p:extLst>
      <p:ext uri="{BB962C8B-B14F-4D97-AF65-F5344CB8AC3E}">
        <p14:creationId xmlns:p14="http://schemas.microsoft.com/office/powerpoint/2010/main" val="42677551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6301" y="1828801"/>
            <a:ext cx="10604500" cy="4525963"/>
          </a:xfrm>
        </p:spPr>
        <p:txBody>
          <a:bodyPr/>
          <a:lstStyle/>
          <a:p>
            <a:r>
              <a:rPr lang="en-AU" sz="2400" dirty="0"/>
              <a:t>The 2013 Nobel Prize in Physics was awarded to Peter Higgs and Francois </a:t>
            </a:r>
            <a:r>
              <a:rPr lang="en-AU" sz="2400" dirty="0" err="1"/>
              <a:t>Englert</a:t>
            </a:r>
            <a:r>
              <a:rPr lang="en-AU" sz="2400" dirty="0"/>
              <a:t> following discovery of the Higgs boson at the Large Hadron Collider.  </a:t>
            </a:r>
          </a:p>
          <a:p>
            <a:r>
              <a:rPr lang="en-AU" sz="2400" dirty="0"/>
              <a:t>With this discovery the Standard Model of Particle Physics became complete.  </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0562" y="3352800"/>
            <a:ext cx="4706470" cy="3200400"/>
          </a:xfrm>
          <a:prstGeom prst="rect">
            <a:avLst/>
          </a:prstGeom>
        </p:spPr>
      </p:pic>
      <p:sp>
        <p:nvSpPr>
          <p:cNvPr id="11" name="TextBox 10"/>
          <p:cNvSpPr txBox="1"/>
          <p:nvPr/>
        </p:nvSpPr>
        <p:spPr>
          <a:xfrm>
            <a:off x="1299145" y="3503908"/>
            <a:ext cx="5495415" cy="1107996"/>
          </a:xfrm>
          <a:prstGeom prst="rect">
            <a:avLst/>
          </a:prstGeom>
          <a:noFill/>
        </p:spPr>
        <p:txBody>
          <a:bodyPr wrap="none" rtlCol="0">
            <a:spAutoFit/>
          </a:bodyPr>
          <a:lstStyle/>
          <a:p>
            <a:r>
              <a:rPr lang="en-GB" sz="6600" dirty="0">
                <a:solidFill>
                  <a:srgbClr val="C00000"/>
                </a:solidFill>
                <a:effectLst>
                  <a:reflection blurRad="6350" stA="55000" endA="50" endPos="85000" dist="29997" dir="5400000" sy="-100000" algn="bl" rotWithShape="0"/>
                </a:effectLst>
              </a:rPr>
              <a:t>Where to now?</a:t>
            </a:r>
          </a:p>
        </p:txBody>
      </p:sp>
      <p:sp>
        <p:nvSpPr>
          <p:cNvPr id="4" name="Date Placeholder 3"/>
          <p:cNvSpPr>
            <a:spLocks noGrp="1"/>
          </p:cNvSpPr>
          <p:nvPr>
            <p:ph type="dt" sz="half" idx="10"/>
          </p:nvPr>
        </p:nvSpPr>
        <p:spPr/>
        <p:txBody>
          <a:bodyPr/>
          <a:lstStyle/>
          <a:p>
            <a:r>
              <a:rPr lang="en-US"/>
              <a:t>.                    2025 October 13: NJU INP IWSHSSI 2025                                             (86)</a:t>
            </a:r>
            <a:endParaRPr lang="en-US" dirty="0"/>
          </a:p>
        </p:txBody>
      </p:sp>
      <p:sp>
        <p:nvSpPr>
          <p:cNvPr id="5" name="Footer Placeholder 4"/>
          <p:cNvSpPr>
            <a:spLocks noGrp="1"/>
          </p:cNvSpPr>
          <p:nvPr>
            <p:ph type="ftr" sz="quarter" idx="11"/>
          </p:nvPr>
        </p:nvSpPr>
        <p:spPr/>
        <p:txBody>
          <a:bodyPr/>
          <a:lstStyle/>
          <a:p>
            <a:r>
              <a:rPr lang="en-US"/>
              <a:t>Craig Roberts cdroberts@nju.edu.cn  470  1/4 Emergent Hadron Mass: Origins and Consequences</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17</a:t>
            </a:fld>
            <a:endParaRPr lang="en-US"/>
          </a:p>
        </p:txBody>
      </p:sp>
      <p:pic>
        <p:nvPicPr>
          <p:cNvPr id="7" name="Picture 6" descr="nobel Prize Logo.jpg"/>
          <p:cNvPicPr>
            <a:picLocks noChangeAspect="1"/>
          </p:cNvPicPr>
          <p:nvPr/>
        </p:nvPicPr>
        <p:blipFill>
          <a:blip r:embed="rId4" cstate="print"/>
          <a:stretch>
            <a:fillRect/>
          </a:stretch>
        </p:blipFill>
        <p:spPr>
          <a:xfrm>
            <a:off x="5638800" y="94130"/>
            <a:ext cx="1752600" cy="1752600"/>
          </a:xfrm>
          <a:prstGeom prst="rect">
            <a:avLst/>
          </a:prstGeom>
        </p:spPr>
      </p:pic>
      <p:sp>
        <p:nvSpPr>
          <p:cNvPr id="9" name="Title 1"/>
          <p:cNvSpPr txBox="1">
            <a:spLocks/>
          </p:cNvSpPr>
          <p:nvPr/>
        </p:nvSpPr>
        <p:spPr bwMode="auto">
          <a:xfrm>
            <a:off x="228600" y="427038"/>
            <a:ext cx="8229600" cy="1143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600" b="1">
                <a:solidFill>
                  <a:schemeClr val="tx2"/>
                </a:solidFill>
                <a:latin typeface="+mj-lt"/>
                <a:ea typeface="+mj-ea"/>
                <a:cs typeface="+mj-cs"/>
              </a:defRPr>
            </a:lvl1pPr>
            <a:lvl2pPr algn="l" rtl="0" eaLnBrk="1" fontAlgn="base" hangingPunct="1">
              <a:spcBef>
                <a:spcPct val="0"/>
              </a:spcBef>
              <a:spcAft>
                <a:spcPct val="0"/>
              </a:spcAft>
              <a:defRPr sz="2600" b="1">
                <a:solidFill>
                  <a:schemeClr val="tx2"/>
                </a:solidFill>
                <a:latin typeface="Trebuchet MS" pitchFamily="34" charset="0"/>
              </a:defRPr>
            </a:lvl2pPr>
            <a:lvl3pPr algn="l" rtl="0" eaLnBrk="1" fontAlgn="base" hangingPunct="1">
              <a:spcBef>
                <a:spcPct val="0"/>
              </a:spcBef>
              <a:spcAft>
                <a:spcPct val="0"/>
              </a:spcAft>
              <a:defRPr sz="2600" b="1">
                <a:solidFill>
                  <a:schemeClr val="tx2"/>
                </a:solidFill>
                <a:latin typeface="Trebuchet MS" pitchFamily="34" charset="0"/>
              </a:defRPr>
            </a:lvl3pPr>
            <a:lvl4pPr algn="l" rtl="0" eaLnBrk="1" fontAlgn="base" hangingPunct="1">
              <a:spcBef>
                <a:spcPct val="0"/>
              </a:spcBef>
              <a:spcAft>
                <a:spcPct val="0"/>
              </a:spcAft>
              <a:defRPr sz="2600" b="1">
                <a:solidFill>
                  <a:schemeClr val="tx2"/>
                </a:solidFill>
                <a:latin typeface="Trebuchet MS" pitchFamily="34" charset="0"/>
              </a:defRPr>
            </a:lvl4pPr>
            <a:lvl5pPr algn="l" rtl="0" eaLnBrk="1" fontAlgn="base" hangingPunct="1">
              <a:spcBef>
                <a:spcPct val="0"/>
              </a:spcBef>
              <a:spcAft>
                <a:spcPct val="0"/>
              </a:spcAft>
              <a:defRPr sz="2600" b="1">
                <a:solidFill>
                  <a:schemeClr val="tx2"/>
                </a:solidFill>
                <a:latin typeface="Trebuchet MS" pitchFamily="34" charset="0"/>
              </a:defRPr>
            </a:lvl5pPr>
            <a:lvl6pPr marL="457200" algn="l" rtl="0" eaLnBrk="1" fontAlgn="base" hangingPunct="1">
              <a:spcBef>
                <a:spcPct val="0"/>
              </a:spcBef>
              <a:spcAft>
                <a:spcPct val="0"/>
              </a:spcAft>
              <a:defRPr sz="2600" b="1">
                <a:solidFill>
                  <a:schemeClr val="tx2"/>
                </a:solidFill>
                <a:latin typeface="Trebuchet MS" pitchFamily="34" charset="0"/>
              </a:defRPr>
            </a:lvl6pPr>
            <a:lvl7pPr marL="914400" algn="l" rtl="0" eaLnBrk="1" fontAlgn="base" hangingPunct="1">
              <a:spcBef>
                <a:spcPct val="0"/>
              </a:spcBef>
              <a:spcAft>
                <a:spcPct val="0"/>
              </a:spcAft>
              <a:defRPr sz="2600" b="1">
                <a:solidFill>
                  <a:schemeClr val="tx2"/>
                </a:solidFill>
                <a:latin typeface="Trebuchet MS" pitchFamily="34" charset="0"/>
              </a:defRPr>
            </a:lvl7pPr>
            <a:lvl8pPr marL="1371600" algn="l" rtl="0" eaLnBrk="1" fontAlgn="base" hangingPunct="1">
              <a:spcBef>
                <a:spcPct val="0"/>
              </a:spcBef>
              <a:spcAft>
                <a:spcPct val="0"/>
              </a:spcAft>
              <a:defRPr sz="2600" b="1">
                <a:solidFill>
                  <a:schemeClr val="tx2"/>
                </a:solidFill>
                <a:latin typeface="Trebuchet MS" pitchFamily="34" charset="0"/>
              </a:defRPr>
            </a:lvl8pPr>
            <a:lvl9pPr marL="1828800" algn="l" rtl="0" eaLnBrk="1" fontAlgn="base" hangingPunct="1">
              <a:spcBef>
                <a:spcPct val="0"/>
              </a:spcBef>
              <a:spcAft>
                <a:spcPct val="0"/>
              </a:spcAft>
              <a:defRPr sz="2600" b="1">
                <a:solidFill>
                  <a:schemeClr val="tx2"/>
                </a:solidFill>
                <a:latin typeface="Trebuchet MS" pitchFamily="34" charset="0"/>
              </a:defRPr>
            </a:lvl9pPr>
          </a:lstStyle>
          <a:p>
            <a:r>
              <a:rPr lang="en-GB" sz="3600" kern="0" dirty="0"/>
              <a:t>2013: Englert &amp; Higgs</a:t>
            </a:r>
          </a:p>
        </p:txBody>
      </p:sp>
    </p:spTree>
    <p:extLst>
      <p:ext uri="{BB962C8B-B14F-4D97-AF65-F5344CB8AC3E}">
        <p14:creationId xmlns:p14="http://schemas.microsoft.com/office/powerpoint/2010/main" val="121012075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4962531"/>
            <a:ext cx="7772400" cy="1362075"/>
          </a:xfrm>
        </p:spPr>
        <p:txBody>
          <a:bodyPr/>
          <a:lstStyle/>
          <a:p>
            <a:pPr lvl="0" algn="ctr"/>
            <a:r>
              <a:rPr lang="en-US" sz="80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rPr>
              <a:t>What is Mass?</a:t>
            </a:r>
            <a:endParaRPr lang="en-US" sz="6600" dirty="0"/>
          </a:p>
        </p:txBody>
      </p:sp>
      <p:pic>
        <p:nvPicPr>
          <p:cNvPr id="7" name="Picture 6" descr="MillenniumPrize.gif"/>
          <p:cNvPicPr>
            <a:picLocks noChangeAspect="1"/>
          </p:cNvPicPr>
          <p:nvPr/>
        </p:nvPicPr>
        <p:blipFill>
          <a:blip r:embed="rId2" cstate="print"/>
          <a:stretch>
            <a:fillRect/>
          </a:stretch>
        </p:blipFill>
        <p:spPr>
          <a:xfrm>
            <a:off x="4079740" y="304800"/>
            <a:ext cx="4230651" cy="4572000"/>
          </a:xfrm>
          <a:prstGeom prst="rect">
            <a:avLst/>
          </a:prstGeom>
          <a:ln>
            <a:noFill/>
          </a:ln>
          <a:effectLst>
            <a:outerShdw blurRad="292100" dist="139700" dir="2700000" algn="tl" rotWithShape="0">
              <a:srgbClr val="333333">
                <a:alpha val="65000"/>
              </a:srgbClr>
            </a:outerShdw>
          </a:effectLst>
        </p:spPr>
      </p:pic>
      <p:sp>
        <p:nvSpPr>
          <p:cNvPr id="4" name="Date Placeholder 3"/>
          <p:cNvSpPr>
            <a:spLocks noGrp="1"/>
          </p:cNvSpPr>
          <p:nvPr>
            <p:ph type="dt" sz="half" idx="10"/>
          </p:nvPr>
        </p:nvSpPr>
        <p:spPr>
          <a:xfrm>
            <a:off x="7670225" y="6615540"/>
            <a:ext cx="4495800" cy="304800"/>
          </a:xfrm>
        </p:spPr>
        <p:txBody>
          <a:bodyPr/>
          <a:lstStyle/>
          <a:p>
            <a:r>
              <a:rPr lang="en-US"/>
              <a:t>.                    2025 October 13: NJU INP IWSHSSI 2025                                             (86)</a:t>
            </a:r>
            <a:endParaRPr lang="en-US" dirty="0"/>
          </a:p>
        </p:txBody>
      </p:sp>
      <p:sp>
        <p:nvSpPr>
          <p:cNvPr id="5" name="Footer Placeholder 4"/>
          <p:cNvSpPr>
            <a:spLocks noGrp="1"/>
          </p:cNvSpPr>
          <p:nvPr>
            <p:ph type="ftr" sz="quarter" idx="11"/>
          </p:nvPr>
        </p:nvSpPr>
        <p:spPr/>
        <p:txBody>
          <a:bodyPr/>
          <a:lstStyle/>
          <a:p>
            <a:r>
              <a:rPr lang="en-US">
                <a:solidFill>
                  <a:schemeClr val="accent1">
                    <a:lumMod val="50000"/>
                  </a:schemeClr>
                </a:solidFill>
              </a:rPr>
              <a:t>Craig Roberts cdroberts@nju.edu.cn  470  1/4 Emergent Hadron Mass: Origins and Consequences</a:t>
            </a:r>
            <a:endParaRPr lang="en-US" i="1"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18</a:t>
            </a:fld>
            <a:endParaRPr lang="en-US"/>
          </a:p>
        </p:txBody>
      </p:sp>
      <p:sp>
        <p:nvSpPr>
          <p:cNvPr id="8" name="Text Placeholder 7"/>
          <p:cNvSpPr>
            <a:spLocks noGrp="1"/>
          </p:cNvSpPr>
          <p:nvPr>
            <p:ph type="body" idx="1"/>
          </p:nvPr>
        </p:nvSpPr>
        <p:spPr/>
        <p:txBody>
          <a:bodyPr/>
          <a:lstStyle/>
          <a:p>
            <a:endParaRPr lang="en-US" dirty="0"/>
          </a:p>
        </p:txBody>
      </p:sp>
      <p:sp>
        <p:nvSpPr>
          <p:cNvPr id="10" name="Title 1"/>
          <p:cNvSpPr txBox="1">
            <a:spLocks/>
          </p:cNvSpPr>
          <p:nvPr/>
        </p:nvSpPr>
        <p:spPr bwMode="auto">
          <a:xfrm>
            <a:off x="2209800" y="4810131"/>
            <a:ext cx="7772400" cy="13620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defRPr/>
            </a:pPr>
            <a:endParaRPr lang="en-US" sz="8800" b="1" kern="0" dirty="0">
              <a:solidFill>
                <a:schemeClr val="tx2"/>
              </a:solidFill>
              <a:latin typeface="+mj-lt"/>
              <a:ea typeface="+mj-ea"/>
              <a:cs typeface="+mj-cs"/>
            </a:endParaRPr>
          </a:p>
        </p:txBody>
      </p:sp>
    </p:spTree>
    <p:extLst>
      <p:ext uri="{BB962C8B-B14F-4D97-AF65-F5344CB8AC3E}">
        <p14:creationId xmlns:p14="http://schemas.microsoft.com/office/powerpoint/2010/main" val="25312847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par>
                                <p:cTn id="14" presetID="51" presetClass="entr" presetSubtype="0" fill="hold" grpId="0" nodeType="withEffect" nodePh="1">
                                  <p:stCondLst>
                                    <p:cond delay="0"/>
                                  </p:stCondLst>
                                  <p:endCondLst>
                                    <p:cond evt="begin" delay="0">
                                      <p:tn val="14"/>
                                    </p:cond>
                                  </p:endCondLst>
                                  <p:childTnLst>
                                    <p:set>
                                      <p:cBhvr>
                                        <p:cTn id="15" dur="1" fill="hold">
                                          <p:stCondLst>
                                            <p:cond delay="0"/>
                                          </p:stCondLst>
                                        </p:cTn>
                                        <p:tgtEl>
                                          <p:spTgt spid="10"/>
                                        </p:tgtEl>
                                        <p:attrNameLst>
                                          <p:attrName>style.visibility</p:attrName>
                                        </p:attrNameLst>
                                      </p:cBhvr>
                                      <p:to>
                                        <p:strVal val="visible"/>
                                      </p:to>
                                    </p:set>
                                    <p:animEffect transition="in" filter="fade">
                                      <p:cBhvr>
                                        <p:cTn id="16" dur="770" decel="100000"/>
                                        <p:tgtEl>
                                          <p:spTgt spid="10"/>
                                        </p:tgtEl>
                                      </p:cBhvr>
                                    </p:animEffect>
                                    <p:animScale>
                                      <p:cBhvr>
                                        <p:cTn id="17" dur="770" decel="100000"/>
                                        <p:tgtEl>
                                          <p:spTgt spid="10"/>
                                        </p:tgtEl>
                                      </p:cBhvr>
                                      <p:from x="10000" y="10000"/>
                                      <p:to x="200000" y="450000"/>
                                    </p:animScale>
                                    <p:animScale>
                                      <p:cBhvr>
                                        <p:cTn id="18" dur="1230" accel="100000" fill="hold">
                                          <p:stCondLst>
                                            <p:cond delay="770"/>
                                          </p:stCondLst>
                                        </p:cTn>
                                        <p:tgtEl>
                                          <p:spTgt spid="10"/>
                                        </p:tgtEl>
                                      </p:cBhvr>
                                      <p:from x="200000" y="450000"/>
                                      <p:to x="100000" y="100000"/>
                                    </p:animScale>
                                    <p:set>
                                      <p:cBhvr>
                                        <p:cTn id="19" dur="770" fill="hold"/>
                                        <p:tgtEl>
                                          <p:spTgt spid="10"/>
                                        </p:tgtEl>
                                        <p:attrNameLst>
                                          <p:attrName>ppt_x</p:attrName>
                                        </p:attrNameLst>
                                      </p:cBhvr>
                                      <p:to>
                                        <p:strVal val="(0.5)"/>
                                      </p:to>
                                    </p:set>
                                    <p:anim from="(0.5)" to="(#ppt_x)" calcmode="lin" valueType="num">
                                      <p:cBhvr>
                                        <p:cTn id="20" dur="1230" accel="100000" fill="hold">
                                          <p:stCondLst>
                                            <p:cond delay="770"/>
                                          </p:stCondLst>
                                        </p:cTn>
                                        <p:tgtEl>
                                          <p:spTgt spid="10"/>
                                        </p:tgtEl>
                                        <p:attrNameLst>
                                          <p:attrName>ppt_x</p:attrName>
                                        </p:attrNameLst>
                                      </p:cBhvr>
                                    </p:anim>
                                    <p:set>
                                      <p:cBhvr>
                                        <p:cTn id="21" dur="770" fill="hold"/>
                                        <p:tgtEl>
                                          <p:spTgt spid="10"/>
                                        </p:tgtEl>
                                        <p:attrNameLst>
                                          <p:attrName>ppt_y</p:attrName>
                                        </p:attrNameLst>
                                      </p:cBhvr>
                                      <p:to>
                                        <p:strVal val="(#ppt_y+0.4)"/>
                                      </p:to>
                                    </p:set>
                                    <p:anim from="(#ppt_y+0.4)" to="(#ppt_y)" calcmode="lin" valueType="num">
                                      <p:cBhvr>
                                        <p:cTn id="22" dur="1230" accel="100000" fill="hold">
                                          <p:stCondLst>
                                            <p:cond delay="770"/>
                                          </p:stCondLst>
                                        </p:cTn>
                                        <p:tgtEl>
                                          <p:spTgt spid="10"/>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Meaning of Mass</a:t>
            </a:r>
          </a:p>
        </p:txBody>
      </p:sp>
      <p:sp>
        <p:nvSpPr>
          <p:cNvPr id="3" name="Content Placeholder 2"/>
          <p:cNvSpPr>
            <a:spLocks noGrp="1"/>
          </p:cNvSpPr>
          <p:nvPr>
            <p:ph idx="1"/>
          </p:nvPr>
        </p:nvSpPr>
        <p:spPr>
          <a:xfrm>
            <a:off x="656936" y="3124200"/>
            <a:ext cx="10925463" cy="4525963"/>
          </a:xfrm>
        </p:spPr>
        <p:txBody>
          <a:bodyPr/>
          <a:lstStyle/>
          <a:p>
            <a:pPr lvl="0"/>
            <a:r>
              <a:rPr lang="en-GB" sz="2400" dirty="0"/>
              <a:t>Energy is Mass </a:t>
            </a:r>
          </a:p>
          <a:p>
            <a:pPr lvl="0"/>
            <a:r>
              <a:rPr lang="en-GB" sz="2400" dirty="0"/>
              <a:t>Mass is Matter </a:t>
            </a:r>
          </a:p>
          <a:p>
            <a:pPr lvl="0"/>
            <a:r>
              <a:rPr lang="en-GB" sz="2400" dirty="0"/>
              <a:t>What is the nature of “Matter” in the Standard Model?  </a:t>
            </a:r>
          </a:p>
          <a:p>
            <a:pPr lvl="1"/>
            <a:r>
              <a:rPr lang="en-GB" sz="2400" dirty="0"/>
              <a:t>Where does it obtain its mass?  </a:t>
            </a:r>
          </a:p>
          <a:p>
            <a:pPr lvl="1"/>
            <a:r>
              <a:rPr lang="en-GB" sz="2400" dirty="0"/>
              <a:t>What is the origin of its interaction scale – distance over which it’s effective?  </a:t>
            </a:r>
          </a:p>
          <a:p>
            <a:pPr lvl="1"/>
            <a:r>
              <a:rPr lang="en-GB" sz="2400" dirty="0"/>
              <a:t>How is it built from the elementary degrees-of-freedom?</a:t>
            </a:r>
          </a:p>
          <a:p>
            <a:endParaRPr lang="en-GB" dirty="0"/>
          </a:p>
        </p:txBody>
      </p:sp>
      <p:sp>
        <p:nvSpPr>
          <p:cNvPr id="4" name="Date Placeholder 3"/>
          <p:cNvSpPr>
            <a:spLocks noGrp="1"/>
          </p:cNvSpPr>
          <p:nvPr>
            <p:ph type="dt" sz="half" idx="10"/>
          </p:nvPr>
        </p:nvSpPr>
        <p:spPr/>
        <p:txBody>
          <a:bodyPr/>
          <a:lstStyle/>
          <a:p>
            <a:r>
              <a:rPr lang="en-US"/>
              <a:t>.                    2025 October 13: NJU INP IWSHSSI 2025                                             (86)</a:t>
            </a:r>
            <a:endParaRPr lang="en-US" dirty="0"/>
          </a:p>
        </p:txBody>
      </p:sp>
      <p:sp>
        <p:nvSpPr>
          <p:cNvPr id="5" name="Footer Placeholder 4"/>
          <p:cNvSpPr>
            <a:spLocks noGrp="1"/>
          </p:cNvSpPr>
          <p:nvPr>
            <p:ph type="ftr" sz="quarter" idx="11"/>
          </p:nvPr>
        </p:nvSpPr>
        <p:spPr/>
        <p:txBody>
          <a:bodyPr/>
          <a:lstStyle/>
          <a:p>
            <a:r>
              <a:rPr lang="en-US"/>
              <a:t>Craig Roberts cdroberts@nju.edu.cn  470  1/4 Emergent Hadron Mass: Origins and Consequences</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19</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680026"/>
            <a:ext cx="6887161" cy="2699767"/>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937" y="882658"/>
            <a:ext cx="2475411" cy="1860355"/>
          </a:xfrm>
          <a:prstGeom prst="rect">
            <a:avLst/>
          </a:prstGeom>
        </p:spPr>
      </p:pic>
    </p:spTree>
    <p:extLst>
      <p:ext uri="{BB962C8B-B14F-4D97-AF65-F5344CB8AC3E}">
        <p14:creationId xmlns:p14="http://schemas.microsoft.com/office/powerpoint/2010/main" val="1693043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circle(in)">
                                      <p:cBhvr>
                                        <p:cTn id="18" dur="2000"/>
                                        <p:tgtEl>
                                          <p:spTgt spid="3">
                                            <p:txEl>
                                              <p:pRg st="4" end="4"/>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circle(in)">
                                      <p:cBhvr>
                                        <p:cTn id="21" dur="2000"/>
                                        <p:tgtEl>
                                          <p:spTgt spid="3">
                                            <p:txEl>
                                              <p:pRg st="5" end="5"/>
                                            </p:txEl>
                                          </p:spTgt>
                                        </p:tgtEl>
                                      </p:cBhvr>
                                    </p:animEffect>
                                  </p:childTnLst>
                                </p:cTn>
                              </p:par>
                              <p:par>
                                <p:cTn id="22" presetID="6" presetClass="entr" presetSubtype="16"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circle(in)">
                                      <p:cBhvr>
                                        <p:cTn id="2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D900D-A0B4-4077-B6BB-A354C55D0B95}"/>
              </a:ext>
            </a:extLst>
          </p:cNvPr>
          <p:cNvSpPr>
            <a:spLocks noGrp="1"/>
          </p:cNvSpPr>
          <p:nvPr>
            <p:ph type="title"/>
          </p:nvPr>
        </p:nvSpPr>
        <p:spPr/>
        <p:txBody>
          <a:bodyPr/>
          <a:lstStyle/>
          <a:p>
            <a:pPr algn="ctr"/>
            <a:r>
              <a:rPr lang="en-GB" sz="3600" b="0" dirty="0">
                <a:ln w="0"/>
                <a:solidFill>
                  <a:schemeClr val="accent1"/>
                </a:solidFill>
                <a:effectLst>
                  <a:outerShdw blurRad="38100" dist="25400" dir="5400000" algn="ctr" rotWithShape="0">
                    <a:srgbClr val="6E747A">
                      <a:alpha val="43000"/>
                    </a:srgbClr>
                  </a:outerShdw>
                  <a:reflection blurRad="6350" stA="55000" endA="300" endPos="45500" dir="5400000" sy="-100000" algn="bl" rotWithShape="0"/>
                </a:effectLst>
              </a:rPr>
              <a:t>The Nature of Things</a:t>
            </a:r>
            <a:endParaRPr lang="en-US" sz="3600" b="0" dirty="0">
              <a:ln w="0"/>
              <a:solidFill>
                <a:schemeClr val="accent1"/>
              </a:solidFill>
              <a:effectLst>
                <a:outerShdw blurRad="38100" dist="25400" dir="5400000" algn="ctr" rotWithShape="0">
                  <a:srgbClr val="6E747A">
                    <a:alpha val="43000"/>
                  </a:srgbClr>
                </a:outerShdw>
                <a:reflection blurRad="6350" stA="55000" endA="300" endPos="45500" dir="5400000" sy="-100000" algn="bl" rotWithShape="0"/>
              </a:effectLst>
            </a:endParaRPr>
          </a:p>
        </p:txBody>
      </p:sp>
      <p:sp>
        <p:nvSpPr>
          <p:cNvPr id="3" name="Content Placeholder 2">
            <a:extLst>
              <a:ext uri="{FF2B5EF4-FFF2-40B4-BE49-F238E27FC236}">
                <a16:creationId xmlns:a16="http://schemas.microsoft.com/office/drawing/2014/main" id="{5E9E20F4-320F-4F06-AD3C-1DCC2BD5F4D7}"/>
              </a:ext>
            </a:extLst>
          </p:cNvPr>
          <p:cNvSpPr>
            <a:spLocks noGrp="1"/>
          </p:cNvSpPr>
          <p:nvPr>
            <p:ph idx="1"/>
          </p:nvPr>
        </p:nvSpPr>
        <p:spPr>
          <a:xfrm>
            <a:off x="609600" y="1219200"/>
            <a:ext cx="10972800" cy="4648200"/>
          </a:xfrm>
          <a:ln/>
        </p:spPr>
        <p:style>
          <a:lnRef idx="2">
            <a:schemeClr val="accent2"/>
          </a:lnRef>
          <a:fillRef idx="1">
            <a:schemeClr val="lt1"/>
          </a:fillRef>
          <a:effectRef idx="0">
            <a:schemeClr val="accent2"/>
          </a:effectRef>
          <a:fontRef idx="minor">
            <a:schemeClr val="dk1"/>
          </a:fontRef>
        </p:style>
        <p:txBody>
          <a:bodyPr/>
          <a:lstStyle/>
          <a:p>
            <a:r>
              <a:rPr lang="en-US" dirty="0"/>
              <a:t>Looking at the known Universe, one could be awed by the many complex things it contains.</a:t>
            </a:r>
          </a:p>
          <a:p>
            <a:r>
              <a:rPr lang="en-US" dirty="0"/>
              <a:t>Even the Earth itself is complicated enough to generate many questions in our minds</a:t>
            </a:r>
          </a:p>
          <a:p>
            <a:r>
              <a:rPr lang="en-US" dirty="0"/>
              <a:t>Basic amongst them are those which focus on our own existence and composition. </a:t>
            </a:r>
          </a:p>
          <a:p>
            <a:r>
              <a:rPr lang="en-US" dirty="0"/>
              <a:t>Here, too, there are many levels to be explored, running right down to the nuclei </a:t>
            </a:r>
          </a:p>
          <a:p>
            <a:pPr marL="0" indent="0">
              <a:spcBef>
                <a:spcPts val="0"/>
              </a:spcBef>
              <a:buNone/>
            </a:pPr>
            <a:r>
              <a:rPr lang="en-US" dirty="0"/>
              <a:t>      at the core of every atom and molecule</a:t>
            </a:r>
          </a:p>
          <a:p>
            <a:r>
              <a:rPr lang="en-US" dirty="0"/>
              <a:t>Even deeper, to the neutrons and protons (nucleons) that constitute those nuclei. </a:t>
            </a:r>
          </a:p>
          <a:p>
            <a:r>
              <a:rPr lang="en-US" dirty="0"/>
              <a:t>Faced with all this, physicists nevertheless assume that a few simple mathematical rules should be sufficient to provide a complete explanation of everything we can now perceive, and which might become perceptible in future. </a:t>
            </a:r>
          </a:p>
          <a:p>
            <a:r>
              <a:rPr lang="en-US" dirty="0">
                <a:ln w="0"/>
                <a:solidFill>
                  <a:schemeClr val="accent1"/>
                </a:solidFill>
                <a:effectLst>
                  <a:outerShdw blurRad="50800" dist="38100" dir="18900000" algn="bl" rotWithShape="0">
                    <a:prstClr val="black">
                      <a:alpha val="40000"/>
                    </a:prstClr>
                  </a:outerShdw>
                </a:effectLst>
              </a:rPr>
              <a:t>This may be correct </a:t>
            </a:r>
          </a:p>
          <a:p>
            <a:pPr marL="400050" lvl="1" indent="0">
              <a:buNone/>
            </a:pPr>
            <a:r>
              <a:rPr lang="en-US" sz="2400" dirty="0">
                <a:ln w="0"/>
                <a:solidFill>
                  <a:schemeClr val="accent1"/>
                </a:solidFill>
                <a:effectLst>
                  <a:outerShdw blurRad="50800" dist="38100" dir="18900000" algn="bl" rotWithShape="0">
                    <a:prstClr val="black">
                      <a:alpha val="40000"/>
                    </a:prstClr>
                  </a:outerShdw>
                </a:effectLst>
              </a:rPr>
              <a:t>         Or it might be supreme arrogance = hubris</a:t>
            </a:r>
          </a:p>
        </p:txBody>
      </p:sp>
      <p:sp>
        <p:nvSpPr>
          <p:cNvPr id="4" name="Date Placeholder 3">
            <a:extLst>
              <a:ext uri="{FF2B5EF4-FFF2-40B4-BE49-F238E27FC236}">
                <a16:creationId xmlns:a16="http://schemas.microsoft.com/office/drawing/2014/main" id="{FC7387FC-6AE0-4CA0-B793-8BBA8A6DEEA3}"/>
              </a:ext>
            </a:extLst>
          </p:cNvPr>
          <p:cNvSpPr>
            <a:spLocks noGrp="1"/>
          </p:cNvSpPr>
          <p:nvPr>
            <p:ph type="dt" sz="half" idx="10"/>
          </p:nvPr>
        </p:nvSpPr>
        <p:spPr/>
        <p:txBody>
          <a:bodyPr/>
          <a:lstStyle/>
          <a:p>
            <a:r>
              <a:rPr lang="en-US"/>
              <a:t>.                    2025 October 13: NJU INP IWSHSSI 2025                                             (86)</a:t>
            </a:r>
            <a:endParaRPr lang="en-US" dirty="0"/>
          </a:p>
        </p:txBody>
      </p:sp>
      <p:sp>
        <p:nvSpPr>
          <p:cNvPr id="5" name="Footer Placeholder 4">
            <a:extLst>
              <a:ext uri="{FF2B5EF4-FFF2-40B4-BE49-F238E27FC236}">
                <a16:creationId xmlns:a16="http://schemas.microsoft.com/office/drawing/2014/main" id="{740640EE-57CA-4898-8F0F-6B2810EB0885}"/>
              </a:ext>
            </a:extLst>
          </p:cNvPr>
          <p:cNvSpPr>
            <a:spLocks noGrp="1"/>
          </p:cNvSpPr>
          <p:nvPr>
            <p:ph type="ftr" sz="quarter" idx="11"/>
          </p:nvPr>
        </p:nvSpPr>
        <p:spPr/>
        <p:txBody>
          <a:bodyPr/>
          <a:lstStyle/>
          <a:p>
            <a:r>
              <a:rPr lang="en-US"/>
              <a:t>Craig Roberts cdroberts@nju.edu.cn  470  1/4 Emergent Hadron Mass: Origins and Consequences</a:t>
            </a:r>
            <a:endParaRPr lang="en-US" dirty="0"/>
          </a:p>
        </p:txBody>
      </p:sp>
      <p:sp>
        <p:nvSpPr>
          <p:cNvPr id="6" name="Slide Number Placeholder 5">
            <a:extLst>
              <a:ext uri="{FF2B5EF4-FFF2-40B4-BE49-F238E27FC236}">
                <a16:creationId xmlns:a16="http://schemas.microsoft.com/office/drawing/2014/main" id="{660B040D-CD35-4A32-B8B6-223CEE2AD5B9}"/>
              </a:ext>
            </a:extLst>
          </p:cNvPr>
          <p:cNvSpPr>
            <a:spLocks noGrp="1"/>
          </p:cNvSpPr>
          <p:nvPr>
            <p:ph type="sldNum" sz="quarter" idx="12"/>
          </p:nvPr>
        </p:nvSpPr>
        <p:spPr/>
        <p:txBody>
          <a:bodyPr/>
          <a:lstStyle/>
          <a:p>
            <a:fld id="{87034D8C-3CB4-402A-BC46-2AB14C0FE90A}" type="slidenum">
              <a:rPr lang="en-US" smtClean="0"/>
              <a:pPr/>
              <a:t>2</a:t>
            </a:fld>
            <a:endParaRPr lang="en-US"/>
          </a:p>
        </p:txBody>
      </p:sp>
      <p:pic>
        <p:nvPicPr>
          <p:cNvPr id="8" name="Picture 7" descr="A red and blue spheres&#10;&#10;Description automatically generated">
            <a:extLst>
              <a:ext uri="{FF2B5EF4-FFF2-40B4-BE49-F238E27FC236}">
                <a16:creationId xmlns:a16="http://schemas.microsoft.com/office/drawing/2014/main" id="{10FB4732-CA77-DF4D-4A7F-14838E0F35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15600" y="2209800"/>
            <a:ext cx="1504950" cy="1489710"/>
          </a:xfrm>
          <a:prstGeom prst="rect">
            <a:avLst/>
          </a:prstGeom>
        </p:spPr>
      </p:pic>
    </p:spTree>
    <p:extLst>
      <p:ext uri="{BB962C8B-B14F-4D97-AF65-F5344CB8AC3E}">
        <p14:creationId xmlns:p14="http://schemas.microsoft.com/office/powerpoint/2010/main" val="1757136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1000"/>
                                        <p:tgtEl>
                                          <p:spTgt spid="3">
                                            <p:txEl>
                                              <p:pRg st="2" end="2"/>
                                            </p:txEl>
                                          </p:spTgt>
                                        </p:tgtEl>
                                      </p:cBhvr>
                                    </p:animEffect>
                                    <p:anim calcmode="lin" valueType="num">
                                      <p:cBhvr>
                                        <p:cTn id="1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additive="base">
                                        <p:cTn id="1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3" end="3"/>
                                            </p:txEl>
                                          </p:spTgt>
                                        </p:tgtEl>
                                        <p:attrNameLst>
                                          <p:attrName>ppt_y</p:attrName>
                                        </p:attrNameLst>
                                      </p:cBhvr>
                                      <p:tavLst>
                                        <p:tav tm="0">
                                          <p:val>
                                            <p:strVal val="0-#ppt_h/2"/>
                                          </p:val>
                                        </p:tav>
                                        <p:tav tm="100000">
                                          <p:val>
                                            <p:strVal val="#ppt_y"/>
                                          </p:val>
                                        </p:tav>
                                      </p:tavLst>
                                    </p:anim>
                                  </p:childTnLst>
                                </p:cTn>
                              </p:par>
                              <p:par>
                                <p:cTn id="20" presetID="2" presetClass="entr" presetSubtype="1"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additive="base">
                                        <p:cTn id="2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4" end="4"/>
                                            </p:txEl>
                                          </p:spTgt>
                                        </p:tgtEl>
                                        <p:attrNameLst>
                                          <p:attrName>ppt_y</p:attrName>
                                        </p:attrNameLst>
                                      </p:cBhvr>
                                      <p:tavLst>
                                        <p:tav tm="0">
                                          <p:val>
                                            <p:strVal val="0-#ppt_h/2"/>
                                          </p:val>
                                        </p:tav>
                                        <p:tav tm="100000">
                                          <p:val>
                                            <p:strVal val="#ppt_y"/>
                                          </p:val>
                                        </p:tav>
                                      </p:tavLst>
                                    </p:anim>
                                  </p:childTnLst>
                                </p:cTn>
                              </p:par>
                              <p:par>
                                <p:cTn id="24" presetID="6" presetClass="entr" presetSubtype="16"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circle(in)">
                                      <p:cBhvr>
                                        <p:cTn id="26" dur="20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righ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randombar(horizontal)">
                                      <p:cBhvr>
                                        <p:cTn id="42" dur="500"/>
                                        <p:tgtEl>
                                          <p:spTgt spid="3">
                                            <p:txEl>
                                              <p:pRg st="7" end="7"/>
                                            </p:txEl>
                                          </p:spTgt>
                                        </p:tgtEl>
                                      </p:cBhvr>
                                    </p:animEffect>
                                  </p:childTnLst>
                                </p:cTn>
                              </p:par>
                              <p:par>
                                <p:cTn id="43" presetID="6" presetClass="entr" presetSubtype="16" fill="hold" nodeType="withEffect">
                                  <p:stCondLst>
                                    <p:cond delay="0"/>
                                  </p:stCondLst>
                                  <p:iterate type="wd">
                                    <p:tmPct val="10000"/>
                                  </p:iterate>
                                  <p:childTnLst>
                                    <p:set>
                                      <p:cBhvr>
                                        <p:cTn id="44" dur="1" fill="hold">
                                          <p:stCondLst>
                                            <p:cond delay="0"/>
                                          </p:stCondLst>
                                        </p:cTn>
                                        <p:tgtEl>
                                          <p:spTgt spid="3">
                                            <p:txEl>
                                              <p:pRg st="8" end="8"/>
                                            </p:txEl>
                                          </p:spTgt>
                                        </p:tgtEl>
                                        <p:attrNameLst>
                                          <p:attrName>style.visibility</p:attrName>
                                        </p:attrNameLst>
                                      </p:cBhvr>
                                      <p:to>
                                        <p:strVal val="visible"/>
                                      </p:to>
                                    </p:set>
                                    <p:animEffect transition="in" filter="circle(in)">
                                      <p:cBhvr>
                                        <p:cTn id="45"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Matter</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54081" y="913534"/>
            <a:ext cx="6028319" cy="4525963"/>
          </a:xfrm>
        </p:spPr>
      </p:pic>
      <p:sp>
        <p:nvSpPr>
          <p:cNvPr id="4" name="Date Placeholder 3"/>
          <p:cNvSpPr>
            <a:spLocks noGrp="1"/>
          </p:cNvSpPr>
          <p:nvPr>
            <p:ph type="dt" sz="half" idx="10"/>
          </p:nvPr>
        </p:nvSpPr>
        <p:spPr/>
        <p:txBody>
          <a:bodyPr/>
          <a:lstStyle/>
          <a:p>
            <a:r>
              <a:rPr lang="en-US"/>
              <a:t>.                    2025 October 13: NJU INP IWSHSSI 2025                                             (86)</a:t>
            </a:r>
            <a:endParaRPr lang="en-US" dirty="0"/>
          </a:p>
        </p:txBody>
      </p:sp>
      <p:sp>
        <p:nvSpPr>
          <p:cNvPr id="5" name="Footer Placeholder 4"/>
          <p:cNvSpPr>
            <a:spLocks noGrp="1"/>
          </p:cNvSpPr>
          <p:nvPr>
            <p:ph type="ftr" sz="quarter" idx="11"/>
          </p:nvPr>
        </p:nvSpPr>
        <p:spPr/>
        <p:txBody>
          <a:bodyPr/>
          <a:lstStyle/>
          <a:p>
            <a:r>
              <a:rPr lang="en-US"/>
              <a:t>Craig Roberts cdroberts@nju.edu.cn  470  1/4 Emergent Hadron Mass: Origins and Consequences</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20</a:t>
            </a:fld>
            <a:endParaRPr lang="en-US"/>
          </a:p>
        </p:txBody>
      </p:sp>
      <p:sp>
        <p:nvSpPr>
          <p:cNvPr id="8" name="Content Placeholder 2"/>
          <p:cNvSpPr txBox="1">
            <a:spLocks/>
          </p:cNvSpPr>
          <p:nvPr/>
        </p:nvSpPr>
        <p:spPr bwMode="auto">
          <a:xfrm>
            <a:off x="609600" y="1576387"/>
            <a:ext cx="4648201"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1F497D"/>
              </a:buClr>
              <a:buFont typeface="Wingdings" pitchFamily="2" charset="2"/>
              <a:buChar char="Ø"/>
              <a:defRPr sz="2200">
                <a:solidFill>
                  <a:schemeClr val="tx2">
                    <a:lumMod val="75000"/>
                  </a:schemeClr>
                </a:solidFill>
                <a:latin typeface="+mn-lt"/>
                <a:ea typeface="+mn-ea"/>
                <a:cs typeface="+mn-cs"/>
              </a:defRPr>
            </a:lvl1pPr>
            <a:lvl2pPr marL="742950" indent="-285750" algn="l" rtl="0" eaLnBrk="1" fontAlgn="base" hangingPunct="1">
              <a:spcBef>
                <a:spcPct val="20000"/>
              </a:spcBef>
              <a:spcAft>
                <a:spcPct val="0"/>
              </a:spcAft>
              <a:buClr>
                <a:srgbClr val="1F497D"/>
              </a:buClr>
              <a:buChar char="–"/>
              <a:defRPr sz="2000">
                <a:solidFill>
                  <a:schemeClr val="tx2">
                    <a:lumMod val="75000"/>
                  </a:schemeClr>
                </a:solidFill>
                <a:latin typeface="+mn-lt"/>
              </a:defRPr>
            </a:lvl2pPr>
            <a:lvl3pPr marL="1143000" indent="-228600" algn="l" rtl="0" eaLnBrk="1" fontAlgn="base" hangingPunct="1">
              <a:spcBef>
                <a:spcPct val="20000"/>
              </a:spcBef>
              <a:spcAft>
                <a:spcPct val="0"/>
              </a:spcAft>
              <a:buClr>
                <a:srgbClr val="1F497D"/>
              </a:buClr>
              <a:buChar char="•"/>
              <a:defRPr sz="1600">
                <a:solidFill>
                  <a:schemeClr val="tx2">
                    <a:lumMod val="75000"/>
                  </a:schemeClr>
                </a:solidFill>
                <a:latin typeface="+mn-lt"/>
              </a:defRPr>
            </a:lvl3pPr>
            <a:lvl4pPr marL="1600200" indent="-228600" algn="l" rtl="0" eaLnBrk="1" fontAlgn="base" hangingPunct="1">
              <a:spcBef>
                <a:spcPct val="20000"/>
              </a:spcBef>
              <a:spcAft>
                <a:spcPct val="0"/>
              </a:spcAft>
              <a:buClr>
                <a:srgbClr val="1F497D"/>
              </a:buClr>
              <a:buChar char="–"/>
              <a:defRPr sz="1600">
                <a:solidFill>
                  <a:schemeClr val="tx2">
                    <a:lumMod val="75000"/>
                  </a:schemeClr>
                </a:solidFill>
                <a:latin typeface="+mn-lt"/>
              </a:defRPr>
            </a:lvl4pPr>
            <a:lvl5pPr marL="2057400" indent="-228600" algn="l" rtl="0" eaLnBrk="1" fontAlgn="base" hangingPunct="1">
              <a:spcBef>
                <a:spcPct val="20000"/>
              </a:spcBef>
              <a:spcAft>
                <a:spcPct val="0"/>
              </a:spcAft>
              <a:buClr>
                <a:srgbClr val="1F497D"/>
              </a:buClr>
              <a:buFont typeface="Arial" charset="0"/>
              <a:buChar char="»"/>
              <a:defRPr sz="1600">
                <a:solidFill>
                  <a:schemeClr val="tx2">
                    <a:lumMod val="75000"/>
                  </a:schemeClr>
                </a:solidFill>
                <a:latin typeface="+mn-lt"/>
              </a:defRPr>
            </a:lvl5pPr>
            <a:lvl6pPr marL="25146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6pPr>
            <a:lvl7pPr marL="29718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7pPr>
            <a:lvl8pPr marL="34290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8pPr>
            <a:lvl9pPr marL="38862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9pPr>
          </a:lstStyle>
          <a:p>
            <a:r>
              <a:rPr lang="en-GB" sz="2400" kern="0" dirty="0"/>
              <a:t>In classical physics</a:t>
            </a:r>
          </a:p>
          <a:p>
            <a:r>
              <a:rPr lang="en-GB" sz="2400" kern="0" dirty="0"/>
              <a:t>In particle physics, </a:t>
            </a:r>
          </a:p>
          <a:p>
            <a:pPr marL="0" indent="0">
              <a:spcBef>
                <a:spcPts val="0"/>
              </a:spcBef>
              <a:buNone/>
            </a:pPr>
            <a:r>
              <a:rPr lang="en-GB" sz="2400" kern="0" dirty="0"/>
              <a:t>          that must change</a:t>
            </a:r>
          </a:p>
          <a:p>
            <a:r>
              <a:rPr lang="en-GB" sz="2400" kern="0" dirty="0"/>
              <a:t>In the Standard Model, at least, elementary particles </a:t>
            </a:r>
          </a:p>
          <a:p>
            <a:pPr marL="0" indent="0">
              <a:spcBef>
                <a:spcPts val="0"/>
              </a:spcBef>
              <a:buNone/>
            </a:pPr>
            <a:r>
              <a:rPr lang="en-GB" sz="2400" kern="0" dirty="0"/>
              <a:t>          occupy zero volume</a:t>
            </a:r>
          </a:p>
          <a:p>
            <a:r>
              <a:rPr lang="en-GB" sz="2400" kern="0" dirty="0"/>
              <a:t>In stepping beyond the Standard Model, that might change</a:t>
            </a:r>
          </a:p>
          <a:p>
            <a:r>
              <a:rPr lang="en-GB" sz="2400" kern="0" dirty="0"/>
              <a:t>But we can say with certainty that elementary particles </a:t>
            </a:r>
          </a:p>
          <a:p>
            <a:pPr marL="0" indent="0">
              <a:spcBef>
                <a:spcPts val="0"/>
              </a:spcBef>
              <a:buNone/>
            </a:pPr>
            <a:r>
              <a:rPr lang="en-GB" sz="2400" kern="0" dirty="0"/>
              <a:t>          occupy </a:t>
            </a:r>
            <a:r>
              <a:rPr lang="en-GB" sz="2400" i="1" kern="0" dirty="0"/>
              <a:t>very little</a:t>
            </a:r>
            <a:r>
              <a:rPr lang="en-GB" sz="2400" kern="0" dirty="0"/>
              <a:t> volume</a:t>
            </a:r>
          </a:p>
          <a:p>
            <a:endParaRPr lang="en-GB" kern="0" dirty="0"/>
          </a:p>
        </p:txBody>
      </p:sp>
    </p:spTree>
    <p:extLst>
      <p:ext uri="{BB962C8B-B14F-4D97-AF65-F5344CB8AC3E}">
        <p14:creationId xmlns:p14="http://schemas.microsoft.com/office/powerpoint/2010/main" val="26766904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circle(in)">
                                      <p:cBhvr>
                                        <p:cTn id="7" dur="2000"/>
                                        <p:tgtEl>
                                          <p:spTgt spid="8">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8">
                                            <p:txEl>
                                              <p:pRg st="2" end="2"/>
                                            </p:txEl>
                                          </p:spTgt>
                                        </p:tgtEl>
                                        <p:attrNameLst>
                                          <p:attrName>style.visibility</p:attrName>
                                        </p:attrNameLst>
                                      </p:cBhvr>
                                      <p:to>
                                        <p:strVal val="visible"/>
                                      </p:to>
                                    </p:set>
                                    <p:animEffect transition="in" filter="circle(in)">
                                      <p:cBhvr>
                                        <p:cTn id="10" dur="2000"/>
                                        <p:tgtEl>
                                          <p:spTgt spid="8">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animEffect transition="in" filter="circle(in)">
                                      <p:cBhvr>
                                        <p:cTn id="15" dur="2000"/>
                                        <p:tgtEl>
                                          <p:spTgt spid="8">
                                            <p:txEl>
                                              <p:pRg st="3" end="3"/>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8">
                                            <p:txEl>
                                              <p:pRg st="4" end="4"/>
                                            </p:txEl>
                                          </p:spTgt>
                                        </p:tgtEl>
                                        <p:attrNameLst>
                                          <p:attrName>style.visibility</p:attrName>
                                        </p:attrNameLst>
                                      </p:cBhvr>
                                      <p:to>
                                        <p:strVal val="visible"/>
                                      </p:to>
                                    </p:set>
                                    <p:animEffect transition="in" filter="circle(in)">
                                      <p:cBhvr>
                                        <p:cTn id="18" dur="2000"/>
                                        <p:tgtEl>
                                          <p:spTgt spid="8">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animEffect transition="in" filter="circle(in)">
                                      <p:cBhvr>
                                        <p:cTn id="23" dur="2000"/>
                                        <p:tgtEl>
                                          <p:spTgt spid="8">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8">
                                            <p:txEl>
                                              <p:pRg st="6" end="6"/>
                                            </p:txEl>
                                          </p:spTgt>
                                        </p:tgtEl>
                                        <p:attrNameLst>
                                          <p:attrName>style.visibility</p:attrName>
                                        </p:attrNameLst>
                                      </p:cBhvr>
                                      <p:to>
                                        <p:strVal val="visible"/>
                                      </p:to>
                                    </p:set>
                                    <p:animEffect transition="in" filter="circle(in)">
                                      <p:cBhvr>
                                        <p:cTn id="28" dur="2000"/>
                                        <p:tgtEl>
                                          <p:spTgt spid="8">
                                            <p:txEl>
                                              <p:pRg st="6" end="6"/>
                                            </p:txEl>
                                          </p:spTgt>
                                        </p:tgtEl>
                                      </p:cBhvr>
                                    </p:animEffect>
                                  </p:childTnLst>
                                </p:cTn>
                              </p:par>
                              <p:par>
                                <p:cTn id="29" presetID="6" presetClass="entr" presetSubtype="16" fill="hold" nodeType="withEffect">
                                  <p:stCondLst>
                                    <p:cond delay="0"/>
                                  </p:stCondLst>
                                  <p:childTnLst>
                                    <p:set>
                                      <p:cBhvr>
                                        <p:cTn id="30" dur="1" fill="hold">
                                          <p:stCondLst>
                                            <p:cond delay="0"/>
                                          </p:stCondLst>
                                        </p:cTn>
                                        <p:tgtEl>
                                          <p:spTgt spid="8">
                                            <p:txEl>
                                              <p:pRg st="7" end="7"/>
                                            </p:txEl>
                                          </p:spTgt>
                                        </p:tgtEl>
                                        <p:attrNameLst>
                                          <p:attrName>style.visibility</p:attrName>
                                        </p:attrNameLst>
                                      </p:cBhvr>
                                      <p:to>
                                        <p:strVal val="visible"/>
                                      </p:to>
                                    </p:set>
                                    <p:animEffect transition="in" filter="circle(in)">
                                      <p:cBhvr>
                                        <p:cTn id="31" dur="20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68126" y="274642"/>
            <a:ext cx="5850655" cy="5710239"/>
          </a:xfrm>
        </p:spPr>
      </p:pic>
      <p:sp>
        <p:nvSpPr>
          <p:cNvPr id="4" name="Date Placeholder 3"/>
          <p:cNvSpPr>
            <a:spLocks noGrp="1"/>
          </p:cNvSpPr>
          <p:nvPr>
            <p:ph type="dt" sz="half" idx="10"/>
          </p:nvPr>
        </p:nvSpPr>
        <p:spPr/>
        <p:txBody>
          <a:bodyPr/>
          <a:lstStyle/>
          <a:p>
            <a:r>
              <a:rPr lang="en-US"/>
              <a:t>.                    2025 October 13: NJU INP IWSHSSI 2025                                             (86)</a:t>
            </a:r>
            <a:endParaRPr lang="en-US" dirty="0"/>
          </a:p>
        </p:txBody>
      </p:sp>
      <p:sp>
        <p:nvSpPr>
          <p:cNvPr id="5" name="Footer Placeholder 4"/>
          <p:cNvSpPr>
            <a:spLocks noGrp="1"/>
          </p:cNvSpPr>
          <p:nvPr>
            <p:ph type="ftr" sz="quarter" idx="11"/>
          </p:nvPr>
        </p:nvSpPr>
        <p:spPr/>
        <p:txBody>
          <a:bodyPr/>
          <a:lstStyle/>
          <a:p>
            <a:r>
              <a:rPr lang="en-US"/>
              <a:t>Craig Roberts cdroberts@nju.edu.cn  470  1/4 Emergent Hadron Mass: Origins and Consequences</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21</a:t>
            </a:fld>
            <a:endParaRPr lang="en-US"/>
          </a:p>
        </p:txBody>
      </p:sp>
      <p:sp>
        <p:nvSpPr>
          <p:cNvPr id="8" name="Title 1"/>
          <p:cNvSpPr txBox="1">
            <a:spLocks/>
          </p:cNvSpPr>
          <p:nvPr/>
        </p:nvSpPr>
        <p:spPr bwMode="auto">
          <a:xfrm>
            <a:off x="838200" y="1524000"/>
            <a:ext cx="5638800" cy="1143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cene3d>
              <a:camera prst="isometricRightUp"/>
              <a:lightRig rig="threePt" dir="t"/>
            </a:scene3d>
            <a:sp3d extrusionH="57150">
              <a:bevelT w="38100" h="38100" prst="angle"/>
            </a:sp3d>
          </a:bodyPr>
          <a:lstStyle>
            <a:lvl1pPr algn="l" rtl="0" eaLnBrk="1" fontAlgn="base" hangingPunct="1">
              <a:spcBef>
                <a:spcPct val="0"/>
              </a:spcBef>
              <a:spcAft>
                <a:spcPct val="0"/>
              </a:spcAft>
              <a:defRPr sz="2600" b="1">
                <a:solidFill>
                  <a:schemeClr val="tx2"/>
                </a:solidFill>
                <a:latin typeface="+mj-lt"/>
                <a:ea typeface="+mj-ea"/>
                <a:cs typeface="+mj-cs"/>
              </a:defRPr>
            </a:lvl1pPr>
            <a:lvl2pPr algn="l" rtl="0" eaLnBrk="1" fontAlgn="base" hangingPunct="1">
              <a:spcBef>
                <a:spcPct val="0"/>
              </a:spcBef>
              <a:spcAft>
                <a:spcPct val="0"/>
              </a:spcAft>
              <a:defRPr sz="2600" b="1">
                <a:solidFill>
                  <a:schemeClr val="tx2"/>
                </a:solidFill>
                <a:latin typeface="Trebuchet MS" pitchFamily="34" charset="0"/>
              </a:defRPr>
            </a:lvl2pPr>
            <a:lvl3pPr algn="l" rtl="0" eaLnBrk="1" fontAlgn="base" hangingPunct="1">
              <a:spcBef>
                <a:spcPct val="0"/>
              </a:spcBef>
              <a:spcAft>
                <a:spcPct val="0"/>
              </a:spcAft>
              <a:defRPr sz="2600" b="1">
                <a:solidFill>
                  <a:schemeClr val="tx2"/>
                </a:solidFill>
                <a:latin typeface="Trebuchet MS" pitchFamily="34" charset="0"/>
              </a:defRPr>
            </a:lvl3pPr>
            <a:lvl4pPr algn="l" rtl="0" eaLnBrk="1" fontAlgn="base" hangingPunct="1">
              <a:spcBef>
                <a:spcPct val="0"/>
              </a:spcBef>
              <a:spcAft>
                <a:spcPct val="0"/>
              </a:spcAft>
              <a:defRPr sz="2600" b="1">
                <a:solidFill>
                  <a:schemeClr val="tx2"/>
                </a:solidFill>
                <a:latin typeface="Trebuchet MS" pitchFamily="34" charset="0"/>
              </a:defRPr>
            </a:lvl4pPr>
            <a:lvl5pPr algn="l" rtl="0" eaLnBrk="1" fontAlgn="base" hangingPunct="1">
              <a:spcBef>
                <a:spcPct val="0"/>
              </a:spcBef>
              <a:spcAft>
                <a:spcPct val="0"/>
              </a:spcAft>
              <a:defRPr sz="2600" b="1">
                <a:solidFill>
                  <a:schemeClr val="tx2"/>
                </a:solidFill>
                <a:latin typeface="Trebuchet MS" pitchFamily="34" charset="0"/>
              </a:defRPr>
            </a:lvl5pPr>
            <a:lvl6pPr marL="457200" algn="l" rtl="0" eaLnBrk="1" fontAlgn="base" hangingPunct="1">
              <a:spcBef>
                <a:spcPct val="0"/>
              </a:spcBef>
              <a:spcAft>
                <a:spcPct val="0"/>
              </a:spcAft>
              <a:defRPr sz="2600" b="1">
                <a:solidFill>
                  <a:schemeClr val="tx2"/>
                </a:solidFill>
                <a:latin typeface="Trebuchet MS" pitchFamily="34" charset="0"/>
              </a:defRPr>
            </a:lvl6pPr>
            <a:lvl7pPr marL="914400" algn="l" rtl="0" eaLnBrk="1" fontAlgn="base" hangingPunct="1">
              <a:spcBef>
                <a:spcPct val="0"/>
              </a:spcBef>
              <a:spcAft>
                <a:spcPct val="0"/>
              </a:spcAft>
              <a:defRPr sz="2600" b="1">
                <a:solidFill>
                  <a:schemeClr val="tx2"/>
                </a:solidFill>
                <a:latin typeface="Trebuchet MS" pitchFamily="34" charset="0"/>
              </a:defRPr>
            </a:lvl7pPr>
            <a:lvl8pPr marL="1371600" algn="l" rtl="0" eaLnBrk="1" fontAlgn="base" hangingPunct="1">
              <a:spcBef>
                <a:spcPct val="0"/>
              </a:spcBef>
              <a:spcAft>
                <a:spcPct val="0"/>
              </a:spcAft>
              <a:defRPr sz="2600" b="1">
                <a:solidFill>
                  <a:schemeClr val="tx2"/>
                </a:solidFill>
                <a:latin typeface="Trebuchet MS" pitchFamily="34" charset="0"/>
              </a:defRPr>
            </a:lvl8pPr>
            <a:lvl9pPr marL="1828800" algn="l" rtl="0" eaLnBrk="1" fontAlgn="base" hangingPunct="1">
              <a:spcBef>
                <a:spcPct val="0"/>
              </a:spcBef>
              <a:spcAft>
                <a:spcPct val="0"/>
              </a:spcAft>
              <a:defRPr sz="2600" b="1">
                <a:solidFill>
                  <a:schemeClr val="tx2"/>
                </a:solidFill>
                <a:latin typeface="Trebuchet MS" pitchFamily="34" charset="0"/>
              </a:defRPr>
            </a:lvl9pPr>
          </a:lstStyle>
          <a:p>
            <a:r>
              <a:rPr lang="en-GB" sz="7200" b="0" kern="0" dirty="0">
                <a:ln w="0"/>
                <a:solidFill>
                  <a:srgbClr val="FF9900"/>
                </a:solidFill>
                <a:effectLst>
                  <a:reflection blurRad="6350" stA="53000" endA="300" endPos="35500" dir="5400000" sy="-90000" algn="bl" rotWithShape="0"/>
                </a:effectLst>
              </a:rPr>
              <a:t>The Big Issue</a:t>
            </a:r>
          </a:p>
        </p:txBody>
      </p:sp>
    </p:spTree>
    <p:extLst>
      <p:ext uri="{BB962C8B-B14F-4D97-AF65-F5344CB8AC3E}">
        <p14:creationId xmlns:p14="http://schemas.microsoft.com/office/powerpoint/2010/main" val="3392755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19105"/>
            <a:ext cx="8229600" cy="1143000"/>
          </a:xfrm>
        </p:spPr>
        <p:txBody>
          <a:bodyPr/>
          <a:lstStyle/>
          <a:p>
            <a:r>
              <a:rPr lang="en-GB" sz="4400" dirty="0"/>
              <a:t>Higgs Boson</a:t>
            </a:r>
          </a:p>
        </p:txBody>
      </p:sp>
      <p:sp>
        <p:nvSpPr>
          <p:cNvPr id="4" name="Date Placeholder 3"/>
          <p:cNvSpPr>
            <a:spLocks noGrp="1"/>
          </p:cNvSpPr>
          <p:nvPr>
            <p:ph type="dt" sz="half" idx="10"/>
          </p:nvPr>
        </p:nvSpPr>
        <p:spPr/>
        <p:txBody>
          <a:bodyPr/>
          <a:lstStyle/>
          <a:p>
            <a:r>
              <a:rPr lang="en-US"/>
              <a:t>.                    2025 October 13: NJU INP IWSHSSI 2025                                             (86)</a:t>
            </a:r>
            <a:endParaRPr lang="en-US" dirty="0"/>
          </a:p>
        </p:txBody>
      </p:sp>
      <p:sp>
        <p:nvSpPr>
          <p:cNvPr id="5" name="Footer Placeholder 4"/>
          <p:cNvSpPr>
            <a:spLocks noGrp="1"/>
          </p:cNvSpPr>
          <p:nvPr>
            <p:ph type="ftr" sz="quarter" idx="11"/>
          </p:nvPr>
        </p:nvSpPr>
        <p:spPr/>
        <p:txBody>
          <a:bodyPr/>
          <a:lstStyle/>
          <a:p>
            <a:r>
              <a:rPr lang="en-US"/>
              <a:t>Craig Roberts cdroberts@nju.edu.cn  470  1/4 Emergent Hadron Mass: Origins and Consequences</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22</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6117" y="419105"/>
            <a:ext cx="3966283" cy="3075419"/>
          </a:xfrm>
          <a:prstGeom prst="rect">
            <a:avLst/>
          </a:prstGeom>
        </p:spPr>
      </p:pic>
      <p:sp>
        <p:nvSpPr>
          <p:cNvPr id="9" name="Content Placeholder 2"/>
          <p:cNvSpPr txBox="1">
            <a:spLocks/>
          </p:cNvSpPr>
          <p:nvPr/>
        </p:nvSpPr>
        <p:spPr bwMode="auto">
          <a:xfrm>
            <a:off x="607868" y="1762990"/>
            <a:ext cx="4649932"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1F497D"/>
              </a:buClr>
              <a:buFont typeface="Wingdings" pitchFamily="2" charset="2"/>
              <a:buChar char="Ø"/>
              <a:defRPr sz="2200">
                <a:solidFill>
                  <a:schemeClr val="tx2">
                    <a:lumMod val="75000"/>
                  </a:schemeClr>
                </a:solidFill>
                <a:latin typeface="+mn-lt"/>
                <a:ea typeface="+mn-ea"/>
                <a:cs typeface="+mn-cs"/>
              </a:defRPr>
            </a:lvl1pPr>
            <a:lvl2pPr marL="742950" indent="-285750" algn="l" rtl="0" eaLnBrk="1" fontAlgn="base" hangingPunct="1">
              <a:spcBef>
                <a:spcPct val="20000"/>
              </a:spcBef>
              <a:spcAft>
                <a:spcPct val="0"/>
              </a:spcAft>
              <a:buClr>
                <a:srgbClr val="1F497D"/>
              </a:buClr>
              <a:buChar char="–"/>
              <a:defRPr sz="2000">
                <a:solidFill>
                  <a:schemeClr val="tx2">
                    <a:lumMod val="75000"/>
                  </a:schemeClr>
                </a:solidFill>
                <a:latin typeface="+mn-lt"/>
              </a:defRPr>
            </a:lvl2pPr>
            <a:lvl3pPr marL="1143000" indent="-228600" algn="l" rtl="0" eaLnBrk="1" fontAlgn="base" hangingPunct="1">
              <a:spcBef>
                <a:spcPct val="20000"/>
              </a:spcBef>
              <a:spcAft>
                <a:spcPct val="0"/>
              </a:spcAft>
              <a:buClr>
                <a:srgbClr val="1F497D"/>
              </a:buClr>
              <a:buChar char="•"/>
              <a:defRPr sz="1600">
                <a:solidFill>
                  <a:schemeClr val="tx2">
                    <a:lumMod val="75000"/>
                  </a:schemeClr>
                </a:solidFill>
                <a:latin typeface="+mn-lt"/>
              </a:defRPr>
            </a:lvl3pPr>
            <a:lvl4pPr marL="1600200" indent="-228600" algn="l" rtl="0" eaLnBrk="1" fontAlgn="base" hangingPunct="1">
              <a:spcBef>
                <a:spcPct val="20000"/>
              </a:spcBef>
              <a:spcAft>
                <a:spcPct val="0"/>
              </a:spcAft>
              <a:buClr>
                <a:srgbClr val="1F497D"/>
              </a:buClr>
              <a:buChar char="–"/>
              <a:defRPr sz="1600">
                <a:solidFill>
                  <a:schemeClr val="tx2">
                    <a:lumMod val="75000"/>
                  </a:schemeClr>
                </a:solidFill>
                <a:latin typeface="+mn-lt"/>
              </a:defRPr>
            </a:lvl4pPr>
            <a:lvl5pPr marL="2057400" indent="-228600" algn="l" rtl="0" eaLnBrk="1" fontAlgn="base" hangingPunct="1">
              <a:spcBef>
                <a:spcPct val="20000"/>
              </a:spcBef>
              <a:spcAft>
                <a:spcPct val="0"/>
              </a:spcAft>
              <a:buClr>
                <a:srgbClr val="1F497D"/>
              </a:buClr>
              <a:buFont typeface="Arial" charset="0"/>
              <a:buChar char="»"/>
              <a:defRPr sz="1600">
                <a:solidFill>
                  <a:schemeClr val="tx2">
                    <a:lumMod val="75000"/>
                  </a:schemeClr>
                </a:solidFill>
                <a:latin typeface="+mn-lt"/>
              </a:defRPr>
            </a:lvl5pPr>
            <a:lvl6pPr marL="25146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6pPr>
            <a:lvl7pPr marL="29718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7pPr>
            <a:lvl8pPr marL="34290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8pPr>
            <a:lvl9pPr marL="38862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9pPr>
          </a:lstStyle>
          <a:p>
            <a:r>
              <a:rPr lang="en-US" sz="2400" kern="0" dirty="0"/>
              <a:t>The Higgs boson is often said to give mass to everything.  </a:t>
            </a:r>
          </a:p>
        </p:txBody>
      </p:sp>
    </p:spTree>
    <p:extLst>
      <p:ext uri="{BB962C8B-B14F-4D97-AF65-F5344CB8AC3E}">
        <p14:creationId xmlns:p14="http://schemas.microsoft.com/office/powerpoint/2010/main" val="1473172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400" y="76200"/>
            <a:ext cx="1600200" cy="1600200"/>
          </a:xfrm>
          <a:prstGeom prst="rect">
            <a:avLst/>
          </a:prstGeom>
        </p:spPr>
      </p:pic>
      <p:sp>
        <p:nvSpPr>
          <p:cNvPr id="2" name="Title 1"/>
          <p:cNvSpPr>
            <a:spLocks noGrp="1"/>
          </p:cNvSpPr>
          <p:nvPr>
            <p:ph type="title"/>
          </p:nvPr>
        </p:nvSpPr>
        <p:spPr>
          <a:xfrm>
            <a:off x="609600" y="436420"/>
            <a:ext cx="8229600" cy="1143000"/>
          </a:xfrm>
        </p:spPr>
        <p:txBody>
          <a:bodyPr/>
          <a:lstStyle/>
          <a:p>
            <a:r>
              <a:rPr lang="en-GB" sz="4400" dirty="0"/>
              <a:t>Higgs Boson</a:t>
            </a:r>
          </a:p>
        </p:txBody>
      </p:sp>
      <p:sp>
        <p:nvSpPr>
          <p:cNvPr id="3" name="Content Placeholder 2"/>
          <p:cNvSpPr>
            <a:spLocks noGrp="1"/>
          </p:cNvSpPr>
          <p:nvPr>
            <p:ph idx="1"/>
          </p:nvPr>
        </p:nvSpPr>
        <p:spPr>
          <a:xfrm>
            <a:off x="609600" y="1798637"/>
            <a:ext cx="7059084" cy="4525963"/>
          </a:xfrm>
        </p:spPr>
        <p:txBody>
          <a:bodyPr/>
          <a:lstStyle/>
          <a:p>
            <a:r>
              <a:rPr lang="en-US" sz="2400" dirty="0"/>
              <a:t>The Higgs boson is often said to</a:t>
            </a:r>
          </a:p>
          <a:p>
            <a:pPr marL="0" indent="0">
              <a:spcBef>
                <a:spcPts val="0"/>
              </a:spcBef>
              <a:buNone/>
            </a:pPr>
            <a:r>
              <a:rPr lang="en-US" sz="2400" dirty="0"/>
              <a:t>     give mass to everything.  </a:t>
            </a:r>
          </a:p>
          <a:p>
            <a:r>
              <a:rPr lang="en-US" sz="2400" dirty="0"/>
              <a:t>However, that is wrong.  </a:t>
            </a:r>
          </a:p>
          <a:p>
            <a:r>
              <a:rPr lang="en-US" sz="2400" dirty="0"/>
              <a:t>It only gives mass to some very simple particles:</a:t>
            </a:r>
          </a:p>
          <a:p>
            <a:pPr lvl="1"/>
            <a:r>
              <a:rPr lang="en-US" sz="2400" dirty="0"/>
              <a:t>accounting for only 1% of the mass of more complex things like atoms, molecules and everyday objects, from your mobile phone to your pet llama</a:t>
            </a:r>
            <a:r>
              <a:rPr lang="en-US" sz="1800" dirty="0"/>
              <a:t>.</a:t>
            </a:r>
            <a:endParaRPr lang="en-GB" dirty="0"/>
          </a:p>
        </p:txBody>
      </p:sp>
      <p:sp>
        <p:nvSpPr>
          <p:cNvPr id="4" name="Date Placeholder 3"/>
          <p:cNvSpPr>
            <a:spLocks noGrp="1"/>
          </p:cNvSpPr>
          <p:nvPr>
            <p:ph type="dt" sz="half" idx="10"/>
          </p:nvPr>
        </p:nvSpPr>
        <p:spPr/>
        <p:txBody>
          <a:bodyPr/>
          <a:lstStyle/>
          <a:p>
            <a:r>
              <a:rPr lang="en-US"/>
              <a:t>.                    2025 October 13: NJU INP IWSHSSI 2025                                             (86)</a:t>
            </a:r>
            <a:endParaRPr lang="en-US" dirty="0"/>
          </a:p>
        </p:txBody>
      </p:sp>
      <p:sp>
        <p:nvSpPr>
          <p:cNvPr id="5" name="Footer Placeholder 4"/>
          <p:cNvSpPr>
            <a:spLocks noGrp="1"/>
          </p:cNvSpPr>
          <p:nvPr>
            <p:ph type="ftr" sz="quarter" idx="11"/>
          </p:nvPr>
        </p:nvSpPr>
        <p:spPr/>
        <p:txBody>
          <a:bodyPr/>
          <a:lstStyle/>
          <a:p>
            <a:r>
              <a:rPr lang="en-US"/>
              <a:t>Craig Roberts cdroberts@nju.edu.cn  470  1/4 Emergent Hadron Mass: Origins and Consequences</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23</a:t>
            </a:fld>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9600" y="317213"/>
            <a:ext cx="3075419" cy="3075419"/>
          </a:xfrm>
          <a:prstGeom prst="rect">
            <a:avLst/>
          </a:prstGeom>
        </p:spPr>
      </p:pic>
    </p:spTree>
    <p:extLst>
      <p:ext uri="{BB962C8B-B14F-4D97-AF65-F5344CB8AC3E}">
        <p14:creationId xmlns:p14="http://schemas.microsoft.com/office/powerpoint/2010/main" val="1467693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Where does our mass come from?</a:t>
            </a:r>
          </a:p>
        </p:txBody>
      </p:sp>
      <p:sp>
        <p:nvSpPr>
          <p:cNvPr id="3" name="Content Placeholder 2"/>
          <p:cNvSpPr>
            <a:spLocks noGrp="1"/>
          </p:cNvSpPr>
          <p:nvPr>
            <p:ph idx="1"/>
          </p:nvPr>
        </p:nvSpPr>
        <p:spPr>
          <a:xfrm>
            <a:off x="609600" y="1600201"/>
            <a:ext cx="10972800" cy="1066800"/>
          </a:xfrm>
        </p:spPr>
        <p:txBody>
          <a:bodyPr/>
          <a:lstStyle/>
          <a:p>
            <a:r>
              <a:rPr lang="en-GB" dirty="0"/>
              <a:t>At the first level of approximation, the mass of everything we can see is simply the sum of the masses of all the neutrons and protons contained in the object</a:t>
            </a:r>
          </a:p>
        </p:txBody>
      </p:sp>
      <p:sp>
        <p:nvSpPr>
          <p:cNvPr id="4" name="Date Placeholder 3"/>
          <p:cNvSpPr>
            <a:spLocks noGrp="1"/>
          </p:cNvSpPr>
          <p:nvPr>
            <p:ph type="dt" sz="half" idx="10"/>
          </p:nvPr>
        </p:nvSpPr>
        <p:spPr/>
        <p:txBody>
          <a:bodyPr/>
          <a:lstStyle/>
          <a:p>
            <a:r>
              <a:rPr lang="en-US"/>
              <a:t>.                    2025 October 13: NJU INP IWSHSSI 2025                                             (86)</a:t>
            </a:r>
            <a:endParaRPr lang="en-US" dirty="0"/>
          </a:p>
        </p:txBody>
      </p:sp>
      <p:sp>
        <p:nvSpPr>
          <p:cNvPr id="5" name="Footer Placeholder 4"/>
          <p:cNvSpPr>
            <a:spLocks noGrp="1"/>
          </p:cNvSpPr>
          <p:nvPr>
            <p:ph type="ftr" sz="quarter" idx="11"/>
          </p:nvPr>
        </p:nvSpPr>
        <p:spPr/>
        <p:txBody>
          <a:bodyPr/>
          <a:lstStyle/>
          <a:p>
            <a:r>
              <a:rPr lang="en-US"/>
              <a:t>Craig Roberts cdroberts@nju.edu.cn  470  1/4 Emergent Hadron Mass: Origins and Consequences</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24</a:t>
            </a:fld>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88836" y="3449618"/>
            <a:ext cx="3420123" cy="3420123"/>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4518" y="2425374"/>
            <a:ext cx="3500761" cy="3500761"/>
          </a:xfrm>
          <a:prstGeom prst="rect">
            <a:avLst/>
          </a:prstGeom>
        </p:spPr>
      </p:pic>
      <p:sp>
        <p:nvSpPr>
          <p:cNvPr id="9" name="Content Placeholder 2"/>
          <p:cNvSpPr txBox="1">
            <a:spLocks/>
          </p:cNvSpPr>
          <p:nvPr/>
        </p:nvSpPr>
        <p:spPr bwMode="auto">
          <a:xfrm>
            <a:off x="609599" y="2514600"/>
            <a:ext cx="5686797" cy="3636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1F497D"/>
              </a:buClr>
              <a:buFont typeface="Wingdings" pitchFamily="2" charset="2"/>
              <a:buChar char="Ø"/>
              <a:defRPr sz="2200">
                <a:solidFill>
                  <a:schemeClr val="tx2">
                    <a:lumMod val="75000"/>
                  </a:schemeClr>
                </a:solidFill>
                <a:latin typeface="+mn-lt"/>
                <a:ea typeface="+mn-ea"/>
                <a:cs typeface="+mn-cs"/>
              </a:defRPr>
            </a:lvl1pPr>
            <a:lvl2pPr marL="742950" indent="-285750" algn="l" rtl="0" eaLnBrk="1" fontAlgn="base" hangingPunct="1">
              <a:spcBef>
                <a:spcPct val="20000"/>
              </a:spcBef>
              <a:spcAft>
                <a:spcPct val="0"/>
              </a:spcAft>
              <a:buClr>
                <a:srgbClr val="1F497D"/>
              </a:buClr>
              <a:buChar char="–"/>
              <a:defRPr sz="2000">
                <a:solidFill>
                  <a:schemeClr val="tx2">
                    <a:lumMod val="75000"/>
                  </a:schemeClr>
                </a:solidFill>
                <a:latin typeface="+mn-lt"/>
              </a:defRPr>
            </a:lvl2pPr>
            <a:lvl3pPr marL="1143000" indent="-228600" algn="l" rtl="0" eaLnBrk="1" fontAlgn="base" hangingPunct="1">
              <a:spcBef>
                <a:spcPct val="20000"/>
              </a:spcBef>
              <a:spcAft>
                <a:spcPct val="0"/>
              </a:spcAft>
              <a:buClr>
                <a:srgbClr val="1F497D"/>
              </a:buClr>
              <a:buChar char="•"/>
              <a:defRPr sz="1600">
                <a:solidFill>
                  <a:schemeClr val="tx2">
                    <a:lumMod val="75000"/>
                  </a:schemeClr>
                </a:solidFill>
                <a:latin typeface="+mn-lt"/>
              </a:defRPr>
            </a:lvl3pPr>
            <a:lvl4pPr marL="1600200" indent="-228600" algn="l" rtl="0" eaLnBrk="1" fontAlgn="base" hangingPunct="1">
              <a:spcBef>
                <a:spcPct val="20000"/>
              </a:spcBef>
              <a:spcAft>
                <a:spcPct val="0"/>
              </a:spcAft>
              <a:buClr>
                <a:srgbClr val="1F497D"/>
              </a:buClr>
              <a:buChar char="–"/>
              <a:defRPr sz="1600">
                <a:solidFill>
                  <a:schemeClr val="tx2">
                    <a:lumMod val="75000"/>
                  </a:schemeClr>
                </a:solidFill>
                <a:latin typeface="+mn-lt"/>
              </a:defRPr>
            </a:lvl4pPr>
            <a:lvl5pPr marL="2057400" indent="-228600" algn="l" rtl="0" eaLnBrk="1" fontAlgn="base" hangingPunct="1">
              <a:spcBef>
                <a:spcPct val="20000"/>
              </a:spcBef>
              <a:spcAft>
                <a:spcPct val="0"/>
              </a:spcAft>
              <a:buClr>
                <a:srgbClr val="1F497D"/>
              </a:buClr>
              <a:buFont typeface="Arial" charset="0"/>
              <a:buChar char="»"/>
              <a:defRPr sz="1600">
                <a:solidFill>
                  <a:schemeClr val="tx2">
                    <a:lumMod val="75000"/>
                  </a:schemeClr>
                </a:solidFill>
                <a:latin typeface="+mn-lt"/>
              </a:defRPr>
            </a:lvl5pPr>
            <a:lvl6pPr marL="25146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6pPr>
            <a:lvl7pPr marL="29718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7pPr>
            <a:lvl8pPr marL="34290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8pPr>
            <a:lvl9pPr marL="38862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9pPr>
          </a:lstStyle>
          <a:p>
            <a:r>
              <a:rPr lang="en-GB" kern="0" dirty="0"/>
              <a:t>neutron and proton masses are each 1 GeV (Giga electron volts), </a:t>
            </a:r>
          </a:p>
          <a:p>
            <a:pPr marL="0" indent="0">
              <a:buNone/>
            </a:pPr>
            <a:r>
              <a:rPr lang="en-GB" i="1" kern="0" dirty="0"/>
              <a:t>	i.e</a:t>
            </a:r>
            <a:r>
              <a:rPr lang="en-GB" kern="0" dirty="0"/>
              <a:t>. approximately 2000 </a:t>
            </a:r>
            <a:r>
              <a:rPr lang="en-GB" dirty="0"/>
              <a:t>× m</a:t>
            </a:r>
            <a:r>
              <a:rPr lang="en-GB" baseline="-25000" dirty="0"/>
              <a:t>e</a:t>
            </a:r>
            <a:endParaRPr lang="en-GB" dirty="0"/>
          </a:p>
          <a:p>
            <a:r>
              <a:rPr lang="en-GB" kern="0" dirty="0"/>
              <a:t>Higgs boson produces the electron mass: </a:t>
            </a:r>
            <a:r>
              <a:rPr lang="en-GB" dirty="0"/>
              <a:t>m</a:t>
            </a:r>
            <a:r>
              <a:rPr lang="en-GB" baseline="-25000" dirty="0"/>
              <a:t>e</a:t>
            </a:r>
            <a:r>
              <a:rPr lang="en-GB" kern="0" dirty="0"/>
              <a:t> </a:t>
            </a:r>
          </a:p>
          <a:p>
            <a:r>
              <a:rPr lang="en-GB" kern="0" dirty="0"/>
              <a:t>But what produces the masses of the neutron and proton? </a:t>
            </a:r>
          </a:p>
        </p:txBody>
      </p:sp>
      <p:sp>
        <p:nvSpPr>
          <p:cNvPr id="10" name="TextBox 9"/>
          <p:cNvSpPr txBox="1"/>
          <p:nvPr/>
        </p:nvSpPr>
        <p:spPr>
          <a:xfrm>
            <a:off x="8152965" y="2863338"/>
            <a:ext cx="940770" cy="369332"/>
          </a:xfrm>
          <a:prstGeom prst="rect">
            <a:avLst/>
          </a:prstGeom>
          <a:noFill/>
        </p:spPr>
        <p:txBody>
          <a:bodyPr wrap="none" rtlCol="0">
            <a:spAutoFit/>
          </a:bodyPr>
          <a:lstStyle/>
          <a:p>
            <a:r>
              <a:rPr lang="en-GB" dirty="0">
                <a:solidFill>
                  <a:schemeClr val="tx2">
                    <a:lumMod val="75000"/>
                  </a:schemeClr>
                </a:solidFill>
              </a:rPr>
              <a:t>neutron</a:t>
            </a:r>
          </a:p>
        </p:txBody>
      </p:sp>
      <p:sp>
        <p:nvSpPr>
          <p:cNvPr id="11" name="TextBox 10"/>
          <p:cNvSpPr txBox="1"/>
          <p:nvPr/>
        </p:nvSpPr>
        <p:spPr>
          <a:xfrm>
            <a:off x="10515600" y="3581400"/>
            <a:ext cx="823110" cy="369332"/>
          </a:xfrm>
          <a:prstGeom prst="rect">
            <a:avLst/>
          </a:prstGeom>
          <a:noFill/>
        </p:spPr>
        <p:txBody>
          <a:bodyPr wrap="none" rtlCol="0">
            <a:spAutoFit/>
          </a:bodyPr>
          <a:lstStyle/>
          <a:p>
            <a:r>
              <a:rPr lang="en-GB" dirty="0">
                <a:solidFill>
                  <a:schemeClr val="tx2">
                    <a:lumMod val="75000"/>
                  </a:schemeClr>
                </a:solidFill>
              </a:rPr>
              <a:t>proton</a:t>
            </a:r>
          </a:p>
        </p:txBody>
      </p:sp>
      <p:sp>
        <p:nvSpPr>
          <p:cNvPr id="12" name="Rectangle 11">
            <a:extLst>
              <a:ext uri="{FF2B5EF4-FFF2-40B4-BE49-F238E27FC236}">
                <a16:creationId xmlns:a16="http://schemas.microsoft.com/office/drawing/2014/main" id="{AE17A633-FF61-4668-89C0-A12A95A40C77}"/>
              </a:ext>
            </a:extLst>
          </p:cNvPr>
          <p:cNvSpPr/>
          <p:nvPr/>
        </p:nvSpPr>
        <p:spPr bwMode="auto">
          <a:xfrm>
            <a:off x="8623350" y="2153595"/>
            <a:ext cx="2865120" cy="36767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kumimoji="0" lang="en-GB" sz="2200" i="0" u="none" strike="noStrike" normalizeH="0" baseline="0" dirty="0">
                <a:ln w="0"/>
                <a:solidFill>
                  <a:schemeClr val="accent1"/>
                </a:solidFill>
                <a:effectLst>
                  <a:outerShdw blurRad="38100" dist="25400" dir="5400000" algn="ctr" rotWithShape="0">
                    <a:srgbClr val="6E747A">
                      <a:alpha val="43000"/>
                    </a:srgbClr>
                  </a:outerShdw>
                </a:effectLst>
                <a:latin typeface="Calibri" pitchFamily="34" charset="0"/>
              </a:rPr>
              <a:t>M</a:t>
            </a:r>
            <a:r>
              <a:rPr kumimoji="0" lang="en-GB" sz="2200" i="0" u="none" strike="noStrike" normalizeH="0" baseline="-25000" dirty="0">
                <a:ln w="0"/>
                <a:solidFill>
                  <a:schemeClr val="accent1"/>
                </a:solidFill>
                <a:effectLst>
                  <a:outerShdw blurRad="38100" dist="25400" dir="5400000" algn="ctr" rotWithShape="0">
                    <a:srgbClr val="6E747A">
                      <a:alpha val="43000"/>
                    </a:srgbClr>
                  </a:outerShdw>
                </a:effectLst>
                <a:latin typeface="Calibri" pitchFamily="34" charset="0"/>
              </a:rPr>
              <a:t>A=N+Z</a:t>
            </a:r>
            <a:r>
              <a:rPr kumimoji="0" lang="en-GB" sz="2200" i="0" u="none" strike="noStrike" normalizeH="0" baseline="0" dirty="0">
                <a:ln w="0"/>
                <a:solidFill>
                  <a:schemeClr val="accent1"/>
                </a:solidFill>
                <a:effectLst>
                  <a:outerShdw blurRad="38100" dist="25400" dir="5400000" algn="ctr" rotWithShape="0">
                    <a:srgbClr val="6E747A">
                      <a:alpha val="43000"/>
                    </a:srgbClr>
                  </a:outerShdw>
                </a:effectLst>
                <a:latin typeface="Calibri" pitchFamily="34" charset="0"/>
              </a:rPr>
              <a:t> </a:t>
            </a:r>
            <a:r>
              <a:rPr lang="en-GB" sz="2200" dirty="0">
                <a:ln w="0"/>
                <a:solidFill>
                  <a:schemeClr val="accent1"/>
                </a:solidFill>
                <a:effectLst>
                  <a:outerShdw blurRad="38100" dist="25400" dir="5400000" algn="ctr" rotWithShape="0">
                    <a:srgbClr val="6E747A">
                      <a:alpha val="43000"/>
                    </a:srgbClr>
                  </a:outerShdw>
                </a:effectLst>
              </a:rPr>
              <a:t>≈</a:t>
            </a:r>
            <a:r>
              <a:rPr kumimoji="0" lang="en-GB" sz="2200" i="0" u="none" strike="noStrike" normalizeH="0" baseline="0" dirty="0">
                <a:ln w="0"/>
                <a:solidFill>
                  <a:schemeClr val="accent1"/>
                </a:solidFill>
                <a:effectLst>
                  <a:outerShdw blurRad="38100" dist="25400" dir="5400000" algn="ctr" rotWithShape="0">
                    <a:srgbClr val="6E747A">
                      <a:alpha val="43000"/>
                    </a:srgbClr>
                  </a:outerShdw>
                </a:effectLst>
                <a:latin typeface="Calibri" pitchFamily="34" charset="0"/>
              </a:rPr>
              <a:t> N*</a:t>
            </a:r>
            <a:r>
              <a:rPr kumimoji="0" lang="en-GB" sz="2200" i="0" u="none" strike="noStrike" normalizeH="0" baseline="0" dirty="0" err="1">
                <a:ln w="0"/>
                <a:solidFill>
                  <a:schemeClr val="accent1"/>
                </a:solidFill>
                <a:effectLst>
                  <a:outerShdw blurRad="38100" dist="25400" dir="5400000" algn="ctr" rotWithShape="0">
                    <a:srgbClr val="6E747A">
                      <a:alpha val="43000"/>
                    </a:srgbClr>
                  </a:outerShdw>
                </a:effectLst>
                <a:latin typeface="Calibri" pitchFamily="34" charset="0"/>
              </a:rPr>
              <a:t>m</a:t>
            </a:r>
            <a:r>
              <a:rPr kumimoji="0" lang="en-GB" sz="2200" i="0" u="none" strike="noStrike" normalizeH="0" baseline="-25000" dirty="0" err="1">
                <a:ln w="0"/>
                <a:solidFill>
                  <a:schemeClr val="accent1"/>
                </a:solidFill>
                <a:effectLst>
                  <a:outerShdw blurRad="38100" dist="25400" dir="5400000" algn="ctr" rotWithShape="0">
                    <a:srgbClr val="6E747A">
                      <a:alpha val="43000"/>
                    </a:srgbClr>
                  </a:outerShdw>
                </a:effectLst>
                <a:latin typeface="Calibri" pitchFamily="34" charset="0"/>
              </a:rPr>
              <a:t>n</a:t>
            </a:r>
            <a:r>
              <a:rPr kumimoji="0" lang="en-GB" sz="2200" i="0" u="none" strike="noStrike" normalizeH="0" baseline="0" dirty="0">
                <a:ln w="0"/>
                <a:solidFill>
                  <a:schemeClr val="accent1"/>
                </a:solidFill>
                <a:effectLst>
                  <a:outerShdw blurRad="38100" dist="25400" dir="5400000" algn="ctr" rotWithShape="0">
                    <a:srgbClr val="6E747A">
                      <a:alpha val="43000"/>
                    </a:srgbClr>
                  </a:outerShdw>
                </a:effectLst>
                <a:latin typeface="Calibri" pitchFamily="34" charset="0"/>
              </a:rPr>
              <a:t> + Z*</a:t>
            </a:r>
            <a:r>
              <a:rPr kumimoji="0" lang="en-GB" sz="2200" i="0" u="none" strike="noStrike" normalizeH="0" baseline="0" dirty="0" err="1">
                <a:ln w="0"/>
                <a:solidFill>
                  <a:schemeClr val="accent1"/>
                </a:solidFill>
                <a:effectLst>
                  <a:outerShdw blurRad="38100" dist="25400" dir="5400000" algn="ctr" rotWithShape="0">
                    <a:srgbClr val="6E747A">
                      <a:alpha val="43000"/>
                    </a:srgbClr>
                  </a:outerShdw>
                </a:effectLst>
                <a:latin typeface="Calibri" pitchFamily="34" charset="0"/>
              </a:rPr>
              <a:t>m</a:t>
            </a:r>
            <a:r>
              <a:rPr kumimoji="0" lang="en-GB" sz="2200" i="0" u="none" strike="noStrike" normalizeH="0" baseline="-25000" dirty="0" err="1">
                <a:ln w="0"/>
                <a:solidFill>
                  <a:schemeClr val="accent1"/>
                </a:solidFill>
                <a:effectLst>
                  <a:outerShdw blurRad="38100" dist="25400" dir="5400000" algn="ctr" rotWithShape="0">
                    <a:srgbClr val="6E747A">
                      <a:alpha val="43000"/>
                    </a:srgbClr>
                  </a:outerShdw>
                </a:effectLst>
                <a:latin typeface="Calibri" pitchFamily="34" charset="0"/>
              </a:rPr>
              <a:t>p</a:t>
            </a:r>
            <a:endParaRPr kumimoji="0" lang="en-US" sz="2200" i="0" u="none" strike="noStrike" normalizeH="0" baseline="-25000" dirty="0">
              <a:ln w="0"/>
              <a:solidFill>
                <a:schemeClr val="accent1"/>
              </a:solidFill>
              <a:effectLst>
                <a:outerShdw blurRad="38100" dist="25400" dir="5400000" algn="ctr" rotWithShape="0">
                  <a:srgbClr val="6E747A">
                    <a:alpha val="43000"/>
                  </a:srgbClr>
                </a:outerShdw>
              </a:effectLst>
              <a:latin typeface="Calibri" pitchFamily="34" charset="0"/>
            </a:endParaRPr>
          </a:p>
        </p:txBody>
      </p:sp>
    </p:spTree>
    <p:extLst>
      <p:ext uri="{BB962C8B-B14F-4D97-AF65-F5344CB8AC3E}">
        <p14:creationId xmlns:p14="http://schemas.microsoft.com/office/powerpoint/2010/main" val="682974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par>
                                <p:cTn id="11" presetID="16" presetClass="entr" presetSubtype="21" fill="hold" grpId="0" nodeType="withEffect">
                                  <p:stCondLst>
                                    <p:cond delay="90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par>
                                <p:cTn id="14" presetID="16" presetClass="entr" presetSubtype="21" fill="hold" grpId="0" nodeType="withEffect">
                                  <p:stCondLst>
                                    <p:cond delay="90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7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circle(in)">
                                      <p:cBhvr>
                                        <p:cTn id="21" dur="2000"/>
                                        <p:tgtEl>
                                          <p:spTgt spid="9">
                                            <p:txEl>
                                              <p:pRg st="0" end="0"/>
                                            </p:txEl>
                                          </p:spTgt>
                                        </p:tgtEl>
                                      </p:cBhvr>
                                    </p:animEffect>
                                  </p:childTnLst>
                                </p:cTn>
                              </p:par>
                              <p:par>
                                <p:cTn id="22" presetID="6" presetClass="entr" presetSubtype="16" fill="hold" nodeType="withEffect">
                                  <p:stCondLst>
                                    <p:cond delay="0"/>
                                  </p:stCondLst>
                                  <p:childTnLst>
                                    <p:set>
                                      <p:cBhvr>
                                        <p:cTn id="23" dur="1" fill="hold">
                                          <p:stCondLst>
                                            <p:cond delay="0"/>
                                          </p:stCondLst>
                                        </p:cTn>
                                        <p:tgtEl>
                                          <p:spTgt spid="9">
                                            <p:txEl>
                                              <p:pRg st="1" end="1"/>
                                            </p:txEl>
                                          </p:spTgt>
                                        </p:tgtEl>
                                        <p:attrNameLst>
                                          <p:attrName>style.visibility</p:attrName>
                                        </p:attrNameLst>
                                      </p:cBhvr>
                                      <p:to>
                                        <p:strVal val="visible"/>
                                      </p:to>
                                    </p:set>
                                    <p:animEffect transition="in" filter="circle(in)">
                                      <p:cBhvr>
                                        <p:cTn id="24" dur="2000"/>
                                        <p:tgtEl>
                                          <p:spTgt spid="9">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9">
                                            <p:txEl>
                                              <p:pRg st="2" end="2"/>
                                            </p:txEl>
                                          </p:spTgt>
                                        </p:tgtEl>
                                        <p:attrNameLst>
                                          <p:attrName>style.visibility</p:attrName>
                                        </p:attrNameLst>
                                      </p:cBhvr>
                                      <p:to>
                                        <p:strVal val="visible"/>
                                      </p:to>
                                    </p:set>
                                    <p:animEffect transition="in" filter="circle(in)">
                                      <p:cBhvr>
                                        <p:cTn id="29" dur="2000"/>
                                        <p:tgtEl>
                                          <p:spTgt spid="9">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9">
                                            <p:txEl>
                                              <p:pRg st="3" end="3"/>
                                            </p:txEl>
                                          </p:spTgt>
                                        </p:tgtEl>
                                        <p:attrNameLst>
                                          <p:attrName>style.visibility</p:attrName>
                                        </p:attrNameLst>
                                      </p:cBhvr>
                                      <p:to>
                                        <p:strVal val="visible"/>
                                      </p:to>
                                    </p:set>
                                    <p:animEffect transition="in" filter="circle(in)">
                                      <p:cBhvr>
                                        <p:cTn id="34" dur="20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Origin of Mass</a:t>
            </a:r>
          </a:p>
        </p:txBody>
      </p:sp>
      <p:sp>
        <p:nvSpPr>
          <p:cNvPr id="3" name="Content Placeholder 2"/>
          <p:cNvSpPr>
            <a:spLocks noGrp="1"/>
          </p:cNvSpPr>
          <p:nvPr>
            <p:ph idx="1"/>
          </p:nvPr>
        </p:nvSpPr>
        <p:spPr>
          <a:xfrm>
            <a:off x="609600" y="1447805"/>
            <a:ext cx="5715000" cy="4525963"/>
          </a:xfrm>
        </p:spPr>
        <p:txBody>
          <a:bodyPr/>
          <a:lstStyle/>
          <a:p>
            <a:r>
              <a:rPr lang="en-US" sz="3200" i="1" dirty="0">
                <a:solidFill>
                  <a:srgbClr val="FF0000"/>
                </a:solidFill>
              </a:rPr>
              <a:t>The vast majority of mass comes from the energy needed to hold quarks together inside nuclei</a:t>
            </a:r>
          </a:p>
        </p:txBody>
      </p:sp>
      <p:sp>
        <p:nvSpPr>
          <p:cNvPr id="4" name="Date Placeholder 3"/>
          <p:cNvSpPr>
            <a:spLocks noGrp="1"/>
          </p:cNvSpPr>
          <p:nvPr>
            <p:ph type="dt" sz="half" idx="10"/>
          </p:nvPr>
        </p:nvSpPr>
        <p:spPr/>
        <p:txBody>
          <a:bodyPr/>
          <a:lstStyle/>
          <a:p>
            <a:r>
              <a:rPr lang="en-US"/>
              <a:t>.                    2025 October 13: NJU INP IWSHSSI 2025                                             (86)</a:t>
            </a:r>
            <a:endParaRPr lang="en-US" dirty="0"/>
          </a:p>
        </p:txBody>
      </p:sp>
      <p:sp>
        <p:nvSpPr>
          <p:cNvPr id="5" name="Footer Placeholder 4"/>
          <p:cNvSpPr>
            <a:spLocks noGrp="1"/>
          </p:cNvSpPr>
          <p:nvPr>
            <p:ph type="ftr" sz="quarter" idx="11"/>
          </p:nvPr>
        </p:nvSpPr>
        <p:spPr/>
        <p:txBody>
          <a:bodyPr/>
          <a:lstStyle/>
          <a:p>
            <a:r>
              <a:rPr lang="en-US"/>
              <a:t>Craig Roberts cdroberts@nju.edu.cn  470  1/4 Emergent Hadron Mass: Origins and Consequences</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25</a:t>
            </a:fld>
            <a:endParaRPr lang="en-US"/>
          </a:p>
        </p:txBody>
      </p:sp>
      <p:sp>
        <p:nvSpPr>
          <p:cNvPr id="10" name="Content Placeholder 2"/>
          <p:cNvSpPr txBox="1">
            <a:spLocks/>
          </p:cNvSpPr>
          <p:nvPr/>
        </p:nvSpPr>
        <p:spPr bwMode="auto">
          <a:xfrm>
            <a:off x="1981200" y="2286000"/>
            <a:ext cx="3581400" cy="3636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1F497D"/>
              </a:buClr>
              <a:buFont typeface="Wingdings" pitchFamily="2" charset="2"/>
              <a:buChar char="Ø"/>
              <a:defRPr sz="2200">
                <a:solidFill>
                  <a:schemeClr val="tx2">
                    <a:lumMod val="75000"/>
                  </a:schemeClr>
                </a:solidFill>
                <a:latin typeface="+mn-lt"/>
                <a:ea typeface="+mn-ea"/>
                <a:cs typeface="+mn-cs"/>
              </a:defRPr>
            </a:lvl1pPr>
            <a:lvl2pPr marL="742950" indent="-285750" algn="l" rtl="0" eaLnBrk="1" fontAlgn="base" hangingPunct="1">
              <a:spcBef>
                <a:spcPct val="20000"/>
              </a:spcBef>
              <a:spcAft>
                <a:spcPct val="0"/>
              </a:spcAft>
              <a:buClr>
                <a:srgbClr val="1F497D"/>
              </a:buClr>
              <a:buChar char="–"/>
              <a:defRPr sz="2000">
                <a:solidFill>
                  <a:schemeClr val="tx2">
                    <a:lumMod val="75000"/>
                  </a:schemeClr>
                </a:solidFill>
                <a:latin typeface="+mn-lt"/>
              </a:defRPr>
            </a:lvl2pPr>
            <a:lvl3pPr marL="1143000" indent="-228600" algn="l" rtl="0" eaLnBrk="1" fontAlgn="base" hangingPunct="1">
              <a:spcBef>
                <a:spcPct val="20000"/>
              </a:spcBef>
              <a:spcAft>
                <a:spcPct val="0"/>
              </a:spcAft>
              <a:buClr>
                <a:srgbClr val="1F497D"/>
              </a:buClr>
              <a:buChar char="•"/>
              <a:defRPr sz="1600">
                <a:solidFill>
                  <a:schemeClr val="tx2">
                    <a:lumMod val="75000"/>
                  </a:schemeClr>
                </a:solidFill>
                <a:latin typeface="+mn-lt"/>
              </a:defRPr>
            </a:lvl3pPr>
            <a:lvl4pPr marL="1600200" indent="-228600" algn="l" rtl="0" eaLnBrk="1" fontAlgn="base" hangingPunct="1">
              <a:spcBef>
                <a:spcPct val="20000"/>
              </a:spcBef>
              <a:spcAft>
                <a:spcPct val="0"/>
              </a:spcAft>
              <a:buClr>
                <a:srgbClr val="1F497D"/>
              </a:buClr>
              <a:buChar char="–"/>
              <a:defRPr sz="1600">
                <a:solidFill>
                  <a:schemeClr val="tx2">
                    <a:lumMod val="75000"/>
                  </a:schemeClr>
                </a:solidFill>
                <a:latin typeface="+mn-lt"/>
              </a:defRPr>
            </a:lvl4pPr>
            <a:lvl5pPr marL="2057400" indent="-228600" algn="l" rtl="0" eaLnBrk="1" fontAlgn="base" hangingPunct="1">
              <a:spcBef>
                <a:spcPct val="20000"/>
              </a:spcBef>
              <a:spcAft>
                <a:spcPct val="0"/>
              </a:spcAft>
              <a:buClr>
                <a:srgbClr val="1F497D"/>
              </a:buClr>
              <a:buFont typeface="Arial" charset="0"/>
              <a:buChar char="»"/>
              <a:defRPr sz="1600">
                <a:solidFill>
                  <a:schemeClr val="tx2">
                    <a:lumMod val="75000"/>
                  </a:schemeClr>
                </a:solidFill>
                <a:latin typeface="+mn-lt"/>
              </a:defRPr>
            </a:lvl5pPr>
            <a:lvl6pPr marL="25146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6pPr>
            <a:lvl7pPr marL="29718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7pPr>
            <a:lvl8pPr marL="34290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8pPr>
            <a:lvl9pPr marL="38862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9pPr>
          </a:lstStyle>
          <a:p>
            <a:endParaRPr lang="en-GB" sz="2400" dirty="0">
              <a:solidFill>
                <a:srgbClr val="008000"/>
              </a:solidFill>
            </a:endParaRPr>
          </a:p>
        </p:txBody>
      </p:sp>
      <p:sp>
        <p:nvSpPr>
          <p:cNvPr id="11" name="TextBox 10"/>
          <p:cNvSpPr txBox="1"/>
          <p:nvPr/>
        </p:nvSpPr>
        <p:spPr>
          <a:xfrm>
            <a:off x="3385256" y="218209"/>
            <a:ext cx="386644" cy="646331"/>
          </a:xfrm>
          <a:prstGeom prst="rect">
            <a:avLst/>
          </a:prstGeom>
          <a:noFill/>
        </p:spPr>
        <p:txBody>
          <a:bodyPr wrap="none" rtlCol="0">
            <a:spAutoFit/>
          </a:bodyPr>
          <a:lstStyle/>
          <a:p>
            <a:r>
              <a:rPr lang="en-GB" sz="3600" b="1" dirty="0">
                <a:solidFill>
                  <a:schemeClr val="tx2">
                    <a:lumMod val="75000"/>
                  </a:schemeClr>
                </a:solidFill>
                <a:latin typeface="Trebuchet MS" panose="020B0603020202020204" pitchFamily="34" charset="0"/>
              </a:rPr>
              <a:t>?</a:t>
            </a:r>
          </a:p>
        </p:txBody>
      </p:sp>
      <p:pic>
        <p:nvPicPr>
          <p:cNvPr id="12" name="Picture 11">
            <a:extLst>
              <a:ext uri="{FF2B5EF4-FFF2-40B4-BE49-F238E27FC236}">
                <a16:creationId xmlns:a16="http://schemas.microsoft.com/office/drawing/2014/main" id="{E62198FA-D8B0-4CF5-B5E9-B0219D0A24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4677" y="3352804"/>
            <a:ext cx="3420123" cy="3420123"/>
          </a:xfrm>
          <a:prstGeom prst="rect">
            <a:avLst/>
          </a:prstGeom>
        </p:spPr>
      </p:pic>
      <p:pic>
        <p:nvPicPr>
          <p:cNvPr id="13" name="Picture 12">
            <a:extLst>
              <a:ext uri="{FF2B5EF4-FFF2-40B4-BE49-F238E27FC236}">
                <a16:creationId xmlns:a16="http://schemas.microsoft.com/office/drawing/2014/main" id="{2E0D0E83-2025-40BE-98F1-29F67C5141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53357" y="1880001"/>
            <a:ext cx="3500761" cy="3500761"/>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1715" y="2374034"/>
            <a:ext cx="5181600" cy="3941763"/>
          </a:xfrm>
          <a:prstGeom prst="rect">
            <a:avLst/>
          </a:prstGeom>
        </p:spPr>
      </p:pic>
    </p:spTree>
    <p:extLst>
      <p:ext uri="{BB962C8B-B14F-4D97-AF65-F5344CB8AC3E}">
        <p14:creationId xmlns:p14="http://schemas.microsoft.com/office/powerpoint/2010/main" val="2784403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xit" presetSubtype="32" fill="hold" nodeType="withEffect">
                                  <p:stCondLst>
                                    <p:cond delay="0"/>
                                  </p:stCondLst>
                                  <p:childTnLst>
                                    <p:animEffect transition="out" filter="circle(out)">
                                      <p:cBhvr>
                                        <p:cTn id="9" dur="2000"/>
                                        <p:tgtEl>
                                          <p:spTgt spid="11">
                                            <p:txEl>
                                              <p:pRg st="0" end="0"/>
                                            </p:txEl>
                                          </p:spTgt>
                                        </p:tgtEl>
                                      </p:cBhvr>
                                    </p:animEffect>
                                    <p:set>
                                      <p:cBhvr>
                                        <p:cTn id="10" dur="1" fill="hold">
                                          <p:stCondLst>
                                            <p:cond delay="1999"/>
                                          </p:stCondLst>
                                        </p:cTn>
                                        <p:tgtEl>
                                          <p:spTgt spid="11">
                                            <p:txEl>
                                              <p:pRg st="0" end="0"/>
                                            </p:txEl>
                                          </p:spTgt>
                                        </p:tgtEl>
                                        <p:attrNameLst>
                                          <p:attrName>style.visibility</p:attrName>
                                        </p:attrNameLst>
                                      </p:cBhvr>
                                      <p:to>
                                        <p:strVal val="hidden"/>
                                      </p:to>
                                    </p:set>
                                  </p:childTnLst>
                                </p:cTn>
                              </p:par>
                              <p:par>
                                <p:cTn id="11" presetID="6" presetClass="entr" presetSubtype="16" fill="hold" nodeType="withEffect" nodePh="1">
                                  <p:stCondLst>
                                    <p:cond delay="0"/>
                                  </p:stCondLst>
                                  <p:endCondLst>
                                    <p:cond evt="begin" delay="0">
                                      <p:tn val="11"/>
                                    </p:cond>
                                  </p:end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circle(in)">
                                      <p:cBhvr>
                                        <p:cTn id="13" dur="2000"/>
                                        <p:tgtEl>
                                          <p:spTgt spid="10">
                                            <p:txEl>
                                              <p:pRg st="0" end="0"/>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ircle(in)">
                                      <p:cBhvr>
                                        <p:cTn id="1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ball, equipment, table, room&#10;&#10;Description automatically generated">
            <a:extLst>
              <a:ext uri="{FF2B5EF4-FFF2-40B4-BE49-F238E27FC236}">
                <a16:creationId xmlns:a16="http://schemas.microsoft.com/office/drawing/2014/main" id="{6C607FA0-D25C-4B49-9CD5-D606401DD365}"/>
              </a:ext>
            </a:extLst>
          </p:cNvPr>
          <p:cNvPicPr>
            <a:picLocks noChangeAspect="1"/>
          </p:cNvPicPr>
          <p:nvPr/>
        </p:nvPicPr>
        <p:blipFill rotWithShape="1">
          <a:blip r:embed="rId2">
            <a:extLst>
              <a:ext uri="{28A0092B-C50C-407E-A947-70E740481C1C}">
                <a14:useLocalDpi xmlns:a14="http://schemas.microsoft.com/office/drawing/2010/main" val="0"/>
              </a:ext>
            </a:extLst>
          </a:blip>
          <a:srcRect t="6478" b="9252"/>
          <a:stretch/>
        </p:blipFill>
        <p:spPr>
          <a:xfrm>
            <a:off x="20" y="10"/>
            <a:ext cx="12191980" cy="6857990"/>
          </a:xfrm>
          <a:prstGeom prst="rect">
            <a:avLst/>
          </a:prstGeom>
          <a:noFill/>
        </p:spPr>
      </p:pic>
      <p:sp>
        <p:nvSpPr>
          <p:cNvPr id="2" name="Date Placeholder 1" hidden="1">
            <a:extLst>
              <a:ext uri="{FF2B5EF4-FFF2-40B4-BE49-F238E27FC236}">
                <a16:creationId xmlns:a16="http://schemas.microsoft.com/office/drawing/2014/main" id="{4DC2C991-D1AA-449A-843F-9D17309FDF67}"/>
              </a:ext>
            </a:extLst>
          </p:cNvPr>
          <p:cNvSpPr>
            <a:spLocks noGrp="1"/>
          </p:cNvSpPr>
          <p:nvPr>
            <p:ph type="dt" sz="half" idx="10"/>
          </p:nvPr>
        </p:nvSpPr>
        <p:spPr/>
        <p:txBody>
          <a:bodyPr/>
          <a:lstStyle/>
          <a:p>
            <a:pPr>
              <a:spcAft>
                <a:spcPts val="600"/>
              </a:spcAft>
            </a:pPr>
            <a:r>
              <a:rPr lang="en-US"/>
              <a:t>.                    2025 October 13: NJU INP IWSHSSI 2025                                             (86)</a:t>
            </a:r>
          </a:p>
        </p:txBody>
      </p:sp>
      <p:sp>
        <p:nvSpPr>
          <p:cNvPr id="3" name="Footer Placeholder 2">
            <a:extLst>
              <a:ext uri="{FF2B5EF4-FFF2-40B4-BE49-F238E27FC236}">
                <a16:creationId xmlns:a16="http://schemas.microsoft.com/office/drawing/2014/main" id="{38A2BF35-7893-443C-92F7-50D19F6BD46F}"/>
              </a:ext>
            </a:extLst>
          </p:cNvPr>
          <p:cNvSpPr>
            <a:spLocks noGrp="1"/>
          </p:cNvSpPr>
          <p:nvPr>
            <p:ph type="ftr" sz="quarter" idx="11"/>
          </p:nvPr>
        </p:nvSpPr>
        <p:spPr/>
        <p:txBody>
          <a:bodyPr/>
          <a:lstStyle/>
          <a:p>
            <a:pPr>
              <a:spcAft>
                <a:spcPts val="600"/>
              </a:spcAft>
            </a:pPr>
            <a:r>
              <a:rPr lang="en-US">
                <a:solidFill>
                  <a:schemeClr val="bg1"/>
                </a:solidFill>
              </a:rPr>
              <a:t>Craig Roberts cdroberts@nju.edu.cn  470  1/4 Emergent Hadron Mass: Origins and Consequences</a:t>
            </a:r>
            <a:endParaRPr lang="en-US" dirty="0">
              <a:solidFill>
                <a:schemeClr val="bg1"/>
              </a:solidFill>
            </a:endParaRPr>
          </a:p>
        </p:txBody>
      </p:sp>
      <p:sp>
        <p:nvSpPr>
          <p:cNvPr id="4" name="Slide Number Placeholder 3" hidden="1">
            <a:extLst>
              <a:ext uri="{FF2B5EF4-FFF2-40B4-BE49-F238E27FC236}">
                <a16:creationId xmlns:a16="http://schemas.microsoft.com/office/drawing/2014/main" id="{3DF98FF3-4151-401E-8531-C2F6E5E40F92}"/>
              </a:ext>
            </a:extLst>
          </p:cNvPr>
          <p:cNvSpPr>
            <a:spLocks noGrp="1"/>
          </p:cNvSpPr>
          <p:nvPr>
            <p:ph type="sldNum" sz="quarter" idx="12"/>
          </p:nvPr>
        </p:nvSpPr>
        <p:spPr/>
        <p:txBody>
          <a:bodyPr/>
          <a:lstStyle/>
          <a:p>
            <a:pPr>
              <a:spcAft>
                <a:spcPts val="600"/>
              </a:spcAft>
            </a:pPr>
            <a:fld id="{87034D8C-3CB4-402A-BC46-2AB14C0FE90A}" type="slidenum">
              <a:rPr lang="en-US" smtClean="0"/>
              <a:pPr>
                <a:spcAft>
                  <a:spcPts val="600"/>
                </a:spcAft>
              </a:pPr>
              <a:t>26</a:t>
            </a:fld>
            <a:endParaRPr lang="en-US"/>
          </a:p>
        </p:txBody>
      </p:sp>
      <p:sp>
        <p:nvSpPr>
          <p:cNvPr id="7" name="TextBox 6">
            <a:extLst>
              <a:ext uri="{FF2B5EF4-FFF2-40B4-BE49-F238E27FC236}">
                <a16:creationId xmlns:a16="http://schemas.microsoft.com/office/drawing/2014/main" id="{382EE351-0765-46F6-AB6F-C2051DAC944F}"/>
              </a:ext>
            </a:extLst>
          </p:cNvPr>
          <p:cNvSpPr txBox="1"/>
          <p:nvPr/>
        </p:nvSpPr>
        <p:spPr>
          <a:xfrm>
            <a:off x="5745481" y="716281"/>
            <a:ext cx="5913119" cy="646331"/>
          </a:xfrm>
          <a:prstGeom prst="rect">
            <a:avLst/>
          </a:prstGeom>
          <a:noFill/>
        </p:spPr>
        <p:txBody>
          <a:bodyPr wrap="square" rtlCol="0">
            <a:spAutoFit/>
          </a:bodyPr>
          <a:lstStyle/>
          <a:p>
            <a:r>
              <a:rPr lang="en-GB" sz="3600" dirty="0">
                <a:solidFill>
                  <a:schemeClr val="bg1"/>
                </a:solidFill>
                <a:latin typeface="Adobe Hebrew"/>
              </a:rPr>
              <a:t>Quarks? What are quarks? </a:t>
            </a:r>
            <a:endParaRPr lang="en-US" sz="3600" dirty="0">
              <a:solidFill>
                <a:schemeClr val="bg1"/>
              </a:solidFill>
              <a:latin typeface="Adobe Hebrew"/>
            </a:endParaRPr>
          </a:p>
        </p:txBody>
      </p:sp>
    </p:spTree>
    <p:extLst>
      <p:ext uri="{BB962C8B-B14F-4D97-AF65-F5344CB8AC3E}">
        <p14:creationId xmlns:p14="http://schemas.microsoft.com/office/powerpoint/2010/main" val="2967733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86006" y="198474"/>
            <a:ext cx="7634717" cy="4476719"/>
          </a:xfrm>
          <a:prstGeom prst="rect">
            <a:avLst/>
          </a:prstGeom>
          <a:ln>
            <a:noFill/>
          </a:ln>
          <a:effectLst>
            <a:outerShdw blurRad="292100" dist="139700" dir="2700000" algn="tl" rotWithShape="0">
              <a:srgbClr val="333333">
                <a:alpha val="65000"/>
              </a:srgbClr>
            </a:outerShdw>
          </a:effectLst>
        </p:spPr>
      </p:pic>
      <p:sp>
        <p:nvSpPr>
          <p:cNvPr id="10" name="Title 1"/>
          <p:cNvSpPr txBox="1">
            <a:spLocks/>
          </p:cNvSpPr>
          <p:nvPr/>
        </p:nvSpPr>
        <p:spPr bwMode="auto">
          <a:xfrm>
            <a:off x="2209800" y="4810131"/>
            <a:ext cx="7772400" cy="13620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defRPr/>
            </a:pPr>
            <a:endParaRPr lang="en-US" sz="8800" b="1" kern="0" dirty="0">
              <a:solidFill>
                <a:schemeClr val="tx2"/>
              </a:solidFill>
              <a:latin typeface="+mj-lt"/>
              <a:ea typeface="+mj-ea"/>
              <a:cs typeface="+mj-cs"/>
            </a:endParaRPr>
          </a:p>
        </p:txBody>
      </p:sp>
      <p:sp>
        <p:nvSpPr>
          <p:cNvPr id="2" name="Title 1"/>
          <p:cNvSpPr>
            <a:spLocks noGrp="1"/>
          </p:cNvSpPr>
          <p:nvPr>
            <p:ph type="title"/>
          </p:nvPr>
        </p:nvSpPr>
        <p:spPr>
          <a:xfrm>
            <a:off x="1524000" y="4455765"/>
            <a:ext cx="9144000" cy="1362075"/>
          </a:xfrm>
        </p:spPr>
        <p:txBody>
          <a:bodyPr/>
          <a:lstStyle/>
          <a:p>
            <a:pPr lvl="0" algn="ctr"/>
            <a:r>
              <a:rPr lang="en-US" sz="66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rPr>
              <a:t>Quantum Chromodynamics</a:t>
            </a:r>
            <a:endParaRPr lang="en-US" sz="6600" i="1" dirty="0"/>
          </a:p>
        </p:txBody>
      </p:sp>
      <p:sp>
        <p:nvSpPr>
          <p:cNvPr id="4" name="Date Placeholder 3"/>
          <p:cNvSpPr>
            <a:spLocks noGrp="1"/>
          </p:cNvSpPr>
          <p:nvPr>
            <p:ph type="dt" sz="half" idx="10"/>
          </p:nvPr>
        </p:nvSpPr>
        <p:spPr>
          <a:xfrm>
            <a:off x="7658101" y="6644982"/>
            <a:ext cx="4533899" cy="304800"/>
          </a:xfrm>
        </p:spPr>
        <p:txBody>
          <a:bodyPr/>
          <a:lstStyle/>
          <a:p>
            <a:r>
              <a:rPr lang="en-US"/>
              <a:t>.                    2025 October 13: NJU INP IWSHSSI 2025                                             (86)</a:t>
            </a:r>
            <a:endParaRPr lang="en-US" dirty="0"/>
          </a:p>
        </p:txBody>
      </p:sp>
      <p:sp>
        <p:nvSpPr>
          <p:cNvPr id="5" name="Footer Placeholder 4"/>
          <p:cNvSpPr>
            <a:spLocks noGrp="1"/>
          </p:cNvSpPr>
          <p:nvPr>
            <p:ph type="ftr" sz="quarter" idx="11"/>
          </p:nvPr>
        </p:nvSpPr>
        <p:spPr/>
        <p:txBody>
          <a:bodyPr/>
          <a:lstStyle/>
          <a:p>
            <a:r>
              <a:rPr lang="en-US">
                <a:solidFill>
                  <a:schemeClr val="accent1">
                    <a:lumMod val="50000"/>
                  </a:schemeClr>
                </a:solidFill>
              </a:rPr>
              <a:t>Craig Roberts cdroberts@nju.edu.cn  470  1/4 Emergent Hadron Mass: Origins and Consequences</a:t>
            </a:r>
            <a:endParaRPr lang="en-US" i="1"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27</a:t>
            </a:fld>
            <a:endParaRPr lang="en-US"/>
          </a:p>
        </p:txBody>
      </p:sp>
      <p:sp>
        <p:nvSpPr>
          <p:cNvPr id="8" name="Text Placeholder 7"/>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508450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par>
                                <p:cTn id="14" presetID="51" presetClass="entr" presetSubtype="0" fill="hold" grpId="0" nodeType="withEffect" nodePh="1">
                                  <p:stCondLst>
                                    <p:cond delay="0"/>
                                  </p:stCondLst>
                                  <p:endCondLst>
                                    <p:cond evt="begin" delay="0">
                                      <p:tn val="14"/>
                                    </p:cond>
                                  </p:endCondLst>
                                  <p:childTnLst>
                                    <p:set>
                                      <p:cBhvr>
                                        <p:cTn id="15" dur="1" fill="hold">
                                          <p:stCondLst>
                                            <p:cond delay="0"/>
                                          </p:stCondLst>
                                        </p:cTn>
                                        <p:tgtEl>
                                          <p:spTgt spid="10"/>
                                        </p:tgtEl>
                                        <p:attrNameLst>
                                          <p:attrName>style.visibility</p:attrName>
                                        </p:attrNameLst>
                                      </p:cBhvr>
                                      <p:to>
                                        <p:strVal val="visible"/>
                                      </p:to>
                                    </p:set>
                                    <p:animEffect transition="in" filter="fade">
                                      <p:cBhvr>
                                        <p:cTn id="16" dur="770" decel="100000"/>
                                        <p:tgtEl>
                                          <p:spTgt spid="10"/>
                                        </p:tgtEl>
                                      </p:cBhvr>
                                    </p:animEffect>
                                    <p:animScale>
                                      <p:cBhvr>
                                        <p:cTn id="17" dur="770" decel="100000"/>
                                        <p:tgtEl>
                                          <p:spTgt spid="10"/>
                                        </p:tgtEl>
                                      </p:cBhvr>
                                      <p:from x="10000" y="10000"/>
                                      <p:to x="200000" y="450000"/>
                                    </p:animScale>
                                    <p:animScale>
                                      <p:cBhvr>
                                        <p:cTn id="18" dur="1230" accel="100000" fill="hold">
                                          <p:stCondLst>
                                            <p:cond delay="770"/>
                                          </p:stCondLst>
                                        </p:cTn>
                                        <p:tgtEl>
                                          <p:spTgt spid="10"/>
                                        </p:tgtEl>
                                      </p:cBhvr>
                                      <p:from x="200000" y="450000"/>
                                      <p:to x="100000" y="100000"/>
                                    </p:animScale>
                                    <p:set>
                                      <p:cBhvr>
                                        <p:cTn id="19" dur="770" fill="hold"/>
                                        <p:tgtEl>
                                          <p:spTgt spid="10"/>
                                        </p:tgtEl>
                                        <p:attrNameLst>
                                          <p:attrName>ppt_x</p:attrName>
                                        </p:attrNameLst>
                                      </p:cBhvr>
                                      <p:to>
                                        <p:strVal val="(0.5)"/>
                                      </p:to>
                                    </p:set>
                                    <p:anim from="(0.5)" to="(#ppt_x)" calcmode="lin" valueType="num">
                                      <p:cBhvr>
                                        <p:cTn id="20" dur="1230" accel="100000" fill="hold">
                                          <p:stCondLst>
                                            <p:cond delay="770"/>
                                          </p:stCondLst>
                                        </p:cTn>
                                        <p:tgtEl>
                                          <p:spTgt spid="10"/>
                                        </p:tgtEl>
                                        <p:attrNameLst>
                                          <p:attrName>ppt_x</p:attrName>
                                        </p:attrNameLst>
                                      </p:cBhvr>
                                    </p:anim>
                                    <p:set>
                                      <p:cBhvr>
                                        <p:cTn id="21" dur="770" fill="hold"/>
                                        <p:tgtEl>
                                          <p:spTgt spid="10"/>
                                        </p:tgtEl>
                                        <p:attrNameLst>
                                          <p:attrName>ppt_y</p:attrName>
                                        </p:attrNameLst>
                                      </p:cBhvr>
                                      <p:to>
                                        <p:strVal val="(#ppt_y+0.4)"/>
                                      </p:to>
                                    </p:set>
                                    <p:anim from="(#ppt_y+0.4)" to="(#ppt_y)" calcmode="lin" valueType="num">
                                      <p:cBhvr>
                                        <p:cTn id="22" dur="1230" accel="100000" fill="hold">
                                          <p:stCondLst>
                                            <p:cond delay="770"/>
                                          </p:stCondLst>
                                        </p:cTn>
                                        <p:tgtEl>
                                          <p:spTgt spid="10"/>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nobel Prize Logo.jpg">
            <a:extLst>
              <a:ext uri="{FF2B5EF4-FFF2-40B4-BE49-F238E27FC236}">
                <a16:creationId xmlns:a16="http://schemas.microsoft.com/office/drawing/2014/main" id="{CDEFC67A-6D67-4967-BE38-46381E6599B4}"/>
              </a:ext>
            </a:extLst>
          </p:cNvPr>
          <p:cNvPicPr>
            <a:picLocks noChangeAspect="1"/>
          </p:cNvPicPr>
          <p:nvPr/>
        </p:nvPicPr>
        <p:blipFill>
          <a:blip r:embed="rId2" cstate="print"/>
          <a:stretch>
            <a:fillRect/>
          </a:stretch>
        </p:blipFill>
        <p:spPr>
          <a:xfrm>
            <a:off x="152400" y="136525"/>
            <a:ext cx="1752600" cy="1752600"/>
          </a:xfrm>
          <a:prstGeom prst="rect">
            <a:avLst/>
          </a:prstGeom>
        </p:spPr>
      </p:pic>
      <p:sp>
        <p:nvSpPr>
          <p:cNvPr id="2" name="Title 1">
            <a:extLst>
              <a:ext uri="{FF2B5EF4-FFF2-40B4-BE49-F238E27FC236}">
                <a16:creationId xmlns:a16="http://schemas.microsoft.com/office/drawing/2014/main" id="{69E52B7A-53D2-45D6-A0C7-BDF5AA871661}"/>
              </a:ext>
            </a:extLst>
          </p:cNvPr>
          <p:cNvSpPr>
            <a:spLocks noGrp="1"/>
          </p:cNvSpPr>
          <p:nvPr>
            <p:ph type="title"/>
          </p:nvPr>
        </p:nvSpPr>
        <p:spPr>
          <a:xfrm>
            <a:off x="1676400" y="273050"/>
            <a:ext cx="3581400" cy="1479550"/>
          </a:xfrm>
        </p:spPr>
        <p:txBody>
          <a:bodyPr>
            <a:scene3d>
              <a:camera prst="orthographicFront"/>
              <a:lightRig rig="threePt" dir="t"/>
            </a:scene3d>
            <a:sp3d extrusionH="57150">
              <a:bevelT w="38100" h="38100"/>
            </a:sp3d>
          </a:bodyPr>
          <a:lstStyle/>
          <a:p>
            <a:pPr algn="ctr"/>
            <a:r>
              <a:rPr lang="en-GB" sz="2800" i="1" dirty="0"/>
              <a:t>Strong Interactions </a:t>
            </a:r>
            <a:br>
              <a:rPr lang="en-GB" sz="2800" i="1" dirty="0"/>
            </a:br>
            <a:r>
              <a:rPr lang="en-GB" sz="2800" i="1" dirty="0"/>
              <a:t>in the </a:t>
            </a:r>
            <a:br>
              <a:rPr lang="en-GB" sz="2800" i="1" dirty="0"/>
            </a:br>
            <a:r>
              <a:rPr lang="en-GB" sz="2800" i="1" dirty="0"/>
              <a:t>Standard Model</a:t>
            </a:r>
          </a:p>
        </p:txBody>
      </p:sp>
      <p:pic>
        <p:nvPicPr>
          <p:cNvPr id="9" name="Content Placeholder 8">
            <a:extLst>
              <a:ext uri="{FF2B5EF4-FFF2-40B4-BE49-F238E27FC236}">
                <a16:creationId xmlns:a16="http://schemas.microsoft.com/office/drawing/2014/main" id="{2C23BE3A-AAC7-47BB-84A0-6A0EF0628D1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58968" y="232932"/>
            <a:ext cx="4925568" cy="1806306"/>
          </a:xfrm>
        </p:spPr>
      </p:pic>
      <p:sp>
        <p:nvSpPr>
          <p:cNvPr id="4" name="Text Placeholder 3">
            <a:extLst>
              <a:ext uri="{FF2B5EF4-FFF2-40B4-BE49-F238E27FC236}">
                <a16:creationId xmlns:a16="http://schemas.microsoft.com/office/drawing/2014/main" id="{A3584783-4C2F-48EE-82E6-4B733CEF704D}"/>
              </a:ext>
            </a:extLst>
          </p:cNvPr>
          <p:cNvSpPr>
            <a:spLocks noGrp="1"/>
          </p:cNvSpPr>
          <p:nvPr>
            <p:ph type="body" sz="half" idx="2"/>
          </p:nvPr>
        </p:nvSpPr>
        <p:spPr>
          <a:xfrm>
            <a:off x="876301" y="2286000"/>
            <a:ext cx="10604500" cy="3962401"/>
          </a:xfrm>
        </p:spPr>
        <p:txBody>
          <a:bodyPr/>
          <a:lstStyle/>
          <a:p>
            <a:pPr marL="285750" indent="-285750">
              <a:spcAft>
                <a:spcPts val="600"/>
              </a:spcAft>
              <a:buFont typeface="Wingdings" panose="05000000000000000000" pitchFamily="2" charset="2"/>
              <a:buChar char="Ø"/>
            </a:pPr>
            <a:r>
              <a:rPr lang="en-AU" dirty="0">
                <a:solidFill>
                  <a:schemeClr val="tx2">
                    <a:lumMod val="75000"/>
                  </a:schemeClr>
                </a:solidFill>
              </a:rPr>
              <a:t>The establishment by the mid-1970’s of QCD as the correct theory of the strong interactions completed what is now known prosaically as the Standard Model. </a:t>
            </a:r>
          </a:p>
          <a:p>
            <a:pPr marL="285750" indent="-285750">
              <a:spcAft>
                <a:spcPts val="600"/>
              </a:spcAft>
              <a:buFont typeface="Wingdings" panose="05000000000000000000" pitchFamily="2" charset="2"/>
              <a:buChar char="Ø"/>
            </a:pPr>
            <a:r>
              <a:rPr lang="en-AU" dirty="0">
                <a:solidFill>
                  <a:schemeClr val="tx2">
                    <a:lumMod val="75000"/>
                  </a:schemeClr>
                </a:solidFill>
              </a:rPr>
              <a:t>It offers a description of all known fundamental physics except for gravity, and gravity is something that has no discernible effect when particles are studied a few at a time. </a:t>
            </a:r>
          </a:p>
          <a:p>
            <a:pPr marL="285750" indent="-285750">
              <a:spcAft>
                <a:spcPts val="600"/>
              </a:spcAft>
              <a:buFont typeface="Wingdings" panose="05000000000000000000" pitchFamily="2" charset="2"/>
              <a:buChar char="Ø"/>
            </a:pPr>
            <a:r>
              <a:rPr lang="en-AU" dirty="0">
                <a:solidFill>
                  <a:schemeClr val="tx2">
                    <a:lumMod val="75000"/>
                  </a:schemeClr>
                </a:solidFill>
              </a:rPr>
              <a:t>However, the situation is a bit like the way that the </a:t>
            </a:r>
            <a:r>
              <a:rPr lang="en-AU" dirty="0" err="1">
                <a:solidFill>
                  <a:schemeClr val="tx2">
                    <a:lumMod val="75000"/>
                  </a:schemeClr>
                </a:solidFill>
              </a:rPr>
              <a:t>Navier</a:t>
            </a:r>
            <a:r>
              <a:rPr lang="en-AU" dirty="0">
                <a:solidFill>
                  <a:schemeClr val="tx2">
                    <a:lumMod val="75000"/>
                  </a:schemeClr>
                </a:solidFill>
              </a:rPr>
              <a:t>-Stokes equation accounts for the flow of water. The equations are at some level obviously correct, but there are only a few, limited circumstances in which their consequences can be worked out in any detail. </a:t>
            </a:r>
          </a:p>
          <a:p>
            <a:pPr marL="285750" indent="-285750">
              <a:spcAft>
                <a:spcPts val="600"/>
              </a:spcAft>
              <a:buFont typeface="Wingdings" panose="05000000000000000000" pitchFamily="2" charset="2"/>
              <a:buChar char="Ø"/>
            </a:pPr>
            <a:r>
              <a:rPr lang="en-AU" dirty="0">
                <a:solidFill>
                  <a:schemeClr val="tx2">
                    <a:lumMod val="75000"/>
                  </a:schemeClr>
                </a:solidFill>
              </a:rPr>
              <a:t>Nevertheless, many leading physicists were inclined to conclude in the late 1970’s that the task of basic physics was nearly complete, and we’d soon be out of jobs. </a:t>
            </a:r>
          </a:p>
          <a:p>
            <a:pPr marL="285750" indent="-285750">
              <a:spcAft>
                <a:spcPts val="600"/>
              </a:spcAft>
              <a:buFont typeface="Wingdings" panose="05000000000000000000" pitchFamily="2" charset="2"/>
              <a:buChar char="Ø"/>
            </a:pPr>
            <a:r>
              <a:rPr lang="en-AU" dirty="0">
                <a:solidFill>
                  <a:schemeClr val="tx2">
                    <a:lumMod val="75000"/>
                  </a:schemeClr>
                </a:solidFill>
              </a:rPr>
              <a:t>A famous example was the inaugural lecture of Stephen Hawking as </a:t>
            </a:r>
            <a:r>
              <a:rPr lang="en-AU" dirty="0" err="1">
                <a:solidFill>
                  <a:schemeClr val="tx2">
                    <a:lumMod val="75000"/>
                  </a:schemeClr>
                </a:solidFill>
              </a:rPr>
              <a:t>Lucasian</a:t>
            </a:r>
            <a:r>
              <a:rPr lang="en-AU" dirty="0">
                <a:solidFill>
                  <a:schemeClr val="tx2">
                    <a:lumMod val="75000"/>
                  </a:schemeClr>
                </a:solidFill>
              </a:rPr>
              <a:t> Professor of Mathematics, a chair first held by Isaac Barrow at Cambridge University. Hawking titled his lecture, “Is the End in Sight for Theoretical Physics?” And he argued strongly for “Yes”.</a:t>
            </a:r>
            <a:endParaRPr lang="en-GB" dirty="0">
              <a:solidFill>
                <a:schemeClr val="tx2">
                  <a:lumMod val="75000"/>
                </a:schemeClr>
              </a:solidFill>
            </a:endParaRPr>
          </a:p>
        </p:txBody>
      </p:sp>
      <p:sp>
        <p:nvSpPr>
          <p:cNvPr id="5" name="Date Placeholder 4">
            <a:extLst>
              <a:ext uri="{FF2B5EF4-FFF2-40B4-BE49-F238E27FC236}">
                <a16:creationId xmlns:a16="http://schemas.microsoft.com/office/drawing/2014/main" id="{DDC6238C-A372-48DA-AD16-F84B1B5B1BC4}"/>
              </a:ext>
            </a:extLst>
          </p:cNvPr>
          <p:cNvSpPr>
            <a:spLocks noGrp="1"/>
          </p:cNvSpPr>
          <p:nvPr>
            <p:ph type="dt" sz="half" idx="10"/>
          </p:nvPr>
        </p:nvSpPr>
        <p:spPr>
          <a:xfrm>
            <a:off x="7657320" y="6623441"/>
            <a:ext cx="4419600" cy="234559"/>
          </a:xfrm>
        </p:spPr>
        <p:txBody>
          <a:bodyPr/>
          <a:lstStyle/>
          <a:p>
            <a:r>
              <a:rPr lang="en-US"/>
              <a:t>.                    2025 October 13: NJU INP IWSHSSI 2025                                             (86)</a:t>
            </a:r>
            <a:endParaRPr lang="en-US" dirty="0"/>
          </a:p>
        </p:txBody>
      </p:sp>
      <p:sp>
        <p:nvSpPr>
          <p:cNvPr id="6" name="Footer Placeholder 5">
            <a:extLst>
              <a:ext uri="{FF2B5EF4-FFF2-40B4-BE49-F238E27FC236}">
                <a16:creationId xmlns:a16="http://schemas.microsoft.com/office/drawing/2014/main" id="{0575F880-70CF-45ED-A5EC-AA0DCC990B7E}"/>
              </a:ext>
            </a:extLst>
          </p:cNvPr>
          <p:cNvSpPr>
            <a:spLocks noGrp="1"/>
          </p:cNvSpPr>
          <p:nvPr>
            <p:ph type="ftr" sz="quarter" idx="11"/>
          </p:nvPr>
        </p:nvSpPr>
        <p:spPr/>
        <p:txBody>
          <a:bodyPr/>
          <a:lstStyle/>
          <a:p>
            <a:r>
              <a:rPr lang="en-US"/>
              <a:t>Craig Roberts cdroberts@nju.edu.cn  470  1/4 Emergent Hadron Mass: Origins and Consequences</a:t>
            </a:r>
          </a:p>
        </p:txBody>
      </p:sp>
      <p:sp>
        <p:nvSpPr>
          <p:cNvPr id="7" name="Slide Number Placeholder 6">
            <a:extLst>
              <a:ext uri="{FF2B5EF4-FFF2-40B4-BE49-F238E27FC236}">
                <a16:creationId xmlns:a16="http://schemas.microsoft.com/office/drawing/2014/main" id="{94E72F5A-24F7-4A55-9E76-1AF88775430C}"/>
              </a:ext>
            </a:extLst>
          </p:cNvPr>
          <p:cNvSpPr>
            <a:spLocks noGrp="1"/>
          </p:cNvSpPr>
          <p:nvPr>
            <p:ph type="sldNum" sz="quarter" idx="12"/>
          </p:nvPr>
        </p:nvSpPr>
        <p:spPr/>
        <p:txBody>
          <a:bodyPr/>
          <a:lstStyle/>
          <a:p>
            <a:fld id="{87034D8C-3CB4-402A-BC46-2AB14C0FE90A}" type="slidenum">
              <a:rPr lang="en-US" smtClean="0"/>
              <a:pPr/>
              <a:t>28</a:t>
            </a:fld>
            <a:endParaRPr lang="en-US"/>
          </a:p>
        </p:txBody>
      </p:sp>
      <p:pic>
        <p:nvPicPr>
          <p:cNvPr id="11" name="Picture 10">
            <a:extLst>
              <a:ext uri="{FF2B5EF4-FFF2-40B4-BE49-F238E27FC236}">
                <a16:creationId xmlns:a16="http://schemas.microsoft.com/office/drawing/2014/main" id="{B27D41EC-2B8B-47D6-96D4-09B411FFB3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22681" y="133740"/>
            <a:ext cx="2056879" cy="1542660"/>
          </a:xfrm>
          <a:prstGeom prst="rect">
            <a:avLst/>
          </a:prstGeom>
        </p:spPr>
      </p:pic>
    </p:spTree>
    <p:extLst>
      <p:ext uri="{BB962C8B-B14F-4D97-AF65-F5344CB8AC3E}">
        <p14:creationId xmlns:p14="http://schemas.microsoft.com/office/powerpoint/2010/main" val="325439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circle(in)">
                                      <p:cBhvr>
                                        <p:cTn id="7" dur="2000"/>
                                        <p:tgtEl>
                                          <p:spTgt spid="4">
                                            <p:txEl>
                                              <p:pRg st="4" end="4"/>
                                            </p:txEl>
                                          </p:spTgt>
                                        </p:tgtEl>
                                      </p:cBhvr>
                                    </p:animEffect>
                                  </p:childTnLst>
                                </p:cTn>
                              </p:par>
                              <p:par>
                                <p:cTn id="8" presetID="53" presetClass="entr" presetSubtype="16" fill="hold" nodeType="withEffect">
                                  <p:stCondLst>
                                    <p:cond delay="0"/>
                                  </p:stCondLst>
                                  <p:childTnLst>
                                    <p:set>
                                      <p:cBhvr>
                                        <p:cTn id="9" dur="1" fill="hold">
                                          <p:stCondLst>
                                            <p:cond delay="0"/>
                                          </p:stCondLst>
                                        </p:cTn>
                                        <p:tgtEl>
                                          <p:spTgt spid="4">
                                            <p:txEl>
                                              <p:pRg st="3" end="3"/>
                                            </p:txEl>
                                          </p:spTgt>
                                        </p:tgtEl>
                                        <p:attrNameLst>
                                          <p:attrName>style.visibility</p:attrName>
                                        </p:attrNameLst>
                                      </p:cBhvr>
                                      <p:to>
                                        <p:strVal val="visible"/>
                                      </p:to>
                                    </p:set>
                                    <p:anim calcmode="lin" valueType="num">
                                      <p:cBhvr>
                                        <p:cTn id="10"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11"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1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600" dirty="0"/>
              <a:t>Quantum Chromodynamics (QCD)</a:t>
            </a:r>
          </a:p>
        </p:txBody>
      </p:sp>
      <p:sp>
        <p:nvSpPr>
          <p:cNvPr id="3" name="Content Placeholder 2"/>
          <p:cNvSpPr>
            <a:spLocks noGrp="1"/>
          </p:cNvSpPr>
          <p:nvPr>
            <p:ph idx="1"/>
          </p:nvPr>
        </p:nvSpPr>
        <p:spPr>
          <a:xfrm>
            <a:off x="609600" y="4114805"/>
            <a:ext cx="10972800" cy="4525963"/>
          </a:xfrm>
        </p:spPr>
        <p:txBody>
          <a:bodyPr/>
          <a:lstStyle/>
          <a:p>
            <a:r>
              <a:rPr lang="en-GB" sz="2400" dirty="0"/>
              <a:t>Quite possibly, the most remarkable theory we have ever invented</a:t>
            </a:r>
          </a:p>
          <a:p>
            <a:r>
              <a:rPr lang="en-GB" sz="2400" dirty="0"/>
              <a:t>One line is responsible for the </a:t>
            </a:r>
          </a:p>
          <a:p>
            <a:pPr marL="0" indent="0">
              <a:buNone/>
            </a:pPr>
            <a:r>
              <a:rPr lang="en-GB" sz="2400" dirty="0"/>
              <a:t>        </a:t>
            </a:r>
            <a:r>
              <a:rPr lang="en-GB" sz="2400" u="sng" dirty="0"/>
              <a:t>origin</a:t>
            </a:r>
            <a:r>
              <a:rPr lang="en-GB" sz="2400" dirty="0"/>
              <a:t>, </a:t>
            </a:r>
            <a:r>
              <a:rPr lang="en-GB" sz="2400" u="sng" dirty="0"/>
              <a:t>mass</a:t>
            </a:r>
            <a:r>
              <a:rPr lang="en-GB" sz="2400" dirty="0"/>
              <a:t> and </a:t>
            </a:r>
            <a:r>
              <a:rPr lang="en-GB" sz="2400" u="sng" dirty="0"/>
              <a:t>size</a:t>
            </a:r>
            <a:r>
              <a:rPr lang="en-GB" sz="2400" dirty="0"/>
              <a:t> of all visible matter!</a:t>
            </a:r>
          </a:p>
        </p:txBody>
      </p:sp>
      <p:sp>
        <p:nvSpPr>
          <p:cNvPr id="4" name="Date Placeholder 3"/>
          <p:cNvSpPr>
            <a:spLocks noGrp="1"/>
          </p:cNvSpPr>
          <p:nvPr>
            <p:ph type="dt" sz="half" idx="10"/>
          </p:nvPr>
        </p:nvSpPr>
        <p:spPr/>
        <p:txBody>
          <a:bodyPr/>
          <a:lstStyle/>
          <a:p>
            <a:r>
              <a:rPr lang="en-US"/>
              <a:t>.                    2025 October 13: NJU INP IWSHSSI 2025                                             (86)</a:t>
            </a:r>
            <a:endParaRPr lang="en-US" dirty="0"/>
          </a:p>
        </p:txBody>
      </p:sp>
      <p:sp>
        <p:nvSpPr>
          <p:cNvPr id="5" name="Footer Placeholder 4"/>
          <p:cNvSpPr>
            <a:spLocks noGrp="1"/>
          </p:cNvSpPr>
          <p:nvPr>
            <p:ph type="ftr" sz="quarter" idx="11"/>
          </p:nvPr>
        </p:nvSpPr>
        <p:spPr/>
        <p:txBody>
          <a:bodyPr/>
          <a:lstStyle/>
          <a:p>
            <a:r>
              <a:rPr lang="en-US"/>
              <a:t>Craig Roberts cdroberts@nju.edu.cn  470  1/4 Emergent Hadron Mass: Origins and Consequences</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29</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7550" y="990604"/>
            <a:ext cx="6186455" cy="2948877"/>
          </a:xfrm>
          <a:prstGeom prst="rect">
            <a:avLst/>
          </a:prstGeom>
        </p:spPr>
      </p:pic>
    </p:spTree>
    <p:extLst>
      <p:ext uri="{BB962C8B-B14F-4D97-AF65-F5344CB8AC3E}">
        <p14:creationId xmlns:p14="http://schemas.microsoft.com/office/powerpoint/2010/main" val="5706284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puzzle pieces&#10;&#10;Description automatically generated">
            <a:extLst>
              <a:ext uri="{FF2B5EF4-FFF2-40B4-BE49-F238E27FC236}">
                <a16:creationId xmlns:a16="http://schemas.microsoft.com/office/drawing/2014/main" id="{D7B5C745-80B3-4A08-8B91-B10392C69733}"/>
              </a:ext>
            </a:extLst>
          </p:cNvPr>
          <p:cNvPicPr>
            <a:picLocks noChangeAspect="1"/>
          </p:cNvPicPr>
          <p:nvPr/>
        </p:nvPicPr>
        <p:blipFill rotWithShape="1">
          <a:blip r:embed="rId2">
            <a:extLst>
              <a:ext uri="{28A0092B-C50C-407E-A947-70E740481C1C}">
                <a14:useLocalDpi xmlns:a14="http://schemas.microsoft.com/office/drawing/2010/main" val="0"/>
              </a:ext>
            </a:extLst>
          </a:blip>
          <a:srcRect t="3153" b="12578"/>
          <a:stretch/>
        </p:blipFill>
        <p:spPr>
          <a:xfrm>
            <a:off x="20" y="10"/>
            <a:ext cx="12191980" cy="6857990"/>
          </a:xfrm>
          <a:prstGeom prst="rect">
            <a:avLst/>
          </a:prstGeom>
          <a:noFill/>
        </p:spPr>
      </p:pic>
      <p:sp>
        <p:nvSpPr>
          <p:cNvPr id="2" name="Date Placeholder 1" hidden="1">
            <a:extLst>
              <a:ext uri="{FF2B5EF4-FFF2-40B4-BE49-F238E27FC236}">
                <a16:creationId xmlns:a16="http://schemas.microsoft.com/office/drawing/2014/main" id="{B2B2BC50-53B6-44E3-8ADA-D51E115F673D}"/>
              </a:ext>
            </a:extLst>
          </p:cNvPr>
          <p:cNvSpPr>
            <a:spLocks noGrp="1"/>
          </p:cNvSpPr>
          <p:nvPr>
            <p:ph type="dt" sz="half" idx="10"/>
          </p:nvPr>
        </p:nvSpPr>
        <p:spPr/>
        <p:txBody>
          <a:bodyPr/>
          <a:lstStyle/>
          <a:p>
            <a:pPr>
              <a:spcAft>
                <a:spcPts val="600"/>
              </a:spcAft>
            </a:pPr>
            <a:r>
              <a:rPr lang="en-US"/>
              <a:t>.                    2025 October 13: NJU INP IWSHSSI 2025                                             (86)</a:t>
            </a:r>
          </a:p>
        </p:txBody>
      </p:sp>
      <p:sp>
        <p:nvSpPr>
          <p:cNvPr id="3" name="Footer Placeholder 2">
            <a:extLst>
              <a:ext uri="{FF2B5EF4-FFF2-40B4-BE49-F238E27FC236}">
                <a16:creationId xmlns:a16="http://schemas.microsoft.com/office/drawing/2014/main" id="{65F4E8BA-E82D-4ACD-9464-0FFE58D4D668}"/>
              </a:ext>
            </a:extLst>
          </p:cNvPr>
          <p:cNvSpPr>
            <a:spLocks noGrp="1"/>
          </p:cNvSpPr>
          <p:nvPr>
            <p:ph type="ftr" sz="quarter" idx="11"/>
          </p:nvPr>
        </p:nvSpPr>
        <p:spPr>
          <a:xfrm>
            <a:off x="685800" y="6553200"/>
            <a:ext cx="7922684" cy="228600"/>
          </a:xfrm>
        </p:spPr>
        <p:txBody>
          <a:bodyPr/>
          <a:lstStyle/>
          <a:p>
            <a:pPr>
              <a:spcAft>
                <a:spcPts val="600"/>
              </a:spcAft>
            </a:pPr>
            <a:r>
              <a:rPr lang="en-US"/>
              <a:t>Craig Roberts cdroberts@nju.edu.cn  470  1/4 Emergent Hadron Mass: Origins and Consequences</a:t>
            </a:r>
            <a:endParaRPr lang="en-US" dirty="0"/>
          </a:p>
        </p:txBody>
      </p:sp>
      <p:sp>
        <p:nvSpPr>
          <p:cNvPr id="4" name="Slide Number Placeholder 3" hidden="1">
            <a:extLst>
              <a:ext uri="{FF2B5EF4-FFF2-40B4-BE49-F238E27FC236}">
                <a16:creationId xmlns:a16="http://schemas.microsoft.com/office/drawing/2014/main" id="{E064B1AE-C9BF-4AAB-B3A6-0B2090F0259C}"/>
              </a:ext>
            </a:extLst>
          </p:cNvPr>
          <p:cNvSpPr>
            <a:spLocks noGrp="1"/>
          </p:cNvSpPr>
          <p:nvPr>
            <p:ph type="sldNum" sz="quarter" idx="12"/>
          </p:nvPr>
        </p:nvSpPr>
        <p:spPr/>
        <p:txBody>
          <a:bodyPr/>
          <a:lstStyle/>
          <a:p>
            <a:pPr>
              <a:spcAft>
                <a:spcPts val="600"/>
              </a:spcAft>
            </a:pPr>
            <a:fld id="{87034D8C-3CB4-402A-BC46-2AB14C0FE90A}" type="slidenum">
              <a:rPr lang="en-US" smtClean="0"/>
              <a:pPr>
                <a:spcAft>
                  <a:spcPts val="600"/>
                </a:spcAft>
              </a:pPr>
              <a:t>3</a:t>
            </a:fld>
            <a:endParaRPr lang="en-US"/>
          </a:p>
        </p:txBody>
      </p:sp>
      <p:sp>
        <p:nvSpPr>
          <p:cNvPr id="5" name="Rectangle 4">
            <a:extLst>
              <a:ext uri="{FF2B5EF4-FFF2-40B4-BE49-F238E27FC236}">
                <a16:creationId xmlns:a16="http://schemas.microsoft.com/office/drawing/2014/main" id="{6883BE68-C795-4688-8727-D44F4F00895B}"/>
              </a:ext>
            </a:extLst>
          </p:cNvPr>
          <p:cNvSpPr/>
          <p:nvPr/>
        </p:nvSpPr>
        <p:spPr bwMode="auto">
          <a:xfrm>
            <a:off x="8229600" y="1676400"/>
            <a:ext cx="3581400" cy="1874519"/>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7200" i="0" u="none" strike="noStrike" normalizeH="0" baseline="0" dirty="0">
                <a:ln w="0"/>
                <a:solidFill>
                  <a:schemeClr val="accent1"/>
                </a:solidFill>
                <a:effectLst>
                  <a:outerShdw blurRad="38100" dist="25400" dir="5400000" algn="ctr" rotWithShape="0">
                    <a:srgbClr val="6E747A">
                      <a:alpha val="43000"/>
                    </a:srgbClr>
                  </a:outerShdw>
                </a:effectLst>
                <a:latin typeface="Playbill" panose="040506030A0602020202" pitchFamily="82" charset="0"/>
              </a:rPr>
              <a:t>Basic Question:</a:t>
            </a:r>
          </a:p>
          <a:p>
            <a:pPr marL="0" marR="0" indent="0" algn="l" defTabSz="914400" rtl="0" eaLnBrk="1" fontAlgn="base" latinLnBrk="0" hangingPunct="1">
              <a:lnSpc>
                <a:spcPct val="100000"/>
              </a:lnSpc>
              <a:spcBef>
                <a:spcPct val="0"/>
              </a:spcBef>
              <a:spcAft>
                <a:spcPct val="0"/>
              </a:spcAft>
              <a:buClrTx/>
              <a:buSzTx/>
              <a:buFontTx/>
              <a:buNone/>
              <a:tabLst/>
            </a:pPr>
            <a:r>
              <a:rPr kumimoji="0" lang="en-GB" sz="7200" i="0" u="none" strike="noStrike" normalizeH="0" baseline="0" dirty="0">
                <a:ln w="0"/>
                <a:solidFill>
                  <a:schemeClr val="accent1"/>
                </a:solidFill>
                <a:effectLst>
                  <a:outerShdw blurRad="38100" dist="25400" dir="5400000" algn="ctr" rotWithShape="0">
                    <a:srgbClr val="6E747A">
                      <a:alpha val="43000"/>
                    </a:srgbClr>
                  </a:outerShdw>
                </a:effectLst>
                <a:latin typeface="Playbill" panose="040506030A0602020202" pitchFamily="82" charset="0"/>
              </a:rPr>
              <a:t>How did we get here?</a:t>
            </a:r>
            <a:endParaRPr kumimoji="0" lang="en-US" sz="7200" i="0" u="none" strike="noStrike" normalizeH="0" baseline="0" dirty="0">
              <a:ln w="0"/>
              <a:solidFill>
                <a:schemeClr val="accent1"/>
              </a:solidFill>
              <a:effectLst>
                <a:outerShdw blurRad="38100" dist="25400" dir="5400000" algn="ctr" rotWithShape="0">
                  <a:srgbClr val="6E747A">
                    <a:alpha val="43000"/>
                  </a:srgbClr>
                </a:outerShdw>
              </a:effectLst>
              <a:latin typeface="Playbill" panose="040506030A0602020202" pitchFamily="82" charset="0"/>
            </a:endParaRPr>
          </a:p>
        </p:txBody>
      </p:sp>
    </p:spTree>
    <p:extLst>
      <p:ext uri="{BB962C8B-B14F-4D97-AF65-F5344CB8AC3E}">
        <p14:creationId xmlns:p14="http://schemas.microsoft.com/office/powerpoint/2010/main" val="3014722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3339094"/>
            <a:ext cx="3965576" cy="3327974"/>
          </a:xfrm>
          <a:prstGeom prst="rect">
            <a:avLst/>
          </a:prstGeom>
          <a:blipFill dpi="0" rotWithShape="1">
            <a:blip r:embed="rId3">
              <a:alphaModFix amt="0"/>
            </a:blip>
            <a:srcRect/>
            <a:tile tx="0" ty="0" sx="100000" sy="100000" flip="none" algn="tl"/>
          </a:blipFill>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7550" y="990604"/>
            <a:ext cx="6186455" cy="2948877"/>
          </a:xfrm>
          <a:prstGeom prst="rect">
            <a:avLst/>
          </a:prstGeom>
          <a:blipFill dpi="0" rotWithShape="1">
            <a:blip r:embed="rId5">
              <a:alphaModFix amt="0"/>
            </a:blip>
            <a:srcRect/>
            <a:tile tx="0" ty="0" sx="100000" sy="100000" flip="none" algn="tl"/>
          </a:blipFill>
        </p:spPr>
      </p:pic>
      <p:sp>
        <p:nvSpPr>
          <p:cNvPr id="2" name="Title 1"/>
          <p:cNvSpPr>
            <a:spLocks noGrp="1"/>
          </p:cNvSpPr>
          <p:nvPr>
            <p:ph type="title"/>
          </p:nvPr>
        </p:nvSpPr>
        <p:spPr/>
        <p:txBody>
          <a:bodyPr/>
          <a:lstStyle/>
          <a:p>
            <a:pPr algn="ctr"/>
            <a:r>
              <a:rPr lang="en-GB" sz="3600" dirty="0"/>
              <a:t>Quantum Chromodynamics (QCD)</a:t>
            </a:r>
          </a:p>
        </p:txBody>
      </p:sp>
      <p:sp>
        <p:nvSpPr>
          <p:cNvPr id="3" name="Content Placeholder 2"/>
          <p:cNvSpPr>
            <a:spLocks noGrp="1"/>
          </p:cNvSpPr>
          <p:nvPr>
            <p:ph idx="1"/>
          </p:nvPr>
        </p:nvSpPr>
        <p:spPr>
          <a:xfrm>
            <a:off x="609600" y="4114805"/>
            <a:ext cx="10972800" cy="4525963"/>
          </a:xfrm>
        </p:spPr>
        <p:txBody>
          <a:bodyPr/>
          <a:lstStyle/>
          <a:p>
            <a:r>
              <a:rPr lang="en-GB" sz="2400" dirty="0"/>
              <a:t>Quite possibly, the most remarkable theory we have ever invented</a:t>
            </a:r>
          </a:p>
          <a:p>
            <a:r>
              <a:rPr lang="en-GB" sz="2400" dirty="0"/>
              <a:t>One line is responsible for the </a:t>
            </a:r>
          </a:p>
          <a:p>
            <a:pPr marL="0" indent="0">
              <a:buNone/>
            </a:pPr>
            <a:r>
              <a:rPr lang="en-GB" sz="2400" dirty="0"/>
              <a:t>        </a:t>
            </a:r>
            <a:r>
              <a:rPr lang="en-GB" sz="2400" u="sng" dirty="0"/>
              <a:t>origin</a:t>
            </a:r>
            <a:r>
              <a:rPr lang="en-GB" sz="2400" dirty="0"/>
              <a:t>, </a:t>
            </a:r>
            <a:r>
              <a:rPr lang="en-GB" sz="2400" u="sng" dirty="0"/>
              <a:t>mass</a:t>
            </a:r>
            <a:r>
              <a:rPr lang="en-GB" sz="2400" dirty="0"/>
              <a:t> and </a:t>
            </a:r>
            <a:r>
              <a:rPr lang="en-GB" sz="2400" u="sng" dirty="0"/>
              <a:t>size</a:t>
            </a:r>
            <a:r>
              <a:rPr lang="en-GB" sz="2400" dirty="0"/>
              <a:t> of all visible matter!</a:t>
            </a:r>
          </a:p>
        </p:txBody>
      </p:sp>
      <p:sp>
        <p:nvSpPr>
          <p:cNvPr id="4" name="Date Placeholder 3"/>
          <p:cNvSpPr>
            <a:spLocks noGrp="1"/>
          </p:cNvSpPr>
          <p:nvPr>
            <p:ph type="dt" sz="half" idx="10"/>
          </p:nvPr>
        </p:nvSpPr>
        <p:spPr/>
        <p:txBody>
          <a:bodyPr/>
          <a:lstStyle/>
          <a:p>
            <a:r>
              <a:rPr lang="en-US"/>
              <a:t>.                    2025 October 13: NJU INP IWSHSSI 2025                                             (86)</a:t>
            </a:r>
            <a:endParaRPr lang="en-US" dirty="0"/>
          </a:p>
        </p:txBody>
      </p:sp>
      <p:sp>
        <p:nvSpPr>
          <p:cNvPr id="5" name="Footer Placeholder 4"/>
          <p:cNvSpPr>
            <a:spLocks noGrp="1"/>
          </p:cNvSpPr>
          <p:nvPr>
            <p:ph type="ftr" sz="quarter" idx="11"/>
          </p:nvPr>
        </p:nvSpPr>
        <p:spPr/>
        <p:txBody>
          <a:bodyPr/>
          <a:lstStyle/>
          <a:p>
            <a:r>
              <a:rPr lang="en-US"/>
              <a:t>Craig Roberts cdroberts@nju.edu.cn  470  1/4 Emergent Hadron Mass: Origins and Consequences</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30</a:t>
            </a:fld>
            <a:endParaRPr lang="en-US"/>
          </a:p>
        </p:txBody>
      </p:sp>
    </p:spTree>
    <p:extLst>
      <p:ext uri="{BB962C8B-B14F-4D97-AF65-F5344CB8AC3E}">
        <p14:creationId xmlns:p14="http://schemas.microsoft.com/office/powerpoint/2010/main" val="3158948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What is Quantum?</a:t>
            </a:r>
          </a:p>
        </p:txBody>
      </p:sp>
      <p:sp>
        <p:nvSpPr>
          <p:cNvPr id="3" name="Content Placeholder 2"/>
          <p:cNvSpPr>
            <a:spLocks noGrp="1"/>
          </p:cNvSpPr>
          <p:nvPr>
            <p:ph idx="1"/>
          </p:nvPr>
        </p:nvSpPr>
        <p:spPr>
          <a:xfrm>
            <a:off x="1573209" y="1189040"/>
            <a:ext cx="8175714" cy="4525963"/>
          </a:xfrm>
        </p:spPr>
        <p:txBody>
          <a:bodyPr/>
          <a:lstStyle/>
          <a:p>
            <a:r>
              <a:rPr lang="en-GB" sz="2400" dirty="0"/>
              <a:t>Inventors of Quantum Mechanics </a:t>
            </a:r>
          </a:p>
          <a:p>
            <a:pPr lvl="1"/>
            <a:r>
              <a:rPr lang="en-GB" sz="2400" dirty="0"/>
              <a:t>Albert Einstein</a:t>
            </a:r>
          </a:p>
          <a:p>
            <a:pPr lvl="2"/>
            <a:r>
              <a:rPr lang="en-GB" sz="1800" dirty="0"/>
              <a:t>Nobel Prize for explaining the photoelectric effect</a:t>
            </a:r>
          </a:p>
          <a:p>
            <a:pPr lvl="3"/>
            <a:r>
              <a:rPr lang="en-GB" sz="1800" dirty="0"/>
              <a:t>1905 (prize 1921)</a:t>
            </a:r>
          </a:p>
          <a:p>
            <a:pPr lvl="2"/>
            <a:r>
              <a:rPr lang="en-GB" sz="1800" dirty="0"/>
              <a:t>electromagnetic waves → photons</a:t>
            </a:r>
          </a:p>
          <a:p>
            <a:pPr lvl="2"/>
            <a:r>
              <a:rPr lang="en-AU" sz="1800" dirty="0"/>
              <a:t>“</a:t>
            </a:r>
            <a:r>
              <a:rPr lang="en-AU" sz="1800" i="1" dirty="0"/>
              <a:t>According to the assumption to be contemplated here, when a light ray is spreading from a point, the energy is not distributed continuously over ever-increasing spaces, but consists of a finite number of 'energy quanta' that are localized in points in space, move without dividing, and can be absorbed or generated only as a whole</a:t>
            </a:r>
            <a:r>
              <a:rPr lang="en-AU" sz="1800" dirty="0"/>
              <a:t>.”</a:t>
            </a:r>
          </a:p>
          <a:p>
            <a:pPr lvl="2"/>
            <a:r>
              <a:rPr lang="en-AU" sz="1800" dirty="0"/>
              <a:t>1926 … light quanta first called “photons” … </a:t>
            </a:r>
            <a:r>
              <a:rPr lang="en-AU" sz="1800" dirty="0" err="1"/>
              <a:t>Wolfers</a:t>
            </a:r>
            <a:r>
              <a:rPr lang="en-AU" sz="1800" dirty="0"/>
              <a:t> (optics) and Lewis (chemist)</a:t>
            </a:r>
            <a:endParaRPr lang="en-GB" sz="1800" dirty="0"/>
          </a:p>
        </p:txBody>
      </p:sp>
      <p:sp>
        <p:nvSpPr>
          <p:cNvPr id="4" name="Date Placeholder 3"/>
          <p:cNvSpPr>
            <a:spLocks noGrp="1"/>
          </p:cNvSpPr>
          <p:nvPr>
            <p:ph type="dt" sz="half" idx="10"/>
          </p:nvPr>
        </p:nvSpPr>
        <p:spPr/>
        <p:txBody>
          <a:bodyPr/>
          <a:lstStyle/>
          <a:p>
            <a:r>
              <a:rPr lang="en-US"/>
              <a:t>.                    2025 October 13: NJU INP IWSHSSI 2025                                             (86)</a:t>
            </a:r>
            <a:endParaRPr lang="en-US" dirty="0"/>
          </a:p>
        </p:txBody>
      </p:sp>
      <p:sp>
        <p:nvSpPr>
          <p:cNvPr id="5" name="Footer Placeholder 4"/>
          <p:cNvSpPr>
            <a:spLocks noGrp="1"/>
          </p:cNvSpPr>
          <p:nvPr>
            <p:ph type="ftr" sz="quarter" idx="11"/>
          </p:nvPr>
        </p:nvSpPr>
        <p:spPr/>
        <p:txBody>
          <a:bodyPr/>
          <a:lstStyle/>
          <a:p>
            <a:r>
              <a:rPr lang="en-US"/>
              <a:t>Craig Roberts cdroberts@nju.edu.cn  470  1/4 Emergent Hadron Mass: Origins and Consequences</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31</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4864" y="152406"/>
            <a:ext cx="1944676" cy="6321425"/>
          </a:xfrm>
          <a:prstGeom prst="rect">
            <a:avLst/>
          </a:prstGeom>
        </p:spPr>
      </p:pic>
      <p:sp>
        <p:nvSpPr>
          <p:cNvPr id="8" name="TextBox 7"/>
          <p:cNvSpPr txBox="1"/>
          <p:nvPr/>
        </p:nvSpPr>
        <p:spPr>
          <a:xfrm>
            <a:off x="10027575" y="1170544"/>
            <a:ext cx="841080" cy="369332"/>
          </a:xfrm>
          <a:prstGeom prst="rect">
            <a:avLst/>
          </a:prstGeom>
          <a:noFill/>
        </p:spPr>
        <p:txBody>
          <a:bodyPr wrap="square" rtlCol="0">
            <a:spAutoFit/>
          </a:bodyPr>
          <a:lstStyle/>
          <a:p>
            <a:r>
              <a:rPr lang="en-GB" dirty="0">
                <a:solidFill>
                  <a:srgbClr val="FFFF00"/>
                </a:solidFill>
              </a:rPr>
              <a:t>Planck</a:t>
            </a:r>
          </a:p>
        </p:txBody>
      </p:sp>
      <p:sp>
        <p:nvSpPr>
          <p:cNvPr id="9" name="TextBox 8"/>
          <p:cNvSpPr txBox="1"/>
          <p:nvPr/>
        </p:nvSpPr>
        <p:spPr>
          <a:xfrm>
            <a:off x="10878700" y="1154668"/>
            <a:ext cx="982352" cy="369332"/>
          </a:xfrm>
          <a:prstGeom prst="rect">
            <a:avLst/>
          </a:prstGeom>
          <a:noFill/>
        </p:spPr>
        <p:txBody>
          <a:bodyPr wrap="square" rtlCol="0">
            <a:spAutoFit/>
          </a:bodyPr>
          <a:lstStyle/>
          <a:p>
            <a:r>
              <a:rPr lang="en-GB" dirty="0">
                <a:solidFill>
                  <a:srgbClr val="FFFF00"/>
                </a:solidFill>
              </a:rPr>
              <a:t>Einstein</a:t>
            </a:r>
          </a:p>
        </p:txBody>
      </p:sp>
      <p:sp>
        <p:nvSpPr>
          <p:cNvPr id="10" name="TextBox 9"/>
          <p:cNvSpPr txBox="1"/>
          <p:nvPr/>
        </p:nvSpPr>
        <p:spPr>
          <a:xfrm>
            <a:off x="10130654" y="2362200"/>
            <a:ext cx="673956" cy="369332"/>
          </a:xfrm>
          <a:prstGeom prst="rect">
            <a:avLst/>
          </a:prstGeom>
          <a:noFill/>
        </p:spPr>
        <p:txBody>
          <a:bodyPr wrap="square" rtlCol="0">
            <a:spAutoFit/>
          </a:bodyPr>
          <a:lstStyle/>
          <a:p>
            <a:r>
              <a:rPr lang="en-GB" dirty="0">
                <a:solidFill>
                  <a:srgbClr val="FFFF00"/>
                </a:solidFill>
              </a:rPr>
              <a:t>Bohr</a:t>
            </a:r>
          </a:p>
        </p:txBody>
      </p:sp>
      <p:sp>
        <p:nvSpPr>
          <p:cNvPr id="11" name="TextBox 10"/>
          <p:cNvSpPr txBox="1"/>
          <p:nvPr/>
        </p:nvSpPr>
        <p:spPr>
          <a:xfrm>
            <a:off x="10763036" y="2362200"/>
            <a:ext cx="1200364" cy="369332"/>
          </a:xfrm>
          <a:prstGeom prst="rect">
            <a:avLst/>
          </a:prstGeom>
          <a:noFill/>
        </p:spPr>
        <p:txBody>
          <a:bodyPr wrap="square" rtlCol="0">
            <a:spAutoFit/>
          </a:bodyPr>
          <a:lstStyle/>
          <a:p>
            <a:r>
              <a:rPr lang="en-GB" dirty="0">
                <a:solidFill>
                  <a:srgbClr val="FFFF00"/>
                </a:solidFill>
              </a:rPr>
              <a:t>de Broglie</a:t>
            </a:r>
          </a:p>
        </p:txBody>
      </p:sp>
      <p:sp>
        <p:nvSpPr>
          <p:cNvPr id="12" name="TextBox 11"/>
          <p:cNvSpPr txBox="1"/>
          <p:nvPr/>
        </p:nvSpPr>
        <p:spPr>
          <a:xfrm>
            <a:off x="10130654" y="3669268"/>
            <a:ext cx="673956" cy="369332"/>
          </a:xfrm>
          <a:prstGeom prst="rect">
            <a:avLst/>
          </a:prstGeom>
          <a:noFill/>
        </p:spPr>
        <p:txBody>
          <a:bodyPr wrap="square" rtlCol="0">
            <a:spAutoFit/>
          </a:bodyPr>
          <a:lstStyle/>
          <a:p>
            <a:r>
              <a:rPr lang="en-GB" dirty="0">
                <a:solidFill>
                  <a:srgbClr val="FFFF00"/>
                </a:solidFill>
              </a:rPr>
              <a:t>Born</a:t>
            </a:r>
          </a:p>
        </p:txBody>
      </p:sp>
      <p:sp>
        <p:nvSpPr>
          <p:cNvPr id="13" name="TextBox 12"/>
          <p:cNvSpPr txBox="1"/>
          <p:nvPr/>
        </p:nvSpPr>
        <p:spPr>
          <a:xfrm>
            <a:off x="11013552" y="3657600"/>
            <a:ext cx="706426" cy="369332"/>
          </a:xfrm>
          <a:prstGeom prst="rect">
            <a:avLst/>
          </a:prstGeom>
          <a:noFill/>
        </p:spPr>
        <p:txBody>
          <a:bodyPr wrap="square" rtlCol="0">
            <a:spAutoFit/>
          </a:bodyPr>
          <a:lstStyle/>
          <a:p>
            <a:r>
              <a:rPr lang="en-GB" dirty="0">
                <a:solidFill>
                  <a:srgbClr val="FFFF00"/>
                </a:solidFill>
              </a:rPr>
              <a:t>Dirac</a:t>
            </a:r>
          </a:p>
        </p:txBody>
      </p:sp>
      <p:sp>
        <p:nvSpPr>
          <p:cNvPr id="14" name="TextBox 13"/>
          <p:cNvSpPr txBox="1"/>
          <p:nvPr/>
        </p:nvSpPr>
        <p:spPr>
          <a:xfrm>
            <a:off x="9878038" y="4888468"/>
            <a:ext cx="1327174" cy="369332"/>
          </a:xfrm>
          <a:prstGeom prst="rect">
            <a:avLst/>
          </a:prstGeom>
          <a:noFill/>
        </p:spPr>
        <p:txBody>
          <a:bodyPr wrap="square" rtlCol="0">
            <a:spAutoFit/>
          </a:bodyPr>
          <a:lstStyle/>
          <a:p>
            <a:r>
              <a:rPr lang="en-GB" dirty="0">
                <a:solidFill>
                  <a:srgbClr val="FFFF00"/>
                </a:solidFill>
              </a:rPr>
              <a:t>Heisenberg</a:t>
            </a:r>
          </a:p>
        </p:txBody>
      </p:sp>
      <p:sp>
        <p:nvSpPr>
          <p:cNvPr id="15" name="TextBox 14"/>
          <p:cNvSpPr txBox="1"/>
          <p:nvPr/>
        </p:nvSpPr>
        <p:spPr>
          <a:xfrm>
            <a:off x="11165385" y="4901168"/>
            <a:ext cx="636585" cy="369332"/>
          </a:xfrm>
          <a:prstGeom prst="rect">
            <a:avLst/>
          </a:prstGeom>
          <a:noFill/>
        </p:spPr>
        <p:txBody>
          <a:bodyPr wrap="none" rtlCol="0">
            <a:spAutoFit/>
          </a:bodyPr>
          <a:lstStyle/>
          <a:p>
            <a:r>
              <a:rPr lang="en-GB" dirty="0">
                <a:solidFill>
                  <a:srgbClr val="FFFF00"/>
                </a:solidFill>
              </a:rPr>
              <a:t>Pauli</a:t>
            </a:r>
          </a:p>
        </p:txBody>
      </p:sp>
      <p:sp>
        <p:nvSpPr>
          <p:cNvPr id="17" name="TextBox 16"/>
          <p:cNvSpPr txBox="1"/>
          <p:nvPr/>
        </p:nvSpPr>
        <p:spPr>
          <a:xfrm>
            <a:off x="9968636" y="6171972"/>
            <a:ext cx="1057149" cy="307777"/>
          </a:xfrm>
          <a:prstGeom prst="rect">
            <a:avLst/>
          </a:prstGeom>
          <a:noFill/>
        </p:spPr>
        <p:txBody>
          <a:bodyPr wrap="none" rtlCol="0">
            <a:spAutoFit/>
          </a:bodyPr>
          <a:lstStyle/>
          <a:p>
            <a:r>
              <a:rPr lang="en-GB" sz="1400" dirty="0">
                <a:solidFill>
                  <a:schemeClr val="bg2">
                    <a:lumMod val="10000"/>
                  </a:schemeClr>
                </a:solidFill>
              </a:rPr>
              <a:t>Schrödinger</a:t>
            </a:r>
          </a:p>
        </p:txBody>
      </p:sp>
      <p:sp>
        <p:nvSpPr>
          <p:cNvPr id="18" name="TextBox 17"/>
          <p:cNvSpPr txBox="1"/>
          <p:nvPr/>
        </p:nvSpPr>
        <p:spPr>
          <a:xfrm>
            <a:off x="10936953" y="6161292"/>
            <a:ext cx="852541" cy="307777"/>
          </a:xfrm>
          <a:prstGeom prst="rect">
            <a:avLst/>
          </a:prstGeom>
          <a:noFill/>
        </p:spPr>
        <p:txBody>
          <a:bodyPr wrap="none" rtlCol="0">
            <a:spAutoFit/>
          </a:bodyPr>
          <a:lstStyle/>
          <a:p>
            <a:r>
              <a:rPr lang="en-GB" sz="1400" dirty="0">
                <a:solidFill>
                  <a:schemeClr val="bg2">
                    <a:lumMod val="25000"/>
                  </a:schemeClr>
                </a:solidFill>
              </a:rPr>
              <a:t>Feynman</a:t>
            </a:r>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272" y="3722416"/>
            <a:ext cx="2003445" cy="2357503"/>
          </a:xfrm>
          <a:prstGeom prst="rect">
            <a:avLst/>
          </a:prstGeom>
        </p:spPr>
      </p:pic>
      <p:sp>
        <p:nvSpPr>
          <p:cNvPr id="16" name="TextBox 15">
            <a:extLst>
              <a:ext uri="{FF2B5EF4-FFF2-40B4-BE49-F238E27FC236}">
                <a16:creationId xmlns:a16="http://schemas.microsoft.com/office/drawing/2014/main" id="{0EF31BF9-DA6D-4258-BCDC-F5ACF2A7CA07}"/>
              </a:ext>
            </a:extLst>
          </p:cNvPr>
          <p:cNvSpPr txBox="1"/>
          <p:nvPr/>
        </p:nvSpPr>
        <p:spPr>
          <a:xfrm>
            <a:off x="6722686" y="1350012"/>
            <a:ext cx="2977749" cy="646331"/>
          </a:xfrm>
          <a:prstGeom prst="rect">
            <a:avLst/>
          </a:prstGeom>
          <a:noFill/>
        </p:spPr>
        <p:txBody>
          <a:bodyPr wrap="square" rtlCol="0">
            <a:spAutoFit/>
          </a:bodyPr>
          <a:lstStyle/>
          <a:p>
            <a:r>
              <a:rPr lang="en-GB" b="1" i="1" dirty="0">
                <a:solidFill>
                  <a:schemeClr val="accent2">
                    <a:lumMod val="50000"/>
                  </a:schemeClr>
                </a:solidFill>
                <a:highlight>
                  <a:srgbClr val="FFFF00"/>
                </a:highlight>
                <a:latin typeface="Times New Roman" panose="02020603050405020304" pitchFamily="18" charset="0"/>
                <a:cs typeface="Times New Roman" panose="02020603050405020304" pitchFamily="18" charset="0"/>
              </a:rPr>
              <a:t>40 years later, then this huge, crucial step from Maxwell</a:t>
            </a:r>
            <a:endParaRPr lang="en-US" b="1" i="1" dirty="0">
              <a:solidFill>
                <a:schemeClr val="accent2">
                  <a:lumMod val="50000"/>
                </a:schemeClr>
              </a:solidFill>
              <a:highlight>
                <a:srgbClr val="FFFF00"/>
              </a:highlight>
              <a:latin typeface="Times New Roman" panose="02020603050405020304" pitchFamily="18" charset="0"/>
              <a:cs typeface="Times New Roman" panose="02020603050405020304" pitchFamily="18" charset="0"/>
            </a:endParaRPr>
          </a:p>
        </p:txBody>
      </p:sp>
      <p:pic>
        <p:nvPicPr>
          <p:cNvPr id="21" name="Picture 20" descr="nobel Prize Logo.jpg">
            <a:extLst>
              <a:ext uri="{FF2B5EF4-FFF2-40B4-BE49-F238E27FC236}">
                <a16:creationId xmlns:a16="http://schemas.microsoft.com/office/drawing/2014/main" id="{5960A26D-F899-4387-81EF-E8C69744C182}"/>
              </a:ext>
            </a:extLst>
          </p:cNvPr>
          <p:cNvPicPr>
            <a:picLocks noChangeAspect="1"/>
          </p:cNvPicPr>
          <p:nvPr/>
        </p:nvPicPr>
        <p:blipFill>
          <a:blip r:embed="rId4" cstate="print"/>
          <a:stretch>
            <a:fillRect/>
          </a:stretch>
        </p:blipFill>
        <p:spPr>
          <a:xfrm>
            <a:off x="215105" y="1628511"/>
            <a:ext cx="1752600" cy="1752600"/>
          </a:xfrm>
          <a:prstGeom prst="rect">
            <a:avLst/>
          </a:prstGeom>
        </p:spPr>
      </p:pic>
    </p:spTree>
    <p:extLst>
      <p:ext uri="{BB962C8B-B14F-4D97-AF65-F5344CB8AC3E}">
        <p14:creationId xmlns:p14="http://schemas.microsoft.com/office/powerpoint/2010/main" val="16611205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ppt_w</p:attrName>
                                        </p:attrNameLst>
                                      </p:cBhvr>
                                      <p:tavLst>
                                        <p:tav tm="0">
                                          <p:val>
                                            <p:fltVal val="0"/>
                                          </p:val>
                                        </p:tav>
                                        <p:tav tm="100000">
                                          <p:val>
                                            <p:strVal val="#ppt_w"/>
                                          </p:val>
                                        </p:tav>
                                      </p:tavLst>
                                    </p:anim>
                                    <p:anim calcmode="lin" valueType="num">
                                      <p:cBhvr>
                                        <p:cTn id="18" dur="500" fill="hold"/>
                                        <p:tgtEl>
                                          <p:spTgt spid="18"/>
                                        </p:tgtEl>
                                        <p:attrNameLst>
                                          <p:attrName>ppt_h</p:attrName>
                                        </p:attrNameLst>
                                      </p:cBhvr>
                                      <p:tavLst>
                                        <p:tav tm="0">
                                          <p:val>
                                            <p:fltVal val="0"/>
                                          </p:val>
                                        </p:tav>
                                        <p:tav tm="100000">
                                          <p:val>
                                            <p:strVal val="#ppt_h"/>
                                          </p:val>
                                        </p:tav>
                                      </p:tavLst>
                                    </p:anim>
                                    <p:animEffect transition="in" filter="fade">
                                      <p:cBhvr>
                                        <p:cTn id="19" dur="500"/>
                                        <p:tgtEl>
                                          <p:spTgt spid="1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500" fill="hold"/>
                                        <p:tgtEl>
                                          <p:spTgt spid="17"/>
                                        </p:tgtEl>
                                        <p:attrNameLst>
                                          <p:attrName>ppt_w</p:attrName>
                                        </p:attrNameLst>
                                      </p:cBhvr>
                                      <p:tavLst>
                                        <p:tav tm="0">
                                          <p:val>
                                            <p:fltVal val="0"/>
                                          </p:val>
                                        </p:tav>
                                        <p:tav tm="100000">
                                          <p:val>
                                            <p:strVal val="#ppt_w"/>
                                          </p:val>
                                        </p:tav>
                                      </p:tavLst>
                                    </p:anim>
                                    <p:anim calcmode="lin" valueType="num">
                                      <p:cBhvr>
                                        <p:cTn id="23" dur="500" fill="hold"/>
                                        <p:tgtEl>
                                          <p:spTgt spid="17"/>
                                        </p:tgtEl>
                                        <p:attrNameLst>
                                          <p:attrName>ppt_h</p:attrName>
                                        </p:attrNameLst>
                                      </p:cBhvr>
                                      <p:tavLst>
                                        <p:tav tm="0">
                                          <p:val>
                                            <p:fltVal val="0"/>
                                          </p:val>
                                        </p:tav>
                                        <p:tav tm="100000">
                                          <p:val>
                                            <p:strVal val="#ppt_h"/>
                                          </p:val>
                                        </p:tav>
                                      </p:tavLst>
                                    </p:anim>
                                    <p:animEffect transition="in" filter="fade">
                                      <p:cBhvr>
                                        <p:cTn id="24" dur="500"/>
                                        <p:tgtEl>
                                          <p:spTgt spid="1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ppt_w</p:attrName>
                                        </p:attrNameLst>
                                      </p:cBhvr>
                                      <p:tavLst>
                                        <p:tav tm="0">
                                          <p:val>
                                            <p:fltVal val="0"/>
                                          </p:val>
                                        </p:tav>
                                        <p:tav tm="100000">
                                          <p:val>
                                            <p:strVal val="#ppt_w"/>
                                          </p:val>
                                        </p:tav>
                                      </p:tavLst>
                                    </p:anim>
                                    <p:anim calcmode="lin" valueType="num">
                                      <p:cBhvr>
                                        <p:cTn id="33" dur="500" fill="hold"/>
                                        <p:tgtEl>
                                          <p:spTgt spid="15"/>
                                        </p:tgtEl>
                                        <p:attrNameLst>
                                          <p:attrName>ppt_h</p:attrName>
                                        </p:attrNameLst>
                                      </p:cBhvr>
                                      <p:tavLst>
                                        <p:tav tm="0">
                                          <p:val>
                                            <p:fltVal val="0"/>
                                          </p:val>
                                        </p:tav>
                                        <p:tav tm="100000">
                                          <p:val>
                                            <p:strVal val="#ppt_h"/>
                                          </p:val>
                                        </p:tav>
                                      </p:tavLst>
                                    </p:anim>
                                    <p:animEffect transition="in" filter="fade">
                                      <p:cBhvr>
                                        <p:cTn id="34" dur="500"/>
                                        <p:tgtEl>
                                          <p:spTgt spid="15"/>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500" fill="hold"/>
                                        <p:tgtEl>
                                          <p:spTgt spid="10"/>
                                        </p:tgtEl>
                                        <p:attrNameLst>
                                          <p:attrName>ppt_w</p:attrName>
                                        </p:attrNameLst>
                                      </p:cBhvr>
                                      <p:tavLst>
                                        <p:tav tm="0">
                                          <p:val>
                                            <p:fltVal val="0"/>
                                          </p:val>
                                        </p:tav>
                                        <p:tav tm="100000">
                                          <p:val>
                                            <p:strVal val="#ppt_w"/>
                                          </p:val>
                                        </p:tav>
                                      </p:tavLst>
                                    </p:anim>
                                    <p:anim calcmode="lin" valueType="num">
                                      <p:cBhvr>
                                        <p:cTn id="48" dur="500" fill="hold"/>
                                        <p:tgtEl>
                                          <p:spTgt spid="10"/>
                                        </p:tgtEl>
                                        <p:attrNameLst>
                                          <p:attrName>ppt_h</p:attrName>
                                        </p:attrNameLst>
                                      </p:cBhvr>
                                      <p:tavLst>
                                        <p:tav tm="0">
                                          <p:val>
                                            <p:fltVal val="0"/>
                                          </p:val>
                                        </p:tav>
                                        <p:tav tm="100000">
                                          <p:val>
                                            <p:strVal val="#ppt_h"/>
                                          </p:val>
                                        </p:tav>
                                      </p:tavLst>
                                    </p:anim>
                                    <p:animEffect transition="in" filter="fade">
                                      <p:cBhvr>
                                        <p:cTn id="49" dur="500"/>
                                        <p:tgtEl>
                                          <p:spTgt spid="10"/>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p:cTn id="52" dur="500" fill="hold"/>
                                        <p:tgtEl>
                                          <p:spTgt spid="11"/>
                                        </p:tgtEl>
                                        <p:attrNameLst>
                                          <p:attrName>ppt_w</p:attrName>
                                        </p:attrNameLst>
                                      </p:cBhvr>
                                      <p:tavLst>
                                        <p:tav tm="0">
                                          <p:val>
                                            <p:fltVal val="0"/>
                                          </p:val>
                                        </p:tav>
                                        <p:tav tm="100000">
                                          <p:val>
                                            <p:strVal val="#ppt_w"/>
                                          </p:val>
                                        </p:tav>
                                      </p:tavLst>
                                    </p:anim>
                                    <p:anim calcmode="lin" valueType="num">
                                      <p:cBhvr>
                                        <p:cTn id="53" dur="500" fill="hold"/>
                                        <p:tgtEl>
                                          <p:spTgt spid="11"/>
                                        </p:tgtEl>
                                        <p:attrNameLst>
                                          <p:attrName>ppt_h</p:attrName>
                                        </p:attrNameLst>
                                      </p:cBhvr>
                                      <p:tavLst>
                                        <p:tav tm="0">
                                          <p:val>
                                            <p:fltVal val="0"/>
                                          </p:val>
                                        </p:tav>
                                        <p:tav tm="100000">
                                          <p:val>
                                            <p:strVal val="#ppt_h"/>
                                          </p:val>
                                        </p:tav>
                                      </p:tavLst>
                                    </p:anim>
                                    <p:animEffect transition="in" filter="fade">
                                      <p:cBhvr>
                                        <p:cTn id="54" dur="500"/>
                                        <p:tgtEl>
                                          <p:spTgt spid="1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
                                        </p:tgtEl>
                                        <p:attrNameLst>
                                          <p:attrName>style.visibility</p:attrName>
                                        </p:attrNameLst>
                                      </p:cBhvr>
                                      <p:to>
                                        <p:strVal val="visible"/>
                                      </p:to>
                                    </p:set>
                                    <p:anim calcmode="lin" valueType="num">
                                      <p:cBhvr>
                                        <p:cTn id="57" dur="500" fill="hold"/>
                                        <p:tgtEl>
                                          <p:spTgt spid="9"/>
                                        </p:tgtEl>
                                        <p:attrNameLst>
                                          <p:attrName>ppt_w</p:attrName>
                                        </p:attrNameLst>
                                      </p:cBhvr>
                                      <p:tavLst>
                                        <p:tav tm="0">
                                          <p:val>
                                            <p:fltVal val="0"/>
                                          </p:val>
                                        </p:tav>
                                        <p:tav tm="100000">
                                          <p:val>
                                            <p:strVal val="#ppt_w"/>
                                          </p:val>
                                        </p:tav>
                                      </p:tavLst>
                                    </p:anim>
                                    <p:anim calcmode="lin" valueType="num">
                                      <p:cBhvr>
                                        <p:cTn id="58" dur="500" fill="hold"/>
                                        <p:tgtEl>
                                          <p:spTgt spid="9"/>
                                        </p:tgtEl>
                                        <p:attrNameLst>
                                          <p:attrName>ppt_h</p:attrName>
                                        </p:attrNameLst>
                                      </p:cBhvr>
                                      <p:tavLst>
                                        <p:tav tm="0">
                                          <p:val>
                                            <p:fltVal val="0"/>
                                          </p:val>
                                        </p:tav>
                                        <p:tav tm="100000">
                                          <p:val>
                                            <p:strVal val="#ppt_h"/>
                                          </p:val>
                                        </p:tav>
                                      </p:tavLst>
                                    </p:anim>
                                    <p:animEffect transition="in" filter="fade">
                                      <p:cBhvr>
                                        <p:cTn id="59" dur="500"/>
                                        <p:tgtEl>
                                          <p:spTgt spid="9"/>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
                                        </p:tgtEl>
                                        <p:attrNameLst>
                                          <p:attrName>style.visibility</p:attrName>
                                        </p:attrNameLst>
                                      </p:cBhvr>
                                      <p:to>
                                        <p:strVal val="visible"/>
                                      </p:to>
                                    </p:set>
                                    <p:anim calcmode="lin" valueType="num">
                                      <p:cBhvr>
                                        <p:cTn id="62" dur="500" fill="hold"/>
                                        <p:tgtEl>
                                          <p:spTgt spid="8"/>
                                        </p:tgtEl>
                                        <p:attrNameLst>
                                          <p:attrName>ppt_w</p:attrName>
                                        </p:attrNameLst>
                                      </p:cBhvr>
                                      <p:tavLst>
                                        <p:tav tm="0">
                                          <p:val>
                                            <p:fltVal val="0"/>
                                          </p:val>
                                        </p:tav>
                                        <p:tav tm="100000">
                                          <p:val>
                                            <p:strVal val="#ppt_w"/>
                                          </p:val>
                                        </p:tav>
                                      </p:tavLst>
                                    </p:anim>
                                    <p:anim calcmode="lin" valueType="num">
                                      <p:cBhvr>
                                        <p:cTn id="63" dur="500" fill="hold"/>
                                        <p:tgtEl>
                                          <p:spTgt spid="8"/>
                                        </p:tgtEl>
                                        <p:attrNameLst>
                                          <p:attrName>ppt_h</p:attrName>
                                        </p:attrNameLst>
                                      </p:cBhvr>
                                      <p:tavLst>
                                        <p:tav tm="0">
                                          <p:val>
                                            <p:fltVal val="0"/>
                                          </p:val>
                                        </p:tav>
                                        <p:tav tm="100000">
                                          <p:val>
                                            <p:strVal val="#ppt_h"/>
                                          </p:val>
                                        </p:tav>
                                      </p:tavLst>
                                    </p:anim>
                                    <p:animEffect transition="in" filter="fade">
                                      <p:cBhvr>
                                        <p:cTn id="6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P spid="17" grpId="0"/>
      <p:bldP spid="18" grpId="0"/>
      <p:bldP spid="1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3469" y="152400"/>
            <a:ext cx="3196131" cy="2252663"/>
          </a:xfrm>
          <a:prstGeom prst="rect">
            <a:avLst/>
          </a:prstGeom>
        </p:spPr>
      </p:pic>
      <p:sp>
        <p:nvSpPr>
          <p:cNvPr id="2" name="Title 1"/>
          <p:cNvSpPr>
            <a:spLocks noGrp="1"/>
          </p:cNvSpPr>
          <p:nvPr>
            <p:ph type="title"/>
          </p:nvPr>
        </p:nvSpPr>
        <p:spPr/>
        <p:txBody>
          <a:bodyPr/>
          <a:lstStyle/>
          <a:p>
            <a:r>
              <a:rPr lang="en-GB" sz="3600" dirty="0"/>
              <a:t>Special Relativity</a:t>
            </a:r>
            <a:br>
              <a:rPr lang="en-GB" sz="3600" dirty="0"/>
            </a:br>
            <a:r>
              <a:rPr lang="en-GB" sz="2400" dirty="0"/>
              <a:t>(Einstein again &amp; again 1905)</a:t>
            </a:r>
            <a:endParaRPr lang="en-GB" sz="3600" dirty="0"/>
          </a:p>
        </p:txBody>
      </p:sp>
      <p:sp>
        <p:nvSpPr>
          <p:cNvPr id="3" name="Content Placeholder 2"/>
          <p:cNvSpPr>
            <a:spLocks noGrp="1"/>
          </p:cNvSpPr>
          <p:nvPr>
            <p:ph idx="1"/>
          </p:nvPr>
        </p:nvSpPr>
        <p:spPr>
          <a:xfrm>
            <a:off x="609600" y="1472968"/>
            <a:ext cx="8763000" cy="4525963"/>
          </a:xfrm>
        </p:spPr>
        <p:txBody>
          <a:bodyPr/>
          <a:lstStyle/>
          <a:p>
            <a:r>
              <a:rPr lang="en-AU" dirty="0"/>
              <a:t>Einstein's original treatment (1905) is </a:t>
            </a:r>
          </a:p>
          <a:p>
            <a:pPr marL="0" indent="0">
              <a:spcBef>
                <a:spcPts val="0"/>
              </a:spcBef>
              <a:buNone/>
            </a:pPr>
            <a:r>
              <a:rPr lang="en-AU" dirty="0"/>
              <a:t>      based on two postulates:</a:t>
            </a:r>
          </a:p>
          <a:p>
            <a:pPr marL="914377" lvl="1" indent="-457189">
              <a:buFont typeface="+mj-lt"/>
              <a:buAutoNum type="arabicPeriod"/>
            </a:pPr>
            <a:r>
              <a:rPr lang="en-AU" dirty="0"/>
              <a:t>The laws of physics are invariant (</a:t>
            </a:r>
            <a:r>
              <a:rPr lang="en-AU" i="1" dirty="0"/>
              <a:t>i.e</a:t>
            </a:r>
            <a:r>
              <a:rPr lang="en-AU" dirty="0"/>
              <a:t>. identical) in all inertial systems (non-accelerating frames of reference).</a:t>
            </a:r>
          </a:p>
          <a:p>
            <a:pPr marL="914377" lvl="1" indent="-457189">
              <a:buFont typeface="+mj-lt"/>
              <a:buAutoNum type="arabicPeriod"/>
            </a:pPr>
            <a:r>
              <a:rPr lang="en-AU" dirty="0"/>
              <a:t>The speed of light in a vacuum is the same for all observers, regardless of the motion of the light source.</a:t>
            </a:r>
          </a:p>
          <a:p>
            <a:r>
              <a:rPr lang="en-AU" dirty="0"/>
              <a:t>Einstein “On the Electrodynamics of Moving Bodies”.</a:t>
            </a:r>
          </a:p>
          <a:p>
            <a:pPr lvl="1"/>
            <a:r>
              <a:rPr lang="en-AU" dirty="0"/>
              <a:t>Resolution of the </a:t>
            </a:r>
          </a:p>
          <a:p>
            <a:pPr lvl="2">
              <a:spcBef>
                <a:spcPts val="0"/>
              </a:spcBef>
            </a:pPr>
            <a:r>
              <a:rPr lang="en-AU" dirty="0"/>
              <a:t>inconsistency of Newtonian mechanics with Maxwell's equations of electromagnetism </a:t>
            </a:r>
          </a:p>
          <a:p>
            <a:pPr lvl="2">
              <a:spcBef>
                <a:spcPts val="0"/>
              </a:spcBef>
            </a:pPr>
            <a:r>
              <a:rPr lang="en-AU" dirty="0"/>
              <a:t>lack of experimental confirmation for a hypothesized luminiferous aether </a:t>
            </a:r>
          </a:p>
          <a:p>
            <a:pPr lvl="1"/>
            <a:r>
              <a:rPr lang="en-AU" dirty="0"/>
              <a:t>Corrects mechanics to handle situations involving motions at a significant fraction of the speed of light </a:t>
            </a:r>
          </a:p>
          <a:p>
            <a:pPr lvl="1"/>
            <a:r>
              <a:rPr lang="en-AU" dirty="0"/>
              <a:t>Special relativity is the most accurate (classical) model of motion at any speed when gravitational effects are negligible. </a:t>
            </a:r>
          </a:p>
        </p:txBody>
      </p:sp>
      <p:sp>
        <p:nvSpPr>
          <p:cNvPr id="4" name="Date Placeholder 3"/>
          <p:cNvSpPr>
            <a:spLocks noGrp="1"/>
          </p:cNvSpPr>
          <p:nvPr>
            <p:ph type="dt" sz="half" idx="10"/>
          </p:nvPr>
        </p:nvSpPr>
        <p:spPr/>
        <p:txBody>
          <a:bodyPr/>
          <a:lstStyle/>
          <a:p>
            <a:r>
              <a:rPr lang="en-US"/>
              <a:t>.                    2025 October 13: NJU INP IWSHSSI 2025                                             (86)</a:t>
            </a:r>
            <a:endParaRPr lang="en-US" dirty="0"/>
          </a:p>
        </p:txBody>
      </p:sp>
      <p:sp>
        <p:nvSpPr>
          <p:cNvPr id="5" name="Footer Placeholder 4"/>
          <p:cNvSpPr>
            <a:spLocks noGrp="1"/>
          </p:cNvSpPr>
          <p:nvPr>
            <p:ph type="ftr" sz="quarter" idx="11"/>
          </p:nvPr>
        </p:nvSpPr>
        <p:spPr/>
        <p:txBody>
          <a:bodyPr/>
          <a:lstStyle/>
          <a:p>
            <a:r>
              <a:rPr lang="en-US"/>
              <a:t>Craig Roberts cdroberts@nju.edu.cn  470  1/4 Emergent Hadron Mass: Origins and Consequences</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32</a:t>
            </a:fld>
            <a:endParaRPr lang="en-US"/>
          </a:p>
        </p:txBody>
      </p:sp>
    </p:spTree>
    <p:extLst>
      <p:ext uri="{BB962C8B-B14F-4D97-AF65-F5344CB8AC3E}">
        <p14:creationId xmlns:p14="http://schemas.microsoft.com/office/powerpoint/2010/main" val="1181145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arn(inVertical)">
                                      <p:cBhvr>
                                        <p:cTn id="7" dur="500"/>
                                        <p:tgtEl>
                                          <p:spTgt spid="3">
                                            <p:txEl>
                                              <p:pRg st="4" end="4"/>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barn(inVertical)">
                                      <p:cBhvr>
                                        <p:cTn id="10" dur="500"/>
                                        <p:tgtEl>
                                          <p:spTgt spid="3">
                                            <p:txEl>
                                              <p:pRg st="5" end="5"/>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barn(inVertical)">
                                      <p:cBhvr>
                                        <p:cTn id="13" dur="500"/>
                                        <p:tgtEl>
                                          <p:spTgt spid="3">
                                            <p:txEl>
                                              <p:pRg st="6" end="6"/>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barn(inVertical)">
                                      <p:cBhvr>
                                        <p:cTn id="16" dur="500"/>
                                        <p:tgtEl>
                                          <p:spTgt spid="3">
                                            <p:txEl>
                                              <p:pRg st="7" end="7"/>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Effect transition="in" filter="barn(inVertical)">
                                      <p:cBhvr>
                                        <p:cTn id="19" dur="500"/>
                                        <p:tgtEl>
                                          <p:spTgt spid="3">
                                            <p:txEl>
                                              <p:pRg st="8" end="8"/>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barn(inVertical)">
                                      <p:cBhvr>
                                        <p:cTn id="2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nobel Prize Logo.jpg">
            <a:extLst>
              <a:ext uri="{FF2B5EF4-FFF2-40B4-BE49-F238E27FC236}">
                <a16:creationId xmlns:a16="http://schemas.microsoft.com/office/drawing/2014/main" id="{BF29B531-66CD-4A07-8FFC-3CD163309DEF}"/>
              </a:ext>
            </a:extLst>
          </p:cNvPr>
          <p:cNvPicPr>
            <a:picLocks noChangeAspect="1"/>
          </p:cNvPicPr>
          <p:nvPr/>
        </p:nvPicPr>
        <p:blipFill>
          <a:blip r:embed="rId2" cstate="print"/>
          <a:stretch>
            <a:fillRect/>
          </a:stretch>
        </p:blipFill>
        <p:spPr>
          <a:xfrm>
            <a:off x="10439400" y="189590"/>
            <a:ext cx="1553634" cy="1553634"/>
          </a:xfrm>
          <a:prstGeom prst="rect">
            <a:avLst/>
          </a:prstGeom>
        </p:spPr>
      </p:pic>
      <p:sp>
        <p:nvSpPr>
          <p:cNvPr id="2" name="Title 1"/>
          <p:cNvSpPr>
            <a:spLocks noGrp="1"/>
          </p:cNvSpPr>
          <p:nvPr>
            <p:ph type="title"/>
          </p:nvPr>
        </p:nvSpPr>
        <p:spPr/>
        <p:txBody>
          <a:bodyPr/>
          <a:lstStyle/>
          <a:p>
            <a:r>
              <a:rPr lang="en-GB" sz="3200" dirty="0"/>
              <a:t>Unification of Quantum Mechanics </a:t>
            </a:r>
            <a:br>
              <a:rPr lang="en-GB" sz="3200" dirty="0"/>
            </a:br>
            <a:r>
              <a:rPr lang="en-GB" sz="3200" dirty="0"/>
              <a:t>&amp; Special Relativity</a:t>
            </a:r>
          </a:p>
        </p:txBody>
      </p:sp>
      <p:sp>
        <p:nvSpPr>
          <p:cNvPr id="3" name="Content Placeholder 2"/>
          <p:cNvSpPr>
            <a:spLocks noGrp="1"/>
          </p:cNvSpPr>
          <p:nvPr>
            <p:ph idx="1"/>
          </p:nvPr>
        </p:nvSpPr>
        <p:spPr/>
        <p:txBody>
          <a:bodyPr/>
          <a:lstStyle/>
          <a:p>
            <a:pPr>
              <a:spcBef>
                <a:spcPts val="1800"/>
              </a:spcBef>
            </a:pPr>
            <a:r>
              <a:rPr lang="en-GB" dirty="0"/>
              <a:t>Dirac gave us the “Dirac Equation” (1928), the first and only relativistic generalisation of the Schrödinger equation for spin-1/2</a:t>
            </a:r>
          </a:p>
          <a:p>
            <a:endParaRPr lang="en-GB" dirty="0"/>
          </a:p>
          <a:p>
            <a:endParaRPr lang="en-GB" dirty="0"/>
          </a:p>
          <a:p>
            <a:endParaRPr lang="en-GB" dirty="0"/>
          </a:p>
        </p:txBody>
      </p:sp>
      <p:sp>
        <p:nvSpPr>
          <p:cNvPr id="4" name="Date Placeholder 3"/>
          <p:cNvSpPr>
            <a:spLocks noGrp="1"/>
          </p:cNvSpPr>
          <p:nvPr>
            <p:ph type="dt" sz="half" idx="10"/>
          </p:nvPr>
        </p:nvSpPr>
        <p:spPr/>
        <p:txBody>
          <a:bodyPr/>
          <a:lstStyle/>
          <a:p>
            <a:r>
              <a:rPr lang="en-US"/>
              <a:t>.                    2025 October 13: NJU INP IWSHSSI 2025                                             (86)</a:t>
            </a:r>
            <a:endParaRPr lang="en-US" dirty="0"/>
          </a:p>
        </p:txBody>
      </p:sp>
      <p:sp>
        <p:nvSpPr>
          <p:cNvPr id="5" name="Footer Placeholder 4"/>
          <p:cNvSpPr>
            <a:spLocks noGrp="1"/>
          </p:cNvSpPr>
          <p:nvPr>
            <p:ph type="ftr" sz="quarter" idx="11"/>
          </p:nvPr>
        </p:nvSpPr>
        <p:spPr/>
        <p:txBody>
          <a:bodyPr/>
          <a:lstStyle/>
          <a:p>
            <a:r>
              <a:rPr lang="en-US"/>
              <a:t>Craig Roberts cdroberts@nju.edu.cn  470  1/4 Emergent Hadron Mass: Origins and Consequences</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33</a:t>
            </a:fld>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0622" y="2322510"/>
            <a:ext cx="5161881" cy="14659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6074" y="2139040"/>
            <a:ext cx="3524937" cy="2347608"/>
          </a:xfrm>
          <a:prstGeom prst="rect">
            <a:avLst/>
          </a:prstGeom>
        </p:spPr>
      </p:pic>
      <p:sp>
        <p:nvSpPr>
          <p:cNvPr id="9" name="Content Placeholder 2"/>
          <p:cNvSpPr txBox="1">
            <a:spLocks/>
          </p:cNvSpPr>
          <p:nvPr/>
        </p:nvSpPr>
        <p:spPr bwMode="auto">
          <a:xfrm>
            <a:off x="609601" y="3505200"/>
            <a:ext cx="6841444" cy="129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1F497D"/>
              </a:buClr>
              <a:buFont typeface="Wingdings" pitchFamily="2" charset="2"/>
              <a:buChar char="Ø"/>
              <a:defRPr sz="2200">
                <a:solidFill>
                  <a:schemeClr val="tx2">
                    <a:lumMod val="75000"/>
                  </a:schemeClr>
                </a:solidFill>
                <a:latin typeface="+mn-lt"/>
                <a:ea typeface="+mn-ea"/>
                <a:cs typeface="+mn-cs"/>
              </a:defRPr>
            </a:lvl1pPr>
            <a:lvl2pPr marL="742950" indent="-285750" algn="l" rtl="0" eaLnBrk="1" fontAlgn="base" hangingPunct="1">
              <a:spcBef>
                <a:spcPct val="20000"/>
              </a:spcBef>
              <a:spcAft>
                <a:spcPct val="0"/>
              </a:spcAft>
              <a:buClr>
                <a:srgbClr val="1F497D"/>
              </a:buClr>
              <a:buChar char="–"/>
              <a:defRPr sz="2000">
                <a:solidFill>
                  <a:schemeClr val="tx2">
                    <a:lumMod val="75000"/>
                  </a:schemeClr>
                </a:solidFill>
                <a:latin typeface="+mn-lt"/>
              </a:defRPr>
            </a:lvl2pPr>
            <a:lvl3pPr marL="1143000" indent="-228600" algn="l" rtl="0" eaLnBrk="1" fontAlgn="base" hangingPunct="1">
              <a:spcBef>
                <a:spcPct val="20000"/>
              </a:spcBef>
              <a:spcAft>
                <a:spcPct val="0"/>
              </a:spcAft>
              <a:buClr>
                <a:srgbClr val="1F497D"/>
              </a:buClr>
              <a:buChar char="•"/>
              <a:defRPr sz="1600">
                <a:solidFill>
                  <a:schemeClr val="tx2">
                    <a:lumMod val="75000"/>
                  </a:schemeClr>
                </a:solidFill>
                <a:latin typeface="+mn-lt"/>
              </a:defRPr>
            </a:lvl3pPr>
            <a:lvl4pPr marL="1600200" indent="-228600" algn="l" rtl="0" eaLnBrk="1" fontAlgn="base" hangingPunct="1">
              <a:spcBef>
                <a:spcPct val="20000"/>
              </a:spcBef>
              <a:spcAft>
                <a:spcPct val="0"/>
              </a:spcAft>
              <a:buClr>
                <a:srgbClr val="1F497D"/>
              </a:buClr>
              <a:buChar char="–"/>
              <a:defRPr sz="1600">
                <a:solidFill>
                  <a:schemeClr val="tx2">
                    <a:lumMod val="75000"/>
                  </a:schemeClr>
                </a:solidFill>
                <a:latin typeface="+mn-lt"/>
              </a:defRPr>
            </a:lvl4pPr>
            <a:lvl5pPr marL="2057400" indent="-228600" algn="l" rtl="0" eaLnBrk="1" fontAlgn="base" hangingPunct="1">
              <a:spcBef>
                <a:spcPct val="20000"/>
              </a:spcBef>
              <a:spcAft>
                <a:spcPct val="0"/>
              </a:spcAft>
              <a:buClr>
                <a:srgbClr val="1F497D"/>
              </a:buClr>
              <a:buFont typeface="Arial" charset="0"/>
              <a:buChar char="»"/>
              <a:defRPr sz="1600">
                <a:solidFill>
                  <a:schemeClr val="tx2">
                    <a:lumMod val="75000"/>
                  </a:schemeClr>
                </a:solidFill>
                <a:latin typeface="+mn-lt"/>
              </a:defRPr>
            </a:lvl5pPr>
            <a:lvl6pPr marL="25146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6pPr>
            <a:lvl7pPr marL="29718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7pPr>
            <a:lvl8pPr marL="34290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8pPr>
            <a:lvl9pPr marL="38862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9pPr>
          </a:lstStyle>
          <a:p>
            <a:pPr marL="0" indent="0">
              <a:buNone/>
            </a:pPr>
            <a:endParaRPr lang="en-GB" kern="0" dirty="0"/>
          </a:p>
          <a:p>
            <a:r>
              <a:rPr lang="en-GB" kern="0" dirty="0"/>
              <a:t>Dirac and his equation also gave us </a:t>
            </a:r>
            <a:r>
              <a:rPr lang="en-GB" i="1" u="sng" kern="0" dirty="0"/>
              <a:t>antiparticles</a:t>
            </a:r>
          </a:p>
        </p:txBody>
      </p:sp>
      <p:sp>
        <p:nvSpPr>
          <p:cNvPr id="10" name="TextBox 9"/>
          <p:cNvSpPr txBox="1"/>
          <p:nvPr/>
        </p:nvSpPr>
        <p:spPr>
          <a:xfrm>
            <a:off x="8042028" y="2155192"/>
            <a:ext cx="1438692" cy="1754326"/>
          </a:xfrm>
          <a:prstGeom prst="rect">
            <a:avLst/>
          </a:prstGeom>
          <a:noFill/>
        </p:spPr>
        <p:txBody>
          <a:bodyPr wrap="square" rtlCol="0">
            <a:spAutoFit/>
          </a:bodyPr>
          <a:lstStyle/>
          <a:p>
            <a:r>
              <a:rPr lang="en-GB" dirty="0">
                <a:solidFill>
                  <a:srgbClr val="FFFF00"/>
                </a:solidFill>
              </a:rPr>
              <a:t>Nobel Prize 1933</a:t>
            </a:r>
          </a:p>
          <a:p>
            <a:r>
              <a:rPr lang="en-GB" dirty="0">
                <a:solidFill>
                  <a:srgbClr val="FFFF00"/>
                </a:solidFill>
              </a:rPr>
              <a:t>2</a:t>
            </a:r>
            <a:r>
              <a:rPr lang="en-GB" baseline="30000" dirty="0">
                <a:solidFill>
                  <a:srgbClr val="FFFF00"/>
                </a:solidFill>
              </a:rPr>
              <a:t>nd</a:t>
            </a:r>
            <a:r>
              <a:rPr lang="en-GB" dirty="0">
                <a:solidFill>
                  <a:srgbClr val="FFFF00"/>
                </a:solidFill>
              </a:rPr>
              <a:t> youngest person every to win Nobel – age 31</a:t>
            </a:r>
          </a:p>
        </p:txBody>
      </p:sp>
      <p:sp>
        <p:nvSpPr>
          <p:cNvPr id="12" name="Content Placeholder 2"/>
          <p:cNvSpPr txBox="1">
            <a:spLocks/>
          </p:cNvSpPr>
          <p:nvPr/>
        </p:nvSpPr>
        <p:spPr bwMode="auto">
          <a:xfrm>
            <a:off x="609599" y="4465635"/>
            <a:ext cx="11125201" cy="163036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1F497D"/>
              </a:buClr>
              <a:buFont typeface="Wingdings" pitchFamily="2" charset="2"/>
              <a:buChar char="Ø"/>
              <a:defRPr sz="2200">
                <a:solidFill>
                  <a:schemeClr val="tx2">
                    <a:lumMod val="75000"/>
                  </a:schemeClr>
                </a:solidFill>
                <a:latin typeface="+mn-lt"/>
                <a:ea typeface="+mn-ea"/>
                <a:cs typeface="+mn-cs"/>
              </a:defRPr>
            </a:lvl1pPr>
            <a:lvl2pPr marL="742950" indent="-285750" algn="l" rtl="0" eaLnBrk="1" fontAlgn="base" hangingPunct="1">
              <a:spcBef>
                <a:spcPct val="20000"/>
              </a:spcBef>
              <a:spcAft>
                <a:spcPct val="0"/>
              </a:spcAft>
              <a:buClr>
                <a:srgbClr val="1F497D"/>
              </a:buClr>
              <a:buChar char="–"/>
              <a:defRPr sz="2000">
                <a:solidFill>
                  <a:schemeClr val="tx2">
                    <a:lumMod val="75000"/>
                  </a:schemeClr>
                </a:solidFill>
                <a:latin typeface="+mn-lt"/>
              </a:defRPr>
            </a:lvl2pPr>
            <a:lvl3pPr marL="1143000" indent="-228600" algn="l" rtl="0" eaLnBrk="1" fontAlgn="base" hangingPunct="1">
              <a:spcBef>
                <a:spcPct val="20000"/>
              </a:spcBef>
              <a:spcAft>
                <a:spcPct val="0"/>
              </a:spcAft>
              <a:buClr>
                <a:srgbClr val="1F497D"/>
              </a:buClr>
              <a:buChar char="•"/>
              <a:defRPr sz="1600">
                <a:solidFill>
                  <a:schemeClr val="tx2">
                    <a:lumMod val="75000"/>
                  </a:schemeClr>
                </a:solidFill>
                <a:latin typeface="+mn-lt"/>
              </a:defRPr>
            </a:lvl3pPr>
            <a:lvl4pPr marL="1600200" indent="-228600" algn="l" rtl="0" eaLnBrk="1" fontAlgn="base" hangingPunct="1">
              <a:spcBef>
                <a:spcPct val="20000"/>
              </a:spcBef>
              <a:spcAft>
                <a:spcPct val="0"/>
              </a:spcAft>
              <a:buClr>
                <a:srgbClr val="1F497D"/>
              </a:buClr>
              <a:buChar char="–"/>
              <a:defRPr sz="1600">
                <a:solidFill>
                  <a:schemeClr val="tx2">
                    <a:lumMod val="75000"/>
                  </a:schemeClr>
                </a:solidFill>
                <a:latin typeface="+mn-lt"/>
              </a:defRPr>
            </a:lvl4pPr>
            <a:lvl5pPr marL="2057400" indent="-228600" algn="l" rtl="0" eaLnBrk="1" fontAlgn="base" hangingPunct="1">
              <a:spcBef>
                <a:spcPct val="20000"/>
              </a:spcBef>
              <a:spcAft>
                <a:spcPct val="0"/>
              </a:spcAft>
              <a:buClr>
                <a:srgbClr val="1F497D"/>
              </a:buClr>
              <a:buFont typeface="Arial" charset="0"/>
              <a:buChar char="»"/>
              <a:defRPr sz="1600">
                <a:solidFill>
                  <a:schemeClr val="tx2">
                    <a:lumMod val="75000"/>
                  </a:schemeClr>
                </a:solidFill>
                <a:latin typeface="+mn-lt"/>
              </a:defRPr>
            </a:lvl5pPr>
            <a:lvl6pPr marL="25146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6pPr>
            <a:lvl7pPr marL="29718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7pPr>
            <a:lvl8pPr marL="34290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8pPr>
            <a:lvl9pPr marL="38862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9pPr>
          </a:lstStyle>
          <a:p>
            <a:pPr lvl="1"/>
            <a:r>
              <a:rPr lang="en-AU" sz="1600" i="1" kern="0" dirty="0"/>
              <a:t>If we accept the view of complete symmetry between positive and negative electric charge so far as concerns the fundamental laws of Nature, we must regard it rather as an accident that the Earth (and presumably the whole solar system), contains a preponderance of negative electrons and positive protons. </a:t>
            </a:r>
          </a:p>
          <a:p>
            <a:pPr lvl="1"/>
            <a:r>
              <a:rPr lang="en-AU" sz="1600" i="1" kern="0" dirty="0"/>
              <a:t>It is quite possible that for some of the stars it is the other way about, these stars being built up mainly of positrons and negative protons. </a:t>
            </a:r>
          </a:p>
          <a:p>
            <a:pPr lvl="1"/>
            <a:r>
              <a:rPr lang="en-AU" sz="1600" i="1" kern="0" dirty="0"/>
              <a:t>In fact, there may be half the stars of each kind. The two kinds of stars would both show exactly the same spectra, and there would be no way of distinguishing them by present astronomical methods. </a:t>
            </a:r>
            <a:endParaRPr lang="en-GB" sz="2400" i="1" kern="0" dirty="0"/>
          </a:p>
        </p:txBody>
      </p:sp>
    </p:spTree>
    <p:extLst>
      <p:ext uri="{BB962C8B-B14F-4D97-AF65-F5344CB8AC3E}">
        <p14:creationId xmlns:p14="http://schemas.microsoft.com/office/powerpoint/2010/main" val="362291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circle(in)">
                                      <p:cBhvr>
                                        <p:cTn id="7" dur="2000"/>
                                        <p:tgtEl>
                                          <p:spTgt spid="9">
                                            <p:txEl>
                                              <p:pRg st="1" end="1"/>
                                            </p:tx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ircle(in)">
                                      <p:cBhvr>
                                        <p:cTn id="1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1143000"/>
          </a:xfrm>
        </p:spPr>
        <p:txBody>
          <a:bodyPr/>
          <a:lstStyle/>
          <a:p>
            <a:r>
              <a:rPr lang="en-GB" sz="3600" dirty="0"/>
              <a:t>The Problem with Antimatter</a:t>
            </a:r>
          </a:p>
        </p:txBody>
      </p:sp>
      <p:sp>
        <p:nvSpPr>
          <p:cNvPr id="3" name="Content Placeholder 2"/>
          <p:cNvSpPr>
            <a:spLocks noGrp="1"/>
          </p:cNvSpPr>
          <p:nvPr>
            <p:ph idx="1"/>
          </p:nvPr>
        </p:nvSpPr>
        <p:spPr>
          <a:xfrm>
            <a:off x="876301" y="990603"/>
            <a:ext cx="10858499" cy="5029197"/>
          </a:xfrm>
        </p:spPr>
        <p:txBody>
          <a:bodyPr/>
          <a:lstStyle/>
          <a:p>
            <a:r>
              <a:rPr lang="en-AU" dirty="0" err="1"/>
              <a:t>Masslessness</a:t>
            </a:r>
            <a:r>
              <a:rPr lang="en-AU" dirty="0"/>
              <a:t> – the absence of mass – is impossible in nonrelativistic theories.  </a:t>
            </a:r>
            <a:r>
              <a:rPr lang="en-AU" dirty="0" err="1"/>
              <a:t>Nonrelativistically</a:t>
            </a:r>
            <a:r>
              <a:rPr lang="en-AU" dirty="0"/>
              <a:t>, all particles must possess a mass. </a:t>
            </a:r>
          </a:p>
          <a:p>
            <a:r>
              <a:rPr lang="en-GB" dirty="0" err="1"/>
              <a:t>Relativistically</a:t>
            </a:r>
            <a:r>
              <a:rPr lang="en-GB" dirty="0"/>
              <a:t>, </a:t>
            </a:r>
            <a:r>
              <a:rPr lang="en-GB" dirty="0" err="1"/>
              <a:t>masslessness</a:t>
            </a:r>
            <a:r>
              <a:rPr lang="en-GB" dirty="0"/>
              <a:t> is possible. </a:t>
            </a:r>
          </a:p>
          <a:p>
            <a:pPr lvl="1">
              <a:spcBef>
                <a:spcPts val="0"/>
              </a:spcBef>
            </a:pPr>
            <a:r>
              <a:rPr lang="en-GB" dirty="0"/>
              <a:t>Einstein’s Photon is a massless particle</a:t>
            </a:r>
          </a:p>
          <a:p>
            <a:r>
              <a:rPr lang="en-GB" dirty="0"/>
              <a:t>Antimatter = negative-energy matter </a:t>
            </a:r>
          </a:p>
          <a:p>
            <a:pPr marL="0" indent="0">
              <a:buNone/>
            </a:pPr>
            <a:r>
              <a:rPr lang="en-GB" dirty="0"/>
              <a:t>      … So, for any given system</a:t>
            </a:r>
          </a:p>
          <a:p>
            <a:pPr lvl="1">
              <a:spcBef>
                <a:spcPts val="0"/>
              </a:spcBef>
            </a:pPr>
            <a:r>
              <a:rPr lang="en-GB" dirty="0"/>
              <a:t>It costs ZERO energy to create a virtual </a:t>
            </a:r>
            <a:r>
              <a:rPr lang="en-GB" dirty="0" err="1"/>
              <a:t>matter+antimatter</a:t>
            </a:r>
            <a:r>
              <a:rPr lang="en-GB" dirty="0"/>
              <a:t> pair</a:t>
            </a:r>
          </a:p>
          <a:p>
            <a:pPr lvl="1">
              <a:spcBef>
                <a:spcPts val="0"/>
              </a:spcBef>
            </a:pPr>
            <a:r>
              <a:rPr lang="en-GB" dirty="0"/>
              <a:t>or 10 such pairs, or 100 pairs, … </a:t>
            </a:r>
          </a:p>
          <a:p>
            <a:pPr lvl="1">
              <a:spcBef>
                <a:spcPts val="0"/>
              </a:spcBef>
            </a:pPr>
            <a:r>
              <a:rPr lang="en-GB" dirty="0"/>
              <a:t>or infinitely many!</a:t>
            </a:r>
          </a:p>
          <a:p>
            <a:r>
              <a:rPr lang="en-GB" dirty="0"/>
              <a:t>Quantum mechanics is an exactly solvable theory when the number of particles is finite</a:t>
            </a:r>
          </a:p>
          <a:p>
            <a:pPr marL="0" indent="0">
              <a:spcBef>
                <a:spcPts val="0"/>
              </a:spcBef>
              <a:buNone/>
            </a:pPr>
            <a:r>
              <a:rPr lang="en-GB" dirty="0"/>
              <a:t>	 ( ∼ 14, with today’s computers and realistic Hamiltonians) </a:t>
            </a:r>
          </a:p>
          <a:p>
            <a:r>
              <a:rPr lang="en-GB" dirty="0"/>
              <a:t>Quantum mechanics is </a:t>
            </a:r>
            <a:r>
              <a:rPr lang="en-GB" i="1" u="sng" dirty="0"/>
              <a:t>unsolvable</a:t>
            </a:r>
            <a:r>
              <a:rPr lang="en-GB" dirty="0"/>
              <a:t> when there are infinitely many particles </a:t>
            </a:r>
          </a:p>
          <a:p>
            <a:r>
              <a:rPr lang="en-GB" dirty="0"/>
              <a:t>Relativistic quantum mechanics allows the existence of massless particles and antimatter (negative-energy matter) </a:t>
            </a:r>
          </a:p>
          <a:p>
            <a:pPr marL="0" indent="0">
              <a:spcBef>
                <a:spcPts val="0"/>
              </a:spcBef>
              <a:buNone/>
            </a:pPr>
            <a:r>
              <a:rPr lang="en-GB" dirty="0"/>
              <a:t>      – but the existence of either/both destroys relativistic quantum mechanics!  </a:t>
            </a:r>
          </a:p>
        </p:txBody>
      </p:sp>
      <p:sp>
        <p:nvSpPr>
          <p:cNvPr id="4" name="Date Placeholder 3"/>
          <p:cNvSpPr>
            <a:spLocks noGrp="1"/>
          </p:cNvSpPr>
          <p:nvPr>
            <p:ph type="dt" sz="half" idx="10"/>
          </p:nvPr>
        </p:nvSpPr>
        <p:spPr/>
        <p:txBody>
          <a:bodyPr/>
          <a:lstStyle/>
          <a:p>
            <a:r>
              <a:rPr lang="en-US"/>
              <a:t>.                    2025 October 13: NJU INP IWSHSSI 2025                                             (86)</a:t>
            </a:r>
            <a:endParaRPr lang="en-US" dirty="0"/>
          </a:p>
        </p:txBody>
      </p:sp>
      <p:sp>
        <p:nvSpPr>
          <p:cNvPr id="5" name="Footer Placeholder 4"/>
          <p:cNvSpPr>
            <a:spLocks noGrp="1"/>
          </p:cNvSpPr>
          <p:nvPr>
            <p:ph type="ftr" sz="quarter" idx="11"/>
          </p:nvPr>
        </p:nvSpPr>
        <p:spPr/>
        <p:txBody>
          <a:bodyPr/>
          <a:lstStyle/>
          <a:p>
            <a:r>
              <a:rPr lang="en-US"/>
              <a:t>Craig Roberts cdroberts@nju.edu.cn  470  1/4 Emergent Hadron Mass: Origins and Consequences</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34</a:t>
            </a:fld>
            <a:endParaRPr lang="en-US"/>
          </a:p>
        </p:txBody>
      </p:sp>
      <p:pic>
        <p:nvPicPr>
          <p:cNvPr id="8" name="Picture 7" descr="A close up of a person&#10;&#10;Description automatically generated">
            <a:extLst>
              <a:ext uri="{FF2B5EF4-FFF2-40B4-BE49-F238E27FC236}">
                <a16:creationId xmlns:a16="http://schemas.microsoft.com/office/drawing/2014/main" id="{ACF410F5-0B8D-4374-88E0-42B122D812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1361377"/>
            <a:ext cx="4038600" cy="1901971"/>
          </a:xfrm>
          <a:prstGeom prst="rect">
            <a:avLst/>
          </a:prstGeom>
        </p:spPr>
      </p:pic>
      <p:sp>
        <p:nvSpPr>
          <p:cNvPr id="9" name="Rectangle 8">
            <a:extLst>
              <a:ext uri="{FF2B5EF4-FFF2-40B4-BE49-F238E27FC236}">
                <a16:creationId xmlns:a16="http://schemas.microsoft.com/office/drawing/2014/main" id="{8296C81B-06BF-4DFE-AE6E-2C3851FE1C88}"/>
              </a:ext>
            </a:extLst>
          </p:cNvPr>
          <p:cNvSpPr/>
          <p:nvPr/>
        </p:nvSpPr>
        <p:spPr bwMode="auto">
          <a:xfrm>
            <a:off x="10363200" y="2998305"/>
            <a:ext cx="685800" cy="2286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alibri" pitchFamily="34" charset="0"/>
            </a:endParaRPr>
          </a:p>
        </p:txBody>
      </p:sp>
    </p:spTree>
    <p:extLst>
      <p:ext uri="{BB962C8B-B14F-4D97-AF65-F5344CB8AC3E}">
        <p14:creationId xmlns:p14="http://schemas.microsoft.com/office/powerpoint/2010/main" val="2740297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arn(inVertical)">
                                      <p:cBhvr>
                                        <p:cTn id="15" dur="500"/>
                                        <p:tgtEl>
                                          <p:spTgt spid="3">
                                            <p:txEl>
                                              <p:pRg st="3" end="3"/>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arn(inVertical)">
                                      <p:cBhvr>
                                        <p:cTn id="18" dur="500"/>
                                        <p:tgtEl>
                                          <p:spTgt spid="3">
                                            <p:txEl>
                                              <p:pRg st="4" end="4"/>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arn(inVertical)">
                                      <p:cBhvr>
                                        <p:cTn id="21" dur="500"/>
                                        <p:tgtEl>
                                          <p:spTgt spid="3">
                                            <p:txEl>
                                              <p:pRg st="5" end="5"/>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barn(inVertical)">
                                      <p:cBhvr>
                                        <p:cTn id="24" dur="500"/>
                                        <p:tgtEl>
                                          <p:spTgt spid="3">
                                            <p:txEl>
                                              <p:pRg st="6" end="6"/>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barn(inVertical)">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wipe(down)">
                                      <p:cBhvr>
                                        <p:cTn id="32" dur="500"/>
                                        <p:tgtEl>
                                          <p:spTgt spid="3">
                                            <p:txEl>
                                              <p:pRg st="8" end="8"/>
                                            </p:txEl>
                                          </p:spTgt>
                                        </p:tgtEl>
                                      </p:cBhvr>
                                    </p:animEffect>
                                  </p:childTnLst>
                                </p:cTn>
                              </p:par>
                              <p:par>
                                <p:cTn id="33" presetID="22" presetClass="entr" presetSubtype="4"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wipe(down)">
                                      <p:cBhvr>
                                        <p:cTn id="35" dur="500"/>
                                        <p:tgtEl>
                                          <p:spTgt spid="3">
                                            <p:txEl>
                                              <p:pRg st="9" end="9"/>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animEffect transition="in" filter="randombar(horizontal)">
                                      <p:cBhvr>
                                        <p:cTn id="40" dur="500"/>
                                        <p:tgtEl>
                                          <p:spTgt spid="3">
                                            <p:txEl>
                                              <p:pRg st="10" end="1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animEffect transition="in" filter="randombar(horizontal)">
                                      <p:cBhvr>
                                        <p:cTn id="45" dur="500"/>
                                        <p:tgtEl>
                                          <p:spTgt spid="3">
                                            <p:txEl>
                                              <p:pRg st="11" end="11"/>
                                            </p:txEl>
                                          </p:spTgt>
                                        </p:tgtEl>
                                      </p:cBhvr>
                                    </p:animEffect>
                                  </p:childTnLst>
                                </p:cTn>
                              </p:par>
                              <p:par>
                                <p:cTn id="46" presetID="14" presetClass="entr" presetSubtype="10" fill="hold" nodeType="withEffect">
                                  <p:stCondLst>
                                    <p:cond delay="0"/>
                                  </p:stCondLst>
                                  <p:childTnLst>
                                    <p:set>
                                      <p:cBhvr>
                                        <p:cTn id="47" dur="1" fill="hold">
                                          <p:stCondLst>
                                            <p:cond delay="0"/>
                                          </p:stCondLst>
                                        </p:cTn>
                                        <p:tgtEl>
                                          <p:spTgt spid="3">
                                            <p:txEl>
                                              <p:pRg st="12" end="12"/>
                                            </p:txEl>
                                          </p:spTgt>
                                        </p:tgtEl>
                                        <p:attrNameLst>
                                          <p:attrName>style.visibility</p:attrName>
                                        </p:attrNameLst>
                                      </p:cBhvr>
                                      <p:to>
                                        <p:strVal val="visible"/>
                                      </p:to>
                                    </p:set>
                                    <p:animEffect transition="in" filter="randombar(horizontal)">
                                      <p:cBhvr>
                                        <p:cTn id="48" dur="500"/>
                                        <p:tgtEl>
                                          <p:spTgt spid="3">
                                            <p:txEl>
                                              <p:pRg st="12" end="12"/>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circle(in)">
                                      <p:cBhvr>
                                        <p:cTn id="53" dur="2000"/>
                                        <p:tgtEl>
                                          <p:spTgt spid="8"/>
                                        </p:tgtEl>
                                      </p:cBhvr>
                                    </p:animEffect>
                                  </p:childTnLst>
                                </p:cTn>
                              </p:par>
                              <p:par>
                                <p:cTn id="54" presetID="6" presetClass="entr" presetSubtype="16" fill="hold" grpId="0" nodeType="with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circle(in)">
                                      <p:cBhvr>
                                        <p:cTn id="5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1143000"/>
          </a:xfrm>
        </p:spPr>
        <p:txBody>
          <a:bodyPr/>
          <a:lstStyle/>
          <a:p>
            <a:r>
              <a:rPr lang="en-GB" sz="3600" dirty="0"/>
              <a:t>Solving the Problem with Antimatter</a:t>
            </a:r>
          </a:p>
        </p:txBody>
      </p:sp>
      <p:sp>
        <p:nvSpPr>
          <p:cNvPr id="3" name="Content Placeholder 2"/>
          <p:cNvSpPr>
            <a:spLocks noGrp="1"/>
          </p:cNvSpPr>
          <p:nvPr>
            <p:ph idx="1"/>
          </p:nvPr>
        </p:nvSpPr>
        <p:spPr>
          <a:xfrm>
            <a:off x="876300" y="1555538"/>
            <a:ext cx="10782299" cy="3091295"/>
          </a:xfrm>
        </p:spPr>
        <p:txBody>
          <a:bodyPr/>
          <a:lstStyle/>
          <a:p>
            <a:r>
              <a:rPr lang="en-AU" sz="2400" dirty="0"/>
              <a:t>There is only one way known to combine quantum mechanics and special relativity</a:t>
            </a:r>
          </a:p>
          <a:p>
            <a:pPr marL="0" indent="0" algn="ctr">
              <a:buNone/>
            </a:pPr>
            <a:r>
              <a:rPr lang="en-AU" sz="3200" i="1" dirty="0">
                <a:solidFill>
                  <a:srgbClr val="008000"/>
                </a:solidFill>
              </a:rPr>
              <a:t>Relativistic Quantum Field Theory</a:t>
            </a:r>
          </a:p>
          <a:p>
            <a:r>
              <a:rPr lang="en-US" sz="2400" dirty="0"/>
              <a:t>1</a:t>
            </a:r>
            <a:r>
              <a:rPr lang="en-US" sz="2400" baseline="30000" dirty="0"/>
              <a:t>st</a:t>
            </a:r>
            <a:r>
              <a:rPr lang="en-US" sz="2400" dirty="0"/>
              <a:t> example: </a:t>
            </a:r>
            <a:r>
              <a:rPr lang="en-US" sz="2400" i="1" dirty="0"/>
              <a:t>Electromagnetism</a:t>
            </a:r>
          </a:p>
          <a:p>
            <a:pPr lvl="1"/>
            <a:r>
              <a:rPr lang="en-US" sz="2400" dirty="0"/>
              <a:t>Quantum electrodynamics (QED), 1946-1950</a:t>
            </a:r>
          </a:p>
          <a:p>
            <a:pPr lvl="1"/>
            <a:r>
              <a:rPr lang="en-US" sz="2400" dirty="0"/>
              <a:t>Feynman, Schwinger, </a:t>
            </a:r>
            <a:r>
              <a:rPr lang="en-US" sz="2400" dirty="0" err="1"/>
              <a:t>Tomonaga</a:t>
            </a:r>
            <a:endParaRPr lang="en-US" sz="2400" dirty="0"/>
          </a:p>
          <a:p>
            <a:pPr lvl="2"/>
            <a:r>
              <a:rPr lang="en-US" sz="2400" dirty="0"/>
              <a:t>Nobel Prize (1965): </a:t>
            </a:r>
          </a:p>
          <a:p>
            <a:pPr lvl="2">
              <a:buNone/>
            </a:pPr>
            <a:r>
              <a:rPr lang="en-US" sz="2400" i="1" dirty="0"/>
              <a:t>	"for their fundamental work in quantum electrodynamics, with deep-ploughing consequences for the physics of elementary particles"</a:t>
            </a:r>
            <a:r>
              <a:rPr lang="en-US" sz="2400" dirty="0"/>
              <a:t>.</a:t>
            </a:r>
          </a:p>
        </p:txBody>
      </p:sp>
      <p:sp>
        <p:nvSpPr>
          <p:cNvPr id="4" name="Date Placeholder 3"/>
          <p:cNvSpPr>
            <a:spLocks noGrp="1"/>
          </p:cNvSpPr>
          <p:nvPr>
            <p:ph type="dt" sz="half" idx="10"/>
          </p:nvPr>
        </p:nvSpPr>
        <p:spPr/>
        <p:txBody>
          <a:bodyPr/>
          <a:lstStyle/>
          <a:p>
            <a:r>
              <a:rPr lang="en-US"/>
              <a:t>.                    2025 October 13: NJU INP IWSHSSI 2025                                             (86)</a:t>
            </a:r>
            <a:endParaRPr lang="en-US" dirty="0"/>
          </a:p>
        </p:txBody>
      </p:sp>
      <p:sp>
        <p:nvSpPr>
          <p:cNvPr id="5" name="Footer Placeholder 4"/>
          <p:cNvSpPr>
            <a:spLocks noGrp="1"/>
          </p:cNvSpPr>
          <p:nvPr>
            <p:ph type="ftr" sz="quarter" idx="11"/>
          </p:nvPr>
        </p:nvSpPr>
        <p:spPr/>
        <p:txBody>
          <a:bodyPr/>
          <a:lstStyle/>
          <a:p>
            <a:r>
              <a:rPr lang="en-US"/>
              <a:t>Craig Roberts cdroberts@nju.edu.cn  470  1/4 Emergent Hadron Mass: Origins and Consequences</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35</a:t>
            </a:fld>
            <a:endParaRPr lang="en-US"/>
          </a:p>
        </p:txBody>
      </p:sp>
      <p:pic>
        <p:nvPicPr>
          <p:cNvPr id="7" name="Picture 6" descr="Nobel Prize Logo.jpg"/>
          <p:cNvPicPr>
            <a:picLocks noChangeAspect="1"/>
          </p:cNvPicPr>
          <p:nvPr/>
        </p:nvPicPr>
        <p:blipFill>
          <a:blip r:embed="rId2" cstate="print"/>
          <a:stretch>
            <a:fillRect/>
          </a:stretch>
        </p:blipFill>
        <p:spPr>
          <a:xfrm>
            <a:off x="8991600" y="2895600"/>
            <a:ext cx="1447800" cy="1447800"/>
          </a:xfrm>
          <a:prstGeom prst="rect">
            <a:avLst/>
          </a:prstGeom>
        </p:spPr>
      </p:pic>
    </p:spTree>
    <p:extLst>
      <p:ext uri="{BB962C8B-B14F-4D97-AF65-F5344CB8AC3E}">
        <p14:creationId xmlns:p14="http://schemas.microsoft.com/office/powerpoint/2010/main" val="367329964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p:cTn id="1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4" dur="500"/>
                                        <p:tgtEl>
                                          <p:spTgt spid="3">
                                            <p:txEl>
                                              <p:pRg st="3" end="3"/>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p:cTn id="1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19" dur="500"/>
                                        <p:tgtEl>
                                          <p:spTgt spid="3">
                                            <p:txEl>
                                              <p:pRg st="4" end="4"/>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 calcmode="lin" valueType="num">
                                      <p:cBhvr>
                                        <p:cTn id="2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4" dur="500"/>
                                        <p:tgtEl>
                                          <p:spTgt spid="3">
                                            <p:txEl>
                                              <p:pRg st="5" end="5"/>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p:cTn id="27"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29" dur="500"/>
                                        <p:tgtEl>
                                          <p:spTgt spid="3">
                                            <p:txEl>
                                              <p:pRg st="6" end="6"/>
                                            </p:txEl>
                                          </p:spTgt>
                                        </p:tgtEl>
                                      </p:cBhvr>
                                    </p:animEffect>
                                  </p:childTnLst>
                                </p:cTn>
                              </p:par>
                              <p:par>
                                <p:cTn id="30" presetID="53" presetClass="entr" presetSubtype="16"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62790"/>
            <a:ext cx="8229600" cy="1143000"/>
          </a:xfrm>
        </p:spPr>
        <p:txBody>
          <a:bodyPr/>
          <a:lstStyle/>
          <a:p>
            <a:r>
              <a:rPr lang="en-GB" sz="3600" dirty="0"/>
              <a:t>Solving the Problem with Antimatter</a:t>
            </a:r>
          </a:p>
        </p:txBody>
      </p:sp>
      <p:sp>
        <p:nvSpPr>
          <p:cNvPr id="3" name="Content Placeholder 2"/>
          <p:cNvSpPr>
            <a:spLocks noGrp="1"/>
          </p:cNvSpPr>
          <p:nvPr>
            <p:ph idx="1"/>
          </p:nvPr>
        </p:nvSpPr>
        <p:spPr>
          <a:xfrm>
            <a:off x="838199" y="1555537"/>
            <a:ext cx="10820401" cy="4540467"/>
          </a:xfrm>
        </p:spPr>
        <p:txBody>
          <a:bodyPr/>
          <a:lstStyle/>
          <a:p>
            <a:r>
              <a:rPr lang="en-AU" sz="2400" dirty="0"/>
              <a:t>There is only one way known to combine quantum mechanics and special relativity</a:t>
            </a:r>
          </a:p>
          <a:p>
            <a:pPr marL="0" indent="0" algn="ctr">
              <a:buNone/>
            </a:pPr>
            <a:r>
              <a:rPr lang="en-AU" sz="3200" i="1" dirty="0">
                <a:solidFill>
                  <a:srgbClr val="008000"/>
                </a:solidFill>
              </a:rPr>
              <a:t>Relativistic Quantum Field Theory</a:t>
            </a:r>
          </a:p>
          <a:p>
            <a:pPr lvl="0">
              <a:defRPr/>
            </a:pPr>
            <a:r>
              <a:rPr lang="en-US" sz="2400" dirty="0"/>
              <a:t>2</a:t>
            </a:r>
            <a:r>
              <a:rPr lang="en-US" sz="2400" baseline="30000" dirty="0"/>
              <a:t>nd</a:t>
            </a:r>
            <a:r>
              <a:rPr lang="en-US" sz="2400" dirty="0"/>
              <a:t> example: Weak interaction</a:t>
            </a:r>
          </a:p>
          <a:p>
            <a:pPr lvl="1">
              <a:defRPr/>
            </a:pPr>
            <a:r>
              <a:rPr lang="en-US" sz="2400" dirty="0"/>
              <a:t>Radioactive decays, parity-violating decays, </a:t>
            </a:r>
          </a:p>
          <a:p>
            <a:pPr marL="457189" lvl="1" indent="0">
              <a:spcBef>
                <a:spcPts val="0"/>
              </a:spcBef>
              <a:buNone/>
              <a:defRPr/>
            </a:pPr>
            <a:r>
              <a:rPr lang="en-US" sz="2400" dirty="0"/>
              <a:t>    electron-neutrino scattering</a:t>
            </a:r>
          </a:p>
          <a:p>
            <a:pPr lvl="1">
              <a:defRPr/>
            </a:pPr>
            <a:r>
              <a:rPr lang="en-US" sz="2400" dirty="0"/>
              <a:t>Glashow, Salam, Weinberg  - 1963-1973</a:t>
            </a:r>
          </a:p>
          <a:p>
            <a:pPr lvl="2">
              <a:defRPr/>
            </a:pPr>
            <a:r>
              <a:rPr lang="en-US" sz="2400" dirty="0"/>
              <a:t>Nobel Prize (1979): </a:t>
            </a:r>
          </a:p>
          <a:p>
            <a:pPr lvl="2">
              <a:defRPr/>
            </a:pPr>
            <a:r>
              <a:rPr lang="en-US" sz="2400" dirty="0"/>
              <a:t>	</a:t>
            </a:r>
            <a:r>
              <a:rPr lang="en-US" sz="2400" i="1" dirty="0"/>
              <a:t>"for their contributions to the theory of the unified weak and electromagnetic interaction between elementary particles, including, </a:t>
            </a:r>
            <a:r>
              <a:rPr lang="en-US" sz="2400" dirty="0"/>
              <a:t>inter alia</a:t>
            </a:r>
            <a:r>
              <a:rPr lang="en-US" sz="2400" i="1" dirty="0"/>
              <a:t>, the prediction of the weak neutral current"</a:t>
            </a:r>
            <a:r>
              <a:rPr lang="en-US" sz="2400" dirty="0"/>
              <a:t>. </a:t>
            </a:r>
          </a:p>
          <a:p>
            <a:pPr lvl="2">
              <a:buNone/>
            </a:pPr>
            <a:endParaRPr lang="en-US" sz="1800" dirty="0"/>
          </a:p>
        </p:txBody>
      </p:sp>
      <p:sp>
        <p:nvSpPr>
          <p:cNvPr id="4" name="Date Placeholder 3"/>
          <p:cNvSpPr>
            <a:spLocks noGrp="1"/>
          </p:cNvSpPr>
          <p:nvPr>
            <p:ph type="dt" sz="half" idx="10"/>
          </p:nvPr>
        </p:nvSpPr>
        <p:spPr/>
        <p:txBody>
          <a:bodyPr/>
          <a:lstStyle/>
          <a:p>
            <a:r>
              <a:rPr lang="en-US"/>
              <a:t>.                    2025 October 13: NJU INP IWSHSSI 2025                                             (86)</a:t>
            </a:r>
            <a:endParaRPr lang="en-US" dirty="0"/>
          </a:p>
        </p:txBody>
      </p:sp>
      <p:sp>
        <p:nvSpPr>
          <p:cNvPr id="5" name="Footer Placeholder 4"/>
          <p:cNvSpPr>
            <a:spLocks noGrp="1"/>
          </p:cNvSpPr>
          <p:nvPr>
            <p:ph type="ftr" sz="quarter" idx="11"/>
          </p:nvPr>
        </p:nvSpPr>
        <p:spPr>
          <a:xfrm>
            <a:off x="2181228" y="6357255"/>
            <a:ext cx="5942013" cy="228600"/>
          </a:xfrm>
        </p:spPr>
        <p:txBody>
          <a:bodyPr/>
          <a:lstStyle/>
          <a:p>
            <a:r>
              <a:rPr lang="en-US"/>
              <a:t>Craig Roberts cdroberts@nju.edu.cn  470  1/4 Emergent Hadron Mass: Origins and Consequences</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36</a:t>
            </a:fld>
            <a:endParaRPr lang="en-US"/>
          </a:p>
        </p:txBody>
      </p:sp>
      <p:pic>
        <p:nvPicPr>
          <p:cNvPr id="8" name="Picture 7" descr="Nobel Prize Logo.jpg"/>
          <p:cNvPicPr>
            <a:picLocks noChangeAspect="1"/>
          </p:cNvPicPr>
          <p:nvPr/>
        </p:nvPicPr>
        <p:blipFill>
          <a:blip r:embed="rId3" cstate="print"/>
          <a:stretch>
            <a:fillRect/>
          </a:stretch>
        </p:blipFill>
        <p:spPr>
          <a:xfrm>
            <a:off x="8991600" y="2895600"/>
            <a:ext cx="1447800" cy="14478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619" y="4343400"/>
            <a:ext cx="1462781" cy="1842021"/>
          </a:xfrm>
          <a:prstGeom prst="rect">
            <a:avLst/>
          </a:prstGeom>
        </p:spPr>
      </p:pic>
      <p:sp>
        <p:nvSpPr>
          <p:cNvPr id="10" name="Rectangle 9"/>
          <p:cNvSpPr/>
          <p:nvPr/>
        </p:nvSpPr>
        <p:spPr bwMode="auto">
          <a:xfrm>
            <a:off x="304796" y="4425504"/>
            <a:ext cx="762000" cy="304800"/>
          </a:xfrm>
          <a:prstGeom prst="rect">
            <a:avLst/>
          </a:prstGeom>
          <a:solidFill>
            <a:srgbClr val="D269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en-GB" dirty="0">
                <a:solidFill>
                  <a:schemeClr val="bg2">
                    <a:lumMod val="10000"/>
                  </a:schemeClr>
                </a:solidFill>
                <a:latin typeface="Calibri" pitchFamily="34" charset="0"/>
              </a:rPr>
              <a:t>   125</a:t>
            </a:r>
          </a:p>
        </p:txBody>
      </p:sp>
    </p:spTree>
    <p:extLst>
      <p:ext uri="{BB962C8B-B14F-4D97-AF65-F5344CB8AC3E}">
        <p14:creationId xmlns:p14="http://schemas.microsoft.com/office/powerpoint/2010/main" val="3908135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9" y="914400"/>
            <a:ext cx="10871201" cy="5257800"/>
          </a:xfrm>
        </p:spPr>
        <p:txBody>
          <a:bodyPr/>
          <a:lstStyle/>
          <a:p>
            <a:r>
              <a:rPr lang="en-US" sz="2400" dirty="0"/>
              <a:t>3</a:t>
            </a:r>
            <a:r>
              <a:rPr lang="en-US" sz="2400" baseline="30000" dirty="0"/>
              <a:t>rd</a:t>
            </a:r>
            <a:r>
              <a:rPr lang="en-US" sz="2400" dirty="0"/>
              <a:t> example: </a:t>
            </a:r>
          </a:p>
          <a:p>
            <a:pPr marL="400041" lvl="1" indent="0">
              <a:buNone/>
            </a:pPr>
            <a:r>
              <a:rPr lang="en-US" sz="2400" dirty="0"/>
              <a:t>Strong interaction … all of nuclear physics and anything made from nuclei = basically everything that we can see and/or touch</a:t>
            </a:r>
          </a:p>
          <a:p>
            <a:pPr lvl="1"/>
            <a:r>
              <a:rPr lang="en-US" sz="2400" dirty="0"/>
              <a:t>Existence and composition of the vast bulk of visible matter in the Universe: </a:t>
            </a:r>
          </a:p>
          <a:p>
            <a:pPr lvl="2"/>
            <a:r>
              <a:rPr lang="en-US" sz="2400" dirty="0"/>
              <a:t>proton, neutron </a:t>
            </a:r>
          </a:p>
          <a:p>
            <a:pPr lvl="2"/>
            <a:r>
              <a:rPr lang="en-US" sz="2400" dirty="0"/>
              <a:t>the forces that form them and bind them into nuclei</a:t>
            </a:r>
          </a:p>
          <a:p>
            <a:pPr lvl="2"/>
            <a:r>
              <a:rPr lang="en-US" sz="2400" dirty="0"/>
              <a:t>responsible for more than 98% of the visible matter in the Universe</a:t>
            </a:r>
          </a:p>
        </p:txBody>
      </p:sp>
      <p:sp>
        <p:nvSpPr>
          <p:cNvPr id="4" name="Date Placeholder 3"/>
          <p:cNvSpPr>
            <a:spLocks noGrp="1"/>
          </p:cNvSpPr>
          <p:nvPr>
            <p:ph type="dt" sz="half" idx="10"/>
          </p:nvPr>
        </p:nvSpPr>
        <p:spPr/>
        <p:txBody>
          <a:bodyPr/>
          <a:lstStyle/>
          <a:p>
            <a:r>
              <a:rPr lang="en-US"/>
              <a:t>.                    2025 October 13: NJU INP IWSHSSI 2025                                             (86)</a:t>
            </a:r>
            <a:endParaRPr lang="en-US" dirty="0"/>
          </a:p>
        </p:txBody>
      </p:sp>
      <p:sp>
        <p:nvSpPr>
          <p:cNvPr id="5" name="Footer Placeholder 4"/>
          <p:cNvSpPr>
            <a:spLocks noGrp="1"/>
          </p:cNvSpPr>
          <p:nvPr>
            <p:ph type="ftr" sz="quarter" idx="11"/>
          </p:nvPr>
        </p:nvSpPr>
        <p:spPr/>
        <p:txBody>
          <a:bodyPr/>
          <a:lstStyle/>
          <a:p>
            <a:r>
              <a:rPr lang="en-US" i="0"/>
              <a:t>Craig Roberts cdroberts@nju.edu.cn  470  1/4 Emergent Hadron Mass: Origins and Consequences</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37</a:t>
            </a:fld>
            <a:endParaRPr lang="en-US"/>
          </a:p>
        </p:txBody>
      </p:sp>
      <p:pic>
        <p:nvPicPr>
          <p:cNvPr id="7" name="Picture 6" descr="Nobel Prize Logo.jpg"/>
          <p:cNvPicPr>
            <a:picLocks noChangeAspect="1"/>
          </p:cNvPicPr>
          <p:nvPr/>
        </p:nvPicPr>
        <p:blipFill>
          <a:blip r:embed="rId3" cstate="print"/>
          <a:stretch>
            <a:fillRect/>
          </a:stretch>
        </p:blipFill>
        <p:spPr>
          <a:xfrm>
            <a:off x="9677400" y="4038600"/>
            <a:ext cx="2057400" cy="2057400"/>
          </a:xfrm>
          <a:prstGeom prst="rect">
            <a:avLst/>
          </a:prstGeom>
        </p:spPr>
      </p:pic>
      <p:sp>
        <p:nvSpPr>
          <p:cNvPr id="8" name="Content Placeholder 2"/>
          <p:cNvSpPr txBox="1">
            <a:spLocks/>
          </p:cNvSpPr>
          <p:nvPr/>
        </p:nvSpPr>
        <p:spPr bwMode="auto">
          <a:xfrm>
            <a:off x="609600" y="4191000"/>
            <a:ext cx="8534400" cy="2209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742932" lvl="1" indent="-285744" fontAlgn="base">
              <a:spcBef>
                <a:spcPct val="20000"/>
              </a:spcBef>
              <a:spcAft>
                <a:spcPct val="0"/>
              </a:spcAft>
              <a:buClr>
                <a:srgbClr val="1F497D"/>
              </a:buClr>
              <a:buFontTx/>
              <a:buChar char="–"/>
            </a:pPr>
            <a:r>
              <a:rPr lang="en-US" sz="2400" kern="0" dirty="0" err="1">
                <a:solidFill>
                  <a:schemeClr val="tx2">
                    <a:lumMod val="75000"/>
                  </a:schemeClr>
                </a:solidFill>
              </a:rPr>
              <a:t>Politzer</a:t>
            </a:r>
            <a:r>
              <a:rPr lang="en-US" sz="2400" kern="0" dirty="0">
                <a:solidFill>
                  <a:schemeClr val="tx2">
                    <a:lumMod val="75000"/>
                  </a:schemeClr>
                </a:solidFill>
              </a:rPr>
              <a:t>, Gross and </a:t>
            </a:r>
            <a:r>
              <a:rPr lang="en-US" sz="2400" kern="0" dirty="0" err="1">
                <a:solidFill>
                  <a:schemeClr val="tx2">
                    <a:lumMod val="75000"/>
                  </a:schemeClr>
                </a:solidFill>
              </a:rPr>
              <a:t>Wilczek</a:t>
            </a:r>
            <a:r>
              <a:rPr lang="en-US" sz="2400" kern="0" dirty="0">
                <a:solidFill>
                  <a:schemeClr val="tx2">
                    <a:lumMod val="75000"/>
                  </a:schemeClr>
                </a:solidFill>
              </a:rPr>
              <a:t> – 1973-1974 </a:t>
            </a:r>
          </a:p>
          <a:p>
            <a:pPr marL="742932" lvl="1" indent="-285744" fontAlgn="base">
              <a:spcAft>
                <a:spcPct val="0"/>
              </a:spcAft>
              <a:buClr>
                <a:srgbClr val="1F497D"/>
              </a:buClr>
            </a:pPr>
            <a:r>
              <a:rPr lang="en-US" sz="2400" kern="0" dirty="0">
                <a:solidFill>
                  <a:schemeClr val="tx2">
                    <a:lumMod val="75000"/>
                  </a:schemeClr>
                </a:solidFill>
              </a:rPr>
              <a:t>	Quantum </a:t>
            </a:r>
            <a:r>
              <a:rPr lang="en-US" sz="2400" kern="0" dirty="0" err="1">
                <a:solidFill>
                  <a:schemeClr val="tx2">
                    <a:lumMod val="75000"/>
                  </a:schemeClr>
                </a:solidFill>
              </a:rPr>
              <a:t>Chromodynamics</a:t>
            </a:r>
            <a:r>
              <a:rPr lang="en-US" sz="2400" kern="0" dirty="0">
                <a:solidFill>
                  <a:schemeClr val="tx2">
                    <a:lumMod val="75000"/>
                  </a:schemeClr>
                </a:solidFill>
              </a:rPr>
              <a:t> – </a:t>
            </a:r>
            <a:r>
              <a:rPr lang="en-US" sz="2400" kern="0" dirty="0">
                <a:solidFill>
                  <a:srgbClr val="FF0000"/>
                </a:solidFill>
              </a:rPr>
              <a:t>Q</a:t>
            </a:r>
            <a:r>
              <a:rPr lang="en-US" sz="2400" kern="0" dirty="0">
                <a:solidFill>
                  <a:srgbClr val="008000"/>
                </a:solidFill>
              </a:rPr>
              <a:t>C</a:t>
            </a:r>
            <a:r>
              <a:rPr lang="en-US" sz="2400" kern="0" dirty="0">
                <a:solidFill>
                  <a:srgbClr val="0033CC"/>
                </a:solidFill>
              </a:rPr>
              <a:t>D</a:t>
            </a:r>
          </a:p>
          <a:p>
            <a:pPr marL="1142971" lvl="2" indent="-228594" fontAlgn="base">
              <a:spcBef>
                <a:spcPct val="20000"/>
              </a:spcBef>
              <a:spcAft>
                <a:spcPct val="0"/>
              </a:spcAft>
              <a:buClr>
                <a:srgbClr val="1F497D"/>
              </a:buClr>
              <a:buFontTx/>
              <a:buChar char="•"/>
            </a:pPr>
            <a:r>
              <a:rPr lang="en-US" sz="2400" kern="0" dirty="0">
                <a:solidFill>
                  <a:schemeClr val="tx2">
                    <a:lumMod val="75000"/>
                  </a:schemeClr>
                </a:solidFill>
              </a:rPr>
              <a:t>Nobel Prize (2004): </a:t>
            </a:r>
          </a:p>
          <a:p>
            <a:pPr marL="1142971" lvl="2" indent="-228594" fontAlgn="base">
              <a:spcBef>
                <a:spcPct val="20000"/>
              </a:spcBef>
              <a:spcAft>
                <a:spcPct val="0"/>
              </a:spcAft>
              <a:buClr>
                <a:srgbClr val="1F497D"/>
              </a:buClr>
            </a:pPr>
            <a:r>
              <a:rPr lang="en-US" sz="2400" kern="0" dirty="0">
                <a:solidFill>
                  <a:schemeClr val="tx2">
                    <a:lumMod val="75000"/>
                  </a:schemeClr>
                </a:solidFill>
              </a:rPr>
              <a:t>	</a:t>
            </a:r>
            <a:r>
              <a:rPr lang="en-US" sz="2400" i="1" dirty="0">
                <a:solidFill>
                  <a:schemeClr val="tx2">
                    <a:lumMod val="75000"/>
                  </a:schemeClr>
                </a:solidFill>
              </a:rPr>
              <a:t>"for the discovery of asymptotic freedom in the theory of the strong interaction"</a:t>
            </a:r>
            <a:r>
              <a:rPr lang="en-US" sz="2400" dirty="0">
                <a:solidFill>
                  <a:schemeClr val="tx2">
                    <a:lumMod val="75000"/>
                  </a:schemeClr>
                </a:solidFill>
              </a:rPr>
              <a:t>.   </a:t>
            </a:r>
            <a:endParaRPr lang="en-US" sz="2400" kern="0" dirty="0">
              <a:solidFill>
                <a:schemeClr val="tx2">
                  <a:lumMod val="75000"/>
                </a:schemeClr>
              </a:solidFill>
            </a:endParaRPr>
          </a:p>
        </p:txBody>
      </p:sp>
      <p:sp>
        <p:nvSpPr>
          <p:cNvPr id="10" name="Title 1"/>
          <p:cNvSpPr>
            <a:spLocks noGrp="1"/>
          </p:cNvSpPr>
          <p:nvPr>
            <p:ph type="title"/>
          </p:nvPr>
        </p:nvSpPr>
        <p:spPr>
          <a:xfrm>
            <a:off x="1981200" y="173180"/>
            <a:ext cx="8229600" cy="1143000"/>
          </a:xfrm>
        </p:spPr>
        <p:txBody>
          <a:bodyPr/>
          <a:lstStyle/>
          <a:p>
            <a:r>
              <a:rPr lang="en-GB" sz="3600" dirty="0"/>
              <a:t>Solving the Problem with Antimatter</a:t>
            </a:r>
          </a:p>
        </p:txBody>
      </p:sp>
    </p:spTree>
    <p:extLst>
      <p:ext uri="{BB962C8B-B14F-4D97-AF65-F5344CB8AC3E}">
        <p14:creationId xmlns:p14="http://schemas.microsoft.com/office/powerpoint/2010/main" val="23228803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70" decel="100000"/>
                                        <p:tgtEl>
                                          <p:spTgt spid="3">
                                            <p:txEl>
                                              <p:pRg st="0" end="0"/>
                                            </p:txEl>
                                          </p:spTgt>
                                        </p:tgtEl>
                                      </p:cBhvr>
                                    </p:animEffect>
                                    <p:animScale>
                                      <p:cBhvr>
                                        <p:cTn id="8" dur="770" decel="100000"/>
                                        <p:tgtEl>
                                          <p:spTgt spid="3">
                                            <p:txEl>
                                              <p:pRg st="0" end="0"/>
                                            </p:txEl>
                                          </p:spTgt>
                                        </p:tgtEl>
                                      </p:cBhvr>
                                      <p:from x="10000" y="10000"/>
                                      <p:to x="200000" y="450000"/>
                                    </p:animScale>
                                    <p:animScale>
                                      <p:cBhvr>
                                        <p:cTn id="9" dur="1230" accel="100000" fill="hold">
                                          <p:stCondLst>
                                            <p:cond delay="770"/>
                                          </p:stCondLst>
                                        </p:cTn>
                                        <p:tgtEl>
                                          <p:spTgt spid="3">
                                            <p:txEl>
                                              <p:pRg st="0" end="0"/>
                                            </p:txEl>
                                          </p:spTgt>
                                        </p:tgtEl>
                                      </p:cBhvr>
                                      <p:from x="200000" y="450000"/>
                                      <p:to x="100000" y="100000"/>
                                    </p:animScale>
                                    <p:set>
                                      <p:cBhvr>
                                        <p:cTn id="10" dur="770" fill="hold"/>
                                        <p:tgtEl>
                                          <p:spTgt spid="3">
                                            <p:txEl>
                                              <p:pRg st="0" end="0"/>
                                            </p:txEl>
                                          </p:spTgt>
                                        </p:tgtEl>
                                        <p:attrNameLst>
                                          <p:attrName>ppt_x</p:attrName>
                                        </p:attrNameLst>
                                      </p:cBhvr>
                                      <p:to>
                                        <p:strVal val="(0.5)"/>
                                      </p:to>
                                    </p:set>
                                    <p:anim from="(0.5)" to="(#ppt_x)" calcmode="lin" valueType="num">
                                      <p:cBhvr>
                                        <p:cTn id="11" dur="1230" accel="100000" fill="hold">
                                          <p:stCondLst>
                                            <p:cond delay="770"/>
                                          </p:stCondLst>
                                        </p:cTn>
                                        <p:tgtEl>
                                          <p:spTgt spid="3">
                                            <p:txEl>
                                              <p:pRg st="0" end="0"/>
                                            </p:txEl>
                                          </p:spTgt>
                                        </p:tgtEl>
                                        <p:attrNameLst>
                                          <p:attrName>ppt_x</p:attrName>
                                        </p:attrNameLst>
                                      </p:cBhvr>
                                    </p:anim>
                                    <p:set>
                                      <p:cBhvr>
                                        <p:cTn id="12" dur="770" fill="hold"/>
                                        <p:tgtEl>
                                          <p:spTgt spid="3">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3">
                                            <p:txEl>
                                              <p:pRg st="0" end="0"/>
                                            </p:txEl>
                                          </p:spTgt>
                                        </p:tgtEl>
                                        <p:attrNameLst>
                                          <p:attrName>ppt_y</p:attrName>
                                        </p:attrNameLst>
                                      </p:cBhvr>
                                    </p:anim>
                                  </p:childTnLst>
                                </p:cTn>
                              </p:par>
                              <p:par>
                                <p:cTn id="14" presetID="51" presetClass="entr" presetSubtype="0"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770" decel="100000"/>
                                        <p:tgtEl>
                                          <p:spTgt spid="3">
                                            <p:txEl>
                                              <p:pRg st="1" end="1"/>
                                            </p:txEl>
                                          </p:spTgt>
                                        </p:tgtEl>
                                      </p:cBhvr>
                                    </p:animEffect>
                                    <p:animScale>
                                      <p:cBhvr>
                                        <p:cTn id="17" dur="770" decel="100000"/>
                                        <p:tgtEl>
                                          <p:spTgt spid="3">
                                            <p:txEl>
                                              <p:pRg st="1" end="1"/>
                                            </p:txEl>
                                          </p:spTgt>
                                        </p:tgtEl>
                                      </p:cBhvr>
                                      <p:from x="10000" y="10000"/>
                                      <p:to x="200000" y="450000"/>
                                    </p:animScale>
                                    <p:animScale>
                                      <p:cBhvr>
                                        <p:cTn id="18" dur="1230" accel="100000" fill="hold">
                                          <p:stCondLst>
                                            <p:cond delay="770"/>
                                          </p:stCondLst>
                                        </p:cTn>
                                        <p:tgtEl>
                                          <p:spTgt spid="3">
                                            <p:txEl>
                                              <p:pRg st="1" end="1"/>
                                            </p:txEl>
                                          </p:spTgt>
                                        </p:tgtEl>
                                      </p:cBhvr>
                                      <p:from x="200000" y="450000"/>
                                      <p:to x="100000" y="100000"/>
                                    </p:animScale>
                                    <p:set>
                                      <p:cBhvr>
                                        <p:cTn id="19" dur="770" fill="hold"/>
                                        <p:tgtEl>
                                          <p:spTgt spid="3">
                                            <p:txEl>
                                              <p:pRg st="1" end="1"/>
                                            </p:txEl>
                                          </p:spTgt>
                                        </p:tgtEl>
                                        <p:attrNameLst>
                                          <p:attrName>ppt_x</p:attrName>
                                        </p:attrNameLst>
                                      </p:cBhvr>
                                      <p:to>
                                        <p:strVal val="(0.5)"/>
                                      </p:to>
                                    </p:set>
                                    <p:anim from="(0.5)" to="(#ppt_x)" calcmode="lin" valueType="num">
                                      <p:cBhvr>
                                        <p:cTn id="20" dur="1230" accel="100000" fill="hold">
                                          <p:stCondLst>
                                            <p:cond delay="770"/>
                                          </p:stCondLst>
                                        </p:cTn>
                                        <p:tgtEl>
                                          <p:spTgt spid="3">
                                            <p:txEl>
                                              <p:pRg st="1" end="1"/>
                                            </p:txEl>
                                          </p:spTgt>
                                        </p:tgtEl>
                                        <p:attrNameLst>
                                          <p:attrName>ppt_x</p:attrName>
                                        </p:attrNameLst>
                                      </p:cBhvr>
                                    </p:anim>
                                    <p:set>
                                      <p:cBhvr>
                                        <p:cTn id="21" dur="770" fill="hold"/>
                                        <p:tgtEl>
                                          <p:spTgt spid="3">
                                            <p:txEl>
                                              <p:pRg st="1" end="1"/>
                                            </p:txEl>
                                          </p:spTgt>
                                        </p:tgtEl>
                                        <p:attrNameLst>
                                          <p:attrName>ppt_y</p:attrName>
                                        </p:attrNameLst>
                                      </p:cBhvr>
                                      <p:to>
                                        <p:strVal val="(#ppt_y+0.4)"/>
                                      </p:to>
                                    </p:set>
                                    <p:anim from="(#ppt_y+0.4)" to="(#ppt_y)" calcmode="lin" valueType="num">
                                      <p:cBhvr>
                                        <p:cTn id="22" dur="1230" accel="100000" fill="hold">
                                          <p:stCondLst>
                                            <p:cond delay="770"/>
                                          </p:stCondLst>
                                        </p:cTn>
                                        <p:tgtEl>
                                          <p:spTgt spid="3">
                                            <p:txEl>
                                              <p:pRg st="1" end="1"/>
                                            </p:txEl>
                                          </p:spTgt>
                                        </p:tgtEl>
                                        <p:attrNameLst>
                                          <p:attrName>ppt_y</p:attrName>
                                        </p:attrNameLst>
                                      </p:cBhvr>
                                    </p:anim>
                                  </p:childTnLst>
                                </p:cTn>
                              </p:par>
                              <p:par>
                                <p:cTn id="23" presetID="51" presetClass="entr" presetSubtype="0" fill="hold" grpId="0"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770" decel="100000"/>
                                        <p:tgtEl>
                                          <p:spTgt spid="3">
                                            <p:txEl>
                                              <p:pRg st="2" end="2"/>
                                            </p:txEl>
                                          </p:spTgt>
                                        </p:tgtEl>
                                      </p:cBhvr>
                                    </p:animEffect>
                                    <p:animScale>
                                      <p:cBhvr>
                                        <p:cTn id="26" dur="770" decel="100000"/>
                                        <p:tgtEl>
                                          <p:spTgt spid="3">
                                            <p:txEl>
                                              <p:pRg st="2" end="2"/>
                                            </p:txEl>
                                          </p:spTgt>
                                        </p:tgtEl>
                                      </p:cBhvr>
                                      <p:from x="10000" y="10000"/>
                                      <p:to x="200000" y="450000"/>
                                    </p:animScale>
                                    <p:animScale>
                                      <p:cBhvr>
                                        <p:cTn id="27" dur="1230" accel="100000" fill="hold">
                                          <p:stCondLst>
                                            <p:cond delay="770"/>
                                          </p:stCondLst>
                                        </p:cTn>
                                        <p:tgtEl>
                                          <p:spTgt spid="3">
                                            <p:txEl>
                                              <p:pRg st="2" end="2"/>
                                            </p:txEl>
                                          </p:spTgt>
                                        </p:tgtEl>
                                      </p:cBhvr>
                                      <p:from x="200000" y="450000"/>
                                      <p:to x="100000" y="100000"/>
                                    </p:animScale>
                                    <p:set>
                                      <p:cBhvr>
                                        <p:cTn id="28" dur="770" fill="hold"/>
                                        <p:tgtEl>
                                          <p:spTgt spid="3">
                                            <p:txEl>
                                              <p:pRg st="2" end="2"/>
                                            </p:txEl>
                                          </p:spTgt>
                                        </p:tgtEl>
                                        <p:attrNameLst>
                                          <p:attrName>ppt_x</p:attrName>
                                        </p:attrNameLst>
                                      </p:cBhvr>
                                      <p:to>
                                        <p:strVal val="(0.5)"/>
                                      </p:to>
                                    </p:set>
                                    <p:anim from="(0.5)" to="(#ppt_x)" calcmode="lin" valueType="num">
                                      <p:cBhvr>
                                        <p:cTn id="29" dur="1230" accel="100000" fill="hold">
                                          <p:stCondLst>
                                            <p:cond delay="770"/>
                                          </p:stCondLst>
                                        </p:cTn>
                                        <p:tgtEl>
                                          <p:spTgt spid="3">
                                            <p:txEl>
                                              <p:pRg st="2" end="2"/>
                                            </p:txEl>
                                          </p:spTgt>
                                        </p:tgtEl>
                                        <p:attrNameLst>
                                          <p:attrName>ppt_x</p:attrName>
                                        </p:attrNameLst>
                                      </p:cBhvr>
                                    </p:anim>
                                    <p:set>
                                      <p:cBhvr>
                                        <p:cTn id="30" dur="770" fill="hold"/>
                                        <p:tgtEl>
                                          <p:spTgt spid="3">
                                            <p:txEl>
                                              <p:pRg st="2" end="2"/>
                                            </p:txEl>
                                          </p:spTgt>
                                        </p:tgtEl>
                                        <p:attrNameLst>
                                          <p:attrName>ppt_y</p:attrName>
                                        </p:attrNameLst>
                                      </p:cBhvr>
                                      <p:to>
                                        <p:strVal val="(#ppt_y+0.4)"/>
                                      </p:to>
                                    </p:set>
                                    <p:anim from="(#ppt_y+0.4)" to="(#ppt_y)" calcmode="lin" valueType="num">
                                      <p:cBhvr>
                                        <p:cTn id="31" dur="1230" accel="100000" fill="hold">
                                          <p:stCondLst>
                                            <p:cond delay="770"/>
                                          </p:stCondLst>
                                        </p:cTn>
                                        <p:tgtEl>
                                          <p:spTgt spid="3">
                                            <p:txEl>
                                              <p:pRg st="2" end="2"/>
                                            </p:txEl>
                                          </p:spTgt>
                                        </p:tgtEl>
                                        <p:attrNameLst>
                                          <p:attrName>ppt_y</p:attrName>
                                        </p:attrNameLst>
                                      </p:cBhvr>
                                    </p:anim>
                                  </p:childTnLst>
                                </p:cTn>
                              </p:par>
                              <p:par>
                                <p:cTn id="32" presetID="51" presetClass="entr" presetSubtype="0" fill="hold" grpId="0" nodeType="with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770" decel="100000"/>
                                        <p:tgtEl>
                                          <p:spTgt spid="3">
                                            <p:txEl>
                                              <p:pRg st="3" end="3"/>
                                            </p:txEl>
                                          </p:spTgt>
                                        </p:tgtEl>
                                      </p:cBhvr>
                                    </p:animEffect>
                                    <p:animScale>
                                      <p:cBhvr>
                                        <p:cTn id="35" dur="770" decel="100000"/>
                                        <p:tgtEl>
                                          <p:spTgt spid="3">
                                            <p:txEl>
                                              <p:pRg st="3" end="3"/>
                                            </p:txEl>
                                          </p:spTgt>
                                        </p:tgtEl>
                                      </p:cBhvr>
                                      <p:from x="10000" y="10000"/>
                                      <p:to x="200000" y="450000"/>
                                    </p:animScale>
                                    <p:animScale>
                                      <p:cBhvr>
                                        <p:cTn id="36" dur="1230" accel="100000" fill="hold">
                                          <p:stCondLst>
                                            <p:cond delay="770"/>
                                          </p:stCondLst>
                                        </p:cTn>
                                        <p:tgtEl>
                                          <p:spTgt spid="3">
                                            <p:txEl>
                                              <p:pRg st="3" end="3"/>
                                            </p:txEl>
                                          </p:spTgt>
                                        </p:tgtEl>
                                      </p:cBhvr>
                                      <p:from x="200000" y="450000"/>
                                      <p:to x="100000" y="100000"/>
                                    </p:animScale>
                                    <p:set>
                                      <p:cBhvr>
                                        <p:cTn id="37" dur="770" fill="hold"/>
                                        <p:tgtEl>
                                          <p:spTgt spid="3">
                                            <p:txEl>
                                              <p:pRg st="3" end="3"/>
                                            </p:txEl>
                                          </p:spTgt>
                                        </p:tgtEl>
                                        <p:attrNameLst>
                                          <p:attrName>ppt_x</p:attrName>
                                        </p:attrNameLst>
                                      </p:cBhvr>
                                      <p:to>
                                        <p:strVal val="(0.5)"/>
                                      </p:to>
                                    </p:set>
                                    <p:anim from="(0.5)" to="(#ppt_x)" calcmode="lin" valueType="num">
                                      <p:cBhvr>
                                        <p:cTn id="38" dur="1230" accel="100000" fill="hold">
                                          <p:stCondLst>
                                            <p:cond delay="770"/>
                                          </p:stCondLst>
                                        </p:cTn>
                                        <p:tgtEl>
                                          <p:spTgt spid="3">
                                            <p:txEl>
                                              <p:pRg st="3" end="3"/>
                                            </p:txEl>
                                          </p:spTgt>
                                        </p:tgtEl>
                                        <p:attrNameLst>
                                          <p:attrName>ppt_x</p:attrName>
                                        </p:attrNameLst>
                                      </p:cBhvr>
                                    </p:anim>
                                    <p:set>
                                      <p:cBhvr>
                                        <p:cTn id="39" dur="770" fill="hold"/>
                                        <p:tgtEl>
                                          <p:spTgt spid="3">
                                            <p:txEl>
                                              <p:pRg st="3" end="3"/>
                                            </p:txEl>
                                          </p:spTgt>
                                        </p:tgtEl>
                                        <p:attrNameLst>
                                          <p:attrName>ppt_y</p:attrName>
                                        </p:attrNameLst>
                                      </p:cBhvr>
                                      <p:to>
                                        <p:strVal val="(#ppt_y+0.4)"/>
                                      </p:to>
                                    </p:set>
                                    <p:anim from="(#ppt_y+0.4)" to="(#ppt_y)" calcmode="lin" valueType="num">
                                      <p:cBhvr>
                                        <p:cTn id="40" dur="1230" accel="100000" fill="hold">
                                          <p:stCondLst>
                                            <p:cond delay="770"/>
                                          </p:stCondLst>
                                        </p:cTn>
                                        <p:tgtEl>
                                          <p:spTgt spid="3">
                                            <p:txEl>
                                              <p:pRg st="3" end="3"/>
                                            </p:txEl>
                                          </p:spTgt>
                                        </p:tgtEl>
                                        <p:attrNameLst>
                                          <p:attrName>ppt_y</p:attrName>
                                        </p:attrNameLst>
                                      </p:cBhvr>
                                    </p:anim>
                                  </p:childTnLst>
                                </p:cTn>
                              </p:par>
                              <p:par>
                                <p:cTn id="41" presetID="51" presetClass="entr" presetSubtype="0" fill="hold" grpId="0" nodeType="with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770" decel="100000"/>
                                        <p:tgtEl>
                                          <p:spTgt spid="3">
                                            <p:txEl>
                                              <p:pRg st="4" end="4"/>
                                            </p:txEl>
                                          </p:spTgt>
                                        </p:tgtEl>
                                      </p:cBhvr>
                                    </p:animEffect>
                                    <p:animScale>
                                      <p:cBhvr>
                                        <p:cTn id="44" dur="770" decel="100000"/>
                                        <p:tgtEl>
                                          <p:spTgt spid="3">
                                            <p:txEl>
                                              <p:pRg st="4" end="4"/>
                                            </p:txEl>
                                          </p:spTgt>
                                        </p:tgtEl>
                                      </p:cBhvr>
                                      <p:from x="10000" y="10000"/>
                                      <p:to x="200000" y="450000"/>
                                    </p:animScale>
                                    <p:animScale>
                                      <p:cBhvr>
                                        <p:cTn id="45" dur="1230" accel="100000" fill="hold">
                                          <p:stCondLst>
                                            <p:cond delay="770"/>
                                          </p:stCondLst>
                                        </p:cTn>
                                        <p:tgtEl>
                                          <p:spTgt spid="3">
                                            <p:txEl>
                                              <p:pRg st="4" end="4"/>
                                            </p:txEl>
                                          </p:spTgt>
                                        </p:tgtEl>
                                      </p:cBhvr>
                                      <p:from x="200000" y="450000"/>
                                      <p:to x="100000" y="100000"/>
                                    </p:animScale>
                                    <p:set>
                                      <p:cBhvr>
                                        <p:cTn id="46" dur="770" fill="hold"/>
                                        <p:tgtEl>
                                          <p:spTgt spid="3">
                                            <p:txEl>
                                              <p:pRg st="4" end="4"/>
                                            </p:txEl>
                                          </p:spTgt>
                                        </p:tgtEl>
                                        <p:attrNameLst>
                                          <p:attrName>ppt_x</p:attrName>
                                        </p:attrNameLst>
                                      </p:cBhvr>
                                      <p:to>
                                        <p:strVal val="(0.5)"/>
                                      </p:to>
                                    </p:set>
                                    <p:anim from="(0.5)" to="(#ppt_x)" calcmode="lin" valueType="num">
                                      <p:cBhvr>
                                        <p:cTn id="47" dur="1230" accel="100000" fill="hold">
                                          <p:stCondLst>
                                            <p:cond delay="770"/>
                                          </p:stCondLst>
                                        </p:cTn>
                                        <p:tgtEl>
                                          <p:spTgt spid="3">
                                            <p:txEl>
                                              <p:pRg st="4" end="4"/>
                                            </p:txEl>
                                          </p:spTgt>
                                        </p:tgtEl>
                                        <p:attrNameLst>
                                          <p:attrName>ppt_x</p:attrName>
                                        </p:attrNameLst>
                                      </p:cBhvr>
                                    </p:anim>
                                    <p:set>
                                      <p:cBhvr>
                                        <p:cTn id="48" dur="770" fill="hold"/>
                                        <p:tgtEl>
                                          <p:spTgt spid="3">
                                            <p:txEl>
                                              <p:pRg st="4" end="4"/>
                                            </p:txEl>
                                          </p:spTgt>
                                        </p:tgtEl>
                                        <p:attrNameLst>
                                          <p:attrName>ppt_y</p:attrName>
                                        </p:attrNameLst>
                                      </p:cBhvr>
                                      <p:to>
                                        <p:strVal val="(#ppt_y+0.4)"/>
                                      </p:to>
                                    </p:set>
                                    <p:anim from="(#ppt_y+0.4)" to="(#ppt_y)" calcmode="lin" valueType="num">
                                      <p:cBhvr>
                                        <p:cTn id="49" dur="1230" accel="100000" fill="hold">
                                          <p:stCondLst>
                                            <p:cond delay="770"/>
                                          </p:stCondLst>
                                        </p:cTn>
                                        <p:tgtEl>
                                          <p:spTgt spid="3">
                                            <p:txEl>
                                              <p:pRg st="4" end="4"/>
                                            </p:txEl>
                                          </p:spTgt>
                                        </p:tgtEl>
                                        <p:attrNameLst>
                                          <p:attrName>ppt_y</p:attrName>
                                        </p:attrNameLst>
                                      </p:cBhvr>
                                    </p:anim>
                                  </p:childTnLst>
                                </p:cTn>
                              </p:par>
                              <p:par>
                                <p:cTn id="50" presetID="51" presetClass="entr" presetSubtype="0" fill="hold" grpId="0" nodeType="with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Effect transition="in" filter="fade">
                                      <p:cBhvr>
                                        <p:cTn id="52" dur="770" decel="100000"/>
                                        <p:tgtEl>
                                          <p:spTgt spid="3">
                                            <p:txEl>
                                              <p:pRg st="5" end="5"/>
                                            </p:txEl>
                                          </p:spTgt>
                                        </p:tgtEl>
                                      </p:cBhvr>
                                    </p:animEffect>
                                    <p:animScale>
                                      <p:cBhvr>
                                        <p:cTn id="53" dur="770" decel="100000"/>
                                        <p:tgtEl>
                                          <p:spTgt spid="3">
                                            <p:txEl>
                                              <p:pRg st="5" end="5"/>
                                            </p:txEl>
                                          </p:spTgt>
                                        </p:tgtEl>
                                      </p:cBhvr>
                                      <p:from x="10000" y="10000"/>
                                      <p:to x="200000" y="450000"/>
                                    </p:animScale>
                                    <p:animScale>
                                      <p:cBhvr>
                                        <p:cTn id="54" dur="1230" accel="100000" fill="hold">
                                          <p:stCondLst>
                                            <p:cond delay="770"/>
                                          </p:stCondLst>
                                        </p:cTn>
                                        <p:tgtEl>
                                          <p:spTgt spid="3">
                                            <p:txEl>
                                              <p:pRg st="5" end="5"/>
                                            </p:txEl>
                                          </p:spTgt>
                                        </p:tgtEl>
                                      </p:cBhvr>
                                      <p:from x="200000" y="450000"/>
                                      <p:to x="100000" y="100000"/>
                                    </p:animScale>
                                    <p:set>
                                      <p:cBhvr>
                                        <p:cTn id="55" dur="770" fill="hold"/>
                                        <p:tgtEl>
                                          <p:spTgt spid="3">
                                            <p:txEl>
                                              <p:pRg st="5" end="5"/>
                                            </p:txEl>
                                          </p:spTgt>
                                        </p:tgtEl>
                                        <p:attrNameLst>
                                          <p:attrName>ppt_x</p:attrName>
                                        </p:attrNameLst>
                                      </p:cBhvr>
                                      <p:to>
                                        <p:strVal val="(0.5)"/>
                                      </p:to>
                                    </p:set>
                                    <p:anim from="(0.5)" to="(#ppt_x)" calcmode="lin" valueType="num">
                                      <p:cBhvr>
                                        <p:cTn id="56" dur="1230" accel="100000" fill="hold">
                                          <p:stCondLst>
                                            <p:cond delay="770"/>
                                          </p:stCondLst>
                                        </p:cTn>
                                        <p:tgtEl>
                                          <p:spTgt spid="3">
                                            <p:txEl>
                                              <p:pRg st="5" end="5"/>
                                            </p:txEl>
                                          </p:spTgt>
                                        </p:tgtEl>
                                        <p:attrNameLst>
                                          <p:attrName>ppt_x</p:attrName>
                                        </p:attrNameLst>
                                      </p:cBhvr>
                                    </p:anim>
                                    <p:set>
                                      <p:cBhvr>
                                        <p:cTn id="57" dur="770" fill="hold"/>
                                        <p:tgtEl>
                                          <p:spTgt spid="3">
                                            <p:txEl>
                                              <p:pRg st="5" end="5"/>
                                            </p:txEl>
                                          </p:spTgt>
                                        </p:tgtEl>
                                        <p:attrNameLst>
                                          <p:attrName>ppt_y</p:attrName>
                                        </p:attrNameLst>
                                      </p:cBhvr>
                                      <p:to>
                                        <p:strVal val="(#ppt_y+0.4)"/>
                                      </p:to>
                                    </p:set>
                                    <p:anim from="(#ppt_y+0.4)" to="(#ppt_y)" calcmode="lin" valueType="num">
                                      <p:cBhvr>
                                        <p:cTn id="58" dur="1230" accel="100000" fill="hold">
                                          <p:stCondLst>
                                            <p:cond delay="770"/>
                                          </p:stCondLst>
                                        </p:cTn>
                                        <p:tgtEl>
                                          <p:spTgt spid="3">
                                            <p:txEl>
                                              <p:pRg st="5" end="5"/>
                                            </p:txEl>
                                          </p:spTgt>
                                        </p:tgtEl>
                                        <p:attrNameLst>
                                          <p:attrName>ppt_y</p:attrName>
                                        </p:attrNameLst>
                                      </p:cBhvr>
                                    </p:anim>
                                  </p:childTnLst>
                                </p:cTn>
                              </p:par>
                              <p:par>
                                <p:cTn id="59" presetID="51" presetClass="entr" presetSubtype="0" fill="hold" grpId="0" nodeType="withEffect">
                                  <p:stCondLst>
                                    <p:cond delay="0"/>
                                  </p:stCondLst>
                                  <p:childTnLst>
                                    <p:set>
                                      <p:cBhvr>
                                        <p:cTn id="60" dur="1" fill="hold">
                                          <p:stCondLst>
                                            <p:cond delay="0"/>
                                          </p:stCondLst>
                                        </p:cTn>
                                        <p:tgtEl>
                                          <p:spTgt spid="8">
                                            <p:txEl>
                                              <p:pRg st="0" end="0"/>
                                            </p:txEl>
                                          </p:spTgt>
                                        </p:tgtEl>
                                        <p:attrNameLst>
                                          <p:attrName>style.visibility</p:attrName>
                                        </p:attrNameLst>
                                      </p:cBhvr>
                                      <p:to>
                                        <p:strVal val="visible"/>
                                      </p:to>
                                    </p:set>
                                    <p:animEffect transition="in" filter="fade">
                                      <p:cBhvr>
                                        <p:cTn id="61" dur="770" decel="100000"/>
                                        <p:tgtEl>
                                          <p:spTgt spid="8">
                                            <p:txEl>
                                              <p:pRg st="0" end="0"/>
                                            </p:txEl>
                                          </p:spTgt>
                                        </p:tgtEl>
                                      </p:cBhvr>
                                    </p:animEffect>
                                    <p:animScale>
                                      <p:cBhvr>
                                        <p:cTn id="62" dur="770" decel="100000"/>
                                        <p:tgtEl>
                                          <p:spTgt spid="8">
                                            <p:txEl>
                                              <p:pRg st="0" end="0"/>
                                            </p:txEl>
                                          </p:spTgt>
                                        </p:tgtEl>
                                      </p:cBhvr>
                                      <p:from x="10000" y="10000"/>
                                      <p:to x="200000" y="450000"/>
                                    </p:animScale>
                                    <p:animScale>
                                      <p:cBhvr>
                                        <p:cTn id="63" dur="1230" accel="100000" fill="hold">
                                          <p:stCondLst>
                                            <p:cond delay="770"/>
                                          </p:stCondLst>
                                        </p:cTn>
                                        <p:tgtEl>
                                          <p:spTgt spid="8">
                                            <p:txEl>
                                              <p:pRg st="0" end="0"/>
                                            </p:txEl>
                                          </p:spTgt>
                                        </p:tgtEl>
                                      </p:cBhvr>
                                      <p:from x="200000" y="450000"/>
                                      <p:to x="100000" y="100000"/>
                                    </p:animScale>
                                    <p:set>
                                      <p:cBhvr>
                                        <p:cTn id="64" dur="770" fill="hold"/>
                                        <p:tgtEl>
                                          <p:spTgt spid="8">
                                            <p:txEl>
                                              <p:pRg st="0" end="0"/>
                                            </p:txEl>
                                          </p:spTgt>
                                        </p:tgtEl>
                                        <p:attrNameLst>
                                          <p:attrName>ppt_x</p:attrName>
                                        </p:attrNameLst>
                                      </p:cBhvr>
                                      <p:to>
                                        <p:strVal val="(0.5)"/>
                                      </p:to>
                                    </p:set>
                                    <p:anim from="(0.5)" to="(#ppt_x)" calcmode="lin" valueType="num">
                                      <p:cBhvr>
                                        <p:cTn id="65" dur="1230" accel="100000" fill="hold">
                                          <p:stCondLst>
                                            <p:cond delay="770"/>
                                          </p:stCondLst>
                                        </p:cTn>
                                        <p:tgtEl>
                                          <p:spTgt spid="8">
                                            <p:txEl>
                                              <p:pRg st="0" end="0"/>
                                            </p:txEl>
                                          </p:spTgt>
                                        </p:tgtEl>
                                        <p:attrNameLst>
                                          <p:attrName>ppt_x</p:attrName>
                                        </p:attrNameLst>
                                      </p:cBhvr>
                                    </p:anim>
                                    <p:set>
                                      <p:cBhvr>
                                        <p:cTn id="66" dur="770" fill="hold"/>
                                        <p:tgtEl>
                                          <p:spTgt spid="8">
                                            <p:txEl>
                                              <p:pRg st="0" end="0"/>
                                            </p:txEl>
                                          </p:spTgt>
                                        </p:tgtEl>
                                        <p:attrNameLst>
                                          <p:attrName>ppt_y</p:attrName>
                                        </p:attrNameLst>
                                      </p:cBhvr>
                                      <p:to>
                                        <p:strVal val="(#ppt_y+0.4)"/>
                                      </p:to>
                                    </p:set>
                                    <p:anim from="(#ppt_y+0.4)" to="(#ppt_y)" calcmode="lin" valueType="num">
                                      <p:cBhvr>
                                        <p:cTn id="67" dur="1230" accel="100000" fill="hold">
                                          <p:stCondLst>
                                            <p:cond delay="770"/>
                                          </p:stCondLst>
                                        </p:cTn>
                                        <p:tgtEl>
                                          <p:spTgt spid="8">
                                            <p:txEl>
                                              <p:pRg st="0" end="0"/>
                                            </p:txEl>
                                          </p:spTgt>
                                        </p:tgtEl>
                                        <p:attrNameLst>
                                          <p:attrName>ppt_y</p:attrName>
                                        </p:attrNameLst>
                                      </p:cBhvr>
                                    </p:anim>
                                  </p:childTnLst>
                                </p:cTn>
                              </p:par>
                              <p:par>
                                <p:cTn id="68" presetID="51" presetClass="entr" presetSubtype="0" fill="hold" grpId="0" nodeType="withEffect">
                                  <p:stCondLst>
                                    <p:cond delay="0"/>
                                  </p:stCondLst>
                                  <p:childTnLst>
                                    <p:set>
                                      <p:cBhvr>
                                        <p:cTn id="69" dur="1" fill="hold">
                                          <p:stCondLst>
                                            <p:cond delay="0"/>
                                          </p:stCondLst>
                                        </p:cTn>
                                        <p:tgtEl>
                                          <p:spTgt spid="8">
                                            <p:txEl>
                                              <p:pRg st="1" end="1"/>
                                            </p:txEl>
                                          </p:spTgt>
                                        </p:tgtEl>
                                        <p:attrNameLst>
                                          <p:attrName>style.visibility</p:attrName>
                                        </p:attrNameLst>
                                      </p:cBhvr>
                                      <p:to>
                                        <p:strVal val="visible"/>
                                      </p:to>
                                    </p:set>
                                    <p:animEffect transition="in" filter="fade">
                                      <p:cBhvr>
                                        <p:cTn id="70" dur="770" decel="100000"/>
                                        <p:tgtEl>
                                          <p:spTgt spid="8">
                                            <p:txEl>
                                              <p:pRg st="1" end="1"/>
                                            </p:txEl>
                                          </p:spTgt>
                                        </p:tgtEl>
                                      </p:cBhvr>
                                    </p:animEffect>
                                    <p:animScale>
                                      <p:cBhvr>
                                        <p:cTn id="71" dur="770" decel="100000"/>
                                        <p:tgtEl>
                                          <p:spTgt spid="8">
                                            <p:txEl>
                                              <p:pRg st="1" end="1"/>
                                            </p:txEl>
                                          </p:spTgt>
                                        </p:tgtEl>
                                      </p:cBhvr>
                                      <p:from x="10000" y="10000"/>
                                      <p:to x="200000" y="450000"/>
                                    </p:animScale>
                                    <p:animScale>
                                      <p:cBhvr>
                                        <p:cTn id="72" dur="1230" accel="100000" fill="hold">
                                          <p:stCondLst>
                                            <p:cond delay="770"/>
                                          </p:stCondLst>
                                        </p:cTn>
                                        <p:tgtEl>
                                          <p:spTgt spid="8">
                                            <p:txEl>
                                              <p:pRg st="1" end="1"/>
                                            </p:txEl>
                                          </p:spTgt>
                                        </p:tgtEl>
                                      </p:cBhvr>
                                      <p:from x="200000" y="450000"/>
                                      <p:to x="100000" y="100000"/>
                                    </p:animScale>
                                    <p:set>
                                      <p:cBhvr>
                                        <p:cTn id="73" dur="770" fill="hold"/>
                                        <p:tgtEl>
                                          <p:spTgt spid="8">
                                            <p:txEl>
                                              <p:pRg st="1" end="1"/>
                                            </p:txEl>
                                          </p:spTgt>
                                        </p:tgtEl>
                                        <p:attrNameLst>
                                          <p:attrName>ppt_x</p:attrName>
                                        </p:attrNameLst>
                                      </p:cBhvr>
                                      <p:to>
                                        <p:strVal val="(0.5)"/>
                                      </p:to>
                                    </p:set>
                                    <p:anim from="(0.5)" to="(#ppt_x)" calcmode="lin" valueType="num">
                                      <p:cBhvr>
                                        <p:cTn id="74" dur="1230" accel="100000" fill="hold">
                                          <p:stCondLst>
                                            <p:cond delay="770"/>
                                          </p:stCondLst>
                                        </p:cTn>
                                        <p:tgtEl>
                                          <p:spTgt spid="8">
                                            <p:txEl>
                                              <p:pRg st="1" end="1"/>
                                            </p:txEl>
                                          </p:spTgt>
                                        </p:tgtEl>
                                        <p:attrNameLst>
                                          <p:attrName>ppt_x</p:attrName>
                                        </p:attrNameLst>
                                      </p:cBhvr>
                                    </p:anim>
                                    <p:set>
                                      <p:cBhvr>
                                        <p:cTn id="75" dur="770" fill="hold"/>
                                        <p:tgtEl>
                                          <p:spTgt spid="8">
                                            <p:txEl>
                                              <p:pRg st="1" end="1"/>
                                            </p:txEl>
                                          </p:spTgt>
                                        </p:tgtEl>
                                        <p:attrNameLst>
                                          <p:attrName>ppt_y</p:attrName>
                                        </p:attrNameLst>
                                      </p:cBhvr>
                                      <p:to>
                                        <p:strVal val="(#ppt_y+0.4)"/>
                                      </p:to>
                                    </p:set>
                                    <p:anim from="(#ppt_y+0.4)" to="(#ppt_y)" calcmode="lin" valueType="num">
                                      <p:cBhvr>
                                        <p:cTn id="76" dur="1230" accel="100000" fill="hold">
                                          <p:stCondLst>
                                            <p:cond delay="770"/>
                                          </p:stCondLst>
                                        </p:cTn>
                                        <p:tgtEl>
                                          <p:spTgt spid="8">
                                            <p:txEl>
                                              <p:pRg st="1" end="1"/>
                                            </p:txEl>
                                          </p:spTgt>
                                        </p:tgtEl>
                                        <p:attrNameLst>
                                          <p:attrName>ppt_y</p:attrName>
                                        </p:attrNameLst>
                                      </p:cBhvr>
                                    </p:anim>
                                  </p:childTnLst>
                                </p:cTn>
                              </p:par>
                              <p:par>
                                <p:cTn id="77" presetID="51" presetClass="entr" presetSubtype="0" fill="hold" grpId="0" nodeType="withEffect">
                                  <p:stCondLst>
                                    <p:cond delay="0"/>
                                  </p:stCondLst>
                                  <p:childTnLst>
                                    <p:set>
                                      <p:cBhvr>
                                        <p:cTn id="78" dur="1" fill="hold">
                                          <p:stCondLst>
                                            <p:cond delay="0"/>
                                          </p:stCondLst>
                                        </p:cTn>
                                        <p:tgtEl>
                                          <p:spTgt spid="8">
                                            <p:txEl>
                                              <p:pRg st="2" end="2"/>
                                            </p:txEl>
                                          </p:spTgt>
                                        </p:tgtEl>
                                        <p:attrNameLst>
                                          <p:attrName>style.visibility</p:attrName>
                                        </p:attrNameLst>
                                      </p:cBhvr>
                                      <p:to>
                                        <p:strVal val="visible"/>
                                      </p:to>
                                    </p:set>
                                    <p:animEffect transition="in" filter="fade">
                                      <p:cBhvr>
                                        <p:cTn id="79" dur="770" decel="100000"/>
                                        <p:tgtEl>
                                          <p:spTgt spid="8">
                                            <p:txEl>
                                              <p:pRg st="2" end="2"/>
                                            </p:txEl>
                                          </p:spTgt>
                                        </p:tgtEl>
                                      </p:cBhvr>
                                    </p:animEffect>
                                    <p:animScale>
                                      <p:cBhvr>
                                        <p:cTn id="80" dur="770" decel="100000"/>
                                        <p:tgtEl>
                                          <p:spTgt spid="8">
                                            <p:txEl>
                                              <p:pRg st="2" end="2"/>
                                            </p:txEl>
                                          </p:spTgt>
                                        </p:tgtEl>
                                      </p:cBhvr>
                                      <p:from x="10000" y="10000"/>
                                      <p:to x="200000" y="450000"/>
                                    </p:animScale>
                                    <p:animScale>
                                      <p:cBhvr>
                                        <p:cTn id="81" dur="1230" accel="100000" fill="hold">
                                          <p:stCondLst>
                                            <p:cond delay="770"/>
                                          </p:stCondLst>
                                        </p:cTn>
                                        <p:tgtEl>
                                          <p:spTgt spid="8">
                                            <p:txEl>
                                              <p:pRg st="2" end="2"/>
                                            </p:txEl>
                                          </p:spTgt>
                                        </p:tgtEl>
                                      </p:cBhvr>
                                      <p:from x="200000" y="450000"/>
                                      <p:to x="100000" y="100000"/>
                                    </p:animScale>
                                    <p:set>
                                      <p:cBhvr>
                                        <p:cTn id="82" dur="770" fill="hold"/>
                                        <p:tgtEl>
                                          <p:spTgt spid="8">
                                            <p:txEl>
                                              <p:pRg st="2" end="2"/>
                                            </p:txEl>
                                          </p:spTgt>
                                        </p:tgtEl>
                                        <p:attrNameLst>
                                          <p:attrName>ppt_x</p:attrName>
                                        </p:attrNameLst>
                                      </p:cBhvr>
                                      <p:to>
                                        <p:strVal val="(0.5)"/>
                                      </p:to>
                                    </p:set>
                                    <p:anim from="(0.5)" to="(#ppt_x)" calcmode="lin" valueType="num">
                                      <p:cBhvr>
                                        <p:cTn id="83" dur="1230" accel="100000" fill="hold">
                                          <p:stCondLst>
                                            <p:cond delay="770"/>
                                          </p:stCondLst>
                                        </p:cTn>
                                        <p:tgtEl>
                                          <p:spTgt spid="8">
                                            <p:txEl>
                                              <p:pRg st="2" end="2"/>
                                            </p:txEl>
                                          </p:spTgt>
                                        </p:tgtEl>
                                        <p:attrNameLst>
                                          <p:attrName>ppt_x</p:attrName>
                                        </p:attrNameLst>
                                      </p:cBhvr>
                                    </p:anim>
                                    <p:set>
                                      <p:cBhvr>
                                        <p:cTn id="84" dur="770" fill="hold"/>
                                        <p:tgtEl>
                                          <p:spTgt spid="8">
                                            <p:txEl>
                                              <p:pRg st="2" end="2"/>
                                            </p:txEl>
                                          </p:spTgt>
                                        </p:tgtEl>
                                        <p:attrNameLst>
                                          <p:attrName>ppt_y</p:attrName>
                                        </p:attrNameLst>
                                      </p:cBhvr>
                                      <p:to>
                                        <p:strVal val="(#ppt_y+0.4)"/>
                                      </p:to>
                                    </p:set>
                                    <p:anim from="(#ppt_y+0.4)" to="(#ppt_y)" calcmode="lin" valueType="num">
                                      <p:cBhvr>
                                        <p:cTn id="85" dur="1230" accel="100000" fill="hold">
                                          <p:stCondLst>
                                            <p:cond delay="770"/>
                                          </p:stCondLst>
                                        </p:cTn>
                                        <p:tgtEl>
                                          <p:spTgt spid="8">
                                            <p:txEl>
                                              <p:pRg st="2" end="2"/>
                                            </p:txEl>
                                          </p:spTgt>
                                        </p:tgtEl>
                                        <p:attrNameLst>
                                          <p:attrName>ppt_y</p:attrName>
                                        </p:attrNameLst>
                                      </p:cBhvr>
                                    </p:anim>
                                  </p:childTnLst>
                                </p:cTn>
                              </p:par>
                              <p:par>
                                <p:cTn id="86" presetID="51" presetClass="entr" presetSubtype="0" fill="hold" grpId="0" nodeType="withEffect">
                                  <p:stCondLst>
                                    <p:cond delay="0"/>
                                  </p:stCondLst>
                                  <p:childTnLst>
                                    <p:set>
                                      <p:cBhvr>
                                        <p:cTn id="87" dur="1" fill="hold">
                                          <p:stCondLst>
                                            <p:cond delay="0"/>
                                          </p:stCondLst>
                                        </p:cTn>
                                        <p:tgtEl>
                                          <p:spTgt spid="8">
                                            <p:txEl>
                                              <p:pRg st="3" end="3"/>
                                            </p:txEl>
                                          </p:spTgt>
                                        </p:tgtEl>
                                        <p:attrNameLst>
                                          <p:attrName>style.visibility</p:attrName>
                                        </p:attrNameLst>
                                      </p:cBhvr>
                                      <p:to>
                                        <p:strVal val="visible"/>
                                      </p:to>
                                    </p:set>
                                    <p:animEffect transition="in" filter="fade">
                                      <p:cBhvr>
                                        <p:cTn id="88" dur="770" decel="100000"/>
                                        <p:tgtEl>
                                          <p:spTgt spid="8">
                                            <p:txEl>
                                              <p:pRg st="3" end="3"/>
                                            </p:txEl>
                                          </p:spTgt>
                                        </p:tgtEl>
                                      </p:cBhvr>
                                    </p:animEffect>
                                    <p:animScale>
                                      <p:cBhvr>
                                        <p:cTn id="89" dur="770" decel="100000"/>
                                        <p:tgtEl>
                                          <p:spTgt spid="8">
                                            <p:txEl>
                                              <p:pRg st="3" end="3"/>
                                            </p:txEl>
                                          </p:spTgt>
                                        </p:tgtEl>
                                      </p:cBhvr>
                                      <p:from x="10000" y="10000"/>
                                      <p:to x="200000" y="450000"/>
                                    </p:animScale>
                                    <p:animScale>
                                      <p:cBhvr>
                                        <p:cTn id="90" dur="1230" accel="100000" fill="hold">
                                          <p:stCondLst>
                                            <p:cond delay="770"/>
                                          </p:stCondLst>
                                        </p:cTn>
                                        <p:tgtEl>
                                          <p:spTgt spid="8">
                                            <p:txEl>
                                              <p:pRg st="3" end="3"/>
                                            </p:txEl>
                                          </p:spTgt>
                                        </p:tgtEl>
                                      </p:cBhvr>
                                      <p:from x="200000" y="450000"/>
                                      <p:to x="100000" y="100000"/>
                                    </p:animScale>
                                    <p:set>
                                      <p:cBhvr>
                                        <p:cTn id="91" dur="770" fill="hold"/>
                                        <p:tgtEl>
                                          <p:spTgt spid="8">
                                            <p:txEl>
                                              <p:pRg st="3" end="3"/>
                                            </p:txEl>
                                          </p:spTgt>
                                        </p:tgtEl>
                                        <p:attrNameLst>
                                          <p:attrName>ppt_x</p:attrName>
                                        </p:attrNameLst>
                                      </p:cBhvr>
                                      <p:to>
                                        <p:strVal val="(0.5)"/>
                                      </p:to>
                                    </p:set>
                                    <p:anim from="(0.5)" to="(#ppt_x)" calcmode="lin" valueType="num">
                                      <p:cBhvr>
                                        <p:cTn id="92" dur="1230" accel="100000" fill="hold">
                                          <p:stCondLst>
                                            <p:cond delay="770"/>
                                          </p:stCondLst>
                                        </p:cTn>
                                        <p:tgtEl>
                                          <p:spTgt spid="8">
                                            <p:txEl>
                                              <p:pRg st="3" end="3"/>
                                            </p:txEl>
                                          </p:spTgt>
                                        </p:tgtEl>
                                        <p:attrNameLst>
                                          <p:attrName>ppt_x</p:attrName>
                                        </p:attrNameLst>
                                      </p:cBhvr>
                                    </p:anim>
                                    <p:set>
                                      <p:cBhvr>
                                        <p:cTn id="93" dur="770" fill="hold"/>
                                        <p:tgtEl>
                                          <p:spTgt spid="8">
                                            <p:txEl>
                                              <p:pRg st="3" end="3"/>
                                            </p:txEl>
                                          </p:spTgt>
                                        </p:tgtEl>
                                        <p:attrNameLst>
                                          <p:attrName>ppt_y</p:attrName>
                                        </p:attrNameLst>
                                      </p:cBhvr>
                                      <p:to>
                                        <p:strVal val="(#ppt_y+0.4)"/>
                                      </p:to>
                                    </p:set>
                                    <p:anim from="(#ppt_y+0.4)" to="(#ppt_y)" calcmode="lin" valueType="num">
                                      <p:cBhvr>
                                        <p:cTn id="94" dur="1230" accel="100000" fill="hold">
                                          <p:stCondLst>
                                            <p:cond delay="770"/>
                                          </p:stCondLst>
                                        </p:cTn>
                                        <p:tgtEl>
                                          <p:spTgt spid="8">
                                            <p:txEl>
                                              <p:pRg st="3" end="3"/>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build="allAtOnce"/>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F2FBF-5940-26A1-64F5-8EC9167F90FA}"/>
              </a:ext>
            </a:extLst>
          </p:cNvPr>
          <p:cNvSpPr>
            <a:spLocks noGrp="1"/>
          </p:cNvSpPr>
          <p:nvPr>
            <p:ph type="title"/>
          </p:nvPr>
        </p:nvSpPr>
        <p:spPr>
          <a:xfrm>
            <a:off x="609600" y="228600"/>
            <a:ext cx="5257800" cy="1143000"/>
          </a:xfrm>
        </p:spPr>
        <p:txBody>
          <a:bodyPr/>
          <a:lstStyle/>
          <a:p>
            <a:r>
              <a:rPr lang="en-AU" b="0" dirty="0">
                <a:ln w="0"/>
                <a:solidFill>
                  <a:schemeClr val="accent1"/>
                </a:solidFill>
                <a:effectLst>
                  <a:outerShdw blurRad="38100" dist="25400" dir="5400000" algn="ctr" rotWithShape="0">
                    <a:srgbClr val="6E747A">
                      <a:alpha val="43000"/>
                    </a:srgbClr>
                  </a:outerShdw>
                </a:effectLst>
              </a:rPr>
              <a:t>Key to using quantum field theory is Poincaré invariant calculations of observable phenomena</a:t>
            </a:r>
          </a:p>
        </p:txBody>
      </p:sp>
      <p:sp>
        <p:nvSpPr>
          <p:cNvPr id="3" name="Content Placeholder 2">
            <a:extLst>
              <a:ext uri="{FF2B5EF4-FFF2-40B4-BE49-F238E27FC236}">
                <a16:creationId xmlns:a16="http://schemas.microsoft.com/office/drawing/2014/main" id="{AF49740E-0DE1-2E43-AA87-18683ACA20C7}"/>
              </a:ext>
            </a:extLst>
          </p:cNvPr>
          <p:cNvSpPr>
            <a:spLocks noGrp="1"/>
          </p:cNvSpPr>
          <p:nvPr>
            <p:ph idx="1"/>
          </p:nvPr>
        </p:nvSpPr>
        <p:spPr>
          <a:xfrm>
            <a:off x="609600" y="1722437"/>
            <a:ext cx="5410200" cy="4525963"/>
          </a:xfrm>
        </p:spPr>
        <p:txBody>
          <a:bodyPr/>
          <a:lstStyle/>
          <a:p>
            <a:r>
              <a:rPr lang="en-US" sz="2000" b="0" i="0" dirty="0">
                <a:solidFill>
                  <a:schemeClr val="accent1">
                    <a:lumMod val="75000"/>
                  </a:schemeClr>
                </a:solidFill>
                <a:effectLst/>
              </a:rPr>
              <a:t>Fundamental scientific principle is that an observer’s choice of conventions cannot affect physical phenomena. </a:t>
            </a:r>
          </a:p>
          <a:p>
            <a:r>
              <a:rPr lang="en-US" sz="2000" b="0" i="0" dirty="0">
                <a:solidFill>
                  <a:schemeClr val="accent1">
                    <a:lumMod val="75000"/>
                  </a:schemeClr>
                </a:solidFill>
                <a:effectLst/>
              </a:rPr>
              <a:t>Effects that depend on such choices are artificial rather than objective features of Nature; thus, for example, physics cannot depend on the choice of units or </a:t>
            </a:r>
            <a:r>
              <a:rPr lang="en-US" sz="2000" b="0" i="0" dirty="0" err="1">
                <a:solidFill>
                  <a:schemeClr val="accent1">
                    <a:lumMod val="75000"/>
                  </a:schemeClr>
                </a:solidFill>
                <a:effectLst/>
              </a:rPr>
              <a:t>quantisation</a:t>
            </a:r>
            <a:r>
              <a:rPr lang="en-US" sz="2000" b="0" i="0" dirty="0">
                <a:solidFill>
                  <a:schemeClr val="accent1">
                    <a:lumMod val="75000"/>
                  </a:schemeClr>
                </a:solidFill>
                <a:effectLst/>
              </a:rPr>
              <a:t> scheme</a:t>
            </a:r>
          </a:p>
          <a:p>
            <a:r>
              <a:rPr lang="en-US" sz="2000" b="0" i="0" dirty="0">
                <a:solidFill>
                  <a:schemeClr val="accent1">
                    <a:lumMod val="75000"/>
                  </a:schemeClr>
                </a:solidFill>
                <a:effectLst/>
              </a:rPr>
              <a:t>Most critically, physical effects cannot depend on the observer’s frame: valid phenomena should display Poincaré invariance for relativistic systems.</a:t>
            </a:r>
          </a:p>
          <a:p>
            <a:r>
              <a:rPr lang="en-US" sz="2000" dirty="0">
                <a:solidFill>
                  <a:schemeClr val="accent1">
                    <a:lumMod val="75000"/>
                  </a:schemeClr>
                </a:solidFill>
              </a:rPr>
              <a:t>Hallmark of modern Schwinger function methods</a:t>
            </a:r>
            <a:endParaRPr lang="en-AU" sz="2000" dirty="0">
              <a:solidFill>
                <a:schemeClr val="accent1">
                  <a:lumMod val="75000"/>
                </a:schemeClr>
              </a:solidFill>
            </a:endParaRPr>
          </a:p>
        </p:txBody>
      </p:sp>
      <p:sp>
        <p:nvSpPr>
          <p:cNvPr id="4" name="Date Placeholder 3">
            <a:extLst>
              <a:ext uri="{FF2B5EF4-FFF2-40B4-BE49-F238E27FC236}">
                <a16:creationId xmlns:a16="http://schemas.microsoft.com/office/drawing/2014/main" id="{C10B7023-2057-E6B4-62F7-6ED6D473A016}"/>
              </a:ext>
            </a:extLst>
          </p:cNvPr>
          <p:cNvSpPr>
            <a:spLocks noGrp="1"/>
          </p:cNvSpPr>
          <p:nvPr>
            <p:ph type="dt" sz="half" idx="10"/>
          </p:nvPr>
        </p:nvSpPr>
        <p:spPr/>
        <p:txBody>
          <a:bodyPr/>
          <a:lstStyle/>
          <a:p>
            <a:r>
              <a:rPr lang="en-US"/>
              <a:t>.                    2025 October 13: NJU INP IWSHSSI 2025                                             (86)</a:t>
            </a:r>
            <a:endParaRPr lang="en-US" dirty="0"/>
          </a:p>
        </p:txBody>
      </p:sp>
      <p:sp>
        <p:nvSpPr>
          <p:cNvPr id="5" name="Footer Placeholder 4">
            <a:extLst>
              <a:ext uri="{FF2B5EF4-FFF2-40B4-BE49-F238E27FC236}">
                <a16:creationId xmlns:a16="http://schemas.microsoft.com/office/drawing/2014/main" id="{59E4C9A0-A8B8-84D1-F7F1-5C25D32841E5}"/>
              </a:ext>
            </a:extLst>
          </p:cNvPr>
          <p:cNvSpPr>
            <a:spLocks noGrp="1"/>
          </p:cNvSpPr>
          <p:nvPr>
            <p:ph type="ftr" sz="quarter" idx="11"/>
          </p:nvPr>
        </p:nvSpPr>
        <p:spPr/>
        <p:txBody>
          <a:bodyPr/>
          <a:lstStyle/>
          <a:p>
            <a:r>
              <a:rPr lang="en-US"/>
              <a:t>Craig Roberts cdroberts@nju.edu.cn  470  1/4 Emergent Hadron Mass: Origins and Consequences</a:t>
            </a:r>
            <a:endParaRPr lang="en-US" dirty="0"/>
          </a:p>
        </p:txBody>
      </p:sp>
      <p:sp>
        <p:nvSpPr>
          <p:cNvPr id="6" name="Slide Number Placeholder 5">
            <a:extLst>
              <a:ext uri="{FF2B5EF4-FFF2-40B4-BE49-F238E27FC236}">
                <a16:creationId xmlns:a16="http://schemas.microsoft.com/office/drawing/2014/main" id="{7E95A8BB-891D-9D4B-B97E-1529C4155A9B}"/>
              </a:ext>
            </a:extLst>
          </p:cNvPr>
          <p:cNvSpPr>
            <a:spLocks noGrp="1"/>
          </p:cNvSpPr>
          <p:nvPr>
            <p:ph type="sldNum" sz="quarter" idx="12"/>
          </p:nvPr>
        </p:nvSpPr>
        <p:spPr/>
        <p:txBody>
          <a:bodyPr/>
          <a:lstStyle/>
          <a:p>
            <a:fld id="{87034D8C-3CB4-402A-BC46-2AB14C0FE90A}" type="slidenum">
              <a:rPr lang="en-US" smtClean="0"/>
              <a:pPr/>
              <a:t>38</a:t>
            </a:fld>
            <a:endParaRPr lang="en-US"/>
          </a:p>
        </p:txBody>
      </p:sp>
      <p:pic>
        <p:nvPicPr>
          <p:cNvPr id="8" name="Picture 7" descr="Text&#10;&#10;Description automatically generated">
            <a:extLst>
              <a:ext uri="{FF2B5EF4-FFF2-40B4-BE49-F238E27FC236}">
                <a16:creationId xmlns:a16="http://schemas.microsoft.com/office/drawing/2014/main" id="{EECB5427-B66D-FAB1-8613-66D9410E7F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800" y="228599"/>
            <a:ext cx="5809189" cy="6189341"/>
          </a:xfrm>
          <a:prstGeom prst="rect">
            <a:avLst/>
          </a:prstGeom>
        </p:spPr>
      </p:pic>
    </p:spTree>
    <p:extLst>
      <p:ext uri="{BB962C8B-B14F-4D97-AF65-F5344CB8AC3E}">
        <p14:creationId xmlns:p14="http://schemas.microsoft.com/office/powerpoint/2010/main" val="4051562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80">
                                          <p:stCondLst>
                                            <p:cond delay="0"/>
                                          </p:stCondLst>
                                        </p:cTn>
                                        <p:tgtEl>
                                          <p:spTgt spid="3">
                                            <p:txEl>
                                              <p:pRg st="0" end="0"/>
                                            </p:txEl>
                                          </p:spTgt>
                                        </p:tgtEl>
                                      </p:cBhvr>
                                    </p:animEffect>
                                    <p:anim calcmode="lin" valueType="num">
                                      <p:cBhvr>
                                        <p:cTn id="1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3" dur="26">
                                          <p:stCondLst>
                                            <p:cond delay="650"/>
                                          </p:stCondLst>
                                        </p:cTn>
                                        <p:tgtEl>
                                          <p:spTgt spid="3">
                                            <p:txEl>
                                              <p:pRg st="0" end="0"/>
                                            </p:txEl>
                                          </p:spTgt>
                                        </p:tgtEl>
                                      </p:cBhvr>
                                      <p:to x="100000" y="60000"/>
                                    </p:animScale>
                                    <p:animScale>
                                      <p:cBhvr>
                                        <p:cTn id="24" dur="166" decel="50000">
                                          <p:stCondLst>
                                            <p:cond delay="676"/>
                                          </p:stCondLst>
                                        </p:cTn>
                                        <p:tgtEl>
                                          <p:spTgt spid="3">
                                            <p:txEl>
                                              <p:pRg st="0" end="0"/>
                                            </p:txEl>
                                          </p:spTgt>
                                        </p:tgtEl>
                                      </p:cBhvr>
                                      <p:to x="100000" y="100000"/>
                                    </p:animScale>
                                    <p:animScale>
                                      <p:cBhvr>
                                        <p:cTn id="25" dur="26">
                                          <p:stCondLst>
                                            <p:cond delay="1312"/>
                                          </p:stCondLst>
                                        </p:cTn>
                                        <p:tgtEl>
                                          <p:spTgt spid="3">
                                            <p:txEl>
                                              <p:pRg st="0" end="0"/>
                                            </p:txEl>
                                          </p:spTgt>
                                        </p:tgtEl>
                                      </p:cBhvr>
                                      <p:to x="100000" y="80000"/>
                                    </p:animScale>
                                    <p:animScale>
                                      <p:cBhvr>
                                        <p:cTn id="26" dur="166" decel="50000">
                                          <p:stCondLst>
                                            <p:cond delay="1338"/>
                                          </p:stCondLst>
                                        </p:cTn>
                                        <p:tgtEl>
                                          <p:spTgt spid="3">
                                            <p:txEl>
                                              <p:pRg st="0" end="0"/>
                                            </p:txEl>
                                          </p:spTgt>
                                        </p:tgtEl>
                                      </p:cBhvr>
                                      <p:to x="100000" y="100000"/>
                                    </p:animScale>
                                    <p:animScale>
                                      <p:cBhvr>
                                        <p:cTn id="27" dur="26">
                                          <p:stCondLst>
                                            <p:cond delay="1642"/>
                                          </p:stCondLst>
                                        </p:cTn>
                                        <p:tgtEl>
                                          <p:spTgt spid="3">
                                            <p:txEl>
                                              <p:pRg st="0" end="0"/>
                                            </p:txEl>
                                          </p:spTgt>
                                        </p:tgtEl>
                                      </p:cBhvr>
                                      <p:to x="100000" y="90000"/>
                                    </p:animScale>
                                    <p:animScale>
                                      <p:cBhvr>
                                        <p:cTn id="28" dur="166" decel="50000">
                                          <p:stCondLst>
                                            <p:cond delay="1668"/>
                                          </p:stCondLst>
                                        </p:cTn>
                                        <p:tgtEl>
                                          <p:spTgt spid="3">
                                            <p:txEl>
                                              <p:pRg st="0" end="0"/>
                                            </p:txEl>
                                          </p:spTgt>
                                        </p:tgtEl>
                                      </p:cBhvr>
                                      <p:to x="100000" y="100000"/>
                                    </p:animScale>
                                    <p:animScale>
                                      <p:cBhvr>
                                        <p:cTn id="29" dur="26">
                                          <p:stCondLst>
                                            <p:cond delay="1808"/>
                                          </p:stCondLst>
                                        </p:cTn>
                                        <p:tgtEl>
                                          <p:spTgt spid="3">
                                            <p:txEl>
                                              <p:pRg st="0" end="0"/>
                                            </p:txEl>
                                          </p:spTgt>
                                        </p:tgtEl>
                                      </p:cBhvr>
                                      <p:to x="100000" y="95000"/>
                                    </p:animScale>
                                    <p:animScale>
                                      <p:cBhvr>
                                        <p:cTn id="30" dur="166" decel="50000">
                                          <p:stCondLst>
                                            <p:cond delay="1834"/>
                                          </p:stCondLst>
                                        </p:cTn>
                                        <p:tgtEl>
                                          <p:spTgt spid="3">
                                            <p:txEl>
                                              <p:pRg st="0" end="0"/>
                                            </p:txEl>
                                          </p:spTgt>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grpId="0" nodeType="click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animEffect transition="in" filter="wipe(down)">
                                      <p:cBhvr>
                                        <p:cTn id="35" dur="580">
                                          <p:stCondLst>
                                            <p:cond delay="0"/>
                                          </p:stCondLst>
                                        </p:cTn>
                                        <p:tgtEl>
                                          <p:spTgt spid="3">
                                            <p:txEl>
                                              <p:pRg st="1" end="1"/>
                                            </p:txEl>
                                          </p:spTgt>
                                        </p:tgtEl>
                                      </p:cBhvr>
                                    </p:animEffect>
                                    <p:anim calcmode="lin" valueType="num">
                                      <p:cBhvr>
                                        <p:cTn id="3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41" dur="26">
                                          <p:stCondLst>
                                            <p:cond delay="650"/>
                                          </p:stCondLst>
                                        </p:cTn>
                                        <p:tgtEl>
                                          <p:spTgt spid="3">
                                            <p:txEl>
                                              <p:pRg st="1" end="1"/>
                                            </p:txEl>
                                          </p:spTgt>
                                        </p:tgtEl>
                                      </p:cBhvr>
                                      <p:to x="100000" y="60000"/>
                                    </p:animScale>
                                    <p:animScale>
                                      <p:cBhvr>
                                        <p:cTn id="42" dur="166" decel="50000">
                                          <p:stCondLst>
                                            <p:cond delay="676"/>
                                          </p:stCondLst>
                                        </p:cTn>
                                        <p:tgtEl>
                                          <p:spTgt spid="3">
                                            <p:txEl>
                                              <p:pRg st="1" end="1"/>
                                            </p:txEl>
                                          </p:spTgt>
                                        </p:tgtEl>
                                      </p:cBhvr>
                                      <p:to x="100000" y="100000"/>
                                    </p:animScale>
                                    <p:animScale>
                                      <p:cBhvr>
                                        <p:cTn id="43" dur="26">
                                          <p:stCondLst>
                                            <p:cond delay="1312"/>
                                          </p:stCondLst>
                                        </p:cTn>
                                        <p:tgtEl>
                                          <p:spTgt spid="3">
                                            <p:txEl>
                                              <p:pRg st="1" end="1"/>
                                            </p:txEl>
                                          </p:spTgt>
                                        </p:tgtEl>
                                      </p:cBhvr>
                                      <p:to x="100000" y="80000"/>
                                    </p:animScale>
                                    <p:animScale>
                                      <p:cBhvr>
                                        <p:cTn id="44" dur="166" decel="50000">
                                          <p:stCondLst>
                                            <p:cond delay="1338"/>
                                          </p:stCondLst>
                                        </p:cTn>
                                        <p:tgtEl>
                                          <p:spTgt spid="3">
                                            <p:txEl>
                                              <p:pRg st="1" end="1"/>
                                            </p:txEl>
                                          </p:spTgt>
                                        </p:tgtEl>
                                      </p:cBhvr>
                                      <p:to x="100000" y="100000"/>
                                    </p:animScale>
                                    <p:animScale>
                                      <p:cBhvr>
                                        <p:cTn id="45" dur="26">
                                          <p:stCondLst>
                                            <p:cond delay="1642"/>
                                          </p:stCondLst>
                                        </p:cTn>
                                        <p:tgtEl>
                                          <p:spTgt spid="3">
                                            <p:txEl>
                                              <p:pRg st="1" end="1"/>
                                            </p:txEl>
                                          </p:spTgt>
                                        </p:tgtEl>
                                      </p:cBhvr>
                                      <p:to x="100000" y="90000"/>
                                    </p:animScale>
                                    <p:animScale>
                                      <p:cBhvr>
                                        <p:cTn id="46" dur="166" decel="50000">
                                          <p:stCondLst>
                                            <p:cond delay="1668"/>
                                          </p:stCondLst>
                                        </p:cTn>
                                        <p:tgtEl>
                                          <p:spTgt spid="3">
                                            <p:txEl>
                                              <p:pRg st="1" end="1"/>
                                            </p:txEl>
                                          </p:spTgt>
                                        </p:tgtEl>
                                      </p:cBhvr>
                                      <p:to x="100000" y="100000"/>
                                    </p:animScale>
                                    <p:animScale>
                                      <p:cBhvr>
                                        <p:cTn id="47" dur="26">
                                          <p:stCondLst>
                                            <p:cond delay="1808"/>
                                          </p:stCondLst>
                                        </p:cTn>
                                        <p:tgtEl>
                                          <p:spTgt spid="3">
                                            <p:txEl>
                                              <p:pRg st="1" end="1"/>
                                            </p:txEl>
                                          </p:spTgt>
                                        </p:tgtEl>
                                      </p:cBhvr>
                                      <p:to x="100000" y="95000"/>
                                    </p:animScale>
                                    <p:animScale>
                                      <p:cBhvr>
                                        <p:cTn id="48" dur="166" decel="50000">
                                          <p:stCondLst>
                                            <p:cond delay="1834"/>
                                          </p:stCondLst>
                                        </p:cTn>
                                        <p:tgtEl>
                                          <p:spTgt spid="3">
                                            <p:txEl>
                                              <p:pRg st="1" end="1"/>
                                            </p:txEl>
                                          </p:spTgt>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26" presetClass="entr" presetSubtype="0" fill="hold" grpId="0" nodeType="clickEffect">
                                  <p:stCondLst>
                                    <p:cond delay="0"/>
                                  </p:stCondLst>
                                  <p:childTnLst>
                                    <p:set>
                                      <p:cBhvr>
                                        <p:cTn id="52" dur="1" fill="hold">
                                          <p:stCondLst>
                                            <p:cond delay="0"/>
                                          </p:stCondLst>
                                        </p:cTn>
                                        <p:tgtEl>
                                          <p:spTgt spid="3">
                                            <p:txEl>
                                              <p:pRg st="2" end="2"/>
                                            </p:txEl>
                                          </p:spTgt>
                                        </p:tgtEl>
                                        <p:attrNameLst>
                                          <p:attrName>style.visibility</p:attrName>
                                        </p:attrNameLst>
                                      </p:cBhvr>
                                      <p:to>
                                        <p:strVal val="visible"/>
                                      </p:to>
                                    </p:set>
                                    <p:animEffect transition="in" filter="wipe(down)">
                                      <p:cBhvr>
                                        <p:cTn id="53" dur="580">
                                          <p:stCondLst>
                                            <p:cond delay="0"/>
                                          </p:stCondLst>
                                        </p:cTn>
                                        <p:tgtEl>
                                          <p:spTgt spid="3">
                                            <p:txEl>
                                              <p:pRg st="2" end="2"/>
                                            </p:txEl>
                                          </p:spTgt>
                                        </p:tgtEl>
                                      </p:cBhvr>
                                    </p:animEffect>
                                    <p:anim calcmode="lin" valueType="num">
                                      <p:cBhvr>
                                        <p:cTn id="5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59" dur="26">
                                          <p:stCondLst>
                                            <p:cond delay="650"/>
                                          </p:stCondLst>
                                        </p:cTn>
                                        <p:tgtEl>
                                          <p:spTgt spid="3">
                                            <p:txEl>
                                              <p:pRg st="2" end="2"/>
                                            </p:txEl>
                                          </p:spTgt>
                                        </p:tgtEl>
                                      </p:cBhvr>
                                      <p:to x="100000" y="60000"/>
                                    </p:animScale>
                                    <p:animScale>
                                      <p:cBhvr>
                                        <p:cTn id="60" dur="166" decel="50000">
                                          <p:stCondLst>
                                            <p:cond delay="676"/>
                                          </p:stCondLst>
                                        </p:cTn>
                                        <p:tgtEl>
                                          <p:spTgt spid="3">
                                            <p:txEl>
                                              <p:pRg st="2" end="2"/>
                                            </p:txEl>
                                          </p:spTgt>
                                        </p:tgtEl>
                                      </p:cBhvr>
                                      <p:to x="100000" y="100000"/>
                                    </p:animScale>
                                    <p:animScale>
                                      <p:cBhvr>
                                        <p:cTn id="61" dur="26">
                                          <p:stCondLst>
                                            <p:cond delay="1312"/>
                                          </p:stCondLst>
                                        </p:cTn>
                                        <p:tgtEl>
                                          <p:spTgt spid="3">
                                            <p:txEl>
                                              <p:pRg st="2" end="2"/>
                                            </p:txEl>
                                          </p:spTgt>
                                        </p:tgtEl>
                                      </p:cBhvr>
                                      <p:to x="100000" y="80000"/>
                                    </p:animScale>
                                    <p:animScale>
                                      <p:cBhvr>
                                        <p:cTn id="62" dur="166" decel="50000">
                                          <p:stCondLst>
                                            <p:cond delay="1338"/>
                                          </p:stCondLst>
                                        </p:cTn>
                                        <p:tgtEl>
                                          <p:spTgt spid="3">
                                            <p:txEl>
                                              <p:pRg st="2" end="2"/>
                                            </p:txEl>
                                          </p:spTgt>
                                        </p:tgtEl>
                                      </p:cBhvr>
                                      <p:to x="100000" y="100000"/>
                                    </p:animScale>
                                    <p:animScale>
                                      <p:cBhvr>
                                        <p:cTn id="63" dur="26">
                                          <p:stCondLst>
                                            <p:cond delay="1642"/>
                                          </p:stCondLst>
                                        </p:cTn>
                                        <p:tgtEl>
                                          <p:spTgt spid="3">
                                            <p:txEl>
                                              <p:pRg st="2" end="2"/>
                                            </p:txEl>
                                          </p:spTgt>
                                        </p:tgtEl>
                                      </p:cBhvr>
                                      <p:to x="100000" y="90000"/>
                                    </p:animScale>
                                    <p:animScale>
                                      <p:cBhvr>
                                        <p:cTn id="64" dur="166" decel="50000">
                                          <p:stCondLst>
                                            <p:cond delay="1668"/>
                                          </p:stCondLst>
                                        </p:cTn>
                                        <p:tgtEl>
                                          <p:spTgt spid="3">
                                            <p:txEl>
                                              <p:pRg st="2" end="2"/>
                                            </p:txEl>
                                          </p:spTgt>
                                        </p:tgtEl>
                                      </p:cBhvr>
                                      <p:to x="100000" y="100000"/>
                                    </p:animScale>
                                    <p:animScale>
                                      <p:cBhvr>
                                        <p:cTn id="65" dur="26">
                                          <p:stCondLst>
                                            <p:cond delay="1808"/>
                                          </p:stCondLst>
                                        </p:cTn>
                                        <p:tgtEl>
                                          <p:spTgt spid="3">
                                            <p:txEl>
                                              <p:pRg st="2" end="2"/>
                                            </p:txEl>
                                          </p:spTgt>
                                        </p:tgtEl>
                                      </p:cBhvr>
                                      <p:to x="100000" y="95000"/>
                                    </p:animScale>
                                    <p:animScale>
                                      <p:cBhvr>
                                        <p:cTn id="66" dur="166" decel="50000">
                                          <p:stCondLst>
                                            <p:cond delay="1834"/>
                                          </p:stCondLst>
                                        </p:cTn>
                                        <p:tgtEl>
                                          <p:spTgt spid="3">
                                            <p:txEl>
                                              <p:pRg st="2" end="2"/>
                                            </p:txEl>
                                          </p:spTgt>
                                        </p:tgtEl>
                                      </p:cBhvr>
                                      <p:to x="100000" y="100000"/>
                                    </p:animScale>
                                  </p:childTnLst>
                                </p:cTn>
                              </p:par>
                            </p:childTnLst>
                          </p:cTn>
                        </p:par>
                      </p:childTnLst>
                    </p:cTn>
                  </p:par>
                  <p:par>
                    <p:cTn id="67" fill="hold">
                      <p:stCondLst>
                        <p:cond delay="indefinite"/>
                      </p:stCondLst>
                      <p:childTnLst>
                        <p:par>
                          <p:cTn id="68" fill="hold">
                            <p:stCondLst>
                              <p:cond delay="0"/>
                            </p:stCondLst>
                            <p:childTnLst>
                              <p:par>
                                <p:cTn id="69" presetID="26" presetClass="entr" presetSubtype="0" fill="hold" grpId="0" nodeType="clickEffect">
                                  <p:stCondLst>
                                    <p:cond delay="0"/>
                                  </p:stCondLst>
                                  <p:childTnLst>
                                    <p:set>
                                      <p:cBhvr>
                                        <p:cTn id="70" dur="1" fill="hold">
                                          <p:stCondLst>
                                            <p:cond delay="0"/>
                                          </p:stCondLst>
                                        </p:cTn>
                                        <p:tgtEl>
                                          <p:spTgt spid="3">
                                            <p:txEl>
                                              <p:pRg st="3" end="3"/>
                                            </p:txEl>
                                          </p:spTgt>
                                        </p:tgtEl>
                                        <p:attrNameLst>
                                          <p:attrName>style.visibility</p:attrName>
                                        </p:attrNameLst>
                                      </p:cBhvr>
                                      <p:to>
                                        <p:strVal val="visible"/>
                                      </p:to>
                                    </p:set>
                                    <p:animEffect transition="in" filter="wipe(down)">
                                      <p:cBhvr>
                                        <p:cTn id="71" dur="580">
                                          <p:stCondLst>
                                            <p:cond delay="0"/>
                                          </p:stCondLst>
                                        </p:cTn>
                                        <p:tgtEl>
                                          <p:spTgt spid="3">
                                            <p:txEl>
                                              <p:pRg st="3" end="3"/>
                                            </p:txEl>
                                          </p:spTgt>
                                        </p:tgtEl>
                                      </p:cBhvr>
                                    </p:animEffect>
                                    <p:anim calcmode="lin" valueType="num">
                                      <p:cBhvr>
                                        <p:cTn id="7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77" dur="26">
                                          <p:stCondLst>
                                            <p:cond delay="650"/>
                                          </p:stCondLst>
                                        </p:cTn>
                                        <p:tgtEl>
                                          <p:spTgt spid="3">
                                            <p:txEl>
                                              <p:pRg st="3" end="3"/>
                                            </p:txEl>
                                          </p:spTgt>
                                        </p:tgtEl>
                                      </p:cBhvr>
                                      <p:to x="100000" y="60000"/>
                                    </p:animScale>
                                    <p:animScale>
                                      <p:cBhvr>
                                        <p:cTn id="78" dur="166" decel="50000">
                                          <p:stCondLst>
                                            <p:cond delay="676"/>
                                          </p:stCondLst>
                                        </p:cTn>
                                        <p:tgtEl>
                                          <p:spTgt spid="3">
                                            <p:txEl>
                                              <p:pRg st="3" end="3"/>
                                            </p:txEl>
                                          </p:spTgt>
                                        </p:tgtEl>
                                      </p:cBhvr>
                                      <p:to x="100000" y="100000"/>
                                    </p:animScale>
                                    <p:animScale>
                                      <p:cBhvr>
                                        <p:cTn id="79" dur="26">
                                          <p:stCondLst>
                                            <p:cond delay="1312"/>
                                          </p:stCondLst>
                                        </p:cTn>
                                        <p:tgtEl>
                                          <p:spTgt spid="3">
                                            <p:txEl>
                                              <p:pRg st="3" end="3"/>
                                            </p:txEl>
                                          </p:spTgt>
                                        </p:tgtEl>
                                      </p:cBhvr>
                                      <p:to x="100000" y="80000"/>
                                    </p:animScale>
                                    <p:animScale>
                                      <p:cBhvr>
                                        <p:cTn id="80" dur="166" decel="50000">
                                          <p:stCondLst>
                                            <p:cond delay="1338"/>
                                          </p:stCondLst>
                                        </p:cTn>
                                        <p:tgtEl>
                                          <p:spTgt spid="3">
                                            <p:txEl>
                                              <p:pRg st="3" end="3"/>
                                            </p:txEl>
                                          </p:spTgt>
                                        </p:tgtEl>
                                      </p:cBhvr>
                                      <p:to x="100000" y="100000"/>
                                    </p:animScale>
                                    <p:animScale>
                                      <p:cBhvr>
                                        <p:cTn id="81" dur="26">
                                          <p:stCondLst>
                                            <p:cond delay="1642"/>
                                          </p:stCondLst>
                                        </p:cTn>
                                        <p:tgtEl>
                                          <p:spTgt spid="3">
                                            <p:txEl>
                                              <p:pRg st="3" end="3"/>
                                            </p:txEl>
                                          </p:spTgt>
                                        </p:tgtEl>
                                      </p:cBhvr>
                                      <p:to x="100000" y="90000"/>
                                    </p:animScale>
                                    <p:animScale>
                                      <p:cBhvr>
                                        <p:cTn id="82" dur="166" decel="50000">
                                          <p:stCondLst>
                                            <p:cond delay="1668"/>
                                          </p:stCondLst>
                                        </p:cTn>
                                        <p:tgtEl>
                                          <p:spTgt spid="3">
                                            <p:txEl>
                                              <p:pRg st="3" end="3"/>
                                            </p:txEl>
                                          </p:spTgt>
                                        </p:tgtEl>
                                      </p:cBhvr>
                                      <p:to x="100000" y="100000"/>
                                    </p:animScale>
                                    <p:animScale>
                                      <p:cBhvr>
                                        <p:cTn id="83" dur="26">
                                          <p:stCondLst>
                                            <p:cond delay="1808"/>
                                          </p:stCondLst>
                                        </p:cTn>
                                        <p:tgtEl>
                                          <p:spTgt spid="3">
                                            <p:txEl>
                                              <p:pRg st="3" end="3"/>
                                            </p:txEl>
                                          </p:spTgt>
                                        </p:tgtEl>
                                      </p:cBhvr>
                                      <p:to x="100000" y="95000"/>
                                    </p:animScale>
                                    <p:animScale>
                                      <p:cBhvr>
                                        <p:cTn id="84"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water, air, riding, man&#10;&#10;Description automatically generated">
            <a:extLst>
              <a:ext uri="{FF2B5EF4-FFF2-40B4-BE49-F238E27FC236}">
                <a16:creationId xmlns:a16="http://schemas.microsoft.com/office/drawing/2014/main" id="{5092A0F4-A5B2-4B1B-AE5B-F095AFE94F14}"/>
              </a:ext>
            </a:extLst>
          </p:cNvPr>
          <p:cNvPicPr>
            <a:picLocks noChangeAspect="1"/>
          </p:cNvPicPr>
          <p:nvPr/>
        </p:nvPicPr>
        <p:blipFill rotWithShape="1">
          <a:blip r:embed="rId2">
            <a:extLst>
              <a:ext uri="{28A0092B-C50C-407E-A947-70E740481C1C}">
                <a14:useLocalDpi xmlns:a14="http://schemas.microsoft.com/office/drawing/2010/main" val="0"/>
              </a:ext>
            </a:extLst>
          </a:blip>
          <a:srcRect t="13572" r="1" b="18823"/>
          <a:stretch/>
        </p:blipFill>
        <p:spPr>
          <a:xfrm>
            <a:off x="120649" y="227013"/>
            <a:ext cx="11960759" cy="6059487"/>
          </a:xfrm>
          <a:prstGeom prst="rect">
            <a:avLst/>
          </a:prstGeom>
          <a:noFill/>
        </p:spPr>
      </p:pic>
      <p:sp>
        <p:nvSpPr>
          <p:cNvPr id="2" name="Date Placeholder 1" hidden="1">
            <a:extLst>
              <a:ext uri="{FF2B5EF4-FFF2-40B4-BE49-F238E27FC236}">
                <a16:creationId xmlns:a16="http://schemas.microsoft.com/office/drawing/2014/main" id="{77E10C43-0C50-45B6-9A3D-56EDDB1BCB77}"/>
              </a:ext>
            </a:extLst>
          </p:cNvPr>
          <p:cNvSpPr>
            <a:spLocks noGrp="1"/>
          </p:cNvSpPr>
          <p:nvPr>
            <p:ph type="dt" sz="half" idx="10"/>
          </p:nvPr>
        </p:nvSpPr>
        <p:spPr/>
        <p:txBody>
          <a:bodyPr/>
          <a:lstStyle/>
          <a:p>
            <a:pPr>
              <a:spcAft>
                <a:spcPts val="600"/>
              </a:spcAft>
            </a:pPr>
            <a:r>
              <a:rPr lang="en-US"/>
              <a:t>.                    2025 October 13: NJU INP IWSHSSI 2025                                             (86)</a:t>
            </a:r>
          </a:p>
        </p:txBody>
      </p:sp>
      <p:sp>
        <p:nvSpPr>
          <p:cNvPr id="3" name="Footer Placeholder 2">
            <a:extLst>
              <a:ext uri="{FF2B5EF4-FFF2-40B4-BE49-F238E27FC236}">
                <a16:creationId xmlns:a16="http://schemas.microsoft.com/office/drawing/2014/main" id="{D97F6853-9A3F-452B-940E-E1B3476C93BA}"/>
              </a:ext>
            </a:extLst>
          </p:cNvPr>
          <p:cNvSpPr>
            <a:spLocks noGrp="1"/>
          </p:cNvSpPr>
          <p:nvPr>
            <p:ph type="ftr" sz="quarter" idx="11"/>
          </p:nvPr>
        </p:nvSpPr>
        <p:spPr/>
        <p:txBody>
          <a:bodyPr/>
          <a:lstStyle/>
          <a:p>
            <a:pPr>
              <a:spcAft>
                <a:spcPts val="600"/>
              </a:spcAft>
            </a:pPr>
            <a:r>
              <a:rPr lang="en-US"/>
              <a:t>Craig Roberts cdroberts@nju.edu.cn  470  1/4 Emergent Hadron Mass: Origins and Consequences</a:t>
            </a:r>
          </a:p>
        </p:txBody>
      </p:sp>
      <p:sp>
        <p:nvSpPr>
          <p:cNvPr id="4" name="Slide Number Placeholder 3" hidden="1">
            <a:extLst>
              <a:ext uri="{FF2B5EF4-FFF2-40B4-BE49-F238E27FC236}">
                <a16:creationId xmlns:a16="http://schemas.microsoft.com/office/drawing/2014/main" id="{4C59BDC6-119A-4A45-ACAD-708168C132EA}"/>
              </a:ext>
            </a:extLst>
          </p:cNvPr>
          <p:cNvSpPr>
            <a:spLocks noGrp="1"/>
          </p:cNvSpPr>
          <p:nvPr>
            <p:ph type="sldNum" sz="quarter" idx="12"/>
          </p:nvPr>
        </p:nvSpPr>
        <p:spPr/>
        <p:txBody>
          <a:bodyPr/>
          <a:lstStyle/>
          <a:p>
            <a:pPr>
              <a:spcAft>
                <a:spcPts val="600"/>
              </a:spcAft>
            </a:pPr>
            <a:fld id="{87034D8C-3CB4-402A-BC46-2AB14C0FE90A}" type="slidenum">
              <a:rPr lang="en-US" smtClean="0"/>
              <a:pPr>
                <a:spcAft>
                  <a:spcPts val="600"/>
                </a:spcAft>
              </a:pPr>
              <a:t>39</a:t>
            </a:fld>
            <a:endParaRPr lang="en-US"/>
          </a:p>
        </p:txBody>
      </p:sp>
      <p:sp>
        <p:nvSpPr>
          <p:cNvPr id="7" name="TextBox 6">
            <a:extLst>
              <a:ext uri="{FF2B5EF4-FFF2-40B4-BE49-F238E27FC236}">
                <a16:creationId xmlns:a16="http://schemas.microsoft.com/office/drawing/2014/main" id="{18C55159-5F92-4510-AC8B-30B71836C284}"/>
              </a:ext>
            </a:extLst>
          </p:cNvPr>
          <p:cNvSpPr txBox="1"/>
          <p:nvPr/>
        </p:nvSpPr>
        <p:spPr>
          <a:xfrm flipH="1">
            <a:off x="6172200" y="762000"/>
            <a:ext cx="5638800" cy="830997"/>
          </a:xfrm>
          <a:prstGeom prst="rect">
            <a:avLst/>
          </a:prstGeom>
          <a:noFill/>
        </p:spPr>
        <p:txBody>
          <a:bodyPr wrap="square" rtlCol="0">
            <a:spAutoFit/>
          </a:bodyPr>
          <a:lstStyle/>
          <a:p>
            <a:r>
              <a:rPr lang="en-GB" sz="4800" dirty="0">
                <a:solidFill>
                  <a:schemeClr val="accent5">
                    <a:lumMod val="40000"/>
                    <a:lumOff val="60000"/>
                  </a:schemeClr>
                </a:solidFill>
                <a:latin typeface="Brush Script MT" panose="03060802040406070304" pitchFamily="66" charset="0"/>
              </a:rPr>
              <a:t>Mass: The Final Frontier</a:t>
            </a:r>
            <a:endParaRPr lang="en-US" sz="4800" dirty="0">
              <a:solidFill>
                <a:schemeClr val="accent5">
                  <a:lumMod val="40000"/>
                  <a:lumOff val="60000"/>
                </a:schemeClr>
              </a:solidFill>
              <a:latin typeface="Brush Script MT" panose="03060802040406070304" pitchFamily="66" charset="0"/>
            </a:endParaRPr>
          </a:p>
        </p:txBody>
      </p:sp>
    </p:spTree>
    <p:extLst>
      <p:ext uri="{BB962C8B-B14F-4D97-AF65-F5344CB8AC3E}">
        <p14:creationId xmlns:p14="http://schemas.microsoft.com/office/powerpoint/2010/main" val="3448021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maze with a black circle&#10;&#10;Description automatically generated">
            <a:extLst>
              <a:ext uri="{FF2B5EF4-FFF2-40B4-BE49-F238E27FC236}">
                <a16:creationId xmlns:a16="http://schemas.microsoft.com/office/drawing/2014/main" id="{FD52212A-F8A4-97DB-9C68-CDCA8A8372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934200"/>
          </a:xfrm>
          <a:prstGeom prst="rect">
            <a:avLst/>
          </a:prstGeom>
        </p:spPr>
      </p:pic>
      <p:sp>
        <p:nvSpPr>
          <p:cNvPr id="2" name="Date Placeholder 1" hidden="1">
            <a:extLst>
              <a:ext uri="{FF2B5EF4-FFF2-40B4-BE49-F238E27FC236}">
                <a16:creationId xmlns:a16="http://schemas.microsoft.com/office/drawing/2014/main" id="{B2B2BC50-53B6-44E3-8ADA-D51E115F673D}"/>
              </a:ext>
            </a:extLst>
          </p:cNvPr>
          <p:cNvSpPr>
            <a:spLocks noGrp="1"/>
          </p:cNvSpPr>
          <p:nvPr>
            <p:ph type="dt" sz="half" idx="10"/>
          </p:nvPr>
        </p:nvSpPr>
        <p:spPr/>
        <p:txBody>
          <a:bodyPr/>
          <a:lstStyle/>
          <a:p>
            <a:pPr>
              <a:spcAft>
                <a:spcPts val="600"/>
              </a:spcAft>
            </a:pPr>
            <a:r>
              <a:rPr lang="en-US"/>
              <a:t>.                    2025 October 13: NJU INP IWSHSSI 2025                                             (86)</a:t>
            </a:r>
          </a:p>
        </p:txBody>
      </p:sp>
      <p:sp>
        <p:nvSpPr>
          <p:cNvPr id="3" name="Footer Placeholder 2">
            <a:extLst>
              <a:ext uri="{FF2B5EF4-FFF2-40B4-BE49-F238E27FC236}">
                <a16:creationId xmlns:a16="http://schemas.microsoft.com/office/drawing/2014/main" id="{65F4E8BA-E82D-4ACD-9464-0FFE58D4D668}"/>
              </a:ext>
            </a:extLst>
          </p:cNvPr>
          <p:cNvSpPr>
            <a:spLocks noGrp="1"/>
          </p:cNvSpPr>
          <p:nvPr>
            <p:ph type="ftr" sz="quarter" idx="11"/>
          </p:nvPr>
        </p:nvSpPr>
        <p:spPr>
          <a:xfrm>
            <a:off x="685800" y="6553200"/>
            <a:ext cx="7922684" cy="228600"/>
          </a:xfrm>
        </p:spPr>
        <p:txBody>
          <a:bodyPr/>
          <a:lstStyle/>
          <a:p>
            <a:pPr>
              <a:spcAft>
                <a:spcPts val="600"/>
              </a:spcAft>
            </a:pPr>
            <a:r>
              <a:rPr lang="en-US"/>
              <a:t>Craig Roberts cdroberts@nju.edu.cn  470  1/4 Emergent Hadron Mass: Origins and Consequences</a:t>
            </a:r>
            <a:endParaRPr lang="en-US" dirty="0"/>
          </a:p>
        </p:txBody>
      </p:sp>
      <p:sp>
        <p:nvSpPr>
          <p:cNvPr id="4" name="Slide Number Placeholder 3" hidden="1">
            <a:extLst>
              <a:ext uri="{FF2B5EF4-FFF2-40B4-BE49-F238E27FC236}">
                <a16:creationId xmlns:a16="http://schemas.microsoft.com/office/drawing/2014/main" id="{E064B1AE-C9BF-4AAB-B3A6-0B2090F0259C}"/>
              </a:ext>
            </a:extLst>
          </p:cNvPr>
          <p:cNvSpPr>
            <a:spLocks noGrp="1"/>
          </p:cNvSpPr>
          <p:nvPr>
            <p:ph type="sldNum" sz="quarter" idx="12"/>
          </p:nvPr>
        </p:nvSpPr>
        <p:spPr/>
        <p:txBody>
          <a:bodyPr/>
          <a:lstStyle/>
          <a:p>
            <a:pPr>
              <a:spcAft>
                <a:spcPts val="600"/>
              </a:spcAft>
            </a:pPr>
            <a:fld id="{87034D8C-3CB4-402A-BC46-2AB14C0FE90A}" type="slidenum">
              <a:rPr lang="en-US" smtClean="0"/>
              <a:pPr>
                <a:spcAft>
                  <a:spcPts val="600"/>
                </a:spcAft>
              </a:pPr>
              <a:t>4</a:t>
            </a:fld>
            <a:endParaRPr lang="en-US"/>
          </a:p>
        </p:txBody>
      </p:sp>
    </p:spTree>
    <p:extLst>
      <p:ext uri="{BB962C8B-B14F-4D97-AF65-F5344CB8AC3E}">
        <p14:creationId xmlns:p14="http://schemas.microsoft.com/office/powerpoint/2010/main" val="321441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7E11C-7845-4C27-B768-E9C8EDB6D060}"/>
              </a:ext>
            </a:extLst>
          </p:cNvPr>
          <p:cNvSpPr>
            <a:spLocks noGrp="1"/>
          </p:cNvSpPr>
          <p:nvPr>
            <p:ph type="title"/>
          </p:nvPr>
        </p:nvSpPr>
        <p:spPr>
          <a:xfrm>
            <a:off x="609600" y="228600"/>
            <a:ext cx="3657600" cy="1143000"/>
          </a:xfrm>
        </p:spPr>
        <p:txBody>
          <a:bodyPr/>
          <a:lstStyle/>
          <a:p>
            <a:r>
              <a:rPr lang="en-GB" sz="3200" dirty="0"/>
              <a:t>Character </a:t>
            </a:r>
            <a:br>
              <a:rPr lang="en-GB" sz="3200" dirty="0"/>
            </a:br>
            <a:r>
              <a:rPr lang="en-GB" sz="3200" dirty="0"/>
              <a:t>of Mass</a:t>
            </a:r>
            <a:endParaRPr lang="en-US" sz="3200" dirty="0"/>
          </a:p>
        </p:txBody>
      </p:sp>
      <p:sp>
        <p:nvSpPr>
          <p:cNvPr id="3" name="Content Placeholder 2">
            <a:extLst>
              <a:ext uri="{FF2B5EF4-FFF2-40B4-BE49-F238E27FC236}">
                <a16:creationId xmlns:a16="http://schemas.microsoft.com/office/drawing/2014/main" id="{6B7474E3-A8B1-4A06-814D-5EEBD236B38B}"/>
              </a:ext>
            </a:extLst>
          </p:cNvPr>
          <p:cNvSpPr>
            <a:spLocks noGrp="1"/>
          </p:cNvSpPr>
          <p:nvPr>
            <p:ph idx="1"/>
          </p:nvPr>
        </p:nvSpPr>
        <p:spPr>
          <a:xfrm>
            <a:off x="275165" y="1295400"/>
            <a:ext cx="9630835" cy="4525963"/>
          </a:xfrm>
        </p:spPr>
        <p:txBody>
          <a:bodyPr/>
          <a:lstStyle/>
          <a:p>
            <a:r>
              <a:rPr lang="en-US" dirty="0"/>
              <a:t>Key questions posed to modern science:</a:t>
            </a:r>
          </a:p>
          <a:p>
            <a:pPr lvl="1"/>
            <a:r>
              <a:rPr lang="en-US" sz="2200" dirty="0"/>
              <a:t>What is the origin of mass? </a:t>
            </a:r>
          </a:p>
          <a:p>
            <a:pPr lvl="1"/>
            <a:r>
              <a:rPr lang="en-US" sz="2200" dirty="0"/>
              <a:t>What are the consequences of the appearance of mass?</a:t>
            </a:r>
          </a:p>
        </p:txBody>
      </p:sp>
      <p:sp>
        <p:nvSpPr>
          <p:cNvPr id="4" name="Date Placeholder 3">
            <a:extLst>
              <a:ext uri="{FF2B5EF4-FFF2-40B4-BE49-F238E27FC236}">
                <a16:creationId xmlns:a16="http://schemas.microsoft.com/office/drawing/2014/main" id="{9833E4F4-CDBE-4896-8525-7B8D0779EF9C}"/>
              </a:ext>
            </a:extLst>
          </p:cNvPr>
          <p:cNvSpPr>
            <a:spLocks noGrp="1"/>
          </p:cNvSpPr>
          <p:nvPr>
            <p:ph type="dt" sz="half" idx="10"/>
          </p:nvPr>
        </p:nvSpPr>
        <p:spPr>
          <a:xfrm>
            <a:off x="7672752" y="6611938"/>
            <a:ext cx="4876800" cy="255011"/>
          </a:xfrm>
        </p:spPr>
        <p:txBody>
          <a:bodyPr/>
          <a:lstStyle/>
          <a:p>
            <a:r>
              <a:rPr lang="en-US"/>
              <a:t>.                    2025 October 13: NJU INP IWSHSSI 2025                                             (86)</a:t>
            </a:r>
            <a:endParaRPr lang="en-US" dirty="0"/>
          </a:p>
        </p:txBody>
      </p:sp>
      <p:sp>
        <p:nvSpPr>
          <p:cNvPr id="5" name="Footer Placeholder 4">
            <a:extLst>
              <a:ext uri="{FF2B5EF4-FFF2-40B4-BE49-F238E27FC236}">
                <a16:creationId xmlns:a16="http://schemas.microsoft.com/office/drawing/2014/main" id="{12FA7FDA-B1A7-4C46-BA7D-AD3D534683AE}"/>
              </a:ext>
            </a:extLst>
          </p:cNvPr>
          <p:cNvSpPr>
            <a:spLocks noGrp="1"/>
          </p:cNvSpPr>
          <p:nvPr>
            <p:ph type="ftr" sz="quarter" idx="11"/>
          </p:nvPr>
        </p:nvSpPr>
        <p:spPr/>
        <p:txBody>
          <a:bodyPr/>
          <a:lstStyle/>
          <a:p>
            <a:r>
              <a:rPr lang="en-US"/>
              <a:t>Craig Roberts cdroberts@nju.edu.cn  470  1/4 Emergent Hadron Mass: Origins and Consequences</a:t>
            </a:r>
            <a:endParaRPr lang="en-US" dirty="0"/>
          </a:p>
        </p:txBody>
      </p:sp>
      <p:sp>
        <p:nvSpPr>
          <p:cNvPr id="6" name="Slide Number Placeholder 5">
            <a:extLst>
              <a:ext uri="{FF2B5EF4-FFF2-40B4-BE49-F238E27FC236}">
                <a16:creationId xmlns:a16="http://schemas.microsoft.com/office/drawing/2014/main" id="{F390FC94-4B18-4413-96C2-7126FF3BE9B2}"/>
              </a:ext>
            </a:extLst>
          </p:cNvPr>
          <p:cNvSpPr>
            <a:spLocks noGrp="1"/>
          </p:cNvSpPr>
          <p:nvPr>
            <p:ph type="sldNum" sz="quarter" idx="12"/>
          </p:nvPr>
        </p:nvSpPr>
        <p:spPr/>
        <p:txBody>
          <a:bodyPr/>
          <a:lstStyle/>
          <a:p>
            <a:fld id="{87034D8C-3CB4-402A-BC46-2AB14C0FE90A}" type="slidenum">
              <a:rPr lang="en-US" smtClean="0"/>
              <a:pPr/>
              <a:t>40</a:t>
            </a:fld>
            <a:endParaRPr lang="en-US"/>
          </a:p>
        </p:txBody>
      </p:sp>
      <p:sp>
        <p:nvSpPr>
          <p:cNvPr id="9" name="Content Placeholder 2">
            <a:extLst>
              <a:ext uri="{FF2B5EF4-FFF2-40B4-BE49-F238E27FC236}">
                <a16:creationId xmlns:a16="http://schemas.microsoft.com/office/drawing/2014/main" id="{46E11342-DC72-4F09-B8D1-468E99D8EC8C}"/>
              </a:ext>
            </a:extLst>
          </p:cNvPr>
          <p:cNvSpPr txBox="1">
            <a:spLocks/>
          </p:cNvSpPr>
          <p:nvPr/>
        </p:nvSpPr>
        <p:spPr bwMode="auto">
          <a:xfrm>
            <a:off x="272844" y="2590800"/>
            <a:ext cx="6661356" cy="3124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1F497D"/>
              </a:buClr>
              <a:buFont typeface="Wingdings" pitchFamily="2" charset="2"/>
              <a:buChar char="Ø"/>
              <a:defRPr sz="2200">
                <a:solidFill>
                  <a:schemeClr val="tx2">
                    <a:lumMod val="75000"/>
                  </a:schemeClr>
                </a:solidFill>
                <a:latin typeface="+mn-lt"/>
                <a:ea typeface="+mn-ea"/>
                <a:cs typeface="+mn-cs"/>
              </a:defRPr>
            </a:lvl1pPr>
            <a:lvl2pPr marL="742950" indent="-285750" algn="l" rtl="0" eaLnBrk="1" fontAlgn="base" hangingPunct="1">
              <a:spcBef>
                <a:spcPct val="20000"/>
              </a:spcBef>
              <a:spcAft>
                <a:spcPct val="0"/>
              </a:spcAft>
              <a:buClr>
                <a:srgbClr val="1F497D"/>
              </a:buClr>
              <a:buChar char="–"/>
              <a:defRPr sz="2000">
                <a:solidFill>
                  <a:schemeClr val="tx2">
                    <a:lumMod val="75000"/>
                  </a:schemeClr>
                </a:solidFill>
                <a:latin typeface="+mn-lt"/>
              </a:defRPr>
            </a:lvl2pPr>
            <a:lvl3pPr marL="1143000" indent="-228600" algn="l" rtl="0" eaLnBrk="1" fontAlgn="base" hangingPunct="1">
              <a:spcBef>
                <a:spcPct val="20000"/>
              </a:spcBef>
              <a:spcAft>
                <a:spcPct val="0"/>
              </a:spcAft>
              <a:buClr>
                <a:srgbClr val="1F497D"/>
              </a:buClr>
              <a:buChar char="•"/>
              <a:defRPr sz="1600">
                <a:solidFill>
                  <a:schemeClr val="tx2">
                    <a:lumMod val="75000"/>
                  </a:schemeClr>
                </a:solidFill>
                <a:latin typeface="+mn-lt"/>
              </a:defRPr>
            </a:lvl3pPr>
            <a:lvl4pPr marL="1600200" indent="-228600" algn="l" rtl="0" eaLnBrk="1" fontAlgn="base" hangingPunct="1">
              <a:spcBef>
                <a:spcPct val="20000"/>
              </a:spcBef>
              <a:spcAft>
                <a:spcPct val="0"/>
              </a:spcAft>
              <a:buClr>
                <a:srgbClr val="1F497D"/>
              </a:buClr>
              <a:buChar char="–"/>
              <a:defRPr sz="1600">
                <a:solidFill>
                  <a:schemeClr val="tx2">
                    <a:lumMod val="75000"/>
                  </a:schemeClr>
                </a:solidFill>
                <a:latin typeface="+mn-lt"/>
              </a:defRPr>
            </a:lvl4pPr>
            <a:lvl5pPr marL="2057400" indent="-228600" algn="l" rtl="0" eaLnBrk="1" fontAlgn="base" hangingPunct="1">
              <a:spcBef>
                <a:spcPct val="20000"/>
              </a:spcBef>
              <a:spcAft>
                <a:spcPct val="0"/>
              </a:spcAft>
              <a:buClr>
                <a:srgbClr val="1F497D"/>
              </a:buClr>
              <a:buFont typeface="Arial" charset="0"/>
              <a:buChar char="»"/>
              <a:defRPr sz="1600">
                <a:solidFill>
                  <a:schemeClr val="tx2">
                    <a:lumMod val="75000"/>
                  </a:schemeClr>
                </a:solidFill>
                <a:latin typeface="+mn-lt"/>
              </a:defRPr>
            </a:lvl5pPr>
            <a:lvl6pPr marL="25146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6pPr>
            <a:lvl7pPr marL="29718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7pPr>
            <a:lvl8pPr marL="34290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8pPr>
            <a:lvl9pPr marL="38862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9pPr>
          </a:lstStyle>
          <a:p>
            <a:r>
              <a:rPr lang="en-US" kern="0" dirty="0"/>
              <a:t>When considering the source of mass, many people think of explicit mass, generated via the Higgs-mechanism</a:t>
            </a:r>
          </a:p>
          <a:p>
            <a:pPr lvl="1"/>
            <a:r>
              <a:rPr lang="en-US" sz="2200" kern="0" dirty="0"/>
              <a:t>especially because the Higgs boson was discovered relatively recently at CERN (2012) </a:t>
            </a:r>
          </a:p>
          <a:p>
            <a:pPr lvl="1"/>
            <a:r>
              <a:rPr lang="en-US" sz="2200" kern="0" dirty="0"/>
              <a:t>importance acknowledged by the Nobel Prize awarded to Englert and Higgs: </a:t>
            </a:r>
          </a:p>
          <a:p>
            <a:pPr lvl="2"/>
            <a:r>
              <a:rPr lang="en-US" sz="2200" i="1" kern="0" dirty="0"/>
              <a:t>for the theoretical discovery of a mechanism that contributes to our understanding of the origin of mass of subatomic particles</a:t>
            </a:r>
            <a:r>
              <a:rPr lang="en-US" sz="1800" kern="0" dirty="0"/>
              <a:t> … </a:t>
            </a:r>
          </a:p>
        </p:txBody>
      </p:sp>
      <p:pic>
        <p:nvPicPr>
          <p:cNvPr id="10" name="Picture 9" descr="A picture containing snow, night, air, water&#10;&#10;Description automatically generated">
            <a:extLst>
              <a:ext uri="{FF2B5EF4-FFF2-40B4-BE49-F238E27FC236}">
                <a16:creationId xmlns:a16="http://schemas.microsoft.com/office/drawing/2014/main" id="{59012757-C580-4234-80FD-B193133DE2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4394" y="2532062"/>
            <a:ext cx="5365347" cy="4021138"/>
          </a:xfrm>
          <a:prstGeom prst="rect">
            <a:avLst/>
          </a:prstGeom>
        </p:spPr>
      </p:pic>
    </p:spTree>
    <p:extLst>
      <p:ext uri="{BB962C8B-B14F-4D97-AF65-F5344CB8AC3E}">
        <p14:creationId xmlns:p14="http://schemas.microsoft.com/office/powerpoint/2010/main" val="1940544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7E11C-7845-4C27-B768-E9C8EDB6D060}"/>
              </a:ext>
            </a:extLst>
          </p:cNvPr>
          <p:cNvSpPr>
            <a:spLocks noGrp="1"/>
          </p:cNvSpPr>
          <p:nvPr>
            <p:ph type="title"/>
          </p:nvPr>
        </p:nvSpPr>
        <p:spPr/>
        <p:txBody>
          <a:bodyPr/>
          <a:lstStyle/>
          <a:p>
            <a:r>
              <a:rPr lang="en-GB" sz="3200" dirty="0"/>
              <a:t>Character of Mass</a:t>
            </a:r>
            <a:endParaRPr lang="en-US" sz="3200" dirty="0"/>
          </a:p>
        </p:txBody>
      </p:sp>
      <p:sp>
        <p:nvSpPr>
          <p:cNvPr id="3" name="Content Placeholder 2">
            <a:extLst>
              <a:ext uri="{FF2B5EF4-FFF2-40B4-BE49-F238E27FC236}">
                <a16:creationId xmlns:a16="http://schemas.microsoft.com/office/drawing/2014/main" id="{6B7474E3-A8B1-4A06-814D-5EEBD236B38B}"/>
              </a:ext>
            </a:extLst>
          </p:cNvPr>
          <p:cNvSpPr>
            <a:spLocks noGrp="1"/>
          </p:cNvSpPr>
          <p:nvPr>
            <p:ph idx="1"/>
          </p:nvPr>
        </p:nvSpPr>
        <p:spPr>
          <a:xfrm>
            <a:off x="457200" y="1143000"/>
            <a:ext cx="5334000" cy="5164138"/>
          </a:xfrm>
        </p:spPr>
        <p:txBody>
          <a:bodyPr/>
          <a:lstStyle/>
          <a:p>
            <a:r>
              <a:rPr lang="en-US" dirty="0"/>
              <a:t>Discovery of the Higgs was a watershed.  </a:t>
            </a:r>
          </a:p>
          <a:p>
            <a:r>
              <a:rPr lang="en-US" dirty="0"/>
              <a:t>However, it should be placed in context.  </a:t>
            </a:r>
          </a:p>
          <a:p>
            <a:r>
              <a:rPr lang="en-US" dirty="0"/>
              <a:t>Therefore, consider the mass-energy budget of the Universe</a:t>
            </a:r>
          </a:p>
          <a:p>
            <a:pPr lvl="1"/>
            <a:r>
              <a:rPr lang="en-US" dirty="0"/>
              <a:t>Dark energy = 71%</a:t>
            </a:r>
          </a:p>
          <a:p>
            <a:pPr lvl="1"/>
            <a:r>
              <a:rPr lang="en-US" dirty="0"/>
              <a:t>Dark Matter = 24%</a:t>
            </a:r>
          </a:p>
          <a:p>
            <a:pPr lvl="1"/>
            <a:r>
              <a:rPr lang="en-US" dirty="0"/>
              <a:t>Visible material = 5% </a:t>
            </a:r>
          </a:p>
          <a:p>
            <a:pPr lvl="2"/>
            <a:r>
              <a:rPr lang="en-US" sz="1800" dirty="0"/>
              <a:t>Higgs effect is just 0.1% of the visible matter</a:t>
            </a:r>
            <a:r>
              <a:rPr lang="en-US" dirty="0"/>
              <a:t>  </a:t>
            </a:r>
          </a:p>
          <a:p>
            <a:r>
              <a:rPr lang="en-US" dirty="0"/>
              <a:t>Little is known about the first two</a:t>
            </a:r>
          </a:p>
          <a:p>
            <a:pPr marL="400050" lvl="1" indent="0">
              <a:buNone/>
            </a:pPr>
            <a:r>
              <a:rPr lang="en-US" sz="2200" dirty="0"/>
              <a:t>Science can say almost nothing about 95% of the mass-energy in the Universe.  </a:t>
            </a:r>
          </a:p>
          <a:p>
            <a:r>
              <a:rPr lang="en-US" dirty="0"/>
              <a:t>The explanation </a:t>
            </a:r>
          </a:p>
          <a:p>
            <a:pPr marL="0" indent="0">
              <a:spcBef>
                <a:spcPts val="0"/>
              </a:spcBef>
              <a:buNone/>
            </a:pPr>
            <a:r>
              <a:rPr lang="en-US" dirty="0"/>
              <a:t>           lies outside the Standard Model.  </a:t>
            </a:r>
            <a:endParaRPr lang="en-US" sz="1800" dirty="0"/>
          </a:p>
        </p:txBody>
      </p:sp>
      <p:sp>
        <p:nvSpPr>
          <p:cNvPr id="4" name="Date Placeholder 3">
            <a:extLst>
              <a:ext uri="{FF2B5EF4-FFF2-40B4-BE49-F238E27FC236}">
                <a16:creationId xmlns:a16="http://schemas.microsoft.com/office/drawing/2014/main" id="{9833E4F4-CDBE-4896-8525-7B8D0779EF9C}"/>
              </a:ext>
            </a:extLst>
          </p:cNvPr>
          <p:cNvSpPr>
            <a:spLocks noGrp="1"/>
          </p:cNvSpPr>
          <p:nvPr>
            <p:ph type="dt" sz="half" idx="10"/>
          </p:nvPr>
        </p:nvSpPr>
        <p:spPr/>
        <p:txBody>
          <a:bodyPr/>
          <a:lstStyle/>
          <a:p>
            <a:r>
              <a:rPr lang="en-US"/>
              <a:t>.                    2025 October 13: NJU INP IWSHSSI 2025                                             (86)</a:t>
            </a:r>
            <a:endParaRPr lang="en-US" dirty="0"/>
          </a:p>
        </p:txBody>
      </p:sp>
      <p:sp>
        <p:nvSpPr>
          <p:cNvPr id="5" name="Footer Placeholder 4">
            <a:extLst>
              <a:ext uri="{FF2B5EF4-FFF2-40B4-BE49-F238E27FC236}">
                <a16:creationId xmlns:a16="http://schemas.microsoft.com/office/drawing/2014/main" id="{12FA7FDA-B1A7-4C46-BA7D-AD3D534683AE}"/>
              </a:ext>
            </a:extLst>
          </p:cNvPr>
          <p:cNvSpPr>
            <a:spLocks noGrp="1"/>
          </p:cNvSpPr>
          <p:nvPr>
            <p:ph type="ftr" sz="quarter" idx="11"/>
          </p:nvPr>
        </p:nvSpPr>
        <p:spPr/>
        <p:txBody>
          <a:bodyPr/>
          <a:lstStyle/>
          <a:p>
            <a:r>
              <a:rPr lang="en-US"/>
              <a:t>Craig Roberts cdroberts@nju.edu.cn  470  1/4 Emergent Hadron Mass: Origins and Consequences</a:t>
            </a:r>
            <a:endParaRPr lang="en-US" dirty="0"/>
          </a:p>
        </p:txBody>
      </p:sp>
      <p:sp>
        <p:nvSpPr>
          <p:cNvPr id="6" name="Slide Number Placeholder 5">
            <a:extLst>
              <a:ext uri="{FF2B5EF4-FFF2-40B4-BE49-F238E27FC236}">
                <a16:creationId xmlns:a16="http://schemas.microsoft.com/office/drawing/2014/main" id="{F390FC94-4B18-4413-96C2-7126FF3BE9B2}"/>
              </a:ext>
            </a:extLst>
          </p:cNvPr>
          <p:cNvSpPr>
            <a:spLocks noGrp="1"/>
          </p:cNvSpPr>
          <p:nvPr>
            <p:ph type="sldNum" sz="quarter" idx="12"/>
          </p:nvPr>
        </p:nvSpPr>
        <p:spPr/>
        <p:txBody>
          <a:bodyPr/>
          <a:lstStyle/>
          <a:p>
            <a:fld id="{87034D8C-3CB4-402A-BC46-2AB14C0FE90A}" type="slidenum">
              <a:rPr lang="en-US" smtClean="0"/>
              <a:pPr/>
              <a:t>41</a:t>
            </a:fld>
            <a:endParaRPr lang="en-US"/>
          </a:p>
        </p:txBody>
      </p:sp>
      <p:pic>
        <p:nvPicPr>
          <p:cNvPr id="9" name="Picture 8" descr="A close up of a logo&#10;&#10;Description automatically generated">
            <a:extLst>
              <a:ext uri="{FF2B5EF4-FFF2-40B4-BE49-F238E27FC236}">
                <a16:creationId xmlns:a16="http://schemas.microsoft.com/office/drawing/2014/main" id="{48BF7701-7F90-440E-826F-5DE6619ADC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3200" y="533399"/>
            <a:ext cx="5614219" cy="5823045"/>
          </a:xfrm>
          <a:prstGeom prst="rect">
            <a:avLst/>
          </a:prstGeom>
        </p:spPr>
      </p:pic>
    </p:spTree>
    <p:extLst>
      <p:ext uri="{BB962C8B-B14F-4D97-AF65-F5344CB8AC3E}">
        <p14:creationId xmlns:p14="http://schemas.microsoft.com/office/powerpoint/2010/main" val="410237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7E11C-7845-4C27-B768-E9C8EDB6D060}"/>
              </a:ext>
            </a:extLst>
          </p:cNvPr>
          <p:cNvSpPr>
            <a:spLocks noGrp="1"/>
          </p:cNvSpPr>
          <p:nvPr>
            <p:ph type="title"/>
          </p:nvPr>
        </p:nvSpPr>
        <p:spPr/>
        <p:txBody>
          <a:bodyPr/>
          <a:lstStyle/>
          <a:p>
            <a:r>
              <a:rPr lang="en-GB" sz="3200" dirty="0"/>
              <a:t>Character of Mass</a:t>
            </a:r>
            <a:endParaRPr lang="en-US" sz="3200" dirty="0"/>
          </a:p>
        </p:txBody>
      </p:sp>
      <p:sp>
        <p:nvSpPr>
          <p:cNvPr id="3" name="Content Placeholder 2">
            <a:extLst>
              <a:ext uri="{FF2B5EF4-FFF2-40B4-BE49-F238E27FC236}">
                <a16:creationId xmlns:a16="http://schemas.microsoft.com/office/drawing/2014/main" id="{6B7474E3-A8B1-4A06-814D-5EEBD236B38B}"/>
              </a:ext>
            </a:extLst>
          </p:cNvPr>
          <p:cNvSpPr>
            <a:spLocks noGrp="1"/>
          </p:cNvSpPr>
          <p:nvPr>
            <p:ph idx="1"/>
          </p:nvPr>
        </p:nvSpPr>
        <p:spPr>
          <a:xfrm>
            <a:off x="457200" y="1143000"/>
            <a:ext cx="5334000" cy="5164138"/>
          </a:xfrm>
        </p:spPr>
        <p:txBody>
          <a:bodyPr/>
          <a:lstStyle/>
          <a:p>
            <a:r>
              <a:rPr lang="en-US" dirty="0"/>
              <a:t>Little is known about Dark Energy and Dark Matter …</a:t>
            </a:r>
          </a:p>
          <a:p>
            <a:pPr marL="400050" lvl="1" indent="0">
              <a:buNone/>
            </a:pPr>
            <a:r>
              <a:rPr lang="en-US" sz="2200" dirty="0"/>
              <a:t>Science can say almost nothing about 95% of the mass-energy in the Universe.  </a:t>
            </a:r>
          </a:p>
          <a:p>
            <a:r>
              <a:rPr lang="en-US" i="1" dirty="0">
                <a:solidFill>
                  <a:schemeClr val="accent1">
                    <a:lumMod val="75000"/>
                  </a:schemeClr>
                </a:solidFill>
              </a:rPr>
              <a:t>On the other hand, the remaining 5% has forever been the source of everything tangible.  </a:t>
            </a:r>
          </a:p>
          <a:p>
            <a:r>
              <a:rPr lang="en-US" i="1" dirty="0">
                <a:solidFill>
                  <a:schemeClr val="accent1">
                    <a:lumMod val="75000"/>
                  </a:schemeClr>
                </a:solidFill>
              </a:rPr>
              <a:t>Yet, amongst this 5%, less-than 0.1% owes solely to the Higgs boson</a:t>
            </a:r>
          </a:p>
          <a:p>
            <a:r>
              <a:rPr lang="en-US" i="1" dirty="0">
                <a:solidFill>
                  <a:schemeClr val="accent1">
                    <a:lumMod val="75000"/>
                  </a:schemeClr>
                </a:solidFill>
              </a:rPr>
              <a:t>Hence, even concerning visible material, too much remains unknown. </a:t>
            </a:r>
          </a:p>
          <a:p>
            <a:endParaRPr lang="en-US" sz="1800" dirty="0"/>
          </a:p>
        </p:txBody>
      </p:sp>
      <p:sp>
        <p:nvSpPr>
          <p:cNvPr id="4" name="Date Placeholder 3">
            <a:extLst>
              <a:ext uri="{FF2B5EF4-FFF2-40B4-BE49-F238E27FC236}">
                <a16:creationId xmlns:a16="http://schemas.microsoft.com/office/drawing/2014/main" id="{9833E4F4-CDBE-4896-8525-7B8D0779EF9C}"/>
              </a:ext>
            </a:extLst>
          </p:cNvPr>
          <p:cNvSpPr>
            <a:spLocks noGrp="1"/>
          </p:cNvSpPr>
          <p:nvPr>
            <p:ph type="dt" sz="half" idx="10"/>
          </p:nvPr>
        </p:nvSpPr>
        <p:spPr/>
        <p:txBody>
          <a:bodyPr/>
          <a:lstStyle/>
          <a:p>
            <a:r>
              <a:rPr lang="en-US"/>
              <a:t>.                    2025 October 13: NJU INP IWSHSSI 2025                                             (86)</a:t>
            </a:r>
            <a:endParaRPr lang="en-US" dirty="0"/>
          </a:p>
        </p:txBody>
      </p:sp>
      <p:sp>
        <p:nvSpPr>
          <p:cNvPr id="5" name="Footer Placeholder 4">
            <a:extLst>
              <a:ext uri="{FF2B5EF4-FFF2-40B4-BE49-F238E27FC236}">
                <a16:creationId xmlns:a16="http://schemas.microsoft.com/office/drawing/2014/main" id="{12FA7FDA-B1A7-4C46-BA7D-AD3D534683AE}"/>
              </a:ext>
            </a:extLst>
          </p:cNvPr>
          <p:cNvSpPr>
            <a:spLocks noGrp="1"/>
          </p:cNvSpPr>
          <p:nvPr>
            <p:ph type="ftr" sz="quarter" idx="11"/>
          </p:nvPr>
        </p:nvSpPr>
        <p:spPr/>
        <p:txBody>
          <a:bodyPr/>
          <a:lstStyle/>
          <a:p>
            <a:r>
              <a:rPr lang="en-US"/>
              <a:t>Craig Roberts cdroberts@nju.edu.cn  470  1/4 Emergent Hadron Mass: Origins and Consequences</a:t>
            </a:r>
            <a:endParaRPr lang="en-US" dirty="0"/>
          </a:p>
        </p:txBody>
      </p:sp>
      <p:sp>
        <p:nvSpPr>
          <p:cNvPr id="6" name="Slide Number Placeholder 5">
            <a:extLst>
              <a:ext uri="{FF2B5EF4-FFF2-40B4-BE49-F238E27FC236}">
                <a16:creationId xmlns:a16="http://schemas.microsoft.com/office/drawing/2014/main" id="{F390FC94-4B18-4413-96C2-7126FF3BE9B2}"/>
              </a:ext>
            </a:extLst>
          </p:cNvPr>
          <p:cNvSpPr>
            <a:spLocks noGrp="1"/>
          </p:cNvSpPr>
          <p:nvPr>
            <p:ph type="sldNum" sz="quarter" idx="12"/>
          </p:nvPr>
        </p:nvSpPr>
        <p:spPr/>
        <p:txBody>
          <a:bodyPr/>
          <a:lstStyle/>
          <a:p>
            <a:fld id="{87034D8C-3CB4-402A-BC46-2AB14C0FE90A}" type="slidenum">
              <a:rPr lang="en-US" smtClean="0"/>
              <a:pPr/>
              <a:t>42</a:t>
            </a:fld>
            <a:endParaRPr lang="en-US"/>
          </a:p>
        </p:txBody>
      </p:sp>
      <p:pic>
        <p:nvPicPr>
          <p:cNvPr id="9" name="Picture 8" descr="A close up of a logo&#10;&#10;Description automatically generated">
            <a:extLst>
              <a:ext uri="{FF2B5EF4-FFF2-40B4-BE49-F238E27FC236}">
                <a16:creationId xmlns:a16="http://schemas.microsoft.com/office/drawing/2014/main" id="{BCE1EAAB-46B7-4A3A-A9AB-0BEBA2A722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3200" y="533399"/>
            <a:ext cx="5614219" cy="5823045"/>
          </a:xfrm>
          <a:prstGeom prst="rect">
            <a:avLst/>
          </a:prstGeom>
        </p:spPr>
      </p:pic>
    </p:spTree>
    <p:extLst>
      <p:ext uri="{BB962C8B-B14F-4D97-AF65-F5344CB8AC3E}">
        <p14:creationId xmlns:p14="http://schemas.microsoft.com/office/powerpoint/2010/main" val="1239826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46313" y="2209801"/>
            <a:ext cx="7772400" cy="1500187"/>
          </a:xfrm>
        </p:spPr>
        <p:txBody>
          <a:bodyPr/>
          <a:lstStyle/>
          <a:p>
            <a:endParaRPr lang="en-US" dirty="0"/>
          </a:p>
        </p:txBody>
      </p:sp>
      <p:sp>
        <p:nvSpPr>
          <p:cNvPr id="4" name="Date Placeholder 3"/>
          <p:cNvSpPr>
            <a:spLocks noGrp="1"/>
          </p:cNvSpPr>
          <p:nvPr>
            <p:ph type="dt" sz="half" idx="10"/>
          </p:nvPr>
        </p:nvSpPr>
        <p:spPr>
          <a:xfrm>
            <a:off x="7671370" y="6616974"/>
            <a:ext cx="4419600" cy="261574"/>
          </a:xfrm>
        </p:spPr>
        <p:txBody>
          <a:bodyPr/>
          <a:lstStyle/>
          <a:p>
            <a:r>
              <a:rPr lang="en-US"/>
              <a:t>.                    2025 October 13: NJU INP IWSHSSI 2025                                             (86)</a:t>
            </a:r>
            <a:endParaRPr lang="en-US" dirty="0"/>
          </a:p>
        </p:txBody>
      </p:sp>
      <p:sp>
        <p:nvSpPr>
          <p:cNvPr id="5" name="Footer Placeholder 4"/>
          <p:cNvSpPr>
            <a:spLocks noGrp="1"/>
          </p:cNvSpPr>
          <p:nvPr>
            <p:ph type="ftr" sz="quarter" idx="11"/>
          </p:nvPr>
        </p:nvSpPr>
        <p:spPr/>
        <p:txBody>
          <a:bodyPr/>
          <a:lstStyle/>
          <a:p>
            <a:r>
              <a:rPr lang="en-US">
                <a:solidFill>
                  <a:schemeClr val="accent1">
                    <a:lumMod val="50000"/>
                  </a:schemeClr>
                </a:solidFill>
              </a:rPr>
              <a:t>Craig Roberts cdroberts@nju.edu.cn  470  1/4 Emergent Hadron Mass: Origins and Consequences</a:t>
            </a:r>
            <a:endParaRPr lang="en-US" i="1"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43</a:t>
            </a:fld>
            <a:endParaRPr lang="en-US"/>
          </a:p>
        </p:txBody>
      </p:sp>
      <p:pic>
        <p:nvPicPr>
          <p:cNvPr id="340994" name="Picture 2" descr="https://encrypted-tbn0.gstatic.com/images?q=tbn:ANd9GcTw_YMlZn2h-KQQSzOrHQGx0l0nTdYB2hjhQzF2c9acDetwk55s"/>
          <p:cNvPicPr>
            <a:picLocks noChangeAspect="1" noChangeArrowheads="1"/>
          </p:cNvPicPr>
          <p:nvPr/>
        </p:nvPicPr>
        <p:blipFill>
          <a:blip r:embed="rId2" cstate="print"/>
          <a:srcRect/>
          <a:stretch>
            <a:fillRect/>
          </a:stretch>
        </p:blipFill>
        <p:spPr bwMode="auto">
          <a:xfrm>
            <a:off x="3200400" y="1447801"/>
            <a:ext cx="6169218" cy="4234225"/>
          </a:xfrm>
          <a:prstGeom prst="rect">
            <a:avLst/>
          </a:prstGeom>
          <a:noFill/>
        </p:spPr>
      </p:pic>
      <p:sp>
        <p:nvSpPr>
          <p:cNvPr id="9" name="Oval 8"/>
          <p:cNvSpPr/>
          <p:nvPr/>
        </p:nvSpPr>
        <p:spPr bwMode="auto">
          <a:xfrm>
            <a:off x="3962400" y="1731963"/>
            <a:ext cx="4724400" cy="3276600"/>
          </a:xfrm>
          <a:prstGeom prst="ellipse">
            <a:avLst/>
          </a:prstGeom>
          <a:no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a:latin typeface="Calibri" pitchFamily="34" charset="0"/>
            </a:endParaRPr>
          </a:p>
        </p:txBody>
      </p:sp>
      <p:cxnSp>
        <p:nvCxnSpPr>
          <p:cNvPr id="11" name="Straight Connector 10"/>
          <p:cNvCxnSpPr>
            <a:stCxn id="9" idx="1"/>
          </p:cNvCxnSpPr>
          <p:nvPr/>
        </p:nvCxnSpPr>
        <p:spPr bwMode="auto">
          <a:xfrm>
            <a:off x="4654274" y="2211811"/>
            <a:ext cx="3270527" cy="2263353"/>
          </a:xfrm>
          <a:prstGeom prst="line">
            <a:avLst/>
          </a:prstGeom>
          <a:noFill/>
          <a:ln w="76200" cap="flat" cmpd="sng" algn="ctr">
            <a:solidFill>
              <a:srgbClr val="FF0000"/>
            </a:solidFill>
            <a:prstDash val="solid"/>
            <a:round/>
            <a:headEnd type="none" w="med" len="med"/>
            <a:tailEnd type="none" w="med" len="med"/>
          </a:ln>
          <a:effectLst/>
        </p:spPr>
      </p:cxnSp>
      <p:cxnSp>
        <p:nvCxnSpPr>
          <p:cNvPr id="13" name="Straight Connector 12"/>
          <p:cNvCxnSpPr>
            <a:stCxn id="9" idx="7"/>
            <a:endCxn id="9" idx="3"/>
          </p:cNvCxnSpPr>
          <p:nvPr/>
        </p:nvCxnSpPr>
        <p:spPr bwMode="auto">
          <a:xfrm flipH="1">
            <a:off x="4654272" y="2211810"/>
            <a:ext cx="3340656" cy="2316906"/>
          </a:xfrm>
          <a:prstGeom prst="line">
            <a:avLst/>
          </a:prstGeom>
          <a:noFill/>
          <a:ln w="76200" cap="flat" cmpd="sng" algn="ctr">
            <a:solidFill>
              <a:srgbClr val="FF0000"/>
            </a:solidFill>
            <a:prstDash val="solid"/>
            <a:round/>
            <a:headEnd type="none" w="med" len="med"/>
            <a:tailEnd type="none" w="med" len="med"/>
          </a:ln>
          <a:effectLst/>
        </p:spPr>
      </p:cxnSp>
      <p:sp>
        <p:nvSpPr>
          <p:cNvPr id="7" name="Title 6"/>
          <p:cNvSpPr>
            <a:spLocks noGrp="1"/>
          </p:cNvSpPr>
          <p:nvPr>
            <p:ph type="title"/>
          </p:nvPr>
        </p:nvSpPr>
        <p:spPr/>
        <p:txBody>
          <a:bodyPr/>
          <a:lstStyle/>
          <a:p>
            <a:endParaRPr lang="en-GB"/>
          </a:p>
        </p:txBody>
      </p:sp>
    </p:spTree>
    <p:extLst>
      <p:ext uri="{BB962C8B-B14F-4D97-AF65-F5344CB8AC3E}">
        <p14:creationId xmlns:p14="http://schemas.microsoft.com/office/powerpoint/2010/main" val="461523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70" decel="100000"/>
                                        <p:tgtEl>
                                          <p:spTgt spid="9"/>
                                        </p:tgtEl>
                                      </p:cBhvr>
                                    </p:animEffect>
                                    <p:animScale>
                                      <p:cBhvr>
                                        <p:cTn id="8" dur="770" decel="100000"/>
                                        <p:tgtEl>
                                          <p:spTgt spid="9"/>
                                        </p:tgtEl>
                                      </p:cBhvr>
                                      <p:from x="10000" y="10000"/>
                                      <p:to x="200000" y="450000"/>
                                    </p:animScale>
                                    <p:animScale>
                                      <p:cBhvr>
                                        <p:cTn id="9" dur="1230" accel="100000" fill="hold">
                                          <p:stCondLst>
                                            <p:cond delay="770"/>
                                          </p:stCondLst>
                                        </p:cTn>
                                        <p:tgtEl>
                                          <p:spTgt spid="9"/>
                                        </p:tgtEl>
                                      </p:cBhvr>
                                      <p:from x="200000" y="450000"/>
                                      <p:to x="100000" y="100000"/>
                                    </p:animScale>
                                    <p:set>
                                      <p:cBhvr>
                                        <p:cTn id="10" dur="770" fill="hold"/>
                                        <p:tgtEl>
                                          <p:spTgt spid="9"/>
                                        </p:tgtEl>
                                        <p:attrNameLst>
                                          <p:attrName>ppt_x</p:attrName>
                                        </p:attrNameLst>
                                      </p:cBhvr>
                                      <p:to>
                                        <p:strVal val="(0.5)"/>
                                      </p:to>
                                    </p:set>
                                    <p:anim from="(0.5)" to="(#ppt_x)" calcmode="lin" valueType="num">
                                      <p:cBhvr>
                                        <p:cTn id="11" dur="1230" accel="100000" fill="hold">
                                          <p:stCondLst>
                                            <p:cond delay="770"/>
                                          </p:stCondLst>
                                        </p:cTn>
                                        <p:tgtEl>
                                          <p:spTgt spid="9"/>
                                        </p:tgtEl>
                                        <p:attrNameLst>
                                          <p:attrName>ppt_x</p:attrName>
                                        </p:attrNameLst>
                                      </p:cBhvr>
                                    </p:anim>
                                    <p:set>
                                      <p:cBhvr>
                                        <p:cTn id="12" dur="770" fill="hold"/>
                                        <p:tgtEl>
                                          <p:spTgt spid="9"/>
                                        </p:tgtEl>
                                        <p:attrNameLst>
                                          <p:attrName>ppt_y</p:attrName>
                                        </p:attrNameLst>
                                      </p:cBhvr>
                                      <p:to>
                                        <p:strVal val="(#ppt_y+0.4)"/>
                                      </p:to>
                                    </p:set>
                                    <p:anim from="(#ppt_y+0.4)" to="(#ppt_y)" calcmode="lin" valueType="num">
                                      <p:cBhvr>
                                        <p:cTn id="13" dur="1230" accel="100000" fill="hold">
                                          <p:stCondLst>
                                            <p:cond delay="770"/>
                                          </p:stCondLst>
                                        </p:cTn>
                                        <p:tgtEl>
                                          <p:spTgt spid="9"/>
                                        </p:tgtEl>
                                        <p:attrNameLst>
                                          <p:attrName>ppt_y</p:attrName>
                                        </p:attrNameLst>
                                      </p:cBhvr>
                                    </p:anim>
                                  </p:childTnLst>
                                </p:cTn>
                              </p:par>
                              <p:par>
                                <p:cTn id="14" presetID="51"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770" decel="100000"/>
                                        <p:tgtEl>
                                          <p:spTgt spid="11"/>
                                        </p:tgtEl>
                                      </p:cBhvr>
                                    </p:animEffect>
                                    <p:animScale>
                                      <p:cBhvr>
                                        <p:cTn id="17" dur="770" decel="100000"/>
                                        <p:tgtEl>
                                          <p:spTgt spid="11"/>
                                        </p:tgtEl>
                                      </p:cBhvr>
                                      <p:from x="10000" y="10000"/>
                                      <p:to x="200000" y="450000"/>
                                    </p:animScale>
                                    <p:animScale>
                                      <p:cBhvr>
                                        <p:cTn id="18" dur="1230" accel="100000" fill="hold">
                                          <p:stCondLst>
                                            <p:cond delay="770"/>
                                          </p:stCondLst>
                                        </p:cTn>
                                        <p:tgtEl>
                                          <p:spTgt spid="11"/>
                                        </p:tgtEl>
                                      </p:cBhvr>
                                      <p:from x="200000" y="450000"/>
                                      <p:to x="100000" y="100000"/>
                                    </p:animScale>
                                    <p:set>
                                      <p:cBhvr>
                                        <p:cTn id="19" dur="770" fill="hold"/>
                                        <p:tgtEl>
                                          <p:spTgt spid="11"/>
                                        </p:tgtEl>
                                        <p:attrNameLst>
                                          <p:attrName>ppt_x</p:attrName>
                                        </p:attrNameLst>
                                      </p:cBhvr>
                                      <p:to>
                                        <p:strVal val="(0.5)"/>
                                      </p:to>
                                    </p:set>
                                    <p:anim from="(0.5)" to="(#ppt_x)" calcmode="lin" valueType="num">
                                      <p:cBhvr>
                                        <p:cTn id="20" dur="1230" accel="100000" fill="hold">
                                          <p:stCondLst>
                                            <p:cond delay="770"/>
                                          </p:stCondLst>
                                        </p:cTn>
                                        <p:tgtEl>
                                          <p:spTgt spid="11"/>
                                        </p:tgtEl>
                                        <p:attrNameLst>
                                          <p:attrName>ppt_x</p:attrName>
                                        </p:attrNameLst>
                                      </p:cBhvr>
                                    </p:anim>
                                    <p:set>
                                      <p:cBhvr>
                                        <p:cTn id="21" dur="770" fill="hold"/>
                                        <p:tgtEl>
                                          <p:spTgt spid="11"/>
                                        </p:tgtEl>
                                        <p:attrNameLst>
                                          <p:attrName>ppt_y</p:attrName>
                                        </p:attrNameLst>
                                      </p:cBhvr>
                                      <p:to>
                                        <p:strVal val="(#ppt_y+0.4)"/>
                                      </p:to>
                                    </p:set>
                                    <p:anim from="(#ppt_y+0.4)" to="(#ppt_y)" calcmode="lin" valueType="num">
                                      <p:cBhvr>
                                        <p:cTn id="22" dur="1230" accel="100000" fill="hold">
                                          <p:stCondLst>
                                            <p:cond delay="770"/>
                                          </p:stCondLst>
                                        </p:cTn>
                                        <p:tgtEl>
                                          <p:spTgt spid="11"/>
                                        </p:tgtEl>
                                        <p:attrNameLst>
                                          <p:attrName>ppt_y</p:attrName>
                                        </p:attrNameLst>
                                      </p:cBhvr>
                                    </p:anim>
                                  </p:childTnLst>
                                </p:cTn>
                              </p:par>
                              <p:par>
                                <p:cTn id="23" presetID="5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770" decel="100000"/>
                                        <p:tgtEl>
                                          <p:spTgt spid="13"/>
                                        </p:tgtEl>
                                      </p:cBhvr>
                                    </p:animEffect>
                                    <p:animScale>
                                      <p:cBhvr>
                                        <p:cTn id="26" dur="770" decel="100000"/>
                                        <p:tgtEl>
                                          <p:spTgt spid="13"/>
                                        </p:tgtEl>
                                      </p:cBhvr>
                                      <p:from x="10000" y="10000"/>
                                      <p:to x="200000" y="450000"/>
                                    </p:animScale>
                                    <p:animScale>
                                      <p:cBhvr>
                                        <p:cTn id="27" dur="1230" accel="100000" fill="hold">
                                          <p:stCondLst>
                                            <p:cond delay="770"/>
                                          </p:stCondLst>
                                        </p:cTn>
                                        <p:tgtEl>
                                          <p:spTgt spid="13"/>
                                        </p:tgtEl>
                                      </p:cBhvr>
                                      <p:from x="200000" y="450000"/>
                                      <p:to x="100000" y="100000"/>
                                    </p:animScale>
                                    <p:set>
                                      <p:cBhvr>
                                        <p:cTn id="28" dur="770" fill="hold"/>
                                        <p:tgtEl>
                                          <p:spTgt spid="13"/>
                                        </p:tgtEl>
                                        <p:attrNameLst>
                                          <p:attrName>ppt_x</p:attrName>
                                        </p:attrNameLst>
                                      </p:cBhvr>
                                      <p:to>
                                        <p:strVal val="(0.5)"/>
                                      </p:to>
                                    </p:set>
                                    <p:anim from="(0.5)" to="(#ppt_x)" calcmode="lin" valueType="num">
                                      <p:cBhvr>
                                        <p:cTn id="29" dur="1230" accel="100000" fill="hold">
                                          <p:stCondLst>
                                            <p:cond delay="770"/>
                                          </p:stCondLst>
                                        </p:cTn>
                                        <p:tgtEl>
                                          <p:spTgt spid="13"/>
                                        </p:tgtEl>
                                        <p:attrNameLst>
                                          <p:attrName>ppt_x</p:attrName>
                                        </p:attrNameLst>
                                      </p:cBhvr>
                                    </p:anim>
                                    <p:set>
                                      <p:cBhvr>
                                        <p:cTn id="30" dur="770" fill="hold"/>
                                        <p:tgtEl>
                                          <p:spTgt spid="13"/>
                                        </p:tgtEl>
                                        <p:attrNameLst>
                                          <p:attrName>ppt_y</p:attrName>
                                        </p:attrNameLst>
                                      </p:cBhvr>
                                      <p:to>
                                        <p:strVal val="(#ppt_y+0.4)"/>
                                      </p:to>
                                    </p:set>
                                    <p:anim from="(#ppt_y+0.4)" to="(#ppt_y)" calcmode="lin" valueType="num">
                                      <p:cBhvr>
                                        <p:cTn id="31" dur="1230" accel="100000" fill="hold">
                                          <p:stCondLst>
                                            <p:cond delay="770"/>
                                          </p:stCondLst>
                                        </p:cTn>
                                        <p:tgtEl>
                                          <p:spTgt spid="13"/>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12192000" cy="6929063"/>
          </a:xfrm>
          <a:prstGeom prst="rect">
            <a:avLst/>
          </a:prstGeom>
        </p:spPr>
      </p:pic>
      <p:sp>
        <p:nvSpPr>
          <p:cNvPr id="2" name="Title 1"/>
          <p:cNvSpPr>
            <a:spLocks noGrp="1"/>
          </p:cNvSpPr>
          <p:nvPr>
            <p:ph type="title"/>
          </p:nvPr>
        </p:nvSpPr>
        <p:spPr>
          <a:xfrm>
            <a:off x="539631" y="152400"/>
            <a:ext cx="10972800" cy="1143000"/>
          </a:xfrm>
        </p:spPr>
        <p:txBody>
          <a:bodyPr>
            <a:scene3d>
              <a:camera prst="orthographicFront"/>
              <a:lightRig rig="threePt" dir="t"/>
            </a:scene3d>
            <a:sp3d extrusionH="57150">
              <a:bevelT w="38100" h="38100" prst="convex"/>
            </a:sp3d>
          </a:bodyPr>
          <a:lstStyle/>
          <a:p>
            <a:pPr algn="ctr"/>
            <a:r>
              <a:rPr lang="en-GB" sz="4800" dirty="0">
                <a:solidFill>
                  <a:schemeClr val="bg1"/>
                </a:solidFill>
                <a:effectLst>
                  <a:reflection blurRad="6350" stA="55000" endA="50" endPos="85000" dist="60007" dir="5400000" sy="-100000" algn="bl" rotWithShape="0"/>
                </a:effectLst>
              </a:rPr>
              <a:t>Our Universe</a:t>
            </a:r>
            <a:endParaRPr lang="en-GB" sz="3600" dirty="0">
              <a:solidFill>
                <a:schemeClr val="bg1"/>
              </a:solidFill>
              <a:effectLst>
                <a:reflection blurRad="6350" stA="55000" endA="50" endPos="85000" dist="60007" dir="5400000" sy="-100000" algn="bl" rotWithShape="0"/>
              </a:effectLst>
            </a:endParaRPr>
          </a:p>
        </p:txBody>
      </p:sp>
      <p:sp>
        <p:nvSpPr>
          <p:cNvPr id="3" name="Date Placeholder 2"/>
          <p:cNvSpPr>
            <a:spLocks noGrp="1"/>
          </p:cNvSpPr>
          <p:nvPr>
            <p:ph type="dt" sz="half" idx="10"/>
          </p:nvPr>
        </p:nvSpPr>
        <p:spPr>
          <a:xfrm>
            <a:off x="7640548" y="6651658"/>
            <a:ext cx="4487026" cy="257175"/>
          </a:xfrm>
        </p:spPr>
        <p:txBody>
          <a:bodyPr/>
          <a:lstStyle/>
          <a:p>
            <a:r>
              <a:rPr lang="en-US">
                <a:solidFill>
                  <a:schemeClr val="bg1"/>
                </a:solidFill>
              </a:rPr>
              <a:t>.                    2025 October 13: NJU INP IWSHSSI 2025                                             (86)</a:t>
            </a:r>
            <a:endParaRPr lang="en-US" dirty="0">
              <a:solidFill>
                <a:schemeClr val="bg1"/>
              </a:solidFill>
            </a:endParaRPr>
          </a:p>
        </p:txBody>
      </p:sp>
      <p:sp>
        <p:nvSpPr>
          <p:cNvPr id="4" name="Footer Placeholder 3"/>
          <p:cNvSpPr>
            <a:spLocks noGrp="1"/>
          </p:cNvSpPr>
          <p:nvPr>
            <p:ph type="ftr" sz="quarter" idx="11"/>
          </p:nvPr>
        </p:nvSpPr>
        <p:spPr/>
        <p:txBody>
          <a:bodyPr/>
          <a:lstStyle/>
          <a:p>
            <a:r>
              <a:rPr lang="en-US">
                <a:solidFill>
                  <a:schemeClr val="bg1"/>
                </a:solidFill>
              </a:rPr>
              <a:t>Craig Roberts cdroberts@nju.edu.cn  470  1/4 Emergent Hadron Mass: Origins and Consequences</a:t>
            </a:r>
            <a:endParaRPr lang="en-US" dirty="0">
              <a:solidFill>
                <a:schemeClr val="bg1"/>
              </a:solidFill>
            </a:endParaRPr>
          </a:p>
        </p:txBody>
      </p:sp>
      <p:sp>
        <p:nvSpPr>
          <p:cNvPr id="5" name="Slide Number Placeholder 4"/>
          <p:cNvSpPr>
            <a:spLocks noGrp="1"/>
          </p:cNvSpPr>
          <p:nvPr>
            <p:ph type="sldNum" sz="quarter" idx="12"/>
          </p:nvPr>
        </p:nvSpPr>
        <p:spPr/>
        <p:txBody>
          <a:bodyPr/>
          <a:lstStyle/>
          <a:p>
            <a:fld id="{87034D8C-3CB4-402A-BC46-2AB14C0FE90A}" type="slidenum">
              <a:rPr lang="en-US" smtClean="0"/>
              <a:pPr/>
              <a:t>44</a:t>
            </a:fld>
            <a:endParaRPr lang="en-US"/>
          </a:p>
        </p:txBody>
      </p:sp>
      <p:sp>
        <p:nvSpPr>
          <p:cNvPr id="7" name="TextBox 6">
            <a:extLst>
              <a:ext uri="{FF2B5EF4-FFF2-40B4-BE49-F238E27FC236}">
                <a16:creationId xmlns:a16="http://schemas.microsoft.com/office/drawing/2014/main" id="{8F81E7DB-C26F-4FE9-AB1F-C26527D5DAF1}"/>
              </a:ext>
            </a:extLst>
          </p:cNvPr>
          <p:cNvSpPr txBox="1"/>
          <p:nvPr/>
        </p:nvSpPr>
        <p:spPr>
          <a:xfrm>
            <a:off x="535350" y="345586"/>
            <a:ext cx="2179319" cy="923330"/>
          </a:xfrm>
          <a:prstGeom prst="rect">
            <a:avLst/>
          </a:prstGeom>
          <a:noFill/>
        </p:spPr>
        <p:txBody>
          <a:bodyPr wrap="square" rtlCol="0">
            <a:spAutoFit/>
          </a:bodyPr>
          <a:lstStyle/>
          <a:p>
            <a:r>
              <a:rPr lang="en-GB" dirty="0">
                <a:solidFill>
                  <a:schemeClr val="accent5">
                    <a:lumMod val="20000"/>
                    <a:lumOff val="80000"/>
                  </a:schemeClr>
                </a:solidFill>
              </a:rPr>
              <a:t>Mass originated 0.000001 seconds after the Big Bang</a:t>
            </a:r>
            <a:endParaRPr lang="en-US" dirty="0">
              <a:solidFill>
                <a:schemeClr val="accent5">
                  <a:lumMod val="20000"/>
                  <a:lumOff val="80000"/>
                </a:schemeClr>
              </a:solidFill>
            </a:endParaRPr>
          </a:p>
        </p:txBody>
      </p:sp>
      <p:sp>
        <p:nvSpPr>
          <p:cNvPr id="8" name="TextBox 7">
            <a:extLst>
              <a:ext uri="{FF2B5EF4-FFF2-40B4-BE49-F238E27FC236}">
                <a16:creationId xmlns:a16="http://schemas.microsoft.com/office/drawing/2014/main" id="{23AE0CEE-2C41-5DC8-7343-4619255DA570}"/>
              </a:ext>
            </a:extLst>
          </p:cNvPr>
          <p:cNvSpPr txBox="1"/>
          <p:nvPr/>
        </p:nvSpPr>
        <p:spPr>
          <a:xfrm>
            <a:off x="535350" y="4793205"/>
            <a:ext cx="2450174" cy="1200329"/>
          </a:xfrm>
          <a:prstGeom prst="rect">
            <a:avLst/>
          </a:prstGeom>
          <a:noFill/>
        </p:spPr>
        <p:txBody>
          <a:bodyPr wrap="square" rtlCol="0">
            <a:spAutoFit/>
          </a:bodyPr>
          <a:lstStyle/>
          <a:p>
            <a:r>
              <a:rPr lang="en-GB" dirty="0">
                <a:solidFill>
                  <a:schemeClr val="accent5">
                    <a:lumMod val="20000"/>
                    <a:lumOff val="80000"/>
                  </a:schemeClr>
                </a:solidFill>
              </a:rPr>
              <a:t>Its appearance was crucial to the formation of the Universe as we know it</a:t>
            </a:r>
            <a:endParaRPr lang="en-US" dirty="0">
              <a:solidFill>
                <a:schemeClr val="accent5">
                  <a:lumMod val="20000"/>
                  <a:lumOff val="80000"/>
                </a:schemeClr>
              </a:solidFill>
            </a:endParaRPr>
          </a:p>
        </p:txBody>
      </p:sp>
    </p:spTree>
    <p:extLst>
      <p:ext uri="{BB962C8B-B14F-4D97-AF65-F5344CB8AC3E}">
        <p14:creationId xmlns:p14="http://schemas.microsoft.com/office/powerpoint/2010/main" val="5030199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36CE7-8685-44C5-ABCF-F7A5C703F028}"/>
              </a:ext>
            </a:extLst>
          </p:cNvPr>
          <p:cNvSpPr>
            <a:spLocks noGrp="1"/>
          </p:cNvSpPr>
          <p:nvPr>
            <p:ph type="title"/>
          </p:nvPr>
        </p:nvSpPr>
        <p:spPr/>
        <p:txBody>
          <a:bodyPr/>
          <a:lstStyle/>
          <a:p>
            <a:r>
              <a:rPr lang="en-GB" sz="3200" dirty="0"/>
              <a:t>Visible Mass</a:t>
            </a:r>
            <a:endParaRPr lang="en-US" sz="3200" dirty="0"/>
          </a:p>
        </p:txBody>
      </p:sp>
      <p:sp>
        <p:nvSpPr>
          <p:cNvPr id="3" name="Content Placeholder 2">
            <a:extLst>
              <a:ext uri="{FF2B5EF4-FFF2-40B4-BE49-F238E27FC236}">
                <a16:creationId xmlns:a16="http://schemas.microsoft.com/office/drawing/2014/main" id="{9EE6D99C-981E-4238-9CD4-ABCB1B6E9A3A}"/>
              </a:ext>
            </a:extLst>
          </p:cNvPr>
          <p:cNvSpPr>
            <a:spLocks noGrp="1"/>
          </p:cNvSpPr>
          <p:nvPr>
            <p:ph idx="1"/>
          </p:nvPr>
        </p:nvSpPr>
        <p:spPr/>
        <p:txBody>
          <a:bodyPr/>
          <a:lstStyle/>
          <a:p>
            <a:r>
              <a:rPr lang="en-US" dirty="0"/>
              <a:t>More than 98% of visible mass is contained within nuclei.  </a:t>
            </a:r>
          </a:p>
          <a:p>
            <a:r>
              <a:rPr lang="en-US" dirty="0"/>
              <a:t>First approximation: </a:t>
            </a:r>
          </a:p>
          <a:p>
            <a:pPr lvl="1"/>
            <a:r>
              <a:rPr lang="en-US" sz="2200" dirty="0"/>
              <a:t>atomic weights = sum of the masses of all the nucleons they contain.  </a:t>
            </a:r>
          </a:p>
          <a:p>
            <a:r>
              <a:rPr lang="en-US" dirty="0"/>
              <a:t>Each nucleon has a mass </a:t>
            </a:r>
            <a:r>
              <a:rPr lang="en-US" dirty="0" err="1"/>
              <a:t>m</a:t>
            </a:r>
            <a:r>
              <a:rPr lang="en-US" baseline="-25000" dirty="0" err="1"/>
              <a:t>N</a:t>
            </a:r>
            <a:r>
              <a:rPr lang="en-US" dirty="0"/>
              <a:t> </a:t>
            </a:r>
            <a:r>
              <a:rPr lang="en-GB" dirty="0"/>
              <a:t>∼ </a:t>
            </a:r>
            <a:r>
              <a:rPr lang="en-US" dirty="0"/>
              <a:t>1 GeV </a:t>
            </a:r>
            <a:r>
              <a:rPr lang="en-GB" dirty="0"/>
              <a:t>≈ 2000 m</a:t>
            </a:r>
            <a:r>
              <a:rPr lang="en-GB" baseline="-25000" dirty="0"/>
              <a:t>e</a:t>
            </a:r>
            <a:endParaRPr lang="en-US" baseline="-25000" dirty="0"/>
          </a:p>
          <a:p>
            <a:r>
              <a:rPr lang="en-US" dirty="0"/>
              <a:t>Higgs boson produces </a:t>
            </a:r>
            <a:r>
              <a:rPr lang="en-GB" dirty="0"/>
              <a:t>m</a:t>
            </a:r>
            <a:r>
              <a:rPr lang="en-GB" baseline="-25000" dirty="0"/>
              <a:t>e</a:t>
            </a:r>
            <a:r>
              <a:rPr lang="en-US" dirty="0"/>
              <a:t>, but what produces </a:t>
            </a:r>
            <a:r>
              <a:rPr lang="en-US" dirty="0" err="1"/>
              <a:t>m</a:t>
            </a:r>
            <a:r>
              <a:rPr lang="en-US" baseline="-25000" dirty="0" err="1"/>
              <a:t>N</a:t>
            </a:r>
            <a:r>
              <a:rPr lang="en-US" baseline="-25000" dirty="0"/>
              <a:t> </a:t>
            </a:r>
            <a:r>
              <a:rPr lang="en-US" dirty="0"/>
              <a:t>= remaining 1999 m</a:t>
            </a:r>
            <a:r>
              <a:rPr lang="en-US" baseline="-25000" dirty="0"/>
              <a:t>e</a:t>
            </a:r>
            <a:r>
              <a:rPr lang="en-US" dirty="0"/>
              <a:t>? </a:t>
            </a:r>
          </a:p>
          <a:p>
            <a:r>
              <a:rPr lang="en-US" dirty="0"/>
              <a:t>This question is basic to the whole of modern physics</a:t>
            </a:r>
          </a:p>
          <a:p>
            <a:pPr lvl="1" algn="ctr"/>
            <a:r>
              <a:rPr lang="en-US" sz="3200" dirty="0">
                <a:solidFill>
                  <a:srgbClr val="C00000"/>
                </a:solidFill>
                <a:latin typeface="Wide Latin" panose="020A0A07050505020404" pitchFamily="18" charset="0"/>
              </a:rPr>
              <a:t>How can science explain the emergence of hadron mass </a:t>
            </a:r>
          </a:p>
          <a:p>
            <a:pPr marL="457200" lvl="1" indent="0" algn="ctr">
              <a:buNone/>
            </a:pPr>
            <a:r>
              <a:rPr lang="en-US" sz="3200" dirty="0">
                <a:solidFill>
                  <a:srgbClr val="C00000"/>
                </a:solidFill>
                <a:latin typeface="Wide Latin" panose="020A0A07050505020404" pitchFamily="18" charset="0"/>
              </a:rPr>
              <a:t>(EHM)?</a:t>
            </a:r>
          </a:p>
        </p:txBody>
      </p:sp>
      <p:sp>
        <p:nvSpPr>
          <p:cNvPr id="4" name="Date Placeholder 3">
            <a:extLst>
              <a:ext uri="{FF2B5EF4-FFF2-40B4-BE49-F238E27FC236}">
                <a16:creationId xmlns:a16="http://schemas.microsoft.com/office/drawing/2014/main" id="{704BB7C8-5703-4E23-B5D5-30F5F2067866}"/>
              </a:ext>
            </a:extLst>
          </p:cNvPr>
          <p:cNvSpPr>
            <a:spLocks noGrp="1"/>
          </p:cNvSpPr>
          <p:nvPr>
            <p:ph type="dt" sz="half" idx="10"/>
          </p:nvPr>
        </p:nvSpPr>
        <p:spPr/>
        <p:txBody>
          <a:bodyPr/>
          <a:lstStyle/>
          <a:p>
            <a:r>
              <a:rPr lang="en-US"/>
              <a:t>.                    2025 October 13: NJU INP IWSHSSI 2025                                             (86)</a:t>
            </a:r>
            <a:endParaRPr lang="en-US" dirty="0"/>
          </a:p>
        </p:txBody>
      </p:sp>
      <p:sp>
        <p:nvSpPr>
          <p:cNvPr id="5" name="Footer Placeholder 4">
            <a:extLst>
              <a:ext uri="{FF2B5EF4-FFF2-40B4-BE49-F238E27FC236}">
                <a16:creationId xmlns:a16="http://schemas.microsoft.com/office/drawing/2014/main" id="{5FDC3943-1F0E-400F-9ECB-433A4D2134DE}"/>
              </a:ext>
            </a:extLst>
          </p:cNvPr>
          <p:cNvSpPr>
            <a:spLocks noGrp="1"/>
          </p:cNvSpPr>
          <p:nvPr>
            <p:ph type="ftr" sz="quarter" idx="11"/>
          </p:nvPr>
        </p:nvSpPr>
        <p:spPr/>
        <p:txBody>
          <a:bodyPr/>
          <a:lstStyle/>
          <a:p>
            <a:r>
              <a:rPr lang="en-US"/>
              <a:t>Craig Roberts cdroberts@nju.edu.cn  470  1/4 Emergent Hadron Mass: Origins and Consequences</a:t>
            </a:r>
            <a:endParaRPr lang="en-US" dirty="0"/>
          </a:p>
        </p:txBody>
      </p:sp>
      <p:sp>
        <p:nvSpPr>
          <p:cNvPr id="6" name="Slide Number Placeholder 5">
            <a:extLst>
              <a:ext uri="{FF2B5EF4-FFF2-40B4-BE49-F238E27FC236}">
                <a16:creationId xmlns:a16="http://schemas.microsoft.com/office/drawing/2014/main" id="{6214D797-2E48-4926-8619-0F70D88E4D91}"/>
              </a:ext>
            </a:extLst>
          </p:cNvPr>
          <p:cNvSpPr>
            <a:spLocks noGrp="1"/>
          </p:cNvSpPr>
          <p:nvPr>
            <p:ph type="sldNum" sz="quarter" idx="12"/>
          </p:nvPr>
        </p:nvSpPr>
        <p:spPr/>
        <p:txBody>
          <a:bodyPr/>
          <a:lstStyle/>
          <a:p>
            <a:fld id="{87034D8C-3CB4-402A-BC46-2AB14C0FE90A}" type="slidenum">
              <a:rPr lang="en-US" smtClean="0"/>
              <a:pPr/>
              <a:t>45</a:t>
            </a:fld>
            <a:endParaRPr lang="en-US"/>
          </a:p>
        </p:txBody>
      </p:sp>
    </p:spTree>
    <p:extLst>
      <p:ext uri="{BB962C8B-B14F-4D97-AF65-F5344CB8AC3E}">
        <p14:creationId xmlns:p14="http://schemas.microsoft.com/office/powerpoint/2010/main" val="1333798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barn(inVertical)">
                                      <p:cBhvr>
                                        <p:cTn id="7" dur="500"/>
                                        <p:tgtEl>
                                          <p:spTgt spid="3">
                                            <p:txEl>
                                              <p:pRg st="6" end="6"/>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barn(inVertical)">
                                      <p:cBhvr>
                                        <p:cTn id="1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EA929-6E76-49B0-80B4-DB05B60F851E}"/>
              </a:ext>
            </a:extLst>
          </p:cNvPr>
          <p:cNvSpPr>
            <a:spLocks noGrp="1"/>
          </p:cNvSpPr>
          <p:nvPr>
            <p:ph type="title"/>
          </p:nvPr>
        </p:nvSpPr>
        <p:spPr/>
        <p:txBody>
          <a:bodyPr/>
          <a:lstStyle/>
          <a:p>
            <a:r>
              <a:rPr lang="en-GB" sz="3200" b="0" dirty="0">
                <a:ln w="0">
                  <a:solidFill>
                    <a:schemeClr val="tx2">
                      <a:lumMod val="75000"/>
                    </a:schemeClr>
                  </a:solidFill>
                </a:ln>
                <a:solidFill>
                  <a:srgbClr val="000099"/>
                </a:solidFill>
                <a:effectLst>
                  <a:outerShdw blurRad="38100" dist="25400" dir="5400000" algn="ctr" rotWithShape="0">
                    <a:srgbClr val="6E747A">
                      <a:alpha val="43000"/>
                    </a:srgbClr>
                  </a:outerShdw>
                  <a:reflection blurRad="6350" stA="55000" endA="300" endPos="45500" dir="5400000" sy="-100000" algn="bl" rotWithShape="0"/>
                </a:effectLst>
              </a:rPr>
              <a:t>Emergent Phenomena in the Standard Model</a:t>
            </a:r>
            <a:endParaRPr lang="en-US" sz="3200" dirty="0"/>
          </a:p>
        </p:txBody>
      </p:sp>
      <p:sp>
        <p:nvSpPr>
          <p:cNvPr id="3" name="Content Placeholder 2">
            <a:extLst>
              <a:ext uri="{FF2B5EF4-FFF2-40B4-BE49-F238E27FC236}">
                <a16:creationId xmlns:a16="http://schemas.microsoft.com/office/drawing/2014/main" id="{2B241949-911A-485E-8791-5BA9F8C59041}"/>
              </a:ext>
            </a:extLst>
          </p:cNvPr>
          <p:cNvSpPr>
            <a:spLocks noGrp="1"/>
          </p:cNvSpPr>
          <p:nvPr>
            <p:ph idx="1"/>
          </p:nvPr>
        </p:nvSpPr>
        <p:spPr>
          <a:xfrm>
            <a:off x="609600" y="1600201"/>
            <a:ext cx="7718395" cy="4525963"/>
          </a:xfrm>
        </p:spPr>
        <p:txBody>
          <a:bodyPr/>
          <a:lstStyle/>
          <a:p>
            <a:pPr marL="0" indent="0">
              <a:buNone/>
            </a:pPr>
            <a:r>
              <a:rPr lang="en-GB" sz="2400" dirty="0"/>
              <a:t>Existence of our Universe depends critically </a:t>
            </a:r>
          </a:p>
          <a:p>
            <a:pPr marL="0" indent="0">
              <a:spcBef>
                <a:spcPts val="0"/>
              </a:spcBef>
              <a:buNone/>
            </a:pPr>
            <a:r>
              <a:rPr lang="en-GB" sz="2400" dirty="0"/>
              <a:t>on the following empirical facts:</a:t>
            </a:r>
          </a:p>
          <a:p>
            <a:r>
              <a:rPr lang="en-GB" sz="2400" dirty="0"/>
              <a:t>Proton is massive</a:t>
            </a:r>
          </a:p>
          <a:p>
            <a:pPr lvl="1"/>
            <a:r>
              <a:rPr lang="en-GB" sz="2400" i="1" dirty="0"/>
              <a:t>i.e</a:t>
            </a:r>
            <a:r>
              <a:rPr lang="en-GB" sz="2400" dirty="0"/>
              <a:t>. the mass-scale for strong interactions is vastly different to that of electromagnetism</a:t>
            </a:r>
          </a:p>
          <a:p>
            <a:r>
              <a:rPr lang="en-GB" sz="2400" dirty="0"/>
              <a:t>Proton is absolutely stable</a:t>
            </a:r>
          </a:p>
          <a:p>
            <a:pPr lvl="1"/>
            <a:r>
              <a:rPr lang="en-GB" sz="2400" dirty="0"/>
              <a:t>Despite being a composite object </a:t>
            </a:r>
          </a:p>
          <a:p>
            <a:pPr marL="457200" lvl="1" indent="0">
              <a:spcBef>
                <a:spcPts val="0"/>
              </a:spcBef>
              <a:buNone/>
            </a:pPr>
            <a:r>
              <a:rPr lang="en-GB" sz="2400" dirty="0"/>
              <a:t>     constituted from three valence quarks</a:t>
            </a:r>
          </a:p>
          <a:p>
            <a:pPr marL="457200" lvl="1" indent="0">
              <a:spcBef>
                <a:spcPts val="0"/>
              </a:spcBef>
              <a:buNone/>
            </a:pPr>
            <a:endParaRPr lang="en-GB" sz="2400" dirty="0"/>
          </a:p>
          <a:p>
            <a:pPr marL="457200" lvl="1" indent="0">
              <a:spcBef>
                <a:spcPts val="0"/>
              </a:spcBef>
              <a:buNone/>
            </a:pPr>
            <a:r>
              <a:rPr lang="en-GB" sz="2400" dirty="0"/>
              <a:t>Neither of these things is evident from just looking at the Standard Model Lagrangian</a:t>
            </a:r>
          </a:p>
          <a:p>
            <a:endParaRPr lang="en-US" dirty="0"/>
          </a:p>
        </p:txBody>
      </p:sp>
      <p:sp>
        <p:nvSpPr>
          <p:cNvPr id="4" name="Date Placeholder 3">
            <a:extLst>
              <a:ext uri="{FF2B5EF4-FFF2-40B4-BE49-F238E27FC236}">
                <a16:creationId xmlns:a16="http://schemas.microsoft.com/office/drawing/2014/main" id="{FDA1EF48-31E7-4050-B741-CA5CAAFFC7CC}"/>
              </a:ext>
            </a:extLst>
          </p:cNvPr>
          <p:cNvSpPr>
            <a:spLocks noGrp="1"/>
          </p:cNvSpPr>
          <p:nvPr>
            <p:ph type="dt" sz="half" idx="10"/>
          </p:nvPr>
        </p:nvSpPr>
        <p:spPr/>
        <p:txBody>
          <a:bodyPr/>
          <a:lstStyle/>
          <a:p>
            <a:r>
              <a:rPr lang="en-US"/>
              <a:t>.                    2025 October 13: NJU INP IWSHSSI 2025                                             (86)</a:t>
            </a:r>
            <a:endParaRPr lang="en-US" dirty="0"/>
          </a:p>
        </p:txBody>
      </p:sp>
      <p:sp>
        <p:nvSpPr>
          <p:cNvPr id="5" name="Footer Placeholder 4">
            <a:extLst>
              <a:ext uri="{FF2B5EF4-FFF2-40B4-BE49-F238E27FC236}">
                <a16:creationId xmlns:a16="http://schemas.microsoft.com/office/drawing/2014/main" id="{60B74FCB-B9F9-4CDB-ABCD-D06D9CB077F0}"/>
              </a:ext>
            </a:extLst>
          </p:cNvPr>
          <p:cNvSpPr>
            <a:spLocks noGrp="1"/>
          </p:cNvSpPr>
          <p:nvPr>
            <p:ph type="ftr" sz="quarter" idx="11"/>
          </p:nvPr>
        </p:nvSpPr>
        <p:spPr/>
        <p:txBody>
          <a:bodyPr/>
          <a:lstStyle/>
          <a:p>
            <a:r>
              <a:rPr lang="en-US"/>
              <a:t>Craig Roberts cdroberts@nju.edu.cn  470  1/4 Emergent Hadron Mass: Origins and Consequences</a:t>
            </a:r>
            <a:endParaRPr lang="en-US" dirty="0"/>
          </a:p>
        </p:txBody>
      </p:sp>
      <p:sp>
        <p:nvSpPr>
          <p:cNvPr id="6" name="Slide Number Placeholder 5">
            <a:extLst>
              <a:ext uri="{FF2B5EF4-FFF2-40B4-BE49-F238E27FC236}">
                <a16:creationId xmlns:a16="http://schemas.microsoft.com/office/drawing/2014/main" id="{2E92C2FD-EFCF-4598-AD98-E640080EDBB1}"/>
              </a:ext>
            </a:extLst>
          </p:cNvPr>
          <p:cNvSpPr>
            <a:spLocks noGrp="1"/>
          </p:cNvSpPr>
          <p:nvPr>
            <p:ph type="sldNum" sz="quarter" idx="12"/>
          </p:nvPr>
        </p:nvSpPr>
        <p:spPr/>
        <p:txBody>
          <a:bodyPr/>
          <a:lstStyle/>
          <a:p>
            <a:fld id="{87034D8C-3CB4-402A-BC46-2AB14C0FE90A}" type="slidenum">
              <a:rPr lang="en-US" smtClean="0"/>
              <a:pPr/>
              <a:t>46</a:t>
            </a:fld>
            <a:endParaRPr lang="en-US"/>
          </a:p>
        </p:txBody>
      </p:sp>
      <p:pic>
        <p:nvPicPr>
          <p:cNvPr id="7" name="Picture 6">
            <a:extLst>
              <a:ext uri="{FF2B5EF4-FFF2-40B4-BE49-F238E27FC236}">
                <a16:creationId xmlns:a16="http://schemas.microsoft.com/office/drawing/2014/main" id="{9D24AC82-63D3-479F-B595-CC3042CA00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0" y="1003678"/>
            <a:ext cx="3810000" cy="3810000"/>
          </a:xfrm>
          <a:prstGeom prst="rect">
            <a:avLst/>
          </a:prstGeom>
        </p:spPr>
      </p:pic>
      <p:sp>
        <p:nvSpPr>
          <p:cNvPr id="8" name="TextBox 7">
            <a:extLst>
              <a:ext uri="{FF2B5EF4-FFF2-40B4-BE49-F238E27FC236}">
                <a16:creationId xmlns:a16="http://schemas.microsoft.com/office/drawing/2014/main" id="{DD5079A7-9330-4F1D-B2EA-1311D7EEA11F}"/>
              </a:ext>
            </a:extLst>
          </p:cNvPr>
          <p:cNvSpPr txBox="1"/>
          <p:nvPr/>
        </p:nvSpPr>
        <p:spPr>
          <a:xfrm>
            <a:off x="8327995" y="4983540"/>
            <a:ext cx="3864007" cy="1569660"/>
          </a:xfrm>
          <a:prstGeom prst="rect">
            <a:avLst/>
          </a:prstGeom>
          <a:noFill/>
        </p:spPr>
        <p:txBody>
          <a:bodyPr wrap="square" rtlCol="0">
            <a:spAutoFit/>
          </a:bodyPr>
          <a:lstStyle/>
          <a:p>
            <a:r>
              <a:rPr lang="en-GB" sz="2400" i="1" dirty="0">
                <a:solidFill>
                  <a:srgbClr val="000099"/>
                </a:solidFill>
              </a:rPr>
              <a:t>Emergence</a:t>
            </a:r>
            <a:r>
              <a:rPr lang="en-GB" sz="2400" dirty="0">
                <a:solidFill>
                  <a:srgbClr val="000099"/>
                </a:solidFill>
              </a:rPr>
              <a:t>: low-level rules producing high-level phenomena, with enormous apparent complexity</a:t>
            </a:r>
          </a:p>
        </p:txBody>
      </p:sp>
    </p:spTree>
    <p:extLst>
      <p:ext uri="{BB962C8B-B14F-4D97-AF65-F5344CB8AC3E}">
        <p14:creationId xmlns:p14="http://schemas.microsoft.com/office/powerpoint/2010/main" val="2865325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arn(inVertical)">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barn(inVertical)">
                                      <p:cBhvr>
                                        <p:cTn id="15" dur="500"/>
                                        <p:tgtEl>
                                          <p:spTgt spid="3">
                                            <p:txEl>
                                              <p:pRg st="4" end="4"/>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barn(inVertical)">
                                      <p:cBhvr>
                                        <p:cTn id="18" dur="500"/>
                                        <p:tgtEl>
                                          <p:spTgt spid="3">
                                            <p:txEl>
                                              <p:pRg st="5" end="5"/>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barn(inVertical)">
                                      <p:cBhvr>
                                        <p:cTn id="21" dur="500"/>
                                        <p:tgtEl>
                                          <p:spTgt spid="3">
                                            <p:txEl>
                                              <p:pRg st="6" end="6"/>
                                            </p:txEl>
                                          </p:spTgt>
                                        </p:tgtEl>
                                      </p:cBhvr>
                                    </p:animEffect>
                                  </p:childTnLst>
                                </p:cTn>
                              </p:par>
                              <p:par>
                                <p:cTn id="22" presetID="6" presetClass="entr" presetSubtype="16" fill="hold" nodeType="with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circle(in)">
                                      <p:cBhvr>
                                        <p:cTn id="24" dur="3000"/>
                                        <p:tgtEl>
                                          <p:spTgt spid="3">
                                            <p:txEl>
                                              <p:pRg st="8" end="8"/>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Effect transition="in" filter="fade">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6E7DD19-733F-4CAB-AD06-1798681967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5457" y="152400"/>
            <a:ext cx="1896543" cy="2613015"/>
          </a:xfrm>
          <a:prstGeom prst="rect">
            <a:avLst/>
          </a:prstGeom>
        </p:spPr>
      </p:pic>
      <p:sp>
        <p:nvSpPr>
          <p:cNvPr id="2" name="Title 1">
            <a:extLst>
              <a:ext uri="{FF2B5EF4-FFF2-40B4-BE49-F238E27FC236}">
                <a16:creationId xmlns:a16="http://schemas.microsoft.com/office/drawing/2014/main" id="{7024F452-29B5-4F99-A01A-D75AE3590390}"/>
              </a:ext>
            </a:extLst>
          </p:cNvPr>
          <p:cNvSpPr>
            <a:spLocks noGrp="1"/>
          </p:cNvSpPr>
          <p:nvPr>
            <p:ph type="title"/>
          </p:nvPr>
        </p:nvSpPr>
        <p:spPr/>
        <p:txBody>
          <a:bodyPr/>
          <a:lstStyle/>
          <a:p>
            <a:pPr algn="ctr"/>
            <a:r>
              <a:rPr lang="en-GB" sz="3600" i="1" dirty="0" err="1">
                <a:effectLst>
                  <a:reflection blurRad="6350" stA="55000" endA="300" endPos="45500" dir="5400000" sy="-100000" algn="bl" rotWithShape="0"/>
                </a:effectLst>
              </a:rPr>
              <a:t>Emergentism</a:t>
            </a:r>
            <a:endParaRPr lang="en-US" sz="3600" i="1" dirty="0">
              <a:effectLst>
                <a:reflection blurRad="6350" stA="55000" endA="300" endPos="45500" dir="5400000" sy="-100000" algn="bl" rotWithShape="0"/>
              </a:effectLst>
            </a:endParaRPr>
          </a:p>
        </p:txBody>
      </p:sp>
      <p:sp>
        <p:nvSpPr>
          <p:cNvPr id="3" name="Content Placeholder 2">
            <a:extLst>
              <a:ext uri="{FF2B5EF4-FFF2-40B4-BE49-F238E27FC236}">
                <a16:creationId xmlns:a16="http://schemas.microsoft.com/office/drawing/2014/main" id="{B900A80F-FAFD-4340-ADB5-A581BFE43DE8}"/>
              </a:ext>
            </a:extLst>
          </p:cNvPr>
          <p:cNvSpPr>
            <a:spLocks noGrp="1"/>
          </p:cNvSpPr>
          <p:nvPr>
            <p:ph idx="1"/>
          </p:nvPr>
        </p:nvSpPr>
        <p:spPr>
          <a:xfrm>
            <a:off x="369277" y="956189"/>
            <a:ext cx="10363200" cy="5135564"/>
          </a:xfrm>
        </p:spPr>
        <p:txBody>
          <a:bodyPr/>
          <a:lstStyle/>
          <a:p>
            <a:pPr algn="l"/>
            <a:r>
              <a:rPr lang="en-US" b="0" i="0" u="none" strike="noStrike" baseline="0" dirty="0">
                <a:latin typeface="URWPalladioL-Roma"/>
              </a:rPr>
              <a:t>One might define </a:t>
            </a:r>
            <a:r>
              <a:rPr lang="en-US" b="0" i="0" u="none" strike="noStrike" baseline="0" dirty="0">
                <a:latin typeface="URWPalladioL-Ital"/>
              </a:rPr>
              <a:t>emergent phenomena </a:t>
            </a:r>
            <a:r>
              <a:rPr lang="en-US" b="0" i="0" u="none" strike="noStrike" baseline="0" dirty="0">
                <a:latin typeface="URWPalladioL-Roma"/>
              </a:rPr>
              <a:t>as those features of Nature which don’t readily admit explanation solely in terms of known or conjectured rules. </a:t>
            </a:r>
          </a:p>
          <a:p>
            <a:pPr algn="l"/>
            <a:r>
              <a:rPr lang="en-US" b="0" i="0" u="none" strike="noStrike" baseline="0" dirty="0">
                <a:latin typeface="URWPalladioL-Roma"/>
              </a:rPr>
              <a:t>The concept is at least as old as Aristotle (384-322 BC), who argued that a compound item can have (emergent) properties in the whole which are not explicable merely through the independent actions of the item’s constituent parts. </a:t>
            </a:r>
          </a:p>
          <a:p>
            <a:pPr algn="l"/>
            <a:r>
              <a:rPr lang="en-US" b="0" i="0" u="none" strike="noStrike" baseline="0" dirty="0">
                <a:latin typeface="URWPalladioL-Roma"/>
              </a:rPr>
              <a:t>His view is often represented by the statement: </a:t>
            </a:r>
          </a:p>
          <a:p>
            <a:pPr marL="0" indent="0" algn="l">
              <a:spcBef>
                <a:spcPts val="0"/>
              </a:spcBef>
              <a:buNone/>
            </a:pPr>
            <a:r>
              <a:rPr lang="en-US" dirty="0">
                <a:latin typeface="URWPalladioL-Roma"/>
              </a:rPr>
              <a:t>	</a:t>
            </a:r>
            <a:r>
              <a:rPr lang="en-US" b="0" i="0" u="none" strike="noStrike" baseline="0" dirty="0">
                <a:latin typeface="URWPalladioL-Roma"/>
              </a:rPr>
              <a:t>“The whole is more than the sum of its parts”.</a:t>
            </a:r>
          </a:p>
          <a:p>
            <a:r>
              <a:rPr lang="en-US" b="0" i="0" u="none" strike="noStrike" baseline="0" dirty="0">
                <a:latin typeface="URWPalladioL-Roma"/>
              </a:rPr>
              <a:t>In this sense, </a:t>
            </a:r>
            <a:r>
              <a:rPr lang="en-US" sz="2400" i="1" u="none" strike="noStrike" baseline="0" dirty="0">
                <a:ln w="0"/>
                <a:solidFill>
                  <a:schemeClr val="accent1"/>
                </a:solidFill>
                <a:effectLst>
                  <a:outerShdw blurRad="38100" dist="25400" dir="5400000" algn="ctr" rotWithShape="0">
                    <a:srgbClr val="6E747A">
                      <a:alpha val="43000"/>
                    </a:srgbClr>
                  </a:outerShdw>
                </a:effectLst>
                <a:latin typeface="URWPalladioL-Ital"/>
              </a:rPr>
              <a:t>emergence</a:t>
            </a:r>
            <a:r>
              <a:rPr lang="en-US" b="0" i="0" u="none" strike="noStrike" baseline="0" dirty="0">
                <a:latin typeface="URWPalladioL-Ital"/>
              </a:rPr>
              <a:t> </a:t>
            </a:r>
            <a:r>
              <a:rPr lang="en-US" b="0" i="0" u="none" strike="noStrike" baseline="0" dirty="0">
                <a:latin typeface="URWPalladioL-Roma"/>
              </a:rPr>
              <a:t>has its origins in the Greek “</a:t>
            </a:r>
            <a:r>
              <a:rPr lang="en-US" b="0" i="0" u="none" strike="noStrike" baseline="0" dirty="0" err="1">
                <a:latin typeface="URWPalladioL-Roma"/>
              </a:rPr>
              <a:t>sunergos</a:t>
            </a:r>
            <a:r>
              <a:rPr lang="en-US" b="0" i="0" u="none" strike="noStrike" baseline="0" dirty="0">
                <a:latin typeface="URWPalladioL-Roma"/>
              </a:rPr>
              <a:t>”: “together” plus “working”</a:t>
            </a:r>
            <a:r>
              <a:rPr lang="en-US" b="0" i="0" u="none" strike="noStrike" dirty="0">
                <a:latin typeface="URWPalladioL-Roma"/>
              </a:rPr>
              <a:t> = </a:t>
            </a:r>
            <a:r>
              <a:rPr lang="en-US" b="0" i="0" u="none" strike="noStrike" baseline="0" dirty="0">
                <a:latin typeface="URWPalladioL-Roma"/>
              </a:rPr>
              <a:t>origin of our concept of synergy (</a:t>
            </a:r>
            <a:r>
              <a:rPr lang="ja-JP" altLang="en-US" dirty="0">
                <a:latin typeface="URWPalladioL-Roma"/>
              </a:rPr>
              <a:t>协同效应</a:t>
            </a:r>
            <a:r>
              <a:rPr lang="en-US" b="0" i="0" u="none" strike="noStrike" baseline="0" dirty="0">
                <a:latin typeface="URWPalladioL-Roma"/>
              </a:rPr>
              <a:t>), </a:t>
            </a:r>
            <a:r>
              <a:rPr lang="en-US" b="0" i="1" u="none" strike="noStrike" baseline="0" dirty="0">
                <a:latin typeface="URWPalladioL-Ital"/>
              </a:rPr>
              <a:t>viz</a:t>
            </a:r>
            <a:r>
              <a:rPr lang="en-US" b="0" i="0" u="none" strike="noStrike" baseline="0" dirty="0">
                <a:latin typeface="URWPalladioL-Roma"/>
              </a:rPr>
              <a:t>. things working </a:t>
            </a:r>
            <a:r>
              <a:rPr lang="en-US" b="0" i="0" u="none" strike="noStrike" baseline="0" dirty="0">
                <a:latin typeface="URWPalladioL-Ital"/>
              </a:rPr>
              <a:t>together </a:t>
            </a:r>
            <a:r>
              <a:rPr lang="en-US" b="0" i="0" u="none" strike="noStrike" baseline="0" dirty="0">
                <a:latin typeface="URWPalladioL-Roma"/>
              </a:rPr>
              <a:t>more effectively than could be anticipated from their independent actions in isolation. </a:t>
            </a:r>
          </a:p>
          <a:p>
            <a:pPr algn="l"/>
            <a:r>
              <a:rPr lang="en-US" b="0" i="0" u="none" strike="noStrike" baseline="0" dirty="0">
                <a:latin typeface="URWPalladioL-Roma"/>
              </a:rPr>
              <a:t>This perspective is typically contrasted with that described as </a:t>
            </a:r>
            <a:r>
              <a:rPr lang="en-US" b="0" i="0" u="none" strike="noStrike" baseline="0" dirty="0">
                <a:latin typeface="URWPalladioL-Ital"/>
              </a:rPr>
              <a:t>reductionism</a:t>
            </a:r>
            <a:r>
              <a:rPr lang="en-US" b="0" i="0" u="none" strike="noStrike" baseline="0" dirty="0">
                <a:latin typeface="URWPalladioL-Roma"/>
              </a:rPr>
              <a:t>; namely, the view that everything in Nature can ultimately be viewed as no more complex in principle than, </a:t>
            </a:r>
          </a:p>
          <a:p>
            <a:pPr marL="800100" lvl="2" indent="0">
              <a:spcBef>
                <a:spcPts val="0"/>
              </a:spcBef>
              <a:buNone/>
            </a:pPr>
            <a:r>
              <a:rPr lang="en-US" sz="2200" b="0" i="1" u="none" strike="noStrike" baseline="0" dirty="0">
                <a:latin typeface="URWPalladioL-Roma"/>
              </a:rPr>
              <a:t>e.g</a:t>
            </a:r>
            <a:r>
              <a:rPr lang="en-US" sz="2200" b="0" i="0" u="none" strike="noStrike" baseline="0" dirty="0">
                <a:latin typeface="URWPalladioL-Roma"/>
              </a:rPr>
              <a:t>. a (very good) watch, which is clearly a complex object; but, equally clearly, not more than the sum of its parts.</a:t>
            </a:r>
            <a:endParaRPr lang="en-US" sz="2200" dirty="0"/>
          </a:p>
        </p:txBody>
      </p:sp>
      <p:sp>
        <p:nvSpPr>
          <p:cNvPr id="4" name="Date Placeholder 3">
            <a:extLst>
              <a:ext uri="{FF2B5EF4-FFF2-40B4-BE49-F238E27FC236}">
                <a16:creationId xmlns:a16="http://schemas.microsoft.com/office/drawing/2014/main" id="{CA544812-8FC2-461D-9ED3-B8083B46259C}"/>
              </a:ext>
            </a:extLst>
          </p:cNvPr>
          <p:cNvSpPr>
            <a:spLocks noGrp="1"/>
          </p:cNvSpPr>
          <p:nvPr>
            <p:ph type="dt" sz="half" idx="10"/>
          </p:nvPr>
        </p:nvSpPr>
        <p:spPr/>
        <p:txBody>
          <a:bodyPr/>
          <a:lstStyle/>
          <a:p>
            <a:r>
              <a:rPr lang="en-US"/>
              <a:t>.                    2025 October 13: NJU INP IWSHSSI 2025                                             (86)</a:t>
            </a:r>
            <a:endParaRPr lang="en-US" dirty="0"/>
          </a:p>
        </p:txBody>
      </p:sp>
      <p:sp>
        <p:nvSpPr>
          <p:cNvPr id="5" name="Footer Placeholder 4">
            <a:extLst>
              <a:ext uri="{FF2B5EF4-FFF2-40B4-BE49-F238E27FC236}">
                <a16:creationId xmlns:a16="http://schemas.microsoft.com/office/drawing/2014/main" id="{37CBAB5C-D9E9-45A1-8FC5-B2A0C7F552CF}"/>
              </a:ext>
            </a:extLst>
          </p:cNvPr>
          <p:cNvSpPr>
            <a:spLocks noGrp="1"/>
          </p:cNvSpPr>
          <p:nvPr>
            <p:ph type="ftr" sz="quarter" idx="11"/>
          </p:nvPr>
        </p:nvSpPr>
        <p:spPr/>
        <p:txBody>
          <a:bodyPr/>
          <a:lstStyle/>
          <a:p>
            <a:r>
              <a:rPr lang="en-US"/>
              <a:t>Craig Roberts cdroberts@nju.edu.cn  470  1/4 Emergent Hadron Mass: Origins and Consequences</a:t>
            </a:r>
            <a:endParaRPr lang="en-US" dirty="0"/>
          </a:p>
        </p:txBody>
      </p:sp>
      <p:sp>
        <p:nvSpPr>
          <p:cNvPr id="6" name="Slide Number Placeholder 5">
            <a:extLst>
              <a:ext uri="{FF2B5EF4-FFF2-40B4-BE49-F238E27FC236}">
                <a16:creationId xmlns:a16="http://schemas.microsoft.com/office/drawing/2014/main" id="{239276AF-1A0C-45F5-8AB4-E92A0E48B11A}"/>
              </a:ext>
            </a:extLst>
          </p:cNvPr>
          <p:cNvSpPr>
            <a:spLocks noGrp="1"/>
          </p:cNvSpPr>
          <p:nvPr>
            <p:ph type="sldNum" sz="quarter" idx="12"/>
          </p:nvPr>
        </p:nvSpPr>
        <p:spPr/>
        <p:txBody>
          <a:bodyPr/>
          <a:lstStyle/>
          <a:p>
            <a:fld id="{87034D8C-3CB4-402A-BC46-2AB14C0FE90A}" type="slidenum">
              <a:rPr lang="en-US" smtClean="0"/>
              <a:pPr/>
              <a:t>47</a:t>
            </a:fld>
            <a:endParaRPr lang="en-US"/>
          </a:p>
        </p:txBody>
      </p:sp>
    </p:spTree>
    <p:extLst>
      <p:ext uri="{BB962C8B-B14F-4D97-AF65-F5344CB8AC3E}">
        <p14:creationId xmlns:p14="http://schemas.microsoft.com/office/powerpoint/2010/main" val="1045023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down)">
                                      <p:cBhvr>
                                        <p:cTn id="10" dur="500"/>
                                        <p:tgtEl>
                                          <p:spTgt spid="3">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wipe(down)">
                                      <p:cBhvr>
                                        <p:cTn id="13" dur="500"/>
                                        <p:tgtEl>
                                          <p:spTgt spid="3">
                                            <p:txEl>
                                              <p:pRg st="3" end="3"/>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ircle(in)">
                                      <p:cBhvr>
                                        <p:cTn id="16" dur="2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1000"/>
                                        <p:tgtEl>
                                          <p:spTgt spid="3">
                                            <p:txEl>
                                              <p:pRg st="6" end="6"/>
                                            </p:txEl>
                                          </p:spTgt>
                                        </p:tgtEl>
                                      </p:cBhvr>
                                    </p:animEffect>
                                    <p:anim calcmode="lin" valueType="num">
                                      <p:cBhvr>
                                        <p:cTn id="3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6E7DD19-733F-4CAB-AD06-1798681967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5457" y="152400"/>
            <a:ext cx="1896543" cy="2613015"/>
          </a:xfrm>
          <a:prstGeom prst="rect">
            <a:avLst/>
          </a:prstGeom>
        </p:spPr>
      </p:pic>
      <p:sp>
        <p:nvSpPr>
          <p:cNvPr id="2" name="Title 1">
            <a:extLst>
              <a:ext uri="{FF2B5EF4-FFF2-40B4-BE49-F238E27FC236}">
                <a16:creationId xmlns:a16="http://schemas.microsoft.com/office/drawing/2014/main" id="{7024F452-29B5-4F99-A01A-D75AE3590390}"/>
              </a:ext>
            </a:extLst>
          </p:cNvPr>
          <p:cNvSpPr>
            <a:spLocks noGrp="1"/>
          </p:cNvSpPr>
          <p:nvPr>
            <p:ph type="title"/>
          </p:nvPr>
        </p:nvSpPr>
        <p:spPr/>
        <p:txBody>
          <a:bodyPr/>
          <a:lstStyle/>
          <a:p>
            <a:pPr algn="ctr"/>
            <a:r>
              <a:rPr lang="en-GB" sz="3600" i="1" dirty="0" err="1">
                <a:effectLst>
                  <a:reflection blurRad="6350" stA="55000" endA="300" endPos="45500" dir="5400000" sy="-100000" algn="bl" rotWithShape="0"/>
                </a:effectLst>
              </a:rPr>
              <a:t>Emergentism</a:t>
            </a:r>
            <a:endParaRPr lang="en-US" sz="3600" i="1" dirty="0">
              <a:effectLst>
                <a:reflection blurRad="6350" stA="55000" endA="300" endPos="45500" dir="5400000" sy="-100000" algn="bl" rotWithShape="0"/>
              </a:effectLst>
            </a:endParaRPr>
          </a:p>
        </p:txBody>
      </p:sp>
      <p:sp>
        <p:nvSpPr>
          <p:cNvPr id="3" name="Content Placeholder 2">
            <a:extLst>
              <a:ext uri="{FF2B5EF4-FFF2-40B4-BE49-F238E27FC236}">
                <a16:creationId xmlns:a16="http://schemas.microsoft.com/office/drawing/2014/main" id="{B900A80F-FAFD-4340-ADB5-A581BFE43DE8}"/>
              </a:ext>
            </a:extLst>
          </p:cNvPr>
          <p:cNvSpPr>
            <a:spLocks noGrp="1"/>
          </p:cNvSpPr>
          <p:nvPr>
            <p:ph idx="1"/>
          </p:nvPr>
        </p:nvSpPr>
        <p:spPr>
          <a:xfrm>
            <a:off x="369277" y="956189"/>
            <a:ext cx="10363200" cy="5135564"/>
          </a:xfrm>
        </p:spPr>
        <p:txBody>
          <a:bodyPr/>
          <a:lstStyle/>
          <a:p>
            <a:pPr algn="l"/>
            <a:r>
              <a:rPr lang="en-US" b="0" i="0" u="none" strike="noStrike" baseline="0" dirty="0">
                <a:latin typeface="URWPalladioL-Roma"/>
              </a:rPr>
              <a:t>One might define </a:t>
            </a:r>
            <a:r>
              <a:rPr lang="en-US" b="0" i="0" u="none" strike="noStrike" baseline="0" dirty="0">
                <a:latin typeface="URWPalladioL-Ital"/>
              </a:rPr>
              <a:t>emergent phenomena </a:t>
            </a:r>
            <a:r>
              <a:rPr lang="en-US" b="0" i="0" u="none" strike="noStrike" baseline="0" dirty="0">
                <a:latin typeface="URWPalladioL-Roma"/>
              </a:rPr>
              <a:t>as those features of Nature which don’t readily admit explanation solely in terms of known or conjectured rules. </a:t>
            </a:r>
          </a:p>
          <a:p>
            <a:pPr algn="l"/>
            <a:r>
              <a:rPr lang="en-US" b="0" i="0" u="none" strike="noStrike" baseline="0" dirty="0">
                <a:latin typeface="URWPalladioL-Roma"/>
              </a:rPr>
              <a:t>The concept is at least as old as Aristotle (384-322 BC), who argued that a compound item can have (emergent) properties in the whole which are not explicable merely through the independent actions of the item’s constituent parts. </a:t>
            </a:r>
          </a:p>
          <a:p>
            <a:pPr algn="l"/>
            <a:r>
              <a:rPr lang="en-US" b="0" i="0" u="none" strike="noStrike" baseline="0" dirty="0">
                <a:latin typeface="URWPalladioL-Roma"/>
              </a:rPr>
              <a:t>His view is often represented by the statement: </a:t>
            </a:r>
          </a:p>
          <a:p>
            <a:pPr marL="0" indent="0" algn="l">
              <a:spcBef>
                <a:spcPts val="0"/>
              </a:spcBef>
              <a:buNone/>
            </a:pPr>
            <a:r>
              <a:rPr lang="en-US" dirty="0">
                <a:latin typeface="URWPalladioL-Roma"/>
              </a:rPr>
              <a:t>	</a:t>
            </a:r>
            <a:r>
              <a:rPr lang="en-US" b="0" i="0" u="none" strike="noStrike" baseline="0" dirty="0">
                <a:latin typeface="URWPalladioL-Roma"/>
              </a:rPr>
              <a:t>“The whole is more than the sum of its parts”.</a:t>
            </a:r>
          </a:p>
          <a:p>
            <a:r>
              <a:rPr lang="en-US" b="0" i="0" u="none" strike="noStrike" baseline="0" dirty="0">
                <a:latin typeface="URWPalladioL-Roma"/>
              </a:rPr>
              <a:t>In this sense, </a:t>
            </a:r>
            <a:r>
              <a:rPr lang="en-US" sz="2400" i="1" u="none" strike="noStrike" baseline="0" dirty="0">
                <a:ln w="0"/>
                <a:solidFill>
                  <a:schemeClr val="accent1"/>
                </a:solidFill>
                <a:effectLst>
                  <a:outerShdw blurRad="38100" dist="25400" dir="5400000" algn="ctr" rotWithShape="0">
                    <a:srgbClr val="6E747A">
                      <a:alpha val="43000"/>
                    </a:srgbClr>
                  </a:outerShdw>
                </a:effectLst>
                <a:latin typeface="URWPalladioL-Ital"/>
              </a:rPr>
              <a:t>emergence</a:t>
            </a:r>
            <a:r>
              <a:rPr lang="en-US" b="0" i="0" u="none" strike="noStrike" baseline="0" dirty="0">
                <a:latin typeface="URWPalladioL-Ital"/>
              </a:rPr>
              <a:t> </a:t>
            </a:r>
            <a:r>
              <a:rPr lang="en-US" b="0" i="0" u="none" strike="noStrike" baseline="0" dirty="0">
                <a:latin typeface="URWPalladioL-Roma"/>
              </a:rPr>
              <a:t>has its origins in the Greek “</a:t>
            </a:r>
            <a:r>
              <a:rPr lang="en-US" b="0" i="0" u="none" strike="noStrike" baseline="0" dirty="0" err="1">
                <a:latin typeface="URWPalladioL-Roma"/>
              </a:rPr>
              <a:t>sunergos</a:t>
            </a:r>
            <a:r>
              <a:rPr lang="en-US" b="0" i="0" u="none" strike="noStrike" baseline="0" dirty="0">
                <a:latin typeface="URWPalladioL-Roma"/>
              </a:rPr>
              <a:t>”: “together” plus “working”</a:t>
            </a:r>
            <a:r>
              <a:rPr lang="en-US" b="0" i="0" u="none" strike="noStrike" dirty="0">
                <a:latin typeface="URWPalladioL-Roma"/>
              </a:rPr>
              <a:t> = </a:t>
            </a:r>
            <a:r>
              <a:rPr lang="en-US" b="0" i="0" u="none" strike="noStrike" baseline="0" dirty="0">
                <a:latin typeface="URWPalladioL-Roma"/>
              </a:rPr>
              <a:t>origin of our concept of synergy (</a:t>
            </a:r>
            <a:r>
              <a:rPr lang="ja-JP" altLang="en-US" dirty="0">
                <a:latin typeface="URWPalladioL-Roma"/>
              </a:rPr>
              <a:t>协同效应</a:t>
            </a:r>
            <a:r>
              <a:rPr lang="en-US" b="0" i="0" u="none" strike="noStrike" baseline="0" dirty="0">
                <a:latin typeface="URWPalladioL-Roma"/>
              </a:rPr>
              <a:t>), </a:t>
            </a:r>
            <a:r>
              <a:rPr lang="en-US" b="0" i="1" u="none" strike="noStrike" baseline="0" dirty="0">
                <a:latin typeface="URWPalladioL-Ital"/>
              </a:rPr>
              <a:t>viz</a:t>
            </a:r>
            <a:r>
              <a:rPr lang="en-US" b="0" i="0" u="none" strike="noStrike" baseline="0" dirty="0">
                <a:latin typeface="URWPalladioL-Roma"/>
              </a:rPr>
              <a:t>. things working </a:t>
            </a:r>
            <a:r>
              <a:rPr lang="en-US" b="0" i="0" u="none" strike="noStrike" baseline="0" dirty="0">
                <a:latin typeface="URWPalladioL-Ital"/>
              </a:rPr>
              <a:t>together </a:t>
            </a:r>
            <a:r>
              <a:rPr lang="en-US" b="0" i="0" u="none" strike="noStrike" baseline="0" dirty="0">
                <a:latin typeface="URWPalladioL-Roma"/>
              </a:rPr>
              <a:t>more effectively than could be anticipated from their independent actions in isolation. </a:t>
            </a:r>
          </a:p>
          <a:p>
            <a:pPr algn="l"/>
            <a:r>
              <a:rPr lang="en-US" b="0" i="0" u="none" strike="noStrike" baseline="0" dirty="0">
                <a:latin typeface="URWPalladioL-Roma"/>
              </a:rPr>
              <a:t>This perspective is typically contrasted with that described as </a:t>
            </a:r>
            <a:r>
              <a:rPr lang="en-US" b="0" i="0" u="none" strike="noStrike" baseline="0" dirty="0">
                <a:latin typeface="URWPalladioL-Ital"/>
              </a:rPr>
              <a:t>reductionism</a:t>
            </a:r>
            <a:r>
              <a:rPr lang="en-US" b="0" i="0" u="none" strike="noStrike" baseline="0" dirty="0">
                <a:latin typeface="URWPalladioL-Roma"/>
              </a:rPr>
              <a:t>; namely, the view that everything in Nature can ultimately be viewed as no more complex in principle than, </a:t>
            </a:r>
          </a:p>
          <a:p>
            <a:pPr marL="800100" lvl="2" indent="0">
              <a:spcBef>
                <a:spcPts val="0"/>
              </a:spcBef>
              <a:buNone/>
            </a:pPr>
            <a:r>
              <a:rPr lang="en-US" sz="2200" b="0" i="1" u="none" strike="noStrike" baseline="0" dirty="0">
                <a:latin typeface="URWPalladioL-Roma"/>
              </a:rPr>
              <a:t>e.g</a:t>
            </a:r>
            <a:r>
              <a:rPr lang="en-US" sz="2200" b="0" i="0" u="none" strike="noStrike" baseline="0" dirty="0">
                <a:latin typeface="URWPalladioL-Roma"/>
              </a:rPr>
              <a:t>. a (very good) watch, which is clearly a complex object; but, equally clearly, not more than the sum of its parts.</a:t>
            </a:r>
            <a:endParaRPr lang="en-US" sz="2200" dirty="0"/>
          </a:p>
        </p:txBody>
      </p:sp>
      <p:sp>
        <p:nvSpPr>
          <p:cNvPr id="4" name="Date Placeholder 3">
            <a:extLst>
              <a:ext uri="{FF2B5EF4-FFF2-40B4-BE49-F238E27FC236}">
                <a16:creationId xmlns:a16="http://schemas.microsoft.com/office/drawing/2014/main" id="{CA544812-8FC2-461D-9ED3-B8083B46259C}"/>
              </a:ext>
            </a:extLst>
          </p:cNvPr>
          <p:cNvSpPr>
            <a:spLocks noGrp="1"/>
          </p:cNvSpPr>
          <p:nvPr>
            <p:ph type="dt" sz="half" idx="10"/>
          </p:nvPr>
        </p:nvSpPr>
        <p:spPr/>
        <p:txBody>
          <a:bodyPr/>
          <a:lstStyle/>
          <a:p>
            <a:r>
              <a:rPr lang="en-US"/>
              <a:t>.                    2025 October 13: NJU INP IWSHSSI 2025                                             (86)</a:t>
            </a:r>
            <a:endParaRPr lang="en-US" dirty="0"/>
          </a:p>
        </p:txBody>
      </p:sp>
      <p:sp>
        <p:nvSpPr>
          <p:cNvPr id="5" name="Footer Placeholder 4">
            <a:extLst>
              <a:ext uri="{FF2B5EF4-FFF2-40B4-BE49-F238E27FC236}">
                <a16:creationId xmlns:a16="http://schemas.microsoft.com/office/drawing/2014/main" id="{37CBAB5C-D9E9-45A1-8FC5-B2A0C7F552CF}"/>
              </a:ext>
            </a:extLst>
          </p:cNvPr>
          <p:cNvSpPr>
            <a:spLocks noGrp="1"/>
          </p:cNvSpPr>
          <p:nvPr>
            <p:ph type="ftr" sz="quarter" idx="11"/>
          </p:nvPr>
        </p:nvSpPr>
        <p:spPr/>
        <p:txBody>
          <a:bodyPr/>
          <a:lstStyle/>
          <a:p>
            <a:r>
              <a:rPr lang="en-US"/>
              <a:t>Craig Roberts cdroberts@nju.edu.cn  470  1/4 Emergent Hadron Mass: Origins and Consequences</a:t>
            </a:r>
            <a:endParaRPr lang="en-US" dirty="0"/>
          </a:p>
        </p:txBody>
      </p:sp>
      <p:sp>
        <p:nvSpPr>
          <p:cNvPr id="6" name="Slide Number Placeholder 5">
            <a:extLst>
              <a:ext uri="{FF2B5EF4-FFF2-40B4-BE49-F238E27FC236}">
                <a16:creationId xmlns:a16="http://schemas.microsoft.com/office/drawing/2014/main" id="{239276AF-1A0C-45F5-8AB4-E92A0E48B11A}"/>
              </a:ext>
            </a:extLst>
          </p:cNvPr>
          <p:cNvSpPr>
            <a:spLocks noGrp="1"/>
          </p:cNvSpPr>
          <p:nvPr>
            <p:ph type="sldNum" sz="quarter" idx="12"/>
          </p:nvPr>
        </p:nvSpPr>
        <p:spPr/>
        <p:txBody>
          <a:bodyPr/>
          <a:lstStyle/>
          <a:p>
            <a:fld id="{87034D8C-3CB4-402A-BC46-2AB14C0FE90A}" type="slidenum">
              <a:rPr lang="en-US" smtClean="0"/>
              <a:pPr/>
              <a:t>48</a:t>
            </a:fld>
            <a:endParaRPr lang="en-US"/>
          </a:p>
        </p:txBody>
      </p:sp>
      <p:sp>
        <p:nvSpPr>
          <p:cNvPr id="7" name="TextBox 6">
            <a:extLst>
              <a:ext uri="{FF2B5EF4-FFF2-40B4-BE49-F238E27FC236}">
                <a16:creationId xmlns:a16="http://schemas.microsoft.com/office/drawing/2014/main" id="{D891B825-FD96-20B4-F27C-08BE5ACB6FE5}"/>
              </a:ext>
            </a:extLst>
          </p:cNvPr>
          <p:cNvSpPr txBox="1"/>
          <p:nvPr/>
        </p:nvSpPr>
        <p:spPr>
          <a:xfrm>
            <a:off x="369277" y="956189"/>
            <a:ext cx="9926180" cy="1938992"/>
          </a:xfrm>
          <a:prstGeom prst="rect">
            <a:avLst/>
          </a:prstGeom>
          <a:solidFill>
            <a:schemeClr val="bg1"/>
          </a:solidFill>
        </p:spPr>
        <p:txBody>
          <a:bodyPr wrap="square" rtlCol="0">
            <a:spAutoFit/>
          </a:bodyPr>
          <a:lstStyle/>
          <a:p>
            <a:pPr algn="ctr"/>
            <a:r>
              <a:rPr lang="en-US" sz="4000" dirty="0">
                <a:ln w="0"/>
                <a:solidFill>
                  <a:srgbClr val="C00000"/>
                </a:solidFill>
                <a:effectLst>
                  <a:outerShdw blurRad="38100" dist="25400" dir="5400000" algn="ctr" rotWithShape="0">
                    <a:srgbClr val="6E747A">
                      <a:alpha val="43000"/>
                    </a:srgbClr>
                  </a:outerShdw>
                </a:effectLst>
              </a:rPr>
              <a:t>How does simplicity beget elegant complexity in the emergence </a:t>
            </a:r>
          </a:p>
          <a:p>
            <a:pPr algn="ctr"/>
            <a:r>
              <a:rPr lang="en-US" sz="4000" dirty="0">
                <a:ln w="0"/>
                <a:solidFill>
                  <a:srgbClr val="C00000"/>
                </a:solidFill>
                <a:effectLst>
                  <a:outerShdw blurRad="38100" dist="25400" dir="5400000" algn="ctr" rotWithShape="0">
                    <a:srgbClr val="6E747A">
                      <a:alpha val="43000"/>
                    </a:srgbClr>
                  </a:outerShdw>
                </a:effectLst>
              </a:rPr>
              <a:t>of the most fundamental structures in Nature?</a:t>
            </a:r>
            <a:endParaRPr lang="en-AU" sz="4000" dirty="0">
              <a:ln w="0"/>
              <a:solidFill>
                <a:srgbClr val="C00000"/>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005322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8225" y="775963"/>
            <a:ext cx="4803775" cy="539624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600" y="-228600"/>
            <a:ext cx="2514600" cy="2514600"/>
          </a:xfrm>
          <a:prstGeom prst="rect">
            <a:avLst/>
          </a:prstGeom>
        </p:spPr>
      </p:pic>
      <p:sp>
        <p:nvSpPr>
          <p:cNvPr id="2" name="Title 1"/>
          <p:cNvSpPr>
            <a:spLocks noGrp="1"/>
          </p:cNvSpPr>
          <p:nvPr>
            <p:ph type="title"/>
          </p:nvPr>
        </p:nvSpPr>
        <p:spPr/>
        <p:txBody>
          <a:bodyPr/>
          <a:lstStyle/>
          <a:p>
            <a:r>
              <a:rPr lang="en-GB" sz="3200" dirty="0"/>
              <a:t>		                     Pion</a:t>
            </a:r>
          </a:p>
        </p:txBody>
      </p:sp>
      <p:sp>
        <p:nvSpPr>
          <p:cNvPr id="3" name="Content Placeholder 2"/>
          <p:cNvSpPr>
            <a:spLocks noGrp="1"/>
          </p:cNvSpPr>
          <p:nvPr>
            <p:ph idx="1"/>
          </p:nvPr>
        </p:nvSpPr>
        <p:spPr>
          <a:xfrm>
            <a:off x="609600" y="1676400"/>
            <a:ext cx="6400800" cy="4495804"/>
          </a:xfrm>
        </p:spPr>
        <p:txBody>
          <a:bodyPr/>
          <a:lstStyle/>
          <a:p>
            <a:r>
              <a:rPr lang="en-GB" sz="2400" dirty="0"/>
              <a:t>The pion is another one of the hadrons that was discovered as the standard model was being built</a:t>
            </a:r>
          </a:p>
          <a:p>
            <a:r>
              <a:rPr lang="en-GB" sz="2400" dirty="0"/>
              <a:t>Predicted by Yukawa in 1935 </a:t>
            </a:r>
          </a:p>
          <a:p>
            <a:pPr lvl="1"/>
            <a:r>
              <a:rPr lang="en-GB" sz="2400" dirty="0"/>
              <a:t>It had to exist, otherwise there was nothing that could hold neutrons and protons together inside a nucleus</a:t>
            </a:r>
          </a:p>
          <a:p>
            <a:r>
              <a:rPr lang="en-GB" sz="2400" dirty="0"/>
              <a:t>The pion, too, is crucial.</a:t>
            </a:r>
          </a:p>
          <a:p>
            <a:r>
              <a:rPr lang="en-GB" sz="2400" dirty="0"/>
              <a:t>It MUST be </a:t>
            </a:r>
            <a:r>
              <a:rPr lang="en-GB" sz="2400" i="1" u="sng" dirty="0"/>
              <a:t>unnaturally</a:t>
            </a:r>
            <a:r>
              <a:rPr lang="en-GB" sz="2400" dirty="0"/>
              <a:t> light, otherwise the force it produces would act over a range that is too short to be useful in binding nuclei</a:t>
            </a:r>
          </a:p>
        </p:txBody>
      </p:sp>
      <p:sp>
        <p:nvSpPr>
          <p:cNvPr id="4" name="Date Placeholder 3"/>
          <p:cNvSpPr>
            <a:spLocks noGrp="1"/>
          </p:cNvSpPr>
          <p:nvPr>
            <p:ph type="dt" sz="half" idx="10"/>
          </p:nvPr>
        </p:nvSpPr>
        <p:spPr/>
        <p:txBody>
          <a:bodyPr/>
          <a:lstStyle/>
          <a:p>
            <a:r>
              <a:rPr lang="en-US"/>
              <a:t>.                    2025 October 13: NJU INP IWSHSSI 2025                                             (86)</a:t>
            </a:r>
            <a:endParaRPr lang="en-US" dirty="0"/>
          </a:p>
        </p:txBody>
      </p:sp>
      <p:sp>
        <p:nvSpPr>
          <p:cNvPr id="5" name="Footer Placeholder 4"/>
          <p:cNvSpPr>
            <a:spLocks noGrp="1"/>
          </p:cNvSpPr>
          <p:nvPr>
            <p:ph type="ftr" sz="quarter" idx="11"/>
          </p:nvPr>
        </p:nvSpPr>
        <p:spPr/>
        <p:txBody>
          <a:bodyPr/>
          <a:lstStyle/>
          <a:p>
            <a:r>
              <a:rPr lang="en-US"/>
              <a:t>Craig Roberts cdroberts@nju.edu.cn  470  1/4 Emergent Hadron Mass: Origins and Consequences</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49</a:t>
            </a:fld>
            <a:endParaRPr lang="en-US"/>
          </a:p>
        </p:txBody>
      </p:sp>
    </p:spTree>
    <p:extLst>
      <p:ext uri="{BB962C8B-B14F-4D97-AF65-F5344CB8AC3E}">
        <p14:creationId xmlns:p14="http://schemas.microsoft.com/office/powerpoint/2010/main" val="1924940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5CE1C-8EB4-41DE-839A-78DBC26AB025}"/>
              </a:ext>
            </a:extLst>
          </p:cNvPr>
          <p:cNvSpPr>
            <a:spLocks noGrp="1"/>
          </p:cNvSpPr>
          <p:nvPr>
            <p:ph type="title"/>
          </p:nvPr>
        </p:nvSpPr>
        <p:spPr>
          <a:xfrm>
            <a:off x="609600" y="228600"/>
            <a:ext cx="10972800" cy="1143000"/>
          </a:xfrm>
        </p:spPr>
        <p:txBody>
          <a:bodyPr wrap="square" anchor="t">
            <a:normAutofit/>
          </a:bodyPr>
          <a:lstStyle/>
          <a:p>
            <a:r>
              <a:rPr lang="en-GB" b="0" i="1">
                <a:ln w="0"/>
                <a:effectLst>
                  <a:outerShdw blurRad="38100" dist="25400" dir="5400000" algn="ctr" rotWithShape="0">
                    <a:srgbClr val="6E747A">
                      <a:alpha val="43000"/>
                    </a:srgbClr>
                  </a:outerShdw>
                </a:effectLst>
              </a:rPr>
              <a:t>Great Unifications</a:t>
            </a:r>
            <a:endParaRPr lang="en-US" b="0" i="1">
              <a:ln w="0"/>
              <a:effectLst>
                <a:outerShdw blurRad="38100" dist="25400" dir="5400000" algn="ctr" rotWithShape="0">
                  <a:srgbClr val="6E747A">
                    <a:alpha val="43000"/>
                  </a:srgbClr>
                </a:outerShdw>
              </a:effectLst>
            </a:endParaRPr>
          </a:p>
        </p:txBody>
      </p:sp>
      <p:sp>
        <p:nvSpPr>
          <p:cNvPr id="3" name="Content Placeholder 2">
            <a:extLst>
              <a:ext uri="{FF2B5EF4-FFF2-40B4-BE49-F238E27FC236}">
                <a16:creationId xmlns:a16="http://schemas.microsoft.com/office/drawing/2014/main" id="{9437E6B1-FA85-4FAA-8281-4C1A8B0F8805}"/>
              </a:ext>
            </a:extLst>
          </p:cNvPr>
          <p:cNvSpPr>
            <a:spLocks noGrp="1"/>
          </p:cNvSpPr>
          <p:nvPr>
            <p:ph sz="half" idx="1"/>
          </p:nvPr>
        </p:nvSpPr>
        <p:spPr>
          <a:xfrm>
            <a:off x="381000" y="1219200"/>
            <a:ext cx="5613400" cy="4525963"/>
          </a:xfrm>
        </p:spPr>
        <p:txBody>
          <a:bodyPr wrap="square" anchor="t">
            <a:normAutofit/>
          </a:bodyPr>
          <a:lstStyle/>
          <a:p>
            <a:pPr>
              <a:buFont typeface="Wingdings" panose="05000000000000000000" pitchFamily="2" charset="2"/>
              <a:buChar char="ü"/>
            </a:pPr>
            <a:r>
              <a:rPr lang="en-US" sz="2200" dirty="0"/>
              <a:t>“First Great Unification" – Isaac Newton –   </a:t>
            </a:r>
          </a:p>
          <a:p>
            <a:pPr marL="0" indent="0">
              <a:buNone/>
            </a:pPr>
            <a:r>
              <a:rPr lang="en-US" sz="2200" dirty="0"/>
              <a:t>       350 years ago</a:t>
            </a:r>
          </a:p>
          <a:p>
            <a:pPr lvl="1">
              <a:buFont typeface="Wingdings" panose="05000000000000000000" pitchFamily="2" charset="2"/>
              <a:buChar char="ü"/>
            </a:pPr>
            <a:r>
              <a:rPr lang="en-US" sz="2200" dirty="0"/>
              <a:t>Universal Law of Gravitation </a:t>
            </a:r>
          </a:p>
          <a:p>
            <a:pPr lvl="1">
              <a:buFont typeface="Wingdings" panose="05000000000000000000" pitchFamily="2" charset="2"/>
              <a:buChar char="ü"/>
            </a:pPr>
            <a:r>
              <a:rPr lang="en-US" sz="2200" dirty="0"/>
              <a:t>A person, fixed on earth, </a:t>
            </a:r>
            <a:r>
              <a:rPr lang="en-US" sz="2200" dirty="0" err="1"/>
              <a:t>realised</a:t>
            </a:r>
            <a:r>
              <a:rPr lang="en-US" sz="2200" dirty="0"/>
              <a:t> that all objects attract each other with a force of gravitational attraction, no matter where they are in the Universe.</a:t>
            </a:r>
          </a:p>
          <a:p>
            <a:pPr lvl="1">
              <a:buFont typeface="Wingdings" panose="05000000000000000000" pitchFamily="2" charset="2"/>
              <a:buChar char="ü"/>
            </a:pPr>
            <a:r>
              <a:rPr lang="en-US" sz="2200" dirty="0"/>
              <a:t>Unified the understandings of the observable phenomena of gravity on Earth with the observable </a:t>
            </a:r>
            <a:r>
              <a:rPr lang="en-US" sz="2200" dirty="0" err="1"/>
              <a:t>behaviour</a:t>
            </a:r>
            <a:r>
              <a:rPr lang="en-US" sz="2200" dirty="0"/>
              <a:t> of celestial bodies in space</a:t>
            </a:r>
          </a:p>
        </p:txBody>
      </p:sp>
      <p:pic>
        <p:nvPicPr>
          <p:cNvPr id="8" name="Picture 7" descr="A close up of a person&#10;&#10;Description automatically generated">
            <a:extLst>
              <a:ext uri="{FF2B5EF4-FFF2-40B4-BE49-F238E27FC236}">
                <a16:creationId xmlns:a16="http://schemas.microsoft.com/office/drawing/2014/main" id="{83CE4183-C5EF-4256-AF72-01CDEB474922}"/>
              </a:ext>
            </a:extLst>
          </p:cNvPr>
          <p:cNvPicPr>
            <a:picLocks noChangeAspect="1"/>
          </p:cNvPicPr>
          <p:nvPr/>
        </p:nvPicPr>
        <p:blipFill rotWithShape="1">
          <a:blip r:embed="rId2">
            <a:extLst>
              <a:ext uri="{28A0092B-C50C-407E-A947-70E740481C1C}">
                <a14:useLocalDpi xmlns:a14="http://schemas.microsoft.com/office/drawing/2010/main" val="0"/>
              </a:ext>
            </a:extLst>
          </a:blip>
          <a:srcRect t="5018" r="2" b="10933"/>
          <a:stretch/>
        </p:blipFill>
        <p:spPr>
          <a:xfrm>
            <a:off x="6197600" y="1600201"/>
            <a:ext cx="5384800" cy="4525963"/>
          </a:xfrm>
          <a:prstGeom prst="rect">
            <a:avLst/>
          </a:prstGeom>
          <a:noFill/>
        </p:spPr>
      </p:pic>
      <p:sp>
        <p:nvSpPr>
          <p:cNvPr id="4" name="Date Placeholder 3">
            <a:extLst>
              <a:ext uri="{FF2B5EF4-FFF2-40B4-BE49-F238E27FC236}">
                <a16:creationId xmlns:a16="http://schemas.microsoft.com/office/drawing/2014/main" id="{BD5FB891-D4B6-4ED6-AE68-A5C15FA4FCAF}"/>
              </a:ext>
            </a:extLst>
          </p:cNvPr>
          <p:cNvSpPr>
            <a:spLocks noGrp="1"/>
          </p:cNvSpPr>
          <p:nvPr>
            <p:ph type="dt" sz="half" idx="10"/>
          </p:nvPr>
        </p:nvSpPr>
        <p:spPr>
          <a:xfrm>
            <a:off x="7688358" y="6629400"/>
            <a:ext cx="4394201" cy="228600"/>
          </a:xfrm>
        </p:spPr>
        <p:txBody>
          <a:bodyPr wrap="square" anchor="t">
            <a:normAutofit/>
          </a:bodyPr>
          <a:lstStyle/>
          <a:p>
            <a:pPr>
              <a:lnSpc>
                <a:spcPct val="90000"/>
              </a:lnSpc>
              <a:spcAft>
                <a:spcPts val="600"/>
              </a:spcAft>
            </a:pPr>
            <a:r>
              <a:rPr lang="en-US"/>
              <a:t>.                    2025 October 13: NJU INP IWSHSSI 2025                                             (86)</a:t>
            </a:r>
          </a:p>
        </p:txBody>
      </p:sp>
      <p:sp>
        <p:nvSpPr>
          <p:cNvPr id="5" name="Footer Placeholder 4">
            <a:extLst>
              <a:ext uri="{FF2B5EF4-FFF2-40B4-BE49-F238E27FC236}">
                <a16:creationId xmlns:a16="http://schemas.microsoft.com/office/drawing/2014/main" id="{DF852610-F7FB-403C-8EDF-08210973F894}"/>
              </a:ext>
            </a:extLst>
          </p:cNvPr>
          <p:cNvSpPr>
            <a:spLocks noGrp="1"/>
          </p:cNvSpPr>
          <p:nvPr>
            <p:ph type="ftr" sz="quarter" idx="11"/>
          </p:nvPr>
        </p:nvSpPr>
        <p:spPr>
          <a:xfrm>
            <a:off x="876301" y="6307138"/>
            <a:ext cx="7922684" cy="228600"/>
          </a:xfrm>
        </p:spPr>
        <p:txBody>
          <a:bodyPr wrap="square" anchor="t">
            <a:normAutofit/>
          </a:bodyPr>
          <a:lstStyle/>
          <a:p>
            <a:pPr>
              <a:spcAft>
                <a:spcPts val="600"/>
              </a:spcAft>
            </a:pPr>
            <a:r>
              <a:rPr lang="en-US"/>
              <a:t>Craig Roberts cdroberts@nju.edu.cn  470  1/4 Emergent Hadron Mass: Origins and Consequences</a:t>
            </a:r>
          </a:p>
        </p:txBody>
      </p:sp>
      <p:sp>
        <p:nvSpPr>
          <p:cNvPr id="6" name="Slide Number Placeholder 5">
            <a:extLst>
              <a:ext uri="{FF2B5EF4-FFF2-40B4-BE49-F238E27FC236}">
                <a16:creationId xmlns:a16="http://schemas.microsoft.com/office/drawing/2014/main" id="{78378164-F2D4-4C44-B550-EBB72E086F4A}"/>
              </a:ext>
            </a:extLst>
          </p:cNvPr>
          <p:cNvSpPr>
            <a:spLocks noGrp="1"/>
          </p:cNvSpPr>
          <p:nvPr>
            <p:ph type="sldNum" sz="quarter" idx="12"/>
          </p:nvPr>
        </p:nvSpPr>
        <p:spPr>
          <a:xfrm>
            <a:off x="11480801" y="6489701"/>
            <a:ext cx="512233" cy="365125"/>
          </a:xfrm>
        </p:spPr>
        <p:txBody>
          <a:bodyPr wrap="square" anchor="t">
            <a:normAutofit/>
          </a:bodyPr>
          <a:lstStyle/>
          <a:p>
            <a:pPr>
              <a:spcAft>
                <a:spcPts val="600"/>
              </a:spcAft>
            </a:pPr>
            <a:fld id="{87034D8C-3CB4-402A-BC46-2AB14C0FE90A}" type="slidenum">
              <a:rPr lang="en-US" smtClean="0"/>
              <a:pPr>
                <a:spcAft>
                  <a:spcPts val="600"/>
                </a:spcAft>
              </a:pPr>
              <a:t>5</a:t>
            </a:fld>
            <a:endParaRPr lang="en-US"/>
          </a:p>
        </p:txBody>
      </p:sp>
    </p:spTree>
    <p:extLst>
      <p:ext uri="{BB962C8B-B14F-4D97-AF65-F5344CB8AC3E}">
        <p14:creationId xmlns:p14="http://schemas.microsoft.com/office/powerpoint/2010/main" val="3239299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65241"/>
            <a:ext cx="10972800" cy="4525963"/>
          </a:xfrm>
        </p:spPr>
        <p:txBody>
          <a:bodyPr/>
          <a:lstStyle/>
          <a:p>
            <a:r>
              <a:rPr lang="en-GB" sz="2400" dirty="0"/>
              <a:t>QCD is the first place that humankind has fully experienced the collision between quantum mechanics and special relativity</a:t>
            </a:r>
          </a:p>
          <a:p>
            <a:r>
              <a:rPr lang="en-GB" sz="2400" dirty="0"/>
              <a:t>In attempting to match QCD with Nature, we confront the innumerable complexities of nonperturbative, nonlinear dynamics in relativistic quantum field theory, </a:t>
            </a:r>
            <a:r>
              <a:rPr lang="en-GB" sz="2400" i="1" dirty="0"/>
              <a:t>e.g</a:t>
            </a:r>
            <a:r>
              <a:rPr lang="en-GB" sz="2400" dirty="0"/>
              <a:t>. </a:t>
            </a:r>
          </a:p>
          <a:p>
            <a:pPr lvl="1"/>
            <a:r>
              <a:rPr lang="en-GB" sz="2400" dirty="0"/>
              <a:t>loss of particle number conservation</a:t>
            </a:r>
          </a:p>
          <a:p>
            <a:pPr lvl="1"/>
            <a:r>
              <a:rPr lang="en-GB" sz="2400" dirty="0"/>
              <a:t>frame and scale dependence of the explanations and interpretations of observable processes</a:t>
            </a:r>
          </a:p>
          <a:p>
            <a:pPr lvl="1"/>
            <a:r>
              <a:rPr lang="en-GB" sz="2400" dirty="0"/>
              <a:t>and the evolving character of the relevant degrees-of-freedom </a:t>
            </a:r>
          </a:p>
          <a:p>
            <a:r>
              <a:rPr lang="en-GB" sz="2400" dirty="0"/>
              <a:t>Electroweak theory and phenomena are essentially perturbative, possessing none of this complexity  </a:t>
            </a:r>
          </a:p>
        </p:txBody>
      </p:sp>
      <p:sp>
        <p:nvSpPr>
          <p:cNvPr id="4" name="Date Placeholder 3"/>
          <p:cNvSpPr>
            <a:spLocks noGrp="1"/>
          </p:cNvSpPr>
          <p:nvPr>
            <p:ph type="dt" sz="half" idx="10"/>
          </p:nvPr>
        </p:nvSpPr>
        <p:spPr/>
        <p:txBody>
          <a:bodyPr/>
          <a:lstStyle/>
          <a:p>
            <a:r>
              <a:rPr lang="en-US"/>
              <a:t>.                    2025 October 13: NJU INP IWSHSSI 2025                                             (86)</a:t>
            </a:r>
            <a:endParaRPr lang="en-US" dirty="0"/>
          </a:p>
        </p:txBody>
      </p:sp>
      <p:sp>
        <p:nvSpPr>
          <p:cNvPr id="5" name="Footer Placeholder 4"/>
          <p:cNvSpPr>
            <a:spLocks noGrp="1"/>
          </p:cNvSpPr>
          <p:nvPr>
            <p:ph type="ftr" sz="quarter" idx="11"/>
          </p:nvPr>
        </p:nvSpPr>
        <p:spPr/>
        <p:txBody>
          <a:bodyPr/>
          <a:lstStyle/>
          <a:p>
            <a:r>
              <a:rPr lang="en-US"/>
              <a:t>Craig Roberts cdroberts@nju.edu.cn  470  1/4 Emergent Hadron Mass: Origins and Consequences</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50</a:t>
            </a:fld>
            <a:endParaRPr lang="en-US"/>
          </a:p>
        </p:txBody>
      </p:sp>
      <p:sp>
        <p:nvSpPr>
          <p:cNvPr id="8" name="Title 7"/>
          <p:cNvSpPr>
            <a:spLocks noGrp="1"/>
          </p:cNvSpPr>
          <p:nvPr>
            <p:ph type="title"/>
          </p:nvPr>
        </p:nvSpPr>
        <p:spPr/>
        <p:txBody>
          <a:bodyPr/>
          <a:lstStyle/>
          <a:p>
            <a:pPr algn="ctr"/>
            <a:r>
              <a:rPr lang="en-GB" sz="3600" dirty="0"/>
              <a:t>Quantum Chromodynamics</a:t>
            </a:r>
          </a:p>
        </p:txBody>
      </p:sp>
    </p:spTree>
    <p:extLst>
      <p:ext uri="{BB962C8B-B14F-4D97-AF65-F5344CB8AC3E}">
        <p14:creationId xmlns:p14="http://schemas.microsoft.com/office/powerpoint/2010/main" val="223491363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3">
                                            <p:txEl>
                                              <p:pRg st="2" end="2"/>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p:cTn id="1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9" dur="500"/>
                                        <p:tgtEl>
                                          <p:spTgt spid="3">
                                            <p:txEl>
                                              <p:pRg st="3" end="3"/>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p:cTn id="2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p:cTn id="2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669015" y="6629400"/>
            <a:ext cx="4487026" cy="228600"/>
          </a:xfrm>
        </p:spPr>
        <p:txBody>
          <a:bodyPr/>
          <a:lstStyle/>
          <a:p>
            <a:r>
              <a:rPr lang="en-US"/>
              <a:t>.                    2025 October 13: NJU INP IWSHSSI 2025                                             (86)</a:t>
            </a:r>
            <a:endParaRPr lang="en-US" dirty="0"/>
          </a:p>
        </p:txBody>
      </p:sp>
      <p:sp>
        <p:nvSpPr>
          <p:cNvPr id="3" name="Footer Placeholder 2"/>
          <p:cNvSpPr>
            <a:spLocks noGrp="1"/>
          </p:cNvSpPr>
          <p:nvPr>
            <p:ph type="ftr" sz="quarter" idx="11"/>
          </p:nvPr>
        </p:nvSpPr>
        <p:spPr/>
        <p:txBody>
          <a:bodyPr/>
          <a:lstStyle/>
          <a:p>
            <a:r>
              <a:rPr lang="en-US"/>
              <a:t>Craig Roberts cdroberts@nju.edu.cn  470  1/4 Emergent Hadron Mass: Origins and Consequences</a:t>
            </a:r>
          </a:p>
        </p:txBody>
      </p:sp>
      <p:sp>
        <p:nvSpPr>
          <p:cNvPr id="4" name="Slide Number Placeholder 3"/>
          <p:cNvSpPr>
            <a:spLocks noGrp="1"/>
          </p:cNvSpPr>
          <p:nvPr>
            <p:ph type="sldNum" sz="quarter" idx="12"/>
          </p:nvPr>
        </p:nvSpPr>
        <p:spPr/>
        <p:txBody>
          <a:bodyPr/>
          <a:lstStyle/>
          <a:p>
            <a:fld id="{87034D8C-3CB4-402A-BC46-2AB14C0FE90A}" type="slidenum">
              <a:rPr lang="en-US" smtClean="0"/>
              <a:pPr/>
              <a:t>51</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1229" y="283372"/>
            <a:ext cx="7953375" cy="5965031"/>
          </a:xfrm>
          <a:prstGeom prst="rect">
            <a:avLst/>
          </a:prstGeom>
        </p:spPr>
      </p:pic>
    </p:spTree>
    <p:extLst>
      <p:ext uri="{BB962C8B-B14F-4D97-AF65-F5344CB8AC3E}">
        <p14:creationId xmlns:p14="http://schemas.microsoft.com/office/powerpoint/2010/main" val="5269150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7496" y="4332287"/>
            <a:ext cx="4037704" cy="2525713"/>
          </a:xfrm>
          <a:prstGeom prst="rect">
            <a:avLst/>
          </a:prstGeom>
        </p:spPr>
      </p:pic>
      <p:sp>
        <p:nvSpPr>
          <p:cNvPr id="3" name="Content Placeholder 2"/>
          <p:cNvSpPr>
            <a:spLocks noGrp="1"/>
          </p:cNvSpPr>
          <p:nvPr>
            <p:ph idx="1"/>
          </p:nvPr>
        </p:nvSpPr>
        <p:spPr>
          <a:xfrm>
            <a:off x="1905000" y="2408237"/>
            <a:ext cx="8229600" cy="4525963"/>
          </a:xfrm>
        </p:spPr>
        <p:txBody>
          <a:bodyPr/>
          <a:lstStyle/>
          <a:p>
            <a:r>
              <a:rPr lang="en-US" sz="2400" dirty="0" err="1"/>
              <a:t>Lagrangian</a:t>
            </a:r>
            <a:r>
              <a:rPr lang="en-US" sz="2400" dirty="0"/>
              <a:t> of </a:t>
            </a:r>
            <a:r>
              <a:rPr lang="en-US" sz="2800" dirty="0">
                <a:solidFill>
                  <a:srgbClr val="FF0000"/>
                </a:solidFill>
              </a:rPr>
              <a:t>Q</a:t>
            </a:r>
            <a:r>
              <a:rPr lang="en-US" sz="2800" dirty="0">
                <a:solidFill>
                  <a:srgbClr val="008000"/>
                </a:solidFill>
              </a:rPr>
              <a:t>C</a:t>
            </a:r>
            <a:r>
              <a:rPr lang="en-US" sz="2800" dirty="0">
                <a:solidFill>
                  <a:srgbClr val="0033CC"/>
                </a:solidFill>
              </a:rPr>
              <a:t>D</a:t>
            </a:r>
          </a:p>
          <a:p>
            <a:pPr lvl="1"/>
            <a:r>
              <a:rPr lang="en-US" sz="2400" i="1" dirty="0">
                <a:solidFill>
                  <a:schemeClr val="tx2">
                    <a:lumMod val="50000"/>
                  </a:schemeClr>
                </a:solidFill>
              </a:rPr>
              <a:t>Ψ =</a:t>
            </a:r>
            <a:r>
              <a:rPr lang="en-US" sz="2400" dirty="0">
                <a:solidFill>
                  <a:schemeClr val="tx2">
                    <a:lumMod val="50000"/>
                  </a:schemeClr>
                </a:solidFill>
              </a:rPr>
              <a:t> quark fields </a:t>
            </a:r>
          </a:p>
          <a:p>
            <a:pPr lvl="1"/>
            <a:r>
              <a:rPr lang="en-US" sz="2400" i="1" dirty="0">
                <a:solidFill>
                  <a:schemeClr val="tx2">
                    <a:lumMod val="50000"/>
                  </a:schemeClr>
                </a:solidFill>
              </a:rPr>
              <a:t>G =</a:t>
            </a:r>
            <a:r>
              <a:rPr lang="en-US" sz="2400" dirty="0">
                <a:solidFill>
                  <a:schemeClr val="tx2">
                    <a:lumMod val="50000"/>
                  </a:schemeClr>
                </a:solidFill>
              </a:rPr>
              <a:t> gluon fields</a:t>
            </a:r>
          </a:p>
          <a:p>
            <a:r>
              <a:rPr lang="en-US" sz="2400" dirty="0">
                <a:solidFill>
                  <a:schemeClr val="tx2">
                    <a:lumMod val="50000"/>
                  </a:schemeClr>
                </a:solidFill>
              </a:rPr>
              <a:t>The key to complexity in </a:t>
            </a:r>
            <a:r>
              <a:rPr lang="en-US" sz="2400" dirty="0">
                <a:solidFill>
                  <a:srgbClr val="FF0000"/>
                </a:solidFill>
              </a:rPr>
              <a:t>Q</a:t>
            </a:r>
            <a:r>
              <a:rPr lang="en-US" sz="2400" dirty="0">
                <a:solidFill>
                  <a:srgbClr val="008000"/>
                </a:solidFill>
              </a:rPr>
              <a:t>C</a:t>
            </a:r>
            <a:r>
              <a:rPr lang="en-US" sz="2400" dirty="0">
                <a:solidFill>
                  <a:srgbClr val="0033CC"/>
                </a:solidFill>
              </a:rPr>
              <a:t>D</a:t>
            </a:r>
            <a:r>
              <a:rPr lang="en-US" sz="2400" dirty="0">
                <a:solidFill>
                  <a:schemeClr val="tx2">
                    <a:lumMod val="50000"/>
                  </a:schemeClr>
                </a:solidFill>
              </a:rPr>
              <a:t> … gluon field strength tensor</a:t>
            </a:r>
          </a:p>
          <a:p>
            <a:endParaRPr lang="en-US" sz="2400" dirty="0">
              <a:solidFill>
                <a:schemeClr val="tx2">
                  <a:lumMod val="50000"/>
                </a:schemeClr>
              </a:solidFill>
            </a:endParaRPr>
          </a:p>
          <a:p>
            <a:endParaRPr lang="en-US" sz="2400" dirty="0">
              <a:solidFill>
                <a:schemeClr val="tx2">
                  <a:lumMod val="50000"/>
                </a:schemeClr>
              </a:solidFill>
            </a:endParaRPr>
          </a:p>
          <a:p>
            <a:r>
              <a:rPr lang="en-US" sz="2400" dirty="0">
                <a:solidFill>
                  <a:schemeClr val="tx2">
                    <a:lumMod val="50000"/>
                  </a:schemeClr>
                </a:solidFill>
              </a:rPr>
              <a:t>Generates gluon self-interactions, </a:t>
            </a:r>
          </a:p>
          <a:p>
            <a:pPr marL="0" indent="0">
              <a:spcBef>
                <a:spcPts val="0"/>
              </a:spcBef>
              <a:buNone/>
            </a:pPr>
            <a:r>
              <a:rPr lang="en-US" sz="2400" dirty="0">
                <a:solidFill>
                  <a:schemeClr val="tx2">
                    <a:lumMod val="50000"/>
                  </a:schemeClr>
                </a:solidFill>
              </a:rPr>
              <a:t>	whose consequences </a:t>
            </a:r>
          </a:p>
          <a:p>
            <a:pPr marL="0" indent="0">
              <a:spcBef>
                <a:spcPts val="0"/>
              </a:spcBef>
              <a:buNone/>
            </a:pPr>
            <a:r>
              <a:rPr lang="en-US" sz="2400" dirty="0">
                <a:solidFill>
                  <a:schemeClr val="tx2">
                    <a:lumMod val="50000"/>
                  </a:schemeClr>
                </a:solidFill>
              </a:rPr>
              <a:t>	are extraordinary</a:t>
            </a:r>
          </a:p>
        </p:txBody>
      </p:sp>
      <p:sp>
        <p:nvSpPr>
          <p:cNvPr id="4" name="Date Placeholder 3"/>
          <p:cNvSpPr>
            <a:spLocks noGrp="1"/>
          </p:cNvSpPr>
          <p:nvPr>
            <p:ph type="dt" sz="half" idx="10"/>
          </p:nvPr>
        </p:nvSpPr>
        <p:spPr/>
        <p:txBody>
          <a:bodyPr/>
          <a:lstStyle/>
          <a:p>
            <a:r>
              <a:rPr lang="en-US"/>
              <a:t>.                    2025 October 13: NJU INP IWSHSSI 2025                                             (86)</a:t>
            </a:r>
            <a:endParaRPr lang="en-US" dirty="0"/>
          </a:p>
        </p:txBody>
      </p:sp>
      <p:sp>
        <p:nvSpPr>
          <p:cNvPr id="5" name="Footer Placeholder 4"/>
          <p:cNvSpPr>
            <a:spLocks noGrp="1"/>
          </p:cNvSpPr>
          <p:nvPr>
            <p:ph type="ftr" sz="quarter" idx="11"/>
          </p:nvPr>
        </p:nvSpPr>
        <p:spPr/>
        <p:txBody>
          <a:bodyPr/>
          <a:lstStyle/>
          <a:p>
            <a:r>
              <a:rPr lang="en-US" i="0"/>
              <a:t>Craig Roberts cdroberts@nju.edu.cn  470  1/4 Emergent Hadron Mass: Origins and Consequences</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52</a:t>
            </a:fld>
            <a:endParaRPr lang="en-US"/>
          </a:p>
        </p:txBody>
      </p:sp>
      <p:pic>
        <p:nvPicPr>
          <p:cNvPr id="7" name="Picture 6" descr="QCDLagrangian.png"/>
          <p:cNvPicPr>
            <a:picLocks noChangeAspect="1"/>
          </p:cNvPicPr>
          <p:nvPr/>
        </p:nvPicPr>
        <p:blipFill>
          <a:blip r:embed="rId3" cstate="print"/>
          <a:stretch>
            <a:fillRect/>
          </a:stretch>
        </p:blipFill>
        <p:spPr>
          <a:xfrm>
            <a:off x="5170471" y="2432367"/>
            <a:ext cx="5573731" cy="1066800"/>
          </a:xfrm>
          <a:prstGeom prst="rect">
            <a:avLst/>
          </a:prstGeom>
        </p:spPr>
      </p:pic>
      <p:pic>
        <p:nvPicPr>
          <p:cNvPr id="8" name="Picture 7" descr="Gluonmunu.gif"/>
          <p:cNvPicPr>
            <a:picLocks noChangeAspect="1"/>
          </p:cNvPicPr>
          <p:nvPr/>
        </p:nvPicPr>
        <p:blipFill>
          <a:blip r:embed="rId4" cstate="print"/>
          <a:stretch>
            <a:fillRect/>
          </a:stretch>
        </p:blipFill>
        <p:spPr>
          <a:xfrm>
            <a:off x="1905004" y="4287748"/>
            <a:ext cx="4802909" cy="762000"/>
          </a:xfrm>
          <a:prstGeom prst="rect">
            <a:avLst/>
          </a:prstGeom>
        </p:spPr>
      </p:pic>
      <p:sp>
        <p:nvSpPr>
          <p:cNvPr id="9" name="Oval 8"/>
          <p:cNvSpPr/>
          <p:nvPr/>
        </p:nvSpPr>
        <p:spPr bwMode="auto">
          <a:xfrm>
            <a:off x="5029200" y="4267200"/>
            <a:ext cx="1905000" cy="838200"/>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a:latin typeface="Calibri" pitchFamily="34" charset="0"/>
            </a:endParaRPr>
          </a:p>
        </p:txBody>
      </p:sp>
      <p:sp>
        <p:nvSpPr>
          <p:cNvPr id="10" name="Freeform 9"/>
          <p:cNvSpPr/>
          <p:nvPr/>
        </p:nvSpPr>
        <p:spPr bwMode="auto">
          <a:xfrm>
            <a:off x="7033847" y="3499169"/>
            <a:ext cx="3405555" cy="1217419"/>
          </a:xfrm>
          <a:custGeom>
            <a:avLst/>
            <a:gdLst>
              <a:gd name="connsiteX0" fmla="*/ 1594339 w 1778000"/>
              <a:gd name="connsiteY0" fmla="*/ 0 h 1199662"/>
              <a:gd name="connsiteX1" fmla="*/ 1512277 w 1778000"/>
              <a:gd name="connsiteY1" fmla="*/ 1008185 h 1199662"/>
              <a:gd name="connsiteX2" fmla="*/ 0 w 1778000"/>
              <a:gd name="connsiteY2" fmla="*/ 1148862 h 1199662"/>
            </a:gdLst>
            <a:ahLst/>
            <a:cxnLst>
              <a:cxn ang="0">
                <a:pos x="connsiteX0" y="connsiteY0"/>
              </a:cxn>
              <a:cxn ang="0">
                <a:pos x="connsiteX1" y="connsiteY1"/>
              </a:cxn>
              <a:cxn ang="0">
                <a:pos x="connsiteX2" y="connsiteY2"/>
              </a:cxn>
            </a:cxnLst>
            <a:rect l="l" t="t" r="r" b="b"/>
            <a:pathLst>
              <a:path w="1778000" h="1199662">
                <a:moveTo>
                  <a:pt x="1594339" y="0"/>
                </a:moveTo>
                <a:cubicBezTo>
                  <a:pt x="1686169" y="408354"/>
                  <a:pt x="1778000" y="816708"/>
                  <a:pt x="1512277" y="1008185"/>
                </a:cubicBezTo>
                <a:cubicBezTo>
                  <a:pt x="1246554" y="1199662"/>
                  <a:pt x="623277" y="1174262"/>
                  <a:pt x="0" y="1148862"/>
                </a:cubicBezTo>
              </a:path>
            </a:pathLst>
          </a:custGeom>
          <a:noFill/>
          <a:ln w="28575" cap="flat" cmpd="sng" algn="ctr">
            <a:solidFill>
              <a:srgbClr val="C00000"/>
            </a:solidFill>
            <a:prstDash val="solid"/>
            <a:round/>
            <a:headEnd type="arrow" w="med" len="med"/>
            <a:tailEnd type="arrow"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a:latin typeface="Calibri" pitchFamily="34" charset="0"/>
            </a:endParaRP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49" y="24074"/>
            <a:ext cx="4953000" cy="1945821"/>
          </a:xfrm>
          <a:prstGeom prst="rect">
            <a:avLst/>
          </a:prstGeom>
        </p:spPr>
      </p:pic>
      <p:sp>
        <p:nvSpPr>
          <p:cNvPr id="13" name="Oval 12"/>
          <p:cNvSpPr/>
          <p:nvPr/>
        </p:nvSpPr>
        <p:spPr bwMode="auto">
          <a:xfrm>
            <a:off x="304800" y="24075"/>
            <a:ext cx="1676400" cy="2079367"/>
          </a:xfrm>
          <a:prstGeom prst="ellipse">
            <a:avLst/>
          </a:prstGeom>
          <a:noFill/>
          <a:ln w="28575" cap="flat" cmpd="sng" algn="ctr">
            <a:solidFill>
              <a:srgbClr val="000099"/>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GB">
              <a:latin typeface="Calibri" pitchFamily="34" charset="0"/>
            </a:endParaRPr>
          </a:p>
        </p:txBody>
      </p:sp>
      <p:sp>
        <p:nvSpPr>
          <p:cNvPr id="14" name="Rectangle 13"/>
          <p:cNvSpPr/>
          <p:nvPr/>
        </p:nvSpPr>
        <p:spPr bwMode="auto">
          <a:xfrm>
            <a:off x="914400" y="2057400"/>
            <a:ext cx="4849831" cy="358459"/>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r>
              <a:rPr lang="en-GB" i="1" dirty="0">
                <a:solidFill>
                  <a:srgbClr val="000099"/>
                </a:solidFill>
                <a:latin typeface="Calibri" pitchFamily="34" charset="0"/>
              </a:rPr>
              <a:t>Light quarks = constituents of all ordinary matter</a:t>
            </a:r>
          </a:p>
        </p:txBody>
      </p:sp>
      <p:sp>
        <p:nvSpPr>
          <p:cNvPr id="15" name="Rectangle 14"/>
          <p:cNvSpPr/>
          <p:nvPr/>
        </p:nvSpPr>
        <p:spPr bwMode="auto">
          <a:xfrm>
            <a:off x="9565688" y="5477523"/>
            <a:ext cx="457200" cy="762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GB">
              <a:latin typeface="Calibri" pitchFamily="34" charset="0"/>
            </a:endParaRPr>
          </a:p>
        </p:txBody>
      </p:sp>
      <p:sp>
        <p:nvSpPr>
          <p:cNvPr id="16" name="Rectangle 15"/>
          <p:cNvSpPr/>
          <p:nvPr/>
        </p:nvSpPr>
        <p:spPr bwMode="auto">
          <a:xfrm>
            <a:off x="9565688" y="5477523"/>
            <a:ext cx="416512" cy="76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GB">
              <a:latin typeface="Calibri" pitchFamily="34" charset="0"/>
            </a:endParaRPr>
          </a:p>
        </p:txBody>
      </p:sp>
      <p:sp>
        <p:nvSpPr>
          <p:cNvPr id="18" name="Title 1"/>
          <p:cNvSpPr txBox="1">
            <a:spLocks/>
          </p:cNvSpPr>
          <p:nvPr/>
        </p:nvSpPr>
        <p:spPr bwMode="auto">
          <a:xfrm>
            <a:off x="2154148" y="427039"/>
            <a:ext cx="8229600" cy="1143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cene3d>
              <a:camera prst="orthographicFront"/>
              <a:lightRig rig="threePt" dir="t"/>
            </a:scene3d>
            <a:sp3d extrusionH="57150">
              <a:bevelT w="82550" h="38100" prst="coolSlant"/>
            </a:sp3d>
          </a:bodyPr>
          <a:lstStyle>
            <a:lvl1pPr algn="l" rtl="0" eaLnBrk="1" fontAlgn="base" hangingPunct="1">
              <a:spcBef>
                <a:spcPct val="0"/>
              </a:spcBef>
              <a:spcAft>
                <a:spcPct val="0"/>
              </a:spcAft>
              <a:defRPr sz="2600" b="1">
                <a:solidFill>
                  <a:schemeClr val="tx2"/>
                </a:solidFill>
                <a:latin typeface="+mj-lt"/>
                <a:ea typeface="+mj-ea"/>
                <a:cs typeface="+mj-cs"/>
              </a:defRPr>
            </a:lvl1pPr>
            <a:lvl2pPr algn="l" rtl="0" eaLnBrk="1" fontAlgn="base" hangingPunct="1">
              <a:spcBef>
                <a:spcPct val="0"/>
              </a:spcBef>
              <a:spcAft>
                <a:spcPct val="0"/>
              </a:spcAft>
              <a:defRPr sz="2600" b="1">
                <a:solidFill>
                  <a:schemeClr val="tx2"/>
                </a:solidFill>
                <a:latin typeface="Trebuchet MS" pitchFamily="34" charset="0"/>
              </a:defRPr>
            </a:lvl2pPr>
            <a:lvl3pPr algn="l" rtl="0" eaLnBrk="1" fontAlgn="base" hangingPunct="1">
              <a:spcBef>
                <a:spcPct val="0"/>
              </a:spcBef>
              <a:spcAft>
                <a:spcPct val="0"/>
              </a:spcAft>
              <a:defRPr sz="2600" b="1">
                <a:solidFill>
                  <a:schemeClr val="tx2"/>
                </a:solidFill>
                <a:latin typeface="Trebuchet MS" pitchFamily="34" charset="0"/>
              </a:defRPr>
            </a:lvl3pPr>
            <a:lvl4pPr algn="l" rtl="0" eaLnBrk="1" fontAlgn="base" hangingPunct="1">
              <a:spcBef>
                <a:spcPct val="0"/>
              </a:spcBef>
              <a:spcAft>
                <a:spcPct val="0"/>
              </a:spcAft>
              <a:defRPr sz="2600" b="1">
                <a:solidFill>
                  <a:schemeClr val="tx2"/>
                </a:solidFill>
                <a:latin typeface="Trebuchet MS" pitchFamily="34" charset="0"/>
              </a:defRPr>
            </a:lvl4pPr>
            <a:lvl5pPr algn="l" rtl="0" eaLnBrk="1" fontAlgn="base" hangingPunct="1">
              <a:spcBef>
                <a:spcPct val="0"/>
              </a:spcBef>
              <a:spcAft>
                <a:spcPct val="0"/>
              </a:spcAft>
              <a:defRPr sz="2600" b="1">
                <a:solidFill>
                  <a:schemeClr val="tx2"/>
                </a:solidFill>
                <a:latin typeface="Trebuchet MS" pitchFamily="34" charset="0"/>
              </a:defRPr>
            </a:lvl5pPr>
            <a:lvl6pPr marL="457200" algn="l" rtl="0" eaLnBrk="1" fontAlgn="base" hangingPunct="1">
              <a:spcBef>
                <a:spcPct val="0"/>
              </a:spcBef>
              <a:spcAft>
                <a:spcPct val="0"/>
              </a:spcAft>
              <a:defRPr sz="2600" b="1">
                <a:solidFill>
                  <a:schemeClr val="tx2"/>
                </a:solidFill>
                <a:latin typeface="Trebuchet MS" pitchFamily="34" charset="0"/>
              </a:defRPr>
            </a:lvl6pPr>
            <a:lvl7pPr marL="914400" algn="l" rtl="0" eaLnBrk="1" fontAlgn="base" hangingPunct="1">
              <a:spcBef>
                <a:spcPct val="0"/>
              </a:spcBef>
              <a:spcAft>
                <a:spcPct val="0"/>
              </a:spcAft>
              <a:defRPr sz="2600" b="1">
                <a:solidFill>
                  <a:schemeClr val="tx2"/>
                </a:solidFill>
                <a:latin typeface="Trebuchet MS" pitchFamily="34" charset="0"/>
              </a:defRPr>
            </a:lvl7pPr>
            <a:lvl8pPr marL="1371600" algn="l" rtl="0" eaLnBrk="1" fontAlgn="base" hangingPunct="1">
              <a:spcBef>
                <a:spcPct val="0"/>
              </a:spcBef>
              <a:spcAft>
                <a:spcPct val="0"/>
              </a:spcAft>
              <a:defRPr sz="2600" b="1">
                <a:solidFill>
                  <a:schemeClr val="tx2"/>
                </a:solidFill>
                <a:latin typeface="Trebuchet MS" pitchFamily="34" charset="0"/>
              </a:defRPr>
            </a:lvl8pPr>
            <a:lvl9pPr marL="1828800" algn="l" rtl="0" eaLnBrk="1" fontAlgn="base" hangingPunct="1">
              <a:spcBef>
                <a:spcPct val="0"/>
              </a:spcBef>
              <a:spcAft>
                <a:spcPct val="0"/>
              </a:spcAft>
              <a:defRPr sz="2600" b="1">
                <a:solidFill>
                  <a:schemeClr val="tx2"/>
                </a:solidFill>
                <a:latin typeface="Trebuchet MS" pitchFamily="34" charset="0"/>
              </a:defRPr>
            </a:lvl9pPr>
          </a:lstStyle>
          <a:p>
            <a:pPr algn="r"/>
            <a:r>
              <a:rPr lang="en-US" sz="4400" kern="0">
                <a:solidFill>
                  <a:srgbClr val="FF0000"/>
                </a:solidFill>
              </a:rPr>
              <a:t>Q</a:t>
            </a:r>
            <a:r>
              <a:rPr lang="en-US" sz="4400" kern="0">
                <a:solidFill>
                  <a:srgbClr val="008000"/>
                </a:solidFill>
              </a:rPr>
              <a:t>C</a:t>
            </a:r>
            <a:r>
              <a:rPr lang="en-US" sz="4400" kern="0">
                <a:solidFill>
                  <a:srgbClr val="0033CC"/>
                </a:solidFill>
              </a:rPr>
              <a:t>D</a:t>
            </a:r>
            <a:endParaRPr lang="en-US" sz="4000" kern="0" dirty="0"/>
          </a:p>
        </p:txBody>
      </p:sp>
    </p:spTree>
    <p:extLst>
      <p:ext uri="{BB962C8B-B14F-4D97-AF65-F5344CB8AC3E}">
        <p14:creationId xmlns:p14="http://schemas.microsoft.com/office/powerpoint/2010/main" val="16142292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down)">
                                      <p:cBhvr>
                                        <p:cTn id="7" dur="580">
                                          <p:stCondLst>
                                            <p:cond delay="0"/>
                                          </p:stCondLst>
                                        </p:cTn>
                                        <p:tgtEl>
                                          <p:spTgt spid="3">
                                            <p:txEl>
                                              <p:pRg st="3" end="3"/>
                                            </p:txEl>
                                          </p:spTgt>
                                        </p:tgtEl>
                                      </p:cBhvr>
                                    </p:animEffect>
                                    <p:anim calcmode="lin" valueType="num">
                                      <p:cBhvr>
                                        <p:cTn id="8"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3" end="3"/>
                                            </p:txEl>
                                          </p:spTgt>
                                        </p:tgtEl>
                                      </p:cBhvr>
                                      <p:to x="100000" y="60000"/>
                                    </p:animScale>
                                    <p:animScale>
                                      <p:cBhvr>
                                        <p:cTn id="14" dur="166" decel="50000">
                                          <p:stCondLst>
                                            <p:cond delay="676"/>
                                          </p:stCondLst>
                                        </p:cTn>
                                        <p:tgtEl>
                                          <p:spTgt spid="3">
                                            <p:txEl>
                                              <p:pRg st="3" end="3"/>
                                            </p:txEl>
                                          </p:spTgt>
                                        </p:tgtEl>
                                      </p:cBhvr>
                                      <p:to x="100000" y="100000"/>
                                    </p:animScale>
                                    <p:animScale>
                                      <p:cBhvr>
                                        <p:cTn id="15" dur="26">
                                          <p:stCondLst>
                                            <p:cond delay="1312"/>
                                          </p:stCondLst>
                                        </p:cTn>
                                        <p:tgtEl>
                                          <p:spTgt spid="3">
                                            <p:txEl>
                                              <p:pRg st="3" end="3"/>
                                            </p:txEl>
                                          </p:spTgt>
                                        </p:tgtEl>
                                      </p:cBhvr>
                                      <p:to x="100000" y="80000"/>
                                    </p:animScale>
                                    <p:animScale>
                                      <p:cBhvr>
                                        <p:cTn id="16" dur="166" decel="50000">
                                          <p:stCondLst>
                                            <p:cond delay="1338"/>
                                          </p:stCondLst>
                                        </p:cTn>
                                        <p:tgtEl>
                                          <p:spTgt spid="3">
                                            <p:txEl>
                                              <p:pRg st="3" end="3"/>
                                            </p:txEl>
                                          </p:spTgt>
                                        </p:tgtEl>
                                      </p:cBhvr>
                                      <p:to x="100000" y="100000"/>
                                    </p:animScale>
                                    <p:animScale>
                                      <p:cBhvr>
                                        <p:cTn id="17" dur="26">
                                          <p:stCondLst>
                                            <p:cond delay="1642"/>
                                          </p:stCondLst>
                                        </p:cTn>
                                        <p:tgtEl>
                                          <p:spTgt spid="3">
                                            <p:txEl>
                                              <p:pRg st="3" end="3"/>
                                            </p:txEl>
                                          </p:spTgt>
                                        </p:tgtEl>
                                      </p:cBhvr>
                                      <p:to x="100000" y="90000"/>
                                    </p:animScale>
                                    <p:animScale>
                                      <p:cBhvr>
                                        <p:cTn id="18" dur="166" decel="50000">
                                          <p:stCondLst>
                                            <p:cond delay="1668"/>
                                          </p:stCondLst>
                                        </p:cTn>
                                        <p:tgtEl>
                                          <p:spTgt spid="3">
                                            <p:txEl>
                                              <p:pRg st="3" end="3"/>
                                            </p:txEl>
                                          </p:spTgt>
                                        </p:tgtEl>
                                      </p:cBhvr>
                                      <p:to x="100000" y="100000"/>
                                    </p:animScale>
                                    <p:animScale>
                                      <p:cBhvr>
                                        <p:cTn id="19" dur="26">
                                          <p:stCondLst>
                                            <p:cond delay="1808"/>
                                          </p:stCondLst>
                                        </p:cTn>
                                        <p:tgtEl>
                                          <p:spTgt spid="3">
                                            <p:txEl>
                                              <p:pRg st="3" end="3"/>
                                            </p:txEl>
                                          </p:spTgt>
                                        </p:tgtEl>
                                      </p:cBhvr>
                                      <p:to x="100000" y="95000"/>
                                    </p:animScale>
                                    <p:animScale>
                                      <p:cBhvr>
                                        <p:cTn id="20" dur="166" decel="50000">
                                          <p:stCondLst>
                                            <p:cond delay="1834"/>
                                          </p:stCondLst>
                                        </p:cTn>
                                        <p:tgtEl>
                                          <p:spTgt spid="3">
                                            <p:txEl>
                                              <p:pRg st="3" end="3"/>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55"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1000" fill="hold"/>
                                        <p:tgtEl>
                                          <p:spTgt spid="9"/>
                                        </p:tgtEl>
                                        <p:attrNameLst>
                                          <p:attrName>ppt_w</p:attrName>
                                        </p:attrNameLst>
                                      </p:cBhvr>
                                      <p:tavLst>
                                        <p:tav tm="0">
                                          <p:val>
                                            <p:strVal val="#ppt_w*0.70"/>
                                          </p:val>
                                        </p:tav>
                                        <p:tav tm="100000">
                                          <p:val>
                                            <p:strVal val="#ppt_w"/>
                                          </p:val>
                                        </p:tav>
                                      </p:tavLst>
                                    </p:anim>
                                    <p:anim calcmode="lin" valueType="num">
                                      <p:cBhvr>
                                        <p:cTn id="42" dur="1000" fill="hold"/>
                                        <p:tgtEl>
                                          <p:spTgt spid="9"/>
                                        </p:tgtEl>
                                        <p:attrNameLst>
                                          <p:attrName>ppt_h</p:attrName>
                                        </p:attrNameLst>
                                      </p:cBhvr>
                                      <p:tavLst>
                                        <p:tav tm="0">
                                          <p:val>
                                            <p:strVal val="#ppt_h"/>
                                          </p:val>
                                        </p:tav>
                                        <p:tav tm="100000">
                                          <p:val>
                                            <p:strVal val="#ppt_h"/>
                                          </p:val>
                                        </p:tav>
                                      </p:tavLst>
                                    </p:anim>
                                    <p:animEffect transition="in" filter="fade">
                                      <p:cBhvr>
                                        <p:cTn id="43" dur="1000"/>
                                        <p:tgtEl>
                                          <p:spTgt spid="9"/>
                                        </p:tgtEl>
                                      </p:cBhvr>
                                    </p:animEffect>
                                  </p:childTnLst>
                                </p:cTn>
                              </p:par>
                              <p:par>
                                <p:cTn id="44" presetID="55" presetClass="entr" presetSubtype="0"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1000" fill="hold"/>
                                        <p:tgtEl>
                                          <p:spTgt spid="10"/>
                                        </p:tgtEl>
                                        <p:attrNameLst>
                                          <p:attrName>ppt_w</p:attrName>
                                        </p:attrNameLst>
                                      </p:cBhvr>
                                      <p:tavLst>
                                        <p:tav tm="0">
                                          <p:val>
                                            <p:strVal val="#ppt_w*0.70"/>
                                          </p:val>
                                        </p:tav>
                                        <p:tav tm="100000">
                                          <p:val>
                                            <p:strVal val="#ppt_w"/>
                                          </p:val>
                                        </p:tav>
                                      </p:tavLst>
                                    </p:anim>
                                    <p:anim calcmode="lin" valueType="num">
                                      <p:cBhvr>
                                        <p:cTn id="47" dur="1000" fill="hold"/>
                                        <p:tgtEl>
                                          <p:spTgt spid="10"/>
                                        </p:tgtEl>
                                        <p:attrNameLst>
                                          <p:attrName>ppt_h</p:attrName>
                                        </p:attrNameLst>
                                      </p:cBhvr>
                                      <p:tavLst>
                                        <p:tav tm="0">
                                          <p:val>
                                            <p:strVal val="#ppt_h"/>
                                          </p:val>
                                        </p:tav>
                                        <p:tav tm="100000">
                                          <p:val>
                                            <p:strVal val="#ppt_h"/>
                                          </p:val>
                                        </p:tav>
                                      </p:tavLst>
                                    </p:anim>
                                    <p:animEffect transition="in" filter="fade">
                                      <p:cBhvr>
                                        <p:cTn id="48" dur="1000"/>
                                        <p:tgtEl>
                                          <p:spTgt spid="10"/>
                                        </p:tgtEl>
                                      </p:cBhvr>
                                    </p:animEffect>
                                  </p:childTnLst>
                                </p:cTn>
                              </p:par>
                              <p:par>
                                <p:cTn id="49" presetID="51" presetClass="entr" presetSubtype="0" fill="hold" nodeType="with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animEffect transition="in" filter="fade">
                                      <p:cBhvr>
                                        <p:cTn id="51" dur="770" decel="100000"/>
                                        <p:tgtEl>
                                          <p:spTgt spid="3">
                                            <p:txEl>
                                              <p:pRg st="6" end="6"/>
                                            </p:txEl>
                                          </p:spTgt>
                                        </p:tgtEl>
                                      </p:cBhvr>
                                    </p:animEffect>
                                    <p:animScale>
                                      <p:cBhvr>
                                        <p:cTn id="52" dur="770" decel="100000"/>
                                        <p:tgtEl>
                                          <p:spTgt spid="3">
                                            <p:txEl>
                                              <p:pRg st="6" end="6"/>
                                            </p:txEl>
                                          </p:spTgt>
                                        </p:tgtEl>
                                      </p:cBhvr>
                                      <p:from x="10000" y="10000"/>
                                      <p:to x="200000" y="450000"/>
                                    </p:animScale>
                                    <p:animScale>
                                      <p:cBhvr>
                                        <p:cTn id="53" dur="1230" accel="100000" fill="hold">
                                          <p:stCondLst>
                                            <p:cond delay="770"/>
                                          </p:stCondLst>
                                        </p:cTn>
                                        <p:tgtEl>
                                          <p:spTgt spid="3">
                                            <p:txEl>
                                              <p:pRg st="6" end="6"/>
                                            </p:txEl>
                                          </p:spTgt>
                                        </p:tgtEl>
                                      </p:cBhvr>
                                      <p:from x="200000" y="450000"/>
                                      <p:to x="100000" y="100000"/>
                                    </p:animScale>
                                    <p:set>
                                      <p:cBhvr>
                                        <p:cTn id="54" dur="770" fill="hold"/>
                                        <p:tgtEl>
                                          <p:spTgt spid="3">
                                            <p:txEl>
                                              <p:pRg st="6" end="6"/>
                                            </p:txEl>
                                          </p:spTgt>
                                        </p:tgtEl>
                                        <p:attrNameLst>
                                          <p:attrName>ppt_x</p:attrName>
                                        </p:attrNameLst>
                                      </p:cBhvr>
                                      <p:to>
                                        <p:strVal val="(0.5)"/>
                                      </p:to>
                                    </p:set>
                                    <p:anim from="(0.5)" to="(#ppt_x)" calcmode="lin" valueType="num">
                                      <p:cBhvr>
                                        <p:cTn id="55" dur="1230" accel="100000" fill="hold">
                                          <p:stCondLst>
                                            <p:cond delay="770"/>
                                          </p:stCondLst>
                                        </p:cTn>
                                        <p:tgtEl>
                                          <p:spTgt spid="3">
                                            <p:txEl>
                                              <p:pRg st="6" end="6"/>
                                            </p:txEl>
                                          </p:spTgt>
                                        </p:tgtEl>
                                        <p:attrNameLst>
                                          <p:attrName>ppt_x</p:attrName>
                                        </p:attrNameLst>
                                      </p:cBhvr>
                                    </p:anim>
                                    <p:set>
                                      <p:cBhvr>
                                        <p:cTn id="56" dur="770" fill="hold"/>
                                        <p:tgtEl>
                                          <p:spTgt spid="3">
                                            <p:txEl>
                                              <p:pRg st="6" end="6"/>
                                            </p:txEl>
                                          </p:spTgt>
                                        </p:tgtEl>
                                        <p:attrNameLst>
                                          <p:attrName>ppt_y</p:attrName>
                                        </p:attrNameLst>
                                      </p:cBhvr>
                                      <p:to>
                                        <p:strVal val="(#ppt_y+0.4)"/>
                                      </p:to>
                                    </p:set>
                                    <p:anim from="(#ppt_y+0.4)" to="(#ppt_y)" calcmode="lin" valueType="num">
                                      <p:cBhvr>
                                        <p:cTn id="57" dur="1230" accel="100000" fill="hold">
                                          <p:stCondLst>
                                            <p:cond delay="770"/>
                                          </p:stCondLst>
                                        </p:cTn>
                                        <p:tgtEl>
                                          <p:spTgt spid="3">
                                            <p:txEl>
                                              <p:pRg st="6" end="6"/>
                                            </p:txEl>
                                          </p:spTgt>
                                        </p:tgtEl>
                                        <p:attrNameLst>
                                          <p:attrName>ppt_y</p:attrName>
                                        </p:attrNameLst>
                                      </p:cBhvr>
                                    </p:anim>
                                  </p:childTnLst>
                                </p:cTn>
                              </p:par>
                              <p:par>
                                <p:cTn id="58" presetID="51" presetClass="entr" presetSubtype="0" fill="hold" nodeType="withEffect">
                                  <p:stCondLst>
                                    <p:cond delay="0"/>
                                  </p:stCondLst>
                                  <p:childTnLst>
                                    <p:set>
                                      <p:cBhvr>
                                        <p:cTn id="59" dur="1" fill="hold">
                                          <p:stCondLst>
                                            <p:cond delay="0"/>
                                          </p:stCondLst>
                                        </p:cTn>
                                        <p:tgtEl>
                                          <p:spTgt spid="3">
                                            <p:txEl>
                                              <p:pRg st="7" end="7"/>
                                            </p:txEl>
                                          </p:spTgt>
                                        </p:tgtEl>
                                        <p:attrNameLst>
                                          <p:attrName>style.visibility</p:attrName>
                                        </p:attrNameLst>
                                      </p:cBhvr>
                                      <p:to>
                                        <p:strVal val="visible"/>
                                      </p:to>
                                    </p:set>
                                    <p:animEffect transition="in" filter="fade">
                                      <p:cBhvr>
                                        <p:cTn id="60" dur="770" decel="100000"/>
                                        <p:tgtEl>
                                          <p:spTgt spid="3">
                                            <p:txEl>
                                              <p:pRg st="7" end="7"/>
                                            </p:txEl>
                                          </p:spTgt>
                                        </p:tgtEl>
                                      </p:cBhvr>
                                    </p:animEffect>
                                    <p:animScale>
                                      <p:cBhvr>
                                        <p:cTn id="61" dur="770" decel="100000"/>
                                        <p:tgtEl>
                                          <p:spTgt spid="3">
                                            <p:txEl>
                                              <p:pRg st="7" end="7"/>
                                            </p:txEl>
                                          </p:spTgt>
                                        </p:tgtEl>
                                      </p:cBhvr>
                                      <p:from x="10000" y="10000"/>
                                      <p:to x="200000" y="450000"/>
                                    </p:animScale>
                                    <p:animScale>
                                      <p:cBhvr>
                                        <p:cTn id="62" dur="1230" accel="100000" fill="hold">
                                          <p:stCondLst>
                                            <p:cond delay="770"/>
                                          </p:stCondLst>
                                        </p:cTn>
                                        <p:tgtEl>
                                          <p:spTgt spid="3">
                                            <p:txEl>
                                              <p:pRg st="7" end="7"/>
                                            </p:txEl>
                                          </p:spTgt>
                                        </p:tgtEl>
                                      </p:cBhvr>
                                      <p:from x="200000" y="450000"/>
                                      <p:to x="100000" y="100000"/>
                                    </p:animScale>
                                    <p:set>
                                      <p:cBhvr>
                                        <p:cTn id="63" dur="770" fill="hold"/>
                                        <p:tgtEl>
                                          <p:spTgt spid="3">
                                            <p:txEl>
                                              <p:pRg st="7" end="7"/>
                                            </p:txEl>
                                          </p:spTgt>
                                        </p:tgtEl>
                                        <p:attrNameLst>
                                          <p:attrName>ppt_x</p:attrName>
                                        </p:attrNameLst>
                                      </p:cBhvr>
                                      <p:to>
                                        <p:strVal val="(0.5)"/>
                                      </p:to>
                                    </p:set>
                                    <p:anim from="(0.5)" to="(#ppt_x)" calcmode="lin" valueType="num">
                                      <p:cBhvr>
                                        <p:cTn id="64" dur="1230" accel="100000" fill="hold">
                                          <p:stCondLst>
                                            <p:cond delay="770"/>
                                          </p:stCondLst>
                                        </p:cTn>
                                        <p:tgtEl>
                                          <p:spTgt spid="3">
                                            <p:txEl>
                                              <p:pRg st="7" end="7"/>
                                            </p:txEl>
                                          </p:spTgt>
                                        </p:tgtEl>
                                        <p:attrNameLst>
                                          <p:attrName>ppt_x</p:attrName>
                                        </p:attrNameLst>
                                      </p:cBhvr>
                                    </p:anim>
                                    <p:set>
                                      <p:cBhvr>
                                        <p:cTn id="65" dur="770" fill="hold"/>
                                        <p:tgtEl>
                                          <p:spTgt spid="3">
                                            <p:txEl>
                                              <p:pRg st="7" end="7"/>
                                            </p:txEl>
                                          </p:spTgt>
                                        </p:tgtEl>
                                        <p:attrNameLst>
                                          <p:attrName>ppt_y</p:attrName>
                                        </p:attrNameLst>
                                      </p:cBhvr>
                                      <p:to>
                                        <p:strVal val="(#ppt_y+0.4)"/>
                                      </p:to>
                                    </p:set>
                                    <p:anim from="(#ppt_y+0.4)" to="(#ppt_y)" calcmode="lin" valueType="num">
                                      <p:cBhvr>
                                        <p:cTn id="66" dur="1230" accel="100000" fill="hold">
                                          <p:stCondLst>
                                            <p:cond delay="770"/>
                                          </p:stCondLst>
                                        </p:cTn>
                                        <p:tgtEl>
                                          <p:spTgt spid="3">
                                            <p:txEl>
                                              <p:pRg st="7" end="7"/>
                                            </p:txEl>
                                          </p:spTgt>
                                        </p:tgtEl>
                                        <p:attrNameLst>
                                          <p:attrName>ppt_y</p:attrName>
                                        </p:attrNameLst>
                                      </p:cBhvr>
                                    </p:anim>
                                  </p:childTnLst>
                                </p:cTn>
                              </p:par>
                              <p:par>
                                <p:cTn id="67" presetID="51" presetClass="entr" presetSubtype="0" fill="hold" nodeType="withEffect">
                                  <p:stCondLst>
                                    <p:cond delay="0"/>
                                  </p:stCondLst>
                                  <p:childTnLst>
                                    <p:set>
                                      <p:cBhvr>
                                        <p:cTn id="68" dur="1" fill="hold">
                                          <p:stCondLst>
                                            <p:cond delay="0"/>
                                          </p:stCondLst>
                                        </p:cTn>
                                        <p:tgtEl>
                                          <p:spTgt spid="3">
                                            <p:txEl>
                                              <p:pRg st="8" end="8"/>
                                            </p:txEl>
                                          </p:spTgt>
                                        </p:tgtEl>
                                        <p:attrNameLst>
                                          <p:attrName>style.visibility</p:attrName>
                                        </p:attrNameLst>
                                      </p:cBhvr>
                                      <p:to>
                                        <p:strVal val="visible"/>
                                      </p:to>
                                    </p:set>
                                    <p:animEffect transition="in" filter="fade">
                                      <p:cBhvr>
                                        <p:cTn id="69" dur="770" decel="100000"/>
                                        <p:tgtEl>
                                          <p:spTgt spid="3">
                                            <p:txEl>
                                              <p:pRg st="8" end="8"/>
                                            </p:txEl>
                                          </p:spTgt>
                                        </p:tgtEl>
                                      </p:cBhvr>
                                    </p:animEffect>
                                    <p:animScale>
                                      <p:cBhvr>
                                        <p:cTn id="70" dur="770" decel="100000"/>
                                        <p:tgtEl>
                                          <p:spTgt spid="3">
                                            <p:txEl>
                                              <p:pRg st="8" end="8"/>
                                            </p:txEl>
                                          </p:spTgt>
                                        </p:tgtEl>
                                      </p:cBhvr>
                                      <p:from x="10000" y="10000"/>
                                      <p:to x="200000" y="450000"/>
                                    </p:animScale>
                                    <p:animScale>
                                      <p:cBhvr>
                                        <p:cTn id="71" dur="1230" accel="100000" fill="hold">
                                          <p:stCondLst>
                                            <p:cond delay="770"/>
                                          </p:stCondLst>
                                        </p:cTn>
                                        <p:tgtEl>
                                          <p:spTgt spid="3">
                                            <p:txEl>
                                              <p:pRg st="8" end="8"/>
                                            </p:txEl>
                                          </p:spTgt>
                                        </p:tgtEl>
                                      </p:cBhvr>
                                      <p:from x="200000" y="450000"/>
                                      <p:to x="100000" y="100000"/>
                                    </p:animScale>
                                    <p:set>
                                      <p:cBhvr>
                                        <p:cTn id="72" dur="770" fill="hold"/>
                                        <p:tgtEl>
                                          <p:spTgt spid="3">
                                            <p:txEl>
                                              <p:pRg st="8" end="8"/>
                                            </p:txEl>
                                          </p:spTgt>
                                        </p:tgtEl>
                                        <p:attrNameLst>
                                          <p:attrName>ppt_x</p:attrName>
                                        </p:attrNameLst>
                                      </p:cBhvr>
                                      <p:to>
                                        <p:strVal val="(0.5)"/>
                                      </p:to>
                                    </p:set>
                                    <p:anim from="(0.5)" to="(#ppt_x)" calcmode="lin" valueType="num">
                                      <p:cBhvr>
                                        <p:cTn id="73" dur="1230" accel="100000" fill="hold">
                                          <p:stCondLst>
                                            <p:cond delay="770"/>
                                          </p:stCondLst>
                                        </p:cTn>
                                        <p:tgtEl>
                                          <p:spTgt spid="3">
                                            <p:txEl>
                                              <p:pRg st="8" end="8"/>
                                            </p:txEl>
                                          </p:spTgt>
                                        </p:tgtEl>
                                        <p:attrNameLst>
                                          <p:attrName>ppt_x</p:attrName>
                                        </p:attrNameLst>
                                      </p:cBhvr>
                                    </p:anim>
                                    <p:set>
                                      <p:cBhvr>
                                        <p:cTn id="74" dur="770" fill="hold"/>
                                        <p:tgtEl>
                                          <p:spTgt spid="3">
                                            <p:txEl>
                                              <p:pRg st="8" end="8"/>
                                            </p:txEl>
                                          </p:spTgt>
                                        </p:tgtEl>
                                        <p:attrNameLst>
                                          <p:attrName>ppt_y</p:attrName>
                                        </p:attrNameLst>
                                      </p:cBhvr>
                                      <p:to>
                                        <p:strVal val="(#ppt_y+0.4)"/>
                                      </p:to>
                                    </p:set>
                                    <p:anim from="(#ppt_y+0.4)" to="(#ppt_y)" calcmode="lin" valueType="num">
                                      <p:cBhvr>
                                        <p:cTn id="75" dur="1230" accel="100000" fill="hold">
                                          <p:stCondLst>
                                            <p:cond delay="770"/>
                                          </p:stCondLst>
                                        </p:cTn>
                                        <p:tgtEl>
                                          <p:spTgt spid="3">
                                            <p:txEl>
                                              <p:pRg st="8" end="8"/>
                                            </p:txEl>
                                          </p:spTgt>
                                        </p:tgtEl>
                                        <p:attrNameLst>
                                          <p:attrName>ppt_y</p:attrName>
                                        </p:attrNameLst>
                                      </p:cBhvr>
                                    </p:anim>
                                  </p:childTnLst>
                                </p:cTn>
                              </p:par>
                              <p:par>
                                <p:cTn id="76" presetID="6" presetClass="entr" presetSubtype="16" fill="hold" nodeType="with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circle(in)">
                                      <p:cBhvr>
                                        <p:cTn id="78" dur="2000"/>
                                        <p:tgtEl>
                                          <p:spTgt spid="11"/>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p:cTn id="83" dur="500" fill="hold"/>
                                        <p:tgtEl>
                                          <p:spTgt spid="13"/>
                                        </p:tgtEl>
                                        <p:attrNameLst>
                                          <p:attrName>ppt_w</p:attrName>
                                        </p:attrNameLst>
                                      </p:cBhvr>
                                      <p:tavLst>
                                        <p:tav tm="0">
                                          <p:val>
                                            <p:fltVal val="0"/>
                                          </p:val>
                                        </p:tav>
                                        <p:tav tm="100000">
                                          <p:val>
                                            <p:strVal val="#ppt_w"/>
                                          </p:val>
                                        </p:tav>
                                      </p:tavLst>
                                    </p:anim>
                                    <p:anim calcmode="lin" valueType="num">
                                      <p:cBhvr>
                                        <p:cTn id="84" dur="500" fill="hold"/>
                                        <p:tgtEl>
                                          <p:spTgt spid="13"/>
                                        </p:tgtEl>
                                        <p:attrNameLst>
                                          <p:attrName>ppt_h</p:attrName>
                                        </p:attrNameLst>
                                      </p:cBhvr>
                                      <p:tavLst>
                                        <p:tav tm="0">
                                          <p:val>
                                            <p:fltVal val="0"/>
                                          </p:val>
                                        </p:tav>
                                        <p:tav tm="100000">
                                          <p:val>
                                            <p:strVal val="#ppt_h"/>
                                          </p:val>
                                        </p:tav>
                                      </p:tavLst>
                                    </p:anim>
                                    <p:animEffect transition="in" filter="fade">
                                      <p:cBhvr>
                                        <p:cTn id="85" dur="500"/>
                                        <p:tgtEl>
                                          <p:spTgt spid="1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14"/>
                                        </p:tgtEl>
                                        <p:attrNameLst>
                                          <p:attrName>style.visibility</p:attrName>
                                        </p:attrNameLst>
                                      </p:cBhvr>
                                      <p:to>
                                        <p:strVal val="visible"/>
                                      </p:to>
                                    </p:set>
                                    <p:anim calcmode="lin" valueType="num">
                                      <p:cBhvr>
                                        <p:cTn id="88" dur="500" fill="hold"/>
                                        <p:tgtEl>
                                          <p:spTgt spid="14"/>
                                        </p:tgtEl>
                                        <p:attrNameLst>
                                          <p:attrName>ppt_w</p:attrName>
                                        </p:attrNameLst>
                                      </p:cBhvr>
                                      <p:tavLst>
                                        <p:tav tm="0">
                                          <p:val>
                                            <p:fltVal val="0"/>
                                          </p:val>
                                        </p:tav>
                                        <p:tav tm="100000">
                                          <p:val>
                                            <p:strVal val="#ppt_w"/>
                                          </p:val>
                                        </p:tav>
                                      </p:tavLst>
                                    </p:anim>
                                    <p:anim calcmode="lin" valueType="num">
                                      <p:cBhvr>
                                        <p:cTn id="89" dur="500" fill="hold"/>
                                        <p:tgtEl>
                                          <p:spTgt spid="14"/>
                                        </p:tgtEl>
                                        <p:attrNameLst>
                                          <p:attrName>ppt_h</p:attrName>
                                        </p:attrNameLst>
                                      </p:cBhvr>
                                      <p:tavLst>
                                        <p:tav tm="0">
                                          <p:val>
                                            <p:fltVal val="0"/>
                                          </p:val>
                                        </p:tav>
                                        <p:tav tm="100000">
                                          <p:val>
                                            <p:strVal val="#ppt_h"/>
                                          </p:val>
                                        </p:tav>
                                      </p:tavLst>
                                    </p:anim>
                                    <p:animEffect transition="in" filter="fade">
                                      <p:cBhvr>
                                        <p:cTn id="90" dur="500"/>
                                        <p:tgtEl>
                                          <p:spTgt spid="14"/>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P spid="14" grpId="0"/>
      <p:bldP spid="1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otherphotons.jpg"/>
          <p:cNvPicPr>
            <a:picLocks noChangeAspect="1"/>
          </p:cNvPicPr>
          <p:nvPr/>
        </p:nvPicPr>
        <p:blipFill>
          <a:blip r:embed="rId3" cstate="print"/>
          <a:stretch>
            <a:fillRect/>
          </a:stretch>
        </p:blipFill>
        <p:spPr>
          <a:xfrm>
            <a:off x="4495800" y="1676401"/>
            <a:ext cx="6019800" cy="4201820"/>
          </a:xfrm>
          <a:prstGeom prst="rect">
            <a:avLst/>
          </a:prstGeom>
        </p:spPr>
      </p:pic>
      <p:sp>
        <p:nvSpPr>
          <p:cNvPr id="3" name="Content Placeholder 2"/>
          <p:cNvSpPr>
            <a:spLocks noGrp="1"/>
          </p:cNvSpPr>
          <p:nvPr>
            <p:ph idx="1"/>
          </p:nvPr>
        </p:nvSpPr>
        <p:spPr>
          <a:xfrm>
            <a:off x="609599" y="990603"/>
            <a:ext cx="10871201" cy="4525963"/>
          </a:xfrm>
        </p:spPr>
        <p:txBody>
          <a:bodyPr/>
          <a:lstStyle/>
          <a:p>
            <a:r>
              <a:rPr lang="en-US" dirty="0"/>
              <a:t>QED is the archetypal gauge field theory</a:t>
            </a:r>
          </a:p>
          <a:p>
            <a:r>
              <a:rPr lang="en-US" dirty="0" err="1"/>
              <a:t>Perturbatively</a:t>
            </a:r>
            <a:r>
              <a:rPr lang="en-US" dirty="0"/>
              <a:t> simple</a:t>
            </a:r>
          </a:p>
          <a:p>
            <a:pPr>
              <a:spcAft>
                <a:spcPts val="1200"/>
              </a:spcAft>
              <a:buNone/>
            </a:pPr>
            <a:r>
              <a:rPr lang="en-US" dirty="0"/>
              <a:t>	but </a:t>
            </a:r>
            <a:r>
              <a:rPr lang="en-US" dirty="0" err="1"/>
              <a:t>nonperturbatively</a:t>
            </a:r>
            <a:r>
              <a:rPr lang="en-US" dirty="0"/>
              <a:t> undefined</a:t>
            </a:r>
          </a:p>
          <a:p>
            <a:endParaRPr lang="en-US" dirty="0"/>
          </a:p>
          <a:p>
            <a:endParaRPr lang="en-US" dirty="0"/>
          </a:p>
          <a:p>
            <a:pPr>
              <a:buNone/>
            </a:pPr>
            <a:endParaRPr lang="en-US" dirty="0"/>
          </a:p>
          <a:p>
            <a:endParaRPr lang="en-US" dirty="0"/>
          </a:p>
          <a:p>
            <a:endParaRPr lang="en-US" dirty="0"/>
          </a:p>
          <a:p>
            <a:endParaRPr lang="en-US" dirty="0"/>
          </a:p>
          <a:p>
            <a:r>
              <a:rPr lang="en-US" dirty="0" err="1"/>
              <a:t>Chracteristic</a:t>
            </a:r>
            <a:r>
              <a:rPr lang="en-US" dirty="0"/>
              <a:t> feature: </a:t>
            </a:r>
          </a:p>
          <a:p>
            <a:pPr>
              <a:buNone/>
            </a:pPr>
            <a:r>
              <a:rPr lang="en-US" dirty="0"/>
              <a:t>	Light-by-light scattering; </a:t>
            </a:r>
            <a:r>
              <a:rPr lang="en-US" i="1" dirty="0"/>
              <a:t>i.e</a:t>
            </a:r>
            <a:r>
              <a:rPr lang="en-US" dirty="0"/>
              <a:t>., </a:t>
            </a:r>
          </a:p>
          <a:p>
            <a:pPr>
              <a:buNone/>
            </a:pPr>
            <a:r>
              <a:rPr lang="en-US" dirty="0"/>
              <a:t>	photon-photon interaction – leading-order contribution takes</a:t>
            </a:r>
          </a:p>
          <a:p>
            <a:pPr>
              <a:buNone/>
            </a:pPr>
            <a:r>
              <a:rPr lang="en-US" dirty="0"/>
              <a:t>	place at order </a:t>
            </a:r>
            <a:r>
              <a:rPr lang="el-GR" i="1" dirty="0"/>
              <a:t>α</a:t>
            </a:r>
            <a:r>
              <a:rPr lang="en-US" i="1" baseline="30000" dirty="0"/>
              <a:t>4</a:t>
            </a:r>
            <a:r>
              <a:rPr lang="en-US" dirty="0"/>
              <a:t>. Extremely small probability because </a:t>
            </a:r>
            <a:r>
              <a:rPr lang="el-GR" i="1" dirty="0"/>
              <a:t>α</a:t>
            </a:r>
            <a:r>
              <a:rPr lang="en-US" i="1" baseline="30000" dirty="0"/>
              <a:t>4 </a:t>
            </a:r>
            <a:r>
              <a:rPr lang="en-US" dirty="0"/>
              <a:t>≈10</a:t>
            </a:r>
            <a:r>
              <a:rPr lang="en-US" baseline="30000" dirty="0"/>
              <a:t>-9 </a:t>
            </a:r>
            <a:r>
              <a:rPr lang="en-US" dirty="0"/>
              <a:t>!</a:t>
            </a:r>
            <a:endParaRPr lang="en-US" i="1" baseline="30000" dirty="0"/>
          </a:p>
        </p:txBody>
      </p:sp>
      <p:pic>
        <p:nvPicPr>
          <p:cNvPr id="8" name="Picture 7" descr="light-by-light.gif"/>
          <p:cNvPicPr>
            <a:picLocks noChangeAspect="1"/>
          </p:cNvPicPr>
          <p:nvPr/>
        </p:nvPicPr>
        <p:blipFill>
          <a:blip r:embed="rId4" cstate="print"/>
          <a:stretch>
            <a:fillRect/>
          </a:stretch>
        </p:blipFill>
        <p:spPr>
          <a:xfrm>
            <a:off x="1676400" y="2553527"/>
            <a:ext cx="1981200" cy="1807980"/>
          </a:xfrm>
          <a:prstGeom prst="rect">
            <a:avLst/>
          </a:prstGeom>
        </p:spPr>
      </p:pic>
      <p:sp>
        <p:nvSpPr>
          <p:cNvPr id="2" name="Title 1"/>
          <p:cNvSpPr>
            <a:spLocks noGrp="1"/>
          </p:cNvSpPr>
          <p:nvPr>
            <p:ph type="title"/>
          </p:nvPr>
        </p:nvSpPr>
        <p:spPr/>
        <p:txBody>
          <a:bodyPr/>
          <a:lstStyle/>
          <a:p>
            <a:pPr algn="r"/>
            <a:r>
              <a:rPr lang="en-US" sz="3600" i="1" dirty="0" err="1"/>
              <a:t>cf</a:t>
            </a:r>
            <a:r>
              <a:rPr lang="en-US" sz="3600" dirty="0" err="1"/>
              <a:t>.Quantum</a:t>
            </a:r>
            <a:r>
              <a:rPr lang="en-US" sz="3600" dirty="0"/>
              <a:t> Electrodynamics</a:t>
            </a:r>
          </a:p>
        </p:txBody>
      </p:sp>
      <p:sp>
        <p:nvSpPr>
          <p:cNvPr id="4" name="Date Placeholder 3"/>
          <p:cNvSpPr>
            <a:spLocks noGrp="1"/>
          </p:cNvSpPr>
          <p:nvPr>
            <p:ph type="dt" sz="half" idx="10"/>
          </p:nvPr>
        </p:nvSpPr>
        <p:spPr/>
        <p:txBody>
          <a:bodyPr/>
          <a:lstStyle/>
          <a:p>
            <a:r>
              <a:rPr lang="en-US"/>
              <a:t>.                    2025 October 13: NJU INP IWSHSSI 2025                                             (86)</a:t>
            </a:r>
            <a:endParaRPr lang="en-US" dirty="0"/>
          </a:p>
        </p:txBody>
      </p:sp>
      <p:sp>
        <p:nvSpPr>
          <p:cNvPr id="5" name="Footer Placeholder 4"/>
          <p:cNvSpPr>
            <a:spLocks noGrp="1"/>
          </p:cNvSpPr>
          <p:nvPr>
            <p:ph type="ftr" sz="quarter" idx="11"/>
          </p:nvPr>
        </p:nvSpPr>
        <p:spPr/>
        <p:txBody>
          <a:bodyPr/>
          <a:lstStyle/>
          <a:p>
            <a:r>
              <a:rPr lang="en-US" i="0"/>
              <a:t>Craig Roberts cdroberts@nju.edu.cn  470  1/4 Emergent Hadron Mass: Origins and Consequences</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53</a:t>
            </a:fld>
            <a:endParaRPr lang="en-US"/>
          </a:p>
        </p:txBody>
      </p:sp>
      <p:sp>
        <p:nvSpPr>
          <p:cNvPr id="9" name="TextBox 8"/>
          <p:cNvSpPr txBox="1"/>
          <p:nvPr/>
        </p:nvSpPr>
        <p:spPr>
          <a:xfrm>
            <a:off x="2958833" y="3200400"/>
            <a:ext cx="1308371" cy="400110"/>
          </a:xfrm>
          <a:prstGeom prst="rect">
            <a:avLst/>
          </a:prstGeom>
          <a:noFill/>
        </p:spPr>
        <p:txBody>
          <a:bodyPr wrap="none" rtlCol="0">
            <a:spAutoFit/>
          </a:bodyPr>
          <a:lstStyle/>
          <a:p>
            <a:r>
              <a:rPr lang="en-GB" sz="2000" dirty="0">
                <a:solidFill>
                  <a:srgbClr val="000099"/>
                </a:solidFill>
              </a:rPr>
              <a:t>O(</a:t>
            </a:r>
            <a:r>
              <a:rPr lang="el-GR" sz="2000" i="1" dirty="0">
                <a:solidFill>
                  <a:srgbClr val="000099"/>
                </a:solidFill>
              </a:rPr>
              <a:t>α</a:t>
            </a:r>
            <a:r>
              <a:rPr lang="en-US" sz="2000" i="1" baseline="30000" dirty="0">
                <a:solidFill>
                  <a:srgbClr val="000099"/>
                </a:solidFill>
              </a:rPr>
              <a:t>4</a:t>
            </a:r>
            <a:r>
              <a:rPr lang="en-US" sz="2000" dirty="0">
                <a:solidFill>
                  <a:srgbClr val="000099"/>
                </a:solidFill>
              </a:rPr>
              <a:t>)</a:t>
            </a:r>
            <a:r>
              <a:rPr lang="en-US" sz="2000" i="1" baseline="30000" dirty="0">
                <a:solidFill>
                  <a:srgbClr val="000099"/>
                </a:solidFill>
              </a:rPr>
              <a:t> </a:t>
            </a:r>
            <a:r>
              <a:rPr lang="en-US" sz="2000" dirty="0">
                <a:solidFill>
                  <a:srgbClr val="000099"/>
                </a:solidFill>
              </a:rPr>
              <a:t>≈10</a:t>
            </a:r>
            <a:r>
              <a:rPr lang="en-US" sz="2000" baseline="30000" dirty="0">
                <a:solidFill>
                  <a:srgbClr val="000099"/>
                </a:solidFill>
              </a:rPr>
              <a:t>-9</a:t>
            </a:r>
            <a:endParaRPr lang="en-GB" sz="2000" dirty="0">
              <a:solidFill>
                <a:srgbClr val="000099"/>
              </a:solidFill>
            </a:endParaRPr>
          </a:p>
        </p:txBody>
      </p:sp>
    </p:spTree>
    <p:extLst>
      <p:ext uri="{BB962C8B-B14F-4D97-AF65-F5344CB8AC3E}">
        <p14:creationId xmlns:p14="http://schemas.microsoft.com/office/powerpoint/2010/main" val="40347274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par>
                                <p:cTn id="10" presetID="2" presetClass="entr" presetSubtype="12" fill="hold" nodeType="withEffect">
                                  <p:stCondLst>
                                    <p:cond delay="0"/>
                                  </p:stCondLst>
                                  <p:childTnLst>
                                    <p:set>
                                      <p:cBhvr>
                                        <p:cTn id="11" dur="1" fill="hold">
                                          <p:stCondLst>
                                            <p:cond delay="0"/>
                                          </p:stCondLst>
                                        </p:cTn>
                                        <p:tgtEl>
                                          <p:spTgt spid="3">
                                            <p:txEl>
                                              <p:pRg st="9" end="9"/>
                                            </p:txEl>
                                          </p:spTgt>
                                        </p:tgtEl>
                                        <p:attrNameLst>
                                          <p:attrName>style.visibility</p:attrName>
                                        </p:attrNameLst>
                                      </p:cBhvr>
                                      <p:to>
                                        <p:strVal val="visible"/>
                                      </p:to>
                                    </p:set>
                                    <p:anim calcmode="lin" valueType="num">
                                      <p:cBhvr additive="base">
                                        <p:cTn id="12" dur="10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3">
                                            <p:txEl>
                                              <p:pRg st="9" end="9"/>
                                            </p:txEl>
                                          </p:spTgt>
                                        </p:tgtEl>
                                        <p:attrNameLst>
                                          <p:attrName>ppt_y</p:attrName>
                                        </p:attrNameLst>
                                      </p:cBhvr>
                                      <p:tavLst>
                                        <p:tav tm="0">
                                          <p:val>
                                            <p:strVal val="1+#ppt_h/2"/>
                                          </p:val>
                                        </p:tav>
                                        <p:tav tm="100000">
                                          <p:val>
                                            <p:strVal val="#ppt_y"/>
                                          </p:val>
                                        </p:tav>
                                      </p:tavLst>
                                    </p:anim>
                                  </p:childTnLst>
                                </p:cTn>
                              </p:par>
                              <p:par>
                                <p:cTn id="14" presetID="2" presetClass="entr" presetSubtype="12" fill="hold" nodeType="withEffect">
                                  <p:stCondLst>
                                    <p:cond delay="0"/>
                                  </p:stCondLst>
                                  <p:childTnLst>
                                    <p:set>
                                      <p:cBhvr>
                                        <p:cTn id="15" dur="1" fill="hold">
                                          <p:stCondLst>
                                            <p:cond delay="0"/>
                                          </p:stCondLst>
                                        </p:cTn>
                                        <p:tgtEl>
                                          <p:spTgt spid="3">
                                            <p:txEl>
                                              <p:pRg st="10" end="10"/>
                                            </p:txEl>
                                          </p:spTgt>
                                        </p:tgtEl>
                                        <p:attrNameLst>
                                          <p:attrName>style.visibility</p:attrName>
                                        </p:attrNameLst>
                                      </p:cBhvr>
                                      <p:to>
                                        <p:strVal val="visible"/>
                                      </p:to>
                                    </p:set>
                                    <p:anim calcmode="lin" valueType="num">
                                      <p:cBhvr additive="base">
                                        <p:cTn id="16" dur="10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17" dur="1000" fill="hold"/>
                                        <p:tgtEl>
                                          <p:spTgt spid="3">
                                            <p:txEl>
                                              <p:pRg st="10" end="10"/>
                                            </p:txEl>
                                          </p:spTgt>
                                        </p:tgtEl>
                                        <p:attrNameLst>
                                          <p:attrName>ppt_y</p:attrName>
                                        </p:attrNameLst>
                                      </p:cBhvr>
                                      <p:tavLst>
                                        <p:tav tm="0">
                                          <p:val>
                                            <p:strVal val="1+#ppt_h/2"/>
                                          </p:val>
                                        </p:tav>
                                        <p:tav tm="100000">
                                          <p:val>
                                            <p:strVal val="#ppt_y"/>
                                          </p:val>
                                        </p:tav>
                                      </p:tavLst>
                                    </p:anim>
                                  </p:childTnLst>
                                </p:cTn>
                              </p:par>
                              <p:par>
                                <p:cTn id="18" presetID="2" presetClass="entr" presetSubtype="12" fill="hold" nodeType="withEffect">
                                  <p:stCondLst>
                                    <p:cond delay="0"/>
                                  </p:stCondLst>
                                  <p:childTnLst>
                                    <p:set>
                                      <p:cBhvr>
                                        <p:cTn id="19" dur="1" fill="hold">
                                          <p:stCondLst>
                                            <p:cond delay="0"/>
                                          </p:stCondLst>
                                        </p:cTn>
                                        <p:tgtEl>
                                          <p:spTgt spid="3">
                                            <p:txEl>
                                              <p:pRg st="11" end="11"/>
                                            </p:txEl>
                                          </p:spTgt>
                                        </p:tgtEl>
                                        <p:attrNameLst>
                                          <p:attrName>style.visibility</p:attrName>
                                        </p:attrNameLst>
                                      </p:cBhvr>
                                      <p:to>
                                        <p:strVal val="visible"/>
                                      </p:to>
                                    </p:set>
                                    <p:anim calcmode="lin" valueType="num">
                                      <p:cBhvr additive="base">
                                        <p:cTn id="20" dur="1000" fill="hold"/>
                                        <p:tgtEl>
                                          <p:spTgt spid="3">
                                            <p:txEl>
                                              <p:pRg st="11" end="11"/>
                                            </p:txEl>
                                          </p:spTgt>
                                        </p:tgtEl>
                                        <p:attrNameLst>
                                          <p:attrName>ppt_x</p:attrName>
                                        </p:attrNameLst>
                                      </p:cBhvr>
                                      <p:tavLst>
                                        <p:tav tm="0">
                                          <p:val>
                                            <p:strVal val="0-#ppt_w/2"/>
                                          </p:val>
                                        </p:tav>
                                        <p:tav tm="100000">
                                          <p:val>
                                            <p:strVal val="#ppt_x"/>
                                          </p:val>
                                        </p:tav>
                                      </p:tavLst>
                                    </p:anim>
                                    <p:anim calcmode="lin" valueType="num">
                                      <p:cBhvr additive="base">
                                        <p:cTn id="21" dur="1000" fill="hold"/>
                                        <p:tgtEl>
                                          <p:spTgt spid="3">
                                            <p:txEl>
                                              <p:pRg st="11" end="11"/>
                                            </p:txEl>
                                          </p:spTgt>
                                        </p:tgtEl>
                                        <p:attrNameLst>
                                          <p:attrName>ppt_y</p:attrName>
                                        </p:attrNameLst>
                                      </p:cBhvr>
                                      <p:tavLst>
                                        <p:tav tm="0">
                                          <p:val>
                                            <p:strVal val="1+#ppt_h/2"/>
                                          </p:val>
                                        </p:tav>
                                        <p:tav tm="100000">
                                          <p:val>
                                            <p:strVal val="#ppt_y"/>
                                          </p:val>
                                        </p:tav>
                                      </p:tavLst>
                                    </p:anim>
                                  </p:childTnLst>
                                </p:cTn>
                              </p:par>
                              <p:par>
                                <p:cTn id="22" presetID="2" presetClass="entr" presetSubtype="12" fill="hold" nodeType="withEffect">
                                  <p:stCondLst>
                                    <p:cond delay="0"/>
                                  </p:stCondLst>
                                  <p:childTnLst>
                                    <p:set>
                                      <p:cBhvr>
                                        <p:cTn id="23" dur="1" fill="hold">
                                          <p:stCondLst>
                                            <p:cond delay="0"/>
                                          </p:stCondLst>
                                        </p:cTn>
                                        <p:tgtEl>
                                          <p:spTgt spid="3">
                                            <p:txEl>
                                              <p:pRg st="12" end="12"/>
                                            </p:txEl>
                                          </p:spTgt>
                                        </p:tgtEl>
                                        <p:attrNameLst>
                                          <p:attrName>style.visibility</p:attrName>
                                        </p:attrNameLst>
                                      </p:cBhvr>
                                      <p:to>
                                        <p:strVal val="visible"/>
                                      </p:to>
                                    </p:set>
                                    <p:anim calcmode="lin" valueType="num">
                                      <p:cBhvr additive="base">
                                        <p:cTn id="24" dur="1000" fill="hold"/>
                                        <p:tgtEl>
                                          <p:spTgt spid="3">
                                            <p:txEl>
                                              <p:pRg st="12" end="12"/>
                                            </p:txEl>
                                          </p:spTgt>
                                        </p:tgtEl>
                                        <p:attrNameLst>
                                          <p:attrName>ppt_x</p:attrName>
                                        </p:attrNameLst>
                                      </p:cBhvr>
                                      <p:tavLst>
                                        <p:tav tm="0">
                                          <p:val>
                                            <p:strVal val="0-#ppt_w/2"/>
                                          </p:val>
                                        </p:tav>
                                        <p:tav tm="100000">
                                          <p:val>
                                            <p:strVal val="#ppt_x"/>
                                          </p:val>
                                        </p:tav>
                                      </p:tavLst>
                                    </p:anim>
                                    <p:anim calcmode="lin" valueType="num">
                                      <p:cBhvr additive="base">
                                        <p:cTn id="25" dur="1000" fill="hold"/>
                                        <p:tgtEl>
                                          <p:spTgt spid="3">
                                            <p:txEl>
                                              <p:pRg st="12" end="12"/>
                                            </p:txEl>
                                          </p:spTgt>
                                        </p:tgtEl>
                                        <p:attrNameLst>
                                          <p:attrName>ppt_y</p:attrName>
                                        </p:attrNameLst>
                                      </p:cBhvr>
                                      <p:tavLst>
                                        <p:tav tm="0">
                                          <p:val>
                                            <p:strVal val="1+#ppt_h/2"/>
                                          </p:val>
                                        </p:tav>
                                        <p:tav tm="100000">
                                          <p:val>
                                            <p:strVal val="#ppt_y"/>
                                          </p:val>
                                        </p:tav>
                                      </p:tavLst>
                                    </p:anim>
                                  </p:childTnLst>
                                </p:cTn>
                              </p:par>
                              <p:par>
                                <p:cTn id="26" presetID="2" presetClass="entr" presetSubtype="6"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1000" fill="hold"/>
                                        <p:tgtEl>
                                          <p:spTgt spid="8"/>
                                        </p:tgtEl>
                                        <p:attrNameLst>
                                          <p:attrName>ppt_x</p:attrName>
                                        </p:attrNameLst>
                                      </p:cBhvr>
                                      <p:tavLst>
                                        <p:tav tm="0">
                                          <p:val>
                                            <p:strVal val="1+#ppt_w/2"/>
                                          </p:val>
                                        </p:tav>
                                        <p:tav tm="100000">
                                          <p:val>
                                            <p:strVal val="#ppt_x"/>
                                          </p:val>
                                        </p:tav>
                                      </p:tavLst>
                                    </p:anim>
                                    <p:anim calcmode="lin" valueType="num">
                                      <p:cBhvr additive="base">
                                        <p:cTn id="29" dur="1000" fill="hold"/>
                                        <p:tgtEl>
                                          <p:spTgt spid="8"/>
                                        </p:tgtEl>
                                        <p:attrNameLst>
                                          <p:attrName>ppt_y</p:attrName>
                                        </p:attrNameLst>
                                      </p:cBhvr>
                                      <p:tavLst>
                                        <p:tav tm="0">
                                          <p:val>
                                            <p:strVal val="1+#ppt_h/2"/>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otherphotons.jpg"/>
          <p:cNvPicPr>
            <a:picLocks noChangeAspect="1"/>
          </p:cNvPicPr>
          <p:nvPr/>
        </p:nvPicPr>
        <p:blipFill>
          <a:blip r:embed="rId3" cstate="print"/>
          <a:stretch>
            <a:fillRect/>
          </a:stretch>
        </p:blipFill>
        <p:spPr>
          <a:xfrm>
            <a:off x="4495800" y="1676401"/>
            <a:ext cx="6019800" cy="4201820"/>
          </a:xfrm>
          <a:prstGeom prst="rect">
            <a:avLst/>
          </a:prstGeom>
        </p:spPr>
      </p:pic>
      <p:sp>
        <p:nvSpPr>
          <p:cNvPr id="3" name="Content Placeholder 2"/>
          <p:cNvSpPr>
            <a:spLocks noGrp="1"/>
          </p:cNvSpPr>
          <p:nvPr>
            <p:ph idx="1"/>
          </p:nvPr>
        </p:nvSpPr>
        <p:spPr>
          <a:xfrm>
            <a:off x="609599" y="990603"/>
            <a:ext cx="10871201" cy="4525963"/>
          </a:xfrm>
        </p:spPr>
        <p:txBody>
          <a:bodyPr/>
          <a:lstStyle/>
          <a:p>
            <a:r>
              <a:rPr lang="en-US" dirty="0"/>
              <a:t>QED is the archetypal gauge field theory</a:t>
            </a:r>
          </a:p>
          <a:p>
            <a:r>
              <a:rPr lang="en-US" dirty="0" err="1"/>
              <a:t>Perturbatively</a:t>
            </a:r>
            <a:r>
              <a:rPr lang="en-US" dirty="0"/>
              <a:t> simple</a:t>
            </a:r>
          </a:p>
          <a:p>
            <a:pPr>
              <a:spcAft>
                <a:spcPts val="1200"/>
              </a:spcAft>
              <a:buNone/>
            </a:pPr>
            <a:r>
              <a:rPr lang="en-US" dirty="0"/>
              <a:t>	but </a:t>
            </a:r>
            <a:r>
              <a:rPr lang="en-US" dirty="0" err="1"/>
              <a:t>nonperturbatively</a:t>
            </a:r>
            <a:r>
              <a:rPr lang="en-US" dirty="0"/>
              <a:t> undefined</a:t>
            </a:r>
          </a:p>
          <a:p>
            <a:endParaRPr lang="en-US" dirty="0"/>
          </a:p>
          <a:p>
            <a:endParaRPr lang="en-US" dirty="0"/>
          </a:p>
          <a:p>
            <a:pPr>
              <a:buNone/>
            </a:pPr>
            <a:endParaRPr lang="en-US" dirty="0"/>
          </a:p>
          <a:p>
            <a:endParaRPr lang="en-US" dirty="0"/>
          </a:p>
          <a:p>
            <a:endParaRPr lang="en-US" dirty="0"/>
          </a:p>
          <a:p>
            <a:endParaRPr lang="en-US" dirty="0"/>
          </a:p>
          <a:p>
            <a:r>
              <a:rPr lang="en-US" dirty="0" err="1"/>
              <a:t>Chracteristic</a:t>
            </a:r>
            <a:r>
              <a:rPr lang="en-US" dirty="0"/>
              <a:t> feature: </a:t>
            </a:r>
          </a:p>
          <a:p>
            <a:pPr>
              <a:buNone/>
            </a:pPr>
            <a:r>
              <a:rPr lang="en-US" dirty="0"/>
              <a:t>	Light-by-light scattering; i.e., </a:t>
            </a:r>
          </a:p>
          <a:p>
            <a:pPr>
              <a:buNone/>
            </a:pPr>
            <a:r>
              <a:rPr lang="en-US" dirty="0"/>
              <a:t>	photon-photon interaction – leading-order contribution takes</a:t>
            </a:r>
          </a:p>
          <a:p>
            <a:pPr>
              <a:buNone/>
            </a:pPr>
            <a:r>
              <a:rPr lang="en-US" dirty="0"/>
              <a:t>	place at order </a:t>
            </a:r>
            <a:r>
              <a:rPr lang="el-GR" i="1" dirty="0"/>
              <a:t>α</a:t>
            </a:r>
            <a:r>
              <a:rPr lang="en-US" i="1" baseline="30000" dirty="0"/>
              <a:t>4</a:t>
            </a:r>
            <a:r>
              <a:rPr lang="en-US" dirty="0"/>
              <a:t>. Extremely small probability because </a:t>
            </a:r>
            <a:r>
              <a:rPr lang="el-GR" i="1" dirty="0"/>
              <a:t>α</a:t>
            </a:r>
            <a:r>
              <a:rPr lang="en-US" i="1" baseline="30000" dirty="0"/>
              <a:t>4 </a:t>
            </a:r>
            <a:r>
              <a:rPr lang="en-US" dirty="0"/>
              <a:t>≈10</a:t>
            </a:r>
            <a:r>
              <a:rPr lang="en-US" baseline="30000" dirty="0"/>
              <a:t>-9 </a:t>
            </a:r>
            <a:r>
              <a:rPr lang="en-US" dirty="0"/>
              <a:t>!</a:t>
            </a:r>
            <a:endParaRPr lang="en-US" i="1" baseline="30000" dirty="0"/>
          </a:p>
        </p:txBody>
      </p:sp>
      <p:pic>
        <p:nvPicPr>
          <p:cNvPr id="8" name="Picture 7" descr="light-by-light.gif"/>
          <p:cNvPicPr>
            <a:picLocks noChangeAspect="1"/>
          </p:cNvPicPr>
          <p:nvPr/>
        </p:nvPicPr>
        <p:blipFill>
          <a:blip r:embed="rId4" cstate="print"/>
          <a:stretch>
            <a:fillRect/>
          </a:stretch>
        </p:blipFill>
        <p:spPr>
          <a:xfrm>
            <a:off x="1676400" y="2553527"/>
            <a:ext cx="1981200" cy="1807980"/>
          </a:xfrm>
          <a:prstGeom prst="rect">
            <a:avLst/>
          </a:prstGeom>
        </p:spPr>
      </p:pic>
      <p:sp>
        <p:nvSpPr>
          <p:cNvPr id="2" name="Title 1"/>
          <p:cNvSpPr>
            <a:spLocks noGrp="1"/>
          </p:cNvSpPr>
          <p:nvPr>
            <p:ph type="title"/>
          </p:nvPr>
        </p:nvSpPr>
        <p:spPr/>
        <p:txBody>
          <a:bodyPr/>
          <a:lstStyle/>
          <a:p>
            <a:pPr algn="r"/>
            <a:r>
              <a:rPr lang="en-US" sz="3600" i="1" dirty="0" err="1"/>
              <a:t>cf</a:t>
            </a:r>
            <a:r>
              <a:rPr lang="en-US" sz="3600" dirty="0" err="1"/>
              <a:t>.Quantum</a:t>
            </a:r>
            <a:r>
              <a:rPr lang="en-US" sz="3600" dirty="0"/>
              <a:t> Electrodynamics</a:t>
            </a:r>
          </a:p>
        </p:txBody>
      </p:sp>
      <p:sp>
        <p:nvSpPr>
          <p:cNvPr id="4" name="Date Placeholder 3"/>
          <p:cNvSpPr>
            <a:spLocks noGrp="1"/>
          </p:cNvSpPr>
          <p:nvPr>
            <p:ph type="dt" sz="half" idx="10"/>
          </p:nvPr>
        </p:nvSpPr>
        <p:spPr/>
        <p:txBody>
          <a:bodyPr/>
          <a:lstStyle/>
          <a:p>
            <a:r>
              <a:rPr lang="en-US"/>
              <a:t>.                    2025 October 13: NJU INP IWSHSSI 2025                                             (86)</a:t>
            </a:r>
            <a:endParaRPr lang="en-US" dirty="0"/>
          </a:p>
        </p:txBody>
      </p:sp>
      <p:sp>
        <p:nvSpPr>
          <p:cNvPr id="5" name="Footer Placeholder 4"/>
          <p:cNvSpPr>
            <a:spLocks noGrp="1"/>
          </p:cNvSpPr>
          <p:nvPr>
            <p:ph type="ftr" sz="quarter" idx="11"/>
          </p:nvPr>
        </p:nvSpPr>
        <p:spPr/>
        <p:txBody>
          <a:bodyPr/>
          <a:lstStyle/>
          <a:p>
            <a:r>
              <a:rPr lang="en-US" i="0"/>
              <a:t>Craig Roberts cdroberts@nju.edu.cn  470  1/4 Emergent Hadron Mass: Origins and Consequences</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54</a:t>
            </a:fld>
            <a:endParaRPr lang="en-US"/>
          </a:p>
        </p:txBody>
      </p:sp>
      <p:sp>
        <p:nvSpPr>
          <p:cNvPr id="9" name="TextBox 8"/>
          <p:cNvSpPr txBox="1"/>
          <p:nvPr/>
        </p:nvSpPr>
        <p:spPr>
          <a:xfrm>
            <a:off x="2958833" y="3200400"/>
            <a:ext cx="1308371" cy="400110"/>
          </a:xfrm>
          <a:prstGeom prst="rect">
            <a:avLst/>
          </a:prstGeom>
          <a:noFill/>
        </p:spPr>
        <p:txBody>
          <a:bodyPr wrap="none" rtlCol="0">
            <a:spAutoFit/>
          </a:bodyPr>
          <a:lstStyle/>
          <a:p>
            <a:r>
              <a:rPr lang="en-GB" sz="2000" dirty="0">
                <a:solidFill>
                  <a:srgbClr val="000099"/>
                </a:solidFill>
              </a:rPr>
              <a:t>O(</a:t>
            </a:r>
            <a:r>
              <a:rPr lang="el-GR" sz="2000" i="1" dirty="0">
                <a:solidFill>
                  <a:srgbClr val="000099"/>
                </a:solidFill>
              </a:rPr>
              <a:t>α</a:t>
            </a:r>
            <a:r>
              <a:rPr lang="en-US" sz="2000" i="1" baseline="30000" dirty="0">
                <a:solidFill>
                  <a:srgbClr val="000099"/>
                </a:solidFill>
              </a:rPr>
              <a:t>4</a:t>
            </a:r>
            <a:r>
              <a:rPr lang="en-US" sz="2000" dirty="0">
                <a:solidFill>
                  <a:srgbClr val="000099"/>
                </a:solidFill>
              </a:rPr>
              <a:t>)</a:t>
            </a:r>
            <a:r>
              <a:rPr lang="en-US" sz="2000" i="1" baseline="30000" dirty="0">
                <a:solidFill>
                  <a:srgbClr val="000099"/>
                </a:solidFill>
              </a:rPr>
              <a:t> </a:t>
            </a:r>
            <a:r>
              <a:rPr lang="en-US" sz="2000" dirty="0">
                <a:solidFill>
                  <a:srgbClr val="000099"/>
                </a:solidFill>
              </a:rPr>
              <a:t>≈10</a:t>
            </a:r>
            <a:r>
              <a:rPr lang="en-US" sz="2000" baseline="30000" dirty="0">
                <a:solidFill>
                  <a:srgbClr val="000099"/>
                </a:solidFill>
              </a:rPr>
              <a:t>-9</a:t>
            </a:r>
            <a:endParaRPr lang="en-GB" sz="2000" dirty="0">
              <a:solidFill>
                <a:srgbClr val="000099"/>
              </a:solidFill>
            </a:endParaRPr>
          </a:p>
        </p:txBody>
      </p:sp>
      <p:sp>
        <p:nvSpPr>
          <p:cNvPr id="10" name="TextBox 9">
            <a:extLst>
              <a:ext uri="{FF2B5EF4-FFF2-40B4-BE49-F238E27FC236}">
                <a16:creationId xmlns:a16="http://schemas.microsoft.com/office/drawing/2014/main" id="{0713FCF2-2255-4F9B-B41E-474EBEE65134}"/>
              </a:ext>
            </a:extLst>
          </p:cNvPr>
          <p:cNvSpPr txBox="1"/>
          <p:nvPr/>
        </p:nvSpPr>
        <p:spPr>
          <a:xfrm>
            <a:off x="533401" y="533400"/>
            <a:ext cx="8839199" cy="1323439"/>
          </a:xfrm>
          <a:prstGeom prst="rect">
            <a:avLst/>
          </a:prstGeom>
          <a:solidFill>
            <a:schemeClr val="bg1"/>
          </a:solidFill>
          <a:ln>
            <a:solidFill>
              <a:schemeClr val="accent1">
                <a:lumMod val="75000"/>
              </a:schemeClr>
            </a:solidFill>
          </a:ln>
        </p:spPr>
        <p:txBody>
          <a:bodyPr wrap="square" rtlCol="0">
            <a:spAutoFit/>
          </a:bodyPr>
          <a:lstStyle/>
          <a:p>
            <a:pPr algn="ctr"/>
            <a:r>
              <a:rPr lang="en-AU" sz="2000" i="1" dirty="0">
                <a:solidFill>
                  <a:srgbClr val="0070C0"/>
                </a:solidFill>
              </a:rPr>
              <a:t>Physicists from the </a:t>
            </a:r>
            <a:r>
              <a:rPr lang="en-AU" sz="2000" i="1" dirty="0">
                <a:solidFill>
                  <a:srgbClr val="0070C0"/>
                </a:solidFill>
                <a:hlinkClick r:id="rId5"/>
              </a:rPr>
              <a:t>ATLAS</a:t>
            </a:r>
            <a:r>
              <a:rPr lang="en-AU" sz="2000" i="1" dirty="0">
                <a:solidFill>
                  <a:srgbClr val="0070C0"/>
                </a:solidFill>
              </a:rPr>
              <a:t> experiment at CERN have found the first direct evidence of high energy light-by-light scattering, a very rare process in which two photons – particles of light – interact and change direction. The result, published </a:t>
            </a:r>
            <a:r>
              <a:rPr lang="en-AU" sz="2000" b="1" i="1" u="sng" dirty="0">
                <a:solidFill>
                  <a:srgbClr val="0070C0"/>
                </a:solidFill>
              </a:rPr>
              <a:t>16 August 2017</a:t>
            </a:r>
            <a:r>
              <a:rPr lang="en-AU" sz="2000" i="1" dirty="0">
                <a:solidFill>
                  <a:srgbClr val="0070C0"/>
                </a:solidFill>
              </a:rPr>
              <a:t>, confirms one of the oldest predictions of quantum electrodynamics (QED).</a:t>
            </a:r>
            <a:endParaRPr lang="en-GB" sz="2000" i="1" dirty="0">
              <a:solidFill>
                <a:srgbClr val="0070C0"/>
              </a:solidFill>
            </a:endParaRPr>
          </a:p>
        </p:txBody>
      </p:sp>
      <p:pic>
        <p:nvPicPr>
          <p:cNvPr id="11" name="Picture 10">
            <a:extLst>
              <a:ext uri="{FF2B5EF4-FFF2-40B4-BE49-F238E27FC236}">
                <a16:creationId xmlns:a16="http://schemas.microsoft.com/office/drawing/2014/main" id="{F4633BE3-BD46-4ACE-B624-49D9BE8C60B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 y="2366226"/>
            <a:ext cx="4434101" cy="3148212"/>
          </a:xfrm>
          <a:prstGeom prst="rect">
            <a:avLst/>
          </a:prstGeom>
        </p:spPr>
      </p:pic>
    </p:spTree>
    <p:extLst>
      <p:ext uri="{BB962C8B-B14F-4D97-AF65-F5344CB8AC3E}">
        <p14:creationId xmlns:p14="http://schemas.microsoft.com/office/powerpoint/2010/main" val="1516957316"/>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bwMode="auto">
          <a:xfrm>
            <a:off x="1981200" y="1066803"/>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891" indent="-342891" fontAlgn="base">
              <a:spcBef>
                <a:spcPct val="20000"/>
              </a:spcBef>
              <a:spcAft>
                <a:spcPct val="0"/>
              </a:spcAft>
              <a:buClr>
                <a:srgbClr val="1F497D"/>
              </a:buClr>
              <a:defRPr/>
            </a:pPr>
            <a:r>
              <a:rPr lang="en-US" sz="2400" kern="0" dirty="0">
                <a:solidFill>
                  <a:schemeClr val="tx2">
                    <a:lumMod val="75000"/>
                  </a:schemeClr>
                </a:solidFill>
              </a:rPr>
              <a:t>Relativistic Quantum Gauge Field Theory:</a:t>
            </a:r>
          </a:p>
          <a:p>
            <a:pPr marL="342891" indent="-342891" fontAlgn="base">
              <a:spcBef>
                <a:spcPct val="20000"/>
              </a:spcBef>
              <a:spcAft>
                <a:spcPct val="0"/>
              </a:spcAft>
              <a:buClr>
                <a:srgbClr val="1F497D"/>
              </a:buClr>
              <a:buFont typeface="Wingdings" pitchFamily="2" charset="2"/>
              <a:buChar char="Ø"/>
              <a:defRPr/>
            </a:pPr>
            <a:r>
              <a:rPr lang="en-US" sz="2400" kern="0" dirty="0">
                <a:solidFill>
                  <a:schemeClr val="tx2">
                    <a:lumMod val="75000"/>
                  </a:schemeClr>
                </a:solidFill>
              </a:rPr>
              <a:t>Interactions mediated by vector boson exchange</a:t>
            </a:r>
          </a:p>
          <a:p>
            <a:pPr marL="342891" indent="-342891" fontAlgn="base">
              <a:spcBef>
                <a:spcPct val="20000"/>
              </a:spcBef>
              <a:spcAft>
                <a:spcPct val="0"/>
              </a:spcAft>
              <a:buClr>
                <a:srgbClr val="1F497D"/>
              </a:buClr>
              <a:buFont typeface="Wingdings" pitchFamily="2" charset="2"/>
              <a:buChar char="Ø"/>
              <a:defRPr/>
            </a:pPr>
            <a:r>
              <a:rPr lang="en-US" sz="2400" kern="0" dirty="0">
                <a:solidFill>
                  <a:schemeClr val="tx2">
                    <a:lumMod val="75000"/>
                  </a:schemeClr>
                </a:solidFill>
              </a:rPr>
              <a:t>Vector bosons are </a:t>
            </a:r>
            <a:r>
              <a:rPr lang="en-US" sz="2400" i="1" kern="0" dirty="0" err="1">
                <a:solidFill>
                  <a:schemeClr val="tx2">
                    <a:lumMod val="75000"/>
                  </a:schemeClr>
                </a:solidFill>
              </a:rPr>
              <a:t>perturbatively</a:t>
            </a:r>
            <a:r>
              <a:rPr lang="en-US" sz="2400" kern="0" dirty="0" err="1">
                <a:solidFill>
                  <a:schemeClr val="tx2">
                    <a:lumMod val="75000"/>
                  </a:schemeClr>
                </a:solidFill>
              </a:rPr>
              <a:t>-massless</a:t>
            </a:r>
            <a:endParaRPr lang="en-US" sz="2400" kern="0" dirty="0">
              <a:solidFill>
                <a:schemeClr val="tx2">
                  <a:lumMod val="75000"/>
                </a:schemeClr>
              </a:solidFill>
            </a:endParaRPr>
          </a:p>
          <a:p>
            <a:pPr marL="342891" indent="-342891" fontAlgn="base">
              <a:spcBef>
                <a:spcPct val="20000"/>
              </a:spcBef>
              <a:spcAft>
                <a:spcPct val="0"/>
              </a:spcAft>
              <a:buClr>
                <a:srgbClr val="1F497D"/>
              </a:buClr>
              <a:buFont typeface="Wingdings" pitchFamily="2" charset="2"/>
              <a:buChar char="Ø"/>
              <a:defRPr/>
            </a:pPr>
            <a:endParaRPr lang="en-US" sz="2400" kern="0" dirty="0">
              <a:solidFill>
                <a:schemeClr val="tx2">
                  <a:lumMod val="75000"/>
                </a:schemeClr>
              </a:solidFill>
            </a:endParaRPr>
          </a:p>
          <a:p>
            <a:pPr marL="342891" indent="-342891" fontAlgn="base">
              <a:spcBef>
                <a:spcPct val="20000"/>
              </a:spcBef>
              <a:spcAft>
                <a:spcPct val="0"/>
              </a:spcAft>
              <a:buClr>
                <a:srgbClr val="1F497D"/>
              </a:buClr>
              <a:buFont typeface="Wingdings" pitchFamily="2" charset="2"/>
              <a:buChar char="Ø"/>
              <a:defRPr/>
            </a:pPr>
            <a:endParaRPr lang="en-US" sz="2400" kern="0" dirty="0">
              <a:solidFill>
                <a:schemeClr val="tx2">
                  <a:lumMod val="75000"/>
                </a:schemeClr>
              </a:solidFill>
            </a:endParaRPr>
          </a:p>
          <a:p>
            <a:pPr marL="342891" indent="-342891" fontAlgn="base">
              <a:spcBef>
                <a:spcPct val="20000"/>
              </a:spcBef>
              <a:spcAft>
                <a:spcPct val="0"/>
              </a:spcAft>
              <a:buClr>
                <a:srgbClr val="1F497D"/>
              </a:buClr>
              <a:buFont typeface="Wingdings" pitchFamily="2" charset="2"/>
              <a:buChar char="Ø"/>
              <a:defRPr/>
            </a:pPr>
            <a:endParaRPr lang="en-US" sz="2400" kern="0" dirty="0">
              <a:solidFill>
                <a:schemeClr val="tx2">
                  <a:lumMod val="75000"/>
                </a:schemeClr>
              </a:solidFill>
            </a:endParaRPr>
          </a:p>
          <a:p>
            <a:pPr marL="342891" indent="-342891" fontAlgn="base">
              <a:spcBef>
                <a:spcPct val="20000"/>
              </a:spcBef>
              <a:spcAft>
                <a:spcPct val="0"/>
              </a:spcAft>
              <a:buClr>
                <a:srgbClr val="1F497D"/>
              </a:buClr>
              <a:buFont typeface="Wingdings" pitchFamily="2" charset="2"/>
              <a:buChar char="Ø"/>
              <a:defRPr/>
            </a:pPr>
            <a:endParaRPr lang="en-US" sz="2400" kern="0" dirty="0">
              <a:solidFill>
                <a:schemeClr val="tx2">
                  <a:lumMod val="75000"/>
                </a:schemeClr>
              </a:solidFill>
            </a:endParaRPr>
          </a:p>
          <a:p>
            <a:pPr marL="342891" indent="-342891" fontAlgn="base">
              <a:spcBef>
                <a:spcPct val="20000"/>
              </a:spcBef>
              <a:spcAft>
                <a:spcPct val="0"/>
              </a:spcAft>
              <a:buClr>
                <a:srgbClr val="1F497D"/>
              </a:buClr>
              <a:buFont typeface="Wingdings" pitchFamily="2" charset="2"/>
              <a:buChar char="Ø"/>
              <a:defRPr/>
            </a:pPr>
            <a:endParaRPr lang="en-US" sz="2400" kern="0" dirty="0">
              <a:solidFill>
                <a:schemeClr val="tx2">
                  <a:lumMod val="75000"/>
                </a:schemeClr>
              </a:solidFill>
            </a:endParaRPr>
          </a:p>
          <a:p>
            <a:pPr marL="342891" indent="-342891" fontAlgn="base">
              <a:spcBef>
                <a:spcPct val="20000"/>
              </a:spcBef>
              <a:spcAft>
                <a:spcPct val="0"/>
              </a:spcAft>
              <a:buClr>
                <a:srgbClr val="1F497D"/>
              </a:buClr>
              <a:buFont typeface="Wingdings" pitchFamily="2" charset="2"/>
              <a:buChar char="Ø"/>
              <a:defRPr/>
            </a:pPr>
            <a:endParaRPr lang="en-US" sz="2400" kern="0" dirty="0">
              <a:solidFill>
                <a:schemeClr val="tx2">
                  <a:lumMod val="75000"/>
                </a:schemeClr>
              </a:solidFill>
            </a:endParaRPr>
          </a:p>
          <a:p>
            <a:pPr marL="342891" indent="-342891" fontAlgn="base">
              <a:spcBef>
                <a:spcPct val="20000"/>
              </a:spcBef>
              <a:spcAft>
                <a:spcPct val="0"/>
              </a:spcAft>
              <a:buClr>
                <a:srgbClr val="1F497D"/>
              </a:buClr>
              <a:buFont typeface="Wingdings" pitchFamily="2" charset="2"/>
              <a:buChar char="Ø"/>
            </a:pPr>
            <a:r>
              <a:rPr lang="en-US" sz="2400" kern="0" dirty="0">
                <a:solidFill>
                  <a:schemeClr val="tx2">
                    <a:lumMod val="75000"/>
                  </a:schemeClr>
                </a:solidFill>
              </a:rPr>
              <a:t>Similar interaction in QED</a:t>
            </a:r>
          </a:p>
          <a:p>
            <a:pPr marL="342891" indent="-342891" fontAlgn="base">
              <a:spcBef>
                <a:spcPct val="20000"/>
              </a:spcBef>
              <a:spcAft>
                <a:spcPct val="0"/>
              </a:spcAft>
              <a:buClr>
                <a:srgbClr val="1F497D"/>
              </a:buClr>
              <a:buFont typeface="Wingdings" pitchFamily="2" charset="2"/>
              <a:buChar char="Ø"/>
            </a:pPr>
            <a:r>
              <a:rPr lang="en-US" sz="2400" kern="0" dirty="0">
                <a:solidFill>
                  <a:schemeClr val="tx2">
                    <a:lumMod val="75000"/>
                  </a:schemeClr>
                </a:solidFill>
              </a:rPr>
              <a:t>Special feature of QCD – gluon self-interactions</a:t>
            </a:r>
          </a:p>
          <a:p>
            <a:pPr marL="342891" indent="-342891" fontAlgn="base">
              <a:spcBef>
                <a:spcPct val="20000"/>
              </a:spcBef>
              <a:spcAft>
                <a:spcPct val="0"/>
              </a:spcAft>
              <a:buClr>
                <a:srgbClr val="1F497D"/>
              </a:buClr>
              <a:buFont typeface="Wingdings" pitchFamily="2" charset="2"/>
              <a:buChar char="Ø"/>
              <a:defRPr/>
            </a:pPr>
            <a:endParaRPr lang="en-US" sz="2400" kern="0" dirty="0"/>
          </a:p>
        </p:txBody>
      </p:sp>
      <p:pic>
        <p:nvPicPr>
          <p:cNvPr id="7" name="Content Placeholder 6" descr="onegluonexchange.gif"/>
          <p:cNvPicPr>
            <a:picLocks noGrp="1" noChangeAspect="1"/>
          </p:cNvPicPr>
          <p:nvPr>
            <p:ph idx="1"/>
          </p:nvPr>
        </p:nvPicPr>
        <p:blipFill>
          <a:blip r:embed="rId3" cstate="print"/>
          <a:stretch>
            <a:fillRect/>
          </a:stretch>
        </p:blipFill>
        <p:spPr>
          <a:xfrm>
            <a:off x="1828800" y="2514604"/>
            <a:ext cx="2804160" cy="2212457"/>
          </a:xfrm>
        </p:spPr>
      </p:pic>
      <p:sp>
        <p:nvSpPr>
          <p:cNvPr id="4" name="Footer Placeholder 3"/>
          <p:cNvSpPr>
            <a:spLocks noGrp="1"/>
          </p:cNvSpPr>
          <p:nvPr>
            <p:ph type="ftr" sz="quarter" idx="11"/>
          </p:nvPr>
        </p:nvSpPr>
        <p:spPr/>
        <p:txBody>
          <a:bodyPr/>
          <a:lstStyle/>
          <a:p>
            <a:r>
              <a:rPr lang="en-US">
                <a:solidFill>
                  <a:srgbClr val="404040"/>
                </a:solidFill>
              </a:rPr>
              <a:t>Craig Roberts cdroberts@nju.edu.cn  470  1/4 Emergent Hadron Mass: Origins and Consequences</a:t>
            </a:r>
          </a:p>
        </p:txBody>
      </p:sp>
      <p:sp>
        <p:nvSpPr>
          <p:cNvPr id="5" name="Slide Number Placeholder 4"/>
          <p:cNvSpPr>
            <a:spLocks noGrp="1"/>
          </p:cNvSpPr>
          <p:nvPr>
            <p:ph type="sldNum" sz="quarter" idx="12"/>
          </p:nvPr>
        </p:nvSpPr>
        <p:spPr/>
        <p:txBody>
          <a:bodyPr/>
          <a:lstStyle/>
          <a:p>
            <a:fld id="{F8FC1C35-9060-4508-99D4-470906349AF2}" type="slidenum">
              <a:rPr lang="en-US" smtClean="0">
                <a:solidFill>
                  <a:srgbClr val="404040"/>
                </a:solidFill>
              </a:rPr>
              <a:pPr/>
              <a:t>55</a:t>
            </a:fld>
            <a:endParaRPr lang="en-US">
              <a:solidFill>
                <a:srgbClr val="404040"/>
              </a:solidFill>
            </a:endParaRPr>
          </a:p>
        </p:txBody>
      </p:sp>
      <p:pic>
        <p:nvPicPr>
          <p:cNvPr id="8" name="Picture 7" descr="3gluon4gluon.gif"/>
          <p:cNvPicPr>
            <a:picLocks noChangeAspect="1"/>
          </p:cNvPicPr>
          <p:nvPr/>
        </p:nvPicPr>
        <p:blipFill>
          <a:blip r:embed="rId4" cstate="print"/>
          <a:stretch>
            <a:fillRect/>
          </a:stretch>
        </p:blipFill>
        <p:spPr>
          <a:xfrm rot="5400000">
            <a:off x="7649312" y="2790096"/>
            <a:ext cx="3294183" cy="1219199"/>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9876651" y="2703240"/>
            <a:ext cx="1535805" cy="369332"/>
          </a:xfrm>
          <a:prstGeom prst="rect">
            <a:avLst/>
          </a:prstGeom>
          <a:noFill/>
        </p:spPr>
        <p:txBody>
          <a:bodyPr wrap="none" rtlCol="0">
            <a:spAutoFit/>
          </a:bodyPr>
          <a:lstStyle/>
          <a:p>
            <a:r>
              <a:rPr lang="en-US" dirty="0">
                <a:solidFill>
                  <a:srgbClr val="FF0000"/>
                </a:solidFill>
              </a:rPr>
              <a:t>3-gluon vertex</a:t>
            </a:r>
          </a:p>
        </p:txBody>
      </p:sp>
      <p:sp>
        <p:nvSpPr>
          <p:cNvPr id="10" name="TextBox 9"/>
          <p:cNvSpPr txBox="1"/>
          <p:nvPr/>
        </p:nvSpPr>
        <p:spPr>
          <a:xfrm>
            <a:off x="9906003" y="4524343"/>
            <a:ext cx="1535805" cy="369332"/>
          </a:xfrm>
          <a:prstGeom prst="rect">
            <a:avLst/>
          </a:prstGeom>
          <a:noFill/>
        </p:spPr>
        <p:txBody>
          <a:bodyPr wrap="none" rtlCol="0">
            <a:spAutoFit/>
          </a:bodyPr>
          <a:lstStyle/>
          <a:p>
            <a:r>
              <a:rPr lang="en-US" dirty="0">
                <a:solidFill>
                  <a:srgbClr val="FF0000"/>
                </a:solidFill>
              </a:rPr>
              <a:t>4-gluon vertex</a:t>
            </a:r>
          </a:p>
        </p:txBody>
      </p:sp>
      <p:sp>
        <p:nvSpPr>
          <p:cNvPr id="13" name="Freeform 12"/>
          <p:cNvSpPr/>
          <p:nvPr/>
        </p:nvSpPr>
        <p:spPr bwMode="auto">
          <a:xfrm>
            <a:off x="6318743" y="2297723"/>
            <a:ext cx="2719753" cy="3247292"/>
          </a:xfrm>
          <a:custGeom>
            <a:avLst/>
            <a:gdLst>
              <a:gd name="connsiteX0" fmla="*/ 398584 w 2719753"/>
              <a:gd name="connsiteY0" fmla="*/ 3247292 h 3247292"/>
              <a:gd name="connsiteX1" fmla="*/ 386861 w 2719753"/>
              <a:gd name="connsiteY1" fmla="*/ 1512277 h 3247292"/>
              <a:gd name="connsiteX2" fmla="*/ 2719753 w 2719753"/>
              <a:gd name="connsiteY2" fmla="*/ 0 h 3247292"/>
              <a:gd name="connsiteX3" fmla="*/ 2719753 w 2719753"/>
              <a:gd name="connsiteY3" fmla="*/ 0 h 3247292"/>
            </a:gdLst>
            <a:ahLst/>
            <a:cxnLst>
              <a:cxn ang="0">
                <a:pos x="connsiteX0" y="connsiteY0"/>
              </a:cxn>
              <a:cxn ang="0">
                <a:pos x="connsiteX1" y="connsiteY1"/>
              </a:cxn>
              <a:cxn ang="0">
                <a:pos x="connsiteX2" y="connsiteY2"/>
              </a:cxn>
              <a:cxn ang="0">
                <a:pos x="connsiteX3" y="connsiteY3"/>
              </a:cxn>
            </a:cxnLst>
            <a:rect l="l" t="t" r="r" b="b"/>
            <a:pathLst>
              <a:path w="2719753" h="3247292">
                <a:moveTo>
                  <a:pt x="398584" y="3247292"/>
                </a:moveTo>
                <a:cubicBezTo>
                  <a:pt x="199292" y="2650392"/>
                  <a:pt x="0" y="2053492"/>
                  <a:pt x="386861" y="1512277"/>
                </a:cubicBezTo>
                <a:cubicBezTo>
                  <a:pt x="773722" y="971062"/>
                  <a:pt x="2719753" y="0"/>
                  <a:pt x="2719753" y="0"/>
                </a:cubicBezTo>
                <a:lnTo>
                  <a:pt x="2719753" y="0"/>
                </a:lnTo>
              </a:path>
            </a:pathLst>
          </a:custGeom>
          <a:noFill/>
          <a:ln w="28575" cap="flat" cmpd="sng" algn="ctr">
            <a:solidFill>
              <a:srgbClr val="FF0000"/>
            </a:solidFill>
            <a:prstDash val="dash"/>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a:latin typeface="Calibri" pitchFamily="34" charset="0"/>
            </a:endParaRPr>
          </a:p>
        </p:txBody>
      </p:sp>
      <p:sp>
        <p:nvSpPr>
          <p:cNvPr id="16" name="Freeform 15"/>
          <p:cNvSpPr/>
          <p:nvPr/>
        </p:nvSpPr>
        <p:spPr bwMode="auto">
          <a:xfrm>
            <a:off x="6729050" y="4337542"/>
            <a:ext cx="2203939" cy="1207477"/>
          </a:xfrm>
          <a:custGeom>
            <a:avLst/>
            <a:gdLst>
              <a:gd name="connsiteX0" fmla="*/ 0 w 2203939"/>
              <a:gd name="connsiteY0" fmla="*/ 1207477 h 1207477"/>
              <a:gd name="connsiteX1" fmla="*/ 410308 w 2203939"/>
              <a:gd name="connsiteY1" fmla="*/ 222739 h 1207477"/>
              <a:gd name="connsiteX2" fmla="*/ 2203939 w 2203939"/>
              <a:gd name="connsiteY2" fmla="*/ 0 h 1207477"/>
              <a:gd name="connsiteX3" fmla="*/ 2203939 w 2203939"/>
              <a:gd name="connsiteY3" fmla="*/ 0 h 1207477"/>
            </a:gdLst>
            <a:ahLst/>
            <a:cxnLst>
              <a:cxn ang="0">
                <a:pos x="connsiteX0" y="connsiteY0"/>
              </a:cxn>
              <a:cxn ang="0">
                <a:pos x="connsiteX1" y="connsiteY1"/>
              </a:cxn>
              <a:cxn ang="0">
                <a:pos x="connsiteX2" y="connsiteY2"/>
              </a:cxn>
              <a:cxn ang="0">
                <a:pos x="connsiteX3" y="connsiteY3"/>
              </a:cxn>
            </a:cxnLst>
            <a:rect l="l" t="t" r="r" b="b"/>
            <a:pathLst>
              <a:path w="2203939" h="1207477">
                <a:moveTo>
                  <a:pt x="0" y="1207477"/>
                </a:moveTo>
                <a:cubicBezTo>
                  <a:pt x="21492" y="815731"/>
                  <a:pt x="42985" y="423985"/>
                  <a:pt x="410308" y="222739"/>
                </a:cubicBezTo>
                <a:cubicBezTo>
                  <a:pt x="777631" y="21493"/>
                  <a:pt x="2203939" y="0"/>
                  <a:pt x="2203939" y="0"/>
                </a:cubicBezTo>
                <a:lnTo>
                  <a:pt x="2203939" y="0"/>
                </a:lnTo>
              </a:path>
            </a:pathLst>
          </a:custGeom>
          <a:noFill/>
          <a:ln w="28575" cap="flat" cmpd="sng" algn="ctr">
            <a:solidFill>
              <a:srgbClr val="FF0000"/>
            </a:solidFill>
            <a:prstDash val="dash"/>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a:latin typeface="Calibri" pitchFamily="34" charset="0"/>
            </a:endParaRPr>
          </a:p>
        </p:txBody>
      </p:sp>
      <p:sp>
        <p:nvSpPr>
          <p:cNvPr id="14" name="Date Placeholder 13"/>
          <p:cNvSpPr>
            <a:spLocks noGrp="1"/>
          </p:cNvSpPr>
          <p:nvPr>
            <p:ph type="dt" sz="half" idx="10"/>
          </p:nvPr>
        </p:nvSpPr>
        <p:spPr/>
        <p:txBody>
          <a:bodyPr/>
          <a:lstStyle/>
          <a:p>
            <a:r>
              <a:rPr lang="en-US">
                <a:solidFill>
                  <a:srgbClr val="404040"/>
                </a:solidFill>
              </a:rPr>
              <a:t>.                    2025 October 13: NJU INP IWSHSSI 2025                                             (86)</a:t>
            </a:r>
          </a:p>
        </p:txBody>
      </p:sp>
      <p:sp>
        <p:nvSpPr>
          <p:cNvPr id="15" name="Title 1"/>
          <p:cNvSpPr>
            <a:spLocks noGrp="1"/>
          </p:cNvSpPr>
          <p:nvPr>
            <p:ph type="title"/>
          </p:nvPr>
        </p:nvSpPr>
        <p:spPr>
          <a:xfrm>
            <a:off x="1981200" y="274639"/>
            <a:ext cx="8229600" cy="1143000"/>
          </a:xfrm>
        </p:spPr>
        <p:txBody>
          <a:bodyPr>
            <a:scene3d>
              <a:camera prst="orthographicFront"/>
              <a:lightRig rig="threePt" dir="t"/>
            </a:scene3d>
            <a:sp3d extrusionH="57150">
              <a:bevelT w="82550" h="38100" prst="coolSlant"/>
            </a:sp3d>
          </a:bodyPr>
          <a:lstStyle/>
          <a:p>
            <a:pPr algn="r"/>
            <a:r>
              <a:rPr lang="en-US" sz="4400" dirty="0">
                <a:solidFill>
                  <a:srgbClr val="FF0000"/>
                </a:solidFill>
              </a:rPr>
              <a:t>Q</a:t>
            </a:r>
            <a:r>
              <a:rPr lang="en-US" sz="4400" dirty="0">
                <a:solidFill>
                  <a:srgbClr val="008000"/>
                </a:solidFill>
              </a:rPr>
              <a:t>C</a:t>
            </a:r>
            <a:r>
              <a:rPr lang="en-US" sz="4400" dirty="0">
                <a:solidFill>
                  <a:srgbClr val="0033CC"/>
                </a:solidFill>
              </a:rPr>
              <a:t>D</a:t>
            </a:r>
            <a:endParaRPr lang="en-US" sz="4000" dirty="0"/>
          </a:p>
        </p:txBody>
      </p:sp>
    </p:spTree>
    <p:extLst>
      <p:ext uri="{BB962C8B-B14F-4D97-AF65-F5344CB8AC3E}">
        <p14:creationId xmlns:p14="http://schemas.microsoft.com/office/powerpoint/2010/main" val="41769001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ox(in)">
                                      <p:cBhvr>
                                        <p:cTn id="7" dur="500"/>
                                        <p:tgtEl>
                                          <p:spTgt spid="12">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12">
                                            <p:txEl>
                                              <p:pRg st="1" end="1"/>
                                            </p:txEl>
                                          </p:spTgt>
                                        </p:tgtEl>
                                        <p:attrNameLst>
                                          <p:attrName>style.visibility</p:attrName>
                                        </p:attrNameLst>
                                      </p:cBhvr>
                                      <p:to>
                                        <p:strVal val="visible"/>
                                      </p:to>
                                    </p:set>
                                    <p:animEffect transition="in" filter="box(in)">
                                      <p:cBhvr>
                                        <p:cTn id="10" dur="500"/>
                                        <p:tgtEl>
                                          <p:spTgt spid="12">
                                            <p:txEl>
                                              <p:pRg st="1" end="1"/>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animEffect transition="in" filter="box(in)">
                                      <p:cBhvr>
                                        <p:cTn id="13" dur="500"/>
                                        <p:tgtEl>
                                          <p:spTgt spid="12">
                                            <p:txEl>
                                              <p:pRg st="2" end="2"/>
                                            </p:txEl>
                                          </p:spTgt>
                                        </p:tgtEl>
                                      </p:cBhvr>
                                    </p:animEffect>
                                  </p:childTnLst>
                                </p:cTn>
                              </p:par>
                              <p:par>
                                <p:cTn id="14" presetID="55"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1000" fill="hold"/>
                                        <p:tgtEl>
                                          <p:spTgt spid="7"/>
                                        </p:tgtEl>
                                        <p:attrNameLst>
                                          <p:attrName>ppt_w</p:attrName>
                                        </p:attrNameLst>
                                      </p:cBhvr>
                                      <p:tavLst>
                                        <p:tav tm="0">
                                          <p:val>
                                            <p:strVal val="#ppt_w*0.70"/>
                                          </p:val>
                                        </p:tav>
                                        <p:tav tm="100000">
                                          <p:val>
                                            <p:strVal val="#ppt_w"/>
                                          </p:val>
                                        </p:tav>
                                      </p:tavLst>
                                    </p:anim>
                                    <p:anim calcmode="lin" valueType="num">
                                      <p:cBhvr>
                                        <p:cTn id="17" dur="1000" fill="hold"/>
                                        <p:tgtEl>
                                          <p:spTgt spid="7"/>
                                        </p:tgtEl>
                                        <p:attrNameLst>
                                          <p:attrName>ppt_h</p:attrName>
                                        </p:attrNameLst>
                                      </p:cBhvr>
                                      <p:tavLst>
                                        <p:tav tm="0">
                                          <p:val>
                                            <p:strVal val="#ppt_h"/>
                                          </p:val>
                                        </p:tav>
                                        <p:tav tm="100000">
                                          <p:val>
                                            <p:strVal val="#ppt_h"/>
                                          </p:val>
                                        </p:tav>
                                      </p:tavLst>
                                    </p:anim>
                                    <p:animEffect transition="in" filter="fade">
                                      <p:cBhvr>
                                        <p:cTn id="18" dur="1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12">
                                            <p:txEl>
                                              <p:pRg st="9" end="9"/>
                                            </p:txEl>
                                          </p:spTgt>
                                        </p:tgtEl>
                                        <p:attrNameLst>
                                          <p:attrName>style.visibility</p:attrName>
                                        </p:attrNameLst>
                                      </p:cBhvr>
                                      <p:to>
                                        <p:strVal val="visible"/>
                                      </p:to>
                                    </p:set>
                                    <p:anim calcmode="lin" valueType="num">
                                      <p:cBhvr additive="base">
                                        <p:cTn id="23" dur="1000" fill="hold"/>
                                        <p:tgtEl>
                                          <p:spTgt spid="12">
                                            <p:txEl>
                                              <p:pRg st="9" end="9"/>
                                            </p:txEl>
                                          </p:spTgt>
                                        </p:tgtEl>
                                        <p:attrNameLst>
                                          <p:attrName>ppt_x</p:attrName>
                                        </p:attrNameLst>
                                      </p:cBhvr>
                                      <p:tavLst>
                                        <p:tav tm="0">
                                          <p:val>
                                            <p:strVal val="0-#ppt_w/2"/>
                                          </p:val>
                                        </p:tav>
                                        <p:tav tm="100000">
                                          <p:val>
                                            <p:strVal val="#ppt_x"/>
                                          </p:val>
                                        </p:tav>
                                      </p:tavLst>
                                    </p:anim>
                                    <p:anim calcmode="lin" valueType="num">
                                      <p:cBhvr additive="base">
                                        <p:cTn id="24" dur="1000" fill="hold"/>
                                        <p:tgtEl>
                                          <p:spTgt spid="12">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2">
                                            <p:txEl>
                                              <p:pRg st="10" end="10"/>
                                            </p:txEl>
                                          </p:spTgt>
                                        </p:tgtEl>
                                        <p:attrNameLst>
                                          <p:attrName>style.visibility</p:attrName>
                                        </p:attrNameLst>
                                      </p:cBhvr>
                                      <p:to>
                                        <p:strVal val="visible"/>
                                      </p:to>
                                    </p:set>
                                    <p:anim calcmode="lin" valueType="num">
                                      <p:cBhvr additive="base">
                                        <p:cTn id="29" dur="1000" fill="hold"/>
                                        <p:tgtEl>
                                          <p:spTgt spid="12">
                                            <p:txEl>
                                              <p:pRg st="10" end="10"/>
                                            </p:txEl>
                                          </p:spTgt>
                                        </p:tgtEl>
                                        <p:attrNameLst>
                                          <p:attrName>ppt_x</p:attrName>
                                        </p:attrNameLst>
                                      </p:cBhvr>
                                      <p:tavLst>
                                        <p:tav tm="0">
                                          <p:val>
                                            <p:strVal val="#ppt_x"/>
                                          </p:val>
                                        </p:tav>
                                        <p:tav tm="100000">
                                          <p:val>
                                            <p:strVal val="#ppt_x"/>
                                          </p:val>
                                        </p:tav>
                                      </p:tavLst>
                                    </p:anim>
                                    <p:anim calcmode="lin" valueType="num">
                                      <p:cBhvr additive="base">
                                        <p:cTn id="30" dur="1000" fill="hold"/>
                                        <p:tgtEl>
                                          <p:spTgt spid="12">
                                            <p:txEl>
                                              <p:pRg st="10" end="10"/>
                                            </p:txEl>
                                          </p:spTgt>
                                        </p:tgtEl>
                                        <p:attrNameLst>
                                          <p:attrName>ppt_y</p:attrName>
                                        </p:attrNameLst>
                                      </p:cBhvr>
                                      <p:tavLst>
                                        <p:tav tm="0">
                                          <p:val>
                                            <p:strVal val="1+#ppt_h/2"/>
                                          </p:val>
                                        </p:tav>
                                        <p:tav tm="100000">
                                          <p:val>
                                            <p:strVal val="#ppt_y"/>
                                          </p:val>
                                        </p:tav>
                                      </p:tavLst>
                                    </p:anim>
                                  </p:childTnLst>
                                </p:cTn>
                              </p:par>
                              <p:par>
                                <p:cTn id="31" presetID="55"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1000" fill="hold"/>
                                        <p:tgtEl>
                                          <p:spTgt spid="8"/>
                                        </p:tgtEl>
                                        <p:attrNameLst>
                                          <p:attrName>ppt_w</p:attrName>
                                        </p:attrNameLst>
                                      </p:cBhvr>
                                      <p:tavLst>
                                        <p:tav tm="0">
                                          <p:val>
                                            <p:strVal val="#ppt_w*0.70"/>
                                          </p:val>
                                        </p:tav>
                                        <p:tav tm="100000">
                                          <p:val>
                                            <p:strVal val="#ppt_w"/>
                                          </p:val>
                                        </p:tav>
                                      </p:tavLst>
                                    </p:anim>
                                    <p:anim calcmode="lin" valueType="num">
                                      <p:cBhvr>
                                        <p:cTn id="34" dur="1000" fill="hold"/>
                                        <p:tgtEl>
                                          <p:spTgt spid="8"/>
                                        </p:tgtEl>
                                        <p:attrNameLst>
                                          <p:attrName>ppt_h</p:attrName>
                                        </p:attrNameLst>
                                      </p:cBhvr>
                                      <p:tavLst>
                                        <p:tav tm="0">
                                          <p:val>
                                            <p:strVal val="#ppt_h"/>
                                          </p:val>
                                        </p:tav>
                                        <p:tav tm="100000">
                                          <p:val>
                                            <p:strVal val="#ppt_h"/>
                                          </p:val>
                                        </p:tav>
                                      </p:tavLst>
                                    </p:anim>
                                    <p:animEffect transition="in" filter="fade">
                                      <p:cBhvr>
                                        <p:cTn id="35" dur="1000"/>
                                        <p:tgtEl>
                                          <p:spTgt spid="8"/>
                                        </p:tgtEl>
                                      </p:cBhvr>
                                    </p:animEffect>
                                  </p:childTnLst>
                                </p:cTn>
                              </p:par>
                              <p:par>
                                <p:cTn id="36" presetID="4" presetClass="entr" presetSubtype="16"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ox(in)">
                                      <p:cBhvr>
                                        <p:cTn id="38" dur="500"/>
                                        <p:tgtEl>
                                          <p:spTgt spid="13"/>
                                        </p:tgtEl>
                                      </p:cBhvr>
                                    </p:animEffect>
                                  </p:childTnLst>
                                </p:cTn>
                              </p:par>
                              <p:par>
                                <p:cTn id="39" presetID="4" presetClass="entr" presetSubtype="16"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box(in)">
                                      <p:cBhvr>
                                        <p:cTn id="41" dur="500"/>
                                        <p:tgtEl>
                                          <p:spTgt spid="8"/>
                                        </p:tgtEl>
                                      </p:cBhvr>
                                    </p:animEffect>
                                  </p:childTnLst>
                                </p:cTn>
                              </p:par>
                              <p:par>
                                <p:cTn id="42" presetID="2" presetClass="entr" presetSubtype="2"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1000" fill="hold"/>
                                        <p:tgtEl>
                                          <p:spTgt spid="9"/>
                                        </p:tgtEl>
                                        <p:attrNameLst>
                                          <p:attrName>ppt_x</p:attrName>
                                        </p:attrNameLst>
                                      </p:cBhvr>
                                      <p:tavLst>
                                        <p:tav tm="0">
                                          <p:val>
                                            <p:strVal val="1+#ppt_w/2"/>
                                          </p:val>
                                        </p:tav>
                                        <p:tav tm="100000">
                                          <p:val>
                                            <p:strVal val="#ppt_x"/>
                                          </p:val>
                                        </p:tav>
                                      </p:tavLst>
                                    </p:anim>
                                    <p:anim calcmode="lin" valueType="num">
                                      <p:cBhvr additive="base">
                                        <p:cTn id="45" dur="1000" fill="hold"/>
                                        <p:tgtEl>
                                          <p:spTgt spid="9"/>
                                        </p:tgtEl>
                                        <p:attrNameLst>
                                          <p:attrName>ppt_y</p:attrName>
                                        </p:attrNameLst>
                                      </p:cBhvr>
                                      <p:tavLst>
                                        <p:tav tm="0">
                                          <p:val>
                                            <p:strVal val="#ppt_y"/>
                                          </p:val>
                                        </p:tav>
                                        <p:tav tm="100000">
                                          <p:val>
                                            <p:strVal val="#ppt_y"/>
                                          </p:val>
                                        </p:tav>
                                      </p:tavLst>
                                    </p:anim>
                                  </p:childTnLst>
                                </p:cTn>
                              </p:par>
                              <p:par>
                                <p:cTn id="46" presetID="2" presetClass="entr" presetSubtype="2"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1000" fill="hold"/>
                                        <p:tgtEl>
                                          <p:spTgt spid="10"/>
                                        </p:tgtEl>
                                        <p:attrNameLst>
                                          <p:attrName>ppt_x</p:attrName>
                                        </p:attrNameLst>
                                      </p:cBhvr>
                                      <p:tavLst>
                                        <p:tav tm="0">
                                          <p:val>
                                            <p:strVal val="1+#ppt_w/2"/>
                                          </p:val>
                                        </p:tav>
                                        <p:tav tm="100000">
                                          <p:val>
                                            <p:strVal val="#ppt_x"/>
                                          </p:val>
                                        </p:tav>
                                      </p:tavLst>
                                    </p:anim>
                                    <p:anim calcmode="lin" valueType="num">
                                      <p:cBhvr additive="base">
                                        <p:cTn id="49" dur="1000" fill="hold"/>
                                        <p:tgtEl>
                                          <p:spTgt spid="10"/>
                                        </p:tgtEl>
                                        <p:attrNameLst>
                                          <p:attrName>ppt_y</p:attrName>
                                        </p:attrNameLst>
                                      </p:cBhvr>
                                      <p:tavLst>
                                        <p:tav tm="0">
                                          <p:val>
                                            <p:strVal val="#ppt_y"/>
                                          </p:val>
                                        </p:tav>
                                        <p:tav tm="100000">
                                          <p:val>
                                            <p:strVal val="#ppt_y"/>
                                          </p:val>
                                        </p:tav>
                                      </p:tavLst>
                                    </p:anim>
                                  </p:childTnLst>
                                </p:cTn>
                              </p:par>
                              <p:par>
                                <p:cTn id="50" presetID="4" presetClass="entr" presetSubtype="16"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box(in)">
                                      <p:cBhvr>
                                        <p:cTn id="5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3" grpId="0" animBg="1"/>
      <p:bldP spid="1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nobel Prize Logo.jpg"/>
          <p:cNvPicPr>
            <a:picLocks noChangeAspect="1"/>
          </p:cNvPicPr>
          <p:nvPr/>
        </p:nvPicPr>
        <p:blipFill>
          <a:blip r:embed="rId2" cstate="print"/>
          <a:stretch>
            <a:fillRect/>
          </a:stretch>
        </p:blipFill>
        <p:spPr>
          <a:xfrm>
            <a:off x="5334000" y="4648200"/>
            <a:ext cx="1752600" cy="1752600"/>
          </a:xfrm>
          <a:prstGeom prst="rect">
            <a:avLst/>
          </a:prstGeom>
        </p:spPr>
      </p:pic>
      <p:sp>
        <p:nvSpPr>
          <p:cNvPr id="3" name="Content Placeholder 2"/>
          <p:cNvSpPr>
            <a:spLocks noGrp="1"/>
          </p:cNvSpPr>
          <p:nvPr>
            <p:ph idx="1"/>
          </p:nvPr>
        </p:nvSpPr>
        <p:spPr/>
        <p:txBody>
          <a:bodyPr/>
          <a:lstStyle/>
          <a:p>
            <a:r>
              <a:rPr lang="en-US" sz="2400" dirty="0"/>
              <a:t>Novel feature of </a:t>
            </a:r>
            <a:r>
              <a:rPr lang="en-US" sz="2400" dirty="0">
                <a:solidFill>
                  <a:srgbClr val="FF0000"/>
                </a:solidFill>
              </a:rPr>
              <a:t>Q</a:t>
            </a:r>
            <a:r>
              <a:rPr lang="en-US" sz="2400" dirty="0">
                <a:solidFill>
                  <a:srgbClr val="008000"/>
                </a:solidFill>
              </a:rPr>
              <a:t>C</a:t>
            </a:r>
            <a:r>
              <a:rPr lang="en-US" sz="2400" dirty="0">
                <a:solidFill>
                  <a:srgbClr val="0033CC"/>
                </a:solidFill>
              </a:rPr>
              <a:t>D</a:t>
            </a:r>
          </a:p>
          <a:p>
            <a:pPr lvl="1"/>
            <a:r>
              <a:rPr lang="en-US" sz="2400" dirty="0"/>
              <a:t>Tree-level interactions between gauge-bosons</a:t>
            </a:r>
          </a:p>
          <a:p>
            <a:pPr lvl="1"/>
            <a:r>
              <a:rPr lang="en-US" sz="2200" dirty="0"/>
              <a:t>O(</a:t>
            </a:r>
            <a:r>
              <a:rPr lang="el-GR" sz="2200" i="1" dirty="0"/>
              <a:t>α</a:t>
            </a:r>
            <a:r>
              <a:rPr lang="en-US" sz="2200" i="1" baseline="-25000" dirty="0"/>
              <a:t>s</a:t>
            </a:r>
            <a:r>
              <a:rPr lang="en-US" sz="2200" dirty="0"/>
              <a:t>) cross-section cf. O(</a:t>
            </a:r>
            <a:r>
              <a:rPr lang="el-GR" sz="2400" i="1" dirty="0"/>
              <a:t>α</a:t>
            </a:r>
            <a:r>
              <a:rPr lang="en-US" sz="2400" i="1" baseline="-25000" dirty="0"/>
              <a:t>em</a:t>
            </a:r>
            <a:r>
              <a:rPr lang="en-US" sz="2400" i="1" baseline="30000" dirty="0"/>
              <a:t>4</a:t>
            </a:r>
            <a:r>
              <a:rPr lang="en-US" sz="2200" dirty="0"/>
              <a:t>) in QED</a:t>
            </a:r>
          </a:p>
          <a:p>
            <a:r>
              <a:rPr lang="en-US" sz="2600" dirty="0"/>
              <a:t>One might guess that this </a:t>
            </a:r>
          </a:p>
          <a:p>
            <a:pPr>
              <a:spcBef>
                <a:spcPts val="0"/>
              </a:spcBef>
              <a:buNone/>
            </a:pPr>
            <a:r>
              <a:rPr lang="en-US" sz="2600" dirty="0"/>
              <a:t>	is going to have a big impact</a:t>
            </a:r>
          </a:p>
          <a:p>
            <a:pPr>
              <a:spcBef>
                <a:spcPts val="600"/>
              </a:spcBef>
            </a:pPr>
            <a:r>
              <a:rPr lang="en-US" sz="2600" dirty="0"/>
              <a:t>Elucidating part of that impact is the origin</a:t>
            </a:r>
          </a:p>
          <a:p>
            <a:pPr>
              <a:spcBef>
                <a:spcPts val="0"/>
              </a:spcBef>
              <a:buNone/>
            </a:pPr>
            <a:r>
              <a:rPr lang="en-US" sz="2600" dirty="0"/>
              <a:t>	of the 2004 Nobel Prize to </a:t>
            </a:r>
            <a:r>
              <a:rPr lang="en-US" sz="2600" dirty="0" err="1"/>
              <a:t>Politzer</a:t>
            </a:r>
            <a:r>
              <a:rPr lang="en-US" sz="2600" dirty="0"/>
              <a:t>, </a:t>
            </a:r>
          </a:p>
          <a:p>
            <a:pPr>
              <a:spcBef>
                <a:spcPts val="0"/>
              </a:spcBef>
              <a:buNone/>
            </a:pPr>
            <a:r>
              <a:rPr lang="en-US" sz="2600" dirty="0"/>
              <a:t>	and Gross &amp; </a:t>
            </a:r>
            <a:r>
              <a:rPr lang="en-US" sz="2600" dirty="0" err="1"/>
              <a:t>Wilczek</a:t>
            </a:r>
            <a:endParaRPr lang="en-US" sz="2400" dirty="0"/>
          </a:p>
        </p:txBody>
      </p:sp>
      <p:sp>
        <p:nvSpPr>
          <p:cNvPr id="4" name="Date Placeholder 3"/>
          <p:cNvSpPr>
            <a:spLocks noGrp="1"/>
          </p:cNvSpPr>
          <p:nvPr>
            <p:ph type="dt" sz="half" idx="10"/>
          </p:nvPr>
        </p:nvSpPr>
        <p:spPr/>
        <p:txBody>
          <a:bodyPr/>
          <a:lstStyle/>
          <a:p>
            <a:r>
              <a:rPr lang="en-US"/>
              <a:t>.                    2025 October 13: NJU INP IWSHSSI 2025                                             (86)</a:t>
            </a:r>
            <a:endParaRPr lang="en-US" dirty="0"/>
          </a:p>
        </p:txBody>
      </p:sp>
      <p:sp>
        <p:nvSpPr>
          <p:cNvPr id="5" name="Footer Placeholder 4"/>
          <p:cNvSpPr>
            <a:spLocks noGrp="1"/>
          </p:cNvSpPr>
          <p:nvPr>
            <p:ph type="ftr" sz="quarter" idx="11"/>
          </p:nvPr>
        </p:nvSpPr>
        <p:spPr/>
        <p:txBody>
          <a:bodyPr/>
          <a:lstStyle/>
          <a:p>
            <a:r>
              <a:rPr lang="en-US" i="0"/>
              <a:t>Craig Roberts cdroberts@nju.edu.cn  470  1/4 Emergent Hadron Mass: Origins and Consequences</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56</a:t>
            </a:fld>
            <a:endParaRPr lang="en-US"/>
          </a:p>
        </p:txBody>
      </p:sp>
      <p:pic>
        <p:nvPicPr>
          <p:cNvPr id="7" name="Picture 6" descr="3gluon4gluon.gif"/>
          <p:cNvPicPr>
            <a:picLocks noChangeAspect="1"/>
          </p:cNvPicPr>
          <p:nvPr/>
        </p:nvPicPr>
        <p:blipFill>
          <a:blip r:embed="rId3" cstate="print"/>
          <a:stretch>
            <a:fillRect/>
          </a:stretch>
        </p:blipFill>
        <p:spPr>
          <a:xfrm rot="5400000">
            <a:off x="7649312" y="2790096"/>
            <a:ext cx="3294183" cy="1219199"/>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9883738" y="2672137"/>
            <a:ext cx="1535805" cy="369332"/>
          </a:xfrm>
          <a:prstGeom prst="rect">
            <a:avLst/>
          </a:prstGeom>
          <a:noFill/>
        </p:spPr>
        <p:txBody>
          <a:bodyPr wrap="none" rtlCol="0">
            <a:spAutoFit/>
          </a:bodyPr>
          <a:lstStyle/>
          <a:p>
            <a:r>
              <a:rPr lang="en-US" dirty="0">
                <a:solidFill>
                  <a:srgbClr val="FF0000"/>
                </a:solidFill>
              </a:rPr>
              <a:t>3-gluon vertex</a:t>
            </a:r>
          </a:p>
        </p:txBody>
      </p:sp>
      <p:sp>
        <p:nvSpPr>
          <p:cNvPr id="9" name="TextBox 8"/>
          <p:cNvSpPr txBox="1"/>
          <p:nvPr/>
        </p:nvSpPr>
        <p:spPr>
          <a:xfrm>
            <a:off x="9883739" y="4592548"/>
            <a:ext cx="1535805" cy="369332"/>
          </a:xfrm>
          <a:prstGeom prst="rect">
            <a:avLst/>
          </a:prstGeom>
          <a:noFill/>
        </p:spPr>
        <p:txBody>
          <a:bodyPr wrap="none" rtlCol="0">
            <a:spAutoFit/>
          </a:bodyPr>
          <a:lstStyle/>
          <a:p>
            <a:r>
              <a:rPr lang="en-US" dirty="0">
                <a:solidFill>
                  <a:srgbClr val="FF0000"/>
                </a:solidFill>
              </a:rPr>
              <a:t>4-gluon vertex</a:t>
            </a:r>
          </a:p>
        </p:txBody>
      </p:sp>
      <p:sp>
        <p:nvSpPr>
          <p:cNvPr id="12" name="Title 1"/>
          <p:cNvSpPr>
            <a:spLocks noGrp="1"/>
          </p:cNvSpPr>
          <p:nvPr>
            <p:ph type="title"/>
          </p:nvPr>
        </p:nvSpPr>
        <p:spPr>
          <a:xfrm>
            <a:off x="1981200" y="274639"/>
            <a:ext cx="8229600" cy="1143000"/>
          </a:xfrm>
        </p:spPr>
        <p:txBody>
          <a:bodyPr>
            <a:scene3d>
              <a:camera prst="orthographicFront"/>
              <a:lightRig rig="threePt" dir="t"/>
            </a:scene3d>
            <a:sp3d extrusionH="57150">
              <a:bevelT w="82550" h="38100" prst="coolSlant"/>
            </a:sp3d>
          </a:bodyPr>
          <a:lstStyle/>
          <a:p>
            <a:pPr algn="r"/>
            <a:r>
              <a:rPr lang="en-US" sz="4400" dirty="0">
                <a:solidFill>
                  <a:srgbClr val="FF0000"/>
                </a:solidFill>
              </a:rPr>
              <a:t>Q</a:t>
            </a:r>
            <a:r>
              <a:rPr lang="en-US" sz="4400" dirty="0">
                <a:solidFill>
                  <a:srgbClr val="008000"/>
                </a:solidFill>
              </a:rPr>
              <a:t>C</a:t>
            </a:r>
            <a:r>
              <a:rPr lang="en-US" sz="4400" dirty="0">
                <a:solidFill>
                  <a:srgbClr val="0033CC"/>
                </a:solidFill>
              </a:rPr>
              <a:t>D</a:t>
            </a:r>
            <a:endParaRPr lang="en-US" sz="4400" dirty="0"/>
          </a:p>
        </p:txBody>
      </p:sp>
    </p:spTree>
    <p:extLst>
      <p:ext uri="{BB962C8B-B14F-4D97-AF65-F5344CB8AC3E}">
        <p14:creationId xmlns:p14="http://schemas.microsoft.com/office/powerpoint/2010/main" val="23536639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p:cTn id="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9" dur="1000"/>
                                        <p:tgtEl>
                                          <p:spTgt spid="3">
                                            <p:txEl>
                                              <p:pRg st="5" end="5"/>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 calcmode="lin" valueType="num">
                                      <p:cBhvr>
                                        <p:cTn id="12"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14" dur="1000"/>
                                        <p:tgtEl>
                                          <p:spTgt spid="3">
                                            <p:txEl>
                                              <p:pRg st="6" end="6"/>
                                            </p:txEl>
                                          </p:spTgt>
                                        </p:tgtEl>
                                      </p:cBhvr>
                                    </p:animEffect>
                                  </p:childTnLst>
                                </p:cTn>
                              </p:par>
                              <p:par>
                                <p:cTn id="15" presetID="53"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 calcmode="lin" valueType="num">
                                      <p:cBhvr>
                                        <p:cTn id="17"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18" dur="10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19" dur="1000"/>
                                        <p:tgtEl>
                                          <p:spTgt spid="3">
                                            <p:txEl>
                                              <p:pRg st="7" end="7"/>
                                            </p:txEl>
                                          </p:spTgt>
                                        </p:tgtEl>
                                      </p:cBhvr>
                                    </p:animEffect>
                                  </p:childTnLst>
                                </p:cTn>
                              </p:par>
                              <p:par>
                                <p:cTn id="20" presetID="51"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770" decel="100000"/>
                                        <p:tgtEl>
                                          <p:spTgt spid="10"/>
                                        </p:tgtEl>
                                      </p:cBhvr>
                                    </p:animEffect>
                                    <p:animScale>
                                      <p:cBhvr>
                                        <p:cTn id="23" dur="770" decel="100000"/>
                                        <p:tgtEl>
                                          <p:spTgt spid="10"/>
                                        </p:tgtEl>
                                      </p:cBhvr>
                                      <p:from x="10000" y="10000"/>
                                      <p:to x="200000" y="450000"/>
                                    </p:animScale>
                                    <p:animScale>
                                      <p:cBhvr>
                                        <p:cTn id="24" dur="1230" accel="100000" fill="hold">
                                          <p:stCondLst>
                                            <p:cond delay="770"/>
                                          </p:stCondLst>
                                        </p:cTn>
                                        <p:tgtEl>
                                          <p:spTgt spid="10"/>
                                        </p:tgtEl>
                                      </p:cBhvr>
                                      <p:from x="200000" y="450000"/>
                                      <p:to x="100000" y="100000"/>
                                    </p:animScale>
                                    <p:set>
                                      <p:cBhvr>
                                        <p:cTn id="25" dur="770" fill="hold"/>
                                        <p:tgtEl>
                                          <p:spTgt spid="10"/>
                                        </p:tgtEl>
                                        <p:attrNameLst>
                                          <p:attrName>ppt_x</p:attrName>
                                        </p:attrNameLst>
                                      </p:cBhvr>
                                      <p:to>
                                        <p:strVal val="(0.5)"/>
                                      </p:to>
                                    </p:set>
                                    <p:anim from="(0.5)" to="(#ppt_x)" calcmode="lin" valueType="num">
                                      <p:cBhvr>
                                        <p:cTn id="26" dur="1230" accel="100000" fill="hold">
                                          <p:stCondLst>
                                            <p:cond delay="770"/>
                                          </p:stCondLst>
                                        </p:cTn>
                                        <p:tgtEl>
                                          <p:spTgt spid="10"/>
                                        </p:tgtEl>
                                        <p:attrNameLst>
                                          <p:attrName>ppt_x</p:attrName>
                                        </p:attrNameLst>
                                      </p:cBhvr>
                                    </p:anim>
                                    <p:set>
                                      <p:cBhvr>
                                        <p:cTn id="27" dur="770" fill="hold"/>
                                        <p:tgtEl>
                                          <p:spTgt spid="10"/>
                                        </p:tgtEl>
                                        <p:attrNameLst>
                                          <p:attrName>ppt_y</p:attrName>
                                        </p:attrNameLst>
                                      </p:cBhvr>
                                      <p:to>
                                        <p:strVal val="(#ppt_y+0.4)"/>
                                      </p:to>
                                    </p:set>
                                    <p:anim from="(#ppt_y+0.4)" to="(#ppt_y)" calcmode="lin" valueType="num">
                                      <p:cBhvr>
                                        <p:cTn id="28" dur="1230" accel="100000" fill="hold">
                                          <p:stCondLst>
                                            <p:cond delay="770"/>
                                          </p:stCondLst>
                                        </p:cTn>
                                        <p:tgtEl>
                                          <p:spTgt spid="10"/>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renormalized-vertex.png"/>
          <p:cNvPicPr>
            <a:picLocks noChangeAspect="1"/>
          </p:cNvPicPr>
          <p:nvPr/>
        </p:nvPicPr>
        <p:blipFill>
          <a:blip r:embed="rId3" cstate="print"/>
          <a:stretch>
            <a:fillRect/>
          </a:stretch>
        </p:blipFill>
        <p:spPr>
          <a:xfrm>
            <a:off x="685800" y="-8668"/>
            <a:ext cx="4343400" cy="3056668"/>
          </a:xfrm>
          <a:prstGeom prst="rect">
            <a:avLst/>
          </a:prstGeom>
        </p:spPr>
      </p:pic>
      <p:sp>
        <p:nvSpPr>
          <p:cNvPr id="2" name="Title 1"/>
          <p:cNvSpPr>
            <a:spLocks noGrp="1"/>
          </p:cNvSpPr>
          <p:nvPr>
            <p:ph type="title"/>
          </p:nvPr>
        </p:nvSpPr>
        <p:spPr/>
        <p:txBody>
          <a:bodyPr/>
          <a:lstStyle/>
          <a:p>
            <a:pPr algn="r"/>
            <a:r>
              <a:rPr lang="en-US" sz="3600" dirty="0"/>
              <a:t>Running couplings</a:t>
            </a:r>
          </a:p>
        </p:txBody>
      </p:sp>
      <p:sp>
        <p:nvSpPr>
          <p:cNvPr id="3" name="Content Placeholder 2"/>
          <p:cNvSpPr>
            <a:spLocks noGrp="1"/>
          </p:cNvSpPr>
          <p:nvPr>
            <p:ph idx="1"/>
          </p:nvPr>
        </p:nvSpPr>
        <p:spPr>
          <a:xfrm>
            <a:off x="609600" y="2895603"/>
            <a:ext cx="10972800" cy="4525963"/>
          </a:xfrm>
        </p:spPr>
        <p:txBody>
          <a:bodyPr/>
          <a:lstStyle/>
          <a:p>
            <a:r>
              <a:rPr lang="en-US" dirty="0"/>
              <a:t>Quantum gauge-field theories are all typified by the feature that </a:t>
            </a:r>
            <a:r>
              <a:rPr lang="en-US" i="1" dirty="0">
                <a:solidFill>
                  <a:srgbClr val="FF0000"/>
                </a:solidFill>
              </a:rPr>
              <a:t>Nothing is Constant</a:t>
            </a:r>
          </a:p>
          <a:p>
            <a:r>
              <a:rPr lang="en-US" dirty="0"/>
              <a:t>Distribution of charge and mass, number of particles, etc., indeed, all the things that quantum mechanics holds fixed, depend upon wavelength of tool used to measure them</a:t>
            </a:r>
          </a:p>
          <a:p>
            <a:pPr lvl="1"/>
            <a:r>
              <a:rPr lang="en-US" dirty="0"/>
              <a:t>particle number is not conserved in quantum field theory … energy can create particles</a:t>
            </a:r>
          </a:p>
          <a:p>
            <a:r>
              <a:rPr lang="en-US" dirty="0"/>
              <a:t>Couplings and masses are </a:t>
            </a:r>
            <a:r>
              <a:rPr lang="en-US" dirty="0" err="1"/>
              <a:t>renormalised</a:t>
            </a:r>
            <a:r>
              <a:rPr lang="en-US" dirty="0"/>
              <a:t> via processes involving virtual-particles.  Such effects make these quantities depend on the energy scale at which one observes them</a:t>
            </a:r>
          </a:p>
        </p:txBody>
      </p:sp>
      <p:sp>
        <p:nvSpPr>
          <p:cNvPr id="4" name="Date Placeholder 3"/>
          <p:cNvSpPr>
            <a:spLocks noGrp="1"/>
          </p:cNvSpPr>
          <p:nvPr>
            <p:ph type="dt" sz="half" idx="10"/>
          </p:nvPr>
        </p:nvSpPr>
        <p:spPr/>
        <p:txBody>
          <a:bodyPr/>
          <a:lstStyle/>
          <a:p>
            <a:r>
              <a:rPr lang="en-US"/>
              <a:t>.                    2025 October 13: NJU INP IWSHSSI 2025                                             (86)</a:t>
            </a:r>
            <a:endParaRPr lang="en-US" dirty="0"/>
          </a:p>
        </p:txBody>
      </p:sp>
      <p:sp>
        <p:nvSpPr>
          <p:cNvPr id="5" name="Footer Placeholder 4"/>
          <p:cNvSpPr>
            <a:spLocks noGrp="1"/>
          </p:cNvSpPr>
          <p:nvPr>
            <p:ph type="ftr" sz="quarter" idx="11"/>
          </p:nvPr>
        </p:nvSpPr>
        <p:spPr/>
        <p:txBody>
          <a:bodyPr/>
          <a:lstStyle/>
          <a:p>
            <a:r>
              <a:rPr lang="en-US" i="0"/>
              <a:t>Craig Roberts cdroberts@nju.edu.cn  470  1/4 Emergent Hadron Mass: Origins and Consequences</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57</a:t>
            </a:fld>
            <a:endParaRPr lang="en-US"/>
          </a:p>
        </p:txBody>
      </p:sp>
      <p:sp>
        <p:nvSpPr>
          <p:cNvPr id="8" name="TextBox 7"/>
          <p:cNvSpPr txBox="1"/>
          <p:nvPr/>
        </p:nvSpPr>
        <p:spPr>
          <a:xfrm>
            <a:off x="7010400" y="1484495"/>
            <a:ext cx="4191000" cy="1477328"/>
          </a:xfrm>
          <a:prstGeom prst="rect">
            <a:avLst/>
          </a:prstGeom>
          <a:noFill/>
        </p:spPr>
        <p:txBody>
          <a:bodyPr wrap="square" rtlCol="0">
            <a:spAutoFit/>
          </a:bodyPr>
          <a:lstStyle/>
          <a:p>
            <a:pPr algn="ctr"/>
            <a:r>
              <a:rPr lang="en-GB" i="1" dirty="0">
                <a:solidFill>
                  <a:srgbClr val="336600"/>
                </a:solidFill>
              </a:rPr>
              <a:t>This news, delivered in a 2</a:t>
            </a:r>
            <a:r>
              <a:rPr lang="en-GB" i="1" baseline="30000" dirty="0">
                <a:solidFill>
                  <a:srgbClr val="336600"/>
                </a:solidFill>
              </a:rPr>
              <a:t>nd</a:t>
            </a:r>
            <a:r>
              <a:rPr lang="en-GB" i="1" dirty="0">
                <a:solidFill>
                  <a:srgbClr val="336600"/>
                </a:solidFill>
              </a:rPr>
              <a:t>-year undergraduate lecture, is what turned me into a theoretical physicist.</a:t>
            </a:r>
          </a:p>
          <a:p>
            <a:pPr algn="ctr"/>
            <a:r>
              <a:rPr lang="en-GB" i="1" dirty="0">
                <a:solidFill>
                  <a:srgbClr val="336600"/>
                </a:solidFill>
              </a:rPr>
              <a:t>I wanted to </a:t>
            </a:r>
            <a:r>
              <a:rPr lang="en-GB" dirty="0">
                <a:solidFill>
                  <a:srgbClr val="336600"/>
                </a:solidFill>
              </a:rPr>
              <a:t>understand</a:t>
            </a:r>
            <a:r>
              <a:rPr lang="en-GB" i="1" dirty="0">
                <a:solidFill>
                  <a:srgbClr val="336600"/>
                </a:solidFill>
              </a:rPr>
              <a:t> the origin and meaning of virtual particles</a:t>
            </a:r>
          </a:p>
        </p:txBody>
      </p:sp>
    </p:spTree>
    <p:extLst>
      <p:ext uri="{BB962C8B-B14F-4D97-AF65-F5344CB8AC3E}">
        <p14:creationId xmlns:p14="http://schemas.microsoft.com/office/powerpoint/2010/main" val="35348649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70" decel="100000"/>
                                        <p:tgtEl>
                                          <p:spTgt spid="7"/>
                                        </p:tgtEl>
                                      </p:cBhvr>
                                    </p:animEffect>
                                    <p:animScale>
                                      <p:cBhvr>
                                        <p:cTn id="8" dur="770" decel="100000"/>
                                        <p:tgtEl>
                                          <p:spTgt spid="7"/>
                                        </p:tgtEl>
                                      </p:cBhvr>
                                      <p:from x="10000" y="10000"/>
                                      <p:to x="200000" y="450000"/>
                                    </p:animScale>
                                    <p:animScale>
                                      <p:cBhvr>
                                        <p:cTn id="9" dur="1230" accel="100000" fill="hold">
                                          <p:stCondLst>
                                            <p:cond delay="770"/>
                                          </p:stCondLst>
                                        </p:cTn>
                                        <p:tgtEl>
                                          <p:spTgt spid="7"/>
                                        </p:tgtEl>
                                      </p:cBhvr>
                                      <p:from x="200000" y="450000"/>
                                      <p:to x="100000" y="100000"/>
                                    </p:animScale>
                                    <p:set>
                                      <p:cBhvr>
                                        <p:cTn id="10" dur="770" fill="hold"/>
                                        <p:tgtEl>
                                          <p:spTgt spid="7"/>
                                        </p:tgtEl>
                                        <p:attrNameLst>
                                          <p:attrName>ppt_x</p:attrName>
                                        </p:attrNameLst>
                                      </p:cBhvr>
                                      <p:to>
                                        <p:strVal val="(0.5)"/>
                                      </p:to>
                                    </p:set>
                                    <p:anim from="(0.5)" to="(#ppt_x)" calcmode="lin" valueType="num">
                                      <p:cBhvr>
                                        <p:cTn id="11" dur="1230" accel="100000" fill="hold">
                                          <p:stCondLst>
                                            <p:cond delay="770"/>
                                          </p:stCondLst>
                                        </p:cTn>
                                        <p:tgtEl>
                                          <p:spTgt spid="7"/>
                                        </p:tgtEl>
                                        <p:attrNameLst>
                                          <p:attrName>ppt_x</p:attrName>
                                        </p:attrNameLst>
                                      </p:cBhvr>
                                    </p:anim>
                                    <p:set>
                                      <p:cBhvr>
                                        <p:cTn id="12" dur="770" fill="hold"/>
                                        <p:tgtEl>
                                          <p:spTgt spid="7"/>
                                        </p:tgtEl>
                                        <p:attrNameLst>
                                          <p:attrName>ppt_y</p:attrName>
                                        </p:attrNameLst>
                                      </p:cBhvr>
                                      <p:to>
                                        <p:strVal val="(#ppt_y+0.4)"/>
                                      </p:to>
                                    </p:set>
                                    <p:anim from="(#ppt_y+0.4)" to="(#ppt_y)" calcmode="lin" valueType="num">
                                      <p:cBhvr>
                                        <p:cTn id="13" dur="1230" accel="100000" fill="hold">
                                          <p:stCondLst>
                                            <p:cond delay="770"/>
                                          </p:stCondLst>
                                        </p:cTn>
                                        <p:tgtEl>
                                          <p:spTgt spid="7"/>
                                        </p:tgtEl>
                                        <p:attrNameLst>
                                          <p:attrName>ppt_y</p:attrName>
                                        </p:attrNameLst>
                                      </p:cBhvr>
                                    </p:anim>
                                  </p:childTnLst>
                                </p:cTn>
                              </p:par>
                              <p:par>
                                <p:cTn id="14" presetID="51"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770" decel="100000"/>
                                        <p:tgtEl>
                                          <p:spTgt spid="3">
                                            <p:txEl>
                                              <p:pRg st="3" end="3"/>
                                            </p:txEl>
                                          </p:spTgt>
                                        </p:tgtEl>
                                      </p:cBhvr>
                                    </p:animEffect>
                                    <p:animScale>
                                      <p:cBhvr>
                                        <p:cTn id="17" dur="770" decel="100000"/>
                                        <p:tgtEl>
                                          <p:spTgt spid="3">
                                            <p:txEl>
                                              <p:pRg st="3" end="3"/>
                                            </p:txEl>
                                          </p:spTgt>
                                        </p:tgtEl>
                                      </p:cBhvr>
                                      <p:from x="10000" y="10000"/>
                                      <p:to x="200000" y="450000"/>
                                    </p:animScale>
                                    <p:animScale>
                                      <p:cBhvr>
                                        <p:cTn id="18" dur="1230" accel="100000" fill="hold">
                                          <p:stCondLst>
                                            <p:cond delay="770"/>
                                          </p:stCondLst>
                                        </p:cTn>
                                        <p:tgtEl>
                                          <p:spTgt spid="3">
                                            <p:txEl>
                                              <p:pRg st="3" end="3"/>
                                            </p:txEl>
                                          </p:spTgt>
                                        </p:tgtEl>
                                      </p:cBhvr>
                                      <p:from x="200000" y="450000"/>
                                      <p:to x="100000" y="100000"/>
                                    </p:animScale>
                                    <p:set>
                                      <p:cBhvr>
                                        <p:cTn id="19" dur="770" fill="hold"/>
                                        <p:tgtEl>
                                          <p:spTgt spid="3">
                                            <p:txEl>
                                              <p:pRg st="3" end="3"/>
                                            </p:txEl>
                                          </p:spTgt>
                                        </p:tgtEl>
                                        <p:attrNameLst>
                                          <p:attrName>ppt_x</p:attrName>
                                        </p:attrNameLst>
                                      </p:cBhvr>
                                      <p:to>
                                        <p:strVal val="(0.5)"/>
                                      </p:to>
                                    </p:set>
                                    <p:anim from="(0.5)" to="(#ppt_x)" calcmode="lin" valueType="num">
                                      <p:cBhvr>
                                        <p:cTn id="20" dur="1230" accel="100000" fill="hold">
                                          <p:stCondLst>
                                            <p:cond delay="770"/>
                                          </p:stCondLst>
                                        </p:cTn>
                                        <p:tgtEl>
                                          <p:spTgt spid="3">
                                            <p:txEl>
                                              <p:pRg st="3" end="3"/>
                                            </p:txEl>
                                          </p:spTgt>
                                        </p:tgtEl>
                                        <p:attrNameLst>
                                          <p:attrName>ppt_x</p:attrName>
                                        </p:attrNameLst>
                                      </p:cBhvr>
                                    </p:anim>
                                    <p:set>
                                      <p:cBhvr>
                                        <p:cTn id="21" dur="770" fill="hold"/>
                                        <p:tgtEl>
                                          <p:spTgt spid="3">
                                            <p:txEl>
                                              <p:pRg st="3" end="3"/>
                                            </p:txEl>
                                          </p:spTgt>
                                        </p:tgtEl>
                                        <p:attrNameLst>
                                          <p:attrName>ppt_y</p:attrName>
                                        </p:attrNameLst>
                                      </p:cBhvr>
                                      <p:to>
                                        <p:strVal val="(#ppt_y+0.4)"/>
                                      </p:to>
                                    </p:set>
                                    <p:anim from="(#ppt_y+0.4)" to="(#ppt_y)" calcmode="lin" valueType="num">
                                      <p:cBhvr>
                                        <p:cTn id="22" dur="1230" accel="100000" fill="hold">
                                          <p:stCondLst>
                                            <p:cond delay="770"/>
                                          </p:stCondLst>
                                        </p:cTn>
                                        <p:tgtEl>
                                          <p:spTgt spid="3">
                                            <p:txEl>
                                              <p:pRg st="3" end="3"/>
                                            </p:txEl>
                                          </p:spTgt>
                                        </p:tgtEl>
                                        <p:attrNameLst>
                                          <p:attrName>ppt_y</p:attrName>
                                        </p:attrNameLst>
                                      </p:cBhvr>
                                    </p:anim>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QCDalpha.jpg"/>
          <p:cNvPicPr>
            <a:picLocks noChangeAspect="1"/>
          </p:cNvPicPr>
          <p:nvPr/>
        </p:nvPicPr>
        <p:blipFill>
          <a:blip r:embed="rId3" cstate="print"/>
          <a:stretch>
            <a:fillRect/>
          </a:stretch>
        </p:blipFill>
        <p:spPr>
          <a:xfrm>
            <a:off x="6553200" y="1447804"/>
            <a:ext cx="4038600" cy="4268077"/>
          </a:xfrm>
          <a:prstGeom prst="rect">
            <a:avLst/>
          </a:prstGeom>
        </p:spPr>
      </p:pic>
      <p:pic>
        <p:nvPicPr>
          <p:cNvPr id="6" name="Picture 5" descr="alphaQED.jpg"/>
          <p:cNvPicPr>
            <a:picLocks noChangeAspect="1"/>
          </p:cNvPicPr>
          <p:nvPr/>
        </p:nvPicPr>
        <p:blipFill>
          <a:blip r:embed="rId4" cstate="print"/>
          <a:stretch>
            <a:fillRect/>
          </a:stretch>
        </p:blipFill>
        <p:spPr>
          <a:xfrm>
            <a:off x="1600200" y="1371605"/>
            <a:ext cx="3838880" cy="3657599"/>
          </a:xfrm>
          <a:prstGeom prst="rect">
            <a:avLst/>
          </a:prstGeom>
        </p:spPr>
      </p:pic>
      <p:sp>
        <p:nvSpPr>
          <p:cNvPr id="2" name="Title 1"/>
          <p:cNvSpPr>
            <a:spLocks noGrp="1"/>
          </p:cNvSpPr>
          <p:nvPr>
            <p:ph type="title"/>
          </p:nvPr>
        </p:nvSpPr>
        <p:spPr/>
        <p:txBody>
          <a:bodyPr/>
          <a:lstStyle/>
          <a:p>
            <a:pPr algn="r"/>
            <a:r>
              <a:rPr lang="en-US" sz="3600" dirty="0"/>
              <a:t>QED cf. </a:t>
            </a:r>
            <a:r>
              <a:rPr lang="en-US" sz="3600" dirty="0">
                <a:solidFill>
                  <a:srgbClr val="FF0000"/>
                </a:solidFill>
              </a:rPr>
              <a:t>Q</a:t>
            </a:r>
            <a:r>
              <a:rPr lang="en-US" sz="3600" dirty="0">
                <a:solidFill>
                  <a:srgbClr val="0070C0"/>
                </a:solidFill>
              </a:rPr>
              <a:t>C</a:t>
            </a:r>
            <a:r>
              <a:rPr lang="en-US" sz="3600" dirty="0">
                <a:solidFill>
                  <a:srgbClr val="00CC00"/>
                </a:solidFill>
              </a:rPr>
              <a:t>D</a:t>
            </a:r>
            <a:r>
              <a:rPr lang="en-US" sz="3600" dirty="0"/>
              <a:t>? </a:t>
            </a:r>
          </a:p>
        </p:txBody>
      </p:sp>
      <p:sp>
        <p:nvSpPr>
          <p:cNvPr id="4" name="Footer Placeholder 3"/>
          <p:cNvSpPr>
            <a:spLocks noGrp="1"/>
          </p:cNvSpPr>
          <p:nvPr>
            <p:ph type="ftr" sz="quarter" idx="11"/>
          </p:nvPr>
        </p:nvSpPr>
        <p:spPr/>
        <p:txBody>
          <a:bodyPr/>
          <a:lstStyle/>
          <a:p>
            <a:r>
              <a:rPr lang="en-US">
                <a:solidFill>
                  <a:srgbClr val="404040"/>
                </a:solidFill>
              </a:rPr>
              <a:t>Craig Roberts cdroberts@nju.edu.cn  470  1/4 Emergent Hadron Mass: Origins and Consequences</a:t>
            </a:r>
          </a:p>
        </p:txBody>
      </p:sp>
      <p:sp>
        <p:nvSpPr>
          <p:cNvPr id="5" name="Slide Number Placeholder 4"/>
          <p:cNvSpPr>
            <a:spLocks noGrp="1"/>
          </p:cNvSpPr>
          <p:nvPr>
            <p:ph type="sldNum" sz="quarter" idx="12"/>
          </p:nvPr>
        </p:nvSpPr>
        <p:spPr/>
        <p:txBody>
          <a:bodyPr/>
          <a:lstStyle/>
          <a:p>
            <a:fld id="{F8FC1C35-9060-4508-99D4-470906349AF2}" type="slidenum">
              <a:rPr lang="en-US" smtClean="0">
                <a:solidFill>
                  <a:srgbClr val="404040"/>
                </a:solidFill>
              </a:rPr>
              <a:pPr/>
              <a:t>58</a:t>
            </a:fld>
            <a:endParaRPr lang="en-US">
              <a:solidFill>
                <a:srgbClr val="404040"/>
              </a:solidFill>
            </a:endParaRPr>
          </a:p>
        </p:txBody>
      </p:sp>
      <p:sp>
        <p:nvSpPr>
          <p:cNvPr id="13" name="Content Placeholder 12"/>
          <p:cNvSpPr>
            <a:spLocks noGrp="1"/>
          </p:cNvSpPr>
          <p:nvPr>
            <p:ph idx="1"/>
          </p:nvPr>
        </p:nvSpPr>
        <p:spPr>
          <a:xfrm>
            <a:off x="1981200" y="762003"/>
            <a:ext cx="8229600" cy="4525963"/>
          </a:xfrm>
        </p:spPr>
        <p:txBody>
          <a:bodyPr/>
          <a:lstStyle/>
          <a:p>
            <a:pPr>
              <a:buFont typeface="Wingdings" pitchFamily="2" charset="2"/>
              <a:buChar char="ü"/>
            </a:pPr>
            <a:r>
              <a:rPr lang="en-US" sz="2400" dirty="0">
                <a:solidFill>
                  <a:srgbClr val="7030A0"/>
                </a:solidFill>
              </a:rPr>
              <a:t>2004 Nobel Prize in Physics : Gross, </a:t>
            </a:r>
            <a:r>
              <a:rPr lang="en-US" sz="2400" dirty="0" err="1">
                <a:solidFill>
                  <a:srgbClr val="7030A0"/>
                </a:solidFill>
              </a:rPr>
              <a:t>Politzer</a:t>
            </a:r>
            <a:r>
              <a:rPr lang="en-US" sz="2400" dirty="0">
                <a:solidFill>
                  <a:srgbClr val="7030A0"/>
                </a:solidFill>
              </a:rPr>
              <a:t> and </a:t>
            </a:r>
            <a:r>
              <a:rPr lang="en-US" sz="2400" dirty="0" err="1">
                <a:solidFill>
                  <a:srgbClr val="7030A0"/>
                </a:solidFill>
              </a:rPr>
              <a:t>Wilczek</a:t>
            </a:r>
            <a:endParaRPr lang="en-US" sz="2400" dirty="0">
              <a:solidFill>
                <a:srgbClr val="7030A0"/>
              </a:solidFill>
            </a:endParaRPr>
          </a:p>
        </p:txBody>
      </p:sp>
      <p:graphicFrame>
        <p:nvGraphicFramePr>
          <p:cNvPr id="8" name="Object 7"/>
          <p:cNvGraphicFramePr>
            <a:graphicFrameLocks noChangeAspect="1"/>
          </p:cNvGraphicFramePr>
          <p:nvPr/>
        </p:nvGraphicFramePr>
        <p:xfrm>
          <a:off x="6038851" y="3321051"/>
          <a:ext cx="114300" cy="215900"/>
        </p:xfrm>
        <a:graphic>
          <a:graphicData uri="http://schemas.openxmlformats.org/presentationml/2006/ole">
            <mc:AlternateContent xmlns:mc="http://schemas.openxmlformats.org/markup-compatibility/2006">
              <mc:Choice xmlns:v="urn:schemas-microsoft-com:vml" Requires="v">
                <p:oleObj name="Equation" r:id="rId5" imgW="114120" imgH="215640" progId="Equation.3">
                  <p:embed/>
                </p:oleObj>
              </mc:Choice>
              <mc:Fallback>
                <p:oleObj name="Equation" r:id="rId5" imgW="114120" imgH="215640" progId="Equation.3">
                  <p:embed/>
                  <p:pic>
                    <p:nvPicPr>
                      <p:cNvPr id="8"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38851" y="3321051"/>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nvGraphicFramePr>
        <p:xfrm>
          <a:off x="2209801" y="5105402"/>
          <a:ext cx="2439988" cy="1009651"/>
        </p:xfrm>
        <a:graphic>
          <a:graphicData uri="http://schemas.openxmlformats.org/presentationml/2006/ole">
            <mc:AlternateContent xmlns:mc="http://schemas.openxmlformats.org/markup-compatibility/2006">
              <mc:Choice xmlns:v="urn:schemas-microsoft-com:vml" Requires="v">
                <p:oleObj name="Equation" r:id="rId7" imgW="1473120" imgH="609480" progId="Equation.3">
                  <p:embed/>
                </p:oleObj>
              </mc:Choice>
              <mc:Fallback>
                <p:oleObj name="Equation" r:id="rId7" imgW="1473120" imgH="609480" progId="Equation.3">
                  <p:embed/>
                  <p:pic>
                    <p:nvPicPr>
                      <p:cNvPr id="9"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09801" y="5105402"/>
                        <a:ext cx="2439988" cy="10096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nvGraphicFramePr>
        <p:xfrm>
          <a:off x="6934203" y="5711829"/>
          <a:ext cx="2836863" cy="993775"/>
        </p:xfrm>
        <a:graphic>
          <a:graphicData uri="http://schemas.openxmlformats.org/presentationml/2006/ole">
            <mc:AlternateContent xmlns:mc="http://schemas.openxmlformats.org/markup-compatibility/2006">
              <mc:Choice xmlns:v="urn:schemas-microsoft-com:vml" Requires="v">
                <p:oleObj name="Equation" r:id="rId9" imgW="1701720" imgH="571320" progId="Equation.3">
                  <p:embed/>
                </p:oleObj>
              </mc:Choice>
              <mc:Fallback>
                <p:oleObj name="Equation" r:id="rId9" imgW="1701720" imgH="571320" progId="Equation.3">
                  <p:embed/>
                  <p:pic>
                    <p:nvPicPr>
                      <p:cNvPr id="10"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34203" y="5711829"/>
                        <a:ext cx="2836863" cy="993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Oval 10"/>
          <p:cNvSpPr/>
          <p:nvPr/>
        </p:nvSpPr>
        <p:spPr bwMode="auto">
          <a:xfrm>
            <a:off x="8077200" y="6172200"/>
            <a:ext cx="457200" cy="457200"/>
          </a:xfrm>
          <a:prstGeom prst="ellipse">
            <a:avLst/>
          </a:prstGeom>
          <a:no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a:latin typeface="Calibri" pitchFamily="34" charset="0"/>
            </a:endParaRPr>
          </a:p>
        </p:txBody>
      </p:sp>
      <p:sp>
        <p:nvSpPr>
          <p:cNvPr id="12" name="Oval 11"/>
          <p:cNvSpPr/>
          <p:nvPr/>
        </p:nvSpPr>
        <p:spPr bwMode="auto">
          <a:xfrm>
            <a:off x="8610600" y="6172200"/>
            <a:ext cx="533400" cy="45720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a:latin typeface="Calibri" pitchFamily="34" charset="0"/>
            </a:endParaRPr>
          </a:p>
        </p:txBody>
      </p:sp>
      <p:sp>
        <p:nvSpPr>
          <p:cNvPr id="14" name="TextBox 13"/>
          <p:cNvSpPr txBox="1"/>
          <p:nvPr/>
        </p:nvSpPr>
        <p:spPr>
          <a:xfrm>
            <a:off x="5410201" y="5943604"/>
            <a:ext cx="1079142" cy="646331"/>
          </a:xfrm>
          <a:prstGeom prst="rect">
            <a:avLst/>
          </a:prstGeom>
          <a:noFill/>
        </p:spPr>
        <p:txBody>
          <a:bodyPr wrap="none" rtlCol="0">
            <a:spAutoFit/>
          </a:bodyPr>
          <a:lstStyle/>
          <a:p>
            <a:r>
              <a:rPr lang="en-US" i="1" dirty="0" err="1">
                <a:solidFill>
                  <a:srgbClr val="FF0000"/>
                </a:solidFill>
              </a:rPr>
              <a:t>fermion</a:t>
            </a:r>
            <a:endParaRPr lang="en-US" i="1" dirty="0">
              <a:solidFill>
                <a:srgbClr val="FF0000"/>
              </a:solidFill>
            </a:endParaRPr>
          </a:p>
          <a:p>
            <a:r>
              <a:rPr lang="en-US" i="1" dirty="0">
                <a:solidFill>
                  <a:srgbClr val="FF0000"/>
                </a:solidFill>
              </a:rPr>
              <a:t>screening</a:t>
            </a:r>
          </a:p>
        </p:txBody>
      </p:sp>
      <p:sp>
        <p:nvSpPr>
          <p:cNvPr id="15" name="TextBox 14"/>
          <p:cNvSpPr txBox="1"/>
          <p:nvPr/>
        </p:nvSpPr>
        <p:spPr>
          <a:xfrm>
            <a:off x="5412096" y="5257804"/>
            <a:ext cx="1443985" cy="646331"/>
          </a:xfrm>
          <a:prstGeom prst="rect">
            <a:avLst/>
          </a:prstGeom>
          <a:noFill/>
        </p:spPr>
        <p:txBody>
          <a:bodyPr wrap="none" rtlCol="0">
            <a:spAutoFit/>
          </a:bodyPr>
          <a:lstStyle/>
          <a:p>
            <a:r>
              <a:rPr lang="en-US" i="1" dirty="0">
                <a:solidFill>
                  <a:srgbClr val="0070C0"/>
                </a:solidFill>
              </a:rPr>
              <a:t>gluon</a:t>
            </a:r>
          </a:p>
          <a:p>
            <a:r>
              <a:rPr lang="en-US" i="1" dirty="0" err="1">
                <a:solidFill>
                  <a:srgbClr val="0070C0"/>
                </a:solidFill>
              </a:rPr>
              <a:t>antiscreening</a:t>
            </a:r>
            <a:endParaRPr lang="en-US" i="1" dirty="0">
              <a:solidFill>
                <a:srgbClr val="0070C0"/>
              </a:solidFill>
            </a:endParaRPr>
          </a:p>
        </p:txBody>
      </p:sp>
      <p:sp>
        <p:nvSpPr>
          <p:cNvPr id="16" name="Freeform 15"/>
          <p:cNvSpPr/>
          <p:nvPr/>
        </p:nvSpPr>
        <p:spPr bwMode="auto">
          <a:xfrm>
            <a:off x="6482867" y="6447695"/>
            <a:ext cx="2321169" cy="242279"/>
          </a:xfrm>
          <a:custGeom>
            <a:avLst/>
            <a:gdLst>
              <a:gd name="connsiteX0" fmla="*/ 0 w 2321169"/>
              <a:gd name="connsiteY0" fmla="*/ 0 h 242278"/>
              <a:gd name="connsiteX1" fmla="*/ 1019907 w 2321169"/>
              <a:gd name="connsiteY1" fmla="*/ 222739 h 242278"/>
              <a:gd name="connsiteX2" fmla="*/ 2321169 w 2321169"/>
              <a:gd name="connsiteY2" fmla="*/ 117231 h 242278"/>
              <a:gd name="connsiteX3" fmla="*/ 2321169 w 2321169"/>
              <a:gd name="connsiteY3" fmla="*/ 117231 h 242278"/>
            </a:gdLst>
            <a:ahLst/>
            <a:cxnLst>
              <a:cxn ang="0">
                <a:pos x="connsiteX0" y="connsiteY0"/>
              </a:cxn>
              <a:cxn ang="0">
                <a:pos x="connsiteX1" y="connsiteY1"/>
              </a:cxn>
              <a:cxn ang="0">
                <a:pos x="connsiteX2" y="connsiteY2"/>
              </a:cxn>
              <a:cxn ang="0">
                <a:pos x="connsiteX3" y="connsiteY3"/>
              </a:cxn>
            </a:cxnLst>
            <a:rect l="l" t="t" r="r" b="b"/>
            <a:pathLst>
              <a:path w="2321169" h="242278">
                <a:moveTo>
                  <a:pt x="0" y="0"/>
                </a:moveTo>
                <a:cubicBezTo>
                  <a:pt x="316523" y="101600"/>
                  <a:pt x="633046" y="203201"/>
                  <a:pt x="1019907" y="222739"/>
                </a:cubicBezTo>
                <a:cubicBezTo>
                  <a:pt x="1406769" y="242278"/>
                  <a:pt x="2321169" y="117231"/>
                  <a:pt x="2321169" y="117231"/>
                </a:cubicBezTo>
                <a:lnTo>
                  <a:pt x="2321169" y="117231"/>
                </a:lnTo>
              </a:path>
            </a:pathLst>
          </a:custGeom>
          <a:noFill/>
          <a:ln w="19050" cap="flat" cmpd="sng" algn="ctr">
            <a:solidFill>
              <a:srgbClr val="FF0000"/>
            </a:solidFill>
            <a:prstDash val="dash"/>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a:latin typeface="Calibri" pitchFamily="34" charset="0"/>
            </a:endParaRPr>
          </a:p>
        </p:txBody>
      </p:sp>
      <p:sp>
        <p:nvSpPr>
          <p:cNvPr id="17" name="Freeform 16"/>
          <p:cNvSpPr/>
          <p:nvPr/>
        </p:nvSpPr>
        <p:spPr bwMode="auto">
          <a:xfrm>
            <a:off x="6811112" y="5302743"/>
            <a:ext cx="1430215" cy="828431"/>
          </a:xfrm>
          <a:custGeom>
            <a:avLst/>
            <a:gdLst>
              <a:gd name="connsiteX0" fmla="*/ 0 w 1430215"/>
              <a:gd name="connsiteY0" fmla="*/ 359508 h 828431"/>
              <a:gd name="connsiteX1" fmla="*/ 1043354 w 1430215"/>
              <a:gd name="connsiteY1" fmla="*/ 78154 h 828431"/>
              <a:gd name="connsiteX2" fmla="*/ 1430215 w 1430215"/>
              <a:gd name="connsiteY2" fmla="*/ 828431 h 828431"/>
              <a:gd name="connsiteX3" fmla="*/ 1430215 w 1430215"/>
              <a:gd name="connsiteY3" fmla="*/ 828431 h 828431"/>
            </a:gdLst>
            <a:ahLst/>
            <a:cxnLst>
              <a:cxn ang="0">
                <a:pos x="connsiteX0" y="connsiteY0"/>
              </a:cxn>
              <a:cxn ang="0">
                <a:pos x="connsiteX1" y="connsiteY1"/>
              </a:cxn>
              <a:cxn ang="0">
                <a:pos x="connsiteX2" y="connsiteY2"/>
              </a:cxn>
              <a:cxn ang="0">
                <a:pos x="connsiteX3" y="connsiteY3"/>
              </a:cxn>
            </a:cxnLst>
            <a:rect l="l" t="t" r="r" b="b"/>
            <a:pathLst>
              <a:path w="1430215" h="828431">
                <a:moveTo>
                  <a:pt x="0" y="359508"/>
                </a:moveTo>
                <a:cubicBezTo>
                  <a:pt x="402492" y="179754"/>
                  <a:pt x="804985" y="0"/>
                  <a:pt x="1043354" y="78154"/>
                </a:cubicBezTo>
                <a:cubicBezTo>
                  <a:pt x="1281723" y="156308"/>
                  <a:pt x="1430215" y="828431"/>
                  <a:pt x="1430215" y="828431"/>
                </a:cubicBezTo>
                <a:lnTo>
                  <a:pt x="1430215" y="828431"/>
                </a:lnTo>
              </a:path>
            </a:pathLst>
          </a:custGeom>
          <a:noFill/>
          <a:ln w="28575" cap="flat" cmpd="sng" algn="ctr">
            <a:solidFill>
              <a:srgbClr val="0070C0"/>
            </a:solidFill>
            <a:prstDash val="dash"/>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a:latin typeface="Calibri" pitchFamily="34" charset="0"/>
            </a:endParaRPr>
          </a:p>
        </p:txBody>
      </p:sp>
      <p:sp>
        <p:nvSpPr>
          <p:cNvPr id="18" name="Date Placeholder 17"/>
          <p:cNvSpPr>
            <a:spLocks noGrp="1"/>
          </p:cNvSpPr>
          <p:nvPr>
            <p:ph type="dt" sz="half" idx="10"/>
          </p:nvPr>
        </p:nvSpPr>
        <p:spPr>
          <a:xfrm>
            <a:off x="7666566" y="6629400"/>
            <a:ext cx="4373034" cy="246062"/>
          </a:xfrm>
        </p:spPr>
        <p:txBody>
          <a:bodyPr/>
          <a:lstStyle/>
          <a:p>
            <a:r>
              <a:rPr lang="en-US">
                <a:solidFill>
                  <a:srgbClr val="404040"/>
                </a:solidFill>
              </a:rPr>
              <a:t>.                    2025 October 13: NJU INP IWSHSSI 2025                                             (86)</a:t>
            </a:r>
            <a:endParaRPr lang="en-US" dirty="0">
              <a:solidFill>
                <a:srgbClr val="404040"/>
              </a:solidFill>
            </a:endParaRPr>
          </a:p>
        </p:txBody>
      </p:sp>
      <p:grpSp>
        <p:nvGrpSpPr>
          <p:cNvPr id="3" name="Group 20"/>
          <p:cNvGrpSpPr/>
          <p:nvPr/>
        </p:nvGrpSpPr>
        <p:grpSpPr>
          <a:xfrm>
            <a:off x="6629404" y="2133604"/>
            <a:ext cx="3666709" cy="3288031"/>
            <a:chOff x="5105400" y="2133600"/>
            <a:chExt cx="3666709" cy="3288031"/>
          </a:xfrm>
        </p:grpSpPr>
        <p:sp>
          <p:nvSpPr>
            <p:cNvPr id="19" name="TextBox 18"/>
            <p:cNvSpPr txBox="1"/>
            <p:nvPr/>
          </p:nvSpPr>
          <p:spPr>
            <a:xfrm>
              <a:off x="5105400" y="2133600"/>
              <a:ext cx="3666709" cy="461665"/>
            </a:xfrm>
            <a:prstGeom prst="rect">
              <a:avLst/>
            </a:prstGeom>
            <a:noFill/>
          </p:spPr>
          <p:txBody>
            <a:bodyPr wrap="none" rtlCol="0">
              <a:spAutoFit/>
            </a:bodyPr>
            <a:lstStyle/>
            <a:p>
              <a:r>
                <a:rPr lang="en-US" sz="2400" dirty="0"/>
                <a:t>Add 3-gluon self-interaction</a:t>
              </a:r>
            </a:p>
          </p:txBody>
        </p:sp>
        <p:pic>
          <p:nvPicPr>
            <p:cNvPr id="20" name="Picture 19" descr="3gluon.gif"/>
            <p:cNvPicPr>
              <a:picLocks noChangeAspect="1"/>
            </p:cNvPicPr>
            <p:nvPr/>
          </p:nvPicPr>
          <p:blipFill>
            <a:blip r:embed="rId11" cstate="print"/>
            <a:stretch>
              <a:fillRect/>
            </a:stretch>
          </p:blipFill>
          <p:spPr>
            <a:xfrm>
              <a:off x="5525091" y="2819400"/>
              <a:ext cx="2475909" cy="2602231"/>
            </a:xfrm>
            <a:prstGeom prst="rect">
              <a:avLst/>
            </a:prstGeom>
            <a:ln>
              <a:noFill/>
            </a:ln>
            <a:effectLst>
              <a:outerShdw blurRad="292100" dist="139700" dir="2700000" algn="tl" rotWithShape="0">
                <a:srgbClr val="333333">
                  <a:alpha val="65000"/>
                </a:srgbClr>
              </a:outerShdw>
            </a:effectLst>
          </p:spPr>
        </p:pic>
      </p:grpSp>
      <p:sp>
        <p:nvSpPr>
          <p:cNvPr id="21" name="TextBox 20"/>
          <p:cNvSpPr txBox="1"/>
          <p:nvPr/>
        </p:nvSpPr>
        <p:spPr>
          <a:xfrm>
            <a:off x="2514600" y="2057400"/>
            <a:ext cx="1385316" cy="369332"/>
          </a:xfrm>
          <a:prstGeom prst="rect">
            <a:avLst/>
          </a:prstGeom>
          <a:noFill/>
        </p:spPr>
        <p:txBody>
          <a:bodyPr wrap="none" rtlCol="0">
            <a:spAutoFit/>
          </a:bodyPr>
          <a:lstStyle/>
          <a:p>
            <a:r>
              <a:rPr lang="en-US" i="1" dirty="0"/>
              <a:t>5 x10</a:t>
            </a:r>
            <a:r>
              <a:rPr lang="en-US" i="1" baseline="30000" dirty="0"/>
              <a:t>-5</a:t>
            </a:r>
            <a:r>
              <a:rPr lang="en-US" i="1" dirty="0"/>
              <a:t>=0.7%</a:t>
            </a:r>
            <a:endParaRPr lang="en-US" i="1" baseline="30000" dirty="0"/>
          </a:p>
        </p:txBody>
      </p:sp>
      <p:sp>
        <p:nvSpPr>
          <p:cNvPr id="22" name="TextBox 21"/>
          <p:cNvSpPr txBox="1"/>
          <p:nvPr/>
        </p:nvSpPr>
        <p:spPr>
          <a:xfrm>
            <a:off x="7301488" y="1524000"/>
            <a:ext cx="700833" cy="369332"/>
          </a:xfrm>
          <a:prstGeom prst="rect">
            <a:avLst/>
          </a:prstGeom>
          <a:noFill/>
        </p:spPr>
        <p:txBody>
          <a:bodyPr wrap="none" rtlCol="0">
            <a:spAutoFit/>
          </a:bodyPr>
          <a:lstStyle/>
          <a:p>
            <a:r>
              <a:rPr lang="en-US" i="1" dirty="0">
                <a:solidFill>
                  <a:srgbClr val="C00000"/>
                </a:solidFill>
              </a:rPr>
              <a:t>500%</a:t>
            </a:r>
            <a:endParaRPr lang="en-US" i="1" baseline="30000" dirty="0">
              <a:solidFill>
                <a:srgbClr val="C00000"/>
              </a:solidFill>
            </a:endParaRPr>
          </a:p>
        </p:txBody>
      </p:sp>
    </p:spTree>
    <p:extLst>
      <p:ext uri="{BB962C8B-B14F-4D97-AF65-F5344CB8AC3E}">
        <p14:creationId xmlns:p14="http://schemas.microsoft.com/office/powerpoint/2010/main" val="34739635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strVal val="#ppt_w*0.70"/>
                                          </p:val>
                                        </p:tav>
                                        <p:tav tm="100000">
                                          <p:val>
                                            <p:strVal val="#ppt_w"/>
                                          </p:val>
                                        </p:tav>
                                      </p:tavLst>
                                    </p:anim>
                                    <p:anim calcmode="lin" valueType="num">
                                      <p:cBhvr>
                                        <p:cTn id="15" dur="1000" fill="hold"/>
                                        <p:tgtEl>
                                          <p:spTgt spid="3"/>
                                        </p:tgtEl>
                                        <p:attrNameLst>
                                          <p:attrName>ppt_h</p:attrName>
                                        </p:attrNameLst>
                                      </p:cBhvr>
                                      <p:tavLst>
                                        <p:tav tm="0">
                                          <p:val>
                                            <p:strVal val="#ppt_h"/>
                                          </p:val>
                                        </p:tav>
                                        <p:tav tm="100000">
                                          <p:val>
                                            <p:strVal val="#ppt_h"/>
                                          </p:val>
                                        </p:tav>
                                      </p:tavLst>
                                    </p:anim>
                                    <p:animEffect transition="in" filter="fade">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3"/>
                                        </p:tgtEl>
                                        <p:attrNameLst>
                                          <p:attrName>ppt_x</p:attrName>
                                        </p:attrNameLst>
                                      </p:cBhvr>
                                      <p:tavLst>
                                        <p:tav tm="0">
                                          <p:val>
                                            <p:strVal val="ppt_x"/>
                                          </p:val>
                                        </p:tav>
                                        <p:tav tm="100000">
                                          <p:val>
                                            <p:strVal val="ppt_x"/>
                                          </p:val>
                                        </p:tav>
                                      </p:tavLst>
                                    </p:anim>
                                    <p:anim calcmode="lin" valueType="num">
                                      <p:cBhvr additive="base">
                                        <p:cTn id="21" dur="500"/>
                                        <p:tgtEl>
                                          <p:spTgt spid="3"/>
                                        </p:tgtEl>
                                        <p:attrNameLst>
                                          <p:attrName>ppt_y</p:attrName>
                                        </p:attrNameLst>
                                      </p:cBhvr>
                                      <p:tavLst>
                                        <p:tav tm="0">
                                          <p:val>
                                            <p:strVal val="ppt_y"/>
                                          </p:val>
                                        </p:tav>
                                        <p:tav tm="100000">
                                          <p:val>
                                            <p:strVal val="1+ppt_h/2"/>
                                          </p:val>
                                        </p:tav>
                                      </p:tavLst>
                                    </p:anim>
                                    <p:set>
                                      <p:cBhvr>
                                        <p:cTn id="22" dur="1" fill="hold">
                                          <p:stCondLst>
                                            <p:cond delay="499"/>
                                          </p:stCondLst>
                                        </p:cTn>
                                        <p:tgtEl>
                                          <p:spTgt spid="3"/>
                                        </p:tgtEl>
                                        <p:attrNameLst>
                                          <p:attrName>style.visibility</p:attrName>
                                        </p:attrNameLst>
                                      </p:cBhvr>
                                      <p:to>
                                        <p:strVal val="hidden"/>
                                      </p:to>
                                    </p:set>
                                  </p:childTnLst>
                                </p:cTn>
                              </p:par>
                              <p:par>
                                <p:cTn id="23" presetID="55"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strVal val="#ppt_w*0.70"/>
                                          </p:val>
                                        </p:tav>
                                        <p:tav tm="100000">
                                          <p:val>
                                            <p:strVal val="#ppt_w"/>
                                          </p:val>
                                        </p:tav>
                                      </p:tavLst>
                                    </p:anim>
                                    <p:anim calcmode="lin" valueType="num">
                                      <p:cBhvr>
                                        <p:cTn id="26" dur="1000" fill="hold"/>
                                        <p:tgtEl>
                                          <p:spTgt spid="7"/>
                                        </p:tgtEl>
                                        <p:attrNameLst>
                                          <p:attrName>ppt_h</p:attrName>
                                        </p:attrNameLst>
                                      </p:cBhvr>
                                      <p:tavLst>
                                        <p:tav tm="0">
                                          <p:val>
                                            <p:strVal val="#ppt_h"/>
                                          </p:val>
                                        </p:tav>
                                        <p:tav tm="100000">
                                          <p:val>
                                            <p:strVal val="#ppt_h"/>
                                          </p:val>
                                        </p:tav>
                                      </p:tavLst>
                                    </p:anim>
                                    <p:animEffect transition="in" filter="fade">
                                      <p:cBhvr>
                                        <p:cTn id="27" dur="1000"/>
                                        <p:tgtEl>
                                          <p:spTgt spid="7"/>
                                        </p:tgtEl>
                                      </p:cBhvr>
                                    </p:animEffect>
                                  </p:childTnLst>
                                </p:cTn>
                              </p:par>
                              <p:par>
                                <p:cTn id="28" presetID="55" presetClass="entr" presetSubtype="0"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1000" fill="hold"/>
                                        <p:tgtEl>
                                          <p:spTgt spid="10"/>
                                        </p:tgtEl>
                                        <p:attrNameLst>
                                          <p:attrName>ppt_w</p:attrName>
                                        </p:attrNameLst>
                                      </p:cBhvr>
                                      <p:tavLst>
                                        <p:tav tm="0">
                                          <p:val>
                                            <p:strVal val="#ppt_w*0.70"/>
                                          </p:val>
                                        </p:tav>
                                        <p:tav tm="100000">
                                          <p:val>
                                            <p:strVal val="#ppt_w"/>
                                          </p:val>
                                        </p:tav>
                                      </p:tavLst>
                                    </p:anim>
                                    <p:anim calcmode="lin" valueType="num">
                                      <p:cBhvr>
                                        <p:cTn id="31" dur="1000" fill="hold"/>
                                        <p:tgtEl>
                                          <p:spTgt spid="10"/>
                                        </p:tgtEl>
                                        <p:attrNameLst>
                                          <p:attrName>ppt_h</p:attrName>
                                        </p:attrNameLst>
                                      </p:cBhvr>
                                      <p:tavLst>
                                        <p:tav tm="0">
                                          <p:val>
                                            <p:strVal val="#ppt_h"/>
                                          </p:val>
                                        </p:tav>
                                        <p:tav tm="100000">
                                          <p:val>
                                            <p:strVal val="#ppt_h"/>
                                          </p:val>
                                        </p:tav>
                                      </p:tavLst>
                                    </p:anim>
                                    <p:animEffect transition="in" filter="fade">
                                      <p:cBhvr>
                                        <p:cTn id="32" dur="10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ppt_x"/>
                                          </p:val>
                                        </p:tav>
                                        <p:tav tm="100000">
                                          <p:val>
                                            <p:strVal val="#ppt_x"/>
                                          </p:val>
                                        </p:tav>
                                      </p:tavLst>
                                    </p:anim>
                                    <p:anim calcmode="lin" valueType="num">
                                      <p:cBhvr additive="base">
                                        <p:cTn id="4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 presetClass="entr" presetSubtype="16"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box(in)">
                                      <p:cBhvr>
                                        <p:cTn id="51" dur="500"/>
                                        <p:tgtEl>
                                          <p:spTgt spid="17"/>
                                        </p:tgtEl>
                                      </p:cBhvr>
                                    </p:animEffect>
                                  </p:childTnLst>
                                </p:cTn>
                              </p:par>
                              <p:par>
                                <p:cTn id="52" presetID="55" presetClass="entr" presetSubtype="0"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p:cTn id="54" dur="1000" fill="hold"/>
                                        <p:tgtEl>
                                          <p:spTgt spid="15"/>
                                        </p:tgtEl>
                                        <p:attrNameLst>
                                          <p:attrName>ppt_w</p:attrName>
                                        </p:attrNameLst>
                                      </p:cBhvr>
                                      <p:tavLst>
                                        <p:tav tm="0">
                                          <p:val>
                                            <p:strVal val="#ppt_w*0.70"/>
                                          </p:val>
                                        </p:tav>
                                        <p:tav tm="100000">
                                          <p:val>
                                            <p:strVal val="#ppt_w"/>
                                          </p:val>
                                        </p:tav>
                                      </p:tavLst>
                                    </p:anim>
                                    <p:anim calcmode="lin" valueType="num">
                                      <p:cBhvr>
                                        <p:cTn id="55" dur="1000" fill="hold"/>
                                        <p:tgtEl>
                                          <p:spTgt spid="15"/>
                                        </p:tgtEl>
                                        <p:attrNameLst>
                                          <p:attrName>ppt_h</p:attrName>
                                        </p:attrNameLst>
                                      </p:cBhvr>
                                      <p:tavLst>
                                        <p:tav tm="0">
                                          <p:val>
                                            <p:strVal val="#ppt_h"/>
                                          </p:val>
                                        </p:tav>
                                        <p:tav tm="100000">
                                          <p:val>
                                            <p:strVal val="#ppt_h"/>
                                          </p:val>
                                        </p:tav>
                                      </p:tavLst>
                                    </p:anim>
                                    <p:animEffect transition="in" filter="fade">
                                      <p:cBhvr>
                                        <p:cTn id="56" dur="1000"/>
                                        <p:tgtEl>
                                          <p:spTgt spid="15"/>
                                        </p:tgtEl>
                                      </p:cBhvr>
                                    </p:animEffect>
                                  </p:childTnLst>
                                </p:cTn>
                              </p:par>
                              <p:par>
                                <p:cTn id="57" presetID="55" presetClass="entr" presetSubtype="0" fill="hold" grpId="0" nodeType="withEffect">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cBhvr>
                                        <p:cTn id="59" dur="1000" fill="hold"/>
                                        <p:tgtEl>
                                          <p:spTgt spid="11"/>
                                        </p:tgtEl>
                                        <p:attrNameLst>
                                          <p:attrName>ppt_w</p:attrName>
                                        </p:attrNameLst>
                                      </p:cBhvr>
                                      <p:tavLst>
                                        <p:tav tm="0">
                                          <p:val>
                                            <p:strVal val="#ppt_w*0.70"/>
                                          </p:val>
                                        </p:tav>
                                        <p:tav tm="100000">
                                          <p:val>
                                            <p:strVal val="#ppt_w"/>
                                          </p:val>
                                        </p:tav>
                                      </p:tavLst>
                                    </p:anim>
                                    <p:anim calcmode="lin" valueType="num">
                                      <p:cBhvr>
                                        <p:cTn id="60" dur="1000" fill="hold"/>
                                        <p:tgtEl>
                                          <p:spTgt spid="11"/>
                                        </p:tgtEl>
                                        <p:attrNameLst>
                                          <p:attrName>ppt_h</p:attrName>
                                        </p:attrNameLst>
                                      </p:cBhvr>
                                      <p:tavLst>
                                        <p:tav tm="0">
                                          <p:val>
                                            <p:strVal val="#ppt_h"/>
                                          </p:val>
                                        </p:tav>
                                        <p:tav tm="100000">
                                          <p:val>
                                            <p:strVal val="#ppt_h"/>
                                          </p:val>
                                        </p:tav>
                                      </p:tavLst>
                                    </p:anim>
                                    <p:animEffect transition="in" filter="fade">
                                      <p:cBhvr>
                                        <p:cTn id="61" dur="1000"/>
                                        <p:tgtEl>
                                          <p:spTgt spid="11"/>
                                        </p:tgtEl>
                                      </p:cBhvr>
                                    </p:animEffect>
                                  </p:childTnLst>
                                </p:cTn>
                              </p:par>
                              <p:par>
                                <p:cTn id="62" presetID="53" presetClass="entr" presetSubtype="0"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500" fill="hold"/>
                                        <p:tgtEl>
                                          <p:spTgt spid="22"/>
                                        </p:tgtEl>
                                        <p:attrNameLst>
                                          <p:attrName>ppt_w</p:attrName>
                                        </p:attrNameLst>
                                      </p:cBhvr>
                                      <p:tavLst>
                                        <p:tav tm="0">
                                          <p:val>
                                            <p:fltVal val="0"/>
                                          </p:val>
                                        </p:tav>
                                        <p:tav tm="100000">
                                          <p:val>
                                            <p:strVal val="#ppt_w"/>
                                          </p:val>
                                        </p:tav>
                                      </p:tavLst>
                                    </p:anim>
                                    <p:anim calcmode="lin" valueType="num">
                                      <p:cBhvr>
                                        <p:cTn id="65" dur="500" fill="hold"/>
                                        <p:tgtEl>
                                          <p:spTgt spid="22"/>
                                        </p:tgtEl>
                                        <p:attrNameLst>
                                          <p:attrName>ppt_h</p:attrName>
                                        </p:attrNameLst>
                                      </p:cBhvr>
                                      <p:tavLst>
                                        <p:tav tm="0">
                                          <p:val>
                                            <p:fltVal val="0"/>
                                          </p:val>
                                        </p:tav>
                                        <p:tav tm="100000">
                                          <p:val>
                                            <p:strVal val="#ppt_h"/>
                                          </p:val>
                                        </p:tav>
                                      </p:tavLst>
                                    </p:anim>
                                    <p:animEffect transition="in" filter="fade">
                                      <p:cBhvr>
                                        <p:cTn id="66" dur="500"/>
                                        <p:tgtEl>
                                          <p:spTgt spid="22"/>
                                        </p:tgtEl>
                                      </p:cBhvr>
                                    </p:animEffect>
                                  </p:childTnLst>
                                </p:cTn>
                              </p:par>
                            </p:childTnLst>
                          </p:cTn>
                        </p:par>
                      </p:childTnLst>
                    </p:cTn>
                  </p:par>
                  <p:par>
                    <p:cTn id="67" fill="hold">
                      <p:stCondLst>
                        <p:cond delay="indefinite"/>
                      </p:stCondLst>
                      <p:childTnLst>
                        <p:par>
                          <p:cTn id="68" fill="hold">
                            <p:stCondLst>
                              <p:cond delay="0"/>
                            </p:stCondLst>
                            <p:childTnLst>
                              <p:par>
                                <p:cTn id="69" presetID="2" presetClass="entr" presetSubtype="8" fill="hold" nodeType="clickEffect">
                                  <p:stCondLst>
                                    <p:cond delay="0"/>
                                  </p:stCondLst>
                                  <p:childTnLst>
                                    <p:set>
                                      <p:cBhvr>
                                        <p:cTn id="70" dur="1" fill="hold">
                                          <p:stCondLst>
                                            <p:cond delay="0"/>
                                          </p:stCondLst>
                                        </p:cTn>
                                        <p:tgtEl>
                                          <p:spTgt spid="13">
                                            <p:txEl>
                                              <p:pRg st="0" end="0"/>
                                            </p:txEl>
                                          </p:spTgt>
                                        </p:tgtEl>
                                        <p:attrNameLst>
                                          <p:attrName>style.visibility</p:attrName>
                                        </p:attrNameLst>
                                      </p:cBhvr>
                                      <p:to>
                                        <p:strVal val="visible"/>
                                      </p:to>
                                    </p:set>
                                    <p:anim calcmode="lin" valueType="num">
                                      <p:cBhvr additive="base">
                                        <p:cTn id="71" dur="10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72" dur="10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p:bldP spid="15" grpId="0"/>
      <p:bldP spid="16" grpId="0" animBg="1"/>
      <p:bldP spid="17" grpId="0" animBg="1"/>
      <p:bldP spid="21" grpId="0"/>
      <p:bldP spid="2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QCDalpha.jpg"/>
          <p:cNvPicPr>
            <a:picLocks noChangeAspect="1"/>
          </p:cNvPicPr>
          <p:nvPr/>
        </p:nvPicPr>
        <p:blipFill>
          <a:blip r:embed="rId2" cstate="print"/>
          <a:stretch>
            <a:fillRect/>
          </a:stretch>
        </p:blipFill>
        <p:spPr>
          <a:xfrm flipH="1">
            <a:off x="6553200" y="2590800"/>
            <a:ext cx="3429000" cy="3623840"/>
          </a:xfrm>
          <a:prstGeom prst="rect">
            <a:avLst/>
          </a:prstGeom>
        </p:spPr>
      </p:pic>
      <p:sp>
        <p:nvSpPr>
          <p:cNvPr id="3" name="Content Placeholder 2"/>
          <p:cNvSpPr>
            <a:spLocks noGrp="1"/>
          </p:cNvSpPr>
          <p:nvPr>
            <p:ph idx="1"/>
          </p:nvPr>
        </p:nvSpPr>
        <p:spPr>
          <a:xfrm>
            <a:off x="876301" y="304803"/>
            <a:ext cx="10706099" cy="4525963"/>
          </a:xfrm>
        </p:spPr>
        <p:txBody>
          <a:bodyPr/>
          <a:lstStyle/>
          <a:p>
            <a:r>
              <a:rPr lang="en-US" dirty="0"/>
              <a:t>This momentum-dependent coupling </a:t>
            </a:r>
          </a:p>
          <a:p>
            <a:pPr>
              <a:spcBef>
                <a:spcPts val="0"/>
              </a:spcBef>
              <a:buNone/>
            </a:pPr>
            <a:r>
              <a:rPr lang="en-US" dirty="0"/>
              <a:t>	translates into a coupling that </a:t>
            </a:r>
          </a:p>
          <a:p>
            <a:pPr>
              <a:spcBef>
                <a:spcPts val="0"/>
              </a:spcBef>
              <a:buNone/>
            </a:pPr>
            <a:r>
              <a:rPr lang="en-US" dirty="0"/>
              <a:t>	depends strongly on separation.  </a:t>
            </a:r>
          </a:p>
          <a:p>
            <a:r>
              <a:rPr lang="en-US" dirty="0"/>
              <a:t>Namely, the interaction between quarks, between gluons, and between quarks and gluons grows rapidly with separation</a:t>
            </a:r>
          </a:p>
          <a:p>
            <a:r>
              <a:rPr lang="en-US" dirty="0"/>
              <a:t>Coupling is </a:t>
            </a:r>
            <a:r>
              <a:rPr lang="en-US" i="1" dirty="0">
                <a:solidFill>
                  <a:srgbClr val="FF0000"/>
                </a:solidFill>
              </a:rPr>
              <a:t>huge</a:t>
            </a:r>
            <a:r>
              <a:rPr lang="en-US" i="1" dirty="0"/>
              <a:t> </a:t>
            </a:r>
            <a:r>
              <a:rPr lang="en-US" dirty="0"/>
              <a:t>at separations</a:t>
            </a:r>
            <a:r>
              <a:rPr lang="en-US" i="1" dirty="0"/>
              <a:t> r = 0.2fm ≈ ⅟₄ </a:t>
            </a:r>
            <a:r>
              <a:rPr lang="en-US" i="1" dirty="0" err="1"/>
              <a:t>r</a:t>
            </a:r>
            <a:r>
              <a:rPr lang="en-US" i="1" baseline="-25000" dirty="0" err="1"/>
              <a:t>proton</a:t>
            </a:r>
            <a:endParaRPr lang="en-US" i="1" baseline="-25000" dirty="0"/>
          </a:p>
        </p:txBody>
      </p:sp>
      <p:sp>
        <p:nvSpPr>
          <p:cNvPr id="4" name="Date Placeholder 3"/>
          <p:cNvSpPr>
            <a:spLocks noGrp="1"/>
          </p:cNvSpPr>
          <p:nvPr>
            <p:ph type="dt" sz="half" idx="10"/>
          </p:nvPr>
        </p:nvSpPr>
        <p:spPr/>
        <p:txBody>
          <a:bodyPr/>
          <a:lstStyle/>
          <a:p>
            <a:r>
              <a:rPr lang="en-US"/>
              <a:t>.                    2025 October 13: NJU INP IWSHSSI 2025                                             (86)</a:t>
            </a:r>
            <a:endParaRPr lang="en-US" dirty="0"/>
          </a:p>
        </p:txBody>
      </p:sp>
      <p:sp>
        <p:nvSpPr>
          <p:cNvPr id="5" name="Footer Placeholder 4"/>
          <p:cNvSpPr>
            <a:spLocks noGrp="1"/>
          </p:cNvSpPr>
          <p:nvPr>
            <p:ph type="ftr" sz="quarter" idx="11"/>
          </p:nvPr>
        </p:nvSpPr>
        <p:spPr/>
        <p:txBody>
          <a:bodyPr/>
          <a:lstStyle/>
          <a:p>
            <a:r>
              <a:rPr lang="en-US" i="0"/>
              <a:t>Craig Roberts cdroberts@nju.edu.cn  470  1/4 Emergent Hadron Mass: Origins and Consequences</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59</a:t>
            </a:fld>
            <a:endParaRPr lang="en-US"/>
          </a:p>
        </p:txBody>
      </p:sp>
      <p:pic>
        <p:nvPicPr>
          <p:cNvPr id="7" name="Picture 6" descr="QCDalpha.jpg"/>
          <p:cNvPicPr>
            <a:picLocks noChangeAspect="1"/>
          </p:cNvPicPr>
          <p:nvPr/>
        </p:nvPicPr>
        <p:blipFill>
          <a:blip r:embed="rId2" cstate="print"/>
          <a:stretch>
            <a:fillRect/>
          </a:stretch>
        </p:blipFill>
        <p:spPr>
          <a:xfrm>
            <a:off x="1905000" y="2590800"/>
            <a:ext cx="3429000" cy="3623840"/>
          </a:xfrm>
          <a:prstGeom prst="rect">
            <a:avLst/>
          </a:prstGeom>
        </p:spPr>
      </p:pic>
      <p:sp>
        <p:nvSpPr>
          <p:cNvPr id="8" name="TextBox 7"/>
          <p:cNvSpPr txBox="1"/>
          <p:nvPr/>
        </p:nvSpPr>
        <p:spPr>
          <a:xfrm>
            <a:off x="5562604" y="3711713"/>
            <a:ext cx="845103" cy="707886"/>
          </a:xfrm>
          <a:prstGeom prst="rect">
            <a:avLst/>
          </a:prstGeom>
          <a:noFill/>
        </p:spPr>
        <p:txBody>
          <a:bodyPr wrap="none" rtlCol="0">
            <a:spAutoFit/>
          </a:bodyPr>
          <a:lstStyle/>
          <a:p>
            <a:r>
              <a:rPr lang="en-US" sz="4000" dirty="0">
                <a:solidFill>
                  <a:srgbClr val="FF0000"/>
                </a:solidFill>
              </a:rPr>
              <a:t>↔</a:t>
            </a:r>
          </a:p>
        </p:txBody>
      </p:sp>
      <p:sp>
        <p:nvSpPr>
          <p:cNvPr id="10" name="TextBox 9"/>
          <p:cNvSpPr txBox="1"/>
          <p:nvPr/>
        </p:nvSpPr>
        <p:spPr>
          <a:xfrm>
            <a:off x="6629404" y="5867402"/>
            <a:ext cx="878767" cy="338554"/>
          </a:xfrm>
          <a:prstGeom prst="rect">
            <a:avLst/>
          </a:prstGeom>
          <a:solidFill>
            <a:schemeClr val="bg1"/>
          </a:solidFill>
        </p:spPr>
        <p:txBody>
          <a:bodyPr wrap="none" rtlCol="0">
            <a:spAutoFit/>
          </a:bodyPr>
          <a:lstStyle/>
          <a:p>
            <a:r>
              <a:rPr lang="en-US" sz="1600" dirty="0">
                <a:solidFill>
                  <a:srgbClr val="0033CC"/>
                </a:solidFill>
              </a:rPr>
              <a:t>0.002fm</a:t>
            </a:r>
          </a:p>
        </p:txBody>
      </p:sp>
      <p:sp>
        <p:nvSpPr>
          <p:cNvPr id="12" name="TextBox 11"/>
          <p:cNvSpPr txBox="1"/>
          <p:nvPr/>
        </p:nvSpPr>
        <p:spPr>
          <a:xfrm>
            <a:off x="7848604" y="5867404"/>
            <a:ext cx="821059" cy="584775"/>
          </a:xfrm>
          <a:prstGeom prst="rect">
            <a:avLst/>
          </a:prstGeom>
          <a:solidFill>
            <a:schemeClr val="bg1"/>
          </a:solidFill>
        </p:spPr>
        <p:txBody>
          <a:bodyPr wrap="none" rtlCol="0">
            <a:spAutoFit/>
          </a:bodyPr>
          <a:lstStyle/>
          <a:p>
            <a:r>
              <a:rPr lang="en-US" sz="1600" dirty="0"/>
              <a:t> </a:t>
            </a:r>
            <a:r>
              <a:rPr lang="en-US" sz="1600" dirty="0">
                <a:solidFill>
                  <a:srgbClr val="0033CC"/>
                </a:solidFill>
              </a:rPr>
              <a:t>0.02fm</a:t>
            </a:r>
          </a:p>
          <a:p>
            <a:endParaRPr lang="en-US" sz="1600" dirty="0"/>
          </a:p>
        </p:txBody>
      </p:sp>
      <p:sp>
        <p:nvSpPr>
          <p:cNvPr id="13" name="TextBox 12"/>
          <p:cNvSpPr txBox="1"/>
          <p:nvPr/>
        </p:nvSpPr>
        <p:spPr>
          <a:xfrm>
            <a:off x="9207629" y="5867402"/>
            <a:ext cx="670376" cy="338554"/>
          </a:xfrm>
          <a:prstGeom prst="rect">
            <a:avLst/>
          </a:prstGeom>
          <a:solidFill>
            <a:schemeClr val="bg1"/>
          </a:solidFill>
        </p:spPr>
        <p:txBody>
          <a:bodyPr wrap="none" rtlCol="0">
            <a:spAutoFit/>
          </a:bodyPr>
          <a:lstStyle/>
          <a:p>
            <a:r>
              <a:rPr lang="en-US" sz="1600" dirty="0">
                <a:solidFill>
                  <a:srgbClr val="0033CC"/>
                </a:solidFill>
              </a:rPr>
              <a:t>0.2fm</a:t>
            </a:r>
          </a:p>
        </p:txBody>
      </p:sp>
      <p:sp>
        <p:nvSpPr>
          <p:cNvPr id="14" name="TextBox 13"/>
          <p:cNvSpPr txBox="1"/>
          <p:nvPr/>
        </p:nvSpPr>
        <p:spPr>
          <a:xfrm rot="5400000">
            <a:off x="9958020" y="3999852"/>
            <a:ext cx="593432" cy="369332"/>
          </a:xfrm>
          <a:prstGeom prst="rect">
            <a:avLst/>
          </a:prstGeom>
          <a:solidFill>
            <a:schemeClr val="bg1"/>
          </a:solidFill>
        </p:spPr>
        <p:txBody>
          <a:bodyPr wrap="none" rtlCol="0">
            <a:spAutoFit/>
          </a:bodyPr>
          <a:lstStyle/>
          <a:p>
            <a:r>
              <a:rPr lang="el-GR" i="1" dirty="0">
                <a:solidFill>
                  <a:srgbClr val="0033CC"/>
                </a:solidFill>
              </a:rPr>
              <a:t>α</a:t>
            </a:r>
            <a:r>
              <a:rPr lang="en-US" i="1" baseline="-25000" dirty="0">
                <a:solidFill>
                  <a:srgbClr val="0033CC"/>
                </a:solidFill>
              </a:rPr>
              <a:t>s</a:t>
            </a:r>
            <a:r>
              <a:rPr lang="en-US" i="1" dirty="0">
                <a:solidFill>
                  <a:srgbClr val="0033CC"/>
                </a:solidFill>
              </a:rPr>
              <a:t>(r)</a:t>
            </a:r>
          </a:p>
        </p:txBody>
      </p:sp>
      <p:sp>
        <p:nvSpPr>
          <p:cNvPr id="15" name="TextBox 14"/>
          <p:cNvSpPr txBox="1"/>
          <p:nvPr/>
        </p:nvSpPr>
        <p:spPr>
          <a:xfrm>
            <a:off x="9601200" y="5334002"/>
            <a:ext cx="444352" cy="338554"/>
          </a:xfrm>
          <a:prstGeom prst="rect">
            <a:avLst/>
          </a:prstGeom>
          <a:solidFill>
            <a:schemeClr val="bg1"/>
          </a:solidFill>
        </p:spPr>
        <p:txBody>
          <a:bodyPr wrap="none" rtlCol="0">
            <a:spAutoFit/>
          </a:bodyPr>
          <a:lstStyle/>
          <a:p>
            <a:r>
              <a:rPr lang="en-US" sz="1600" dirty="0"/>
              <a:t>0.1</a:t>
            </a:r>
          </a:p>
        </p:txBody>
      </p:sp>
      <p:sp>
        <p:nvSpPr>
          <p:cNvPr id="16" name="TextBox 15"/>
          <p:cNvSpPr txBox="1"/>
          <p:nvPr/>
        </p:nvSpPr>
        <p:spPr>
          <a:xfrm>
            <a:off x="9614048" y="4648202"/>
            <a:ext cx="444352" cy="338554"/>
          </a:xfrm>
          <a:prstGeom prst="rect">
            <a:avLst/>
          </a:prstGeom>
          <a:solidFill>
            <a:schemeClr val="bg1"/>
          </a:solidFill>
        </p:spPr>
        <p:txBody>
          <a:bodyPr wrap="none" rtlCol="0">
            <a:spAutoFit/>
          </a:bodyPr>
          <a:lstStyle/>
          <a:p>
            <a:r>
              <a:rPr lang="en-US" sz="1600" dirty="0"/>
              <a:t>0.2</a:t>
            </a:r>
          </a:p>
        </p:txBody>
      </p:sp>
      <p:sp>
        <p:nvSpPr>
          <p:cNvPr id="17" name="TextBox 16"/>
          <p:cNvSpPr txBox="1"/>
          <p:nvPr/>
        </p:nvSpPr>
        <p:spPr>
          <a:xfrm>
            <a:off x="9601200" y="3928651"/>
            <a:ext cx="444352" cy="584775"/>
          </a:xfrm>
          <a:prstGeom prst="rect">
            <a:avLst/>
          </a:prstGeom>
          <a:solidFill>
            <a:schemeClr val="bg1"/>
          </a:solidFill>
        </p:spPr>
        <p:txBody>
          <a:bodyPr wrap="none" rtlCol="0">
            <a:spAutoFit/>
          </a:bodyPr>
          <a:lstStyle/>
          <a:p>
            <a:r>
              <a:rPr lang="en-US" sz="1600" dirty="0"/>
              <a:t>0.3</a:t>
            </a:r>
          </a:p>
          <a:p>
            <a:endParaRPr lang="en-US" sz="1600" dirty="0"/>
          </a:p>
        </p:txBody>
      </p:sp>
      <p:sp>
        <p:nvSpPr>
          <p:cNvPr id="18" name="TextBox 17"/>
          <p:cNvSpPr txBox="1"/>
          <p:nvPr/>
        </p:nvSpPr>
        <p:spPr>
          <a:xfrm>
            <a:off x="9601200" y="3200402"/>
            <a:ext cx="444352" cy="338554"/>
          </a:xfrm>
          <a:prstGeom prst="rect">
            <a:avLst/>
          </a:prstGeom>
          <a:solidFill>
            <a:schemeClr val="bg1"/>
          </a:solidFill>
        </p:spPr>
        <p:txBody>
          <a:bodyPr wrap="none" rtlCol="0">
            <a:spAutoFit/>
          </a:bodyPr>
          <a:lstStyle/>
          <a:p>
            <a:r>
              <a:rPr lang="en-US" sz="1600" dirty="0"/>
              <a:t>0.4</a:t>
            </a:r>
          </a:p>
        </p:txBody>
      </p:sp>
      <p:sp>
        <p:nvSpPr>
          <p:cNvPr id="19" name="TextBox 18"/>
          <p:cNvSpPr txBox="1"/>
          <p:nvPr/>
        </p:nvSpPr>
        <p:spPr>
          <a:xfrm>
            <a:off x="9601200" y="2514602"/>
            <a:ext cx="444352" cy="338554"/>
          </a:xfrm>
          <a:prstGeom prst="rect">
            <a:avLst/>
          </a:prstGeom>
          <a:solidFill>
            <a:schemeClr val="bg1"/>
          </a:solidFill>
        </p:spPr>
        <p:txBody>
          <a:bodyPr wrap="none" rtlCol="0">
            <a:spAutoFit/>
          </a:bodyPr>
          <a:lstStyle/>
          <a:p>
            <a:r>
              <a:rPr lang="en-US" sz="1600" dirty="0"/>
              <a:t>0.5</a:t>
            </a:r>
          </a:p>
        </p:txBody>
      </p:sp>
      <p:sp>
        <p:nvSpPr>
          <p:cNvPr id="20" name="Oval 19"/>
          <p:cNvSpPr/>
          <p:nvPr/>
        </p:nvSpPr>
        <p:spPr bwMode="auto">
          <a:xfrm>
            <a:off x="9601200" y="2438400"/>
            <a:ext cx="457200" cy="457200"/>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a:latin typeface="Calibri" pitchFamily="34" charset="0"/>
            </a:endParaRPr>
          </a:p>
        </p:txBody>
      </p:sp>
      <p:sp>
        <p:nvSpPr>
          <p:cNvPr id="21" name="Title 1"/>
          <p:cNvSpPr>
            <a:spLocks noGrp="1"/>
          </p:cNvSpPr>
          <p:nvPr>
            <p:ph type="title"/>
          </p:nvPr>
        </p:nvSpPr>
        <p:spPr>
          <a:xfrm>
            <a:off x="1981200" y="274639"/>
            <a:ext cx="8229600" cy="1143000"/>
          </a:xfrm>
        </p:spPr>
        <p:txBody>
          <a:bodyPr>
            <a:scene3d>
              <a:camera prst="orthographicFront"/>
              <a:lightRig rig="threePt" dir="t"/>
            </a:scene3d>
            <a:sp3d extrusionH="57150">
              <a:bevelT w="82550" h="38100" prst="coolSlant"/>
            </a:sp3d>
          </a:bodyPr>
          <a:lstStyle/>
          <a:p>
            <a:pPr algn="r"/>
            <a:r>
              <a:rPr lang="en-US" sz="4400" dirty="0">
                <a:solidFill>
                  <a:srgbClr val="FF0000"/>
                </a:solidFill>
              </a:rPr>
              <a:t>Q</a:t>
            </a:r>
            <a:r>
              <a:rPr lang="en-US" sz="4400" dirty="0">
                <a:solidFill>
                  <a:srgbClr val="008000"/>
                </a:solidFill>
              </a:rPr>
              <a:t>C</a:t>
            </a:r>
            <a:r>
              <a:rPr lang="en-US" sz="4400" dirty="0">
                <a:solidFill>
                  <a:srgbClr val="0033CC"/>
                </a:solidFill>
              </a:rPr>
              <a:t>D</a:t>
            </a:r>
            <a:endParaRPr lang="en-US" sz="4000" dirty="0"/>
          </a:p>
        </p:txBody>
      </p:sp>
      <p:sp>
        <p:nvSpPr>
          <p:cNvPr id="2" name="Rectangle 1">
            <a:extLst>
              <a:ext uri="{FF2B5EF4-FFF2-40B4-BE49-F238E27FC236}">
                <a16:creationId xmlns:a16="http://schemas.microsoft.com/office/drawing/2014/main" id="{92D895EE-04B3-46B0-83F2-A0F977B0E883}"/>
              </a:ext>
            </a:extLst>
          </p:cNvPr>
          <p:cNvSpPr/>
          <p:nvPr/>
        </p:nvSpPr>
        <p:spPr bwMode="auto">
          <a:xfrm>
            <a:off x="9393543" y="6184903"/>
            <a:ext cx="2209800" cy="304798"/>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1800" i="0" u="none" strike="noStrike" normalizeH="0" baseline="0" dirty="0" err="1">
                <a:ln w="0"/>
                <a:solidFill>
                  <a:schemeClr val="accent1"/>
                </a:solidFill>
                <a:effectLst>
                  <a:outerShdw blurRad="38100" dist="25400" dir="5400000" algn="ctr" rotWithShape="0">
                    <a:srgbClr val="6E747A">
                      <a:alpha val="43000"/>
                    </a:srgbClr>
                  </a:outerShdw>
                </a:effectLst>
                <a:latin typeface="Calibri" pitchFamily="34" charset="0"/>
              </a:rPr>
              <a:t>r</a:t>
            </a:r>
            <a:r>
              <a:rPr kumimoji="0" lang="en-GB" sz="1800" i="0" u="none" strike="noStrike" normalizeH="0" baseline="-25000" dirty="0" err="1">
                <a:ln w="0"/>
                <a:solidFill>
                  <a:schemeClr val="accent1"/>
                </a:solidFill>
                <a:effectLst>
                  <a:outerShdw blurRad="38100" dist="25400" dir="5400000" algn="ctr" rotWithShape="0">
                    <a:srgbClr val="6E747A">
                      <a:alpha val="43000"/>
                    </a:srgbClr>
                  </a:outerShdw>
                </a:effectLst>
                <a:latin typeface="Calibri" pitchFamily="34" charset="0"/>
              </a:rPr>
              <a:t>atom</a:t>
            </a:r>
            <a:r>
              <a:rPr kumimoji="0" lang="en-GB" sz="1800" i="0" u="none" strike="noStrike" normalizeH="0" baseline="0" dirty="0">
                <a:ln w="0"/>
                <a:solidFill>
                  <a:schemeClr val="accent1"/>
                </a:solidFill>
                <a:effectLst>
                  <a:outerShdw blurRad="38100" dist="25400" dir="5400000" algn="ctr" rotWithShape="0">
                    <a:srgbClr val="6E747A">
                      <a:alpha val="43000"/>
                    </a:srgbClr>
                  </a:outerShdw>
                </a:effectLst>
                <a:latin typeface="Calibri" pitchFamily="34" charset="0"/>
              </a:rPr>
              <a:t> /1,000,000</a:t>
            </a:r>
            <a:endParaRPr kumimoji="0" lang="en-US" sz="1800" i="0" u="none" strike="noStrike" normalizeH="0" baseline="0" dirty="0">
              <a:ln w="0"/>
              <a:solidFill>
                <a:schemeClr val="accent1"/>
              </a:solidFill>
              <a:effectLst>
                <a:outerShdw blurRad="38100" dist="25400" dir="5400000" algn="ctr" rotWithShape="0">
                  <a:srgbClr val="6E747A">
                    <a:alpha val="43000"/>
                  </a:srgbClr>
                </a:outerShdw>
              </a:effectLst>
              <a:latin typeface="Calibri" pitchFamily="34" charset="0"/>
            </a:endParaRPr>
          </a:p>
        </p:txBody>
      </p:sp>
    </p:spTree>
    <p:extLst>
      <p:ext uri="{BB962C8B-B14F-4D97-AF65-F5344CB8AC3E}">
        <p14:creationId xmlns:p14="http://schemas.microsoft.com/office/powerpoint/2010/main" val="11203944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70" decel="100000"/>
                                        <p:tgtEl>
                                          <p:spTgt spid="9"/>
                                        </p:tgtEl>
                                      </p:cBhvr>
                                    </p:animEffect>
                                    <p:animScale>
                                      <p:cBhvr>
                                        <p:cTn id="8" dur="770" decel="100000"/>
                                        <p:tgtEl>
                                          <p:spTgt spid="9"/>
                                        </p:tgtEl>
                                      </p:cBhvr>
                                      <p:from x="10000" y="10000"/>
                                      <p:to x="200000" y="450000"/>
                                    </p:animScale>
                                    <p:animScale>
                                      <p:cBhvr>
                                        <p:cTn id="9" dur="1230" accel="100000" fill="hold">
                                          <p:stCondLst>
                                            <p:cond delay="770"/>
                                          </p:stCondLst>
                                        </p:cTn>
                                        <p:tgtEl>
                                          <p:spTgt spid="9"/>
                                        </p:tgtEl>
                                      </p:cBhvr>
                                      <p:from x="200000" y="450000"/>
                                      <p:to x="100000" y="100000"/>
                                    </p:animScale>
                                    <p:set>
                                      <p:cBhvr>
                                        <p:cTn id="10" dur="770" fill="hold"/>
                                        <p:tgtEl>
                                          <p:spTgt spid="9"/>
                                        </p:tgtEl>
                                        <p:attrNameLst>
                                          <p:attrName>ppt_x</p:attrName>
                                        </p:attrNameLst>
                                      </p:cBhvr>
                                      <p:to>
                                        <p:strVal val="(0.5)"/>
                                      </p:to>
                                    </p:set>
                                    <p:anim from="(0.5)" to="(#ppt_x)" calcmode="lin" valueType="num">
                                      <p:cBhvr>
                                        <p:cTn id="11" dur="1230" accel="100000" fill="hold">
                                          <p:stCondLst>
                                            <p:cond delay="770"/>
                                          </p:stCondLst>
                                        </p:cTn>
                                        <p:tgtEl>
                                          <p:spTgt spid="9"/>
                                        </p:tgtEl>
                                        <p:attrNameLst>
                                          <p:attrName>ppt_x</p:attrName>
                                        </p:attrNameLst>
                                      </p:cBhvr>
                                    </p:anim>
                                    <p:set>
                                      <p:cBhvr>
                                        <p:cTn id="12" dur="770" fill="hold"/>
                                        <p:tgtEl>
                                          <p:spTgt spid="9"/>
                                        </p:tgtEl>
                                        <p:attrNameLst>
                                          <p:attrName>ppt_y</p:attrName>
                                        </p:attrNameLst>
                                      </p:cBhvr>
                                      <p:to>
                                        <p:strVal val="(#ppt_y+0.4)"/>
                                      </p:to>
                                    </p:set>
                                    <p:anim from="(#ppt_y+0.4)" to="(#ppt_y)" calcmode="lin" valueType="num">
                                      <p:cBhvr>
                                        <p:cTn id="13" dur="1230" accel="100000" fill="hold">
                                          <p:stCondLst>
                                            <p:cond delay="770"/>
                                          </p:stCondLst>
                                        </p:cTn>
                                        <p:tgtEl>
                                          <p:spTgt spid="9"/>
                                        </p:tgtEl>
                                        <p:attrNameLst>
                                          <p:attrName>ppt_y</p:attrName>
                                        </p:attrNameLst>
                                      </p:cBhvr>
                                    </p:anim>
                                  </p:childTnLst>
                                </p:cTn>
                              </p:par>
                              <p:par>
                                <p:cTn id="14" presetID="51"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770" decel="100000"/>
                                        <p:tgtEl>
                                          <p:spTgt spid="8"/>
                                        </p:tgtEl>
                                      </p:cBhvr>
                                    </p:animEffect>
                                    <p:animScale>
                                      <p:cBhvr>
                                        <p:cTn id="17" dur="770" decel="100000"/>
                                        <p:tgtEl>
                                          <p:spTgt spid="8"/>
                                        </p:tgtEl>
                                      </p:cBhvr>
                                      <p:from x="10000" y="10000"/>
                                      <p:to x="200000" y="450000"/>
                                    </p:animScale>
                                    <p:animScale>
                                      <p:cBhvr>
                                        <p:cTn id="18" dur="1230" accel="100000" fill="hold">
                                          <p:stCondLst>
                                            <p:cond delay="770"/>
                                          </p:stCondLst>
                                        </p:cTn>
                                        <p:tgtEl>
                                          <p:spTgt spid="8"/>
                                        </p:tgtEl>
                                      </p:cBhvr>
                                      <p:from x="200000" y="450000"/>
                                      <p:to x="100000" y="100000"/>
                                    </p:animScale>
                                    <p:set>
                                      <p:cBhvr>
                                        <p:cTn id="19" dur="770" fill="hold"/>
                                        <p:tgtEl>
                                          <p:spTgt spid="8"/>
                                        </p:tgtEl>
                                        <p:attrNameLst>
                                          <p:attrName>ppt_x</p:attrName>
                                        </p:attrNameLst>
                                      </p:cBhvr>
                                      <p:to>
                                        <p:strVal val="(0.5)"/>
                                      </p:to>
                                    </p:set>
                                    <p:anim from="(0.5)" to="(#ppt_x)" calcmode="lin" valueType="num">
                                      <p:cBhvr>
                                        <p:cTn id="20" dur="1230" accel="100000" fill="hold">
                                          <p:stCondLst>
                                            <p:cond delay="770"/>
                                          </p:stCondLst>
                                        </p:cTn>
                                        <p:tgtEl>
                                          <p:spTgt spid="8"/>
                                        </p:tgtEl>
                                        <p:attrNameLst>
                                          <p:attrName>ppt_x</p:attrName>
                                        </p:attrNameLst>
                                      </p:cBhvr>
                                    </p:anim>
                                    <p:set>
                                      <p:cBhvr>
                                        <p:cTn id="21" dur="770" fill="hold"/>
                                        <p:tgtEl>
                                          <p:spTgt spid="8"/>
                                        </p:tgtEl>
                                        <p:attrNameLst>
                                          <p:attrName>ppt_y</p:attrName>
                                        </p:attrNameLst>
                                      </p:cBhvr>
                                      <p:to>
                                        <p:strVal val="(#ppt_y+0.4)"/>
                                      </p:to>
                                    </p:set>
                                    <p:anim from="(#ppt_y+0.4)" to="(#ppt_y)" calcmode="lin" valueType="num">
                                      <p:cBhvr>
                                        <p:cTn id="22" dur="1230" accel="100000" fill="hold">
                                          <p:stCondLst>
                                            <p:cond delay="770"/>
                                          </p:stCondLst>
                                        </p:cTn>
                                        <p:tgtEl>
                                          <p:spTgt spid="8"/>
                                        </p:tgtEl>
                                        <p:attrNameLst>
                                          <p:attrName>ppt_y</p:attrName>
                                        </p:attrNameLst>
                                      </p:cBhvr>
                                    </p:anim>
                                  </p:childTnLst>
                                </p:cTn>
                              </p:par>
                              <p:par>
                                <p:cTn id="23" presetID="5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770" decel="100000"/>
                                        <p:tgtEl>
                                          <p:spTgt spid="12"/>
                                        </p:tgtEl>
                                      </p:cBhvr>
                                    </p:animEffect>
                                    <p:animScale>
                                      <p:cBhvr>
                                        <p:cTn id="26" dur="770" decel="100000"/>
                                        <p:tgtEl>
                                          <p:spTgt spid="12"/>
                                        </p:tgtEl>
                                      </p:cBhvr>
                                      <p:from x="10000" y="10000"/>
                                      <p:to x="200000" y="450000"/>
                                    </p:animScale>
                                    <p:animScale>
                                      <p:cBhvr>
                                        <p:cTn id="27" dur="1230" accel="100000" fill="hold">
                                          <p:stCondLst>
                                            <p:cond delay="770"/>
                                          </p:stCondLst>
                                        </p:cTn>
                                        <p:tgtEl>
                                          <p:spTgt spid="12"/>
                                        </p:tgtEl>
                                      </p:cBhvr>
                                      <p:from x="200000" y="450000"/>
                                      <p:to x="100000" y="100000"/>
                                    </p:animScale>
                                    <p:set>
                                      <p:cBhvr>
                                        <p:cTn id="28" dur="770" fill="hold"/>
                                        <p:tgtEl>
                                          <p:spTgt spid="12"/>
                                        </p:tgtEl>
                                        <p:attrNameLst>
                                          <p:attrName>ppt_x</p:attrName>
                                        </p:attrNameLst>
                                      </p:cBhvr>
                                      <p:to>
                                        <p:strVal val="(0.5)"/>
                                      </p:to>
                                    </p:set>
                                    <p:anim from="(0.5)" to="(#ppt_x)" calcmode="lin" valueType="num">
                                      <p:cBhvr>
                                        <p:cTn id="29" dur="1230" accel="100000" fill="hold">
                                          <p:stCondLst>
                                            <p:cond delay="770"/>
                                          </p:stCondLst>
                                        </p:cTn>
                                        <p:tgtEl>
                                          <p:spTgt spid="12"/>
                                        </p:tgtEl>
                                        <p:attrNameLst>
                                          <p:attrName>ppt_x</p:attrName>
                                        </p:attrNameLst>
                                      </p:cBhvr>
                                    </p:anim>
                                    <p:set>
                                      <p:cBhvr>
                                        <p:cTn id="30" dur="770" fill="hold"/>
                                        <p:tgtEl>
                                          <p:spTgt spid="12"/>
                                        </p:tgtEl>
                                        <p:attrNameLst>
                                          <p:attrName>ppt_y</p:attrName>
                                        </p:attrNameLst>
                                      </p:cBhvr>
                                      <p:to>
                                        <p:strVal val="(#ppt_y+0.4)"/>
                                      </p:to>
                                    </p:set>
                                    <p:anim from="(#ppt_y+0.4)" to="(#ppt_y)" calcmode="lin" valueType="num">
                                      <p:cBhvr>
                                        <p:cTn id="31" dur="1230" accel="100000" fill="hold">
                                          <p:stCondLst>
                                            <p:cond delay="770"/>
                                          </p:stCondLst>
                                        </p:cTn>
                                        <p:tgtEl>
                                          <p:spTgt spid="12"/>
                                        </p:tgtEl>
                                        <p:attrNameLst>
                                          <p:attrName>ppt_y</p:attrName>
                                        </p:attrNameLst>
                                      </p:cBhvr>
                                    </p:anim>
                                  </p:childTnLst>
                                </p:cTn>
                              </p:par>
                              <p:par>
                                <p:cTn id="32" presetID="51"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770" decel="100000"/>
                                        <p:tgtEl>
                                          <p:spTgt spid="13"/>
                                        </p:tgtEl>
                                      </p:cBhvr>
                                    </p:animEffect>
                                    <p:animScale>
                                      <p:cBhvr>
                                        <p:cTn id="35" dur="770" decel="100000"/>
                                        <p:tgtEl>
                                          <p:spTgt spid="13"/>
                                        </p:tgtEl>
                                      </p:cBhvr>
                                      <p:from x="10000" y="10000"/>
                                      <p:to x="200000" y="450000"/>
                                    </p:animScale>
                                    <p:animScale>
                                      <p:cBhvr>
                                        <p:cTn id="36" dur="1230" accel="100000" fill="hold">
                                          <p:stCondLst>
                                            <p:cond delay="770"/>
                                          </p:stCondLst>
                                        </p:cTn>
                                        <p:tgtEl>
                                          <p:spTgt spid="13"/>
                                        </p:tgtEl>
                                      </p:cBhvr>
                                      <p:from x="200000" y="450000"/>
                                      <p:to x="100000" y="100000"/>
                                    </p:animScale>
                                    <p:set>
                                      <p:cBhvr>
                                        <p:cTn id="37" dur="770" fill="hold"/>
                                        <p:tgtEl>
                                          <p:spTgt spid="13"/>
                                        </p:tgtEl>
                                        <p:attrNameLst>
                                          <p:attrName>ppt_x</p:attrName>
                                        </p:attrNameLst>
                                      </p:cBhvr>
                                      <p:to>
                                        <p:strVal val="(0.5)"/>
                                      </p:to>
                                    </p:set>
                                    <p:anim from="(0.5)" to="(#ppt_x)" calcmode="lin" valueType="num">
                                      <p:cBhvr>
                                        <p:cTn id="38" dur="1230" accel="100000" fill="hold">
                                          <p:stCondLst>
                                            <p:cond delay="770"/>
                                          </p:stCondLst>
                                        </p:cTn>
                                        <p:tgtEl>
                                          <p:spTgt spid="13"/>
                                        </p:tgtEl>
                                        <p:attrNameLst>
                                          <p:attrName>ppt_x</p:attrName>
                                        </p:attrNameLst>
                                      </p:cBhvr>
                                    </p:anim>
                                    <p:set>
                                      <p:cBhvr>
                                        <p:cTn id="39" dur="770" fill="hold"/>
                                        <p:tgtEl>
                                          <p:spTgt spid="13"/>
                                        </p:tgtEl>
                                        <p:attrNameLst>
                                          <p:attrName>ppt_y</p:attrName>
                                        </p:attrNameLst>
                                      </p:cBhvr>
                                      <p:to>
                                        <p:strVal val="(#ppt_y+0.4)"/>
                                      </p:to>
                                    </p:set>
                                    <p:anim from="(#ppt_y+0.4)" to="(#ppt_y)" calcmode="lin" valueType="num">
                                      <p:cBhvr>
                                        <p:cTn id="40" dur="1230" accel="100000" fill="hold">
                                          <p:stCondLst>
                                            <p:cond delay="770"/>
                                          </p:stCondLst>
                                        </p:cTn>
                                        <p:tgtEl>
                                          <p:spTgt spid="13"/>
                                        </p:tgtEl>
                                        <p:attrNameLst>
                                          <p:attrName>ppt_y</p:attrName>
                                        </p:attrNameLst>
                                      </p:cBhvr>
                                    </p:anim>
                                  </p:childTnLst>
                                </p:cTn>
                              </p:par>
                              <p:par>
                                <p:cTn id="41" presetID="5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770" decel="100000"/>
                                        <p:tgtEl>
                                          <p:spTgt spid="15"/>
                                        </p:tgtEl>
                                      </p:cBhvr>
                                    </p:animEffect>
                                    <p:animScale>
                                      <p:cBhvr>
                                        <p:cTn id="44" dur="770" decel="100000"/>
                                        <p:tgtEl>
                                          <p:spTgt spid="15"/>
                                        </p:tgtEl>
                                      </p:cBhvr>
                                      <p:from x="10000" y="10000"/>
                                      <p:to x="200000" y="450000"/>
                                    </p:animScale>
                                    <p:animScale>
                                      <p:cBhvr>
                                        <p:cTn id="45" dur="1230" accel="100000" fill="hold">
                                          <p:stCondLst>
                                            <p:cond delay="770"/>
                                          </p:stCondLst>
                                        </p:cTn>
                                        <p:tgtEl>
                                          <p:spTgt spid="15"/>
                                        </p:tgtEl>
                                      </p:cBhvr>
                                      <p:from x="200000" y="450000"/>
                                      <p:to x="100000" y="100000"/>
                                    </p:animScale>
                                    <p:set>
                                      <p:cBhvr>
                                        <p:cTn id="46" dur="770" fill="hold"/>
                                        <p:tgtEl>
                                          <p:spTgt spid="15"/>
                                        </p:tgtEl>
                                        <p:attrNameLst>
                                          <p:attrName>ppt_x</p:attrName>
                                        </p:attrNameLst>
                                      </p:cBhvr>
                                      <p:to>
                                        <p:strVal val="(0.5)"/>
                                      </p:to>
                                    </p:set>
                                    <p:anim from="(0.5)" to="(#ppt_x)" calcmode="lin" valueType="num">
                                      <p:cBhvr>
                                        <p:cTn id="47" dur="1230" accel="100000" fill="hold">
                                          <p:stCondLst>
                                            <p:cond delay="770"/>
                                          </p:stCondLst>
                                        </p:cTn>
                                        <p:tgtEl>
                                          <p:spTgt spid="15"/>
                                        </p:tgtEl>
                                        <p:attrNameLst>
                                          <p:attrName>ppt_x</p:attrName>
                                        </p:attrNameLst>
                                      </p:cBhvr>
                                    </p:anim>
                                    <p:set>
                                      <p:cBhvr>
                                        <p:cTn id="48" dur="770" fill="hold"/>
                                        <p:tgtEl>
                                          <p:spTgt spid="15"/>
                                        </p:tgtEl>
                                        <p:attrNameLst>
                                          <p:attrName>ppt_y</p:attrName>
                                        </p:attrNameLst>
                                      </p:cBhvr>
                                      <p:to>
                                        <p:strVal val="(#ppt_y+0.4)"/>
                                      </p:to>
                                    </p:set>
                                    <p:anim from="(#ppt_y+0.4)" to="(#ppt_y)" calcmode="lin" valueType="num">
                                      <p:cBhvr>
                                        <p:cTn id="49" dur="1230" accel="100000" fill="hold">
                                          <p:stCondLst>
                                            <p:cond delay="770"/>
                                          </p:stCondLst>
                                        </p:cTn>
                                        <p:tgtEl>
                                          <p:spTgt spid="15"/>
                                        </p:tgtEl>
                                        <p:attrNameLst>
                                          <p:attrName>ppt_y</p:attrName>
                                        </p:attrNameLst>
                                      </p:cBhvr>
                                    </p:anim>
                                  </p:childTnLst>
                                </p:cTn>
                              </p:par>
                              <p:par>
                                <p:cTn id="50" presetID="51" presetClass="entr" presetSubtype="0" fill="hold" grpId="0"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770" decel="100000"/>
                                        <p:tgtEl>
                                          <p:spTgt spid="10"/>
                                        </p:tgtEl>
                                      </p:cBhvr>
                                    </p:animEffect>
                                    <p:animScale>
                                      <p:cBhvr>
                                        <p:cTn id="53" dur="770" decel="100000"/>
                                        <p:tgtEl>
                                          <p:spTgt spid="10"/>
                                        </p:tgtEl>
                                      </p:cBhvr>
                                      <p:from x="10000" y="10000"/>
                                      <p:to x="200000" y="450000"/>
                                    </p:animScale>
                                    <p:animScale>
                                      <p:cBhvr>
                                        <p:cTn id="54" dur="1230" accel="100000" fill="hold">
                                          <p:stCondLst>
                                            <p:cond delay="770"/>
                                          </p:stCondLst>
                                        </p:cTn>
                                        <p:tgtEl>
                                          <p:spTgt spid="10"/>
                                        </p:tgtEl>
                                      </p:cBhvr>
                                      <p:from x="200000" y="450000"/>
                                      <p:to x="100000" y="100000"/>
                                    </p:animScale>
                                    <p:set>
                                      <p:cBhvr>
                                        <p:cTn id="55" dur="770" fill="hold"/>
                                        <p:tgtEl>
                                          <p:spTgt spid="10"/>
                                        </p:tgtEl>
                                        <p:attrNameLst>
                                          <p:attrName>ppt_x</p:attrName>
                                        </p:attrNameLst>
                                      </p:cBhvr>
                                      <p:to>
                                        <p:strVal val="(0.5)"/>
                                      </p:to>
                                    </p:set>
                                    <p:anim from="(0.5)" to="(#ppt_x)" calcmode="lin" valueType="num">
                                      <p:cBhvr>
                                        <p:cTn id="56" dur="1230" accel="100000" fill="hold">
                                          <p:stCondLst>
                                            <p:cond delay="770"/>
                                          </p:stCondLst>
                                        </p:cTn>
                                        <p:tgtEl>
                                          <p:spTgt spid="10"/>
                                        </p:tgtEl>
                                        <p:attrNameLst>
                                          <p:attrName>ppt_x</p:attrName>
                                        </p:attrNameLst>
                                      </p:cBhvr>
                                    </p:anim>
                                    <p:set>
                                      <p:cBhvr>
                                        <p:cTn id="57" dur="770" fill="hold"/>
                                        <p:tgtEl>
                                          <p:spTgt spid="10"/>
                                        </p:tgtEl>
                                        <p:attrNameLst>
                                          <p:attrName>ppt_y</p:attrName>
                                        </p:attrNameLst>
                                      </p:cBhvr>
                                      <p:to>
                                        <p:strVal val="(#ppt_y+0.4)"/>
                                      </p:to>
                                    </p:set>
                                    <p:anim from="(#ppt_y+0.4)" to="(#ppt_y)" calcmode="lin" valueType="num">
                                      <p:cBhvr>
                                        <p:cTn id="58" dur="1230" accel="100000" fill="hold">
                                          <p:stCondLst>
                                            <p:cond delay="770"/>
                                          </p:stCondLst>
                                        </p:cTn>
                                        <p:tgtEl>
                                          <p:spTgt spid="10"/>
                                        </p:tgtEl>
                                        <p:attrNameLst>
                                          <p:attrName>ppt_y</p:attrName>
                                        </p:attrNameLst>
                                      </p:cBhvr>
                                    </p:anim>
                                  </p:childTnLst>
                                </p:cTn>
                              </p:par>
                              <p:par>
                                <p:cTn id="59" presetID="51" presetClass="entr" presetSubtype="0"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770" decel="100000"/>
                                        <p:tgtEl>
                                          <p:spTgt spid="16"/>
                                        </p:tgtEl>
                                      </p:cBhvr>
                                    </p:animEffect>
                                    <p:animScale>
                                      <p:cBhvr>
                                        <p:cTn id="62" dur="770" decel="100000"/>
                                        <p:tgtEl>
                                          <p:spTgt spid="16"/>
                                        </p:tgtEl>
                                      </p:cBhvr>
                                      <p:from x="10000" y="10000"/>
                                      <p:to x="200000" y="450000"/>
                                    </p:animScale>
                                    <p:animScale>
                                      <p:cBhvr>
                                        <p:cTn id="63" dur="1230" accel="100000" fill="hold">
                                          <p:stCondLst>
                                            <p:cond delay="770"/>
                                          </p:stCondLst>
                                        </p:cTn>
                                        <p:tgtEl>
                                          <p:spTgt spid="16"/>
                                        </p:tgtEl>
                                      </p:cBhvr>
                                      <p:from x="200000" y="450000"/>
                                      <p:to x="100000" y="100000"/>
                                    </p:animScale>
                                    <p:set>
                                      <p:cBhvr>
                                        <p:cTn id="64" dur="770" fill="hold"/>
                                        <p:tgtEl>
                                          <p:spTgt spid="16"/>
                                        </p:tgtEl>
                                        <p:attrNameLst>
                                          <p:attrName>ppt_x</p:attrName>
                                        </p:attrNameLst>
                                      </p:cBhvr>
                                      <p:to>
                                        <p:strVal val="(0.5)"/>
                                      </p:to>
                                    </p:set>
                                    <p:anim from="(0.5)" to="(#ppt_x)" calcmode="lin" valueType="num">
                                      <p:cBhvr>
                                        <p:cTn id="65" dur="1230" accel="100000" fill="hold">
                                          <p:stCondLst>
                                            <p:cond delay="770"/>
                                          </p:stCondLst>
                                        </p:cTn>
                                        <p:tgtEl>
                                          <p:spTgt spid="16"/>
                                        </p:tgtEl>
                                        <p:attrNameLst>
                                          <p:attrName>ppt_x</p:attrName>
                                        </p:attrNameLst>
                                      </p:cBhvr>
                                    </p:anim>
                                    <p:set>
                                      <p:cBhvr>
                                        <p:cTn id="66" dur="770" fill="hold"/>
                                        <p:tgtEl>
                                          <p:spTgt spid="16"/>
                                        </p:tgtEl>
                                        <p:attrNameLst>
                                          <p:attrName>ppt_y</p:attrName>
                                        </p:attrNameLst>
                                      </p:cBhvr>
                                      <p:to>
                                        <p:strVal val="(#ppt_y+0.4)"/>
                                      </p:to>
                                    </p:set>
                                    <p:anim from="(#ppt_y+0.4)" to="(#ppt_y)" calcmode="lin" valueType="num">
                                      <p:cBhvr>
                                        <p:cTn id="67" dur="1230" accel="100000" fill="hold">
                                          <p:stCondLst>
                                            <p:cond delay="770"/>
                                          </p:stCondLst>
                                        </p:cTn>
                                        <p:tgtEl>
                                          <p:spTgt spid="16"/>
                                        </p:tgtEl>
                                        <p:attrNameLst>
                                          <p:attrName>ppt_y</p:attrName>
                                        </p:attrNameLst>
                                      </p:cBhvr>
                                    </p:anim>
                                  </p:childTnLst>
                                </p:cTn>
                              </p:par>
                              <p:par>
                                <p:cTn id="68" presetID="51" presetClass="entr" presetSubtype="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770" decel="100000"/>
                                        <p:tgtEl>
                                          <p:spTgt spid="17"/>
                                        </p:tgtEl>
                                      </p:cBhvr>
                                    </p:animEffect>
                                    <p:animScale>
                                      <p:cBhvr>
                                        <p:cTn id="71" dur="770" decel="100000"/>
                                        <p:tgtEl>
                                          <p:spTgt spid="17"/>
                                        </p:tgtEl>
                                      </p:cBhvr>
                                      <p:from x="10000" y="10000"/>
                                      <p:to x="200000" y="450000"/>
                                    </p:animScale>
                                    <p:animScale>
                                      <p:cBhvr>
                                        <p:cTn id="72" dur="1230" accel="100000" fill="hold">
                                          <p:stCondLst>
                                            <p:cond delay="770"/>
                                          </p:stCondLst>
                                        </p:cTn>
                                        <p:tgtEl>
                                          <p:spTgt spid="17"/>
                                        </p:tgtEl>
                                      </p:cBhvr>
                                      <p:from x="200000" y="450000"/>
                                      <p:to x="100000" y="100000"/>
                                    </p:animScale>
                                    <p:set>
                                      <p:cBhvr>
                                        <p:cTn id="73" dur="770" fill="hold"/>
                                        <p:tgtEl>
                                          <p:spTgt spid="17"/>
                                        </p:tgtEl>
                                        <p:attrNameLst>
                                          <p:attrName>ppt_x</p:attrName>
                                        </p:attrNameLst>
                                      </p:cBhvr>
                                      <p:to>
                                        <p:strVal val="(0.5)"/>
                                      </p:to>
                                    </p:set>
                                    <p:anim from="(0.5)" to="(#ppt_x)" calcmode="lin" valueType="num">
                                      <p:cBhvr>
                                        <p:cTn id="74" dur="1230" accel="100000" fill="hold">
                                          <p:stCondLst>
                                            <p:cond delay="770"/>
                                          </p:stCondLst>
                                        </p:cTn>
                                        <p:tgtEl>
                                          <p:spTgt spid="17"/>
                                        </p:tgtEl>
                                        <p:attrNameLst>
                                          <p:attrName>ppt_x</p:attrName>
                                        </p:attrNameLst>
                                      </p:cBhvr>
                                    </p:anim>
                                    <p:set>
                                      <p:cBhvr>
                                        <p:cTn id="75" dur="770" fill="hold"/>
                                        <p:tgtEl>
                                          <p:spTgt spid="17"/>
                                        </p:tgtEl>
                                        <p:attrNameLst>
                                          <p:attrName>ppt_y</p:attrName>
                                        </p:attrNameLst>
                                      </p:cBhvr>
                                      <p:to>
                                        <p:strVal val="(#ppt_y+0.4)"/>
                                      </p:to>
                                    </p:set>
                                    <p:anim from="(#ppt_y+0.4)" to="(#ppt_y)" calcmode="lin" valueType="num">
                                      <p:cBhvr>
                                        <p:cTn id="76" dur="1230" accel="100000" fill="hold">
                                          <p:stCondLst>
                                            <p:cond delay="770"/>
                                          </p:stCondLst>
                                        </p:cTn>
                                        <p:tgtEl>
                                          <p:spTgt spid="17"/>
                                        </p:tgtEl>
                                        <p:attrNameLst>
                                          <p:attrName>ppt_y</p:attrName>
                                        </p:attrNameLst>
                                      </p:cBhvr>
                                    </p:anim>
                                  </p:childTnLst>
                                </p:cTn>
                              </p:par>
                              <p:par>
                                <p:cTn id="77" presetID="51" presetClass="entr" presetSubtype="0" fill="hold" grpId="0" nodeType="with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fade">
                                      <p:cBhvr>
                                        <p:cTn id="79" dur="770" decel="100000"/>
                                        <p:tgtEl>
                                          <p:spTgt spid="18"/>
                                        </p:tgtEl>
                                      </p:cBhvr>
                                    </p:animEffect>
                                    <p:animScale>
                                      <p:cBhvr>
                                        <p:cTn id="80" dur="770" decel="100000"/>
                                        <p:tgtEl>
                                          <p:spTgt spid="18"/>
                                        </p:tgtEl>
                                      </p:cBhvr>
                                      <p:from x="10000" y="10000"/>
                                      <p:to x="200000" y="450000"/>
                                    </p:animScale>
                                    <p:animScale>
                                      <p:cBhvr>
                                        <p:cTn id="81" dur="1230" accel="100000" fill="hold">
                                          <p:stCondLst>
                                            <p:cond delay="770"/>
                                          </p:stCondLst>
                                        </p:cTn>
                                        <p:tgtEl>
                                          <p:spTgt spid="18"/>
                                        </p:tgtEl>
                                      </p:cBhvr>
                                      <p:from x="200000" y="450000"/>
                                      <p:to x="100000" y="100000"/>
                                    </p:animScale>
                                    <p:set>
                                      <p:cBhvr>
                                        <p:cTn id="82" dur="770" fill="hold"/>
                                        <p:tgtEl>
                                          <p:spTgt spid="18"/>
                                        </p:tgtEl>
                                        <p:attrNameLst>
                                          <p:attrName>ppt_x</p:attrName>
                                        </p:attrNameLst>
                                      </p:cBhvr>
                                      <p:to>
                                        <p:strVal val="(0.5)"/>
                                      </p:to>
                                    </p:set>
                                    <p:anim from="(0.5)" to="(#ppt_x)" calcmode="lin" valueType="num">
                                      <p:cBhvr>
                                        <p:cTn id="83" dur="1230" accel="100000" fill="hold">
                                          <p:stCondLst>
                                            <p:cond delay="770"/>
                                          </p:stCondLst>
                                        </p:cTn>
                                        <p:tgtEl>
                                          <p:spTgt spid="18"/>
                                        </p:tgtEl>
                                        <p:attrNameLst>
                                          <p:attrName>ppt_x</p:attrName>
                                        </p:attrNameLst>
                                      </p:cBhvr>
                                    </p:anim>
                                    <p:set>
                                      <p:cBhvr>
                                        <p:cTn id="84" dur="770" fill="hold"/>
                                        <p:tgtEl>
                                          <p:spTgt spid="18"/>
                                        </p:tgtEl>
                                        <p:attrNameLst>
                                          <p:attrName>ppt_y</p:attrName>
                                        </p:attrNameLst>
                                      </p:cBhvr>
                                      <p:to>
                                        <p:strVal val="(#ppt_y+0.4)"/>
                                      </p:to>
                                    </p:set>
                                    <p:anim from="(#ppt_y+0.4)" to="(#ppt_y)" calcmode="lin" valueType="num">
                                      <p:cBhvr>
                                        <p:cTn id="85" dur="1230" accel="100000" fill="hold">
                                          <p:stCondLst>
                                            <p:cond delay="770"/>
                                          </p:stCondLst>
                                        </p:cTn>
                                        <p:tgtEl>
                                          <p:spTgt spid="18"/>
                                        </p:tgtEl>
                                        <p:attrNameLst>
                                          <p:attrName>ppt_y</p:attrName>
                                        </p:attrNameLst>
                                      </p:cBhvr>
                                    </p:anim>
                                  </p:childTnLst>
                                </p:cTn>
                              </p:par>
                              <p:par>
                                <p:cTn id="86" presetID="51" presetClass="entr" presetSubtype="0" fill="hold" grpId="0" nodeType="with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fade">
                                      <p:cBhvr>
                                        <p:cTn id="88" dur="770" decel="100000"/>
                                        <p:tgtEl>
                                          <p:spTgt spid="19"/>
                                        </p:tgtEl>
                                      </p:cBhvr>
                                    </p:animEffect>
                                    <p:animScale>
                                      <p:cBhvr>
                                        <p:cTn id="89" dur="770" decel="100000"/>
                                        <p:tgtEl>
                                          <p:spTgt spid="19"/>
                                        </p:tgtEl>
                                      </p:cBhvr>
                                      <p:from x="10000" y="10000"/>
                                      <p:to x="200000" y="450000"/>
                                    </p:animScale>
                                    <p:animScale>
                                      <p:cBhvr>
                                        <p:cTn id="90" dur="1230" accel="100000" fill="hold">
                                          <p:stCondLst>
                                            <p:cond delay="770"/>
                                          </p:stCondLst>
                                        </p:cTn>
                                        <p:tgtEl>
                                          <p:spTgt spid="19"/>
                                        </p:tgtEl>
                                      </p:cBhvr>
                                      <p:from x="200000" y="450000"/>
                                      <p:to x="100000" y="100000"/>
                                    </p:animScale>
                                    <p:set>
                                      <p:cBhvr>
                                        <p:cTn id="91" dur="770" fill="hold"/>
                                        <p:tgtEl>
                                          <p:spTgt spid="19"/>
                                        </p:tgtEl>
                                        <p:attrNameLst>
                                          <p:attrName>ppt_x</p:attrName>
                                        </p:attrNameLst>
                                      </p:cBhvr>
                                      <p:to>
                                        <p:strVal val="(0.5)"/>
                                      </p:to>
                                    </p:set>
                                    <p:anim from="(0.5)" to="(#ppt_x)" calcmode="lin" valueType="num">
                                      <p:cBhvr>
                                        <p:cTn id="92" dur="1230" accel="100000" fill="hold">
                                          <p:stCondLst>
                                            <p:cond delay="770"/>
                                          </p:stCondLst>
                                        </p:cTn>
                                        <p:tgtEl>
                                          <p:spTgt spid="19"/>
                                        </p:tgtEl>
                                        <p:attrNameLst>
                                          <p:attrName>ppt_x</p:attrName>
                                        </p:attrNameLst>
                                      </p:cBhvr>
                                    </p:anim>
                                    <p:set>
                                      <p:cBhvr>
                                        <p:cTn id="93" dur="770" fill="hold"/>
                                        <p:tgtEl>
                                          <p:spTgt spid="19"/>
                                        </p:tgtEl>
                                        <p:attrNameLst>
                                          <p:attrName>ppt_y</p:attrName>
                                        </p:attrNameLst>
                                      </p:cBhvr>
                                      <p:to>
                                        <p:strVal val="(#ppt_y+0.4)"/>
                                      </p:to>
                                    </p:set>
                                    <p:anim from="(#ppt_y+0.4)" to="(#ppt_y)" calcmode="lin" valueType="num">
                                      <p:cBhvr>
                                        <p:cTn id="94" dur="1230" accel="100000" fill="hold">
                                          <p:stCondLst>
                                            <p:cond delay="770"/>
                                          </p:stCondLst>
                                        </p:cTn>
                                        <p:tgtEl>
                                          <p:spTgt spid="19"/>
                                        </p:tgtEl>
                                        <p:attrNameLst>
                                          <p:attrName>ppt_y</p:attrName>
                                        </p:attrNameLst>
                                      </p:cBhvr>
                                    </p:anim>
                                  </p:childTnLst>
                                </p:cTn>
                              </p:par>
                              <p:par>
                                <p:cTn id="95" presetID="51" presetClass="entr" presetSubtype="0" fill="hold" grpId="0" nodeType="withEffect">
                                  <p:stCondLst>
                                    <p:cond delay="0"/>
                                  </p:stCondLst>
                                  <p:childTnLst>
                                    <p:set>
                                      <p:cBhvr>
                                        <p:cTn id="96" dur="1" fill="hold">
                                          <p:stCondLst>
                                            <p:cond delay="0"/>
                                          </p:stCondLst>
                                        </p:cTn>
                                        <p:tgtEl>
                                          <p:spTgt spid="14"/>
                                        </p:tgtEl>
                                        <p:attrNameLst>
                                          <p:attrName>style.visibility</p:attrName>
                                        </p:attrNameLst>
                                      </p:cBhvr>
                                      <p:to>
                                        <p:strVal val="visible"/>
                                      </p:to>
                                    </p:set>
                                    <p:animEffect transition="in" filter="fade">
                                      <p:cBhvr>
                                        <p:cTn id="97" dur="770" decel="100000"/>
                                        <p:tgtEl>
                                          <p:spTgt spid="14"/>
                                        </p:tgtEl>
                                      </p:cBhvr>
                                    </p:animEffect>
                                    <p:animScale>
                                      <p:cBhvr>
                                        <p:cTn id="98" dur="770" decel="100000"/>
                                        <p:tgtEl>
                                          <p:spTgt spid="14"/>
                                        </p:tgtEl>
                                      </p:cBhvr>
                                      <p:from x="10000" y="10000"/>
                                      <p:to x="200000" y="450000"/>
                                    </p:animScale>
                                    <p:animScale>
                                      <p:cBhvr>
                                        <p:cTn id="99" dur="1230" accel="100000" fill="hold">
                                          <p:stCondLst>
                                            <p:cond delay="770"/>
                                          </p:stCondLst>
                                        </p:cTn>
                                        <p:tgtEl>
                                          <p:spTgt spid="14"/>
                                        </p:tgtEl>
                                      </p:cBhvr>
                                      <p:from x="200000" y="450000"/>
                                      <p:to x="100000" y="100000"/>
                                    </p:animScale>
                                    <p:set>
                                      <p:cBhvr>
                                        <p:cTn id="100" dur="770" fill="hold"/>
                                        <p:tgtEl>
                                          <p:spTgt spid="14"/>
                                        </p:tgtEl>
                                        <p:attrNameLst>
                                          <p:attrName>ppt_x</p:attrName>
                                        </p:attrNameLst>
                                      </p:cBhvr>
                                      <p:to>
                                        <p:strVal val="(0.5)"/>
                                      </p:to>
                                    </p:set>
                                    <p:anim from="(0.5)" to="(#ppt_x)" calcmode="lin" valueType="num">
                                      <p:cBhvr>
                                        <p:cTn id="101" dur="1230" accel="100000" fill="hold">
                                          <p:stCondLst>
                                            <p:cond delay="770"/>
                                          </p:stCondLst>
                                        </p:cTn>
                                        <p:tgtEl>
                                          <p:spTgt spid="14"/>
                                        </p:tgtEl>
                                        <p:attrNameLst>
                                          <p:attrName>ppt_x</p:attrName>
                                        </p:attrNameLst>
                                      </p:cBhvr>
                                    </p:anim>
                                    <p:set>
                                      <p:cBhvr>
                                        <p:cTn id="102" dur="770" fill="hold"/>
                                        <p:tgtEl>
                                          <p:spTgt spid="14"/>
                                        </p:tgtEl>
                                        <p:attrNameLst>
                                          <p:attrName>ppt_y</p:attrName>
                                        </p:attrNameLst>
                                      </p:cBhvr>
                                      <p:to>
                                        <p:strVal val="(#ppt_y+0.4)"/>
                                      </p:to>
                                    </p:set>
                                    <p:anim from="(#ppt_y+0.4)" to="(#ppt_y)" calcmode="lin" valueType="num">
                                      <p:cBhvr>
                                        <p:cTn id="103" dur="1230" accel="100000" fill="hold">
                                          <p:stCondLst>
                                            <p:cond delay="770"/>
                                          </p:stCondLst>
                                        </p:cTn>
                                        <p:tgtEl>
                                          <p:spTgt spid="14"/>
                                        </p:tgtEl>
                                        <p:attrNameLst>
                                          <p:attrName>ppt_y</p:attrName>
                                        </p:attrNameLst>
                                      </p:cBhvr>
                                    </p:anim>
                                  </p:childTnLst>
                                </p:cTn>
                              </p:par>
                              <p:par>
                                <p:cTn id="104" presetID="53" presetClass="entr" presetSubtype="0" fill="hold" nodeType="withEffect">
                                  <p:stCondLst>
                                    <p:cond delay="0"/>
                                  </p:stCondLst>
                                  <p:childTnLst>
                                    <p:set>
                                      <p:cBhvr>
                                        <p:cTn id="105" dur="1" fill="hold">
                                          <p:stCondLst>
                                            <p:cond delay="0"/>
                                          </p:stCondLst>
                                        </p:cTn>
                                        <p:tgtEl>
                                          <p:spTgt spid="3">
                                            <p:txEl>
                                              <p:pRg st="3" end="3"/>
                                            </p:txEl>
                                          </p:spTgt>
                                        </p:tgtEl>
                                        <p:attrNameLst>
                                          <p:attrName>style.visibility</p:attrName>
                                        </p:attrNameLst>
                                      </p:cBhvr>
                                      <p:to>
                                        <p:strVal val="visible"/>
                                      </p:to>
                                    </p:set>
                                    <p:anim calcmode="lin" valueType="num">
                                      <p:cBhvr>
                                        <p:cTn id="106"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07" dur="1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08" dur="1000"/>
                                        <p:tgtEl>
                                          <p:spTgt spid="3">
                                            <p:txEl>
                                              <p:pRg st="3" end="3"/>
                                            </p:txEl>
                                          </p:spTgt>
                                        </p:tgtEl>
                                      </p:cBhvr>
                                    </p:animEffect>
                                  </p:childTnLst>
                                </p:cTn>
                              </p:par>
                              <p:par>
                                <p:cTn id="109" presetID="6" presetClass="entr" presetSubtype="16" fill="hold" grpId="0" nodeType="withEffect">
                                  <p:stCondLst>
                                    <p:cond delay="0"/>
                                  </p:stCondLst>
                                  <p:childTnLst>
                                    <p:set>
                                      <p:cBhvr>
                                        <p:cTn id="110" dur="1" fill="hold">
                                          <p:stCondLst>
                                            <p:cond delay="0"/>
                                          </p:stCondLst>
                                        </p:cTn>
                                        <p:tgtEl>
                                          <p:spTgt spid="2"/>
                                        </p:tgtEl>
                                        <p:attrNameLst>
                                          <p:attrName>style.visibility</p:attrName>
                                        </p:attrNameLst>
                                      </p:cBhvr>
                                      <p:to>
                                        <p:strVal val="visible"/>
                                      </p:to>
                                    </p:set>
                                    <p:animEffect transition="in" filter="circle(in)">
                                      <p:cBhvr>
                                        <p:cTn id="111" dur="2000"/>
                                        <p:tgtEl>
                                          <p:spTgt spid="2"/>
                                        </p:tgtEl>
                                      </p:cBhvr>
                                    </p:animEffect>
                                  </p:childTnLst>
                                </p:cTn>
                              </p:par>
                            </p:childTnLst>
                          </p:cTn>
                        </p:par>
                      </p:childTnLst>
                    </p:cTn>
                  </p:par>
                  <p:par>
                    <p:cTn id="112" fill="hold">
                      <p:stCondLst>
                        <p:cond delay="indefinite"/>
                      </p:stCondLst>
                      <p:childTnLst>
                        <p:par>
                          <p:cTn id="113" fill="hold">
                            <p:stCondLst>
                              <p:cond delay="0"/>
                            </p:stCondLst>
                            <p:childTnLst>
                              <p:par>
                                <p:cTn id="114" presetID="53" presetClass="entr" presetSubtype="0" fill="hold" nodeType="clickEffect">
                                  <p:stCondLst>
                                    <p:cond delay="0"/>
                                  </p:stCondLst>
                                  <p:childTnLst>
                                    <p:set>
                                      <p:cBhvr>
                                        <p:cTn id="115" dur="1" fill="hold">
                                          <p:stCondLst>
                                            <p:cond delay="0"/>
                                          </p:stCondLst>
                                        </p:cTn>
                                        <p:tgtEl>
                                          <p:spTgt spid="3">
                                            <p:txEl>
                                              <p:pRg st="4" end="4"/>
                                            </p:txEl>
                                          </p:spTgt>
                                        </p:tgtEl>
                                        <p:attrNameLst>
                                          <p:attrName>style.visibility</p:attrName>
                                        </p:attrNameLst>
                                      </p:cBhvr>
                                      <p:to>
                                        <p:strVal val="visible"/>
                                      </p:to>
                                    </p:set>
                                    <p:anim calcmode="lin" valueType="num">
                                      <p:cBhvr>
                                        <p:cTn id="116"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17" dur="1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118" dur="1000"/>
                                        <p:tgtEl>
                                          <p:spTgt spid="3">
                                            <p:txEl>
                                              <p:pRg st="4" end="4"/>
                                            </p:txEl>
                                          </p:spTgt>
                                        </p:tgtEl>
                                      </p:cBhvr>
                                    </p:animEffect>
                                  </p:childTnLst>
                                </p:cTn>
                              </p:par>
                              <p:par>
                                <p:cTn id="119" presetID="53" presetClass="entr" presetSubtype="0" fill="hold" grpId="0" nodeType="withEffect">
                                  <p:stCondLst>
                                    <p:cond delay="0"/>
                                  </p:stCondLst>
                                  <p:childTnLst>
                                    <p:set>
                                      <p:cBhvr>
                                        <p:cTn id="120" dur="1" fill="hold">
                                          <p:stCondLst>
                                            <p:cond delay="0"/>
                                          </p:stCondLst>
                                        </p:cTn>
                                        <p:tgtEl>
                                          <p:spTgt spid="20"/>
                                        </p:tgtEl>
                                        <p:attrNameLst>
                                          <p:attrName>style.visibility</p:attrName>
                                        </p:attrNameLst>
                                      </p:cBhvr>
                                      <p:to>
                                        <p:strVal val="visible"/>
                                      </p:to>
                                    </p:set>
                                    <p:anim calcmode="lin" valueType="num">
                                      <p:cBhvr>
                                        <p:cTn id="121" dur="500" fill="hold"/>
                                        <p:tgtEl>
                                          <p:spTgt spid="20"/>
                                        </p:tgtEl>
                                        <p:attrNameLst>
                                          <p:attrName>ppt_w</p:attrName>
                                        </p:attrNameLst>
                                      </p:cBhvr>
                                      <p:tavLst>
                                        <p:tav tm="0">
                                          <p:val>
                                            <p:fltVal val="0"/>
                                          </p:val>
                                        </p:tav>
                                        <p:tav tm="100000">
                                          <p:val>
                                            <p:strVal val="#ppt_w"/>
                                          </p:val>
                                        </p:tav>
                                      </p:tavLst>
                                    </p:anim>
                                    <p:anim calcmode="lin" valueType="num">
                                      <p:cBhvr>
                                        <p:cTn id="122" dur="500" fill="hold"/>
                                        <p:tgtEl>
                                          <p:spTgt spid="20"/>
                                        </p:tgtEl>
                                        <p:attrNameLst>
                                          <p:attrName>ppt_h</p:attrName>
                                        </p:attrNameLst>
                                      </p:cBhvr>
                                      <p:tavLst>
                                        <p:tav tm="0">
                                          <p:val>
                                            <p:fltVal val="0"/>
                                          </p:val>
                                        </p:tav>
                                        <p:tav tm="100000">
                                          <p:val>
                                            <p:strVal val="#ppt_h"/>
                                          </p:val>
                                        </p:tav>
                                      </p:tavLst>
                                    </p:anim>
                                    <p:animEffect transition="in" filter="fade">
                                      <p:cBhvr>
                                        <p:cTn id="12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5" grpId="0" animBg="1"/>
      <p:bldP spid="16" grpId="0" animBg="1"/>
      <p:bldP spid="17" grpId="0" animBg="1"/>
      <p:bldP spid="18" grpId="0" animBg="1"/>
      <p:bldP spid="19" grpId="0" animBg="1"/>
      <p:bldP spid="20" grpId="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5CE1C-8EB4-41DE-839A-78DBC26AB025}"/>
              </a:ext>
            </a:extLst>
          </p:cNvPr>
          <p:cNvSpPr>
            <a:spLocks noGrp="1"/>
          </p:cNvSpPr>
          <p:nvPr>
            <p:ph type="title"/>
          </p:nvPr>
        </p:nvSpPr>
        <p:spPr>
          <a:xfrm>
            <a:off x="609600" y="228600"/>
            <a:ext cx="10972800" cy="1143000"/>
          </a:xfrm>
        </p:spPr>
        <p:txBody>
          <a:bodyPr wrap="square" anchor="t">
            <a:normAutofit/>
          </a:bodyPr>
          <a:lstStyle/>
          <a:p>
            <a:r>
              <a:rPr lang="en-GB" b="0" i="1">
                <a:ln w="0"/>
                <a:effectLst>
                  <a:outerShdw blurRad="38100" dist="25400" dir="5400000" algn="ctr" rotWithShape="0">
                    <a:srgbClr val="6E747A">
                      <a:alpha val="43000"/>
                    </a:srgbClr>
                  </a:outerShdw>
                </a:effectLst>
              </a:rPr>
              <a:t>Great Unifications</a:t>
            </a:r>
            <a:endParaRPr lang="en-US" b="0" i="1">
              <a:ln w="0"/>
              <a:effectLst>
                <a:outerShdw blurRad="38100" dist="25400" dir="5400000" algn="ctr" rotWithShape="0">
                  <a:srgbClr val="6E747A">
                    <a:alpha val="43000"/>
                  </a:srgbClr>
                </a:outerShdw>
              </a:effectLst>
            </a:endParaRPr>
          </a:p>
        </p:txBody>
      </p:sp>
      <p:sp>
        <p:nvSpPr>
          <p:cNvPr id="3" name="Content Placeholder 2">
            <a:extLst>
              <a:ext uri="{FF2B5EF4-FFF2-40B4-BE49-F238E27FC236}">
                <a16:creationId xmlns:a16="http://schemas.microsoft.com/office/drawing/2014/main" id="{9437E6B1-FA85-4FAA-8281-4C1A8B0F8805}"/>
              </a:ext>
            </a:extLst>
          </p:cNvPr>
          <p:cNvSpPr>
            <a:spLocks noGrp="1"/>
          </p:cNvSpPr>
          <p:nvPr>
            <p:ph sz="half" idx="1"/>
          </p:nvPr>
        </p:nvSpPr>
        <p:spPr>
          <a:xfrm>
            <a:off x="381000" y="914400"/>
            <a:ext cx="5613400" cy="4525963"/>
          </a:xfrm>
        </p:spPr>
        <p:txBody>
          <a:bodyPr wrap="square" anchor="t">
            <a:noAutofit/>
          </a:bodyPr>
          <a:lstStyle/>
          <a:p>
            <a:pPr>
              <a:buFont typeface="Wingdings" panose="05000000000000000000" pitchFamily="2" charset="2"/>
              <a:buChar char="ü"/>
            </a:pPr>
            <a:r>
              <a:rPr lang="en-US" sz="2200" dirty="0"/>
              <a:t>“Second Great Unification"  – 155 years ago – James Clerk Maxwell</a:t>
            </a:r>
          </a:p>
          <a:p>
            <a:pPr>
              <a:buFont typeface="Wingdings" panose="05000000000000000000" pitchFamily="2" charset="2"/>
              <a:buChar char="ü"/>
            </a:pPr>
            <a:r>
              <a:rPr lang="en-US" sz="2200" dirty="0"/>
              <a:t>Formulated the classical theory of electromagnetic radiation, unifying 	electricity + magnetism + light </a:t>
            </a:r>
          </a:p>
          <a:p>
            <a:pPr marL="0" indent="0">
              <a:spcBef>
                <a:spcPts val="0"/>
              </a:spcBef>
              <a:buNone/>
            </a:pPr>
            <a:r>
              <a:rPr lang="en-US" sz="2200" dirty="0"/>
              <a:t>     as different manifestations of the same </a:t>
            </a:r>
          </a:p>
          <a:p>
            <a:pPr marL="0" indent="0">
              <a:spcBef>
                <a:spcPts val="0"/>
              </a:spcBef>
              <a:buNone/>
            </a:pPr>
            <a:r>
              <a:rPr lang="en-US" sz="2200" dirty="0"/>
              <a:t>     phenomenon. </a:t>
            </a:r>
          </a:p>
          <a:p>
            <a:pPr>
              <a:buFont typeface="Wingdings" panose="05000000000000000000" pitchFamily="2" charset="2"/>
              <a:buChar char="ü"/>
            </a:pPr>
            <a:r>
              <a:rPr lang="en-US" sz="2200" dirty="0"/>
              <a:t>“A Dynamical Theory of the Electromagnetic Field” – 1865</a:t>
            </a:r>
          </a:p>
          <a:p>
            <a:pPr lvl="1">
              <a:buFont typeface="Wingdings" panose="05000000000000000000" pitchFamily="2" charset="2"/>
              <a:buChar char="ü"/>
            </a:pPr>
            <a:r>
              <a:rPr lang="en-US" sz="2200" dirty="0"/>
              <a:t>Demonstrated that electric and magnetic fields travel through space as waves moving at the speed of light.</a:t>
            </a:r>
          </a:p>
          <a:p>
            <a:pPr lvl="1">
              <a:buFont typeface="Wingdings" panose="05000000000000000000" pitchFamily="2" charset="2"/>
              <a:buChar char="ü"/>
            </a:pPr>
            <a:r>
              <a:rPr lang="en-US" sz="2200" dirty="0"/>
              <a:t>Unification of light and electrical phenomena led to Maxwell’s prediction of the existence of radio waves. </a:t>
            </a:r>
          </a:p>
        </p:txBody>
      </p:sp>
      <p:pic>
        <p:nvPicPr>
          <p:cNvPr id="8" name="Picture 7">
            <a:extLst>
              <a:ext uri="{FF2B5EF4-FFF2-40B4-BE49-F238E27FC236}">
                <a16:creationId xmlns:a16="http://schemas.microsoft.com/office/drawing/2014/main" id="{83CE4183-C5EF-4256-AF72-01CDEB474922}"/>
              </a:ext>
            </a:extLst>
          </p:cNvPr>
          <p:cNvPicPr>
            <a:picLocks noChangeAspect="1"/>
          </p:cNvPicPr>
          <p:nvPr/>
        </p:nvPicPr>
        <p:blipFill rotWithShape="1">
          <a:blip r:embed="rId2">
            <a:extLst>
              <a:ext uri="{28A0092B-C50C-407E-A947-70E740481C1C}">
                <a14:useLocalDpi xmlns:a14="http://schemas.microsoft.com/office/drawing/2010/main" val="0"/>
              </a:ext>
            </a:extLst>
          </a:blip>
          <a:srcRect t="1565" r="-1" b="30564"/>
          <a:stretch/>
        </p:blipFill>
        <p:spPr>
          <a:xfrm>
            <a:off x="6197600" y="1600201"/>
            <a:ext cx="5384800" cy="4525963"/>
          </a:xfrm>
          <a:prstGeom prst="rect">
            <a:avLst/>
          </a:prstGeom>
          <a:noFill/>
        </p:spPr>
      </p:pic>
      <p:sp>
        <p:nvSpPr>
          <p:cNvPr id="4" name="Date Placeholder 3">
            <a:extLst>
              <a:ext uri="{FF2B5EF4-FFF2-40B4-BE49-F238E27FC236}">
                <a16:creationId xmlns:a16="http://schemas.microsoft.com/office/drawing/2014/main" id="{BD5FB891-D4B6-4ED6-AE68-A5C15FA4FCAF}"/>
              </a:ext>
            </a:extLst>
          </p:cNvPr>
          <p:cNvSpPr>
            <a:spLocks noGrp="1"/>
          </p:cNvSpPr>
          <p:nvPr>
            <p:ph type="dt" sz="half" idx="10"/>
          </p:nvPr>
        </p:nvSpPr>
        <p:spPr>
          <a:xfrm>
            <a:off x="7688358" y="6629400"/>
            <a:ext cx="4394201" cy="228600"/>
          </a:xfrm>
        </p:spPr>
        <p:txBody>
          <a:bodyPr wrap="square" anchor="t">
            <a:normAutofit/>
          </a:bodyPr>
          <a:lstStyle/>
          <a:p>
            <a:pPr>
              <a:lnSpc>
                <a:spcPct val="90000"/>
              </a:lnSpc>
              <a:spcAft>
                <a:spcPts val="600"/>
              </a:spcAft>
            </a:pPr>
            <a:r>
              <a:rPr lang="en-US"/>
              <a:t>.                    2025 October 13: NJU INP IWSHSSI 2025                                             (86)</a:t>
            </a:r>
          </a:p>
        </p:txBody>
      </p:sp>
      <p:sp>
        <p:nvSpPr>
          <p:cNvPr id="5" name="Footer Placeholder 4">
            <a:extLst>
              <a:ext uri="{FF2B5EF4-FFF2-40B4-BE49-F238E27FC236}">
                <a16:creationId xmlns:a16="http://schemas.microsoft.com/office/drawing/2014/main" id="{DF852610-F7FB-403C-8EDF-08210973F894}"/>
              </a:ext>
            </a:extLst>
          </p:cNvPr>
          <p:cNvSpPr>
            <a:spLocks noGrp="1"/>
          </p:cNvSpPr>
          <p:nvPr>
            <p:ph type="ftr" sz="quarter" idx="11"/>
          </p:nvPr>
        </p:nvSpPr>
        <p:spPr>
          <a:xfrm>
            <a:off x="876301" y="6307138"/>
            <a:ext cx="7922684" cy="228600"/>
          </a:xfrm>
        </p:spPr>
        <p:txBody>
          <a:bodyPr wrap="square" anchor="t">
            <a:normAutofit/>
          </a:bodyPr>
          <a:lstStyle/>
          <a:p>
            <a:pPr>
              <a:spcAft>
                <a:spcPts val="600"/>
              </a:spcAft>
            </a:pPr>
            <a:r>
              <a:rPr lang="en-US"/>
              <a:t>Craig Roberts cdroberts@nju.edu.cn  470  1/4 Emergent Hadron Mass: Origins and Consequences</a:t>
            </a:r>
          </a:p>
        </p:txBody>
      </p:sp>
      <p:sp>
        <p:nvSpPr>
          <p:cNvPr id="6" name="Slide Number Placeholder 5">
            <a:extLst>
              <a:ext uri="{FF2B5EF4-FFF2-40B4-BE49-F238E27FC236}">
                <a16:creationId xmlns:a16="http://schemas.microsoft.com/office/drawing/2014/main" id="{78378164-F2D4-4C44-B550-EBB72E086F4A}"/>
              </a:ext>
            </a:extLst>
          </p:cNvPr>
          <p:cNvSpPr>
            <a:spLocks noGrp="1"/>
          </p:cNvSpPr>
          <p:nvPr>
            <p:ph type="sldNum" sz="quarter" idx="12"/>
          </p:nvPr>
        </p:nvSpPr>
        <p:spPr>
          <a:xfrm>
            <a:off x="11480801" y="6489701"/>
            <a:ext cx="512233" cy="365125"/>
          </a:xfrm>
        </p:spPr>
        <p:txBody>
          <a:bodyPr wrap="square" anchor="t">
            <a:normAutofit/>
          </a:bodyPr>
          <a:lstStyle/>
          <a:p>
            <a:pPr>
              <a:spcAft>
                <a:spcPts val="600"/>
              </a:spcAft>
            </a:pPr>
            <a:fld id="{87034D8C-3CB4-402A-BC46-2AB14C0FE90A}" type="slidenum">
              <a:rPr lang="en-US" smtClean="0"/>
              <a:pPr>
                <a:spcAft>
                  <a:spcPts val="600"/>
                </a:spcAft>
              </a:pPr>
              <a:t>6</a:t>
            </a:fld>
            <a:endParaRPr lang="en-US"/>
          </a:p>
        </p:txBody>
      </p:sp>
    </p:spTree>
    <p:extLst>
      <p:ext uri="{BB962C8B-B14F-4D97-AF65-F5344CB8AC3E}">
        <p14:creationId xmlns:p14="http://schemas.microsoft.com/office/powerpoint/2010/main" val="1289204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Origin of Mass</a:t>
            </a:r>
          </a:p>
        </p:txBody>
      </p:sp>
      <p:sp>
        <p:nvSpPr>
          <p:cNvPr id="3" name="Content Placeholder 2"/>
          <p:cNvSpPr>
            <a:spLocks noGrp="1"/>
          </p:cNvSpPr>
          <p:nvPr>
            <p:ph idx="1"/>
          </p:nvPr>
        </p:nvSpPr>
        <p:spPr>
          <a:xfrm>
            <a:off x="609600" y="1447803"/>
            <a:ext cx="10668000" cy="4525963"/>
          </a:xfrm>
        </p:spPr>
        <p:txBody>
          <a:bodyPr/>
          <a:lstStyle/>
          <a:p>
            <a:r>
              <a:rPr lang="en-US" sz="2400" i="1" dirty="0">
                <a:solidFill>
                  <a:srgbClr val="FF0000"/>
                </a:solidFill>
              </a:rPr>
              <a:t>The vast majority of mass comes from the energy needed to hold quarks together inside nuclei</a:t>
            </a:r>
          </a:p>
        </p:txBody>
      </p:sp>
      <p:sp>
        <p:nvSpPr>
          <p:cNvPr id="4" name="Date Placeholder 3"/>
          <p:cNvSpPr>
            <a:spLocks noGrp="1"/>
          </p:cNvSpPr>
          <p:nvPr>
            <p:ph type="dt" sz="half" idx="10"/>
          </p:nvPr>
        </p:nvSpPr>
        <p:spPr/>
        <p:txBody>
          <a:bodyPr/>
          <a:lstStyle/>
          <a:p>
            <a:r>
              <a:rPr lang="en-US"/>
              <a:t>.                    2025 October 13: NJU INP IWSHSSI 2025                                             (86)</a:t>
            </a:r>
            <a:endParaRPr lang="en-US" dirty="0"/>
          </a:p>
        </p:txBody>
      </p:sp>
      <p:sp>
        <p:nvSpPr>
          <p:cNvPr id="5" name="Footer Placeholder 4"/>
          <p:cNvSpPr>
            <a:spLocks noGrp="1"/>
          </p:cNvSpPr>
          <p:nvPr>
            <p:ph type="ftr" sz="quarter" idx="11"/>
          </p:nvPr>
        </p:nvSpPr>
        <p:spPr/>
        <p:txBody>
          <a:bodyPr/>
          <a:lstStyle/>
          <a:p>
            <a:r>
              <a:rPr lang="en-US"/>
              <a:t>Craig Roberts cdroberts@nju.edu.cn  470  1/4 Emergent Hadron Mass: Origins and Consequences</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60</a:t>
            </a:fld>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13555" y="3352802"/>
            <a:ext cx="3420123" cy="3420123"/>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52235" y="1879999"/>
            <a:ext cx="3500761" cy="3500761"/>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1" y="2362203"/>
            <a:ext cx="5181600" cy="3941763"/>
          </a:xfrm>
          <a:prstGeom prst="rect">
            <a:avLst/>
          </a:prstGeom>
        </p:spPr>
      </p:pic>
      <p:sp>
        <p:nvSpPr>
          <p:cNvPr id="10" name="Content Placeholder 2"/>
          <p:cNvSpPr txBox="1">
            <a:spLocks/>
          </p:cNvSpPr>
          <p:nvPr/>
        </p:nvSpPr>
        <p:spPr bwMode="auto">
          <a:xfrm>
            <a:off x="1981200" y="2286003"/>
            <a:ext cx="3581400" cy="3636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1F497D"/>
              </a:buClr>
              <a:buFont typeface="Wingdings" pitchFamily="2" charset="2"/>
              <a:buChar char="Ø"/>
              <a:defRPr sz="2200">
                <a:solidFill>
                  <a:schemeClr val="tx2">
                    <a:lumMod val="75000"/>
                  </a:schemeClr>
                </a:solidFill>
                <a:latin typeface="+mn-lt"/>
                <a:ea typeface="+mn-ea"/>
                <a:cs typeface="+mn-cs"/>
              </a:defRPr>
            </a:lvl1pPr>
            <a:lvl2pPr marL="742950" indent="-285750" algn="l" rtl="0" eaLnBrk="1" fontAlgn="base" hangingPunct="1">
              <a:spcBef>
                <a:spcPct val="20000"/>
              </a:spcBef>
              <a:spcAft>
                <a:spcPct val="0"/>
              </a:spcAft>
              <a:buClr>
                <a:srgbClr val="1F497D"/>
              </a:buClr>
              <a:buChar char="–"/>
              <a:defRPr sz="2000">
                <a:solidFill>
                  <a:schemeClr val="tx2">
                    <a:lumMod val="75000"/>
                  </a:schemeClr>
                </a:solidFill>
                <a:latin typeface="+mn-lt"/>
              </a:defRPr>
            </a:lvl2pPr>
            <a:lvl3pPr marL="1143000" indent="-228600" algn="l" rtl="0" eaLnBrk="1" fontAlgn="base" hangingPunct="1">
              <a:spcBef>
                <a:spcPct val="20000"/>
              </a:spcBef>
              <a:spcAft>
                <a:spcPct val="0"/>
              </a:spcAft>
              <a:buClr>
                <a:srgbClr val="1F497D"/>
              </a:buClr>
              <a:buChar char="•"/>
              <a:defRPr sz="1600">
                <a:solidFill>
                  <a:schemeClr val="tx2">
                    <a:lumMod val="75000"/>
                  </a:schemeClr>
                </a:solidFill>
                <a:latin typeface="+mn-lt"/>
              </a:defRPr>
            </a:lvl3pPr>
            <a:lvl4pPr marL="1600200" indent="-228600" algn="l" rtl="0" eaLnBrk="1" fontAlgn="base" hangingPunct="1">
              <a:spcBef>
                <a:spcPct val="20000"/>
              </a:spcBef>
              <a:spcAft>
                <a:spcPct val="0"/>
              </a:spcAft>
              <a:buClr>
                <a:srgbClr val="1F497D"/>
              </a:buClr>
              <a:buChar char="–"/>
              <a:defRPr sz="1600">
                <a:solidFill>
                  <a:schemeClr val="tx2">
                    <a:lumMod val="75000"/>
                  </a:schemeClr>
                </a:solidFill>
                <a:latin typeface="+mn-lt"/>
              </a:defRPr>
            </a:lvl4pPr>
            <a:lvl5pPr marL="2057400" indent="-228600" algn="l" rtl="0" eaLnBrk="1" fontAlgn="base" hangingPunct="1">
              <a:spcBef>
                <a:spcPct val="20000"/>
              </a:spcBef>
              <a:spcAft>
                <a:spcPct val="0"/>
              </a:spcAft>
              <a:buClr>
                <a:srgbClr val="1F497D"/>
              </a:buClr>
              <a:buFont typeface="Arial" charset="0"/>
              <a:buChar char="»"/>
              <a:defRPr sz="1600">
                <a:solidFill>
                  <a:schemeClr val="tx2">
                    <a:lumMod val="75000"/>
                  </a:schemeClr>
                </a:solidFill>
                <a:latin typeface="+mn-lt"/>
              </a:defRPr>
            </a:lvl5pPr>
            <a:lvl6pPr marL="25146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6pPr>
            <a:lvl7pPr marL="29718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7pPr>
            <a:lvl8pPr marL="34290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8pPr>
            <a:lvl9pPr marL="38862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9pPr>
          </a:lstStyle>
          <a:p>
            <a:endParaRPr lang="en-GB" sz="2400" dirty="0">
              <a:solidFill>
                <a:srgbClr val="008000"/>
              </a:solidFill>
            </a:endParaRPr>
          </a:p>
        </p:txBody>
      </p:sp>
    </p:spTree>
    <p:extLst>
      <p:ext uri="{BB962C8B-B14F-4D97-AF65-F5344CB8AC3E}">
        <p14:creationId xmlns:p14="http://schemas.microsoft.com/office/powerpoint/2010/main" val="4228512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810129"/>
            <a:ext cx="9144000" cy="1362075"/>
          </a:xfrm>
        </p:spPr>
        <p:txBody>
          <a:bodyPr/>
          <a:lstStyle/>
          <a:p>
            <a:pPr algn="ctr"/>
            <a:r>
              <a:rPr lang="en-US" sz="72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rPr>
              <a:t>Confinement</a:t>
            </a:r>
            <a:endParaRPr lang="en-US" sz="6600" dirty="0"/>
          </a:p>
        </p:txBody>
      </p:sp>
      <p:sp>
        <p:nvSpPr>
          <p:cNvPr id="3" name="Text Placeholder 2"/>
          <p:cNvSpPr>
            <a:spLocks noGrp="1"/>
          </p:cNvSpPr>
          <p:nvPr>
            <p:ph type="body" idx="1"/>
          </p:nvPr>
        </p:nvSpPr>
        <p:spPr/>
        <p:txBody>
          <a:bodyPr/>
          <a:lstStyle/>
          <a:p>
            <a:endParaRPr lang="en-US" dirty="0"/>
          </a:p>
        </p:txBody>
      </p:sp>
      <p:sp>
        <p:nvSpPr>
          <p:cNvPr id="4" name="Date Placeholder 3"/>
          <p:cNvSpPr>
            <a:spLocks noGrp="1"/>
          </p:cNvSpPr>
          <p:nvPr>
            <p:ph type="dt" sz="half" idx="10"/>
          </p:nvPr>
        </p:nvSpPr>
        <p:spPr/>
        <p:txBody>
          <a:bodyPr/>
          <a:lstStyle/>
          <a:p>
            <a:r>
              <a:rPr lang="en-US"/>
              <a:t>.                    2025 October 13: NJU INP IWSHSSI 2025                                             (86)</a:t>
            </a:r>
            <a:endParaRPr lang="en-US" dirty="0"/>
          </a:p>
        </p:txBody>
      </p:sp>
      <p:sp>
        <p:nvSpPr>
          <p:cNvPr id="5" name="Footer Placeholder 4"/>
          <p:cNvSpPr>
            <a:spLocks noGrp="1"/>
          </p:cNvSpPr>
          <p:nvPr>
            <p:ph type="ftr" sz="quarter" idx="11"/>
          </p:nvPr>
        </p:nvSpPr>
        <p:spPr/>
        <p:txBody>
          <a:bodyPr/>
          <a:lstStyle/>
          <a:p>
            <a:r>
              <a:rPr lang="en-US"/>
              <a:t>Craig Roberts cdroberts@nju.edu.cn  470  1/4 Emergent Hadron Mass: Origins and Consequences</a:t>
            </a:r>
          </a:p>
        </p:txBody>
      </p:sp>
      <p:sp>
        <p:nvSpPr>
          <p:cNvPr id="6" name="Slide Number Placeholder 5"/>
          <p:cNvSpPr>
            <a:spLocks noGrp="1"/>
          </p:cNvSpPr>
          <p:nvPr>
            <p:ph type="sldNum" sz="quarter" idx="12"/>
          </p:nvPr>
        </p:nvSpPr>
        <p:spPr/>
        <p:txBody>
          <a:bodyPr/>
          <a:lstStyle/>
          <a:p>
            <a:fld id="{87034D8C-3CB4-402A-BC46-2AB14C0FE90A}" type="slidenum">
              <a:rPr lang="en-US" smtClean="0"/>
              <a:pPr/>
              <a:t>61</a:t>
            </a:fld>
            <a:endParaRPr lang="en-US"/>
          </a:p>
        </p:txBody>
      </p:sp>
      <p:pic>
        <p:nvPicPr>
          <p:cNvPr id="8" name="Picture 7" descr="sheerdrama.jpg"/>
          <p:cNvPicPr>
            <a:picLocks noChangeAspect="1"/>
          </p:cNvPicPr>
          <p:nvPr/>
        </p:nvPicPr>
        <p:blipFill>
          <a:blip r:embed="rId2" cstate="print"/>
          <a:stretch>
            <a:fillRect/>
          </a:stretch>
        </p:blipFill>
        <p:spPr>
          <a:xfrm>
            <a:off x="31460014" y="26254134"/>
            <a:ext cx="6320028" cy="4419600"/>
          </a:xfrm>
          <a:prstGeom prst="rect">
            <a:avLst/>
          </a:prstGeom>
        </p:spPr>
      </p:pic>
      <p:pic>
        <p:nvPicPr>
          <p:cNvPr id="863234" name="Picture 2"/>
          <p:cNvPicPr>
            <a:picLocks noChangeAspect="1" noChangeArrowheads="1"/>
          </p:cNvPicPr>
          <p:nvPr/>
        </p:nvPicPr>
        <p:blipFill>
          <a:blip r:embed="rId3" cstate="print"/>
          <a:srcRect/>
          <a:stretch>
            <a:fillRect/>
          </a:stretch>
        </p:blipFill>
        <p:spPr bwMode="auto">
          <a:xfrm>
            <a:off x="3276603" y="381004"/>
            <a:ext cx="5973763" cy="4183063"/>
          </a:xfrm>
          <a:prstGeom prst="rect">
            <a:avLst/>
          </a:prstGeom>
          <a:noFill/>
          <a:ln w="9525">
            <a:noFill/>
            <a:miter lim="800000"/>
            <a:headEnd/>
            <a:tailEnd/>
          </a:ln>
          <a:effectLst/>
        </p:spPr>
      </p:pic>
    </p:spTree>
    <p:extLst>
      <p:ext uri="{BB962C8B-B14F-4D97-AF65-F5344CB8AC3E}">
        <p14:creationId xmlns:p14="http://schemas.microsoft.com/office/powerpoint/2010/main" val="9406599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381000"/>
            <a:ext cx="9144000" cy="2294872"/>
          </a:xfrm>
          <a:prstGeom prst="rect">
            <a:avLst/>
          </a:prstGeom>
        </p:spPr>
      </p:pic>
      <p:sp>
        <p:nvSpPr>
          <p:cNvPr id="2" name="Title 1"/>
          <p:cNvSpPr>
            <a:spLocks noGrp="1"/>
          </p:cNvSpPr>
          <p:nvPr>
            <p:ph type="title"/>
          </p:nvPr>
        </p:nvSpPr>
        <p:spPr/>
        <p:txBody>
          <a:bodyPr/>
          <a:lstStyle/>
          <a:p>
            <a:pPr algn="r"/>
            <a:r>
              <a:rPr lang="en-US" sz="3600" dirty="0"/>
              <a:t>Excerpt from the top-10</a:t>
            </a:r>
          </a:p>
        </p:txBody>
      </p:sp>
      <p:sp>
        <p:nvSpPr>
          <p:cNvPr id="3" name="Content Placeholder 2"/>
          <p:cNvSpPr>
            <a:spLocks noGrp="1"/>
          </p:cNvSpPr>
          <p:nvPr>
            <p:ph idx="1"/>
          </p:nvPr>
        </p:nvSpPr>
        <p:spPr>
          <a:xfrm>
            <a:off x="609600" y="2941641"/>
            <a:ext cx="10972800" cy="4525963"/>
          </a:xfrm>
        </p:spPr>
        <p:txBody>
          <a:bodyPr/>
          <a:lstStyle/>
          <a:p>
            <a:r>
              <a:rPr lang="en-US" sz="2400" b="1" i="1" u="sng" dirty="0">
                <a:solidFill>
                  <a:srgbClr val="FF0000"/>
                </a:solidFill>
              </a:rPr>
              <a:t>Can we quantitatively understand quark and gluon confinement in quantum </a:t>
            </a:r>
            <a:r>
              <a:rPr lang="en-US" sz="2400" b="1" i="1" u="sng" dirty="0" err="1">
                <a:solidFill>
                  <a:srgbClr val="FF0000"/>
                </a:solidFill>
              </a:rPr>
              <a:t>chromodynamics</a:t>
            </a:r>
            <a:r>
              <a:rPr lang="en-US" sz="2400" b="1" i="1" u="sng" dirty="0">
                <a:solidFill>
                  <a:srgbClr val="FF0000"/>
                </a:solidFill>
              </a:rPr>
              <a:t> and the existence of a mass gap?</a:t>
            </a:r>
          </a:p>
          <a:p>
            <a:pPr lvl="1">
              <a:spcBef>
                <a:spcPts val="0"/>
              </a:spcBef>
              <a:buNone/>
            </a:pPr>
            <a:r>
              <a:rPr lang="en-US" sz="2400" i="1" dirty="0"/>
              <a:t>	</a:t>
            </a:r>
            <a:r>
              <a:rPr lang="en-US" sz="2400" dirty="0"/>
              <a:t>Quantum </a:t>
            </a:r>
            <a:r>
              <a:rPr lang="en-US" sz="2400" dirty="0" err="1"/>
              <a:t>chromodynamics</a:t>
            </a:r>
            <a:r>
              <a:rPr lang="en-US" sz="2400" dirty="0"/>
              <a:t> is the theory describing the strong nuclear force. Carried by gluons, it binds quarks into particles like protons and neutrons.  Apparently, the tiny </a:t>
            </a:r>
            <a:r>
              <a:rPr lang="en-US" sz="2400" dirty="0" err="1"/>
              <a:t>subparticles</a:t>
            </a:r>
            <a:r>
              <a:rPr lang="en-US" sz="2400" dirty="0"/>
              <a:t> are permanently confined: one can't pull a quark or a gluon from a proton because the strong force gets stronger with distance and snaps them right back inside.</a:t>
            </a:r>
          </a:p>
        </p:txBody>
      </p:sp>
      <p:sp>
        <p:nvSpPr>
          <p:cNvPr id="4" name="Date Placeholder 3"/>
          <p:cNvSpPr>
            <a:spLocks noGrp="1"/>
          </p:cNvSpPr>
          <p:nvPr>
            <p:ph type="dt" sz="half" idx="10"/>
          </p:nvPr>
        </p:nvSpPr>
        <p:spPr/>
        <p:txBody>
          <a:bodyPr/>
          <a:lstStyle/>
          <a:p>
            <a:r>
              <a:rPr lang="en-US"/>
              <a:t>.                    2025 October 13: NJU INP IWSHSSI 2025                                             (86)</a:t>
            </a:r>
            <a:endParaRPr lang="en-US" dirty="0"/>
          </a:p>
        </p:txBody>
      </p:sp>
      <p:sp>
        <p:nvSpPr>
          <p:cNvPr id="5" name="Footer Placeholder 4"/>
          <p:cNvSpPr>
            <a:spLocks noGrp="1"/>
          </p:cNvSpPr>
          <p:nvPr>
            <p:ph type="ftr" sz="quarter" idx="11"/>
          </p:nvPr>
        </p:nvSpPr>
        <p:spPr/>
        <p:txBody>
          <a:bodyPr/>
          <a:lstStyle/>
          <a:p>
            <a:r>
              <a:rPr lang="en-US" i="0"/>
              <a:t>Craig Roberts cdroberts@nju.edu.cn  470  1/4 Emergent Hadron Mass: Origins and Consequences</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62</a:t>
            </a:fld>
            <a:endParaRPr lang="en-US"/>
          </a:p>
        </p:txBody>
      </p:sp>
    </p:spTree>
    <p:extLst>
      <p:ext uri="{BB962C8B-B14F-4D97-AF65-F5344CB8AC3E}">
        <p14:creationId xmlns:p14="http://schemas.microsoft.com/office/powerpoint/2010/main" val="116787445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527779" cy="1143000"/>
          </a:xfrm>
          <a:prstGeom prst="rect">
            <a:avLst/>
          </a:prstGeom>
        </p:spPr>
      </p:pic>
      <p:pic>
        <p:nvPicPr>
          <p:cNvPr id="7" name="Picture 6" descr="MillenniumPrize.gif"/>
          <p:cNvPicPr>
            <a:picLocks noChangeAspect="1"/>
          </p:cNvPicPr>
          <p:nvPr/>
        </p:nvPicPr>
        <p:blipFill>
          <a:blip r:embed="rId3" cstate="print"/>
          <a:stretch>
            <a:fillRect/>
          </a:stretch>
        </p:blipFill>
        <p:spPr>
          <a:xfrm>
            <a:off x="6914476" y="381000"/>
            <a:ext cx="4667924" cy="4876800"/>
          </a:xfrm>
          <a:prstGeom prst="rect">
            <a:avLst/>
          </a:prstGeom>
        </p:spPr>
      </p:pic>
      <p:sp>
        <p:nvSpPr>
          <p:cNvPr id="2" name="Title 1"/>
          <p:cNvSpPr>
            <a:spLocks noGrp="1"/>
          </p:cNvSpPr>
          <p:nvPr>
            <p:ph type="title"/>
          </p:nvPr>
        </p:nvSpPr>
        <p:spPr>
          <a:xfrm>
            <a:off x="2246313" y="5038729"/>
            <a:ext cx="7772400" cy="1362075"/>
          </a:xfrm>
        </p:spPr>
        <p:txBody>
          <a:bodyPr/>
          <a:lstStyle/>
          <a:p>
            <a:pPr algn="ctr"/>
            <a:r>
              <a:rPr lang="en-US" sz="72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rPr>
              <a:t>Confinement?</a:t>
            </a:r>
            <a:endParaRPr lang="en-US" sz="6600" dirty="0"/>
          </a:p>
        </p:txBody>
      </p:sp>
      <p:sp>
        <p:nvSpPr>
          <p:cNvPr id="3" name="Text Placeholder 2"/>
          <p:cNvSpPr>
            <a:spLocks noGrp="1"/>
          </p:cNvSpPr>
          <p:nvPr>
            <p:ph type="body" idx="1"/>
          </p:nvPr>
        </p:nvSpPr>
        <p:spPr>
          <a:xfrm>
            <a:off x="533400" y="1676401"/>
            <a:ext cx="5943600" cy="2262190"/>
          </a:xfrm>
        </p:spPr>
        <p:txBody>
          <a:bodyPr/>
          <a:lstStyle/>
          <a:p>
            <a:pPr lvl="0"/>
            <a:r>
              <a:rPr lang="en-US" sz="2400" b="1" i="1" dirty="0">
                <a:ln w="18000">
                  <a:solidFill>
                    <a:schemeClr val="accent2">
                      <a:satMod val="140000"/>
                    </a:schemeClr>
                  </a:solidFill>
                  <a:prstDash val="solid"/>
                  <a:miter lim="800000"/>
                </a:ln>
                <a:noFill/>
                <a:effectLst>
                  <a:outerShdw blurRad="25500" dist="23000" dir="7020000" algn="tl">
                    <a:srgbClr val="000000">
                      <a:alpha val="50000"/>
                    </a:srgbClr>
                  </a:outerShdw>
                </a:effectLst>
              </a:rPr>
              <a:t>Millennium prize of $1,000,000 for proving that </a:t>
            </a:r>
            <a:r>
              <a:rPr lang="en-US" sz="2400" b="1" i="1" dirty="0" err="1">
                <a:ln w="18000">
                  <a:solidFill>
                    <a:schemeClr val="accent2">
                      <a:satMod val="140000"/>
                    </a:schemeClr>
                  </a:solidFill>
                  <a:prstDash val="solid"/>
                  <a:miter lim="800000"/>
                </a:ln>
                <a:noFill/>
                <a:effectLst>
                  <a:outerShdw blurRad="25500" dist="23000" dir="7020000" algn="tl">
                    <a:srgbClr val="000000">
                      <a:alpha val="50000"/>
                    </a:srgbClr>
                  </a:outerShdw>
                </a:effectLst>
              </a:rPr>
              <a:t>SU</a:t>
            </a:r>
            <a:r>
              <a:rPr lang="en-US" sz="2400" b="1" i="1" baseline="-25000" dirty="0" err="1">
                <a:ln w="18000">
                  <a:solidFill>
                    <a:schemeClr val="accent2">
                      <a:satMod val="140000"/>
                    </a:schemeClr>
                  </a:solidFill>
                  <a:prstDash val="solid"/>
                  <a:miter lim="800000"/>
                </a:ln>
                <a:noFill/>
                <a:effectLst>
                  <a:outerShdw blurRad="25500" dist="23000" dir="7020000" algn="tl">
                    <a:srgbClr val="000000">
                      <a:alpha val="50000"/>
                    </a:srgbClr>
                  </a:outerShdw>
                </a:effectLst>
              </a:rPr>
              <a:t>c</a:t>
            </a:r>
            <a:r>
              <a:rPr lang="en-US" sz="2400" b="1" i="1" dirty="0">
                <a:ln w="18000">
                  <a:solidFill>
                    <a:schemeClr val="accent2">
                      <a:satMod val="140000"/>
                    </a:schemeClr>
                  </a:solidFill>
                  <a:prstDash val="solid"/>
                  <a:miter lim="800000"/>
                </a:ln>
                <a:noFill/>
                <a:effectLst>
                  <a:outerShdw blurRad="25500" dist="23000" dir="7020000" algn="tl">
                    <a:srgbClr val="000000">
                      <a:alpha val="50000"/>
                    </a:srgbClr>
                  </a:outerShdw>
                </a:effectLst>
              </a:rPr>
              <a:t>(3) gauge theory is mathematically well-defined, which will necessarily prove or disprove a confinement conjecture</a:t>
            </a:r>
          </a:p>
          <a:p>
            <a:endParaRPr lang="en-US" dirty="0"/>
          </a:p>
        </p:txBody>
      </p:sp>
      <p:sp>
        <p:nvSpPr>
          <p:cNvPr id="4" name="Date Placeholder 3"/>
          <p:cNvSpPr>
            <a:spLocks noGrp="1"/>
          </p:cNvSpPr>
          <p:nvPr>
            <p:ph type="dt" sz="half" idx="10"/>
          </p:nvPr>
        </p:nvSpPr>
        <p:spPr>
          <a:xfrm>
            <a:off x="7670515" y="6601002"/>
            <a:ext cx="4572000" cy="292102"/>
          </a:xfrm>
        </p:spPr>
        <p:txBody>
          <a:bodyPr/>
          <a:lstStyle/>
          <a:p>
            <a:r>
              <a:rPr lang="en-US"/>
              <a:t>.                    2025 October 13: NJU INP IWSHSSI 2025                                             (86)</a:t>
            </a:r>
            <a:endParaRPr lang="en-US" dirty="0"/>
          </a:p>
        </p:txBody>
      </p:sp>
      <p:sp>
        <p:nvSpPr>
          <p:cNvPr id="5" name="Footer Placeholder 4"/>
          <p:cNvSpPr>
            <a:spLocks noGrp="1"/>
          </p:cNvSpPr>
          <p:nvPr>
            <p:ph type="ftr" sz="quarter" idx="11"/>
          </p:nvPr>
        </p:nvSpPr>
        <p:spPr/>
        <p:txBody>
          <a:bodyPr/>
          <a:lstStyle/>
          <a:p>
            <a:r>
              <a:rPr lang="en-US">
                <a:solidFill>
                  <a:schemeClr val="accent1">
                    <a:lumMod val="50000"/>
                  </a:schemeClr>
                </a:solidFill>
              </a:rPr>
              <a:t>Craig Roberts cdroberts@nju.edu.cn  470  1/4 Emergent Hadron Mass: Origins and Consequences</a:t>
            </a:r>
            <a:endParaRPr lang="en-US" i="1"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63</a:t>
            </a:fld>
            <a:endParaRPr lang="en-US"/>
          </a:p>
        </p:txBody>
      </p:sp>
      <p:sp>
        <p:nvSpPr>
          <p:cNvPr id="8" name="Rectangle 7"/>
          <p:cNvSpPr/>
          <p:nvPr/>
        </p:nvSpPr>
        <p:spPr bwMode="auto">
          <a:xfrm>
            <a:off x="10034952" y="5105400"/>
            <a:ext cx="1371600" cy="152400"/>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a:latin typeface="Calibri" pitchFamily="34" charset="0"/>
            </a:endParaRPr>
          </a:p>
        </p:txBody>
      </p:sp>
    </p:spTree>
    <p:extLst>
      <p:ext uri="{BB962C8B-B14F-4D97-AF65-F5344CB8AC3E}">
        <p14:creationId xmlns:p14="http://schemas.microsoft.com/office/powerpoint/2010/main" val="17182364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animEffect transition="in" filter="fade">
                                      <p:cBhvr>
                                        <p:cTn id="9" dur="2000"/>
                                        <p:tgtEl>
                                          <p:spTgt spid="7"/>
                                        </p:tgtEl>
                                      </p:cBhvr>
                                    </p:animEffect>
                                  </p:childTnLst>
                                </p:cTn>
                              </p:par>
                              <p:par>
                                <p:cTn id="10" presetID="51"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770" decel="100000"/>
                                        <p:tgtEl>
                                          <p:spTgt spid="3">
                                            <p:txEl>
                                              <p:pRg st="0" end="0"/>
                                            </p:txEl>
                                          </p:spTgt>
                                        </p:tgtEl>
                                      </p:cBhvr>
                                    </p:animEffect>
                                    <p:animScale>
                                      <p:cBhvr>
                                        <p:cTn id="13" dur="770" decel="100000"/>
                                        <p:tgtEl>
                                          <p:spTgt spid="3">
                                            <p:txEl>
                                              <p:pRg st="0" end="0"/>
                                            </p:txEl>
                                          </p:spTgt>
                                        </p:tgtEl>
                                      </p:cBhvr>
                                      <p:from x="10000" y="10000"/>
                                      <p:to x="200000" y="450000"/>
                                    </p:animScale>
                                    <p:animScale>
                                      <p:cBhvr>
                                        <p:cTn id="14" dur="1230" accel="100000" fill="hold">
                                          <p:stCondLst>
                                            <p:cond delay="770"/>
                                          </p:stCondLst>
                                        </p:cTn>
                                        <p:tgtEl>
                                          <p:spTgt spid="3">
                                            <p:txEl>
                                              <p:pRg st="0" end="0"/>
                                            </p:txEl>
                                          </p:spTgt>
                                        </p:tgtEl>
                                      </p:cBhvr>
                                      <p:from x="200000" y="450000"/>
                                      <p:to x="100000" y="100000"/>
                                    </p:animScale>
                                    <p:set>
                                      <p:cBhvr>
                                        <p:cTn id="15" dur="770" fill="hold"/>
                                        <p:tgtEl>
                                          <p:spTgt spid="3">
                                            <p:txEl>
                                              <p:pRg st="0" end="0"/>
                                            </p:txEl>
                                          </p:spTgt>
                                        </p:tgtEl>
                                        <p:attrNameLst>
                                          <p:attrName>ppt_x</p:attrName>
                                        </p:attrNameLst>
                                      </p:cBhvr>
                                      <p:to>
                                        <p:strVal val="(0.5)"/>
                                      </p:to>
                                    </p:set>
                                    <p:anim from="(0.5)" to="(#ppt_x)" calcmode="lin" valueType="num">
                                      <p:cBhvr>
                                        <p:cTn id="16" dur="1230" accel="100000" fill="hold">
                                          <p:stCondLst>
                                            <p:cond delay="770"/>
                                          </p:stCondLst>
                                        </p:cTn>
                                        <p:tgtEl>
                                          <p:spTgt spid="3">
                                            <p:txEl>
                                              <p:pRg st="0" end="0"/>
                                            </p:txEl>
                                          </p:spTgt>
                                        </p:tgtEl>
                                        <p:attrNameLst>
                                          <p:attrName>ppt_x</p:attrName>
                                        </p:attrNameLst>
                                      </p:cBhvr>
                                    </p:anim>
                                    <p:set>
                                      <p:cBhvr>
                                        <p:cTn id="17" dur="770" fill="hold"/>
                                        <p:tgtEl>
                                          <p:spTgt spid="3">
                                            <p:txEl>
                                              <p:pRg st="0" end="0"/>
                                            </p:txEl>
                                          </p:spTgt>
                                        </p:tgtEl>
                                        <p:attrNameLst>
                                          <p:attrName>ppt_y</p:attrName>
                                        </p:attrNameLst>
                                      </p:cBhvr>
                                      <p:to>
                                        <p:strVal val="(#ppt_y+0.4)"/>
                                      </p:to>
                                    </p:set>
                                    <p:anim from="(#ppt_y+0.4)" to="(#ppt_y)" calcmode="lin" valueType="num">
                                      <p:cBhvr>
                                        <p:cTn id="18" dur="1230" accel="100000" fill="hold">
                                          <p:stCondLst>
                                            <p:cond delay="770"/>
                                          </p:stCondLst>
                                        </p:cTn>
                                        <p:tgtEl>
                                          <p:spTgt spid="3">
                                            <p:txEl>
                                              <p:pRg st="0" end="0"/>
                                            </p:txEl>
                                          </p:spTgt>
                                        </p:tgtEl>
                                        <p:attrNameLst>
                                          <p:attrName>ppt_y</p:attrName>
                                        </p:attrNameLst>
                                      </p:cBhvr>
                                    </p:anim>
                                  </p:childTnLst>
                                </p:cTn>
                              </p:par>
                              <p:par>
                                <p:cTn id="19" presetID="5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770" decel="100000"/>
                                        <p:tgtEl>
                                          <p:spTgt spid="8"/>
                                        </p:tgtEl>
                                      </p:cBhvr>
                                    </p:animEffect>
                                    <p:animScale>
                                      <p:cBhvr>
                                        <p:cTn id="22" dur="770" decel="100000"/>
                                        <p:tgtEl>
                                          <p:spTgt spid="8"/>
                                        </p:tgtEl>
                                      </p:cBhvr>
                                      <p:from x="10000" y="10000"/>
                                      <p:to x="200000" y="450000"/>
                                    </p:animScale>
                                    <p:animScale>
                                      <p:cBhvr>
                                        <p:cTn id="23" dur="1230" accel="100000" fill="hold">
                                          <p:stCondLst>
                                            <p:cond delay="770"/>
                                          </p:stCondLst>
                                        </p:cTn>
                                        <p:tgtEl>
                                          <p:spTgt spid="8"/>
                                        </p:tgtEl>
                                      </p:cBhvr>
                                      <p:from x="200000" y="450000"/>
                                      <p:to x="100000" y="100000"/>
                                    </p:animScale>
                                    <p:set>
                                      <p:cBhvr>
                                        <p:cTn id="24" dur="770" fill="hold"/>
                                        <p:tgtEl>
                                          <p:spTgt spid="8"/>
                                        </p:tgtEl>
                                        <p:attrNameLst>
                                          <p:attrName>ppt_x</p:attrName>
                                        </p:attrNameLst>
                                      </p:cBhvr>
                                      <p:to>
                                        <p:strVal val="(0.5)"/>
                                      </p:to>
                                    </p:set>
                                    <p:anim from="(0.5)" to="(#ppt_x)" calcmode="lin" valueType="num">
                                      <p:cBhvr>
                                        <p:cTn id="25" dur="1230" accel="100000" fill="hold">
                                          <p:stCondLst>
                                            <p:cond delay="770"/>
                                          </p:stCondLst>
                                        </p:cTn>
                                        <p:tgtEl>
                                          <p:spTgt spid="8"/>
                                        </p:tgtEl>
                                        <p:attrNameLst>
                                          <p:attrName>ppt_x</p:attrName>
                                        </p:attrNameLst>
                                      </p:cBhvr>
                                    </p:anim>
                                    <p:set>
                                      <p:cBhvr>
                                        <p:cTn id="26" dur="770" fill="hold"/>
                                        <p:tgtEl>
                                          <p:spTgt spid="8"/>
                                        </p:tgtEl>
                                        <p:attrNameLst>
                                          <p:attrName>ppt_y</p:attrName>
                                        </p:attrNameLst>
                                      </p:cBhvr>
                                      <p:to>
                                        <p:strVal val="(#ppt_y+0.4)"/>
                                      </p:to>
                                    </p:set>
                                    <p:anim from="(#ppt_y+0.4)" to="(#ppt_y)" calcmode="lin" valueType="num">
                                      <p:cBhvr>
                                        <p:cTn id="27" dur="1230" accel="100000" fill="hold">
                                          <p:stCondLst>
                                            <p:cond delay="770"/>
                                          </p:stCondLst>
                                        </p:cTn>
                                        <p:tgtEl>
                                          <p:spTgt spid="8"/>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527779" cy="1143000"/>
          </a:xfrm>
          <a:prstGeom prst="rect">
            <a:avLst/>
          </a:prstGeom>
        </p:spPr>
      </p:pic>
      <p:pic>
        <p:nvPicPr>
          <p:cNvPr id="7" name="Picture 6" descr="MillenniumPrize.gif"/>
          <p:cNvPicPr>
            <a:picLocks noChangeAspect="1"/>
          </p:cNvPicPr>
          <p:nvPr/>
        </p:nvPicPr>
        <p:blipFill>
          <a:blip r:embed="rId3" cstate="print"/>
          <a:stretch>
            <a:fillRect/>
          </a:stretch>
        </p:blipFill>
        <p:spPr>
          <a:xfrm>
            <a:off x="6910752" y="381000"/>
            <a:ext cx="4667924" cy="4876800"/>
          </a:xfrm>
          <a:prstGeom prst="rect">
            <a:avLst/>
          </a:prstGeom>
        </p:spPr>
      </p:pic>
      <p:sp>
        <p:nvSpPr>
          <p:cNvPr id="2" name="Title 1"/>
          <p:cNvSpPr>
            <a:spLocks noGrp="1"/>
          </p:cNvSpPr>
          <p:nvPr>
            <p:ph type="title"/>
          </p:nvPr>
        </p:nvSpPr>
        <p:spPr>
          <a:xfrm>
            <a:off x="2246313" y="5038729"/>
            <a:ext cx="7772400" cy="1362075"/>
          </a:xfrm>
        </p:spPr>
        <p:txBody>
          <a:bodyPr/>
          <a:lstStyle/>
          <a:p>
            <a:pPr algn="ctr"/>
            <a:r>
              <a:rPr lang="en-US" sz="72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rPr>
              <a:t>Confinement?</a:t>
            </a:r>
            <a:endParaRPr lang="en-US" sz="6600" dirty="0"/>
          </a:p>
        </p:txBody>
      </p:sp>
      <p:sp>
        <p:nvSpPr>
          <p:cNvPr id="4" name="Date Placeholder 3"/>
          <p:cNvSpPr>
            <a:spLocks noGrp="1"/>
          </p:cNvSpPr>
          <p:nvPr>
            <p:ph type="dt" sz="half" idx="10"/>
          </p:nvPr>
        </p:nvSpPr>
        <p:spPr>
          <a:xfrm>
            <a:off x="7681644" y="6629400"/>
            <a:ext cx="4495800" cy="228600"/>
          </a:xfrm>
        </p:spPr>
        <p:txBody>
          <a:bodyPr/>
          <a:lstStyle/>
          <a:p>
            <a:r>
              <a:rPr lang="en-US"/>
              <a:t>.                    2025 October 13: NJU INP IWSHSSI 2025                                             (86)</a:t>
            </a:r>
            <a:endParaRPr lang="en-US" dirty="0"/>
          </a:p>
        </p:txBody>
      </p:sp>
      <p:sp>
        <p:nvSpPr>
          <p:cNvPr id="5" name="Footer Placeholder 4"/>
          <p:cNvSpPr>
            <a:spLocks noGrp="1"/>
          </p:cNvSpPr>
          <p:nvPr>
            <p:ph type="ftr" sz="quarter" idx="11"/>
          </p:nvPr>
        </p:nvSpPr>
        <p:spPr/>
        <p:txBody>
          <a:bodyPr/>
          <a:lstStyle/>
          <a:p>
            <a:r>
              <a:rPr lang="en-US">
                <a:solidFill>
                  <a:schemeClr val="accent1">
                    <a:lumMod val="50000"/>
                  </a:schemeClr>
                </a:solidFill>
              </a:rPr>
              <a:t>Craig Roberts cdroberts@nju.edu.cn  470  1/4 Emergent Hadron Mass: Origins and Consequences</a:t>
            </a:r>
            <a:endParaRPr lang="en-US" i="1"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64</a:t>
            </a:fld>
            <a:endParaRPr lang="en-US"/>
          </a:p>
        </p:txBody>
      </p:sp>
      <p:sp>
        <p:nvSpPr>
          <p:cNvPr id="10" name="Rectangle 9"/>
          <p:cNvSpPr/>
          <p:nvPr/>
        </p:nvSpPr>
        <p:spPr bwMode="auto">
          <a:xfrm>
            <a:off x="6934200" y="782552"/>
            <a:ext cx="4724400" cy="666951"/>
          </a:xfrm>
          <a:prstGeom prst="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GB">
              <a:latin typeface="Calibri" pitchFamily="34" charset="0"/>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1216024"/>
            <a:ext cx="4041776" cy="4041776"/>
          </a:xfrm>
          <a:prstGeom prst="rect">
            <a:avLst/>
          </a:prstGeom>
        </p:spPr>
      </p:pic>
      <p:sp>
        <p:nvSpPr>
          <p:cNvPr id="12" name="Rectangle 11"/>
          <p:cNvSpPr/>
          <p:nvPr/>
        </p:nvSpPr>
        <p:spPr bwMode="auto">
          <a:xfrm>
            <a:off x="10040814" y="5105400"/>
            <a:ext cx="1371600" cy="152400"/>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a:latin typeface="Calibri" pitchFamily="34" charset="0"/>
            </a:endParaRPr>
          </a:p>
        </p:txBody>
      </p:sp>
      <p:sp>
        <p:nvSpPr>
          <p:cNvPr id="13" name="Text Placeholder 12">
            <a:extLst>
              <a:ext uri="{FF2B5EF4-FFF2-40B4-BE49-F238E27FC236}">
                <a16:creationId xmlns:a16="http://schemas.microsoft.com/office/drawing/2014/main" id="{3FD9BCED-B76A-497A-A360-9486119D9F94}"/>
              </a:ext>
            </a:extLst>
          </p:cNvPr>
          <p:cNvSpPr>
            <a:spLocks noGrp="1"/>
          </p:cNvSpPr>
          <p:nvPr>
            <p:ph type="body" idx="1"/>
          </p:nvPr>
        </p:nvSpPr>
        <p:spPr>
          <a:xfrm>
            <a:off x="990600" y="2906713"/>
            <a:ext cx="10363200" cy="1500187"/>
          </a:xfrm>
        </p:spPr>
        <p:txBody>
          <a:bodyPr/>
          <a:lstStyle/>
          <a:p>
            <a:endParaRPr lang="en-US" dirty="0"/>
          </a:p>
        </p:txBody>
      </p:sp>
    </p:spTree>
    <p:extLst>
      <p:ext uri="{BB962C8B-B14F-4D97-AF65-F5344CB8AC3E}">
        <p14:creationId xmlns:p14="http://schemas.microsoft.com/office/powerpoint/2010/main" val="2089997619"/>
      </p:ext>
    </p:extLst>
  </p:cSld>
  <p:clrMapOvr>
    <a:masterClrMapping/>
  </p:clrMapOvr>
  <p:transition>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3200" dirty="0"/>
              <a:t>Light quarks &amp; Confinement</a:t>
            </a:r>
          </a:p>
        </p:txBody>
      </p:sp>
      <p:sp>
        <p:nvSpPr>
          <p:cNvPr id="3" name="Content Placeholder 2"/>
          <p:cNvSpPr>
            <a:spLocks noGrp="1"/>
          </p:cNvSpPr>
          <p:nvPr>
            <p:ph idx="1"/>
          </p:nvPr>
        </p:nvSpPr>
        <p:spPr>
          <a:xfrm>
            <a:off x="762000" y="1676400"/>
            <a:ext cx="4419600" cy="4495800"/>
          </a:xfrm>
        </p:spPr>
        <p:txBody>
          <a:bodyPr/>
          <a:lstStyle/>
          <a:p>
            <a:pPr>
              <a:buNone/>
            </a:pPr>
            <a:r>
              <a:rPr lang="en-US" dirty="0"/>
              <a:t>	A unit area placed midway between the quarks and perpendicular to the line connecting them intercepts a constant number of field lines, independent of the distance between the quarks.  </a:t>
            </a:r>
          </a:p>
          <a:p>
            <a:pPr>
              <a:buNone/>
            </a:pPr>
            <a:r>
              <a:rPr lang="en-US" dirty="0"/>
              <a:t>	</a:t>
            </a:r>
            <a:r>
              <a:rPr lang="en-US" dirty="0">
                <a:solidFill>
                  <a:schemeClr val="accent1">
                    <a:lumMod val="50000"/>
                  </a:schemeClr>
                </a:solidFill>
              </a:rPr>
              <a:t>This leads to a constant force between the quarks – and a large force at that, equal to about </a:t>
            </a:r>
          </a:p>
          <a:p>
            <a:pPr>
              <a:spcBef>
                <a:spcPts val="0"/>
              </a:spcBef>
              <a:buNone/>
            </a:pPr>
            <a:r>
              <a:rPr lang="en-US" dirty="0">
                <a:solidFill>
                  <a:schemeClr val="accent1">
                    <a:lumMod val="50000"/>
                  </a:schemeClr>
                </a:solidFill>
              </a:rPr>
              <a:t>	16 metric tons.</a:t>
            </a:r>
            <a:r>
              <a:rPr lang="en-US" dirty="0"/>
              <a:t>”</a:t>
            </a:r>
          </a:p>
        </p:txBody>
      </p:sp>
      <p:sp>
        <p:nvSpPr>
          <p:cNvPr id="4" name="Date Placeholder 3"/>
          <p:cNvSpPr>
            <a:spLocks noGrp="1"/>
          </p:cNvSpPr>
          <p:nvPr>
            <p:ph type="dt" sz="half" idx="10"/>
          </p:nvPr>
        </p:nvSpPr>
        <p:spPr/>
        <p:txBody>
          <a:bodyPr/>
          <a:lstStyle/>
          <a:p>
            <a:r>
              <a:rPr lang="en-US"/>
              <a:t>.                    2025 October 13: NJU INP IWSHSSI 2025                                             (86)</a:t>
            </a:r>
            <a:endParaRPr lang="en-US" dirty="0"/>
          </a:p>
        </p:txBody>
      </p:sp>
      <p:sp>
        <p:nvSpPr>
          <p:cNvPr id="5" name="Footer Placeholder 4"/>
          <p:cNvSpPr>
            <a:spLocks noGrp="1"/>
          </p:cNvSpPr>
          <p:nvPr>
            <p:ph type="ftr" sz="quarter" idx="11"/>
          </p:nvPr>
        </p:nvSpPr>
        <p:spPr/>
        <p:txBody>
          <a:bodyPr/>
          <a:lstStyle/>
          <a:p>
            <a:r>
              <a:rPr lang="en-US" i="0"/>
              <a:t>Craig Roberts cdroberts@nju.edu.cn  470  1/4 Emergent Hadron Mass: Origins and Consequences</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65</a:t>
            </a:fld>
            <a:endParaRPr lang="en-US"/>
          </a:p>
        </p:txBody>
      </p:sp>
      <p:pic>
        <p:nvPicPr>
          <p:cNvPr id="7" name="Picture 6" descr="BaliFixed.jpg"/>
          <p:cNvPicPr>
            <a:picLocks noChangeAspect="1"/>
          </p:cNvPicPr>
          <p:nvPr/>
        </p:nvPicPr>
        <p:blipFill>
          <a:blip r:embed="rId3" cstate="print"/>
          <a:stretch>
            <a:fillRect/>
          </a:stretch>
        </p:blipFill>
        <p:spPr>
          <a:xfrm>
            <a:off x="5077963" y="2133600"/>
            <a:ext cx="5565571" cy="4191000"/>
          </a:xfrm>
          <a:prstGeom prst="rect">
            <a:avLst/>
          </a:prstGeom>
        </p:spPr>
      </p:pic>
      <p:sp>
        <p:nvSpPr>
          <p:cNvPr id="8" name="Content Placeholder 2"/>
          <p:cNvSpPr txBox="1">
            <a:spLocks/>
          </p:cNvSpPr>
          <p:nvPr/>
        </p:nvSpPr>
        <p:spPr bwMode="auto">
          <a:xfrm>
            <a:off x="762000" y="838200"/>
            <a:ext cx="9906000" cy="2971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891" indent="-342891" fontAlgn="base">
              <a:spcBef>
                <a:spcPct val="20000"/>
              </a:spcBef>
              <a:spcAft>
                <a:spcPct val="0"/>
              </a:spcAft>
              <a:buClr>
                <a:srgbClr val="1F497D"/>
              </a:buClr>
              <a:buFont typeface="Wingdings" pitchFamily="2" charset="2"/>
              <a:buChar char="Ø"/>
              <a:defRPr/>
            </a:pPr>
            <a:r>
              <a:rPr lang="en-US" sz="2200" kern="0" dirty="0">
                <a:solidFill>
                  <a:schemeClr val="tx2">
                    <a:lumMod val="75000"/>
                  </a:schemeClr>
                </a:solidFill>
              </a:rPr>
              <a:t>Folklore … </a:t>
            </a:r>
            <a:r>
              <a:rPr lang="en-US" sz="2400" dirty="0"/>
              <a:t>	</a:t>
            </a:r>
            <a:r>
              <a:rPr lang="en-US" sz="2400" b="1" i="1" dirty="0">
                <a:solidFill>
                  <a:schemeClr val="tx2">
                    <a:lumMod val="60000"/>
                    <a:lumOff val="40000"/>
                  </a:schemeClr>
                </a:solidFill>
              </a:rPr>
              <a:t>Hall-D</a:t>
            </a:r>
            <a:r>
              <a:rPr lang="en-US" sz="2400" i="1" dirty="0">
                <a:solidFill>
                  <a:schemeClr val="tx2">
                    <a:lumMod val="60000"/>
                    <a:lumOff val="40000"/>
                  </a:schemeClr>
                </a:solidFill>
              </a:rPr>
              <a:t> </a:t>
            </a:r>
            <a:r>
              <a:rPr lang="en-US" sz="2400" b="1" i="1" dirty="0">
                <a:solidFill>
                  <a:schemeClr val="tx2">
                    <a:lumMod val="60000"/>
                    <a:lumOff val="40000"/>
                  </a:schemeClr>
                </a:solidFill>
              </a:rPr>
              <a:t>Conceptual Design Report(5</a:t>
            </a:r>
            <a:r>
              <a:rPr lang="en-US" sz="2400" i="1" dirty="0">
                <a:solidFill>
                  <a:schemeClr val="tx2">
                    <a:lumMod val="60000"/>
                    <a:lumOff val="40000"/>
                  </a:schemeClr>
                </a:solidFill>
              </a:rPr>
              <a:t>)</a:t>
            </a:r>
            <a:r>
              <a:rPr lang="en-US" sz="2400" dirty="0">
                <a:solidFill>
                  <a:schemeClr val="tx2">
                    <a:lumMod val="60000"/>
                    <a:lumOff val="40000"/>
                  </a:schemeClr>
                </a:solidFill>
              </a:rPr>
              <a:t> </a:t>
            </a:r>
            <a:endParaRPr lang="en-US" sz="2200" kern="0" dirty="0">
              <a:solidFill>
                <a:schemeClr val="tx2">
                  <a:lumMod val="60000"/>
                  <a:lumOff val="40000"/>
                </a:schemeClr>
              </a:solidFill>
            </a:endParaRPr>
          </a:p>
          <a:p>
            <a:pPr marL="342891" indent="-342891" fontAlgn="base">
              <a:spcBef>
                <a:spcPct val="20000"/>
              </a:spcBef>
              <a:spcAft>
                <a:spcPct val="0"/>
              </a:spcAft>
              <a:buClr>
                <a:srgbClr val="1F497D"/>
              </a:buClr>
              <a:defRPr/>
            </a:pPr>
            <a:r>
              <a:rPr lang="en-US" sz="2200" kern="0" dirty="0">
                <a:solidFill>
                  <a:schemeClr val="tx2">
                    <a:lumMod val="75000"/>
                  </a:schemeClr>
                </a:solidFill>
              </a:rPr>
              <a:t>	“</a:t>
            </a:r>
            <a:r>
              <a:rPr lang="en-US" sz="2200" kern="0" dirty="0">
                <a:solidFill>
                  <a:schemeClr val="accent1">
                    <a:lumMod val="50000"/>
                  </a:schemeClr>
                </a:solidFill>
              </a:rPr>
              <a:t>The color field lines between a quark and an anti-quark form flux tubes.</a:t>
            </a:r>
            <a:r>
              <a:rPr lang="en-US" sz="2200" kern="0" dirty="0">
                <a:solidFill>
                  <a:schemeClr val="tx2">
                    <a:lumMod val="75000"/>
                  </a:schemeClr>
                </a:solidFill>
              </a:rPr>
              <a:t>   </a:t>
            </a:r>
          </a:p>
        </p:txBody>
      </p:sp>
    </p:spTree>
    <p:extLst>
      <p:ext uri="{BB962C8B-B14F-4D97-AF65-F5344CB8AC3E}">
        <p14:creationId xmlns:p14="http://schemas.microsoft.com/office/powerpoint/2010/main" val="2358811589"/>
      </p:ext>
    </p:extLst>
  </p:cSld>
  <p:clrMapOvr>
    <a:masterClrMapping/>
  </p:clrMapOvr>
  <p:transition>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436849">
            <a:off x="1370188" y="1494156"/>
            <a:ext cx="9679023" cy="1446767"/>
          </a:xfrm>
          <a:prstGeom prst="rect">
            <a:avLst/>
          </a:prstGeom>
        </p:spPr>
      </p:pic>
      <p:sp>
        <p:nvSpPr>
          <p:cNvPr id="2" name="Title 1"/>
          <p:cNvSpPr>
            <a:spLocks noGrp="1"/>
          </p:cNvSpPr>
          <p:nvPr>
            <p:ph type="title"/>
          </p:nvPr>
        </p:nvSpPr>
        <p:spPr/>
        <p:txBody>
          <a:bodyPr/>
          <a:lstStyle/>
          <a:p>
            <a:pPr algn="r"/>
            <a:r>
              <a:rPr lang="en-US" sz="3200" dirty="0"/>
              <a:t>Light quarks &amp; Confinement</a:t>
            </a:r>
            <a:endParaRPr lang="en-GB" sz="2800" dirty="0"/>
          </a:p>
        </p:txBody>
      </p:sp>
      <p:sp>
        <p:nvSpPr>
          <p:cNvPr id="3" name="Content Placeholder 2"/>
          <p:cNvSpPr>
            <a:spLocks noGrp="1"/>
          </p:cNvSpPr>
          <p:nvPr>
            <p:ph idx="1"/>
          </p:nvPr>
        </p:nvSpPr>
        <p:spPr>
          <a:xfrm>
            <a:off x="1528467" y="776923"/>
            <a:ext cx="8229600" cy="4525963"/>
          </a:xfrm>
        </p:spPr>
        <p:txBody>
          <a:bodyPr/>
          <a:lstStyle/>
          <a:p>
            <a:r>
              <a:rPr lang="en-GB" sz="2800" i="1" dirty="0"/>
              <a:t>Static</a:t>
            </a:r>
            <a:r>
              <a:rPr lang="en-GB" sz="2800" dirty="0"/>
              <a:t> picture of confinement</a:t>
            </a:r>
          </a:p>
        </p:txBody>
      </p:sp>
      <p:sp>
        <p:nvSpPr>
          <p:cNvPr id="4" name="Date Placeholder 3"/>
          <p:cNvSpPr>
            <a:spLocks noGrp="1"/>
          </p:cNvSpPr>
          <p:nvPr>
            <p:ph type="dt" sz="half" idx="10"/>
          </p:nvPr>
        </p:nvSpPr>
        <p:spPr/>
        <p:txBody>
          <a:bodyPr/>
          <a:lstStyle/>
          <a:p>
            <a:r>
              <a:rPr lang="en-US"/>
              <a:t>.                    2025 October 13: NJU INP IWSHSSI 2025                                             (86)</a:t>
            </a:r>
            <a:endParaRPr lang="en-US" dirty="0"/>
          </a:p>
        </p:txBody>
      </p:sp>
      <p:sp>
        <p:nvSpPr>
          <p:cNvPr id="5" name="Footer Placeholder 4"/>
          <p:cNvSpPr>
            <a:spLocks noGrp="1"/>
          </p:cNvSpPr>
          <p:nvPr>
            <p:ph type="ftr" sz="quarter" idx="11"/>
          </p:nvPr>
        </p:nvSpPr>
        <p:spPr/>
        <p:txBody>
          <a:bodyPr/>
          <a:lstStyle/>
          <a:p>
            <a:r>
              <a:rPr lang="en-US"/>
              <a:t>Craig Roberts cdroberts@nju.edu.cn  470  1/4 Emergent Hadron Mass: Origins and Consequences</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66</a:t>
            </a:fld>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9751" y="3125861"/>
            <a:ext cx="1857475" cy="1133475"/>
          </a:xfrm>
          <a:prstGeom prst="ellipse">
            <a:avLst/>
          </a:prstGeom>
          <a:ln>
            <a:noFill/>
          </a:ln>
          <a:effectLst>
            <a:softEdge rad="112500"/>
          </a:effectLst>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3263" y="2024251"/>
            <a:ext cx="1857475" cy="1133475"/>
          </a:xfrm>
          <a:prstGeom prst="ellipse">
            <a:avLst/>
          </a:prstGeom>
          <a:ln>
            <a:noFill/>
          </a:ln>
          <a:effectLst>
            <a:softEdge rad="112500"/>
          </a:effectLst>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34058" y="3125861"/>
            <a:ext cx="1857475" cy="1133475"/>
          </a:xfrm>
          <a:prstGeom prst="ellipse">
            <a:avLst/>
          </a:prstGeom>
          <a:ln>
            <a:noFill/>
          </a:ln>
          <a:effectLst>
            <a:softEdge rad="112500"/>
          </a:effectLst>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7266" y="4202654"/>
            <a:ext cx="1857475" cy="1133475"/>
          </a:xfrm>
          <a:prstGeom prst="ellipse">
            <a:avLst/>
          </a:prstGeom>
          <a:ln>
            <a:noFill/>
          </a:ln>
          <a:effectLst>
            <a:softEdge rad="112500"/>
          </a:effectLst>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0114" y="5175447"/>
            <a:ext cx="1857475" cy="1133475"/>
          </a:xfrm>
          <a:prstGeom prst="ellipse">
            <a:avLst/>
          </a:prstGeom>
          <a:ln>
            <a:noFill/>
          </a:ln>
          <a:effectLst>
            <a:softEdge rad="112500"/>
          </a:effectLst>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0717" y="3034927"/>
            <a:ext cx="1857475" cy="1133475"/>
          </a:xfrm>
          <a:prstGeom prst="ellipse">
            <a:avLst/>
          </a:prstGeom>
          <a:ln>
            <a:noFill/>
          </a:ln>
          <a:effectLst>
            <a:softEdge rad="112500"/>
          </a:effectLst>
        </p:spPr>
      </p:pic>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49563" y="1978795"/>
            <a:ext cx="1857475" cy="1133475"/>
          </a:xfrm>
          <a:prstGeom prst="ellipse">
            <a:avLst/>
          </a:prstGeom>
          <a:ln>
            <a:noFill/>
          </a:ln>
          <a:effectLst>
            <a:softEdge rad="112500"/>
          </a:effectLst>
        </p:spPr>
      </p:pic>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6639" y="2806095"/>
            <a:ext cx="1857475" cy="1133475"/>
          </a:xfrm>
          <a:prstGeom prst="ellipse">
            <a:avLst/>
          </a:prstGeom>
          <a:ln>
            <a:noFill/>
          </a:ln>
          <a:effectLst>
            <a:softEdge rad="112500"/>
          </a:effectLst>
        </p:spPr>
      </p:pic>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0204" y="1374515"/>
            <a:ext cx="479301" cy="570408"/>
          </a:xfrm>
          <a:prstGeom prst="rect">
            <a:avLst/>
          </a:prstGeom>
        </p:spPr>
      </p:pic>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25891" y="1212946"/>
            <a:ext cx="518315" cy="572579"/>
          </a:xfrm>
          <a:prstGeom prst="rect">
            <a:avLst/>
          </a:prstGeom>
        </p:spPr>
      </p:pic>
      <p:sp>
        <p:nvSpPr>
          <p:cNvPr id="26" name="Rectangle 25"/>
          <p:cNvSpPr/>
          <p:nvPr/>
        </p:nvSpPr>
        <p:spPr bwMode="auto">
          <a:xfrm>
            <a:off x="2774363" y="1950495"/>
            <a:ext cx="7034015" cy="4374107"/>
          </a:xfrm>
          <a:prstGeom prst="rect">
            <a:avLst/>
          </a:prstGeom>
          <a:solidFill>
            <a:schemeClr val="bg1"/>
          </a:solidFill>
          <a:ln w="28575" cap="flat" cmpd="sng" algn="ctr">
            <a:solidFill>
              <a:srgbClr val="00009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GB">
              <a:latin typeface="Calibri" pitchFamily="34" charset="0"/>
            </a:endParaRPr>
          </a:p>
        </p:txBody>
      </p:sp>
      <p:pic>
        <p:nvPicPr>
          <p:cNvPr id="28" name="Picture 27"/>
          <p:cNvPicPr>
            <a:picLocks noChangeAspect="1"/>
          </p:cNvPicPr>
          <p:nvPr/>
        </p:nvPicPr>
        <p:blipFill>
          <a:blip r:embed="rId6" cstate="print">
            <a:extLst>
              <a:ext uri="{28A0092B-C50C-407E-A947-70E740481C1C}">
                <a14:useLocalDpi xmlns:a14="http://schemas.microsoft.com/office/drawing/2010/main" val="0"/>
              </a:ext>
            </a:extLst>
          </a:blip>
          <a:srcRect t="2503" b="2503"/>
          <a:stretch/>
        </p:blipFill>
        <p:spPr>
          <a:xfrm>
            <a:off x="2877507" y="2056431"/>
            <a:ext cx="1857475" cy="1133475"/>
          </a:xfrm>
          <a:prstGeom prst="ellipse">
            <a:avLst/>
          </a:prstGeom>
          <a:ln>
            <a:noFill/>
          </a:ln>
          <a:effectLst>
            <a:softEdge rad="112500"/>
          </a:effectLst>
        </p:spPr>
      </p:pic>
      <p:sp>
        <p:nvSpPr>
          <p:cNvPr id="59" name="TextBox 58"/>
          <p:cNvSpPr txBox="1"/>
          <p:nvPr/>
        </p:nvSpPr>
        <p:spPr>
          <a:xfrm>
            <a:off x="2138904" y="1267425"/>
            <a:ext cx="1122423" cy="369332"/>
          </a:xfrm>
          <a:prstGeom prst="rect">
            <a:avLst/>
          </a:prstGeom>
          <a:noFill/>
        </p:spPr>
        <p:txBody>
          <a:bodyPr wrap="none" rtlCol="0">
            <a:spAutoFit/>
          </a:bodyPr>
          <a:lstStyle/>
          <a:p>
            <a:r>
              <a:rPr lang="en-GB" dirty="0"/>
              <a:t>4 × 10</a:t>
            </a:r>
            <a:r>
              <a:rPr lang="en-GB" baseline="30000" dirty="0"/>
              <a:t>-27</a:t>
            </a:r>
            <a:r>
              <a:rPr lang="en-GB" dirty="0"/>
              <a:t> g</a:t>
            </a:r>
          </a:p>
        </p:txBody>
      </p:sp>
      <p:sp>
        <p:nvSpPr>
          <p:cNvPr id="60" name="TextBox 59"/>
          <p:cNvSpPr txBox="1"/>
          <p:nvPr/>
        </p:nvSpPr>
        <p:spPr>
          <a:xfrm>
            <a:off x="8930808" y="976427"/>
            <a:ext cx="1122423" cy="369332"/>
          </a:xfrm>
          <a:prstGeom prst="rect">
            <a:avLst/>
          </a:prstGeom>
          <a:noFill/>
        </p:spPr>
        <p:txBody>
          <a:bodyPr wrap="none" rtlCol="0">
            <a:spAutoFit/>
          </a:bodyPr>
          <a:lstStyle/>
          <a:p>
            <a:r>
              <a:rPr lang="en-GB" dirty="0"/>
              <a:t>8 × 10</a:t>
            </a:r>
            <a:r>
              <a:rPr lang="en-GB" baseline="30000" dirty="0"/>
              <a:t>-27</a:t>
            </a:r>
            <a:r>
              <a:rPr lang="en-GB" dirty="0"/>
              <a:t> g</a:t>
            </a:r>
          </a:p>
        </p:txBody>
      </p:sp>
      <p:sp>
        <p:nvSpPr>
          <p:cNvPr id="61" name="TextBox 60"/>
          <p:cNvSpPr txBox="1"/>
          <p:nvPr/>
        </p:nvSpPr>
        <p:spPr>
          <a:xfrm>
            <a:off x="5631431" y="1488728"/>
            <a:ext cx="1191352" cy="369332"/>
          </a:xfrm>
          <a:prstGeom prst="rect">
            <a:avLst/>
          </a:prstGeom>
          <a:noFill/>
        </p:spPr>
        <p:txBody>
          <a:bodyPr wrap="none" rtlCol="0">
            <a:spAutoFit/>
          </a:bodyPr>
          <a:lstStyle/>
          <a:p>
            <a:r>
              <a:rPr lang="en-GB" dirty="0"/>
              <a:t>16 × 10</a:t>
            </a:r>
            <a:r>
              <a:rPr lang="en-GB" baseline="30000" dirty="0"/>
              <a:t>+6</a:t>
            </a:r>
            <a:r>
              <a:rPr lang="en-GB" dirty="0"/>
              <a:t> g</a:t>
            </a:r>
          </a:p>
        </p:txBody>
      </p:sp>
      <p:pic>
        <p:nvPicPr>
          <p:cNvPr id="11" name="Picture 10" descr="A red car with a black background&#10;&#10;Description automatically generated with low confidence">
            <a:extLst>
              <a:ext uri="{FF2B5EF4-FFF2-40B4-BE49-F238E27FC236}">
                <a16:creationId xmlns:a16="http://schemas.microsoft.com/office/drawing/2014/main" id="{B82C499E-B14E-9855-A4E1-56796ABCEC3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36554" y="4978208"/>
            <a:ext cx="2063999" cy="1325880"/>
          </a:xfrm>
          <a:prstGeom prst="ellipse">
            <a:avLst/>
          </a:prstGeom>
          <a:ln>
            <a:noFill/>
          </a:ln>
          <a:effectLst>
            <a:softEdge rad="112500"/>
          </a:effectLst>
        </p:spPr>
      </p:pic>
      <p:pic>
        <p:nvPicPr>
          <p:cNvPr id="13" name="Picture 12" descr="A red car with a black background&#10;&#10;Description automatically generated with low confidence">
            <a:extLst>
              <a:ext uri="{FF2B5EF4-FFF2-40B4-BE49-F238E27FC236}">
                <a16:creationId xmlns:a16="http://schemas.microsoft.com/office/drawing/2014/main" id="{AF2687D8-EB21-AE33-B6C6-AD6E37538C0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53433" y="2012551"/>
            <a:ext cx="2063999" cy="1325880"/>
          </a:xfrm>
          <a:prstGeom prst="ellipse">
            <a:avLst/>
          </a:prstGeom>
          <a:ln>
            <a:noFill/>
          </a:ln>
          <a:effectLst>
            <a:softEdge rad="112500"/>
          </a:effectLst>
        </p:spPr>
      </p:pic>
      <p:pic>
        <p:nvPicPr>
          <p:cNvPr id="15" name="Picture 14" descr="A red car with a black background&#10;&#10;Description automatically generated with low confidence">
            <a:extLst>
              <a:ext uri="{FF2B5EF4-FFF2-40B4-BE49-F238E27FC236}">
                <a16:creationId xmlns:a16="http://schemas.microsoft.com/office/drawing/2014/main" id="{818038F6-0081-ACAA-2AF7-98E93188741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76937" y="3492390"/>
            <a:ext cx="2063999" cy="1325880"/>
          </a:xfrm>
          <a:prstGeom prst="ellipse">
            <a:avLst/>
          </a:prstGeom>
          <a:ln>
            <a:noFill/>
          </a:ln>
          <a:effectLst>
            <a:softEdge rad="112500"/>
          </a:effectLst>
        </p:spPr>
      </p:pic>
      <p:pic>
        <p:nvPicPr>
          <p:cNvPr id="16" name="Picture 15" descr="A red car with a black background&#10;&#10;Description automatically generated with low confidence">
            <a:extLst>
              <a:ext uri="{FF2B5EF4-FFF2-40B4-BE49-F238E27FC236}">
                <a16:creationId xmlns:a16="http://schemas.microsoft.com/office/drawing/2014/main" id="{2F9E2DC6-D062-DC78-7B48-09BB30C3CB2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78087" y="3434057"/>
            <a:ext cx="2063999" cy="1325880"/>
          </a:xfrm>
          <a:prstGeom prst="ellipse">
            <a:avLst/>
          </a:prstGeom>
          <a:ln>
            <a:noFill/>
          </a:ln>
          <a:effectLst>
            <a:softEdge rad="112500"/>
          </a:effectLst>
        </p:spPr>
      </p:pic>
      <p:pic>
        <p:nvPicPr>
          <p:cNvPr id="17" name="Picture 16" descr="A red car with a black background&#10;&#10;Description automatically generated with low confidence">
            <a:extLst>
              <a:ext uri="{FF2B5EF4-FFF2-40B4-BE49-F238E27FC236}">
                <a16:creationId xmlns:a16="http://schemas.microsoft.com/office/drawing/2014/main" id="{36372BF3-A358-81BC-CF63-B13F18162A8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54965" y="5040173"/>
            <a:ext cx="2063999" cy="1325880"/>
          </a:xfrm>
          <a:prstGeom prst="ellipse">
            <a:avLst/>
          </a:prstGeom>
          <a:ln>
            <a:noFill/>
          </a:ln>
          <a:effectLst>
            <a:softEdge rad="112500"/>
          </a:effectLst>
        </p:spPr>
      </p:pic>
      <p:pic>
        <p:nvPicPr>
          <p:cNvPr id="20" name="Picture 19" descr="A red car with a black background&#10;&#10;Description automatically generated with low confidence">
            <a:extLst>
              <a:ext uri="{FF2B5EF4-FFF2-40B4-BE49-F238E27FC236}">
                <a16:creationId xmlns:a16="http://schemas.microsoft.com/office/drawing/2014/main" id="{A304D2DC-24C7-6463-01F9-EE2F080CC0B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68317" y="5059162"/>
            <a:ext cx="2063999" cy="1325880"/>
          </a:xfrm>
          <a:prstGeom prst="ellipse">
            <a:avLst/>
          </a:prstGeom>
          <a:ln>
            <a:noFill/>
          </a:ln>
          <a:effectLst>
            <a:softEdge rad="112500"/>
          </a:effectLst>
        </p:spPr>
      </p:pic>
      <p:pic>
        <p:nvPicPr>
          <p:cNvPr id="21" name="Picture 20" descr="A red car with a black background&#10;&#10;Description automatically generated with low confidence">
            <a:extLst>
              <a:ext uri="{FF2B5EF4-FFF2-40B4-BE49-F238E27FC236}">
                <a16:creationId xmlns:a16="http://schemas.microsoft.com/office/drawing/2014/main" id="{7CACDDF9-5190-CF22-521A-AB394B4B52F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14303" y="1980979"/>
            <a:ext cx="2063999" cy="1325880"/>
          </a:xfrm>
          <a:prstGeom prst="ellipse">
            <a:avLst/>
          </a:prstGeom>
          <a:ln>
            <a:noFill/>
          </a:ln>
          <a:effectLst>
            <a:softEdge rad="112500"/>
          </a:effectLst>
        </p:spPr>
      </p:pic>
    </p:spTree>
    <p:extLst>
      <p:ext uri="{BB962C8B-B14F-4D97-AF65-F5344CB8AC3E}">
        <p14:creationId xmlns:p14="http://schemas.microsoft.com/office/powerpoint/2010/main" val="37974242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3200" dirty="0"/>
              <a:t>Light quarks &amp; Confinement</a:t>
            </a:r>
            <a:endParaRPr lang="en-US" sz="2800" dirty="0"/>
          </a:p>
        </p:txBody>
      </p:sp>
      <p:sp>
        <p:nvSpPr>
          <p:cNvPr id="3" name="Content Placeholder 2"/>
          <p:cNvSpPr>
            <a:spLocks noGrp="1"/>
          </p:cNvSpPr>
          <p:nvPr>
            <p:ph idx="1"/>
          </p:nvPr>
        </p:nvSpPr>
        <p:spPr/>
        <p:txBody>
          <a:bodyPr/>
          <a:lstStyle/>
          <a:p>
            <a:pPr lvl="0">
              <a:defRPr/>
            </a:pPr>
            <a:r>
              <a:rPr lang="en-US" sz="3600" dirty="0"/>
              <a:t>Problem: </a:t>
            </a:r>
          </a:p>
          <a:p>
            <a:pPr lvl="0">
              <a:buNone/>
              <a:defRPr/>
            </a:pPr>
            <a:r>
              <a:rPr lang="en-US" sz="3600" dirty="0"/>
              <a:t>	16 </a:t>
            </a:r>
            <a:r>
              <a:rPr lang="en-US" sz="3600" dirty="0" err="1"/>
              <a:t>tonnes</a:t>
            </a:r>
            <a:r>
              <a:rPr lang="en-US" sz="3600" dirty="0"/>
              <a:t> of force </a:t>
            </a:r>
          </a:p>
          <a:p>
            <a:pPr lvl="0">
              <a:buNone/>
              <a:defRPr/>
            </a:pPr>
            <a:r>
              <a:rPr lang="en-US" sz="3600" dirty="0"/>
              <a:t>	makes a lot of </a:t>
            </a:r>
            <a:r>
              <a:rPr lang="en-US" sz="3600" dirty="0" err="1"/>
              <a:t>pions</a:t>
            </a:r>
            <a:r>
              <a:rPr lang="en-US" sz="3600" dirty="0"/>
              <a:t>.</a:t>
            </a:r>
          </a:p>
          <a:p>
            <a:endParaRPr lang="en-US" dirty="0"/>
          </a:p>
        </p:txBody>
      </p:sp>
      <p:sp>
        <p:nvSpPr>
          <p:cNvPr id="4" name="Date Placeholder 3"/>
          <p:cNvSpPr>
            <a:spLocks noGrp="1"/>
          </p:cNvSpPr>
          <p:nvPr>
            <p:ph type="dt" sz="half" idx="10"/>
          </p:nvPr>
        </p:nvSpPr>
        <p:spPr/>
        <p:txBody>
          <a:bodyPr/>
          <a:lstStyle/>
          <a:p>
            <a:r>
              <a:rPr lang="en-US"/>
              <a:t>.                    2025 October 13: NJU INP IWSHSSI 2025                                             (86)</a:t>
            </a:r>
            <a:endParaRPr lang="en-US" dirty="0"/>
          </a:p>
        </p:txBody>
      </p:sp>
      <p:sp>
        <p:nvSpPr>
          <p:cNvPr id="5" name="Footer Placeholder 4"/>
          <p:cNvSpPr>
            <a:spLocks noGrp="1"/>
          </p:cNvSpPr>
          <p:nvPr>
            <p:ph type="ftr" sz="quarter" idx="11"/>
          </p:nvPr>
        </p:nvSpPr>
        <p:spPr/>
        <p:txBody>
          <a:bodyPr/>
          <a:lstStyle/>
          <a:p>
            <a:r>
              <a:rPr lang="en-US" i="0"/>
              <a:t>Craig Roberts cdroberts@nju.edu.cn  470  1/4 Emergent Hadron Mass: Origins and Consequences</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67</a:t>
            </a:fld>
            <a:endParaRPr lang="en-US"/>
          </a:p>
        </p:txBody>
      </p:sp>
    </p:spTree>
    <p:extLst>
      <p:ext uri="{BB962C8B-B14F-4D97-AF65-F5344CB8AC3E}">
        <p14:creationId xmlns:p14="http://schemas.microsoft.com/office/powerpoint/2010/main" val="992236749"/>
      </p:ext>
    </p:extLst>
  </p:cSld>
  <p:clrMapOvr>
    <a:masterClrMapping/>
  </p:clrMapOvr>
  <p:transition>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 name="Picture 90" descr="pion.svg"/>
          <p:cNvPicPr>
            <a:picLocks noChangeAspect="1"/>
          </p:cNvPicPr>
          <p:nvPr/>
        </p:nvPicPr>
        <p:blipFill>
          <a:blip r:embed="rId2" cstate="print"/>
          <a:stretch>
            <a:fillRect/>
          </a:stretch>
        </p:blipFill>
        <p:spPr>
          <a:xfrm>
            <a:off x="6705600" y="914400"/>
            <a:ext cx="990600" cy="990600"/>
          </a:xfrm>
          <a:prstGeom prst="rect">
            <a:avLst/>
          </a:prstGeom>
        </p:spPr>
      </p:pic>
      <p:sp>
        <p:nvSpPr>
          <p:cNvPr id="2" name="Title 1"/>
          <p:cNvSpPr>
            <a:spLocks noGrp="1"/>
          </p:cNvSpPr>
          <p:nvPr>
            <p:ph type="title"/>
          </p:nvPr>
        </p:nvSpPr>
        <p:spPr/>
        <p:txBody>
          <a:bodyPr/>
          <a:lstStyle/>
          <a:p>
            <a:pPr algn="r"/>
            <a:r>
              <a:rPr lang="en-US" sz="3200" dirty="0"/>
              <a:t>Light quarks &amp; Confinement</a:t>
            </a:r>
            <a:endParaRPr lang="en-US" sz="2800" dirty="0"/>
          </a:p>
        </p:txBody>
      </p:sp>
      <p:sp>
        <p:nvSpPr>
          <p:cNvPr id="3" name="Content Placeholder 2"/>
          <p:cNvSpPr>
            <a:spLocks noGrp="1"/>
          </p:cNvSpPr>
          <p:nvPr>
            <p:ph idx="1"/>
          </p:nvPr>
        </p:nvSpPr>
        <p:spPr/>
        <p:txBody>
          <a:bodyPr/>
          <a:lstStyle/>
          <a:p>
            <a:r>
              <a:rPr lang="en-US" sz="3600" dirty="0"/>
              <a:t>Problem: </a:t>
            </a:r>
          </a:p>
          <a:p>
            <a:pPr>
              <a:buNone/>
            </a:pPr>
            <a:r>
              <a:rPr lang="en-US" sz="3600" dirty="0"/>
              <a:t>	16 </a:t>
            </a:r>
            <a:r>
              <a:rPr lang="en-US" sz="3600"/>
              <a:t>tonnes</a:t>
            </a:r>
            <a:r>
              <a:rPr lang="en-US" sz="3600" dirty="0"/>
              <a:t> of force </a:t>
            </a:r>
          </a:p>
          <a:p>
            <a:pPr>
              <a:buNone/>
            </a:pPr>
            <a:r>
              <a:rPr lang="en-US" sz="3600" dirty="0"/>
              <a:t>	makes a lot of </a:t>
            </a:r>
            <a:r>
              <a:rPr lang="en-US" sz="3600" dirty="0" err="1"/>
              <a:t>pions</a:t>
            </a:r>
            <a:r>
              <a:rPr lang="en-US" sz="3600" dirty="0"/>
              <a:t>.</a:t>
            </a:r>
          </a:p>
        </p:txBody>
      </p:sp>
      <p:sp>
        <p:nvSpPr>
          <p:cNvPr id="4" name="Date Placeholder 3"/>
          <p:cNvSpPr>
            <a:spLocks noGrp="1"/>
          </p:cNvSpPr>
          <p:nvPr>
            <p:ph type="dt" sz="half" idx="10"/>
          </p:nvPr>
        </p:nvSpPr>
        <p:spPr/>
        <p:txBody>
          <a:bodyPr/>
          <a:lstStyle/>
          <a:p>
            <a:r>
              <a:rPr lang="en-US"/>
              <a:t>.                    2025 October 13: NJU INP IWSHSSI 2025                                             (86)</a:t>
            </a:r>
            <a:endParaRPr lang="en-US" dirty="0"/>
          </a:p>
        </p:txBody>
      </p:sp>
      <p:sp>
        <p:nvSpPr>
          <p:cNvPr id="5" name="Footer Placeholder 4"/>
          <p:cNvSpPr>
            <a:spLocks noGrp="1"/>
          </p:cNvSpPr>
          <p:nvPr>
            <p:ph type="ftr" sz="quarter" idx="11"/>
          </p:nvPr>
        </p:nvSpPr>
        <p:spPr/>
        <p:txBody>
          <a:bodyPr/>
          <a:lstStyle/>
          <a:p>
            <a:r>
              <a:rPr lang="en-US" i="0"/>
              <a:t>Craig Roberts cdroberts@nju.edu.cn  470  1/4 Emergent Hadron Mass: Origins and Consequences</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68</a:t>
            </a:fld>
            <a:endParaRPr lang="en-US"/>
          </a:p>
        </p:txBody>
      </p:sp>
      <p:pic>
        <p:nvPicPr>
          <p:cNvPr id="9" name="Picture 8" descr="pion.svg"/>
          <p:cNvPicPr>
            <a:picLocks noChangeAspect="1"/>
          </p:cNvPicPr>
          <p:nvPr/>
        </p:nvPicPr>
        <p:blipFill>
          <a:blip r:embed="rId2" cstate="print"/>
          <a:stretch>
            <a:fillRect/>
          </a:stretch>
        </p:blipFill>
        <p:spPr>
          <a:xfrm>
            <a:off x="7543800" y="1905000"/>
            <a:ext cx="990600" cy="990600"/>
          </a:xfrm>
          <a:prstGeom prst="rect">
            <a:avLst/>
          </a:prstGeom>
        </p:spPr>
      </p:pic>
      <p:pic>
        <p:nvPicPr>
          <p:cNvPr id="10" name="Picture 9" descr="pion.svg"/>
          <p:cNvPicPr>
            <a:picLocks noChangeAspect="1"/>
          </p:cNvPicPr>
          <p:nvPr/>
        </p:nvPicPr>
        <p:blipFill>
          <a:blip r:embed="rId2" cstate="print"/>
          <a:stretch>
            <a:fillRect/>
          </a:stretch>
        </p:blipFill>
        <p:spPr>
          <a:xfrm>
            <a:off x="6781800" y="2819400"/>
            <a:ext cx="990600" cy="990600"/>
          </a:xfrm>
          <a:prstGeom prst="rect">
            <a:avLst/>
          </a:prstGeom>
        </p:spPr>
      </p:pic>
      <p:pic>
        <p:nvPicPr>
          <p:cNvPr id="11" name="Picture 10" descr="pion.svg"/>
          <p:cNvPicPr>
            <a:picLocks noChangeAspect="1"/>
          </p:cNvPicPr>
          <p:nvPr/>
        </p:nvPicPr>
        <p:blipFill>
          <a:blip r:embed="rId2" cstate="print"/>
          <a:stretch>
            <a:fillRect/>
          </a:stretch>
        </p:blipFill>
        <p:spPr>
          <a:xfrm>
            <a:off x="8305800" y="2362200"/>
            <a:ext cx="990600" cy="990600"/>
          </a:xfrm>
          <a:prstGeom prst="rect">
            <a:avLst/>
          </a:prstGeom>
        </p:spPr>
      </p:pic>
      <p:pic>
        <p:nvPicPr>
          <p:cNvPr id="12" name="Picture 11" descr="pion.svg"/>
          <p:cNvPicPr>
            <a:picLocks noChangeAspect="1"/>
          </p:cNvPicPr>
          <p:nvPr/>
        </p:nvPicPr>
        <p:blipFill>
          <a:blip r:embed="rId2" cstate="print"/>
          <a:stretch>
            <a:fillRect/>
          </a:stretch>
        </p:blipFill>
        <p:spPr>
          <a:xfrm>
            <a:off x="8077200" y="3733800"/>
            <a:ext cx="990600" cy="990600"/>
          </a:xfrm>
          <a:prstGeom prst="rect">
            <a:avLst/>
          </a:prstGeom>
        </p:spPr>
      </p:pic>
      <p:pic>
        <p:nvPicPr>
          <p:cNvPr id="13" name="Picture 12" descr="pion.svg"/>
          <p:cNvPicPr>
            <a:picLocks noChangeAspect="1"/>
          </p:cNvPicPr>
          <p:nvPr/>
        </p:nvPicPr>
        <p:blipFill>
          <a:blip r:embed="rId2" cstate="print"/>
          <a:stretch>
            <a:fillRect/>
          </a:stretch>
        </p:blipFill>
        <p:spPr>
          <a:xfrm>
            <a:off x="8839200" y="2590800"/>
            <a:ext cx="990600" cy="990600"/>
          </a:xfrm>
          <a:prstGeom prst="rect">
            <a:avLst/>
          </a:prstGeom>
        </p:spPr>
      </p:pic>
      <p:pic>
        <p:nvPicPr>
          <p:cNvPr id="14" name="Picture 13" descr="pion.svg"/>
          <p:cNvPicPr>
            <a:picLocks noChangeAspect="1"/>
          </p:cNvPicPr>
          <p:nvPr/>
        </p:nvPicPr>
        <p:blipFill>
          <a:blip r:embed="rId2" cstate="print"/>
          <a:stretch>
            <a:fillRect/>
          </a:stretch>
        </p:blipFill>
        <p:spPr>
          <a:xfrm>
            <a:off x="7620000" y="3429000"/>
            <a:ext cx="990600" cy="990600"/>
          </a:xfrm>
          <a:prstGeom prst="rect">
            <a:avLst/>
          </a:prstGeom>
        </p:spPr>
      </p:pic>
      <p:pic>
        <p:nvPicPr>
          <p:cNvPr id="15" name="Picture 14" descr="pion.svg"/>
          <p:cNvPicPr>
            <a:picLocks noChangeAspect="1"/>
          </p:cNvPicPr>
          <p:nvPr/>
        </p:nvPicPr>
        <p:blipFill>
          <a:blip r:embed="rId2" cstate="print"/>
          <a:stretch>
            <a:fillRect/>
          </a:stretch>
        </p:blipFill>
        <p:spPr>
          <a:xfrm>
            <a:off x="6324600" y="3276600"/>
            <a:ext cx="990600" cy="990600"/>
          </a:xfrm>
          <a:prstGeom prst="rect">
            <a:avLst/>
          </a:prstGeom>
        </p:spPr>
      </p:pic>
      <p:pic>
        <p:nvPicPr>
          <p:cNvPr id="16" name="Picture 15" descr="pion.svg"/>
          <p:cNvPicPr>
            <a:picLocks noChangeAspect="1"/>
          </p:cNvPicPr>
          <p:nvPr/>
        </p:nvPicPr>
        <p:blipFill>
          <a:blip r:embed="rId2" cstate="print"/>
          <a:stretch>
            <a:fillRect/>
          </a:stretch>
        </p:blipFill>
        <p:spPr>
          <a:xfrm>
            <a:off x="7467600" y="2438400"/>
            <a:ext cx="990600" cy="990600"/>
          </a:xfrm>
          <a:prstGeom prst="rect">
            <a:avLst/>
          </a:prstGeom>
        </p:spPr>
      </p:pic>
      <p:pic>
        <p:nvPicPr>
          <p:cNvPr id="17" name="Picture 16" descr="pion.svg"/>
          <p:cNvPicPr>
            <a:picLocks noChangeAspect="1"/>
          </p:cNvPicPr>
          <p:nvPr/>
        </p:nvPicPr>
        <p:blipFill>
          <a:blip r:embed="rId2" cstate="print"/>
          <a:stretch>
            <a:fillRect/>
          </a:stretch>
        </p:blipFill>
        <p:spPr>
          <a:xfrm>
            <a:off x="8001000" y="2971800"/>
            <a:ext cx="990600" cy="990600"/>
          </a:xfrm>
          <a:prstGeom prst="rect">
            <a:avLst/>
          </a:prstGeom>
        </p:spPr>
      </p:pic>
      <p:pic>
        <p:nvPicPr>
          <p:cNvPr id="18" name="Picture 17" descr="pion.svg"/>
          <p:cNvPicPr>
            <a:picLocks noChangeAspect="1"/>
          </p:cNvPicPr>
          <p:nvPr/>
        </p:nvPicPr>
        <p:blipFill>
          <a:blip r:embed="rId2" cstate="print"/>
          <a:stretch>
            <a:fillRect/>
          </a:stretch>
        </p:blipFill>
        <p:spPr>
          <a:xfrm>
            <a:off x="8153400" y="1752600"/>
            <a:ext cx="990600" cy="990600"/>
          </a:xfrm>
          <a:prstGeom prst="rect">
            <a:avLst/>
          </a:prstGeom>
        </p:spPr>
      </p:pic>
      <p:pic>
        <p:nvPicPr>
          <p:cNvPr id="19" name="Picture 18" descr="pion.svg"/>
          <p:cNvPicPr>
            <a:picLocks noChangeAspect="1"/>
          </p:cNvPicPr>
          <p:nvPr/>
        </p:nvPicPr>
        <p:blipFill>
          <a:blip r:embed="rId2" cstate="print"/>
          <a:stretch>
            <a:fillRect/>
          </a:stretch>
        </p:blipFill>
        <p:spPr>
          <a:xfrm>
            <a:off x="7924800" y="4572000"/>
            <a:ext cx="990600" cy="990600"/>
          </a:xfrm>
          <a:prstGeom prst="rect">
            <a:avLst/>
          </a:prstGeom>
        </p:spPr>
      </p:pic>
      <p:pic>
        <p:nvPicPr>
          <p:cNvPr id="20" name="Picture 19" descr="pion.svg"/>
          <p:cNvPicPr>
            <a:picLocks noChangeAspect="1"/>
          </p:cNvPicPr>
          <p:nvPr/>
        </p:nvPicPr>
        <p:blipFill>
          <a:blip r:embed="rId2" cstate="print"/>
          <a:stretch>
            <a:fillRect/>
          </a:stretch>
        </p:blipFill>
        <p:spPr>
          <a:xfrm>
            <a:off x="7315200" y="3276600"/>
            <a:ext cx="990600" cy="990600"/>
          </a:xfrm>
          <a:prstGeom prst="rect">
            <a:avLst/>
          </a:prstGeom>
        </p:spPr>
      </p:pic>
      <p:pic>
        <p:nvPicPr>
          <p:cNvPr id="22" name="Picture 21" descr="pion.svg"/>
          <p:cNvPicPr>
            <a:picLocks noChangeAspect="1"/>
          </p:cNvPicPr>
          <p:nvPr/>
        </p:nvPicPr>
        <p:blipFill>
          <a:blip r:embed="rId2" cstate="print"/>
          <a:stretch>
            <a:fillRect/>
          </a:stretch>
        </p:blipFill>
        <p:spPr>
          <a:xfrm>
            <a:off x="8610600" y="3276600"/>
            <a:ext cx="990600" cy="990600"/>
          </a:xfrm>
          <a:prstGeom prst="rect">
            <a:avLst/>
          </a:prstGeom>
        </p:spPr>
      </p:pic>
      <p:pic>
        <p:nvPicPr>
          <p:cNvPr id="23" name="Picture 22" descr="pion.svg"/>
          <p:cNvPicPr>
            <a:picLocks noChangeAspect="1"/>
          </p:cNvPicPr>
          <p:nvPr/>
        </p:nvPicPr>
        <p:blipFill>
          <a:blip r:embed="rId2" cstate="print"/>
          <a:stretch>
            <a:fillRect/>
          </a:stretch>
        </p:blipFill>
        <p:spPr>
          <a:xfrm>
            <a:off x="5839112" y="4123531"/>
            <a:ext cx="990600" cy="990600"/>
          </a:xfrm>
          <a:prstGeom prst="rect">
            <a:avLst/>
          </a:prstGeom>
        </p:spPr>
      </p:pic>
      <p:pic>
        <p:nvPicPr>
          <p:cNvPr id="24" name="Picture 23" descr="pion.svg"/>
          <p:cNvPicPr>
            <a:picLocks noChangeAspect="1"/>
          </p:cNvPicPr>
          <p:nvPr/>
        </p:nvPicPr>
        <p:blipFill>
          <a:blip r:embed="rId2" cstate="print"/>
          <a:stretch>
            <a:fillRect/>
          </a:stretch>
        </p:blipFill>
        <p:spPr>
          <a:xfrm>
            <a:off x="7543800" y="3962400"/>
            <a:ext cx="990600" cy="990600"/>
          </a:xfrm>
          <a:prstGeom prst="rect">
            <a:avLst/>
          </a:prstGeom>
        </p:spPr>
      </p:pic>
      <p:pic>
        <p:nvPicPr>
          <p:cNvPr id="25" name="Picture 24" descr="pion.svg"/>
          <p:cNvPicPr>
            <a:picLocks noChangeAspect="1"/>
          </p:cNvPicPr>
          <p:nvPr/>
        </p:nvPicPr>
        <p:blipFill>
          <a:blip r:embed="rId2" cstate="print"/>
          <a:stretch>
            <a:fillRect/>
          </a:stretch>
        </p:blipFill>
        <p:spPr>
          <a:xfrm>
            <a:off x="8458200" y="4038600"/>
            <a:ext cx="990600" cy="990600"/>
          </a:xfrm>
          <a:prstGeom prst="rect">
            <a:avLst/>
          </a:prstGeom>
        </p:spPr>
      </p:pic>
      <p:pic>
        <p:nvPicPr>
          <p:cNvPr id="26" name="Picture 25" descr="pion.svg"/>
          <p:cNvPicPr>
            <a:picLocks noChangeAspect="1"/>
          </p:cNvPicPr>
          <p:nvPr/>
        </p:nvPicPr>
        <p:blipFill>
          <a:blip r:embed="rId2" cstate="print"/>
          <a:stretch>
            <a:fillRect/>
          </a:stretch>
        </p:blipFill>
        <p:spPr>
          <a:xfrm>
            <a:off x="6934200" y="4419600"/>
            <a:ext cx="990600" cy="990600"/>
          </a:xfrm>
          <a:prstGeom prst="rect">
            <a:avLst/>
          </a:prstGeom>
        </p:spPr>
      </p:pic>
      <p:pic>
        <p:nvPicPr>
          <p:cNvPr id="27" name="Picture 26" descr="pion.svg"/>
          <p:cNvPicPr>
            <a:picLocks noChangeAspect="1"/>
          </p:cNvPicPr>
          <p:nvPr/>
        </p:nvPicPr>
        <p:blipFill>
          <a:blip r:embed="rId2" cstate="print"/>
          <a:stretch>
            <a:fillRect/>
          </a:stretch>
        </p:blipFill>
        <p:spPr>
          <a:xfrm>
            <a:off x="6781800" y="2057400"/>
            <a:ext cx="990600" cy="990600"/>
          </a:xfrm>
          <a:prstGeom prst="rect">
            <a:avLst/>
          </a:prstGeom>
        </p:spPr>
      </p:pic>
      <p:pic>
        <p:nvPicPr>
          <p:cNvPr id="28" name="Picture 27" descr="pion.svg"/>
          <p:cNvPicPr>
            <a:picLocks noChangeAspect="1"/>
          </p:cNvPicPr>
          <p:nvPr/>
        </p:nvPicPr>
        <p:blipFill>
          <a:blip r:embed="rId2" cstate="print"/>
          <a:stretch>
            <a:fillRect/>
          </a:stretch>
        </p:blipFill>
        <p:spPr>
          <a:xfrm>
            <a:off x="7391400" y="4953000"/>
            <a:ext cx="990600" cy="990600"/>
          </a:xfrm>
          <a:prstGeom prst="rect">
            <a:avLst/>
          </a:prstGeom>
        </p:spPr>
      </p:pic>
      <p:pic>
        <p:nvPicPr>
          <p:cNvPr id="29" name="Picture 28" descr="pion.svg"/>
          <p:cNvPicPr>
            <a:picLocks noChangeAspect="1"/>
          </p:cNvPicPr>
          <p:nvPr/>
        </p:nvPicPr>
        <p:blipFill>
          <a:blip r:embed="rId2" cstate="print"/>
          <a:stretch>
            <a:fillRect/>
          </a:stretch>
        </p:blipFill>
        <p:spPr>
          <a:xfrm>
            <a:off x="7010400" y="1295400"/>
            <a:ext cx="990600" cy="990600"/>
          </a:xfrm>
          <a:prstGeom prst="rect">
            <a:avLst/>
          </a:prstGeom>
        </p:spPr>
      </p:pic>
      <p:pic>
        <p:nvPicPr>
          <p:cNvPr id="30" name="Picture 29" descr="pion.svg"/>
          <p:cNvPicPr>
            <a:picLocks noChangeAspect="1"/>
          </p:cNvPicPr>
          <p:nvPr/>
        </p:nvPicPr>
        <p:blipFill>
          <a:blip r:embed="rId2" cstate="print"/>
          <a:stretch>
            <a:fillRect/>
          </a:stretch>
        </p:blipFill>
        <p:spPr>
          <a:xfrm>
            <a:off x="7772400" y="1219200"/>
            <a:ext cx="990600" cy="990600"/>
          </a:xfrm>
          <a:prstGeom prst="rect">
            <a:avLst/>
          </a:prstGeom>
        </p:spPr>
      </p:pic>
      <p:pic>
        <p:nvPicPr>
          <p:cNvPr id="31" name="Picture 30" descr="pion.svg"/>
          <p:cNvPicPr>
            <a:picLocks noChangeAspect="1"/>
          </p:cNvPicPr>
          <p:nvPr/>
        </p:nvPicPr>
        <p:blipFill>
          <a:blip r:embed="rId2" cstate="print"/>
          <a:stretch>
            <a:fillRect/>
          </a:stretch>
        </p:blipFill>
        <p:spPr>
          <a:xfrm>
            <a:off x="8915400" y="1905000"/>
            <a:ext cx="990600" cy="990600"/>
          </a:xfrm>
          <a:prstGeom prst="rect">
            <a:avLst/>
          </a:prstGeom>
        </p:spPr>
      </p:pic>
      <p:pic>
        <p:nvPicPr>
          <p:cNvPr id="32" name="Picture 31" descr="pion.svg"/>
          <p:cNvPicPr>
            <a:picLocks noChangeAspect="1"/>
          </p:cNvPicPr>
          <p:nvPr/>
        </p:nvPicPr>
        <p:blipFill>
          <a:blip r:embed="rId2" cstate="print"/>
          <a:stretch>
            <a:fillRect/>
          </a:stretch>
        </p:blipFill>
        <p:spPr>
          <a:xfrm>
            <a:off x="9372600" y="3200400"/>
            <a:ext cx="990600" cy="990600"/>
          </a:xfrm>
          <a:prstGeom prst="rect">
            <a:avLst/>
          </a:prstGeom>
        </p:spPr>
      </p:pic>
      <p:pic>
        <p:nvPicPr>
          <p:cNvPr id="33" name="Picture 32" descr="pion.svg"/>
          <p:cNvPicPr>
            <a:picLocks noChangeAspect="1"/>
          </p:cNvPicPr>
          <p:nvPr/>
        </p:nvPicPr>
        <p:blipFill>
          <a:blip r:embed="rId2" cstate="print"/>
          <a:stretch>
            <a:fillRect/>
          </a:stretch>
        </p:blipFill>
        <p:spPr>
          <a:xfrm>
            <a:off x="9220200" y="3962400"/>
            <a:ext cx="990600" cy="990600"/>
          </a:xfrm>
          <a:prstGeom prst="rect">
            <a:avLst/>
          </a:prstGeom>
        </p:spPr>
      </p:pic>
      <p:pic>
        <p:nvPicPr>
          <p:cNvPr id="34" name="Picture 33" descr="pion.svg"/>
          <p:cNvPicPr>
            <a:picLocks noChangeAspect="1"/>
          </p:cNvPicPr>
          <p:nvPr/>
        </p:nvPicPr>
        <p:blipFill>
          <a:blip r:embed="rId2" cstate="print"/>
          <a:stretch>
            <a:fillRect/>
          </a:stretch>
        </p:blipFill>
        <p:spPr>
          <a:xfrm>
            <a:off x="8915400" y="4572000"/>
            <a:ext cx="990600" cy="990600"/>
          </a:xfrm>
          <a:prstGeom prst="rect">
            <a:avLst/>
          </a:prstGeom>
        </p:spPr>
      </p:pic>
      <p:pic>
        <p:nvPicPr>
          <p:cNvPr id="35" name="Picture 34" descr="pion.svg"/>
          <p:cNvPicPr>
            <a:picLocks noChangeAspect="1"/>
          </p:cNvPicPr>
          <p:nvPr/>
        </p:nvPicPr>
        <p:blipFill>
          <a:blip r:embed="rId2" cstate="print"/>
          <a:stretch>
            <a:fillRect/>
          </a:stretch>
        </p:blipFill>
        <p:spPr>
          <a:xfrm>
            <a:off x="8382000" y="5029200"/>
            <a:ext cx="990600" cy="990600"/>
          </a:xfrm>
          <a:prstGeom prst="rect">
            <a:avLst/>
          </a:prstGeom>
        </p:spPr>
      </p:pic>
      <p:pic>
        <p:nvPicPr>
          <p:cNvPr id="36" name="Picture 35" descr="pion.svg"/>
          <p:cNvPicPr>
            <a:picLocks noChangeAspect="1"/>
          </p:cNvPicPr>
          <p:nvPr/>
        </p:nvPicPr>
        <p:blipFill>
          <a:blip r:embed="rId2" cstate="print"/>
          <a:stretch>
            <a:fillRect/>
          </a:stretch>
        </p:blipFill>
        <p:spPr>
          <a:xfrm>
            <a:off x="7924800" y="5486400"/>
            <a:ext cx="990600" cy="990600"/>
          </a:xfrm>
          <a:prstGeom prst="rect">
            <a:avLst/>
          </a:prstGeom>
        </p:spPr>
      </p:pic>
      <p:pic>
        <p:nvPicPr>
          <p:cNvPr id="37" name="Picture 36" descr="pion.svg"/>
          <p:cNvPicPr>
            <a:picLocks noChangeAspect="1"/>
          </p:cNvPicPr>
          <p:nvPr/>
        </p:nvPicPr>
        <p:blipFill>
          <a:blip r:embed="rId2" cstate="print"/>
          <a:stretch>
            <a:fillRect/>
          </a:stretch>
        </p:blipFill>
        <p:spPr>
          <a:xfrm>
            <a:off x="6248400" y="4800600"/>
            <a:ext cx="990600" cy="990600"/>
          </a:xfrm>
          <a:prstGeom prst="rect">
            <a:avLst/>
          </a:prstGeom>
        </p:spPr>
      </p:pic>
      <p:pic>
        <p:nvPicPr>
          <p:cNvPr id="38" name="Picture 37" descr="pion.svg"/>
          <p:cNvPicPr>
            <a:picLocks noChangeAspect="1"/>
          </p:cNvPicPr>
          <p:nvPr/>
        </p:nvPicPr>
        <p:blipFill>
          <a:blip r:embed="rId2" cstate="print"/>
          <a:stretch>
            <a:fillRect/>
          </a:stretch>
        </p:blipFill>
        <p:spPr>
          <a:xfrm>
            <a:off x="6127282" y="2644283"/>
            <a:ext cx="990600" cy="990600"/>
          </a:xfrm>
          <a:prstGeom prst="rect">
            <a:avLst/>
          </a:prstGeom>
        </p:spPr>
      </p:pic>
      <p:pic>
        <p:nvPicPr>
          <p:cNvPr id="39" name="Picture 38" descr="pion.svg"/>
          <p:cNvPicPr>
            <a:picLocks noChangeAspect="1"/>
          </p:cNvPicPr>
          <p:nvPr/>
        </p:nvPicPr>
        <p:blipFill>
          <a:blip r:embed="rId2" cstate="print"/>
          <a:stretch>
            <a:fillRect/>
          </a:stretch>
        </p:blipFill>
        <p:spPr>
          <a:xfrm>
            <a:off x="6227061" y="1470050"/>
            <a:ext cx="990600" cy="990600"/>
          </a:xfrm>
          <a:prstGeom prst="rect">
            <a:avLst/>
          </a:prstGeom>
        </p:spPr>
      </p:pic>
      <p:pic>
        <p:nvPicPr>
          <p:cNvPr id="40" name="Picture 39" descr="pion.svg"/>
          <p:cNvPicPr>
            <a:picLocks noChangeAspect="1"/>
          </p:cNvPicPr>
          <p:nvPr/>
        </p:nvPicPr>
        <p:blipFill>
          <a:blip r:embed="rId2" cstate="print"/>
          <a:stretch>
            <a:fillRect/>
          </a:stretch>
        </p:blipFill>
        <p:spPr>
          <a:xfrm>
            <a:off x="8686800" y="1066800"/>
            <a:ext cx="990600" cy="990600"/>
          </a:xfrm>
          <a:prstGeom prst="rect">
            <a:avLst/>
          </a:prstGeom>
        </p:spPr>
      </p:pic>
      <p:pic>
        <p:nvPicPr>
          <p:cNvPr id="41" name="Picture 40" descr="pion.svg"/>
          <p:cNvPicPr>
            <a:picLocks noChangeAspect="1"/>
          </p:cNvPicPr>
          <p:nvPr/>
        </p:nvPicPr>
        <p:blipFill>
          <a:blip r:embed="rId2" cstate="print"/>
          <a:stretch>
            <a:fillRect/>
          </a:stretch>
        </p:blipFill>
        <p:spPr>
          <a:xfrm>
            <a:off x="5562600" y="3352800"/>
            <a:ext cx="990600" cy="990600"/>
          </a:xfrm>
          <a:prstGeom prst="rect">
            <a:avLst/>
          </a:prstGeom>
        </p:spPr>
      </p:pic>
      <p:pic>
        <p:nvPicPr>
          <p:cNvPr id="42" name="Picture 41" descr="pion.svg"/>
          <p:cNvPicPr>
            <a:picLocks noChangeAspect="1"/>
          </p:cNvPicPr>
          <p:nvPr/>
        </p:nvPicPr>
        <p:blipFill>
          <a:blip r:embed="rId2" cstate="print"/>
          <a:stretch>
            <a:fillRect/>
          </a:stretch>
        </p:blipFill>
        <p:spPr>
          <a:xfrm>
            <a:off x="5257800" y="1447800"/>
            <a:ext cx="990600" cy="990600"/>
          </a:xfrm>
          <a:prstGeom prst="rect">
            <a:avLst/>
          </a:prstGeom>
        </p:spPr>
      </p:pic>
      <p:pic>
        <p:nvPicPr>
          <p:cNvPr id="43" name="Picture 42" descr="pion.svg"/>
          <p:cNvPicPr>
            <a:picLocks noChangeAspect="1"/>
          </p:cNvPicPr>
          <p:nvPr/>
        </p:nvPicPr>
        <p:blipFill>
          <a:blip r:embed="rId2" cstate="print"/>
          <a:stretch>
            <a:fillRect/>
          </a:stretch>
        </p:blipFill>
        <p:spPr>
          <a:xfrm>
            <a:off x="4800600" y="3352800"/>
            <a:ext cx="990600" cy="990600"/>
          </a:xfrm>
          <a:prstGeom prst="rect">
            <a:avLst/>
          </a:prstGeom>
        </p:spPr>
      </p:pic>
      <p:pic>
        <p:nvPicPr>
          <p:cNvPr id="44" name="Picture 43" descr="pion.svg"/>
          <p:cNvPicPr>
            <a:picLocks noChangeAspect="1"/>
          </p:cNvPicPr>
          <p:nvPr/>
        </p:nvPicPr>
        <p:blipFill>
          <a:blip r:embed="rId2" cstate="print"/>
          <a:stretch>
            <a:fillRect/>
          </a:stretch>
        </p:blipFill>
        <p:spPr>
          <a:xfrm>
            <a:off x="5181600" y="3962400"/>
            <a:ext cx="990600" cy="990600"/>
          </a:xfrm>
          <a:prstGeom prst="rect">
            <a:avLst/>
          </a:prstGeom>
        </p:spPr>
      </p:pic>
      <p:pic>
        <p:nvPicPr>
          <p:cNvPr id="45" name="Picture 44" descr="pion.svg"/>
          <p:cNvPicPr>
            <a:picLocks noChangeAspect="1"/>
          </p:cNvPicPr>
          <p:nvPr/>
        </p:nvPicPr>
        <p:blipFill>
          <a:blip r:embed="rId2" cstate="print"/>
          <a:stretch>
            <a:fillRect/>
          </a:stretch>
        </p:blipFill>
        <p:spPr>
          <a:xfrm>
            <a:off x="5456873" y="4808047"/>
            <a:ext cx="990600" cy="990600"/>
          </a:xfrm>
          <a:prstGeom prst="rect">
            <a:avLst/>
          </a:prstGeom>
        </p:spPr>
      </p:pic>
      <p:pic>
        <p:nvPicPr>
          <p:cNvPr id="46" name="Picture 45" descr="pion.svg"/>
          <p:cNvPicPr>
            <a:picLocks noChangeAspect="1"/>
          </p:cNvPicPr>
          <p:nvPr/>
        </p:nvPicPr>
        <p:blipFill>
          <a:blip r:embed="rId2" cstate="print"/>
          <a:stretch>
            <a:fillRect/>
          </a:stretch>
        </p:blipFill>
        <p:spPr>
          <a:xfrm>
            <a:off x="4343400" y="3886200"/>
            <a:ext cx="990600" cy="990600"/>
          </a:xfrm>
          <a:prstGeom prst="rect">
            <a:avLst/>
          </a:prstGeom>
        </p:spPr>
      </p:pic>
      <p:pic>
        <p:nvPicPr>
          <p:cNvPr id="47" name="Picture 46" descr="pion.svg"/>
          <p:cNvPicPr>
            <a:picLocks noChangeAspect="1"/>
          </p:cNvPicPr>
          <p:nvPr/>
        </p:nvPicPr>
        <p:blipFill>
          <a:blip r:embed="rId2" cstate="print"/>
          <a:stretch>
            <a:fillRect/>
          </a:stretch>
        </p:blipFill>
        <p:spPr>
          <a:xfrm>
            <a:off x="6096000" y="762000"/>
            <a:ext cx="990600" cy="990600"/>
          </a:xfrm>
          <a:prstGeom prst="rect">
            <a:avLst/>
          </a:prstGeom>
        </p:spPr>
      </p:pic>
      <p:pic>
        <p:nvPicPr>
          <p:cNvPr id="48" name="Picture 47" descr="pion.svg"/>
          <p:cNvPicPr>
            <a:picLocks noChangeAspect="1"/>
          </p:cNvPicPr>
          <p:nvPr/>
        </p:nvPicPr>
        <p:blipFill>
          <a:blip r:embed="rId2" cstate="print"/>
          <a:stretch>
            <a:fillRect/>
          </a:stretch>
        </p:blipFill>
        <p:spPr>
          <a:xfrm>
            <a:off x="5257800" y="685800"/>
            <a:ext cx="990600" cy="990600"/>
          </a:xfrm>
          <a:prstGeom prst="rect">
            <a:avLst/>
          </a:prstGeom>
        </p:spPr>
      </p:pic>
      <p:pic>
        <p:nvPicPr>
          <p:cNvPr id="49" name="Picture 48" descr="pion.svg"/>
          <p:cNvPicPr>
            <a:picLocks noChangeAspect="1"/>
          </p:cNvPicPr>
          <p:nvPr/>
        </p:nvPicPr>
        <p:blipFill>
          <a:blip r:embed="rId2" cstate="print"/>
          <a:stretch>
            <a:fillRect/>
          </a:stretch>
        </p:blipFill>
        <p:spPr>
          <a:xfrm>
            <a:off x="4572000" y="1219200"/>
            <a:ext cx="990600" cy="990600"/>
          </a:xfrm>
          <a:prstGeom prst="rect">
            <a:avLst/>
          </a:prstGeom>
        </p:spPr>
      </p:pic>
      <p:pic>
        <p:nvPicPr>
          <p:cNvPr id="50" name="Picture 49" descr="pion.svg"/>
          <p:cNvPicPr>
            <a:picLocks noChangeAspect="1"/>
          </p:cNvPicPr>
          <p:nvPr/>
        </p:nvPicPr>
        <p:blipFill>
          <a:blip r:embed="rId2" cstate="print"/>
          <a:stretch>
            <a:fillRect/>
          </a:stretch>
        </p:blipFill>
        <p:spPr>
          <a:xfrm>
            <a:off x="4114800" y="533400"/>
            <a:ext cx="990600" cy="990600"/>
          </a:xfrm>
          <a:prstGeom prst="rect">
            <a:avLst/>
          </a:prstGeom>
        </p:spPr>
      </p:pic>
      <p:pic>
        <p:nvPicPr>
          <p:cNvPr id="51" name="Picture 50" descr="pion.svg"/>
          <p:cNvPicPr>
            <a:picLocks noChangeAspect="1"/>
          </p:cNvPicPr>
          <p:nvPr/>
        </p:nvPicPr>
        <p:blipFill>
          <a:blip r:embed="rId2" cstate="print"/>
          <a:stretch>
            <a:fillRect/>
          </a:stretch>
        </p:blipFill>
        <p:spPr>
          <a:xfrm>
            <a:off x="3352800" y="914400"/>
            <a:ext cx="990600" cy="990600"/>
          </a:xfrm>
          <a:prstGeom prst="rect">
            <a:avLst/>
          </a:prstGeom>
        </p:spPr>
      </p:pic>
      <p:pic>
        <p:nvPicPr>
          <p:cNvPr id="52" name="Picture 51" descr="pion.svg"/>
          <p:cNvPicPr>
            <a:picLocks noChangeAspect="1"/>
          </p:cNvPicPr>
          <p:nvPr/>
        </p:nvPicPr>
        <p:blipFill>
          <a:blip r:embed="rId2" cstate="print"/>
          <a:stretch>
            <a:fillRect/>
          </a:stretch>
        </p:blipFill>
        <p:spPr>
          <a:xfrm>
            <a:off x="3733800" y="3276600"/>
            <a:ext cx="990600" cy="990600"/>
          </a:xfrm>
          <a:prstGeom prst="rect">
            <a:avLst/>
          </a:prstGeom>
        </p:spPr>
      </p:pic>
      <p:pic>
        <p:nvPicPr>
          <p:cNvPr id="53" name="Picture 52" descr="pion.svg"/>
          <p:cNvPicPr>
            <a:picLocks noChangeAspect="1"/>
          </p:cNvPicPr>
          <p:nvPr/>
        </p:nvPicPr>
        <p:blipFill>
          <a:blip r:embed="rId2" cstate="print"/>
          <a:stretch>
            <a:fillRect/>
          </a:stretch>
        </p:blipFill>
        <p:spPr>
          <a:xfrm>
            <a:off x="3581400" y="4038600"/>
            <a:ext cx="990600" cy="990600"/>
          </a:xfrm>
          <a:prstGeom prst="rect">
            <a:avLst/>
          </a:prstGeom>
        </p:spPr>
      </p:pic>
      <p:pic>
        <p:nvPicPr>
          <p:cNvPr id="54" name="Picture 53" descr="pion.svg"/>
          <p:cNvPicPr>
            <a:picLocks noChangeAspect="1"/>
          </p:cNvPicPr>
          <p:nvPr/>
        </p:nvPicPr>
        <p:blipFill>
          <a:blip r:embed="rId2" cstate="print"/>
          <a:stretch>
            <a:fillRect/>
          </a:stretch>
        </p:blipFill>
        <p:spPr>
          <a:xfrm>
            <a:off x="4648200" y="4572000"/>
            <a:ext cx="990600" cy="990600"/>
          </a:xfrm>
          <a:prstGeom prst="rect">
            <a:avLst/>
          </a:prstGeom>
        </p:spPr>
      </p:pic>
      <p:pic>
        <p:nvPicPr>
          <p:cNvPr id="55" name="Picture 54" descr="pion.svg"/>
          <p:cNvPicPr>
            <a:picLocks noChangeAspect="1"/>
          </p:cNvPicPr>
          <p:nvPr/>
        </p:nvPicPr>
        <p:blipFill>
          <a:blip r:embed="rId2" cstate="print"/>
          <a:stretch>
            <a:fillRect/>
          </a:stretch>
        </p:blipFill>
        <p:spPr>
          <a:xfrm>
            <a:off x="3886200" y="4724400"/>
            <a:ext cx="990600" cy="990600"/>
          </a:xfrm>
          <a:prstGeom prst="rect">
            <a:avLst/>
          </a:prstGeom>
        </p:spPr>
      </p:pic>
      <p:pic>
        <p:nvPicPr>
          <p:cNvPr id="56" name="Picture 55" descr="pion.svg"/>
          <p:cNvPicPr>
            <a:picLocks noChangeAspect="1"/>
          </p:cNvPicPr>
          <p:nvPr/>
        </p:nvPicPr>
        <p:blipFill>
          <a:blip r:embed="rId2" cstate="print"/>
          <a:stretch>
            <a:fillRect/>
          </a:stretch>
        </p:blipFill>
        <p:spPr>
          <a:xfrm>
            <a:off x="4875792" y="5428380"/>
            <a:ext cx="990600" cy="990600"/>
          </a:xfrm>
          <a:prstGeom prst="rect">
            <a:avLst/>
          </a:prstGeom>
        </p:spPr>
      </p:pic>
      <p:pic>
        <p:nvPicPr>
          <p:cNvPr id="57" name="Picture 56" descr="pion.svg"/>
          <p:cNvPicPr>
            <a:picLocks noChangeAspect="1"/>
          </p:cNvPicPr>
          <p:nvPr/>
        </p:nvPicPr>
        <p:blipFill>
          <a:blip r:embed="rId2" cstate="print"/>
          <a:stretch>
            <a:fillRect/>
          </a:stretch>
        </p:blipFill>
        <p:spPr>
          <a:xfrm>
            <a:off x="5916084" y="5691538"/>
            <a:ext cx="990600" cy="990600"/>
          </a:xfrm>
          <a:prstGeom prst="rect">
            <a:avLst/>
          </a:prstGeom>
        </p:spPr>
      </p:pic>
      <p:pic>
        <p:nvPicPr>
          <p:cNvPr id="58" name="Picture 57" descr="pion.svg"/>
          <p:cNvPicPr>
            <a:picLocks noChangeAspect="1"/>
          </p:cNvPicPr>
          <p:nvPr/>
        </p:nvPicPr>
        <p:blipFill>
          <a:blip r:embed="rId2" cstate="print"/>
          <a:stretch>
            <a:fillRect/>
          </a:stretch>
        </p:blipFill>
        <p:spPr>
          <a:xfrm>
            <a:off x="6781800" y="5334000"/>
            <a:ext cx="990600" cy="990600"/>
          </a:xfrm>
          <a:prstGeom prst="rect">
            <a:avLst/>
          </a:prstGeom>
        </p:spPr>
      </p:pic>
      <p:pic>
        <p:nvPicPr>
          <p:cNvPr id="60" name="Picture 59" descr="pion.svg"/>
          <p:cNvPicPr>
            <a:picLocks noChangeAspect="1"/>
          </p:cNvPicPr>
          <p:nvPr/>
        </p:nvPicPr>
        <p:blipFill>
          <a:blip r:embed="rId2" cstate="print"/>
          <a:stretch>
            <a:fillRect/>
          </a:stretch>
        </p:blipFill>
        <p:spPr>
          <a:xfrm>
            <a:off x="9372600" y="1295400"/>
            <a:ext cx="990600" cy="990600"/>
          </a:xfrm>
          <a:prstGeom prst="rect">
            <a:avLst/>
          </a:prstGeom>
        </p:spPr>
      </p:pic>
      <p:pic>
        <p:nvPicPr>
          <p:cNvPr id="61" name="Picture 60" descr="pion.svg"/>
          <p:cNvPicPr>
            <a:picLocks noChangeAspect="1"/>
          </p:cNvPicPr>
          <p:nvPr/>
        </p:nvPicPr>
        <p:blipFill>
          <a:blip r:embed="rId2" cstate="print"/>
          <a:stretch>
            <a:fillRect/>
          </a:stretch>
        </p:blipFill>
        <p:spPr>
          <a:xfrm>
            <a:off x="9448800" y="2209800"/>
            <a:ext cx="990600" cy="990600"/>
          </a:xfrm>
          <a:prstGeom prst="rect">
            <a:avLst/>
          </a:prstGeom>
        </p:spPr>
      </p:pic>
      <p:pic>
        <p:nvPicPr>
          <p:cNvPr id="62" name="Picture 61" descr="pion.svg"/>
          <p:cNvPicPr>
            <a:picLocks noChangeAspect="1"/>
          </p:cNvPicPr>
          <p:nvPr/>
        </p:nvPicPr>
        <p:blipFill>
          <a:blip r:embed="rId2" cstate="print"/>
          <a:stretch>
            <a:fillRect/>
          </a:stretch>
        </p:blipFill>
        <p:spPr>
          <a:xfrm>
            <a:off x="9677400" y="2743200"/>
            <a:ext cx="990600" cy="990600"/>
          </a:xfrm>
          <a:prstGeom prst="rect">
            <a:avLst/>
          </a:prstGeom>
        </p:spPr>
      </p:pic>
      <p:pic>
        <p:nvPicPr>
          <p:cNvPr id="63" name="Picture 62" descr="pion.svg"/>
          <p:cNvPicPr>
            <a:picLocks noChangeAspect="1"/>
          </p:cNvPicPr>
          <p:nvPr/>
        </p:nvPicPr>
        <p:blipFill>
          <a:blip r:embed="rId2" cstate="print"/>
          <a:stretch>
            <a:fillRect/>
          </a:stretch>
        </p:blipFill>
        <p:spPr>
          <a:xfrm>
            <a:off x="9677400" y="3733800"/>
            <a:ext cx="990600" cy="990600"/>
          </a:xfrm>
          <a:prstGeom prst="rect">
            <a:avLst/>
          </a:prstGeom>
        </p:spPr>
      </p:pic>
      <p:pic>
        <p:nvPicPr>
          <p:cNvPr id="64" name="Picture 63" descr="pion.svg"/>
          <p:cNvPicPr>
            <a:picLocks noChangeAspect="1"/>
          </p:cNvPicPr>
          <p:nvPr/>
        </p:nvPicPr>
        <p:blipFill>
          <a:blip r:embed="rId2" cstate="print"/>
          <a:stretch>
            <a:fillRect/>
          </a:stretch>
        </p:blipFill>
        <p:spPr>
          <a:xfrm>
            <a:off x="4114800" y="1447800"/>
            <a:ext cx="990600" cy="990600"/>
          </a:xfrm>
          <a:prstGeom prst="rect">
            <a:avLst/>
          </a:prstGeom>
        </p:spPr>
      </p:pic>
      <p:pic>
        <p:nvPicPr>
          <p:cNvPr id="65" name="Picture 64" descr="pion.svg"/>
          <p:cNvPicPr>
            <a:picLocks noChangeAspect="1"/>
          </p:cNvPicPr>
          <p:nvPr/>
        </p:nvPicPr>
        <p:blipFill>
          <a:blip r:embed="rId2" cstate="print"/>
          <a:stretch>
            <a:fillRect/>
          </a:stretch>
        </p:blipFill>
        <p:spPr>
          <a:xfrm>
            <a:off x="3505200" y="152400"/>
            <a:ext cx="990600" cy="990600"/>
          </a:xfrm>
          <a:prstGeom prst="rect">
            <a:avLst/>
          </a:prstGeom>
        </p:spPr>
      </p:pic>
      <p:pic>
        <p:nvPicPr>
          <p:cNvPr id="66" name="Picture 65" descr="pion.svg"/>
          <p:cNvPicPr>
            <a:picLocks noChangeAspect="1"/>
          </p:cNvPicPr>
          <p:nvPr/>
        </p:nvPicPr>
        <p:blipFill>
          <a:blip r:embed="rId2" cstate="print"/>
          <a:stretch>
            <a:fillRect/>
          </a:stretch>
        </p:blipFill>
        <p:spPr>
          <a:xfrm>
            <a:off x="2895600" y="457200"/>
            <a:ext cx="990600" cy="990600"/>
          </a:xfrm>
          <a:prstGeom prst="rect">
            <a:avLst/>
          </a:prstGeom>
        </p:spPr>
      </p:pic>
      <p:pic>
        <p:nvPicPr>
          <p:cNvPr id="67" name="Picture 66" descr="pion.svg"/>
          <p:cNvPicPr>
            <a:picLocks noChangeAspect="1"/>
          </p:cNvPicPr>
          <p:nvPr/>
        </p:nvPicPr>
        <p:blipFill>
          <a:blip r:embed="rId2" cstate="print"/>
          <a:stretch>
            <a:fillRect/>
          </a:stretch>
        </p:blipFill>
        <p:spPr>
          <a:xfrm>
            <a:off x="2362200" y="914400"/>
            <a:ext cx="990600" cy="990600"/>
          </a:xfrm>
          <a:prstGeom prst="rect">
            <a:avLst/>
          </a:prstGeom>
        </p:spPr>
      </p:pic>
      <p:pic>
        <p:nvPicPr>
          <p:cNvPr id="68" name="Picture 67" descr="pion.svg"/>
          <p:cNvPicPr>
            <a:picLocks noChangeAspect="1"/>
          </p:cNvPicPr>
          <p:nvPr/>
        </p:nvPicPr>
        <p:blipFill>
          <a:blip r:embed="rId2" cstate="print"/>
          <a:stretch>
            <a:fillRect/>
          </a:stretch>
        </p:blipFill>
        <p:spPr>
          <a:xfrm>
            <a:off x="2362200" y="304800"/>
            <a:ext cx="990600" cy="990600"/>
          </a:xfrm>
          <a:prstGeom prst="rect">
            <a:avLst/>
          </a:prstGeom>
        </p:spPr>
      </p:pic>
      <p:pic>
        <p:nvPicPr>
          <p:cNvPr id="69" name="Picture 68" descr="pion.svg"/>
          <p:cNvPicPr>
            <a:picLocks noChangeAspect="1"/>
          </p:cNvPicPr>
          <p:nvPr/>
        </p:nvPicPr>
        <p:blipFill>
          <a:blip r:embed="rId2" cstate="print"/>
          <a:stretch>
            <a:fillRect/>
          </a:stretch>
        </p:blipFill>
        <p:spPr>
          <a:xfrm>
            <a:off x="2895600" y="-228600"/>
            <a:ext cx="990600" cy="990600"/>
          </a:xfrm>
          <a:prstGeom prst="rect">
            <a:avLst/>
          </a:prstGeom>
        </p:spPr>
      </p:pic>
      <p:pic>
        <p:nvPicPr>
          <p:cNvPr id="70" name="Picture 69" descr="pion.svg"/>
          <p:cNvPicPr>
            <a:picLocks noChangeAspect="1"/>
          </p:cNvPicPr>
          <p:nvPr/>
        </p:nvPicPr>
        <p:blipFill>
          <a:blip r:embed="rId2" cstate="print"/>
          <a:stretch>
            <a:fillRect/>
          </a:stretch>
        </p:blipFill>
        <p:spPr>
          <a:xfrm>
            <a:off x="1524000" y="533400"/>
            <a:ext cx="990600" cy="990600"/>
          </a:xfrm>
          <a:prstGeom prst="rect">
            <a:avLst/>
          </a:prstGeom>
        </p:spPr>
      </p:pic>
      <p:pic>
        <p:nvPicPr>
          <p:cNvPr id="71" name="Picture 70" descr="pion.svg"/>
          <p:cNvPicPr>
            <a:picLocks noChangeAspect="1"/>
          </p:cNvPicPr>
          <p:nvPr/>
        </p:nvPicPr>
        <p:blipFill>
          <a:blip r:embed="rId2" cstate="print"/>
          <a:stretch>
            <a:fillRect/>
          </a:stretch>
        </p:blipFill>
        <p:spPr>
          <a:xfrm>
            <a:off x="2971800" y="3505200"/>
            <a:ext cx="990600" cy="990600"/>
          </a:xfrm>
          <a:prstGeom prst="rect">
            <a:avLst/>
          </a:prstGeom>
        </p:spPr>
      </p:pic>
      <p:pic>
        <p:nvPicPr>
          <p:cNvPr id="72" name="Picture 71" descr="pion.svg"/>
          <p:cNvPicPr>
            <a:picLocks noChangeAspect="1"/>
          </p:cNvPicPr>
          <p:nvPr/>
        </p:nvPicPr>
        <p:blipFill>
          <a:blip r:embed="rId2" cstate="print"/>
          <a:stretch>
            <a:fillRect/>
          </a:stretch>
        </p:blipFill>
        <p:spPr>
          <a:xfrm>
            <a:off x="2819400" y="4267200"/>
            <a:ext cx="990600" cy="990600"/>
          </a:xfrm>
          <a:prstGeom prst="rect">
            <a:avLst/>
          </a:prstGeom>
        </p:spPr>
      </p:pic>
      <p:pic>
        <p:nvPicPr>
          <p:cNvPr id="73" name="Picture 72" descr="pion.svg"/>
          <p:cNvPicPr>
            <a:picLocks noChangeAspect="1"/>
          </p:cNvPicPr>
          <p:nvPr/>
        </p:nvPicPr>
        <p:blipFill>
          <a:blip r:embed="rId2" cstate="print"/>
          <a:stretch>
            <a:fillRect/>
          </a:stretch>
        </p:blipFill>
        <p:spPr>
          <a:xfrm>
            <a:off x="3200400" y="4953000"/>
            <a:ext cx="990600" cy="990600"/>
          </a:xfrm>
          <a:prstGeom prst="rect">
            <a:avLst/>
          </a:prstGeom>
        </p:spPr>
      </p:pic>
      <p:pic>
        <p:nvPicPr>
          <p:cNvPr id="74" name="Picture 73" descr="pion.svg"/>
          <p:cNvPicPr>
            <a:picLocks noChangeAspect="1"/>
          </p:cNvPicPr>
          <p:nvPr/>
        </p:nvPicPr>
        <p:blipFill>
          <a:blip r:embed="rId2" cstate="print"/>
          <a:stretch>
            <a:fillRect/>
          </a:stretch>
        </p:blipFill>
        <p:spPr>
          <a:xfrm>
            <a:off x="2362200" y="4953000"/>
            <a:ext cx="990600" cy="990600"/>
          </a:xfrm>
          <a:prstGeom prst="rect">
            <a:avLst/>
          </a:prstGeom>
        </p:spPr>
      </p:pic>
      <p:pic>
        <p:nvPicPr>
          <p:cNvPr id="75" name="Picture 74" descr="pion.svg"/>
          <p:cNvPicPr>
            <a:picLocks noChangeAspect="1"/>
          </p:cNvPicPr>
          <p:nvPr/>
        </p:nvPicPr>
        <p:blipFill>
          <a:blip r:embed="rId2" cstate="print"/>
          <a:stretch>
            <a:fillRect/>
          </a:stretch>
        </p:blipFill>
        <p:spPr>
          <a:xfrm>
            <a:off x="2286000" y="3810000"/>
            <a:ext cx="990600" cy="990600"/>
          </a:xfrm>
          <a:prstGeom prst="rect">
            <a:avLst/>
          </a:prstGeom>
        </p:spPr>
      </p:pic>
      <p:pic>
        <p:nvPicPr>
          <p:cNvPr id="76" name="Picture 75" descr="pion.svg"/>
          <p:cNvPicPr>
            <a:picLocks noChangeAspect="1"/>
          </p:cNvPicPr>
          <p:nvPr/>
        </p:nvPicPr>
        <p:blipFill>
          <a:blip r:embed="rId2" cstate="print"/>
          <a:stretch>
            <a:fillRect/>
          </a:stretch>
        </p:blipFill>
        <p:spPr>
          <a:xfrm>
            <a:off x="1752600" y="4419600"/>
            <a:ext cx="990600" cy="990600"/>
          </a:xfrm>
          <a:prstGeom prst="rect">
            <a:avLst/>
          </a:prstGeom>
        </p:spPr>
      </p:pic>
      <p:pic>
        <p:nvPicPr>
          <p:cNvPr id="77" name="Picture 76" descr="pion.svg"/>
          <p:cNvPicPr>
            <a:picLocks noChangeAspect="1"/>
          </p:cNvPicPr>
          <p:nvPr/>
        </p:nvPicPr>
        <p:blipFill>
          <a:blip r:embed="rId2" cstate="print"/>
          <a:stretch>
            <a:fillRect/>
          </a:stretch>
        </p:blipFill>
        <p:spPr>
          <a:xfrm>
            <a:off x="990594" y="3306764"/>
            <a:ext cx="990600" cy="990600"/>
          </a:xfrm>
          <a:prstGeom prst="rect">
            <a:avLst/>
          </a:prstGeom>
        </p:spPr>
      </p:pic>
      <p:pic>
        <p:nvPicPr>
          <p:cNvPr id="78" name="Picture 77" descr="pion.svg"/>
          <p:cNvPicPr>
            <a:picLocks noChangeAspect="1"/>
          </p:cNvPicPr>
          <p:nvPr/>
        </p:nvPicPr>
        <p:blipFill>
          <a:blip r:embed="rId2" cstate="print"/>
          <a:stretch>
            <a:fillRect/>
          </a:stretch>
        </p:blipFill>
        <p:spPr>
          <a:xfrm>
            <a:off x="9677400" y="4572000"/>
            <a:ext cx="990600" cy="990600"/>
          </a:xfrm>
          <a:prstGeom prst="rect">
            <a:avLst/>
          </a:prstGeom>
        </p:spPr>
      </p:pic>
      <p:pic>
        <p:nvPicPr>
          <p:cNvPr id="79" name="Picture 78" descr="pion.svg"/>
          <p:cNvPicPr>
            <a:picLocks noChangeAspect="1"/>
          </p:cNvPicPr>
          <p:nvPr/>
        </p:nvPicPr>
        <p:blipFill>
          <a:blip r:embed="rId2" cstate="print"/>
          <a:stretch>
            <a:fillRect/>
          </a:stretch>
        </p:blipFill>
        <p:spPr>
          <a:xfrm>
            <a:off x="9220200" y="5105400"/>
            <a:ext cx="990600" cy="990600"/>
          </a:xfrm>
          <a:prstGeom prst="rect">
            <a:avLst/>
          </a:prstGeom>
        </p:spPr>
      </p:pic>
      <p:pic>
        <p:nvPicPr>
          <p:cNvPr id="80" name="Picture 79" descr="pion.svg"/>
          <p:cNvPicPr>
            <a:picLocks noChangeAspect="1"/>
          </p:cNvPicPr>
          <p:nvPr/>
        </p:nvPicPr>
        <p:blipFill>
          <a:blip r:embed="rId2" cstate="print"/>
          <a:stretch>
            <a:fillRect/>
          </a:stretch>
        </p:blipFill>
        <p:spPr>
          <a:xfrm>
            <a:off x="8763000" y="5562600"/>
            <a:ext cx="990600" cy="990600"/>
          </a:xfrm>
          <a:prstGeom prst="rect">
            <a:avLst/>
          </a:prstGeom>
        </p:spPr>
      </p:pic>
      <p:pic>
        <p:nvPicPr>
          <p:cNvPr id="82" name="Picture 81" descr="pion.svg"/>
          <p:cNvPicPr>
            <a:picLocks noChangeAspect="1"/>
          </p:cNvPicPr>
          <p:nvPr/>
        </p:nvPicPr>
        <p:blipFill>
          <a:blip r:embed="rId2" cstate="print"/>
          <a:stretch>
            <a:fillRect/>
          </a:stretch>
        </p:blipFill>
        <p:spPr>
          <a:xfrm>
            <a:off x="9296400" y="609600"/>
            <a:ext cx="990600" cy="990600"/>
          </a:xfrm>
          <a:prstGeom prst="rect">
            <a:avLst/>
          </a:prstGeom>
        </p:spPr>
      </p:pic>
      <p:pic>
        <p:nvPicPr>
          <p:cNvPr id="83" name="Picture 82" descr="pion.svg"/>
          <p:cNvPicPr>
            <a:picLocks noChangeAspect="1"/>
          </p:cNvPicPr>
          <p:nvPr/>
        </p:nvPicPr>
        <p:blipFill>
          <a:blip r:embed="rId2" cstate="print"/>
          <a:stretch>
            <a:fillRect/>
          </a:stretch>
        </p:blipFill>
        <p:spPr>
          <a:xfrm>
            <a:off x="9677400" y="5638800"/>
            <a:ext cx="990600" cy="990600"/>
          </a:xfrm>
          <a:prstGeom prst="rect">
            <a:avLst/>
          </a:prstGeom>
        </p:spPr>
      </p:pic>
      <p:pic>
        <p:nvPicPr>
          <p:cNvPr id="84" name="Picture 83" descr="pion.svg"/>
          <p:cNvPicPr>
            <a:picLocks noChangeAspect="1"/>
          </p:cNvPicPr>
          <p:nvPr/>
        </p:nvPicPr>
        <p:blipFill>
          <a:blip r:embed="rId2" cstate="print"/>
          <a:stretch>
            <a:fillRect/>
          </a:stretch>
        </p:blipFill>
        <p:spPr>
          <a:xfrm>
            <a:off x="4191000" y="5334000"/>
            <a:ext cx="990600" cy="990600"/>
          </a:xfrm>
          <a:prstGeom prst="rect">
            <a:avLst/>
          </a:prstGeom>
        </p:spPr>
      </p:pic>
      <p:pic>
        <p:nvPicPr>
          <p:cNvPr id="85" name="Picture 84" descr="pion.svg"/>
          <p:cNvPicPr>
            <a:picLocks noChangeAspect="1"/>
          </p:cNvPicPr>
          <p:nvPr/>
        </p:nvPicPr>
        <p:blipFill>
          <a:blip r:embed="rId2" cstate="print"/>
          <a:stretch>
            <a:fillRect/>
          </a:stretch>
        </p:blipFill>
        <p:spPr>
          <a:xfrm>
            <a:off x="3505200" y="5562600"/>
            <a:ext cx="990600" cy="990600"/>
          </a:xfrm>
          <a:prstGeom prst="rect">
            <a:avLst/>
          </a:prstGeom>
        </p:spPr>
      </p:pic>
      <p:pic>
        <p:nvPicPr>
          <p:cNvPr id="86" name="Picture 85" descr="pion.svg"/>
          <p:cNvPicPr>
            <a:picLocks noChangeAspect="1"/>
          </p:cNvPicPr>
          <p:nvPr/>
        </p:nvPicPr>
        <p:blipFill>
          <a:blip r:embed="rId2" cstate="print"/>
          <a:stretch>
            <a:fillRect/>
          </a:stretch>
        </p:blipFill>
        <p:spPr>
          <a:xfrm>
            <a:off x="2819400" y="5562600"/>
            <a:ext cx="990600" cy="990600"/>
          </a:xfrm>
          <a:prstGeom prst="rect">
            <a:avLst/>
          </a:prstGeom>
        </p:spPr>
      </p:pic>
      <p:pic>
        <p:nvPicPr>
          <p:cNvPr id="87" name="Picture 86" descr="pion.svg"/>
          <p:cNvPicPr>
            <a:picLocks noChangeAspect="1"/>
          </p:cNvPicPr>
          <p:nvPr/>
        </p:nvPicPr>
        <p:blipFill>
          <a:blip r:embed="rId2" cstate="print"/>
          <a:stretch>
            <a:fillRect/>
          </a:stretch>
        </p:blipFill>
        <p:spPr>
          <a:xfrm>
            <a:off x="1524000" y="5105400"/>
            <a:ext cx="990600" cy="990600"/>
          </a:xfrm>
          <a:prstGeom prst="rect">
            <a:avLst/>
          </a:prstGeom>
        </p:spPr>
      </p:pic>
      <p:pic>
        <p:nvPicPr>
          <p:cNvPr id="88" name="Picture 87" descr="pion.svg"/>
          <p:cNvPicPr>
            <a:picLocks noChangeAspect="1"/>
          </p:cNvPicPr>
          <p:nvPr/>
        </p:nvPicPr>
        <p:blipFill>
          <a:blip r:embed="rId2" cstate="print"/>
          <a:stretch>
            <a:fillRect/>
          </a:stretch>
        </p:blipFill>
        <p:spPr>
          <a:xfrm>
            <a:off x="2133600" y="5562600"/>
            <a:ext cx="990600" cy="990600"/>
          </a:xfrm>
          <a:prstGeom prst="rect">
            <a:avLst/>
          </a:prstGeom>
        </p:spPr>
      </p:pic>
      <p:pic>
        <p:nvPicPr>
          <p:cNvPr id="89" name="Picture 88" descr="pion.svg"/>
          <p:cNvPicPr>
            <a:picLocks noChangeAspect="1"/>
          </p:cNvPicPr>
          <p:nvPr/>
        </p:nvPicPr>
        <p:blipFill>
          <a:blip r:embed="rId2" cstate="print"/>
          <a:stretch>
            <a:fillRect/>
          </a:stretch>
        </p:blipFill>
        <p:spPr>
          <a:xfrm>
            <a:off x="5014040" y="2758185"/>
            <a:ext cx="990600" cy="990600"/>
          </a:xfrm>
          <a:prstGeom prst="rect">
            <a:avLst/>
          </a:prstGeom>
        </p:spPr>
      </p:pic>
      <p:pic>
        <p:nvPicPr>
          <p:cNvPr id="90" name="Picture 89" descr="pion.svg"/>
          <p:cNvPicPr>
            <a:picLocks noChangeAspect="1"/>
          </p:cNvPicPr>
          <p:nvPr/>
        </p:nvPicPr>
        <p:blipFill>
          <a:blip r:embed="rId2" cstate="print"/>
          <a:stretch>
            <a:fillRect/>
          </a:stretch>
        </p:blipFill>
        <p:spPr>
          <a:xfrm>
            <a:off x="4762500" y="2069384"/>
            <a:ext cx="990600" cy="990600"/>
          </a:xfrm>
          <a:prstGeom prst="rect">
            <a:avLst/>
          </a:prstGeom>
        </p:spPr>
      </p:pic>
      <p:pic>
        <p:nvPicPr>
          <p:cNvPr id="92" name="Picture 91" descr="pion.svg">
            <a:extLst>
              <a:ext uri="{FF2B5EF4-FFF2-40B4-BE49-F238E27FC236}">
                <a16:creationId xmlns:a16="http://schemas.microsoft.com/office/drawing/2014/main" id="{8340240D-A87B-456B-A33D-F0F64AEAF9EC}"/>
              </a:ext>
            </a:extLst>
          </p:cNvPr>
          <p:cNvPicPr>
            <a:picLocks noChangeAspect="1"/>
          </p:cNvPicPr>
          <p:nvPr/>
        </p:nvPicPr>
        <p:blipFill>
          <a:blip r:embed="rId2" cstate="print"/>
          <a:stretch>
            <a:fillRect/>
          </a:stretch>
        </p:blipFill>
        <p:spPr>
          <a:xfrm>
            <a:off x="940074" y="4090987"/>
            <a:ext cx="990600" cy="990600"/>
          </a:xfrm>
          <a:prstGeom prst="rect">
            <a:avLst/>
          </a:prstGeom>
        </p:spPr>
      </p:pic>
      <p:pic>
        <p:nvPicPr>
          <p:cNvPr id="93" name="Picture 92" descr="pion.svg">
            <a:extLst>
              <a:ext uri="{FF2B5EF4-FFF2-40B4-BE49-F238E27FC236}">
                <a16:creationId xmlns:a16="http://schemas.microsoft.com/office/drawing/2014/main" id="{036B356D-CC3C-4D15-9FB3-2D5D1A815A49}"/>
              </a:ext>
            </a:extLst>
          </p:cNvPr>
          <p:cNvPicPr>
            <a:picLocks noChangeAspect="1"/>
          </p:cNvPicPr>
          <p:nvPr/>
        </p:nvPicPr>
        <p:blipFill>
          <a:blip r:embed="rId2" cstate="print"/>
          <a:stretch>
            <a:fillRect/>
          </a:stretch>
        </p:blipFill>
        <p:spPr>
          <a:xfrm>
            <a:off x="647700" y="4873399"/>
            <a:ext cx="990600" cy="990600"/>
          </a:xfrm>
          <a:prstGeom prst="rect">
            <a:avLst/>
          </a:prstGeom>
        </p:spPr>
      </p:pic>
      <p:pic>
        <p:nvPicPr>
          <p:cNvPr id="94" name="Picture 93" descr="pion.svg">
            <a:extLst>
              <a:ext uri="{FF2B5EF4-FFF2-40B4-BE49-F238E27FC236}">
                <a16:creationId xmlns:a16="http://schemas.microsoft.com/office/drawing/2014/main" id="{A0E8FB31-B977-4B41-B6A9-72F5278F26F8}"/>
              </a:ext>
            </a:extLst>
          </p:cNvPr>
          <p:cNvPicPr>
            <a:picLocks noChangeAspect="1"/>
          </p:cNvPicPr>
          <p:nvPr/>
        </p:nvPicPr>
        <p:blipFill>
          <a:blip r:embed="rId2" cstate="print"/>
          <a:stretch>
            <a:fillRect/>
          </a:stretch>
        </p:blipFill>
        <p:spPr>
          <a:xfrm>
            <a:off x="1524000" y="3505200"/>
            <a:ext cx="990600" cy="990600"/>
          </a:xfrm>
          <a:prstGeom prst="rect">
            <a:avLst/>
          </a:prstGeom>
        </p:spPr>
      </p:pic>
      <p:pic>
        <p:nvPicPr>
          <p:cNvPr id="95" name="Picture 94" descr="pion.svg">
            <a:extLst>
              <a:ext uri="{FF2B5EF4-FFF2-40B4-BE49-F238E27FC236}">
                <a16:creationId xmlns:a16="http://schemas.microsoft.com/office/drawing/2014/main" id="{4B49511B-8059-4916-A096-206FF8EA2C98}"/>
              </a:ext>
            </a:extLst>
          </p:cNvPr>
          <p:cNvPicPr>
            <a:picLocks noChangeAspect="1"/>
          </p:cNvPicPr>
          <p:nvPr/>
        </p:nvPicPr>
        <p:blipFill>
          <a:blip r:embed="rId2" cstate="print"/>
          <a:stretch>
            <a:fillRect/>
          </a:stretch>
        </p:blipFill>
        <p:spPr>
          <a:xfrm>
            <a:off x="800100" y="-37488"/>
            <a:ext cx="990600" cy="990600"/>
          </a:xfrm>
          <a:prstGeom prst="rect">
            <a:avLst/>
          </a:prstGeom>
        </p:spPr>
      </p:pic>
      <p:pic>
        <p:nvPicPr>
          <p:cNvPr id="96" name="Picture 95" descr="pion.svg">
            <a:extLst>
              <a:ext uri="{FF2B5EF4-FFF2-40B4-BE49-F238E27FC236}">
                <a16:creationId xmlns:a16="http://schemas.microsoft.com/office/drawing/2014/main" id="{20615FF1-D32D-4664-850C-ECDF11B0F336}"/>
              </a:ext>
            </a:extLst>
          </p:cNvPr>
          <p:cNvPicPr>
            <a:picLocks noChangeAspect="1"/>
          </p:cNvPicPr>
          <p:nvPr/>
        </p:nvPicPr>
        <p:blipFill>
          <a:blip r:embed="rId2" cstate="print"/>
          <a:stretch>
            <a:fillRect/>
          </a:stretch>
        </p:blipFill>
        <p:spPr>
          <a:xfrm>
            <a:off x="10981030" y="4354687"/>
            <a:ext cx="990600" cy="990600"/>
          </a:xfrm>
          <a:prstGeom prst="rect">
            <a:avLst/>
          </a:prstGeom>
        </p:spPr>
      </p:pic>
      <p:pic>
        <p:nvPicPr>
          <p:cNvPr id="97" name="Picture 96" descr="pion.svg">
            <a:extLst>
              <a:ext uri="{FF2B5EF4-FFF2-40B4-BE49-F238E27FC236}">
                <a16:creationId xmlns:a16="http://schemas.microsoft.com/office/drawing/2014/main" id="{A2470C85-494D-4883-AB90-3C587335B4C8}"/>
              </a:ext>
            </a:extLst>
          </p:cNvPr>
          <p:cNvPicPr>
            <a:picLocks noChangeAspect="1"/>
          </p:cNvPicPr>
          <p:nvPr/>
        </p:nvPicPr>
        <p:blipFill>
          <a:blip r:embed="rId2" cstate="print"/>
          <a:stretch>
            <a:fillRect/>
          </a:stretch>
        </p:blipFill>
        <p:spPr>
          <a:xfrm>
            <a:off x="10173388" y="1609728"/>
            <a:ext cx="990600" cy="990600"/>
          </a:xfrm>
          <a:prstGeom prst="rect">
            <a:avLst/>
          </a:prstGeom>
        </p:spPr>
      </p:pic>
      <p:pic>
        <p:nvPicPr>
          <p:cNvPr id="98" name="Picture 97" descr="pion.svg">
            <a:extLst>
              <a:ext uri="{FF2B5EF4-FFF2-40B4-BE49-F238E27FC236}">
                <a16:creationId xmlns:a16="http://schemas.microsoft.com/office/drawing/2014/main" id="{67377257-89FB-4531-A7D8-B39A90FE7090}"/>
              </a:ext>
            </a:extLst>
          </p:cNvPr>
          <p:cNvPicPr>
            <a:picLocks noChangeAspect="1"/>
          </p:cNvPicPr>
          <p:nvPr/>
        </p:nvPicPr>
        <p:blipFill>
          <a:blip r:embed="rId2" cstate="print"/>
          <a:stretch>
            <a:fillRect/>
          </a:stretch>
        </p:blipFill>
        <p:spPr>
          <a:xfrm>
            <a:off x="10901607" y="1212192"/>
            <a:ext cx="990600" cy="990600"/>
          </a:xfrm>
          <a:prstGeom prst="rect">
            <a:avLst/>
          </a:prstGeom>
        </p:spPr>
      </p:pic>
      <p:pic>
        <p:nvPicPr>
          <p:cNvPr id="99" name="Picture 98" descr="pion.svg">
            <a:extLst>
              <a:ext uri="{FF2B5EF4-FFF2-40B4-BE49-F238E27FC236}">
                <a16:creationId xmlns:a16="http://schemas.microsoft.com/office/drawing/2014/main" id="{D92E660B-15EA-47B8-B11B-854B905B899E}"/>
              </a:ext>
            </a:extLst>
          </p:cNvPr>
          <p:cNvPicPr>
            <a:picLocks noChangeAspect="1"/>
          </p:cNvPicPr>
          <p:nvPr/>
        </p:nvPicPr>
        <p:blipFill>
          <a:blip r:embed="rId2" cstate="print"/>
          <a:stretch>
            <a:fillRect/>
          </a:stretch>
        </p:blipFill>
        <p:spPr>
          <a:xfrm>
            <a:off x="10853921" y="2084212"/>
            <a:ext cx="990600" cy="990600"/>
          </a:xfrm>
          <a:prstGeom prst="rect">
            <a:avLst/>
          </a:prstGeom>
        </p:spPr>
      </p:pic>
      <p:pic>
        <p:nvPicPr>
          <p:cNvPr id="100" name="Picture 99" descr="pion.svg">
            <a:extLst>
              <a:ext uri="{FF2B5EF4-FFF2-40B4-BE49-F238E27FC236}">
                <a16:creationId xmlns:a16="http://schemas.microsoft.com/office/drawing/2014/main" id="{F9954332-8D99-4DC1-9CE1-FC427ACC6B8C}"/>
              </a:ext>
            </a:extLst>
          </p:cNvPr>
          <p:cNvPicPr>
            <a:picLocks noChangeAspect="1"/>
          </p:cNvPicPr>
          <p:nvPr/>
        </p:nvPicPr>
        <p:blipFill>
          <a:blip r:embed="rId2" cstate="print"/>
          <a:stretch>
            <a:fillRect/>
          </a:stretch>
        </p:blipFill>
        <p:spPr>
          <a:xfrm>
            <a:off x="10168121" y="2295527"/>
            <a:ext cx="990600" cy="990600"/>
          </a:xfrm>
          <a:prstGeom prst="rect">
            <a:avLst/>
          </a:prstGeom>
        </p:spPr>
      </p:pic>
      <p:pic>
        <p:nvPicPr>
          <p:cNvPr id="101" name="Picture 100" descr="pion.svg">
            <a:extLst>
              <a:ext uri="{FF2B5EF4-FFF2-40B4-BE49-F238E27FC236}">
                <a16:creationId xmlns:a16="http://schemas.microsoft.com/office/drawing/2014/main" id="{4CBDCB54-BD9F-4789-83BB-2AA8683455A1}"/>
              </a:ext>
            </a:extLst>
          </p:cNvPr>
          <p:cNvPicPr>
            <a:picLocks noChangeAspect="1"/>
          </p:cNvPicPr>
          <p:nvPr/>
        </p:nvPicPr>
        <p:blipFill>
          <a:blip r:embed="rId2" cstate="print"/>
          <a:stretch>
            <a:fillRect/>
          </a:stretch>
        </p:blipFill>
        <p:spPr>
          <a:xfrm>
            <a:off x="10706100" y="2808113"/>
            <a:ext cx="990600" cy="990600"/>
          </a:xfrm>
          <a:prstGeom prst="rect">
            <a:avLst/>
          </a:prstGeom>
        </p:spPr>
      </p:pic>
      <p:pic>
        <p:nvPicPr>
          <p:cNvPr id="102" name="Picture 101" descr="pion.svg">
            <a:extLst>
              <a:ext uri="{FF2B5EF4-FFF2-40B4-BE49-F238E27FC236}">
                <a16:creationId xmlns:a16="http://schemas.microsoft.com/office/drawing/2014/main" id="{24BEAEA0-A2B3-47EE-B895-79DFC077D39F}"/>
              </a:ext>
            </a:extLst>
          </p:cNvPr>
          <p:cNvPicPr>
            <a:picLocks noChangeAspect="1"/>
          </p:cNvPicPr>
          <p:nvPr/>
        </p:nvPicPr>
        <p:blipFill>
          <a:blip r:embed="rId2" cstate="print"/>
          <a:stretch>
            <a:fillRect/>
          </a:stretch>
        </p:blipFill>
        <p:spPr>
          <a:xfrm>
            <a:off x="10185126" y="3245878"/>
            <a:ext cx="990600" cy="990600"/>
          </a:xfrm>
          <a:prstGeom prst="rect">
            <a:avLst/>
          </a:prstGeom>
        </p:spPr>
      </p:pic>
      <p:pic>
        <p:nvPicPr>
          <p:cNvPr id="103" name="Picture 102" descr="pion.svg">
            <a:extLst>
              <a:ext uri="{FF2B5EF4-FFF2-40B4-BE49-F238E27FC236}">
                <a16:creationId xmlns:a16="http://schemas.microsoft.com/office/drawing/2014/main" id="{C0773EA6-D581-451F-9331-DF6F69B0A2B7}"/>
              </a:ext>
            </a:extLst>
          </p:cNvPr>
          <p:cNvPicPr>
            <a:picLocks noChangeAspect="1"/>
          </p:cNvPicPr>
          <p:nvPr/>
        </p:nvPicPr>
        <p:blipFill>
          <a:blip r:embed="rId2" cstate="print"/>
          <a:stretch>
            <a:fillRect/>
          </a:stretch>
        </p:blipFill>
        <p:spPr>
          <a:xfrm>
            <a:off x="10888027" y="3581400"/>
            <a:ext cx="990600" cy="990600"/>
          </a:xfrm>
          <a:prstGeom prst="rect">
            <a:avLst/>
          </a:prstGeom>
        </p:spPr>
      </p:pic>
      <p:pic>
        <p:nvPicPr>
          <p:cNvPr id="104" name="Picture 103" descr="pion.svg">
            <a:extLst>
              <a:ext uri="{FF2B5EF4-FFF2-40B4-BE49-F238E27FC236}">
                <a16:creationId xmlns:a16="http://schemas.microsoft.com/office/drawing/2014/main" id="{8F0DC181-0C47-4AA9-86DA-980512A6B5FF}"/>
              </a:ext>
            </a:extLst>
          </p:cNvPr>
          <p:cNvPicPr>
            <a:picLocks noChangeAspect="1"/>
          </p:cNvPicPr>
          <p:nvPr/>
        </p:nvPicPr>
        <p:blipFill>
          <a:blip r:embed="rId2" cstate="print"/>
          <a:stretch>
            <a:fillRect/>
          </a:stretch>
        </p:blipFill>
        <p:spPr>
          <a:xfrm>
            <a:off x="10320814" y="4076700"/>
            <a:ext cx="990600" cy="990600"/>
          </a:xfrm>
          <a:prstGeom prst="rect">
            <a:avLst/>
          </a:prstGeom>
        </p:spPr>
      </p:pic>
      <p:pic>
        <p:nvPicPr>
          <p:cNvPr id="105" name="Picture 104" descr="pion.svg">
            <a:extLst>
              <a:ext uri="{FF2B5EF4-FFF2-40B4-BE49-F238E27FC236}">
                <a16:creationId xmlns:a16="http://schemas.microsoft.com/office/drawing/2014/main" id="{A8408797-394D-4EE0-B552-DBC454883B2A}"/>
              </a:ext>
            </a:extLst>
          </p:cNvPr>
          <p:cNvPicPr>
            <a:picLocks noChangeAspect="1"/>
          </p:cNvPicPr>
          <p:nvPr/>
        </p:nvPicPr>
        <p:blipFill>
          <a:blip r:embed="rId2" cstate="print"/>
          <a:stretch>
            <a:fillRect/>
          </a:stretch>
        </p:blipFill>
        <p:spPr>
          <a:xfrm>
            <a:off x="10313879" y="1014414"/>
            <a:ext cx="990600" cy="990600"/>
          </a:xfrm>
          <a:prstGeom prst="rect">
            <a:avLst/>
          </a:prstGeom>
        </p:spPr>
      </p:pic>
      <p:pic>
        <p:nvPicPr>
          <p:cNvPr id="106" name="Picture 105" descr="pion.svg">
            <a:extLst>
              <a:ext uri="{FF2B5EF4-FFF2-40B4-BE49-F238E27FC236}">
                <a16:creationId xmlns:a16="http://schemas.microsoft.com/office/drawing/2014/main" id="{25DCEA16-29C9-49D1-B318-925FED96B122}"/>
              </a:ext>
            </a:extLst>
          </p:cNvPr>
          <p:cNvPicPr>
            <a:picLocks noChangeAspect="1"/>
          </p:cNvPicPr>
          <p:nvPr/>
        </p:nvPicPr>
        <p:blipFill>
          <a:blip r:embed="rId2" cstate="print"/>
          <a:stretch>
            <a:fillRect/>
          </a:stretch>
        </p:blipFill>
        <p:spPr>
          <a:xfrm>
            <a:off x="10395074" y="4907630"/>
            <a:ext cx="990600" cy="990600"/>
          </a:xfrm>
          <a:prstGeom prst="rect">
            <a:avLst/>
          </a:prstGeom>
        </p:spPr>
      </p:pic>
      <p:pic>
        <p:nvPicPr>
          <p:cNvPr id="107" name="Picture 106" descr="pion.svg">
            <a:extLst>
              <a:ext uri="{FF2B5EF4-FFF2-40B4-BE49-F238E27FC236}">
                <a16:creationId xmlns:a16="http://schemas.microsoft.com/office/drawing/2014/main" id="{49A98BF3-4CD6-4E38-A66B-7857FA70D9CE}"/>
              </a:ext>
            </a:extLst>
          </p:cNvPr>
          <p:cNvPicPr>
            <a:picLocks noChangeAspect="1"/>
          </p:cNvPicPr>
          <p:nvPr/>
        </p:nvPicPr>
        <p:blipFill>
          <a:blip r:embed="rId2" cstate="print"/>
          <a:stretch>
            <a:fillRect/>
          </a:stretch>
        </p:blipFill>
        <p:spPr>
          <a:xfrm>
            <a:off x="10665984" y="5691538"/>
            <a:ext cx="990600" cy="990600"/>
          </a:xfrm>
          <a:prstGeom prst="rect">
            <a:avLst/>
          </a:prstGeom>
        </p:spPr>
      </p:pic>
      <p:pic>
        <p:nvPicPr>
          <p:cNvPr id="81" name="Picture 80" descr="pion.svg"/>
          <p:cNvPicPr>
            <a:picLocks noChangeAspect="1"/>
          </p:cNvPicPr>
          <p:nvPr/>
        </p:nvPicPr>
        <p:blipFill>
          <a:blip r:embed="rId2" cstate="print"/>
          <a:stretch>
            <a:fillRect/>
          </a:stretch>
        </p:blipFill>
        <p:spPr>
          <a:xfrm>
            <a:off x="8077200" y="685800"/>
            <a:ext cx="990600" cy="990600"/>
          </a:xfrm>
          <a:prstGeom prst="rect">
            <a:avLst/>
          </a:prstGeom>
        </p:spPr>
      </p:pic>
      <p:pic>
        <p:nvPicPr>
          <p:cNvPr id="59" name="Picture 58" descr="Logo, company name&#10;&#10;Description automatically generated">
            <a:extLst>
              <a:ext uri="{FF2B5EF4-FFF2-40B4-BE49-F238E27FC236}">
                <a16:creationId xmlns:a16="http://schemas.microsoft.com/office/drawing/2014/main" id="{2DDF79E0-EBB0-4F53-8D5C-AE29EEDB85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1623" y="2035447"/>
            <a:ext cx="1797198" cy="1748184"/>
          </a:xfrm>
          <a:prstGeom prst="ellipse">
            <a:avLst/>
          </a:prstGeom>
          <a:ln>
            <a:noFill/>
          </a:ln>
          <a:effectLst>
            <a:softEdge rad="112500"/>
          </a:effectLst>
        </p:spPr>
      </p:pic>
      <p:pic>
        <p:nvPicPr>
          <p:cNvPr id="108" name="Picture 107" descr="pion.svg">
            <a:extLst>
              <a:ext uri="{FF2B5EF4-FFF2-40B4-BE49-F238E27FC236}">
                <a16:creationId xmlns:a16="http://schemas.microsoft.com/office/drawing/2014/main" id="{30AD4115-C0D8-4C6B-8D24-D1872948D4DE}"/>
              </a:ext>
            </a:extLst>
          </p:cNvPr>
          <p:cNvPicPr>
            <a:picLocks noChangeAspect="1"/>
          </p:cNvPicPr>
          <p:nvPr/>
        </p:nvPicPr>
        <p:blipFill>
          <a:blip r:embed="rId2" cstate="print"/>
          <a:stretch>
            <a:fillRect/>
          </a:stretch>
        </p:blipFill>
        <p:spPr>
          <a:xfrm>
            <a:off x="6639212" y="3833813"/>
            <a:ext cx="990600" cy="990600"/>
          </a:xfrm>
          <a:prstGeom prst="rect">
            <a:avLst/>
          </a:prstGeom>
        </p:spPr>
      </p:pic>
    </p:spTree>
    <p:extLst>
      <p:ext uri="{BB962C8B-B14F-4D97-AF65-F5344CB8AC3E}">
        <p14:creationId xmlns:p14="http://schemas.microsoft.com/office/powerpoint/2010/main" val="500179556"/>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with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fade">
                                      <p:cBhvr>
                                        <p:cTn id="7" dur="193" decel="100000"/>
                                        <p:tgtEl>
                                          <p:spTgt spid="87"/>
                                        </p:tgtEl>
                                      </p:cBhvr>
                                    </p:animEffect>
                                    <p:animScale>
                                      <p:cBhvr>
                                        <p:cTn id="8" dur="193" decel="100000"/>
                                        <p:tgtEl>
                                          <p:spTgt spid="87"/>
                                        </p:tgtEl>
                                      </p:cBhvr>
                                      <p:from x="10000" y="10000"/>
                                      <p:to x="200000" y="450000"/>
                                    </p:animScale>
                                    <p:animScale>
                                      <p:cBhvr>
                                        <p:cTn id="9" dur="308" accel="100000" fill="hold">
                                          <p:stCondLst>
                                            <p:cond delay="193"/>
                                          </p:stCondLst>
                                        </p:cTn>
                                        <p:tgtEl>
                                          <p:spTgt spid="87"/>
                                        </p:tgtEl>
                                      </p:cBhvr>
                                      <p:from x="200000" y="450000"/>
                                      <p:to x="100000" y="100000"/>
                                    </p:animScale>
                                    <p:set>
                                      <p:cBhvr>
                                        <p:cTn id="10" dur="193" fill="hold"/>
                                        <p:tgtEl>
                                          <p:spTgt spid="87"/>
                                        </p:tgtEl>
                                        <p:attrNameLst>
                                          <p:attrName>ppt_x</p:attrName>
                                        </p:attrNameLst>
                                      </p:cBhvr>
                                      <p:to>
                                        <p:strVal val="(0.5)"/>
                                      </p:to>
                                    </p:set>
                                    <p:anim from="(0.5)" to="(#ppt_x)" calcmode="lin" valueType="num">
                                      <p:cBhvr>
                                        <p:cTn id="11" dur="308" accel="100000" fill="hold">
                                          <p:stCondLst>
                                            <p:cond delay="193"/>
                                          </p:stCondLst>
                                        </p:cTn>
                                        <p:tgtEl>
                                          <p:spTgt spid="87"/>
                                        </p:tgtEl>
                                        <p:attrNameLst>
                                          <p:attrName>ppt_x</p:attrName>
                                        </p:attrNameLst>
                                      </p:cBhvr>
                                    </p:anim>
                                    <p:set>
                                      <p:cBhvr>
                                        <p:cTn id="12" dur="193" fill="hold"/>
                                        <p:tgtEl>
                                          <p:spTgt spid="87"/>
                                        </p:tgtEl>
                                        <p:attrNameLst>
                                          <p:attrName>ppt_y</p:attrName>
                                        </p:attrNameLst>
                                      </p:cBhvr>
                                      <p:to>
                                        <p:strVal val="(#ppt_y+0.4)"/>
                                      </p:to>
                                    </p:set>
                                    <p:anim from="(#ppt_y+0.4)" to="(#ppt_y)" calcmode="lin" valueType="num">
                                      <p:cBhvr>
                                        <p:cTn id="13" dur="308" accel="100000" fill="hold">
                                          <p:stCondLst>
                                            <p:cond delay="193"/>
                                          </p:stCondLst>
                                        </p:cTn>
                                        <p:tgtEl>
                                          <p:spTgt spid="87"/>
                                        </p:tgtEl>
                                        <p:attrNameLst>
                                          <p:attrName>ppt_y</p:attrName>
                                        </p:attrNameLst>
                                      </p:cBhvr>
                                    </p:anim>
                                  </p:childTnLst>
                                </p:cTn>
                              </p:par>
                              <p:par>
                                <p:cTn id="14" presetID="15" presetClass="entr" presetSubtype="0" fill="hold" nodeType="with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 calcmode="lin" valueType="num">
                                      <p:cBhvr>
                                        <p:cTn id="18" dur="1000" fill="hold"/>
                                        <p:tgtEl>
                                          <p:spTgt spid="59"/>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59"/>
                                        </p:tgtEl>
                                        <p:attrNameLst>
                                          <p:attrName>ppt_y</p:attrName>
                                        </p:attrNameLst>
                                      </p:cBhvr>
                                      <p:tavLst>
                                        <p:tav tm="0" fmla="#ppt_y+(sin(-2*pi*(1-$))*-#ppt_x+cos(-2*pi*(1-$))*(1-#ppt_y))*(1-$)">
                                          <p:val>
                                            <p:fltVal val="0"/>
                                          </p:val>
                                        </p:tav>
                                        <p:tav tm="100000">
                                          <p:val>
                                            <p:fltVal val="1"/>
                                          </p:val>
                                        </p:tav>
                                      </p:tavLst>
                                    </p:anim>
                                  </p:childTnLst>
                                </p:cTn>
                              </p:par>
                              <p:par>
                                <p:cTn id="20" presetID="6" presetClass="entr" presetSubtype="16"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ircle(in)">
                                      <p:cBhvr>
                                        <p:cTn id="22" dur="500"/>
                                        <p:tgtEl>
                                          <p:spTgt spid="13"/>
                                        </p:tgtEl>
                                      </p:cBhvr>
                                    </p:animEffect>
                                  </p:childTnLst>
                                </p:cTn>
                              </p:par>
                              <p:par>
                                <p:cTn id="23" presetID="42" presetClass="entr" presetSubtype="0" fill="hold" nodeType="withEffect">
                                  <p:stCondLst>
                                    <p:cond delay="0"/>
                                  </p:stCondLst>
                                  <p:childTnLst>
                                    <p:set>
                                      <p:cBhvr>
                                        <p:cTn id="24" dur="1" fill="hold">
                                          <p:stCondLst>
                                            <p:cond delay="0"/>
                                          </p:stCondLst>
                                        </p:cTn>
                                        <p:tgtEl>
                                          <p:spTgt spid="79"/>
                                        </p:tgtEl>
                                        <p:attrNameLst>
                                          <p:attrName>style.visibility</p:attrName>
                                        </p:attrNameLst>
                                      </p:cBhvr>
                                      <p:to>
                                        <p:strVal val="visible"/>
                                      </p:to>
                                    </p:set>
                                    <p:animEffect transition="in" filter="fade">
                                      <p:cBhvr>
                                        <p:cTn id="25" dur="1000"/>
                                        <p:tgtEl>
                                          <p:spTgt spid="79"/>
                                        </p:tgtEl>
                                      </p:cBhvr>
                                    </p:animEffect>
                                    <p:anim calcmode="lin" valueType="num">
                                      <p:cBhvr>
                                        <p:cTn id="26" dur="1000" fill="hold"/>
                                        <p:tgtEl>
                                          <p:spTgt spid="79"/>
                                        </p:tgtEl>
                                        <p:attrNameLst>
                                          <p:attrName>ppt_x</p:attrName>
                                        </p:attrNameLst>
                                      </p:cBhvr>
                                      <p:tavLst>
                                        <p:tav tm="0">
                                          <p:val>
                                            <p:strVal val="#ppt_x"/>
                                          </p:val>
                                        </p:tav>
                                        <p:tav tm="100000">
                                          <p:val>
                                            <p:strVal val="#ppt_x"/>
                                          </p:val>
                                        </p:tav>
                                      </p:tavLst>
                                    </p:anim>
                                    <p:anim calcmode="lin" valueType="num">
                                      <p:cBhvr>
                                        <p:cTn id="27"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3200" dirty="0"/>
              <a:t>Light quarks &amp; Confinement</a:t>
            </a:r>
          </a:p>
        </p:txBody>
      </p:sp>
      <p:sp>
        <p:nvSpPr>
          <p:cNvPr id="3" name="Content Placeholder 2"/>
          <p:cNvSpPr>
            <a:spLocks noGrp="1"/>
          </p:cNvSpPr>
          <p:nvPr>
            <p:ph idx="1"/>
          </p:nvPr>
        </p:nvSpPr>
        <p:spPr>
          <a:xfrm>
            <a:off x="533400" y="914403"/>
            <a:ext cx="4572000" cy="4525963"/>
          </a:xfrm>
        </p:spPr>
        <p:txBody>
          <a:bodyPr/>
          <a:lstStyle/>
          <a:p>
            <a:r>
              <a:rPr lang="en-US" sz="2800" dirty="0"/>
              <a:t>In the presence of light quarks, </a:t>
            </a:r>
            <a:r>
              <a:rPr lang="en-US" sz="2800" i="1" dirty="0">
                <a:solidFill>
                  <a:srgbClr val="FF0000"/>
                </a:solidFill>
              </a:rPr>
              <a:t>pair creation seems to occur non-localized and instantaneously</a:t>
            </a:r>
          </a:p>
          <a:p>
            <a:r>
              <a:rPr lang="en-US" sz="2800" dirty="0"/>
              <a:t>No flux tube in a theory with light-quarks.  </a:t>
            </a:r>
          </a:p>
          <a:p>
            <a:r>
              <a:rPr lang="en-US" sz="2800" b="1" i="1" dirty="0">
                <a:solidFill>
                  <a:srgbClr val="C00000"/>
                </a:solidFill>
              </a:rPr>
              <a:t>Flux-tube is not the correct paradigm for confinement in </a:t>
            </a:r>
            <a:r>
              <a:rPr lang="en-US" sz="2800" b="1" i="1" dirty="0" err="1">
                <a:solidFill>
                  <a:srgbClr val="C00000"/>
                </a:solidFill>
              </a:rPr>
              <a:t>hadron</a:t>
            </a:r>
            <a:r>
              <a:rPr lang="en-US" sz="2800" b="1" i="1" dirty="0">
                <a:solidFill>
                  <a:srgbClr val="C00000"/>
                </a:solidFill>
              </a:rPr>
              <a:t> physics</a:t>
            </a:r>
          </a:p>
        </p:txBody>
      </p:sp>
      <p:sp>
        <p:nvSpPr>
          <p:cNvPr id="4" name="Date Placeholder 3"/>
          <p:cNvSpPr>
            <a:spLocks noGrp="1"/>
          </p:cNvSpPr>
          <p:nvPr>
            <p:ph type="dt" sz="half" idx="10"/>
          </p:nvPr>
        </p:nvSpPr>
        <p:spPr/>
        <p:txBody>
          <a:bodyPr/>
          <a:lstStyle/>
          <a:p>
            <a:r>
              <a:rPr lang="en-US"/>
              <a:t>.                    2025 October 13: NJU INP IWSHSSI 2025                                             (86)</a:t>
            </a:r>
            <a:endParaRPr lang="en-US" dirty="0"/>
          </a:p>
        </p:txBody>
      </p:sp>
      <p:sp>
        <p:nvSpPr>
          <p:cNvPr id="5" name="Footer Placeholder 4"/>
          <p:cNvSpPr>
            <a:spLocks noGrp="1"/>
          </p:cNvSpPr>
          <p:nvPr>
            <p:ph type="ftr" sz="quarter" idx="11"/>
          </p:nvPr>
        </p:nvSpPr>
        <p:spPr/>
        <p:txBody>
          <a:bodyPr/>
          <a:lstStyle/>
          <a:p>
            <a:r>
              <a:rPr lang="en-US" i="0"/>
              <a:t>Craig Roberts cdroberts@nju.edu.cn  470  1/4 Emergent Hadron Mass: Origins and Consequences</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69</a:t>
            </a:fld>
            <a:endParaRPr lang="en-US"/>
          </a:p>
        </p:txBody>
      </p:sp>
      <p:pic>
        <p:nvPicPr>
          <p:cNvPr id="7" name="Picture 6" descr="BaliFixed2.jpg"/>
          <p:cNvPicPr>
            <a:picLocks noChangeAspect="1"/>
          </p:cNvPicPr>
          <p:nvPr/>
        </p:nvPicPr>
        <p:blipFill>
          <a:blip r:embed="rId2" cstate="print"/>
          <a:stretch>
            <a:fillRect/>
          </a:stretch>
        </p:blipFill>
        <p:spPr>
          <a:xfrm>
            <a:off x="5105400" y="2133603"/>
            <a:ext cx="5562600" cy="4090711"/>
          </a:xfrm>
          <a:prstGeom prst="rect">
            <a:avLst/>
          </a:prstGeom>
        </p:spPr>
      </p:pic>
      <p:sp>
        <p:nvSpPr>
          <p:cNvPr id="8" name="TextBox 7"/>
          <p:cNvSpPr txBox="1"/>
          <p:nvPr/>
        </p:nvSpPr>
        <p:spPr>
          <a:xfrm>
            <a:off x="685800" y="0"/>
            <a:ext cx="3667286" cy="369332"/>
          </a:xfrm>
          <a:prstGeom prst="rect">
            <a:avLst/>
          </a:prstGeom>
          <a:noFill/>
        </p:spPr>
        <p:txBody>
          <a:bodyPr wrap="none" rtlCol="0">
            <a:spAutoFit/>
          </a:bodyPr>
          <a:lstStyle/>
          <a:p>
            <a:r>
              <a:rPr lang="en-US" i="1" dirty="0"/>
              <a:t>G. Bali </a:t>
            </a:r>
            <a:r>
              <a:rPr lang="en-US" dirty="0"/>
              <a:t>et al</a:t>
            </a:r>
            <a:r>
              <a:rPr lang="en-US" i="1" dirty="0"/>
              <a:t>., </a:t>
            </a:r>
            <a:r>
              <a:rPr lang="en-US" i="1" dirty="0" err="1">
                <a:hlinkClick r:id="rId3"/>
              </a:rPr>
              <a:t>PoS</a:t>
            </a:r>
            <a:r>
              <a:rPr lang="en-US" i="1" dirty="0">
                <a:hlinkClick r:id="rId3"/>
              </a:rPr>
              <a:t> LAT2005 (2006) 308</a:t>
            </a:r>
            <a:endParaRPr lang="en-US" i="1" dirty="0"/>
          </a:p>
        </p:txBody>
      </p:sp>
      <p:pic>
        <p:nvPicPr>
          <p:cNvPr id="10" name="Picture 9" descr="BaliFixed.jpg"/>
          <p:cNvPicPr>
            <a:picLocks noChangeAspect="1"/>
          </p:cNvPicPr>
          <p:nvPr/>
        </p:nvPicPr>
        <p:blipFill>
          <a:blip r:embed="rId4" cstate="print"/>
          <a:stretch>
            <a:fillRect/>
          </a:stretch>
        </p:blipFill>
        <p:spPr>
          <a:xfrm>
            <a:off x="5102433" y="2133600"/>
            <a:ext cx="5565571" cy="4191000"/>
          </a:xfrm>
          <a:prstGeom prst="rect">
            <a:avLst/>
          </a:prstGeom>
        </p:spPr>
      </p:pic>
    </p:spTree>
    <p:extLst>
      <p:ext uri="{BB962C8B-B14F-4D97-AF65-F5344CB8AC3E}">
        <p14:creationId xmlns:p14="http://schemas.microsoft.com/office/powerpoint/2010/main" val="23145150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10"/>
                                        </p:tgtEl>
                                      </p:cBhvr>
                                    </p:animEffect>
                                    <p:set>
                                      <p:cBhvr>
                                        <p:cTn id="7" dur="1" fill="hold">
                                          <p:stCondLst>
                                            <p:cond delay="1999"/>
                                          </p:stCondLst>
                                        </p:cTn>
                                        <p:tgtEl>
                                          <p:spTgt spid="10"/>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5CE1C-8EB4-41DE-839A-78DBC26AB025}"/>
              </a:ext>
            </a:extLst>
          </p:cNvPr>
          <p:cNvSpPr>
            <a:spLocks noGrp="1"/>
          </p:cNvSpPr>
          <p:nvPr>
            <p:ph type="title"/>
          </p:nvPr>
        </p:nvSpPr>
        <p:spPr>
          <a:xfrm>
            <a:off x="609600" y="228600"/>
            <a:ext cx="10972800" cy="1143000"/>
          </a:xfrm>
        </p:spPr>
        <p:txBody>
          <a:bodyPr wrap="square" anchor="t">
            <a:normAutofit/>
          </a:bodyPr>
          <a:lstStyle/>
          <a:p>
            <a:r>
              <a:rPr lang="en-GB" b="0" i="1">
                <a:ln w="0"/>
                <a:effectLst>
                  <a:outerShdw blurRad="38100" dist="25400" dir="5400000" algn="ctr" rotWithShape="0">
                    <a:srgbClr val="6E747A">
                      <a:alpha val="43000"/>
                    </a:srgbClr>
                  </a:outerShdw>
                </a:effectLst>
              </a:rPr>
              <a:t>Great Unifications</a:t>
            </a:r>
            <a:endParaRPr lang="en-US" b="0" i="1">
              <a:ln w="0"/>
              <a:effectLst>
                <a:outerShdw blurRad="38100" dist="25400" dir="5400000" algn="ctr" rotWithShape="0">
                  <a:srgbClr val="6E747A">
                    <a:alpha val="43000"/>
                  </a:srgbClr>
                </a:outerShdw>
              </a:effectLst>
            </a:endParaRPr>
          </a:p>
        </p:txBody>
      </p:sp>
      <p:sp>
        <p:nvSpPr>
          <p:cNvPr id="3" name="Content Placeholder 2">
            <a:extLst>
              <a:ext uri="{FF2B5EF4-FFF2-40B4-BE49-F238E27FC236}">
                <a16:creationId xmlns:a16="http://schemas.microsoft.com/office/drawing/2014/main" id="{9437E6B1-FA85-4FAA-8281-4C1A8B0F8805}"/>
              </a:ext>
            </a:extLst>
          </p:cNvPr>
          <p:cNvSpPr>
            <a:spLocks noGrp="1"/>
          </p:cNvSpPr>
          <p:nvPr>
            <p:ph sz="half" idx="1"/>
          </p:nvPr>
        </p:nvSpPr>
        <p:spPr>
          <a:xfrm>
            <a:off x="381000" y="820272"/>
            <a:ext cx="5943600" cy="4876800"/>
          </a:xfrm>
        </p:spPr>
        <p:txBody>
          <a:bodyPr wrap="square" anchor="t">
            <a:noAutofit/>
          </a:bodyPr>
          <a:lstStyle/>
          <a:p>
            <a:pPr>
              <a:buFont typeface="Wingdings" panose="05000000000000000000" pitchFamily="2" charset="2"/>
              <a:buChar char="ü"/>
            </a:pPr>
            <a:r>
              <a:rPr lang="en-US" sz="2200" dirty="0"/>
              <a:t>“Third Great Unification" – Standard Model of Particle Physics</a:t>
            </a:r>
          </a:p>
          <a:p>
            <a:pPr>
              <a:buFont typeface="Wingdings" panose="05000000000000000000" pitchFamily="2" charset="2"/>
              <a:buChar char="ü"/>
            </a:pPr>
            <a:r>
              <a:rPr lang="en-US" sz="2200" dirty="0"/>
              <a:t>1967 – S. Weinberg “A Model of Leptons” </a:t>
            </a:r>
          </a:p>
          <a:p>
            <a:pPr marL="0" indent="0">
              <a:buNone/>
            </a:pPr>
            <a:r>
              <a:rPr lang="en-US" sz="2200" dirty="0"/>
              <a:t>	</a:t>
            </a:r>
            <a:r>
              <a:rPr lang="en-GB" sz="2200" dirty="0"/>
              <a:t>∼ 15,100 citations </a:t>
            </a:r>
          </a:p>
          <a:p>
            <a:pPr>
              <a:buFont typeface="Wingdings" panose="05000000000000000000" pitchFamily="2" charset="2"/>
              <a:buChar char="ü"/>
            </a:pPr>
            <a:r>
              <a:rPr lang="en-US" sz="2200" dirty="0"/>
              <a:t>“The most successful theory ever conceived …”</a:t>
            </a:r>
          </a:p>
          <a:p>
            <a:pPr lvl="1">
              <a:buFont typeface="Wingdings" panose="05000000000000000000" pitchFamily="2" charset="2"/>
              <a:buChar char="ü"/>
            </a:pPr>
            <a:r>
              <a:rPr lang="en-US" sz="2000" dirty="0"/>
              <a:t>All particles predicted to exist have been found. </a:t>
            </a:r>
          </a:p>
          <a:p>
            <a:pPr lvl="1">
              <a:buFont typeface="Wingdings" panose="05000000000000000000" pitchFamily="2" charset="2"/>
              <a:buChar char="ü"/>
            </a:pPr>
            <a:r>
              <a:rPr lang="en-US" sz="2000" dirty="0"/>
              <a:t>The masses of those particles lie within 1% of the theoretical values anticipated by the model. </a:t>
            </a:r>
          </a:p>
          <a:p>
            <a:pPr lvl="1">
              <a:buFont typeface="Wingdings" panose="05000000000000000000" pitchFamily="2" charset="2"/>
              <a:buChar char="ü"/>
            </a:pPr>
            <a:r>
              <a:rPr lang="en-GB" sz="2000" dirty="0"/>
              <a:t>55 Nobel Prizes awarded for key developments and discoveries </a:t>
            </a:r>
          </a:p>
          <a:p>
            <a:pPr>
              <a:buFont typeface="Wingdings" panose="05000000000000000000" pitchFamily="2" charset="2"/>
              <a:buChar char="ü"/>
            </a:pPr>
            <a:r>
              <a:rPr lang="en-AU" sz="2200" dirty="0">
                <a:solidFill>
                  <a:schemeClr val="tx2">
                    <a:lumMod val="75000"/>
                  </a:schemeClr>
                </a:solidFill>
              </a:rPr>
              <a:t>Description of all known fundamental physics except for gravity, and gravity has no detectable effect when particles are studied a few at a time. </a:t>
            </a:r>
          </a:p>
          <a:p>
            <a:pPr>
              <a:buFont typeface="Wingdings" panose="05000000000000000000" pitchFamily="2" charset="2"/>
              <a:buChar char="ü"/>
            </a:pPr>
            <a:endParaRPr lang="en-GB" sz="2200" dirty="0"/>
          </a:p>
          <a:p>
            <a:pPr>
              <a:buFont typeface="Wingdings" panose="05000000000000000000" pitchFamily="2" charset="2"/>
              <a:buChar char="ü"/>
            </a:pPr>
            <a:endParaRPr lang="en-US" sz="2200" dirty="0"/>
          </a:p>
        </p:txBody>
      </p:sp>
      <p:pic>
        <p:nvPicPr>
          <p:cNvPr id="8" name="Picture 7">
            <a:extLst>
              <a:ext uri="{FF2B5EF4-FFF2-40B4-BE49-F238E27FC236}">
                <a16:creationId xmlns:a16="http://schemas.microsoft.com/office/drawing/2014/main" id="{83CE4183-C5EF-4256-AF72-01CDEB47492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426200" y="1996221"/>
            <a:ext cx="5384800" cy="3733922"/>
          </a:xfrm>
          <a:prstGeom prst="rect">
            <a:avLst/>
          </a:prstGeom>
          <a:noFill/>
        </p:spPr>
      </p:pic>
      <p:sp>
        <p:nvSpPr>
          <p:cNvPr id="4" name="Date Placeholder 3">
            <a:extLst>
              <a:ext uri="{FF2B5EF4-FFF2-40B4-BE49-F238E27FC236}">
                <a16:creationId xmlns:a16="http://schemas.microsoft.com/office/drawing/2014/main" id="{BD5FB891-D4B6-4ED6-AE68-A5C15FA4FCAF}"/>
              </a:ext>
            </a:extLst>
          </p:cNvPr>
          <p:cNvSpPr>
            <a:spLocks noGrp="1"/>
          </p:cNvSpPr>
          <p:nvPr>
            <p:ph type="dt" sz="half" idx="10"/>
          </p:nvPr>
        </p:nvSpPr>
        <p:spPr>
          <a:xfrm>
            <a:off x="7688358" y="6629400"/>
            <a:ext cx="4394201" cy="228600"/>
          </a:xfrm>
        </p:spPr>
        <p:txBody>
          <a:bodyPr wrap="square" anchor="t">
            <a:normAutofit/>
          </a:bodyPr>
          <a:lstStyle/>
          <a:p>
            <a:pPr>
              <a:lnSpc>
                <a:spcPct val="90000"/>
              </a:lnSpc>
              <a:spcAft>
                <a:spcPts val="600"/>
              </a:spcAft>
            </a:pPr>
            <a:r>
              <a:rPr lang="en-US"/>
              <a:t>.                    2025 October 13: NJU INP IWSHSSI 2025                                             (86)</a:t>
            </a:r>
          </a:p>
        </p:txBody>
      </p:sp>
      <p:sp>
        <p:nvSpPr>
          <p:cNvPr id="5" name="Footer Placeholder 4">
            <a:extLst>
              <a:ext uri="{FF2B5EF4-FFF2-40B4-BE49-F238E27FC236}">
                <a16:creationId xmlns:a16="http://schemas.microsoft.com/office/drawing/2014/main" id="{DF852610-F7FB-403C-8EDF-08210973F894}"/>
              </a:ext>
            </a:extLst>
          </p:cNvPr>
          <p:cNvSpPr>
            <a:spLocks noGrp="1"/>
          </p:cNvSpPr>
          <p:nvPr>
            <p:ph type="ftr" sz="quarter" idx="11"/>
          </p:nvPr>
        </p:nvSpPr>
        <p:spPr>
          <a:xfrm>
            <a:off x="876301" y="6307138"/>
            <a:ext cx="7922684" cy="228600"/>
          </a:xfrm>
        </p:spPr>
        <p:txBody>
          <a:bodyPr wrap="square" anchor="t">
            <a:normAutofit/>
          </a:bodyPr>
          <a:lstStyle/>
          <a:p>
            <a:pPr>
              <a:spcAft>
                <a:spcPts val="600"/>
              </a:spcAft>
            </a:pPr>
            <a:r>
              <a:rPr lang="en-US"/>
              <a:t>Craig Roberts cdroberts@nju.edu.cn  470  1/4 Emergent Hadron Mass: Origins and Consequences</a:t>
            </a:r>
          </a:p>
        </p:txBody>
      </p:sp>
      <p:sp>
        <p:nvSpPr>
          <p:cNvPr id="6" name="Slide Number Placeholder 5">
            <a:extLst>
              <a:ext uri="{FF2B5EF4-FFF2-40B4-BE49-F238E27FC236}">
                <a16:creationId xmlns:a16="http://schemas.microsoft.com/office/drawing/2014/main" id="{78378164-F2D4-4C44-B550-EBB72E086F4A}"/>
              </a:ext>
            </a:extLst>
          </p:cNvPr>
          <p:cNvSpPr>
            <a:spLocks noGrp="1"/>
          </p:cNvSpPr>
          <p:nvPr>
            <p:ph type="sldNum" sz="quarter" idx="12"/>
          </p:nvPr>
        </p:nvSpPr>
        <p:spPr>
          <a:xfrm>
            <a:off x="11480801" y="6489701"/>
            <a:ext cx="512233" cy="365125"/>
          </a:xfrm>
        </p:spPr>
        <p:txBody>
          <a:bodyPr wrap="square" anchor="t">
            <a:normAutofit/>
          </a:bodyPr>
          <a:lstStyle/>
          <a:p>
            <a:pPr>
              <a:spcAft>
                <a:spcPts val="600"/>
              </a:spcAft>
            </a:pPr>
            <a:fld id="{87034D8C-3CB4-402A-BC46-2AB14C0FE90A}" type="slidenum">
              <a:rPr lang="en-US" smtClean="0"/>
              <a:pPr>
                <a:spcAft>
                  <a:spcPts val="600"/>
                </a:spcAft>
              </a:pPr>
              <a:t>7</a:t>
            </a:fld>
            <a:endParaRPr lang="en-US"/>
          </a:p>
        </p:txBody>
      </p:sp>
    </p:spTree>
    <p:extLst>
      <p:ext uri="{BB962C8B-B14F-4D97-AF65-F5344CB8AC3E}">
        <p14:creationId xmlns:p14="http://schemas.microsoft.com/office/powerpoint/2010/main" val="3998327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3200" dirty="0"/>
              <a:t>Light quarks &amp; Confinement</a:t>
            </a:r>
          </a:p>
        </p:txBody>
      </p:sp>
      <p:sp>
        <p:nvSpPr>
          <p:cNvPr id="3" name="Content Placeholder 2"/>
          <p:cNvSpPr>
            <a:spLocks noGrp="1"/>
          </p:cNvSpPr>
          <p:nvPr>
            <p:ph idx="1"/>
          </p:nvPr>
        </p:nvSpPr>
        <p:spPr>
          <a:xfrm>
            <a:off x="533400" y="914403"/>
            <a:ext cx="4572000" cy="4525963"/>
          </a:xfrm>
        </p:spPr>
        <p:txBody>
          <a:bodyPr/>
          <a:lstStyle/>
          <a:p>
            <a:r>
              <a:rPr lang="en-US" sz="2800" dirty="0"/>
              <a:t>In the presence of light quarks, </a:t>
            </a:r>
            <a:r>
              <a:rPr lang="en-US" sz="2800" i="1" dirty="0">
                <a:solidFill>
                  <a:srgbClr val="FF0000"/>
                </a:solidFill>
              </a:rPr>
              <a:t>pair creation seems to occur non-localized and instantaneously</a:t>
            </a:r>
          </a:p>
          <a:p>
            <a:r>
              <a:rPr lang="en-US" sz="2800" dirty="0"/>
              <a:t>No flux tube in a theory with light-quarks.  </a:t>
            </a:r>
          </a:p>
          <a:p>
            <a:r>
              <a:rPr lang="en-US" sz="2800" b="1" i="1" dirty="0">
                <a:solidFill>
                  <a:srgbClr val="C00000"/>
                </a:solidFill>
              </a:rPr>
              <a:t>Flux-tube is not the correct paradigm for confinement in </a:t>
            </a:r>
            <a:r>
              <a:rPr lang="en-US" sz="2800" b="1" i="1" dirty="0" err="1">
                <a:solidFill>
                  <a:srgbClr val="C00000"/>
                </a:solidFill>
              </a:rPr>
              <a:t>hadron</a:t>
            </a:r>
            <a:r>
              <a:rPr lang="en-US" sz="2800" b="1" i="1" dirty="0">
                <a:solidFill>
                  <a:srgbClr val="C00000"/>
                </a:solidFill>
              </a:rPr>
              <a:t> physics</a:t>
            </a:r>
          </a:p>
        </p:txBody>
      </p:sp>
      <p:sp>
        <p:nvSpPr>
          <p:cNvPr id="4" name="Date Placeholder 3"/>
          <p:cNvSpPr>
            <a:spLocks noGrp="1"/>
          </p:cNvSpPr>
          <p:nvPr>
            <p:ph type="dt" sz="half" idx="10"/>
          </p:nvPr>
        </p:nvSpPr>
        <p:spPr/>
        <p:txBody>
          <a:bodyPr/>
          <a:lstStyle/>
          <a:p>
            <a:r>
              <a:rPr lang="en-US"/>
              <a:t>.                    2025 October 13: NJU INP IWSHSSI 2025                                             (86)</a:t>
            </a:r>
            <a:endParaRPr lang="en-US" dirty="0"/>
          </a:p>
        </p:txBody>
      </p:sp>
      <p:sp>
        <p:nvSpPr>
          <p:cNvPr id="5" name="Footer Placeholder 4"/>
          <p:cNvSpPr>
            <a:spLocks noGrp="1"/>
          </p:cNvSpPr>
          <p:nvPr>
            <p:ph type="ftr" sz="quarter" idx="11"/>
          </p:nvPr>
        </p:nvSpPr>
        <p:spPr/>
        <p:txBody>
          <a:bodyPr/>
          <a:lstStyle/>
          <a:p>
            <a:r>
              <a:rPr lang="en-US" i="0"/>
              <a:t>Craig Roberts cdroberts@nju.edu.cn  470  1/4 Emergent Hadron Mass: Origins and Consequences</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70</a:t>
            </a:fld>
            <a:endParaRPr lang="en-US"/>
          </a:p>
        </p:txBody>
      </p:sp>
      <p:pic>
        <p:nvPicPr>
          <p:cNvPr id="7" name="Picture 6" descr="BaliFixed2.jpg"/>
          <p:cNvPicPr>
            <a:picLocks noChangeAspect="1"/>
          </p:cNvPicPr>
          <p:nvPr/>
        </p:nvPicPr>
        <p:blipFill>
          <a:blip r:embed="rId3" cstate="print"/>
          <a:stretch>
            <a:fillRect/>
          </a:stretch>
        </p:blipFill>
        <p:spPr>
          <a:xfrm>
            <a:off x="5105400" y="2133603"/>
            <a:ext cx="5562600" cy="4090711"/>
          </a:xfrm>
          <a:prstGeom prst="rect">
            <a:avLst/>
          </a:prstGeom>
        </p:spPr>
      </p:pic>
      <p:sp>
        <p:nvSpPr>
          <p:cNvPr id="8" name="TextBox 7"/>
          <p:cNvSpPr txBox="1"/>
          <p:nvPr/>
        </p:nvSpPr>
        <p:spPr>
          <a:xfrm>
            <a:off x="1524000" y="0"/>
            <a:ext cx="3667286" cy="369332"/>
          </a:xfrm>
          <a:prstGeom prst="rect">
            <a:avLst/>
          </a:prstGeom>
          <a:noFill/>
        </p:spPr>
        <p:txBody>
          <a:bodyPr wrap="none" rtlCol="0">
            <a:spAutoFit/>
          </a:bodyPr>
          <a:lstStyle/>
          <a:p>
            <a:r>
              <a:rPr lang="en-US" i="1" dirty="0"/>
              <a:t>G. Bali </a:t>
            </a:r>
            <a:r>
              <a:rPr lang="en-US" dirty="0"/>
              <a:t>et al</a:t>
            </a:r>
            <a:r>
              <a:rPr lang="en-US" i="1" dirty="0"/>
              <a:t>., </a:t>
            </a:r>
            <a:r>
              <a:rPr lang="en-US" i="1" dirty="0" err="1">
                <a:hlinkClick r:id="rId4"/>
              </a:rPr>
              <a:t>PoS</a:t>
            </a:r>
            <a:r>
              <a:rPr lang="en-US" i="1" dirty="0">
                <a:hlinkClick r:id="rId4"/>
              </a:rPr>
              <a:t> LAT2005 (2006) 308</a:t>
            </a:r>
            <a:endParaRPr lang="en-US" i="1" dirty="0"/>
          </a:p>
        </p:txBody>
      </p:sp>
      <p:sp>
        <p:nvSpPr>
          <p:cNvPr id="11" name="Rectangle 10"/>
          <p:cNvSpPr/>
          <p:nvPr/>
        </p:nvSpPr>
        <p:spPr bwMode="auto">
          <a:xfrm rot="18847116">
            <a:off x="6800283" y="2896786"/>
            <a:ext cx="3581400" cy="930473"/>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en-US" dirty="0">
                <a:solidFill>
                  <a:srgbClr val="FF0000"/>
                </a:solidFill>
                <a:latin typeface="Calibri" pitchFamily="34" charset="0"/>
              </a:rPr>
              <a:t>Nothing here, between the hadrons. No flux tubes, no condensates.  </a:t>
            </a:r>
          </a:p>
          <a:p>
            <a:pPr algn="ctr" fontAlgn="base">
              <a:spcBef>
                <a:spcPct val="0"/>
              </a:spcBef>
              <a:spcAft>
                <a:spcPct val="0"/>
              </a:spcAft>
            </a:pPr>
            <a:r>
              <a:rPr lang="en-US" dirty="0">
                <a:solidFill>
                  <a:srgbClr val="FF0000"/>
                </a:solidFill>
                <a:latin typeface="Calibri" pitchFamily="34" charset="0"/>
              </a:rPr>
              <a:t>It’s the “trivial vacuum.”</a:t>
            </a:r>
          </a:p>
        </p:txBody>
      </p:sp>
      <p:sp>
        <p:nvSpPr>
          <p:cNvPr id="9" name="TextBox 8"/>
          <p:cNvSpPr txBox="1"/>
          <p:nvPr/>
        </p:nvSpPr>
        <p:spPr>
          <a:xfrm>
            <a:off x="6671795" y="1076236"/>
            <a:ext cx="3413114" cy="600164"/>
          </a:xfrm>
          <a:prstGeom prst="rect">
            <a:avLst/>
          </a:prstGeom>
          <a:noFill/>
        </p:spPr>
        <p:txBody>
          <a:bodyPr wrap="none" rtlCol="0">
            <a:spAutoFit/>
          </a:bodyPr>
          <a:lstStyle/>
          <a:p>
            <a:r>
              <a:rPr lang="en-AU" sz="1100" i="1" dirty="0">
                <a:solidFill>
                  <a:srgbClr val="0000FF"/>
                </a:solidFill>
              </a:rPr>
              <a:t>Confinement contains condensates</a:t>
            </a:r>
            <a:br>
              <a:rPr lang="en-AU" sz="1100" dirty="0">
                <a:solidFill>
                  <a:srgbClr val="0000FF"/>
                </a:solidFill>
              </a:rPr>
            </a:br>
            <a:r>
              <a:rPr lang="en-AU" sz="1100" dirty="0">
                <a:solidFill>
                  <a:srgbClr val="0000FF"/>
                </a:solidFill>
              </a:rPr>
              <a:t>Brodsky, Roberts, </a:t>
            </a:r>
            <a:r>
              <a:rPr lang="en-AU" sz="1100" dirty="0" err="1">
                <a:solidFill>
                  <a:srgbClr val="0000FF"/>
                </a:solidFill>
              </a:rPr>
              <a:t>Shrock,Tandy</a:t>
            </a:r>
            <a:br>
              <a:rPr lang="en-AU" sz="1100" dirty="0">
                <a:solidFill>
                  <a:srgbClr val="0000FF"/>
                </a:solidFill>
              </a:rPr>
            </a:br>
            <a:r>
              <a:rPr lang="en-AU" sz="1100" dirty="0">
                <a:hlinkClick r:id="rId5"/>
              </a:rPr>
              <a:t>arXiv:1202.2376 [</a:t>
            </a:r>
            <a:r>
              <a:rPr lang="en-AU" sz="1100" dirty="0" err="1">
                <a:hlinkClick r:id="rId5"/>
              </a:rPr>
              <a:t>nucl-th</a:t>
            </a:r>
            <a:r>
              <a:rPr lang="en-AU" sz="1100" dirty="0">
                <a:hlinkClick r:id="rId5"/>
              </a:rPr>
              <a:t>]</a:t>
            </a:r>
            <a:r>
              <a:rPr lang="en-AU" sz="1100" dirty="0"/>
              <a:t>, </a:t>
            </a:r>
            <a:r>
              <a:rPr lang="en-AU" sz="1100" dirty="0">
                <a:hlinkClick r:id="rId6"/>
              </a:rPr>
              <a:t>Phys. Rev. C</a:t>
            </a:r>
            <a:r>
              <a:rPr lang="en-AU" sz="1100" b="1" dirty="0">
                <a:hlinkClick r:id="rId6"/>
              </a:rPr>
              <a:t>85</a:t>
            </a:r>
            <a:r>
              <a:rPr lang="en-AU" sz="1100" dirty="0">
                <a:hlinkClick r:id="rId6"/>
              </a:rPr>
              <a:t> (2012) 065202</a:t>
            </a:r>
            <a:endParaRPr lang="en-GB" sz="1100" dirty="0"/>
          </a:p>
        </p:txBody>
      </p:sp>
    </p:spTree>
    <p:extLst>
      <p:ext uri="{BB962C8B-B14F-4D97-AF65-F5344CB8AC3E}">
        <p14:creationId xmlns:p14="http://schemas.microsoft.com/office/powerpoint/2010/main" val="2526800204"/>
      </p:ext>
    </p:extLst>
  </p:cSld>
  <p:clrMapOvr>
    <a:masterClrMapping/>
  </p:clrMapOvr>
  <p:transition>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669015" y="6629400"/>
            <a:ext cx="4410826" cy="244474"/>
          </a:xfrm>
        </p:spPr>
        <p:txBody>
          <a:bodyPr/>
          <a:lstStyle/>
          <a:p>
            <a:r>
              <a:rPr lang="en-US"/>
              <a:t>.                    2025 October 13: NJU INP IWSHSSI 2025                                             (86)</a:t>
            </a:r>
            <a:endParaRPr lang="en-US" dirty="0"/>
          </a:p>
        </p:txBody>
      </p:sp>
      <p:sp>
        <p:nvSpPr>
          <p:cNvPr id="3" name="Footer Placeholder 2"/>
          <p:cNvSpPr>
            <a:spLocks noGrp="1"/>
          </p:cNvSpPr>
          <p:nvPr>
            <p:ph type="ftr" sz="quarter" idx="11"/>
          </p:nvPr>
        </p:nvSpPr>
        <p:spPr/>
        <p:txBody>
          <a:bodyPr/>
          <a:lstStyle/>
          <a:p>
            <a:r>
              <a:rPr lang="en-US"/>
              <a:t>Craig Roberts cdroberts@nju.edu.cn  470  1/4 Emergent Hadron Mass: Origins and Consequences</a:t>
            </a:r>
          </a:p>
        </p:txBody>
      </p:sp>
      <p:sp>
        <p:nvSpPr>
          <p:cNvPr id="4" name="Slide Number Placeholder 3"/>
          <p:cNvSpPr>
            <a:spLocks noGrp="1"/>
          </p:cNvSpPr>
          <p:nvPr>
            <p:ph type="sldNum" sz="quarter" idx="12"/>
          </p:nvPr>
        </p:nvSpPr>
        <p:spPr/>
        <p:txBody>
          <a:bodyPr/>
          <a:lstStyle/>
          <a:p>
            <a:fld id="{87034D8C-3CB4-402A-BC46-2AB14C0FE90A}" type="slidenum">
              <a:rPr lang="en-US" smtClean="0"/>
              <a:pPr/>
              <a:t>71</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268200" cy="6873875"/>
          </a:xfrm>
          <a:prstGeom prst="rect">
            <a:avLst/>
          </a:prstGeom>
        </p:spPr>
      </p:pic>
    </p:spTree>
    <p:extLst>
      <p:ext uri="{BB962C8B-B14F-4D97-AF65-F5344CB8AC3E}">
        <p14:creationId xmlns:p14="http://schemas.microsoft.com/office/powerpoint/2010/main" val="80017614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810126"/>
            <a:ext cx="9144000" cy="1362075"/>
          </a:xfrm>
        </p:spPr>
        <p:txBody>
          <a:bodyPr/>
          <a:lstStyle/>
          <a:p>
            <a:pPr algn="ctr"/>
            <a:r>
              <a:rPr lang="en-US" sz="60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rPr>
              <a:t>QCD’s Running Coupling</a:t>
            </a:r>
            <a:endParaRPr lang="en-US" sz="6600" dirty="0"/>
          </a:p>
        </p:txBody>
      </p:sp>
      <p:sp>
        <p:nvSpPr>
          <p:cNvPr id="3" name="Text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r>
              <a:rPr lang="en-US"/>
              <a:t>Craig Roberts cdroberts@nju.edu.cn  470  1/4 Emergent Hadron Mass: Origins and Consequences</a:t>
            </a:r>
          </a:p>
        </p:txBody>
      </p:sp>
      <p:sp>
        <p:nvSpPr>
          <p:cNvPr id="6" name="Slide Number Placeholder 5"/>
          <p:cNvSpPr>
            <a:spLocks noGrp="1"/>
          </p:cNvSpPr>
          <p:nvPr>
            <p:ph type="sldNum" sz="quarter" idx="12"/>
          </p:nvPr>
        </p:nvSpPr>
        <p:spPr/>
        <p:txBody>
          <a:bodyPr/>
          <a:lstStyle/>
          <a:p>
            <a:fld id="{87034D8C-3CB4-402A-BC46-2AB14C0FE90A}" type="slidenum">
              <a:rPr lang="en-US" smtClean="0"/>
              <a:pPr/>
              <a:t>72</a:t>
            </a:fld>
            <a:endParaRPr lang="en-US"/>
          </a:p>
        </p:txBody>
      </p:sp>
      <p:pic>
        <p:nvPicPr>
          <p:cNvPr id="8" name="Picture 7" descr="QCDalpha.jpg"/>
          <p:cNvPicPr>
            <a:picLocks noChangeAspect="1"/>
          </p:cNvPicPr>
          <p:nvPr/>
        </p:nvPicPr>
        <p:blipFill>
          <a:blip r:embed="rId2" cstate="print"/>
          <a:stretch>
            <a:fillRect/>
          </a:stretch>
        </p:blipFill>
        <p:spPr>
          <a:xfrm>
            <a:off x="3884440" y="298598"/>
            <a:ext cx="4268960" cy="4511528"/>
          </a:xfrm>
          <a:prstGeom prst="rect">
            <a:avLst/>
          </a:prstGeom>
          <a:ln>
            <a:noFill/>
          </a:ln>
          <a:effectLst>
            <a:outerShdw blurRad="190500" algn="tl" rotWithShape="0">
              <a:srgbClr val="000000">
                <a:alpha val="70000"/>
              </a:srgbClr>
            </a:outerShdw>
          </a:effectLst>
        </p:spPr>
      </p:pic>
      <p:sp>
        <p:nvSpPr>
          <p:cNvPr id="9" name="TextBox 8"/>
          <p:cNvSpPr txBox="1"/>
          <p:nvPr/>
        </p:nvSpPr>
        <p:spPr>
          <a:xfrm>
            <a:off x="1600200" y="2286000"/>
            <a:ext cx="1971181" cy="923330"/>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GB" b="1" dirty="0">
                <a:solidFill>
                  <a:srgbClr val="C00000"/>
                </a:solidFill>
              </a:rPr>
              <a:t>⇐</a:t>
            </a:r>
          </a:p>
          <a:p>
            <a:r>
              <a:rPr lang="en-GB" b="1" dirty="0">
                <a:solidFill>
                  <a:srgbClr val="C00000"/>
                </a:solidFill>
              </a:rPr>
              <a:t>What’s happening </a:t>
            </a:r>
          </a:p>
          <a:p>
            <a:r>
              <a:rPr lang="en-GB" b="1" dirty="0">
                <a:solidFill>
                  <a:srgbClr val="C00000"/>
                </a:solidFill>
              </a:rPr>
              <a:t>out here?!</a:t>
            </a:r>
          </a:p>
        </p:txBody>
      </p:sp>
      <p:sp>
        <p:nvSpPr>
          <p:cNvPr id="10" name="Date Placeholder 3"/>
          <p:cNvSpPr>
            <a:spLocks noGrp="1"/>
          </p:cNvSpPr>
          <p:nvPr>
            <p:ph type="dt" sz="half" idx="10"/>
          </p:nvPr>
        </p:nvSpPr>
        <p:spPr>
          <a:xfrm>
            <a:off x="7672752" y="6629400"/>
            <a:ext cx="4410740" cy="381000"/>
          </a:xfrm>
        </p:spPr>
        <p:txBody>
          <a:bodyPr/>
          <a:lstStyle/>
          <a:p>
            <a:r>
              <a:rPr lang="en-US"/>
              <a:t>.                    2025 October 13: NJU INP IWSHSSI 2025                                             (86)</a:t>
            </a:r>
            <a:endParaRPr lang="en-US" dirty="0"/>
          </a:p>
        </p:txBody>
      </p:sp>
      <p:pic>
        <p:nvPicPr>
          <p:cNvPr id="12" name="Picture 11">
            <a:extLst>
              <a:ext uri="{FF2B5EF4-FFF2-40B4-BE49-F238E27FC236}">
                <a16:creationId xmlns:a16="http://schemas.microsoft.com/office/drawing/2014/main" id="{8226B2BD-1CDC-4CBC-9778-C4D73AEF718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11556" y="75407"/>
            <a:ext cx="1574444" cy="1574444"/>
          </a:xfrm>
          <a:prstGeom prst="rect">
            <a:avLst/>
          </a:prstGeom>
        </p:spPr>
      </p:pic>
      <p:sp>
        <p:nvSpPr>
          <p:cNvPr id="13" name="TextBox 12">
            <a:extLst>
              <a:ext uri="{FF2B5EF4-FFF2-40B4-BE49-F238E27FC236}">
                <a16:creationId xmlns:a16="http://schemas.microsoft.com/office/drawing/2014/main" id="{32C6CC6C-178B-41C0-9DE7-DEAF020F3007}"/>
              </a:ext>
            </a:extLst>
          </p:cNvPr>
          <p:cNvSpPr txBox="1"/>
          <p:nvPr/>
        </p:nvSpPr>
        <p:spPr>
          <a:xfrm>
            <a:off x="381000" y="1417990"/>
            <a:ext cx="2119491" cy="369332"/>
          </a:xfrm>
          <a:prstGeom prst="rect">
            <a:avLst/>
          </a:prstGeom>
          <a:noFill/>
        </p:spPr>
        <p:txBody>
          <a:bodyPr wrap="none" rtlCol="0">
            <a:spAutoFit/>
          </a:bodyPr>
          <a:lstStyle/>
          <a:p>
            <a:r>
              <a:rPr lang="en-GB" dirty="0">
                <a:solidFill>
                  <a:srgbClr val="008000"/>
                </a:solidFill>
              </a:rPr>
              <a:t>This is where we live</a:t>
            </a:r>
          </a:p>
        </p:txBody>
      </p:sp>
    </p:spTree>
    <p:extLst>
      <p:ext uri="{BB962C8B-B14F-4D97-AF65-F5344CB8AC3E}">
        <p14:creationId xmlns:p14="http://schemas.microsoft.com/office/powerpoint/2010/main" val="3559275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
                                        <p:tgtEl>
                                          <p:spTgt spid="9"/>
                                        </p:tgtEl>
                                      </p:cBhvr>
                                    </p:animEffect>
                                    <p:anim calcmode="lin" valueType="num">
                                      <p:cBhvr>
                                        <p:cTn id="8" dur="400" fill="hold"/>
                                        <p:tgtEl>
                                          <p:spTgt spid="9"/>
                                        </p:tgtEl>
                                        <p:attrNameLst>
                                          <p:attrName>ppt_x</p:attrName>
                                        </p:attrNameLst>
                                      </p:cBhvr>
                                      <p:tavLst>
                                        <p:tav tm="0">
                                          <p:val>
                                            <p:strVal val="#ppt_x"/>
                                          </p:val>
                                        </p:tav>
                                        <p:tav tm="100000">
                                          <p:val>
                                            <p:strVal val="#ppt_x"/>
                                          </p:val>
                                        </p:tav>
                                      </p:tavLst>
                                    </p:anim>
                                    <p:anim calcmode="lin" valueType="num">
                                      <p:cBhvr>
                                        <p:cTn id="9" dur="400" fill="hold"/>
                                        <p:tgtEl>
                                          <p:spTgt spid="9"/>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E41F3B-5DEB-2620-2159-46AA7953338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513214" y="1773047"/>
            <a:ext cx="5737572" cy="4344477"/>
          </a:xfrm>
          <a:prstGeom prst="rect">
            <a:avLst/>
          </a:prstGeom>
        </p:spPr>
      </p:pic>
      <p:sp>
        <p:nvSpPr>
          <p:cNvPr id="3" name="Content Placeholder 2"/>
          <p:cNvSpPr>
            <a:spLocks noGrp="1"/>
          </p:cNvSpPr>
          <p:nvPr>
            <p:ph idx="1"/>
          </p:nvPr>
        </p:nvSpPr>
        <p:spPr>
          <a:xfrm>
            <a:off x="381000" y="1570041"/>
            <a:ext cx="5257800" cy="4525963"/>
          </a:xfrm>
        </p:spPr>
        <p:txBody>
          <a:bodyPr/>
          <a:lstStyle/>
          <a:p>
            <a:r>
              <a:rPr lang="en-GB" dirty="0"/>
              <a:t>Modern continuum &amp; lattice methods for analysing gauge sector enable QED-like effective charge to be defined in QCD</a:t>
            </a:r>
          </a:p>
          <a:p>
            <a:r>
              <a:rPr lang="en-GB" dirty="0"/>
              <a:t>Combined continuum and lattice analysis of QCD’s gauge sector yields a parameter-free prediction</a:t>
            </a:r>
          </a:p>
          <a:p>
            <a:pPr>
              <a:spcBef>
                <a:spcPts val="1800"/>
              </a:spcBef>
            </a:pPr>
            <a:r>
              <a:rPr lang="en-GB" sz="2800" dirty="0"/>
              <a:t>What is this telling us?</a:t>
            </a:r>
          </a:p>
          <a:p>
            <a:endParaRPr lang="en-GB" dirty="0"/>
          </a:p>
        </p:txBody>
      </p:sp>
      <p:sp>
        <p:nvSpPr>
          <p:cNvPr id="2" name="Title 1"/>
          <p:cNvSpPr>
            <a:spLocks noGrp="1"/>
          </p:cNvSpPr>
          <p:nvPr>
            <p:ph type="title"/>
          </p:nvPr>
        </p:nvSpPr>
        <p:spPr/>
        <p:txBody>
          <a:bodyPr/>
          <a:lstStyle/>
          <a:p>
            <a:pPr algn="r"/>
            <a:r>
              <a:rPr lang="en-GB" sz="2800" dirty="0"/>
              <a:t>Process-</a:t>
            </a:r>
            <a:r>
              <a:rPr lang="en-GB" sz="2800" u="sng" dirty="0"/>
              <a:t>independent </a:t>
            </a:r>
            <a:br>
              <a:rPr lang="en-GB" sz="2800" u="sng" dirty="0"/>
            </a:br>
            <a:r>
              <a:rPr lang="en-GB" sz="2800" dirty="0"/>
              <a:t>effective-charge in QCD</a:t>
            </a:r>
          </a:p>
        </p:txBody>
      </p:sp>
      <p:sp>
        <p:nvSpPr>
          <p:cNvPr id="4" name="Date Placeholder 3"/>
          <p:cNvSpPr>
            <a:spLocks noGrp="1"/>
          </p:cNvSpPr>
          <p:nvPr>
            <p:ph type="dt" sz="half" idx="10"/>
          </p:nvPr>
        </p:nvSpPr>
        <p:spPr/>
        <p:txBody>
          <a:bodyPr/>
          <a:lstStyle/>
          <a:p>
            <a:r>
              <a:rPr lang="en-US"/>
              <a:t>.                    2025 October 13: NJU INP IWSHSSI 2025                                             (86)</a:t>
            </a:r>
            <a:endParaRPr lang="en-US" dirty="0"/>
          </a:p>
        </p:txBody>
      </p:sp>
      <p:sp>
        <p:nvSpPr>
          <p:cNvPr id="5" name="Footer Placeholder 4"/>
          <p:cNvSpPr>
            <a:spLocks noGrp="1"/>
          </p:cNvSpPr>
          <p:nvPr>
            <p:ph type="ftr" sz="quarter" idx="11"/>
          </p:nvPr>
        </p:nvSpPr>
        <p:spPr>
          <a:xfrm>
            <a:off x="2133470" y="6362700"/>
            <a:ext cx="5942013" cy="228600"/>
          </a:xfrm>
        </p:spPr>
        <p:txBody>
          <a:bodyPr/>
          <a:lstStyle/>
          <a:p>
            <a:r>
              <a:rPr lang="en-US"/>
              <a:t>Craig Roberts cdroberts@nju.edu.cn  470  1/4 Emergent Hadron Mass: Origins and Consequences</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73</a:t>
            </a:fld>
            <a:endParaRPr lang="en-US"/>
          </a:p>
        </p:txBody>
      </p:sp>
      <p:cxnSp>
        <p:nvCxnSpPr>
          <p:cNvPr id="8" name="Straight Arrow Connector 7"/>
          <p:cNvCxnSpPr>
            <a:cxnSpLocks/>
          </p:cNvCxnSpPr>
          <p:nvPr/>
        </p:nvCxnSpPr>
        <p:spPr>
          <a:xfrm flipV="1">
            <a:off x="4191000" y="2362200"/>
            <a:ext cx="3048000" cy="1676400"/>
          </a:xfrm>
          <a:prstGeom prst="straightConnector1">
            <a:avLst/>
          </a:prstGeom>
          <a:ln w="28575">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auto">
          <a:xfrm flipH="1">
            <a:off x="8382000" y="1876982"/>
            <a:ext cx="10687" cy="3537720"/>
          </a:xfrm>
          <a:prstGeom prst="line">
            <a:avLst/>
          </a:prstGeom>
          <a:noFill/>
          <a:ln w="19050" cap="flat" cmpd="sng" algn="ctr">
            <a:solidFill>
              <a:schemeClr val="tx2"/>
            </a:solidFill>
            <a:prstDash val="lgDash"/>
            <a:round/>
            <a:headEnd type="none" w="med" len="med"/>
            <a:tailEnd type="none" w="med" len="med"/>
          </a:ln>
          <a:effectLst/>
        </p:spPr>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BCE759E9-A71A-47FF-B87D-282AD1F48BCF}"/>
                  </a:ext>
                </a:extLst>
              </p:cNvPr>
              <p:cNvSpPr txBox="1"/>
              <p:nvPr/>
            </p:nvSpPr>
            <p:spPr>
              <a:xfrm>
                <a:off x="5943600" y="1040779"/>
                <a:ext cx="3048000" cy="769441"/>
              </a:xfrm>
              <a:prstGeom prst="rect">
                <a:avLst/>
              </a:prstGeom>
              <a:noFill/>
            </p:spPr>
            <p:txBody>
              <a:bodyPr wrap="square" rtlCol="0">
                <a:spAutoFit/>
              </a:bodyPr>
              <a:lstStyle/>
              <a:p>
                <a:r>
                  <a:rPr lang="en-GB" sz="2200" dirty="0">
                    <a:solidFill>
                      <a:schemeClr val="accent1">
                        <a:lumMod val="50000"/>
                      </a:schemeClr>
                    </a:solidFill>
                  </a:rPr>
                  <a:t>RGI PI strong coupling</a:t>
                </a:r>
              </a:p>
              <a:p>
                <a:r>
                  <a:rPr lang="en-GB" sz="2200" dirty="0">
                    <a:solidFill>
                      <a:schemeClr val="accent1">
                        <a:lumMod val="50000"/>
                      </a:schemeClr>
                    </a:solidFill>
                  </a:rPr>
                  <a:t> </a:t>
                </a:r>
                <a14:m>
                  <m:oMath xmlns:m="http://schemas.openxmlformats.org/officeDocument/2006/math">
                    <m:sSub>
                      <m:sSubPr>
                        <m:ctrlPr>
                          <a:rPr lang="en-GB" sz="2200" i="1" smtClean="0">
                            <a:solidFill>
                              <a:schemeClr val="accent1">
                                <a:lumMod val="50000"/>
                              </a:schemeClr>
                            </a:solidFill>
                            <a:latin typeface="Cambria Math" panose="02040503050406030204" pitchFamily="18" charset="0"/>
                          </a:rPr>
                        </m:ctrlPr>
                      </m:sSubPr>
                      <m:e>
                        <m:r>
                          <a:rPr lang="en-GB" sz="2200" b="0" i="1" smtClean="0">
                            <a:solidFill>
                              <a:schemeClr val="accent1">
                                <a:lumMod val="50000"/>
                              </a:schemeClr>
                            </a:solidFill>
                            <a:latin typeface="Cambria Math" panose="02040503050406030204" pitchFamily="18" charset="0"/>
                          </a:rPr>
                          <m:t>𝛼</m:t>
                        </m:r>
                      </m:e>
                      <m:sub>
                        <m:r>
                          <a:rPr lang="en-GB" sz="2200" b="0" i="1" smtClean="0">
                            <a:solidFill>
                              <a:schemeClr val="accent1">
                                <a:lumMod val="50000"/>
                              </a:schemeClr>
                            </a:solidFill>
                            <a:latin typeface="Cambria Math" panose="02040503050406030204" pitchFamily="18" charset="0"/>
                          </a:rPr>
                          <m:t>0</m:t>
                        </m:r>
                      </m:sub>
                    </m:sSub>
                    <m:r>
                      <a:rPr lang="en-GB" sz="2200" b="0" i="1" smtClean="0">
                        <a:solidFill>
                          <a:schemeClr val="accent1">
                            <a:lumMod val="50000"/>
                          </a:schemeClr>
                        </a:solidFill>
                        <a:latin typeface="Cambria Math" panose="02040503050406030204" pitchFamily="18" charset="0"/>
                      </a:rPr>
                      <m:t>=0.97</m:t>
                    </m:r>
                    <m:d>
                      <m:dPr>
                        <m:ctrlPr>
                          <a:rPr lang="en-GB" sz="2200" b="0" i="1" smtClean="0">
                            <a:solidFill>
                              <a:schemeClr val="accent1">
                                <a:lumMod val="50000"/>
                              </a:schemeClr>
                            </a:solidFill>
                            <a:latin typeface="Cambria Math" panose="02040503050406030204" pitchFamily="18" charset="0"/>
                          </a:rPr>
                        </m:ctrlPr>
                      </m:dPr>
                      <m:e>
                        <m:r>
                          <a:rPr lang="en-GB" sz="2200" b="0" i="1" smtClean="0">
                            <a:solidFill>
                              <a:schemeClr val="accent1">
                                <a:lumMod val="50000"/>
                              </a:schemeClr>
                            </a:solidFill>
                            <a:latin typeface="Cambria Math" panose="02040503050406030204" pitchFamily="18" charset="0"/>
                          </a:rPr>
                          <m:t>4</m:t>
                        </m:r>
                      </m:e>
                    </m:d>
                    <m:r>
                      <a:rPr lang="en-GB" sz="2200" b="0" i="1" smtClean="0">
                        <a:solidFill>
                          <a:schemeClr val="accent1">
                            <a:lumMod val="50000"/>
                          </a:schemeClr>
                        </a:solidFill>
                        <a:latin typeface="Cambria Math" panose="02040503050406030204" pitchFamily="18" charset="0"/>
                      </a:rPr>
                      <m:t>𝜋</m:t>
                    </m:r>
                  </m:oMath>
                </a14:m>
                <a:endParaRPr lang="en-US" sz="2200" dirty="0">
                  <a:solidFill>
                    <a:schemeClr val="accent1">
                      <a:lumMod val="50000"/>
                    </a:schemeClr>
                  </a:solidFill>
                </a:endParaRPr>
              </a:p>
            </p:txBody>
          </p:sp>
        </mc:Choice>
        <mc:Fallback xmlns="">
          <p:sp>
            <p:nvSpPr>
              <p:cNvPr id="14" name="TextBox 13">
                <a:extLst>
                  <a:ext uri="{FF2B5EF4-FFF2-40B4-BE49-F238E27FC236}">
                    <a16:creationId xmlns:a16="http://schemas.microsoft.com/office/drawing/2014/main" id="{BCE759E9-A71A-47FF-B87D-282AD1F48BCF}"/>
                  </a:ext>
                </a:extLst>
              </p:cNvPr>
              <p:cNvSpPr txBox="1">
                <a:spLocks noRot="1" noChangeAspect="1" noMove="1" noResize="1" noEditPoints="1" noAdjustHandles="1" noChangeArrowheads="1" noChangeShapeType="1" noTextEdit="1"/>
              </p:cNvSpPr>
              <p:nvPr/>
            </p:nvSpPr>
            <p:spPr>
              <a:xfrm>
                <a:off x="5943600" y="1040779"/>
                <a:ext cx="3048000" cy="769441"/>
              </a:xfrm>
              <a:prstGeom prst="rect">
                <a:avLst/>
              </a:prstGeom>
              <a:blipFill>
                <a:blip r:embed="rId3"/>
                <a:stretch>
                  <a:fillRect l="-2600" t="-5556"/>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id="{11151F9F-A4B3-4F4D-B80D-39B832926749}"/>
              </a:ext>
            </a:extLst>
          </p:cNvPr>
          <p:cNvSpPr txBox="1"/>
          <p:nvPr/>
        </p:nvSpPr>
        <p:spPr>
          <a:xfrm>
            <a:off x="-9832" y="4648200"/>
            <a:ext cx="6127956" cy="1946687"/>
          </a:xfrm>
          <a:prstGeom prst="rect">
            <a:avLst/>
          </a:prstGeom>
          <a:noFill/>
        </p:spPr>
        <p:txBody>
          <a:bodyPr wrap="square" rtlCol="0">
            <a:spAutoFit/>
          </a:bodyPr>
          <a:lstStyle/>
          <a:p>
            <a:r>
              <a:rPr lang="en-GB" sz="1200" i="1" dirty="0">
                <a:solidFill>
                  <a:schemeClr val="tx2">
                    <a:lumMod val="60000"/>
                    <a:lumOff val="40000"/>
                  </a:schemeClr>
                </a:solidFill>
              </a:rPr>
              <a:t>Process independent strong running coupling</a:t>
            </a:r>
          </a:p>
          <a:p>
            <a:r>
              <a:rPr lang="en-GB" sz="1200" dirty="0">
                <a:solidFill>
                  <a:schemeClr val="tx2">
                    <a:lumMod val="60000"/>
                    <a:lumOff val="40000"/>
                  </a:schemeClr>
                </a:solidFill>
              </a:rPr>
              <a:t>Daniele </a:t>
            </a:r>
            <a:r>
              <a:rPr lang="en-GB" sz="1200" dirty="0" err="1">
                <a:solidFill>
                  <a:schemeClr val="tx2">
                    <a:lumMod val="60000"/>
                    <a:lumOff val="40000"/>
                  </a:schemeClr>
                </a:solidFill>
              </a:rPr>
              <a:t>Binosi</a:t>
            </a:r>
            <a:r>
              <a:rPr lang="en-GB" sz="1200" dirty="0">
                <a:solidFill>
                  <a:schemeClr val="tx2">
                    <a:lumMod val="60000"/>
                    <a:lumOff val="40000"/>
                  </a:schemeClr>
                </a:solidFill>
              </a:rPr>
              <a:t> </a:t>
            </a:r>
            <a:r>
              <a:rPr lang="en-GB" sz="1200" i="1" dirty="0">
                <a:solidFill>
                  <a:schemeClr val="tx2">
                    <a:lumMod val="60000"/>
                    <a:lumOff val="40000"/>
                  </a:schemeClr>
                </a:solidFill>
              </a:rPr>
              <a:t>et al</a:t>
            </a:r>
            <a:r>
              <a:rPr lang="en-GB" sz="1200" dirty="0">
                <a:solidFill>
                  <a:schemeClr val="tx2">
                    <a:lumMod val="60000"/>
                    <a:lumOff val="40000"/>
                  </a:schemeClr>
                </a:solidFill>
              </a:rPr>
              <a:t>., </a:t>
            </a:r>
            <a:r>
              <a:rPr lang="en-GB" sz="1200" dirty="0">
                <a:hlinkClick r:id="rId4"/>
              </a:rPr>
              <a:t>arXiv:1612.04835 [</a:t>
            </a:r>
            <a:r>
              <a:rPr lang="en-GB" sz="1200" dirty="0" err="1">
                <a:hlinkClick r:id="rId4"/>
              </a:rPr>
              <a:t>nucl-th</a:t>
            </a:r>
            <a:r>
              <a:rPr lang="en-GB" sz="1200" dirty="0">
                <a:hlinkClick r:id="rId4"/>
              </a:rPr>
              <a:t>]</a:t>
            </a:r>
            <a:r>
              <a:rPr lang="en-GB" sz="1200" dirty="0"/>
              <a:t>, </a:t>
            </a:r>
            <a:r>
              <a:rPr lang="en-GB" sz="1200" dirty="0">
                <a:solidFill>
                  <a:schemeClr val="tx2">
                    <a:lumMod val="60000"/>
                    <a:lumOff val="40000"/>
                  </a:schemeClr>
                </a:solidFill>
              </a:rPr>
              <a:t>Phys. Rev. D 96 (2017) 054026/1-7</a:t>
            </a:r>
            <a:endParaRPr lang="en-GB" sz="1200" i="1" dirty="0">
              <a:solidFill>
                <a:schemeClr val="tx2">
                  <a:lumMod val="60000"/>
                  <a:lumOff val="40000"/>
                </a:schemeClr>
              </a:solidFill>
            </a:endParaRPr>
          </a:p>
          <a:p>
            <a:pPr>
              <a:spcBef>
                <a:spcPts val="300"/>
              </a:spcBef>
            </a:pPr>
            <a:r>
              <a:rPr lang="en-AU" sz="1200" i="1" dirty="0">
                <a:solidFill>
                  <a:schemeClr val="tx2">
                    <a:lumMod val="60000"/>
                    <a:lumOff val="40000"/>
                  </a:schemeClr>
                </a:solidFill>
              </a:rPr>
              <a:t>Process-independent effective coupling. From QCD Green functions to phenomenology</a:t>
            </a:r>
            <a:r>
              <a:rPr lang="en-AU" sz="1200" dirty="0">
                <a:solidFill>
                  <a:schemeClr val="tx2">
                    <a:lumMod val="60000"/>
                    <a:lumOff val="40000"/>
                  </a:schemeClr>
                </a:solidFill>
              </a:rPr>
              <a:t>, </a:t>
            </a:r>
          </a:p>
          <a:p>
            <a:r>
              <a:rPr lang="en-AU" sz="1200" dirty="0">
                <a:solidFill>
                  <a:schemeClr val="tx2">
                    <a:lumMod val="60000"/>
                    <a:lumOff val="40000"/>
                  </a:schemeClr>
                </a:solidFill>
              </a:rPr>
              <a:t>Jose Rodríguez-Quintero </a:t>
            </a:r>
            <a:r>
              <a:rPr lang="en-AU" sz="1200" i="1" dirty="0">
                <a:solidFill>
                  <a:schemeClr val="tx2">
                    <a:lumMod val="60000"/>
                    <a:lumOff val="40000"/>
                  </a:schemeClr>
                </a:solidFill>
              </a:rPr>
              <a:t>et al</a:t>
            </a:r>
            <a:r>
              <a:rPr lang="en-AU" sz="1200" dirty="0">
                <a:solidFill>
                  <a:schemeClr val="tx2">
                    <a:lumMod val="60000"/>
                    <a:lumOff val="40000"/>
                  </a:schemeClr>
                </a:solidFill>
              </a:rPr>
              <a:t>., arXiv:1801.10164 [</a:t>
            </a:r>
            <a:r>
              <a:rPr lang="en-AU" sz="1200" dirty="0" err="1">
                <a:solidFill>
                  <a:schemeClr val="tx2">
                    <a:lumMod val="60000"/>
                    <a:lumOff val="40000"/>
                  </a:schemeClr>
                </a:solidFill>
              </a:rPr>
              <a:t>nucl-th</a:t>
            </a:r>
            <a:r>
              <a:rPr lang="en-AU" sz="1200" dirty="0">
                <a:solidFill>
                  <a:schemeClr val="tx2">
                    <a:lumMod val="60000"/>
                    <a:lumOff val="40000"/>
                  </a:schemeClr>
                </a:solidFill>
              </a:rPr>
              <a:t>]. Few Body Syst. </a:t>
            </a:r>
            <a:r>
              <a:rPr lang="en-AU" sz="1200" b="1" dirty="0">
                <a:solidFill>
                  <a:schemeClr val="tx2">
                    <a:lumMod val="60000"/>
                    <a:lumOff val="40000"/>
                  </a:schemeClr>
                </a:solidFill>
              </a:rPr>
              <a:t>59</a:t>
            </a:r>
            <a:r>
              <a:rPr lang="en-AU" sz="1200" dirty="0">
                <a:solidFill>
                  <a:schemeClr val="tx2">
                    <a:lumMod val="60000"/>
                    <a:lumOff val="40000"/>
                  </a:schemeClr>
                </a:solidFill>
              </a:rPr>
              <a:t> (2018) 121/1-9</a:t>
            </a:r>
          </a:p>
          <a:p>
            <a:pPr>
              <a:spcBef>
                <a:spcPts val="600"/>
              </a:spcBef>
            </a:pPr>
            <a:r>
              <a:rPr lang="en-AU" sz="1200" i="1" dirty="0">
                <a:solidFill>
                  <a:schemeClr val="tx2">
                    <a:lumMod val="60000"/>
                    <a:lumOff val="40000"/>
                  </a:schemeClr>
                </a:solidFill>
              </a:rPr>
              <a:t>Effective charge from lattice QCD</a:t>
            </a:r>
            <a:r>
              <a:rPr lang="en-AU" sz="1200" dirty="0">
                <a:solidFill>
                  <a:schemeClr val="tx2">
                    <a:lumMod val="60000"/>
                    <a:lumOff val="40000"/>
                  </a:schemeClr>
                </a:solidFill>
              </a:rPr>
              <a:t>, Zhu-Fang Cui, </a:t>
            </a:r>
            <a:r>
              <a:rPr lang="en-AU" sz="1200" dirty="0" err="1">
                <a:solidFill>
                  <a:schemeClr val="tx2">
                    <a:lumMod val="60000"/>
                    <a:lumOff val="40000"/>
                  </a:schemeClr>
                </a:solidFill>
              </a:rPr>
              <a:t>Jin</a:t>
            </a:r>
            <a:r>
              <a:rPr lang="en-AU" sz="1200" dirty="0">
                <a:solidFill>
                  <a:schemeClr val="tx2">
                    <a:lumMod val="60000"/>
                    <a:lumOff val="40000"/>
                  </a:schemeClr>
                </a:solidFill>
              </a:rPr>
              <a:t>-Li Zhang et al., NJU-INP 014/19, arXiv:1912.08232 [hep-</a:t>
            </a:r>
            <a:r>
              <a:rPr lang="en-AU" sz="1200" dirty="0" err="1">
                <a:solidFill>
                  <a:schemeClr val="tx2">
                    <a:lumMod val="60000"/>
                    <a:lumOff val="40000"/>
                  </a:schemeClr>
                </a:solidFill>
              </a:rPr>
              <a:t>ph</a:t>
            </a:r>
            <a:r>
              <a:rPr lang="en-AU" sz="1200" dirty="0">
                <a:solidFill>
                  <a:schemeClr val="tx2">
                    <a:lumMod val="60000"/>
                    <a:lumOff val="40000"/>
                  </a:schemeClr>
                </a:solidFill>
              </a:rPr>
              <a:t>]. Chin. Phys. C 44 (2020) 083102/1-10 … </a:t>
            </a:r>
            <a:r>
              <a:rPr lang="en-AU" sz="1200" i="1" dirty="0">
                <a:ln w="0"/>
                <a:solidFill>
                  <a:srgbClr val="C00000"/>
                </a:solidFill>
                <a:effectLst>
                  <a:outerShdw blurRad="38100" dist="25400" dir="5400000" algn="ctr" rotWithShape="0">
                    <a:srgbClr val="6E747A">
                      <a:alpha val="43000"/>
                    </a:srgbClr>
                  </a:outerShdw>
                </a:effectLst>
              </a:rPr>
              <a:t>3,405 downloads</a:t>
            </a:r>
          </a:p>
          <a:p>
            <a:pPr>
              <a:spcBef>
                <a:spcPts val="600"/>
              </a:spcBef>
            </a:pPr>
            <a:r>
              <a:rPr lang="en-AU" sz="1200" i="1"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QCD Running Couplings and Effective Charges, </a:t>
            </a:r>
            <a:r>
              <a:rPr lang="en-AU" sz="1200"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Alexandre </a:t>
            </a:r>
            <a:r>
              <a:rPr lang="en-AU" sz="1200" dirty="0" err="1">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Deur</a:t>
            </a:r>
            <a:r>
              <a:rPr lang="en-AU" sz="1200"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 Stanley J. Brodsky and Craig D. Roberts, </a:t>
            </a:r>
            <a:r>
              <a:rPr lang="en-AU" sz="1200" u="sng" dirty="0">
                <a:solidFill>
                  <a:srgbClr val="0066FF"/>
                </a:solidFill>
                <a:effectLst/>
                <a:latin typeface="Calibri" panose="020F050202020403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Prog. Part. </a:t>
            </a:r>
            <a:r>
              <a:rPr lang="en-AU" sz="1200" u="sng" dirty="0" err="1">
                <a:solidFill>
                  <a:srgbClr val="0066FF"/>
                </a:solidFill>
                <a:effectLst/>
                <a:latin typeface="Calibri" panose="020F050202020403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Nucl</a:t>
            </a:r>
            <a:r>
              <a:rPr lang="en-AU" sz="1200" u="sng"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 Phys. 134 (2024) 104081/1-55</a:t>
            </a:r>
            <a:r>
              <a:rPr lang="en-AU" sz="1200" i="1"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 </a:t>
            </a:r>
            <a:endParaRPr lang="en-AU" sz="1200" i="1" dirty="0">
              <a:solidFill>
                <a:schemeClr val="tx2">
                  <a:lumMod val="60000"/>
                  <a:lumOff val="40000"/>
                </a:schemeClr>
              </a:solidFill>
            </a:endParaRPr>
          </a:p>
          <a:p>
            <a:r>
              <a:rPr lang="en-AU" sz="1200" dirty="0">
                <a:solidFill>
                  <a:schemeClr val="tx2">
                    <a:lumMod val="60000"/>
                    <a:lumOff val="40000"/>
                  </a:schemeClr>
                </a:solidFill>
              </a:rPr>
              <a:t> </a:t>
            </a:r>
            <a:endParaRPr lang="en-GB" sz="1200" dirty="0">
              <a:solidFill>
                <a:schemeClr val="tx2">
                  <a:lumMod val="60000"/>
                  <a:lumOff val="40000"/>
                </a:schemeClr>
              </a:solidFill>
            </a:endParaRPr>
          </a:p>
        </p:txBody>
      </p:sp>
    </p:spTree>
    <p:extLst>
      <p:ext uri="{BB962C8B-B14F-4D97-AF65-F5344CB8AC3E}">
        <p14:creationId xmlns:p14="http://schemas.microsoft.com/office/powerpoint/2010/main" val="200512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GB" sz="3200" dirty="0"/>
              <a:t>Textbook definition: Gauge Boson</a:t>
            </a:r>
          </a:p>
        </p:txBody>
      </p:sp>
      <p:sp>
        <p:nvSpPr>
          <p:cNvPr id="3" name="Content Placeholder 2"/>
          <p:cNvSpPr>
            <a:spLocks noGrp="1"/>
          </p:cNvSpPr>
          <p:nvPr>
            <p:ph idx="1"/>
          </p:nvPr>
        </p:nvSpPr>
        <p:spPr>
          <a:xfrm>
            <a:off x="609600" y="1112841"/>
            <a:ext cx="10972800" cy="4525963"/>
          </a:xfrm>
        </p:spPr>
        <p:txBody>
          <a:bodyPr/>
          <a:lstStyle/>
          <a:p>
            <a:r>
              <a:rPr lang="en-AU" dirty="0"/>
              <a:t>A gauge boson is a force carrier, mediating one of Nature's fundamental interactions </a:t>
            </a:r>
          </a:p>
          <a:p>
            <a:r>
              <a:rPr lang="en-AU" dirty="0"/>
              <a:t>All known gauge bosons have spin "1", </a:t>
            </a:r>
            <a:r>
              <a:rPr lang="en-AU" i="1" dirty="0"/>
              <a:t>i.e</a:t>
            </a:r>
            <a:r>
              <a:rPr lang="en-AU" dirty="0"/>
              <a:t>. all are vector bosons.</a:t>
            </a:r>
          </a:p>
          <a:p>
            <a:r>
              <a:rPr lang="en-AU" dirty="0"/>
              <a:t>Owing to gauge invariance, no term of the form </a:t>
            </a:r>
          </a:p>
          <a:p>
            <a:pPr marL="0" indent="0">
              <a:buNone/>
            </a:pPr>
            <a:r>
              <a:rPr lang="en-AU" dirty="0"/>
              <a:t>	    </a:t>
            </a:r>
            <a:r>
              <a:rPr lang="en-AU" i="1" dirty="0"/>
              <a:t>m</a:t>
            </a:r>
            <a:r>
              <a:rPr lang="en-AU" i="1" baseline="30000" dirty="0"/>
              <a:t>2</a:t>
            </a:r>
            <a:r>
              <a:rPr lang="en-AU" i="1" dirty="0"/>
              <a:t> </a:t>
            </a:r>
            <a:r>
              <a:rPr lang="en-GB" i="1" dirty="0" err="1"/>
              <a:t>B</a:t>
            </a:r>
            <a:r>
              <a:rPr lang="en-GB" i="1" baseline="-25000" dirty="0" err="1"/>
              <a:t>μ</a:t>
            </a:r>
            <a:r>
              <a:rPr lang="en-GB" i="1" dirty="0"/>
              <a:t> </a:t>
            </a:r>
            <a:r>
              <a:rPr lang="en-GB" i="1" dirty="0" err="1"/>
              <a:t>B</a:t>
            </a:r>
            <a:r>
              <a:rPr lang="en-GB" i="1" baseline="-25000" dirty="0" err="1"/>
              <a:t>μ</a:t>
            </a:r>
            <a:r>
              <a:rPr lang="en-AU" dirty="0"/>
              <a:t> </a:t>
            </a:r>
          </a:p>
          <a:p>
            <a:pPr marL="0" indent="0">
              <a:buNone/>
            </a:pPr>
            <a:r>
              <a:rPr lang="en-AU" dirty="0"/>
              <a:t>      can appear in the gauge theory </a:t>
            </a:r>
            <a:r>
              <a:rPr lang="en-AU" dirty="0" err="1"/>
              <a:t>Lagrangian</a:t>
            </a:r>
            <a:r>
              <a:rPr lang="en-AU" dirty="0"/>
              <a:t>.  </a:t>
            </a:r>
          </a:p>
          <a:p>
            <a:r>
              <a:rPr lang="en-AU" dirty="0"/>
              <a:t>Thus, all gauge bosons are massless in the absence of a Higgs mechanism:</a:t>
            </a:r>
          </a:p>
          <a:p>
            <a:pPr lvl="1"/>
            <a:r>
              <a:rPr lang="en-AU" dirty="0"/>
              <a:t>Photon </a:t>
            </a:r>
            <a:r>
              <a:rPr lang="en-GB" dirty="0"/>
              <a:t>… electromagnetism … known to be massless</a:t>
            </a:r>
          </a:p>
          <a:p>
            <a:pPr lvl="1"/>
            <a:r>
              <a:rPr lang="en-GB" dirty="0"/>
              <a:t>W and Z bosons … weak interactions (radioactivity) … begin life massless, but known to become massive, owing to Higgs mechanism, which is abundantly clear in the Lagrangian</a:t>
            </a:r>
          </a:p>
          <a:p>
            <a:pPr lvl="1"/>
            <a:r>
              <a:rPr lang="en-GB" dirty="0"/>
              <a:t>Gluon … there is no Higgs coupling and textbooks describe them as massless </a:t>
            </a:r>
          </a:p>
        </p:txBody>
      </p:sp>
      <p:sp>
        <p:nvSpPr>
          <p:cNvPr id="4" name="Date Placeholder 3"/>
          <p:cNvSpPr>
            <a:spLocks noGrp="1"/>
          </p:cNvSpPr>
          <p:nvPr>
            <p:ph type="dt" sz="half" idx="10"/>
          </p:nvPr>
        </p:nvSpPr>
        <p:spPr/>
        <p:txBody>
          <a:bodyPr/>
          <a:lstStyle/>
          <a:p>
            <a:r>
              <a:rPr lang="en-US"/>
              <a:t>.                    2025 October 13: NJU INP IWSHSSI 2025                                             (86)</a:t>
            </a:r>
            <a:endParaRPr lang="en-US" dirty="0"/>
          </a:p>
        </p:txBody>
      </p:sp>
      <p:sp>
        <p:nvSpPr>
          <p:cNvPr id="5" name="Footer Placeholder 4"/>
          <p:cNvSpPr>
            <a:spLocks noGrp="1"/>
          </p:cNvSpPr>
          <p:nvPr>
            <p:ph type="ftr" sz="quarter" idx="11"/>
          </p:nvPr>
        </p:nvSpPr>
        <p:spPr/>
        <p:txBody>
          <a:bodyPr/>
          <a:lstStyle/>
          <a:p>
            <a:r>
              <a:rPr lang="en-US"/>
              <a:t>Craig Roberts cdroberts@nju.edu.cn  470  1/4 Emergent Hadron Mass: Origins and Consequences</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74</a:t>
            </a:fld>
            <a:endParaRPr lang="en-US"/>
          </a:p>
        </p:txBody>
      </p:sp>
    </p:spTree>
    <p:extLst>
      <p:ext uri="{BB962C8B-B14F-4D97-AF65-F5344CB8AC3E}">
        <p14:creationId xmlns:p14="http://schemas.microsoft.com/office/powerpoint/2010/main" val="3684130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arn(inVertical)">
                                      <p:cBhvr>
                                        <p:cTn id="10" dur="500"/>
                                        <p:tgtEl>
                                          <p:spTgt spid="3">
                                            <p:txEl>
                                              <p:pRg st="3" end="3"/>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arn(inVertical)">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 calcmode="lin" valueType="num">
                                      <p:cBhvr>
                                        <p:cTn id="18"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0" dur="500"/>
                                        <p:tgtEl>
                                          <p:spTgt spid="3">
                                            <p:txEl>
                                              <p:pRg st="5" end="5"/>
                                            </p:txEl>
                                          </p:spTgt>
                                        </p:tgtEl>
                                      </p:cBhvr>
                                    </p:animEffect>
                                  </p:childTnLst>
                                </p:cTn>
                              </p:par>
                              <p:par>
                                <p:cTn id="21" presetID="53" presetClass="entr" presetSubtype="16"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p:cTn id="23"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 calcmode="lin" valueType="num">
                                      <p:cBhvr>
                                        <p:cTn id="30"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31"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p:cTn id="37"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3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733929"/>
            <a:ext cx="9144000" cy="1362075"/>
          </a:xfrm>
        </p:spPr>
        <p:txBody>
          <a:bodyPr/>
          <a:lstStyle/>
          <a:p>
            <a:pPr algn="ctr"/>
            <a:r>
              <a:rPr lang="en-US" sz="74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5000" endA="300" endPos="45500" dir="5400000" sy="-100000" algn="bl" rotWithShape="0"/>
                </a:effectLst>
              </a:rPr>
              <a:t>Gluon Gap Equation</a:t>
            </a:r>
            <a:endParaRPr lang="en-US" sz="7400" dirty="0"/>
          </a:p>
        </p:txBody>
      </p:sp>
      <p:sp>
        <p:nvSpPr>
          <p:cNvPr id="3" name="Text Placeholder 2"/>
          <p:cNvSpPr>
            <a:spLocks noGrp="1"/>
          </p:cNvSpPr>
          <p:nvPr>
            <p:ph type="body" idx="1"/>
          </p:nvPr>
        </p:nvSpPr>
        <p:spPr/>
        <p:txBody>
          <a:bodyPr/>
          <a:lstStyle/>
          <a:p>
            <a:endParaRPr lang="en-US"/>
          </a:p>
        </p:txBody>
      </p:sp>
      <p:sp>
        <p:nvSpPr>
          <p:cNvPr id="4" name="Date Placeholder 3"/>
          <p:cNvSpPr>
            <a:spLocks noGrp="1"/>
          </p:cNvSpPr>
          <p:nvPr>
            <p:ph type="dt" sz="half" idx="10"/>
          </p:nvPr>
        </p:nvSpPr>
        <p:spPr>
          <a:xfrm>
            <a:off x="6705600" y="6477000"/>
            <a:ext cx="3657600" cy="381000"/>
          </a:xfrm>
        </p:spPr>
        <p:txBody>
          <a:bodyPr/>
          <a:lstStyle/>
          <a:p>
            <a:r>
              <a:rPr lang="en-US"/>
              <a:t>.                    2025 October 13: NJU INP IWSHSSI 2025                                             (86)</a:t>
            </a:r>
            <a:endParaRPr lang="en-US" dirty="0"/>
          </a:p>
        </p:txBody>
      </p:sp>
      <p:sp>
        <p:nvSpPr>
          <p:cNvPr id="5" name="Footer Placeholder 4"/>
          <p:cNvSpPr>
            <a:spLocks noGrp="1"/>
          </p:cNvSpPr>
          <p:nvPr>
            <p:ph type="ftr" sz="quarter" idx="11"/>
          </p:nvPr>
        </p:nvSpPr>
        <p:spPr/>
        <p:txBody>
          <a:bodyPr/>
          <a:lstStyle/>
          <a:p>
            <a:r>
              <a:rPr lang="en-US"/>
              <a:t>Craig Roberts cdroberts@nju.edu.cn  470  1/4 Emergent Hadron Mass: Origins and Consequences</a:t>
            </a:r>
          </a:p>
        </p:txBody>
      </p:sp>
      <p:sp>
        <p:nvSpPr>
          <p:cNvPr id="6" name="Slide Number Placeholder 5"/>
          <p:cNvSpPr>
            <a:spLocks noGrp="1"/>
          </p:cNvSpPr>
          <p:nvPr>
            <p:ph type="sldNum" sz="quarter" idx="12"/>
          </p:nvPr>
        </p:nvSpPr>
        <p:spPr/>
        <p:txBody>
          <a:bodyPr/>
          <a:lstStyle/>
          <a:p>
            <a:fld id="{87034D8C-3CB4-402A-BC46-2AB14C0FE90A}" type="slidenum">
              <a:rPr lang="en-US" smtClean="0"/>
              <a:pPr/>
              <a:t>75</a:t>
            </a:fld>
            <a:endParaRPr lang="en-US"/>
          </a:p>
        </p:txBody>
      </p:sp>
      <p:pic>
        <p:nvPicPr>
          <p:cNvPr id="9" name="Picture 8" descr="t.jpg"/>
          <p:cNvPicPr>
            <a:picLocks noChangeAspect="1"/>
          </p:cNvPicPr>
          <p:nvPr/>
        </p:nvPicPr>
        <p:blipFill>
          <a:blip r:embed="rId2" cstate="print"/>
          <a:stretch>
            <a:fillRect/>
          </a:stretch>
        </p:blipFill>
        <p:spPr>
          <a:xfrm>
            <a:off x="1524000" y="1371603"/>
            <a:ext cx="9144000" cy="2233855"/>
          </a:xfrm>
          <a:prstGeom prst="rect">
            <a:avLst/>
          </a:prstGeom>
        </p:spPr>
      </p:pic>
      <p:sp>
        <p:nvSpPr>
          <p:cNvPr id="7" name="Rectangle 6"/>
          <p:cNvSpPr/>
          <p:nvPr/>
        </p:nvSpPr>
        <p:spPr>
          <a:xfrm>
            <a:off x="0" y="4"/>
            <a:ext cx="4572000" cy="646331"/>
          </a:xfrm>
          <a:prstGeom prst="rect">
            <a:avLst/>
          </a:prstGeom>
        </p:spPr>
        <p:txBody>
          <a:bodyPr>
            <a:spAutoFit/>
          </a:bodyPr>
          <a:lstStyle/>
          <a:p>
            <a:r>
              <a:rPr lang="en-GB" sz="1200" i="1" dirty="0">
                <a:solidFill>
                  <a:schemeClr val="accent1">
                    <a:lumMod val="50000"/>
                  </a:schemeClr>
                </a:solidFill>
              </a:rPr>
              <a:t>Pinch Technique: Theory and Applications</a:t>
            </a:r>
          </a:p>
          <a:p>
            <a:r>
              <a:rPr lang="en-GB" sz="1200" dirty="0">
                <a:solidFill>
                  <a:schemeClr val="accent1">
                    <a:lumMod val="50000"/>
                  </a:schemeClr>
                </a:solidFill>
              </a:rPr>
              <a:t>Daniele </a:t>
            </a:r>
            <a:r>
              <a:rPr lang="en-GB" sz="1200" dirty="0" err="1">
                <a:solidFill>
                  <a:schemeClr val="accent1">
                    <a:lumMod val="50000"/>
                  </a:schemeClr>
                </a:solidFill>
              </a:rPr>
              <a:t>Binosi</a:t>
            </a:r>
            <a:r>
              <a:rPr lang="en-GB" sz="1200" dirty="0">
                <a:solidFill>
                  <a:schemeClr val="accent1">
                    <a:lumMod val="50000"/>
                  </a:schemeClr>
                </a:solidFill>
              </a:rPr>
              <a:t> &amp; </a:t>
            </a:r>
            <a:r>
              <a:rPr lang="en-GB" sz="1200" dirty="0" err="1">
                <a:solidFill>
                  <a:schemeClr val="accent1">
                    <a:lumMod val="50000"/>
                  </a:schemeClr>
                </a:solidFill>
              </a:rPr>
              <a:t>Joannis</a:t>
            </a:r>
            <a:r>
              <a:rPr lang="en-GB" sz="1200" dirty="0">
                <a:solidFill>
                  <a:schemeClr val="accent1">
                    <a:lumMod val="50000"/>
                  </a:schemeClr>
                </a:solidFill>
              </a:rPr>
              <a:t> </a:t>
            </a:r>
            <a:r>
              <a:rPr lang="en-GB" sz="1200" dirty="0" err="1">
                <a:solidFill>
                  <a:schemeClr val="accent1">
                    <a:lumMod val="50000"/>
                  </a:schemeClr>
                </a:solidFill>
              </a:rPr>
              <a:t>Papavassiliou</a:t>
            </a:r>
            <a:endParaRPr lang="en-GB" sz="1200" dirty="0">
              <a:solidFill>
                <a:schemeClr val="accent1">
                  <a:lumMod val="50000"/>
                </a:schemeClr>
              </a:solidFill>
            </a:endParaRPr>
          </a:p>
          <a:p>
            <a:r>
              <a:rPr lang="en-GB" sz="1200" dirty="0">
                <a:solidFill>
                  <a:schemeClr val="accent1">
                    <a:lumMod val="50000"/>
                  </a:schemeClr>
                </a:solidFill>
              </a:rPr>
              <a:t>Phys. Rept. 479 (2009) 1-152 </a:t>
            </a:r>
          </a:p>
        </p:txBody>
      </p:sp>
    </p:spTree>
    <p:extLst>
      <p:ext uri="{BB962C8B-B14F-4D97-AF65-F5344CB8AC3E}">
        <p14:creationId xmlns:p14="http://schemas.microsoft.com/office/powerpoint/2010/main" val="39349618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Modern Hadron Theory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1295400"/>
                <a:ext cx="5102226" cy="5011739"/>
              </a:xfrm>
            </p:spPr>
            <p:txBody>
              <a:bodyPr/>
              <a:lstStyle/>
              <a:p>
                <a:r>
                  <a:rPr lang="en-GB" dirty="0"/>
                  <a:t>The photon is massless</a:t>
                </a:r>
              </a:p>
              <a:p>
                <a:pPr marL="457189" lvl="1" indent="0">
                  <a:buNone/>
                </a:pPr>
                <a:r>
                  <a:rPr lang="en-GB" i="1" dirty="0"/>
                  <a:t>D(k</a:t>
                </a:r>
                <a:r>
                  <a:rPr lang="en-GB" i="1" baseline="30000" dirty="0"/>
                  <a:t>2</a:t>
                </a:r>
                <a:r>
                  <a:rPr lang="en-GB" i="1" dirty="0"/>
                  <a:t>)</a:t>
                </a:r>
                <a:r>
                  <a:rPr lang="en-GB" dirty="0"/>
                  <a:t> ∝ </a:t>
                </a:r>
                <a14:m>
                  <m:oMath xmlns:m="http://schemas.openxmlformats.org/officeDocument/2006/math">
                    <m:f>
                      <m:fPr>
                        <m:ctrlPr>
                          <a:rPr lang="en-GB" sz="2400" i="1">
                            <a:latin typeface="Cambria Math" panose="02040503050406030204" pitchFamily="18" charset="0"/>
                          </a:rPr>
                        </m:ctrlPr>
                      </m:fPr>
                      <m:num>
                        <m:r>
                          <a:rPr lang="en-GB" sz="2400" i="1">
                            <a:latin typeface="Cambria Math" panose="02040503050406030204" pitchFamily="18" charset="0"/>
                          </a:rPr>
                          <m:t>1</m:t>
                        </m:r>
                      </m:num>
                      <m:den>
                        <m:r>
                          <a:rPr lang="en-GB" sz="2400" i="1">
                            <a:latin typeface="Cambria Math" panose="02040503050406030204" pitchFamily="18" charset="0"/>
                          </a:rPr>
                          <m:t>𝑘</m:t>
                        </m:r>
                        <m:r>
                          <a:rPr lang="en-GB" sz="2400" i="1" baseline="30000">
                            <a:latin typeface="Cambria Math" panose="02040503050406030204" pitchFamily="18" charset="0"/>
                          </a:rPr>
                          <m:t>2</m:t>
                        </m:r>
                      </m:den>
                    </m:f>
                  </m:oMath>
                </a14:m>
                <a:endParaRPr lang="en-GB" dirty="0"/>
              </a:p>
              <a:p>
                <a:r>
                  <a:rPr lang="en-GB" dirty="0"/>
                  <a:t>W &amp; Z bosons are massive because they eat some of the Higgs boson</a:t>
                </a:r>
              </a:p>
              <a:p>
                <a:r>
                  <a:rPr lang="en-GB" dirty="0"/>
                  <a:t>But the Higgs doesn’t couple to QCD’s gluons</a:t>
                </a:r>
              </a:p>
              <a:p>
                <a:r>
                  <a:rPr lang="en-GB" dirty="0"/>
                  <a:t>Nevertheless, gluons are massive</a:t>
                </a:r>
              </a:p>
              <a:p>
                <a:pPr marL="0" indent="0">
                  <a:buNone/>
                </a:pPr>
                <a:r>
                  <a:rPr lang="en-GB" dirty="0"/>
                  <a:t>	</a:t>
                </a:r>
                <a:r>
                  <a:rPr lang="en-GB" i="1" dirty="0"/>
                  <a:t>D</a:t>
                </a:r>
                <a:r>
                  <a:rPr lang="en-GB" i="1" baseline="-25000" dirty="0"/>
                  <a:t>g</a:t>
                </a:r>
                <a:r>
                  <a:rPr lang="en-GB" i="1" dirty="0"/>
                  <a:t>(k</a:t>
                </a:r>
                <a:r>
                  <a:rPr lang="en-GB" i="1" baseline="30000" dirty="0"/>
                  <a:t>2</a:t>
                </a:r>
                <a:r>
                  <a:rPr lang="en-GB" i="1" dirty="0"/>
                  <a:t>)</a:t>
                </a:r>
                <a:r>
                  <a:rPr lang="en-GB" dirty="0"/>
                  <a:t> ∝ </a:t>
                </a:r>
                <a14:m>
                  <m:oMath xmlns:m="http://schemas.openxmlformats.org/officeDocument/2006/math">
                    <m:f>
                      <m:fPr>
                        <m:ctrlPr>
                          <a:rPr lang="en-GB" sz="2800" i="1">
                            <a:latin typeface="Cambria Math" panose="02040503050406030204" pitchFamily="18" charset="0"/>
                          </a:rPr>
                        </m:ctrlPr>
                      </m:fPr>
                      <m:num>
                        <m:r>
                          <a:rPr lang="en-GB" sz="2800" i="1">
                            <a:latin typeface="Cambria Math" panose="02040503050406030204" pitchFamily="18" charset="0"/>
                          </a:rPr>
                          <m:t>1</m:t>
                        </m:r>
                      </m:num>
                      <m:den>
                        <m:r>
                          <a:rPr lang="en-GB" sz="2800" i="1">
                            <a:latin typeface="Cambria Math" panose="02040503050406030204" pitchFamily="18" charset="0"/>
                          </a:rPr>
                          <m:t>𝑘</m:t>
                        </m:r>
                        <m:r>
                          <a:rPr lang="en-GB" sz="2800" i="1" baseline="30000">
                            <a:latin typeface="Cambria Math" panose="02040503050406030204" pitchFamily="18" charset="0"/>
                          </a:rPr>
                          <m:t>2</m:t>
                        </m:r>
                        <m:r>
                          <a:rPr lang="en-GB" sz="2800" i="1">
                            <a:latin typeface="Cambria Math" panose="02040503050406030204" pitchFamily="18" charset="0"/>
                          </a:rPr>
                          <m:t>+</m:t>
                        </m:r>
                        <m:sSubSup>
                          <m:sSubSupPr>
                            <m:ctrlPr>
                              <a:rPr lang="en-GB" sz="2800" i="1">
                                <a:latin typeface="Cambria Math" panose="02040503050406030204" pitchFamily="18" charset="0"/>
                              </a:rPr>
                            </m:ctrlPr>
                          </m:sSubSupPr>
                          <m:e>
                            <m:r>
                              <a:rPr lang="en-GB" sz="2800" i="1">
                                <a:latin typeface="Cambria Math" panose="02040503050406030204" pitchFamily="18" charset="0"/>
                              </a:rPr>
                              <m:t>𝑚</m:t>
                            </m:r>
                          </m:e>
                          <m:sub>
                            <m:r>
                              <a:rPr lang="en-GB" sz="2800" i="1">
                                <a:latin typeface="Cambria Math" panose="02040503050406030204" pitchFamily="18" charset="0"/>
                              </a:rPr>
                              <m:t>𝑔</m:t>
                            </m:r>
                          </m:sub>
                          <m:sup>
                            <m:r>
                              <a:rPr lang="en-GB" sz="2800" i="1">
                                <a:latin typeface="Cambria Math" panose="02040503050406030204" pitchFamily="18" charset="0"/>
                              </a:rPr>
                              <m:t>2</m:t>
                            </m:r>
                          </m:sup>
                        </m:sSubSup>
                      </m:den>
                    </m:f>
                  </m:oMath>
                </a14:m>
                <a:endParaRPr lang="en-GB" dirty="0"/>
              </a:p>
              <a:p>
                <a:pPr marL="0" indent="0">
                  <a:buNone/>
                </a:pPr>
                <a:r>
                  <a:rPr lang="en-GB" dirty="0"/>
                  <a:t>	m</a:t>
                </a:r>
                <a:r>
                  <a:rPr lang="en-GB" baseline="-25000" dirty="0"/>
                  <a:t>g</a:t>
                </a:r>
                <a:r>
                  <a:rPr lang="en-GB" dirty="0"/>
                  <a:t> ≈ ½ </a:t>
                </a:r>
                <a:r>
                  <a:rPr lang="en-GB" dirty="0" err="1"/>
                  <a:t>m</a:t>
                </a:r>
                <a:r>
                  <a:rPr lang="en-GB" baseline="-25000" dirty="0" err="1"/>
                  <a:t>p</a:t>
                </a:r>
                <a:endParaRPr lang="en-GB" baseline="-25000" dirty="0"/>
              </a:p>
              <a:p>
                <a:pPr marL="0" indent="0">
                  <a:buNone/>
                </a:pP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1295400"/>
                <a:ext cx="5102226" cy="5011739"/>
              </a:xfrm>
              <a:blipFill>
                <a:blip r:embed="rId2"/>
                <a:stretch>
                  <a:fillRect l="-1314" t="-852" r="-1912"/>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a:t>.                    2025 October 13: NJU INP IWSHSSI 2025                                             (86)</a:t>
            </a:r>
            <a:endParaRPr lang="en-US" dirty="0"/>
          </a:p>
        </p:txBody>
      </p:sp>
      <p:sp>
        <p:nvSpPr>
          <p:cNvPr id="5" name="Footer Placeholder 4"/>
          <p:cNvSpPr>
            <a:spLocks noGrp="1"/>
          </p:cNvSpPr>
          <p:nvPr>
            <p:ph type="ftr" sz="quarter" idx="11"/>
          </p:nvPr>
        </p:nvSpPr>
        <p:spPr/>
        <p:txBody>
          <a:bodyPr/>
          <a:lstStyle/>
          <a:p>
            <a:r>
              <a:rPr lang="en-US"/>
              <a:t>Craig Roberts cdroberts@nju.edu.cn  470  1/4 Emergent Hadron Mass: Origins and Consequences</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76</a:t>
            </a:fld>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40071" y="810515"/>
            <a:ext cx="4966339" cy="3544824"/>
          </a:xfrm>
          <a:prstGeom prst="rect">
            <a:avLst/>
          </a:prstGeom>
        </p:spPr>
      </p:pic>
      <p:sp>
        <p:nvSpPr>
          <p:cNvPr id="10" name="Freeform 9"/>
          <p:cNvSpPr/>
          <p:nvPr/>
        </p:nvSpPr>
        <p:spPr bwMode="auto">
          <a:xfrm rot="587103">
            <a:off x="3866532" y="1428073"/>
            <a:ext cx="4065487" cy="3703429"/>
          </a:xfrm>
          <a:custGeom>
            <a:avLst/>
            <a:gdLst>
              <a:gd name="connsiteX0" fmla="*/ 0 w 3032906"/>
              <a:gd name="connsiteY0" fmla="*/ 4287914 h 4287914"/>
              <a:gd name="connsiteX1" fmla="*/ 2734322 w 3032906"/>
              <a:gd name="connsiteY1" fmla="*/ 2423604 h 4287914"/>
              <a:gd name="connsiteX2" fmla="*/ 2805343 w 3032906"/>
              <a:gd name="connsiteY2" fmla="*/ 932155 h 4287914"/>
              <a:gd name="connsiteX3" fmla="*/ 1349405 w 3032906"/>
              <a:gd name="connsiteY3" fmla="*/ 0 h 4287914"/>
            </a:gdLst>
            <a:ahLst/>
            <a:cxnLst>
              <a:cxn ang="0">
                <a:pos x="connsiteX0" y="connsiteY0"/>
              </a:cxn>
              <a:cxn ang="0">
                <a:pos x="connsiteX1" y="connsiteY1"/>
              </a:cxn>
              <a:cxn ang="0">
                <a:pos x="connsiteX2" y="connsiteY2"/>
              </a:cxn>
              <a:cxn ang="0">
                <a:pos x="connsiteX3" y="connsiteY3"/>
              </a:cxn>
            </a:cxnLst>
            <a:rect l="l" t="t" r="r" b="b"/>
            <a:pathLst>
              <a:path w="3032906" h="4287914">
                <a:moveTo>
                  <a:pt x="0" y="4287914"/>
                </a:moveTo>
                <a:cubicBezTo>
                  <a:pt x="1133382" y="3635405"/>
                  <a:pt x="2266765" y="2982897"/>
                  <a:pt x="2734322" y="2423604"/>
                </a:cubicBezTo>
                <a:cubicBezTo>
                  <a:pt x="3201879" y="1864311"/>
                  <a:pt x="3036162" y="1336089"/>
                  <a:pt x="2805343" y="932155"/>
                </a:cubicBezTo>
                <a:cubicBezTo>
                  <a:pt x="2574524" y="528221"/>
                  <a:pt x="1961964" y="264110"/>
                  <a:pt x="1349405" y="0"/>
                </a:cubicBezTo>
              </a:path>
            </a:pathLst>
          </a:custGeom>
          <a:noFill/>
          <a:ln w="28575" cap="flat" cmpd="sng" algn="ctr">
            <a:solidFill>
              <a:srgbClr val="336600"/>
            </a:solidFill>
            <a:prstDash val="lgDash"/>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GB">
              <a:latin typeface="Calibri" pitchFamily="34" charset="0"/>
            </a:endParaRPr>
          </a:p>
        </p:txBody>
      </p:sp>
      <mc:AlternateContent xmlns:mc="http://schemas.openxmlformats.org/markup-compatibility/2006" xmlns:a14="http://schemas.microsoft.com/office/drawing/2010/main">
        <mc:Choice Requires="a14">
          <p:sp>
            <p:nvSpPr>
              <p:cNvPr id="11" name="TextBox 10"/>
              <p:cNvSpPr txBox="1"/>
              <p:nvPr/>
            </p:nvSpPr>
            <p:spPr>
              <a:xfrm>
                <a:off x="5486402" y="877620"/>
                <a:ext cx="575734" cy="7113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b="1" i="1">
                              <a:solidFill>
                                <a:srgbClr val="336600"/>
                              </a:solidFill>
                              <a:latin typeface="Cambria Math" panose="02040503050406030204" pitchFamily="18" charset="0"/>
                            </a:rPr>
                          </m:ctrlPr>
                        </m:fPr>
                        <m:num>
                          <m:r>
                            <a:rPr lang="en-GB" b="1" i="1">
                              <a:solidFill>
                                <a:srgbClr val="336600"/>
                              </a:solidFill>
                              <a:latin typeface="Cambria Math" panose="02040503050406030204" pitchFamily="18" charset="0"/>
                            </a:rPr>
                            <m:t>𝟏</m:t>
                          </m:r>
                        </m:num>
                        <m:den>
                          <m:sSubSup>
                            <m:sSubSupPr>
                              <m:ctrlPr>
                                <a:rPr lang="en-GB" b="1" i="1">
                                  <a:solidFill>
                                    <a:srgbClr val="336600"/>
                                  </a:solidFill>
                                  <a:latin typeface="Cambria Math" panose="02040503050406030204" pitchFamily="18" charset="0"/>
                                </a:rPr>
                              </m:ctrlPr>
                            </m:sSubSupPr>
                            <m:e>
                              <m:r>
                                <a:rPr lang="en-GB" b="1" i="1">
                                  <a:solidFill>
                                    <a:srgbClr val="336600"/>
                                  </a:solidFill>
                                  <a:latin typeface="Cambria Math" panose="02040503050406030204" pitchFamily="18" charset="0"/>
                                </a:rPr>
                                <m:t>𝒎</m:t>
                              </m:r>
                            </m:e>
                            <m:sub>
                              <m:r>
                                <a:rPr lang="en-GB" b="1" i="1">
                                  <a:solidFill>
                                    <a:srgbClr val="336600"/>
                                  </a:solidFill>
                                  <a:latin typeface="Cambria Math" panose="02040503050406030204" pitchFamily="18" charset="0"/>
                                </a:rPr>
                                <m:t>𝒈</m:t>
                              </m:r>
                            </m:sub>
                            <m:sup>
                              <m:r>
                                <a:rPr lang="en-GB" b="1" i="1">
                                  <a:solidFill>
                                    <a:srgbClr val="336600"/>
                                  </a:solidFill>
                                  <a:latin typeface="Cambria Math" panose="02040503050406030204" pitchFamily="18" charset="0"/>
                                </a:rPr>
                                <m:t>𝟐</m:t>
                              </m:r>
                            </m:sup>
                          </m:sSubSup>
                        </m:den>
                      </m:f>
                    </m:oMath>
                  </m:oMathPara>
                </a14:m>
                <a:endParaRPr lang="en-GB" b="1" dirty="0">
                  <a:solidFill>
                    <a:srgbClr val="336600"/>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5486402" y="877620"/>
                <a:ext cx="575734" cy="711349"/>
              </a:xfrm>
              <a:prstGeom prst="rect">
                <a:avLst/>
              </a:prstGeom>
              <a:blipFill>
                <a:blip r:embed="rId4"/>
                <a:stretch>
                  <a:fillRect/>
                </a:stretch>
              </a:blipFill>
            </p:spPr>
            <p:txBody>
              <a:bodyPr/>
              <a:lstStyle/>
              <a:p>
                <a:r>
                  <a:rPr lang="en-US">
                    <a:noFill/>
                  </a:rPr>
                  <a:t> </a:t>
                </a:r>
              </a:p>
            </p:txBody>
          </p:sp>
        </mc:Fallback>
      </mc:AlternateContent>
      <p:sp>
        <p:nvSpPr>
          <p:cNvPr id="8" name="TextBox 7"/>
          <p:cNvSpPr txBox="1"/>
          <p:nvPr/>
        </p:nvSpPr>
        <p:spPr>
          <a:xfrm>
            <a:off x="6480175" y="4559696"/>
            <a:ext cx="4038600" cy="1554272"/>
          </a:xfrm>
          <a:prstGeom prst="rect">
            <a:avLst/>
          </a:prstGeom>
          <a:noFill/>
        </p:spPr>
        <p:txBody>
          <a:bodyPr wrap="square" rtlCol="0">
            <a:spAutoFit/>
            <a:scene3d>
              <a:camera prst="orthographicFront"/>
              <a:lightRig rig="threePt" dir="t"/>
            </a:scene3d>
            <a:sp3d extrusionH="57150">
              <a:bevelT w="57150" h="38100" prst="artDeco"/>
            </a:sp3d>
          </a:bodyPr>
          <a:lstStyle/>
          <a:p>
            <a:pPr>
              <a:spcAft>
                <a:spcPts val="600"/>
              </a:spcAft>
            </a:pPr>
            <a:r>
              <a:rPr lang="en-GB" i="1" dirty="0">
                <a:solidFill>
                  <a:srgbClr val="CC00CC"/>
                </a:solidFill>
              </a:rPr>
              <a:t>The dynamical generation of a large gluon mass is one piece in the answer to the confinement puzzle</a:t>
            </a:r>
          </a:p>
          <a:p>
            <a:r>
              <a:rPr lang="en-GB" i="1" dirty="0">
                <a:solidFill>
                  <a:srgbClr val="CC00CC"/>
                </a:solidFill>
              </a:rPr>
              <a:t>This is not yet in the text books, </a:t>
            </a:r>
          </a:p>
          <a:p>
            <a:pPr>
              <a:spcAft>
                <a:spcPts val="600"/>
              </a:spcAft>
            </a:pPr>
            <a:r>
              <a:rPr lang="en-GB" i="1" dirty="0">
                <a:solidFill>
                  <a:srgbClr val="CC00CC"/>
                </a:solidFill>
              </a:rPr>
              <a:t>but it will be, one day</a:t>
            </a:r>
          </a:p>
        </p:txBody>
      </p:sp>
    </p:spTree>
    <p:extLst>
      <p:ext uri="{BB962C8B-B14F-4D97-AF65-F5344CB8AC3E}">
        <p14:creationId xmlns:p14="http://schemas.microsoft.com/office/powerpoint/2010/main" val="4136493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8">
                                            <p:txEl>
                                              <p:pRg st="0" end="0"/>
                                            </p:txEl>
                                          </p:spTgt>
                                        </p:tgtEl>
                                        <p:attrNameLst>
                                          <p:attrName>style.visibility</p:attrName>
                                        </p:attrNameLst>
                                      </p:cBhvr>
                                      <p:to>
                                        <p:strVal val="visible"/>
                                      </p:to>
                                    </p:set>
                                    <p:animEffect transition="in" filter="circle(in)">
                                      <p:cBhvr>
                                        <p:cTn id="24" dur="2000"/>
                                        <p:tgtEl>
                                          <p:spTgt spid="8">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8">
                                            <p:txEl>
                                              <p:pRg st="1" end="1"/>
                                            </p:txEl>
                                          </p:spTgt>
                                        </p:tgtEl>
                                        <p:attrNameLst>
                                          <p:attrName>style.visibility</p:attrName>
                                        </p:attrNameLst>
                                      </p:cBhvr>
                                      <p:to>
                                        <p:strVal val="visible"/>
                                      </p:to>
                                    </p:set>
                                    <p:animEffect transition="in" filter="circle(in)">
                                      <p:cBhvr>
                                        <p:cTn id="29" dur="2000"/>
                                        <p:tgtEl>
                                          <p:spTgt spid="8">
                                            <p:txEl>
                                              <p:pRg st="1" end="1"/>
                                            </p:txEl>
                                          </p:spTgt>
                                        </p:tgtEl>
                                      </p:cBhvr>
                                    </p:animEffect>
                                  </p:childTnLst>
                                </p:cTn>
                              </p:par>
                              <p:par>
                                <p:cTn id="30" presetID="6" presetClass="entr" presetSubtype="16" fill="hold" nodeType="withEffect">
                                  <p:stCondLst>
                                    <p:cond delay="0"/>
                                  </p:stCondLst>
                                  <p:childTnLst>
                                    <p:set>
                                      <p:cBhvr>
                                        <p:cTn id="31" dur="1" fill="hold">
                                          <p:stCondLst>
                                            <p:cond delay="0"/>
                                          </p:stCondLst>
                                        </p:cTn>
                                        <p:tgtEl>
                                          <p:spTgt spid="8">
                                            <p:txEl>
                                              <p:pRg st="2" end="2"/>
                                            </p:txEl>
                                          </p:spTgt>
                                        </p:tgtEl>
                                        <p:attrNameLst>
                                          <p:attrName>style.visibility</p:attrName>
                                        </p:attrNameLst>
                                      </p:cBhvr>
                                      <p:to>
                                        <p:strVal val="visible"/>
                                      </p:to>
                                    </p:set>
                                    <p:animEffect transition="in" filter="circle(in)">
                                      <p:cBhvr>
                                        <p:cTn id="32" dur="20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678992" y="6613526"/>
            <a:ext cx="4487026" cy="244474"/>
          </a:xfrm>
        </p:spPr>
        <p:txBody>
          <a:bodyPr/>
          <a:lstStyle/>
          <a:p>
            <a:r>
              <a:rPr lang="en-US"/>
              <a:t>.                    2025 October 13: NJU INP IWSHSSI 2025                                             (86)</a:t>
            </a:r>
            <a:endParaRPr lang="en-US" dirty="0"/>
          </a:p>
        </p:txBody>
      </p:sp>
      <p:sp>
        <p:nvSpPr>
          <p:cNvPr id="3" name="Footer Placeholder 2"/>
          <p:cNvSpPr>
            <a:spLocks noGrp="1"/>
          </p:cNvSpPr>
          <p:nvPr>
            <p:ph type="ftr" sz="quarter" idx="11"/>
          </p:nvPr>
        </p:nvSpPr>
        <p:spPr/>
        <p:txBody>
          <a:bodyPr/>
          <a:lstStyle/>
          <a:p>
            <a:r>
              <a:rPr lang="en-US"/>
              <a:t>Craig Roberts cdroberts@nju.edu.cn  470  1/4 Emergent Hadron Mass: Origins and Consequences</a:t>
            </a:r>
          </a:p>
        </p:txBody>
      </p:sp>
      <p:sp>
        <p:nvSpPr>
          <p:cNvPr id="4" name="Slide Number Placeholder 3"/>
          <p:cNvSpPr>
            <a:spLocks noGrp="1"/>
          </p:cNvSpPr>
          <p:nvPr>
            <p:ph type="sldNum" sz="quarter" idx="12"/>
          </p:nvPr>
        </p:nvSpPr>
        <p:spPr/>
        <p:txBody>
          <a:bodyPr/>
          <a:lstStyle/>
          <a:p>
            <a:fld id="{87034D8C-3CB4-402A-BC46-2AB14C0FE90A}" type="slidenum">
              <a:rPr lang="en-US" smtClean="0"/>
              <a:pPr/>
              <a:t>77</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1" y="252665"/>
            <a:ext cx="5562600" cy="6101911"/>
          </a:xfrm>
          <a:prstGeom prst="rect">
            <a:avLst/>
          </a:prstGeom>
        </p:spPr>
      </p:pic>
    </p:spTree>
    <p:extLst>
      <p:ext uri="{BB962C8B-B14F-4D97-AF65-F5344CB8AC3E}">
        <p14:creationId xmlns:p14="http://schemas.microsoft.com/office/powerpoint/2010/main" val="2924671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Much more to be said … but let’s keep it short </a:t>
            </a:r>
          </a:p>
        </p:txBody>
      </p:sp>
      <p:sp>
        <p:nvSpPr>
          <p:cNvPr id="3" name="Content Placeholder 2"/>
          <p:cNvSpPr>
            <a:spLocks noGrp="1"/>
          </p:cNvSpPr>
          <p:nvPr>
            <p:ph idx="1"/>
          </p:nvPr>
        </p:nvSpPr>
        <p:spPr/>
        <p:txBody>
          <a:bodyPr/>
          <a:lstStyle/>
          <a:p>
            <a:r>
              <a:rPr lang="en-GB" dirty="0"/>
              <a:t>Proton is massive, </a:t>
            </a:r>
            <a:r>
              <a:rPr lang="en-GB" i="1" dirty="0"/>
              <a:t>i.e</a:t>
            </a:r>
            <a:r>
              <a:rPr lang="en-GB" dirty="0"/>
              <a:t>. the mass-scale for strong interactions is vastly different to that of electromagnetism</a:t>
            </a:r>
          </a:p>
          <a:p>
            <a:pPr marL="0" indent="0">
              <a:buNone/>
            </a:pPr>
            <a:r>
              <a:rPr lang="en-GB" dirty="0"/>
              <a:t>	</a:t>
            </a:r>
            <a:r>
              <a:rPr lang="en-GB" dirty="0" err="1"/>
              <a:t>m</a:t>
            </a:r>
            <a:r>
              <a:rPr lang="en-GB" baseline="-25000" dirty="0" err="1"/>
              <a:t>p</a:t>
            </a:r>
            <a:r>
              <a:rPr lang="en-GB" dirty="0"/>
              <a:t> ≈ 2000 × m</a:t>
            </a:r>
            <a:r>
              <a:rPr lang="en-GB" baseline="-25000" dirty="0"/>
              <a:t>e</a:t>
            </a:r>
          </a:p>
          <a:p>
            <a:pPr marL="0" indent="0">
              <a:buNone/>
            </a:pPr>
            <a:endParaRPr lang="en-GB" baseline="-25000" dirty="0"/>
          </a:p>
          <a:p>
            <a:pPr>
              <a:buFont typeface="Wingdings" panose="05000000000000000000" pitchFamily="2" charset="2"/>
              <a:buChar char="ü"/>
            </a:pPr>
            <a:r>
              <a:rPr lang="en-GB" dirty="0"/>
              <a:t>This is because the gluon acquires a large mass and it transfers that mass to the three valence-quarks from which the proton is made</a:t>
            </a:r>
          </a:p>
        </p:txBody>
      </p:sp>
      <p:sp>
        <p:nvSpPr>
          <p:cNvPr id="4" name="Date Placeholder 3"/>
          <p:cNvSpPr>
            <a:spLocks noGrp="1"/>
          </p:cNvSpPr>
          <p:nvPr>
            <p:ph type="dt" sz="half" idx="10"/>
          </p:nvPr>
        </p:nvSpPr>
        <p:spPr/>
        <p:txBody>
          <a:bodyPr/>
          <a:lstStyle/>
          <a:p>
            <a:r>
              <a:rPr lang="en-US"/>
              <a:t>.                    2025 October 13: NJU INP IWSHSSI 2025                                             (86)</a:t>
            </a:r>
            <a:endParaRPr lang="en-US" dirty="0"/>
          </a:p>
        </p:txBody>
      </p:sp>
      <p:sp>
        <p:nvSpPr>
          <p:cNvPr id="5" name="Footer Placeholder 4"/>
          <p:cNvSpPr>
            <a:spLocks noGrp="1"/>
          </p:cNvSpPr>
          <p:nvPr>
            <p:ph type="ftr" sz="quarter" idx="11"/>
          </p:nvPr>
        </p:nvSpPr>
        <p:spPr/>
        <p:txBody>
          <a:bodyPr/>
          <a:lstStyle/>
          <a:p>
            <a:r>
              <a:rPr lang="en-US"/>
              <a:t>Craig Roberts cdroberts@nju.edu.cn  470  1/4 Emergent Hadron Mass: Origins and Consequences</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78</a:t>
            </a:fld>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85941" y="3431746"/>
            <a:ext cx="3420123" cy="3420123"/>
          </a:xfrm>
          <a:prstGeom prst="rect">
            <a:avLst/>
          </a:prstGeom>
        </p:spPr>
      </p:pic>
    </p:spTree>
    <p:extLst>
      <p:ext uri="{BB962C8B-B14F-4D97-AF65-F5344CB8AC3E}">
        <p14:creationId xmlns:p14="http://schemas.microsoft.com/office/powerpoint/2010/main" val="550658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Much more to be said … but let’s keep </a:t>
            </a:r>
            <a:r>
              <a:rPr lang="en-GB"/>
              <a:t>it short </a:t>
            </a:r>
            <a:endParaRPr lang="en-GB" dirty="0"/>
          </a:p>
        </p:txBody>
      </p:sp>
      <p:sp>
        <p:nvSpPr>
          <p:cNvPr id="3" name="Content Placeholder 2"/>
          <p:cNvSpPr>
            <a:spLocks noGrp="1"/>
          </p:cNvSpPr>
          <p:nvPr>
            <p:ph idx="1"/>
          </p:nvPr>
        </p:nvSpPr>
        <p:spPr/>
        <p:txBody>
          <a:bodyPr/>
          <a:lstStyle/>
          <a:p>
            <a:r>
              <a:rPr lang="en-GB" dirty="0"/>
              <a:t>Proton is absolutely stable, despite being a composite object constituted from three valence quarks</a:t>
            </a:r>
          </a:p>
          <a:p>
            <a:pPr marL="0" indent="0">
              <a:buNone/>
            </a:pPr>
            <a:endParaRPr lang="en-GB" baseline="-25000" dirty="0"/>
          </a:p>
          <a:p>
            <a:pPr>
              <a:buFont typeface="Wingdings" panose="05000000000000000000" pitchFamily="2" charset="2"/>
              <a:buChar char="ü"/>
            </a:pPr>
            <a:r>
              <a:rPr lang="en-GB" dirty="0"/>
              <a:t>This is because the large gluon mass is strongly momentum dependent</a:t>
            </a:r>
          </a:p>
          <a:p>
            <a:pPr marL="0" indent="0">
              <a:buNone/>
            </a:pPr>
            <a:r>
              <a:rPr lang="en-GB" dirty="0"/>
              <a:t>	large at long-range</a:t>
            </a:r>
          </a:p>
          <a:p>
            <a:pPr marL="0" indent="0">
              <a:buNone/>
            </a:pPr>
            <a:r>
              <a:rPr lang="en-GB" dirty="0"/>
              <a:t>	small at short-range</a:t>
            </a:r>
          </a:p>
          <a:p>
            <a:pPr marL="0" indent="0">
              <a:buNone/>
            </a:pPr>
            <a:r>
              <a:rPr lang="en-GB" dirty="0"/>
              <a:t>      This is a key to confinement</a:t>
            </a:r>
          </a:p>
        </p:txBody>
      </p:sp>
      <p:sp>
        <p:nvSpPr>
          <p:cNvPr id="4" name="Date Placeholder 3"/>
          <p:cNvSpPr>
            <a:spLocks noGrp="1"/>
          </p:cNvSpPr>
          <p:nvPr>
            <p:ph type="dt" sz="half" idx="10"/>
          </p:nvPr>
        </p:nvSpPr>
        <p:spPr/>
        <p:txBody>
          <a:bodyPr/>
          <a:lstStyle/>
          <a:p>
            <a:r>
              <a:rPr lang="en-US"/>
              <a:t>.                    2025 October 13: NJU INP IWSHSSI 2025                                             (86)</a:t>
            </a:r>
            <a:endParaRPr lang="en-US" dirty="0"/>
          </a:p>
        </p:txBody>
      </p:sp>
      <p:sp>
        <p:nvSpPr>
          <p:cNvPr id="5" name="Footer Placeholder 4"/>
          <p:cNvSpPr>
            <a:spLocks noGrp="1"/>
          </p:cNvSpPr>
          <p:nvPr>
            <p:ph type="ftr" sz="quarter" idx="11"/>
          </p:nvPr>
        </p:nvSpPr>
        <p:spPr/>
        <p:txBody>
          <a:bodyPr/>
          <a:lstStyle/>
          <a:p>
            <a:r>
              <a:rPr lang="en-US"/>
              <a:t>Craig Roberts cdroberts@nju.edu.cn  470  1/4 Emergent Hadron Mass: Origins and Consequences</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79</a:t>
            </a:fld>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3202" y="2914391"/>
            <a:ext cx="3420123" cy="342012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4" y="3115776"/>
            <a:ext cx="4191001" cy="3188191"/>
          </a:xfrm>
          <a:prstGeom prst="rect">
            <a:avLst/>
          </a:prstGeom>
        </p:spPr>
      </p:pic>
    </p:spTree>
    <p:extLst>
      <p:ext uri="{BB962C8B-B14F-4D97-AF65-F5344CB8AC3E}">
        <p14:creationId xmlns:p14="http://schemas.microsoft.com/office/powerpoint/2010/main" val="40916480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Nobel Prize Logo.jpg"/>
          <p:cNvPicPr>
            <a:picLocks noChangeAspect="1"/>
          </p:cNvPicPr>
          <p:nvPr/>
        </p:nvPicPr>
        <p:blipFill>
          <a:blip r:embed="rId3" cstate="print"/>
          <a:stretch>
            <a:fillRect/>
          </a:stretch>
        </p:blipFill>
        <p:spPr>
          <a:xfrm>
            <a:off x="8709845" y="5155524"/>
            <a:ext cx="1245275" cy="1245275"/>
          </a:xfrm>
          <a:prstGeom prst="rect">
            <a:avLst/>
          </a:prstGeom>
        </p:spPr>
      </p:pic>
      <p:sp>
        <p:nvSpPr>
          <p:cNvPr id="2" name="Title 1"/>
          <p:cNvSpPr>
            <a:spLocks noGrp="1"/>
          </p:cNvSpPr>
          <p:nvPr>
            <p:ph type="title"/>
          </p:nvPr>
        </p:nvSpPr>
        <p:spPr/>
        <p:txBody>
          <a:bodyPr/>
          <a:lstStyle/>
          <a:p>
            <a:pPr algn="r"/>
            <a:r>
              <a:rPr lang="en-US" sz="3600" dirty="0"/>
              <a:t>Standard Model</a:t>
            </a:r>
            <a:br>
              <a:rPr lang="en-US" sz="3600" dirty="0"/>
            </a:br>
            <a:r>
              <a:rPr lang="en-US" sz="3600" dirty="0"/>
              <a:t>- History</a:t>
            </a:r>
          </a:p>
        </p:txBody>
      </p:sp>
      <p:sp>
        <p:nvSpPr>
          <p:cNvPr id="3" name="Content Placeholder 2"/>
          <p:cNvSpPr>
            <a:spLocks noGrp="1"/>
          </p:cNvSpPr>
          <p:nvPr>
            <p:ph idx="1"/>
          </p:nvPr>
        </p:nvSpPr>
        <p:spPr>
          <a:xfrm>
            <a:off x="2362200" y="1189040"/>
            <a:ext cx="6096000" cy="4525963"/>
          </a:xfrm>
        </p:spPr>
        <p:txBody>
          <a:bodyPr/>
          <a:lstStyle/>
          <a:p>
            <a:r>
              <a:rPr lang="en-US" dirty="0"/>
              <a:t>In the early 20th Century, the only particles of matter known to exist were </a:t>
            </a:r>
          </a:p>
          <a:p>
            <a:pPr marL="0" indent="0">
              <a:spcBef>
                <a:spcPts val="0"/>
              </a:spcBef>
              <a:buNone/>
            </a:pPr>
            <a:r>
              <a:rPr lang="en-US" dirty="0"/>
              <a:t>     the proton, neutron, and electron.  </a:t>
            </a:r>
          </a:p>
        </p:txBody>
      </p:sp>
      <p:sp>
        <p:nvSpPr>
          <p:cNvPr id="4" name="Date Placeholder 3"/>
          <p:cNvSpPr>
            <a:spLocks noGrp="1"/>
          </p:cNvSpPr>
          <p:nvPr>
            <p:ph type="dt" sz="half" idx="10"/>
          </p:nvPr>
        </p:nvSpPr>
        <p:spPr/>
        <p:txBody>
          <a:bodyPr/>
          <a:lstStyle/>
          <a:p>
            <a:r>
              <a:rPr lang="en-US"/>
              <a:t>.                    2025 October 13: NJU INP IWSHSSI 2025                                             (86)</a:t>
            </a:r>
            <a:endParaRPr lang="en-US" dirty="0"/>
          </a:p>
        </p:txBody>
      </p:sp>
      <p:sp>
        <p:nvSpPr>
          <p:cNvPr id="5" name="Footer Placeholder 4"/>
          <p:cNvSpPr>
            <a:spLocks noGrp="1"/>
          </p:cNvSpPr>
          <p:nvPr>
            <p:ph type="ftr" sz="quarter" idx="11"/>
          </p:nvPr>
        </p:nvSpPr>
        <p:spPr/>
        <p:txBody>
          <a:bodyPr/>
          <a:lstStyle/>
          <a:p>
            <a:r>
              <a:rPr lang="en-US" i="0"/>
              <a:t>Craig Roberts cdroberts@nju.edu.cn  470  1/4 Emergent Hadron Mass: Origins and Consequences</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8</a:t>
            </a:fld>
            <a:endParaRPr lang="en-US"/>
          </a:p>
        </p:txBody>
      </p:sp>
      <p:sp>
        <p:nvSpPr>
          <p:cNvPr id="7" name="Content Placeholder 2"/>
          <p:cNvSpPr txBox="1">
            <a:spLocks/>
          </p:cNvSpPr>
          <p:nvPr/>
        </p:nvSpPr>
        <p:spPr bwMode="auto">
          <a:xfrm>
            <a:off x="609600" y="2332040"/>
            <a:ext cx="8034085"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891" indent="-342891" fontAlgn="base">
              <a:spcBef>
                <a:spcPct val="20000"/>
              </a:spcBef>
              <a:spcAft>
                <a:spcPct val="0"/>
              </a:spcAft>
              <a:buClr>
                <a:srgbClr val="1F497D"/>
              </a:buClr>
              <a:buFont typeface="Wingdings" pitchFamily="2" charset="2"/>
              <a:buChar char="Ø"/>
              <a:defRPr/>
            </a:pPr>
            <a:r>
              <a:rPr lang="en-US" sz="2200" kern="0" dirty="0">
                <a:solidFill>
                  <a:schemeClr val="tx2">
                    <a:lumMod val="75000"/>
                  </a:schemeClr>
                </a:solidFill>
              </a:rPr>
              <a:t>With the advent of cosmic ray science and particle accelerators, numerous additional particles were discovered:</a:t>
            </a:r>
          </a:p>
          <a:p>
            <a:pPr marL="800080" lvl="1" indent="-342891" fontAlgn="base">
              <a:spcBef>
                <a:spcPct val="20000"/>
              </a:spcBef>
              <a:spcAft>
                <a:spcPct val="0"/>
              </a:spcAft>
              <a:buClr>
                <a:srgbClr val="1F497D"/>
              </a:buClr>
              <a:buFont typeface="Courier New" pitchFamily="49" charset="0"/>
              <a:buChar char="o"/>
            </a:pPr>
            <a:r>
              <a:rPr lang="en-US" sz="2000" kern="0" dirty="0" err="1">
                <a:solidFill>
                  <a:schemeClr val="tx2">
                    <a:lumMod val="75000"/>
                  </a:schemeClr>
                </a:solidFill>
              </a:rPr>
              <a:t>muon</a:t>
            </a:r>
            <a:r>
              <a:rPr lang="en-US" sz="2000" kern="0" dirty="0">
                <a:solidFill>
                  <a:schemeClr val="tx2">
                    <a:lumMod val="75000"/>
                  </a:schemeClr>
                </a:solidFill>
              </a:rPr>
              <a:t> (1937), </a:t>
            </a:r>
            <a:r>
              <a:rPr lang="en-US" sz="2000" kern="0" dirty="0" err="1">
                <a:solidFill>
                  <a:schemeClr val="tx2">
                    <a:lumMod val="75000"/>
                  </a:schemeClr>
                </a:solidFill>
              </a:rPr>
              <a:t>pion</a:t>
            </a:r>
            <a:r>
              <a:rPr lang="en-US" sz="2000" kern="0" dirty="0">
                <a:solidFill>
                  <a:schemeClr val="tx2">
                    <a:lumMod val="75000"/>
                  </a:schemeClr>
                </a:solidFill>
              </a:rPr>
              <a:t> (1947), </a:t>
            </a:r>
            <a:r>
              <a:rPr lang="en-US" sz="2000" kern="0" dirty="0" err="1">
                <a:solidFill>
                  <a:schemeClr val="tx2">
                    <a:lumMod val="75000"/>
                  </a:schemeClr>
                </a:solidFill>
              </a:rPr>
              <a:t>kaon</a:t>
            </a:r>
            <a:r>
              <a:rPr lang="en-US" sz="2000" kern="0" dirty="0">
                <a:solidFill>
                  <a:schemeClr val="tx2">
                    <a:lumMod val="75000"/>
                  </a:schemeClr>
                </a:solidFill>
              </a:rPr>
              <a:t> (1947), Roper resonance (1963), … </a:t>
            </a:r>
          </a:p>
          <a:p>
            <a:pPr marL="342891" indent="-342891" fontAlgn="base">
              <a:spcBef>
                <a:spcPct val="20000"/>
              </a:spcBef>
              <a:spcAft>
                <a:spcPct val="0"/>
              </a:spcAft>
              <a:buClr>
                <a:srgbClr val="1F497D"/>
              </a:buClr>
              <a:buFont typeface="Wingdings" pitchFamily="2" charset="2"/>
              <a:buChar char="Ø"/>
              <a:defRPr/>
            </a:pPr>
            <a:r>
              <a:rPr lang="en-US" sz="2200" kern="0" dirty="0">
                <a:solidFill>
                  <a:schemeClr val="tx2">
                    <a:lumMod val="75000"/>
                  </a:schemeClr>
                </a:solidFill>
              </a:rPr>
              <a:t>By the mid-1960s, it was apparent that not all the particles could be </a:t>
            </a:r>
            <a:r>
              <a:rPr lang="en-US" sz="2200" i="1" kern="0" dirty="0">
                <a:solidFill>
                  <a:schemeClr val="tx2">
                    <a:lumMod val="75000"/>
                  </a:schemeClr>
                </a:solidFill>
              </a:rPr>
              <a:t>fundamental</a:t>
            </a:r>
            <a:r>
              <a:rPr lang="en-US" sz="2200" kern="0" dirty="0">
                <a:solidFill>
                  <a:schemeClr val="tx2">
                    <a:lumMod val="75000"/>
                  </a:schemeClr>
                </a:solidFill>
              </a:rPr>
              <a:t>.  </a:t>
            </a:r>
          </a:p>
          <a:p>
            <a:pPr marL="742932" lvl="1" indent="-285744" fontAlgn="base">
              <a:spcBef>
                <a:spcPct val="20000"/>
              </a:spcBef>
              <a:spcAft>
                <a:spcPct val="0"/>
              </a:spcAft>
              <a:buClr>
                <a:srgbClr val="1F497D"/>
              </a:buClr>
              <a:buFont typeface="Courier New" pitchFamily="49" charset="0"/>
              <a:buChar char="o"/>
              <a:defRPr/>
            </a:pPr>
            <a:r>
              <a:rPr lang="en-US" sz="2000" kern="0" dirty="0">
                <a:solidFill>
                  <a:schemeClr val="tx2">
                    <a:lumMod val="75000"/>
                  </a:schemeClr>
                </a:solidFill>
              </a:rPr>
              <a:t>A new paradigm was necessary. </a:t>
            </a:r>
          </a:p>
          <a:p>
            <a:pPr marL="342891" indent="-342891" fontAlgn="base">
              <a:spcBef>
                <a:spcPct val="20000"/>
              </a:spcBef>
              <a:spcAft>
                <a:spcPct val="0"/>
              </a:spcAft>
              <a:buClr>
                <a:srgbClr val="1F497D"/>
              </a:buClr>
              <a:buFont typeface="Wingdings" pitchFamily="2" charset="2"/>
              <a:buChar char="Ø"/>
              <a:defRPr/>
            </a:pPr>
            <a:r>
              <a:rPr lang="en-US" sz="2200" kern="0" dirty="0">
                <a:solidFill>
                  <a:schemeClr val="tx2">
                    <a:lumMod val="75000"/>
                  </a:schemeClr>
                </a:solidFill>
              </a:rPr>
              <a:t>Constituent-quark theory (1964) of Gell-Mann and Zweig, independently, was a crucial step forward.  </a:t>
            </a:r>
          </a:p>
          <a:p>
            <a:pPr marL="742932" lvl="1" indent="-285744" fontAlgn="base">
              <a:spcBef>
                <a:spcPct val="20000"/>
              </a:spcBef>
              <a:spcAft>
                <a:spcPct val="0"/>
              </a:spcAft>
              <a:buClr>
                <a:srgbClr val="1F497D"/>
              </a:buClr>
              <a:buFont typeface="Courier New" pitchFamily="49" charset="0"/>
              <a:buChar char="o"/>
              <a:defRPr/>
            </a:pPr>
            <a:r>
              <a:rPr lang="en-US" sz="2000" kern="0" dirty="0">
                <a:solidFill>
                  <a:schemeClr val="tx2">
                    <a:lumMod val="75000"/>
                  </a:schemeClr>
                </a:solidFill>
              </a:rPr>
              <a:t>Gell-Mann, Nobel Prize 1969:</a:t>
            </a:r>
            <a:r>
              <a:rPr lang="en-US" sz="2000" i="1" kern="0" dirty="0">
                <a:solidFill>
                  <a:schemeClr val="tx2">
                    <a:lumMod val="75000"/>
                  </a:schemeClr>
                </a:solidFill>
              </a:rPr>
              <a:t> "for his contributions and discoveries concerning the classification of elementary particles and their interactions"</a:t>
            </a:r>
            <a:r>
              <a:rPr lang="en-US" sz="2000" kern="0" dirty="0">
                <a:solidFill>
                  <a:schemeClr val="tx2">
                    <a:lumMod val="75000"/>
                  </a:schemeClr>
                </a:solidFill>
              </a:rPr>
              <a:t>.</a:t>
            </a:r>
            <a:endParaRPr lang="en-US" sz="2200" kern="0" dirty="0">
              <a:solidFill>
                <a:schemeClr val="tx2">
                  <a:lumMod val="75000"/>
                </a:schemeClr>
              </a:solidFill>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43685" y="1496786"/>
            <a:ext cx="3093232" cy="1293245"/>
          </a:xfrm>
          <a:prstGeom prst="rect">
            <a:avLst/>
          </a:prstGeom>
        </p:spPr>
      </p:pic>
      <p:sp>
        <p:nvSpPr>
          <p:cNvPr id="10" name="TextBox 9">
            <a:extLst>
              <a:ext uri="{FF2B5EF4-FFF2-40B4-BE49-F238E27FC236}">
                <a16:creationId xmlns:a16="http://schemas.microsoft.com/office/drawing/2014/main" id="{666D4BC6-983F-413E-900D-5CE4F6EFEF63}"/>
              </a:ext>
            </a:extLst>
          </p:cNvPr>
          <p:cNvSpPr txBox="1"/>
          <p:nvPr/>
        </p:nvSpPr>
        <p:spPr>
          <a:xfrm>
            <a:off x="8643685" y="3124200"/>
            <a:ext cx="3319715" cy="2031325"/>
          </a:xfrm>
          <a:prstGeom prst="rect">
            <a:avLst/>
          </a:prstGeom>
          <a:noFill/>
        </p:spPr>
        <p:txBody>
          <a:bodyPr wrap="square" rtlCol="0">
            <a:spAutoFit/>
          </a:bodyPr>
          <a:lstStyle/>
          <a:p>
            <a:pPr algn="r"/>
            <a:r>
              <a:rPr lang="en-US" i="1" dirty="0">
                <a:solidFill>
                  <a:schemeClr val="tx2">
                    <a:lumMod val="75000"/>
                  </a:schemeClr>
                </a:solidFill>
              </a:rPr>
              <a:t>Nobel Prize 1938 “for his demonstrations of the existence of new radioactive elements produced by neutron irradiation, and for his related discovery of nuclear reactions brought about by slow neutrons”</a:t>
            </a:r>
          </a:p>
        </p:txBody>
      </p:sp>
      <p:pic>
        <p:nvPicPr>
          <p:cNvPr id="12" name="Picture 11" descr="A picture containing water, outdoor, boat, kite&#10;&#10;Description automatically generated">
            <a:extLst>
              <a:ext uri="{FF2B5EF4-FFF2-40B4-BE49-F238E27FC236}">
                <a16:creationId xmlns:a16="http://schemas.microsoft.com/office/drawing/2014/main" id="{9C7C4EEB-E4AD-4D82-BB8C-7565F3FDDF9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 y="67071"/>
            <a:ext cx="2209800" cy="2209800"/>
          </a:xfrm>
          <a:prstGeom prst="rect">
            <a:avLst/>
          </a:prstGeom>
        </p:spPr>
      </p:pic>
    </p:spTree>
    <p:extLst>
      <p:ext uri="{BB962C8B-B14F-4D97-AF65-F5344CB8AC3E}">
        <p14:creationId xmlns:p14="http://schemas.microsoft.com/office/powerpoint/2010/main" val="152046466"/>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anim calcmode="lin" valueType="num">
                                      <p:cBhvr>
                                        <p:cTn id="13"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1" end="1"/>
                                            </p:txEl>
                                          </p:spTgt>
                                        </p:tgtEl>
                                        <p:attrNameLst>
                                          <p:attrName>ppt_y</p:attrName>
                                        </p:attrNameLst>
                                      </p:cBhvr>
                                      <p:tavLst>
                                        <p:tav tm="0">
                                          <p:val>
                                            <p:strVal val="#ppt_y-.1"/>
                                          </p:val>
                                        </p:tav>
                                        <p:tav tm="100000">
                                          <p:val>
                                            <p:strVal val="#ppt_y"/>
                                          </p:val>
                                        </p:tav>
                                      </p:tavLst>
                                    </p:anim>
                                  </p:childTnLst>
                                </p:cTn>
                              </p:par>
                              <p:par>
                                <p:cTn id="15" presetID="2" presetClass="entr" presetSubtype="6"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1+#ppt_w/2"/>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0" presetClass="entr" presetSubtype="0" decel="10000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1000" fill="hold"/>
                                        <p:tgtEl>
                                          <p:spTgt spid="9"/>
                                        </p:tgtEl>
                                        <p:attrNameLst>
                                          <p:attrName>ppt_w</p:attrName>
                                        </p:attrNameLst>
                                      </p:cBhvr>
                                      <p:tavLst>
                                        <p:tav tm="0">
                                          <p:val>
                                            <p:strVal val="#ppt_w+.3"/>
                                          </p:val>
                                        </p:tav>
                                        <p:tav tm="100000">
                                          <p:val>
                                            <p:strVal val="#ppt_w"/>
                                          </p:val>
                                        </p:tav>
                                      </p:tavLst>
                                    </p:anim>
                                    <p:anim calcmode="lin" valueType="num">
                                      <p:cBhvr>
                                        <p:cTn id="24" dur="1000" fill="hold"/>
                                        <p:tgtEl>
                                          <p:spTgt spid="9"/>
                                        </p:tgtEl>
                                        <p:attrNameLst>
                                          <p:attrName>ppt_h</p:attrName>
                                        </p:attrNameLst>
                                      </p:cBhvr>
                                      <p:tavLst>
                                        <p:tav tm="0">
                                          <p:val>
                                            <p:strVal val="#ppt_h"/>
                                          </p:val>
                                        </p:tav>
                                        <p:tav tm="100000">
                                          <p:val>
                                            <p:strVal val="#ppt_h"/>
                                          </p:val>
                                        </p:tav>
                                      </p:tavLst>
                                    </p:anim>
                                    <p:animEffect transition="in" filter="fade">
                                      <p:cBhvr>
                                        <p:cTn id="25" dur="1000"/>
                                        <p:tgtEl>
                                          <p:spTgt spid="9"/>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circle(in)">
                                      <p:cBhvr>
                                        <p:cTn id="28" dur="2000"/>
                                        <p:tgtEl>
                                          <p:spTgt spid="10"/>
                                        </p:tgtEl>
                                      </p:cBhvr>
                                    </p:animEffect>
                                  </p:childTnLst>
                                </p:cTn>
                              </p:par>
                              <p:par>
                                <p:cTn id="29" presetID="6" presetClass="entr" presetSubtype="16"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circle(in)">
                                      <p:cBhvr>
                                        <p:cTn id="31" dur="20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7">
                                            <p:txEl>
                                              <p:pRg st="2" end="2"/>
                                            </p:txEl>
                                          </p:spTgt>
                                        </p:tgtEl>
                                        <p:attrNameLst>
                                          <p:attrName>style.visibility</p:attrName>
                                        </p:attrNameLst>
                                      </p:cBhvr>
                                      <p:to>
                                        <p:strVal val="visible"/>
                                      </p:to>
                                    </p:set>
                                    <p:animEffect transition="in" filter="barn(inVertical)">
                                      <p:cBhvr>
                                        <p:cTn id="36" dur="500"/>
                                        <p:tgtEl>
                                          <p:spTgt spid="7">
                                            <p:txEl>
                                              <p:pRg st="2" end="2"/>
                                            </p:txEl>
                                          </p:spTgt>
                                        </p:tgtEl>
                                      </p:cBhvr>
                                    </p:animEffect>
                                  </p:childTnLst>
                                </p:cTn>
                              </p:par>
                              <p:par>
                                <p:cTn id="37" presetID="16" presetClass="entr" presetSubtype="21" fill="hold" nodeType="withEffect">
                                  <p:stCondLst>
                                    <p:cond delay="0"/>
                                  </p:stCondLst>
                                  <p:childTnLst>
                                    <p:set>
                                      <p:cBhvr>
                                        <p:cTn id="38" dur="1" fill="hold">
                                          <p:stCondLst>
                                            <p:cond delay="0"/>
                                          </p:stCondLst>
                                        </p:cTn>
                                        <p:tgtEl>
                                          <p:spTgt spid="7">
                                            <p:txEl>
                                              <p:pRg st="3" end="3"/>
                                            </p:txEl>
                                          </p:spTgt>
                                        </p:tgtEl>
                                        <p:attrNameLst>
                                          <p:attrName>style.visibility</p:attrName>
                                        </p:attrNameLst>
                                      </p:cBhvr>
                                      <p:to>
                                        <p:strVal val="visible"/>
                                      </p:to>
                                    </p:set>
                                    <p:animEffect transition="in" filter="barn(inVertical)">
                                      <p:cBhvr>
                                        <p:cTn id="39" dur="500"/>
                                        <p:tgtEl>
                                          <p:spTgt spid="7">
                                            <p:txEl>
                                              <p:pRg st="3" end="3"/>
                                            </p:txEl>
                                          </p:spTgt>
                                        </p:tgtEl>
                                      </p:cBhvr>
                                    </p:animEffect>
                                  </p:childTnLst>
                                </p:cTn>
                              </p:par>
                              <p:par>
                                <p:cTn id="40" presetID="16" presetClass="entr" presetSubtype="21" fill="hold" nodeType="withEffect">
                                  <p:stCondLst>
                                    <p:cond delay="0"/>
                                  </p:stCondLst>
                                  <p:childTnLst>
                                    <p:set>
                                      <p:cBhvr>
                                        <p:cTn id="41" dur="1" fill="hold">
                                          <p:stCondLst>
                                            <p:cond delay="0"/>
                                          </p:stCondLst>
                                        </p:cTn>
                                        <p:tgtEl>
                                          <p:spTgt spid="7">
                                            <p:txEl>
                                              <p:pRg st="4" end="4"/>
                                            </p:txEl>
                                          </p:spTgt>
                                        </p:tgtEl>
                                        <p:attrNameLst>
                                          <p:attrName>style.visibility</p:attrName>
                                        </p:attrNameLst>
                                      </p:cBhvr>
                                      <p:to>
                                        <p:strVal val="visible"/>
                                      </p:to>
                                    </p:set>
                                    <p:animEffect transition="in" filter="barn(inVertical)">
                                      <p:cBhvr>
                                        <p:cTn id="42" dur="500"/>
                                        <p:tgtEl>
                                          <p:spTgt spid="7">
                                            <p:txEl>
                                              <p:pRg st="4" end="4"/>
                                            </p:txEl>
                                          </p:spTgt>
                                        </p:tgtEl>
                                      </p:cBhvr>
                                    </p:animEffect>
                                  </p:childTnLst>
                                </p:cTn>
                              </p:par>
                              <p:par>
                                <p:cTn id="43" presetID="16" presetClass="entr" presetSubtype="21" fill="hold" nodeType="withEffect">
                                  <p:stCondLst>
                                    <p:cond delay="0"/>
                                  </p:stCondLst>
                                  <p:childTnLst>
                                    <p:set>
                                      <p:cBhvr>
                                        <p:cTn id="44" dur="1" fill="hold">
                                          <p:stCondLst>
                                            <p:cond delay="0"/>
                                          </p:stCondLst>
                                        </p:cTn>
                                        <p:tgtEl>
                                          <p:spTgt spid="7">
                                            <p:txEl>
                                              <p:pRg st="5" end="5"/>
                                            </p:txEl>
                                          </p:spTgt>
                                        </p:tgtEl>
                                        <p:attrNameLst>
                                          <p:attrName>style.visibility</p:attrName>
                                        </p:attrNameLst>
                                      </p:cBhvr>
                                      <p:to>
                                        <p:strVal val="visible"/>
                                      </p:to>
                                    </p:set>
                                    <p:animEffect transition="in" filter="barn(inVertical)">
                                      <p:cBhvr>
                                        <p:cTn id="45"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Much more to be said … but let’s keep it short </a:t>
            </a:r>
          </a:p>
        </p:txBody>
      </p:sp>
      <p:sp>
        <p:nvSpPr>
          <p:cNvPr id="3" name="Content Placeholder 2"/>
          <p:cNvSpPr>
            <a:spLocks noGrp="1"/>
          </p:cNvSpPr>
          <p:nvPr>
            <p:ph idx="1"/>
          </p:nvPr>
        </p:nvSpPr>
        <p:spPr/>
        <p:txBody>
          <a:bodyPr/>
          <a:lstStyle/>
          <a:p>
            <a:r>
              <a:rPr lang="en-GB" dirty="0"/>
              <a:t>Pion is unnaturally light (but not massless), despite being a strongly interacting composite object built from a valence-quark and valence antiquark</a:t>
            </a:r>
          </a:p>
          <a:p>
            <a:pPr marL="0" indent="0">
              <a:buNone/>
            </a:pPr>
            <a:endParaRPr lang="en-GB" baseline="-25000" dirty="0"/>
          </a:p>
          <a:p>
            <a:pPr>
              <a:buFont typeface="Wingdings" panose="05000000000000000000" pitchFamily="2" charset="2"/>
              <a:buChar char="ü"/>
            </a:pPr>
            <a:r>
              <a:rPr lang="en-GB" dirty="0"/>
              <a:t>This is because the dressed-gluons give </a:t>
            </a:r>
          </a:p>
          <a:p>
            <a:pPr marL="0" indent="0">
              <a:spcBef>
                <a:spcPts val="0"/>
              </a:spcBef>
              <a:buNone/>
            </a:pPr>
            <a:r>
              <a:rPr lang="en-GB" dirty="0"/>
              <a:t>      mass to the valence quarks and antiquarks in a </a:t>
            </a:r>
          </a:p>
          <a:p>
            <a:pPr marL="0" indent="0">
              <a:spcBef>
                <a:spcPts val="0"/>
              </a:spcBef>
              <a:buNone/>
            </a:pPr>
            <a:r>
              <a:rPr lang="en-GB" i="1" dirty="0"/>
              <a:t>      very special way</a:t>
            </a:r>
            <a:r>
              <a:rPr lang="en-GB" dirty="0"/>
              <a:t>, which is impossible in </a:t>
            </a:r>
          </a:p>
          <a:p>
            <a:pPr marL="0" indent="0">
              <a:spcBef>
                <a:spcPts val="0"/>
              </a:spcBef>
              <a:buNone/>
            </a:pPr>
            <a:r>
              <a:rPr lang="en-GB" dirty="0"/>
              <a:t>      quantum mechanics</a:t>
            </a:r>
          </a:p>
          <a:p>
            <a:pPr>
              <a:buFont typeface="Wingdings" panose="05000000000000000000" pitchFamily="2" charset="2"/>
              <a:buChar char="ü"/>
            </a:pPr>
            <a:r>
              <a:rPr lang="en-GB" dirty="0"/>
              <a:t>A symmetry is dynamically broken and the </a:t>
            </a:r>
          </a:p>
          <a:p>
            <a:pPr marL="0" indent="0">
              <a:spcBef>
                <a:spcPts val="0"/>
              </a:spcBef>
              <a:buNone/>
            </a:pPr>
            <a:r>
              <a:rPr lang="en-GB" dirty="0"/>
              <a:t>      pion appears, almost magically, as a </a:t>
            </a:r>
          </a:p>
          <a:p>
            <a:pPr marL="0" indent="0">
              <a:spcBef>
                <a:spcPts val="0"/>
              </a:spcBef>
              <a:buNone/>
            </a:pPr>
            <a:r>
              <a:rPr lang="en-GB" dirty="0"/>
              <a:t>      massless bound-state of very massive constituents</a:t>
            </a:r>
          </a:p>
        </p:txBody>
      </p:sp>
      <p:sp>
        <p:nvSpPr>
          <p:cNvPr id="4" name="Date Placeholder 3"/>
          <p:cNvSpPr>
            <a:spLocks noGrp="1"/>
          </p:cNvSpPr>
          <p:nvPr>
            <p:ph type="dt" sz="half" idx="10"/>
          </p:nvPr>
        </p:nvSpPr>
        <p:spPr/>
        <p:txBody>
          <a:bodyPr/>
          <a:lstStyle/>
          <a:p>
            <a:r>
              <a:rPr lang="en-US"/>
              <a:t>.                    2025 October 13: NJU INP IWSHSSI 2025                                             (86)</a:t>
            </a:r>
            <a:endParaRPr lang="en-US" dirty="0"/>
          </a:p>
        </p:txBody>
      </p:sp>
      <p:sp>
        <p:nvSpPr>
          <p:cNvPr id="5" name="Footer Placeholder 4"/>
          <p:cNvSpPr>
            <a:spLocks noGrp="1"/>
          </p:cNvSpPr>
          <p:nvPr>
            <p:ph type="ftr" sz="quarter" idx="11"/>
          </p:nvPr>
        </p:nvSpPr>
        <p:spPr/>
        <p:txBody>
          <a:bodyPr/>
          <a:lstStyle/>
          <a:p>
            <a:r>
              <a:rPr lang="en-US"/>
              <a:t>Craig Roberts cdroberts@nju.edu.cn  470  1/4 Emergent Hadron Mass: Origins and Consequences</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80</a:t>
            </a:fld>
            <a:endParaRPr lang="en-US"/>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6200" y="2667000"/>
            <a:ext cx="2971800" cy="2971800"/>
          </a:xfrm>
          <a:prstGeom prst="rect">
            <a:avLst/>
          </a:prstGeom>
        </p:spPr>
      </p:pic>
      <p:sp>
        <p:nvSpPr>
          <p:cNvPr id="9" name="TextBox 8"/>
          <p:cNvSpPr txBox="1"/>
          <p:nvPr/>
        </p:nvSpPr>
        <p:spPr>
          <a:xfrm>
            <a:off x="7353478" y="2572904"/>
            <a:ext cx="3256789" cy="461665"/>
          </a:xfrm>
          <a:prstGeom prst="rect">
            <a:avLst/>
          </a:prstGeom>
          <a:noFill/>
        </p:spPr>
        <p:txBody>
          <a:bodyPr wrap="none" rtlCol="0">
            <a:spAutoFit/>
          </a:bodyPr>
          <a:lstStyle/>
          <a:p>
            <a:r>
              <a:rPr lang="en-GB" sz="2400" i="1" dirty="0" err="1">
                <a:solidFill>
                  <a:srgbClr val="336600"/>
                </a:solidFill>
              </a:rPr>
              <a:t>Nambu</a:t>
            </a:r>
            <a:r>
              <a:rPr lang="en-GB" sz="2400" i="1" dirty="0">
                <a:solidFill>
                  <a:srgbClr val="336600"/>
                </a:solidFill>
              </a:rPr>
              <a:t>-Goldstone Mode</a:t>
            </a:r>
          </a:p>
        </p:txBody>
      </p:sp>
    </p:spTree>
    <p:extLst>
      <p:ext uri="{BB962C8B-B14F-4D97-AF65-F5344CB8AC3E}">
        <p14:creationId xmlns:p14="http://schemas.microsoft.com/office/powerpoint/2010/main" val="15737564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sz="3600" dirty="0"/>
              <a:t>Spontaneous(Dynamical)</a:t>
            </a:r>
            <a:br>
              <a:rPr lang="en-US" sz="3600" dirty="0"/>
            </a:br>
            <a:r>
              <a:rPr lang="en-US" sz="3600" dirty="0"/>
              <a:t>Chiral Symmetry Breaking</a:t>
            </a:r>
            <a:br>
              <a:rPr lang="en-US" sz="3600" dirty="0"/>
            </a:br>
            <a:r>
              <a:rPr lang="en-US" sz="3600" dirty="0"/>
              <a:t>= Mass Generation </a:t>
            </a:r>
          </a:p>
        </p:txBody>
      </p:sp>
      <p:sp>
        <p:nvSpPr>
          <p:cNvPr id="3" name="Content Placeholder 2"/>
          <p:cNvSpPr>
            <a:spLocks noGrp="1"/>
          </p:cNvSpPr>
          <p:nvPr>
            <p:ph idx="1"/>
          </p:nvPr>
        </p:nvSpPr>
        <p:spPr>
          <a:xfrm>
            <a:off x="2819400" y="1600203"/>
            <a:ext cx="8077200" cy="4525963"/>
          </a:xfrm>
        </p:spPr>
        <p:txBody>
          <a:bodyPr/>
          <a:lstStyle/>
          <a:p>
            <a:endParaRPr lang="en-US" b="1" dirty="0"/>
          </a:p>
          <a:p>
            <a:endParaRPr lang="en-US" b="1" dirty="0"/>
          </a:p>
          <a:p>
            <a:pPr>
              <a:buNone/>
            </a:pPr>
            <a:r>
              <a:rPr lang="en-US" sz="3200" dirty="0"/>
              <a:t>	The</a:t>
            </a:r>
            <a:r>
              <a:rPr lang="en-US" sz="3200" dirty="0">
                <a:solidFill>
                  <a:srgbClr val="FF0000"/>
                </a:solidFill>
              </a:rPr>
              <a:t> 2008</a:t>
            </a:r>
            <a:r>
              <a:rPr lang="en-US" sz="3200" dirty="0"/>
              <a:t> </a:t>
            </a:r>
            <a:r>
              <a:rPr lang="en-US" sz="3200" dirty="0">
                <a:solidFill>
                  <a:srgbClr val="FF0000"/>
                </a:solidFill>
              </a:rPr>
              <a:t>Nobel Prize in Physics </a:t>
            </a:r>
            <a:r>
              <a:rPr lang="en-US" sz="3200" dirty="0"/>
              <a:t>was divided, one half awarded to </a:t>
            </a:r>
            <a:r>
              <a:rPr lang="en-US" sz="3200" dirty="0" err="1">
                <a:solidFill>
                  <a:srgbClr val="008000"/>
                </a:solidFill>
              </a:rPr>
              <a:t>Yoichiro</a:t>
            </a:r>
            <a:r>
              <a:rPr lang="en-US" sz="3200" dirty="0">
                <a:solidFill>
                  <a:srgbClr val="008000"/>
                </a:solidFill>
              </a:rPr>
              <a:t> </a:t>
            </a:r>
            <a:r>
              <a:rPr lang="en-US" sz="3200" dirty="0" err="1">
                <a:solidFill>
                  <a:srgbClr val="008000"/>
                </a:solidFill>
              </a:rPr>
              <a:t>Nambu</a:t>
            </a:r>
            <a:r>
              <a:rPr lang="en-US" sz="2400" dirty="0"/>
              <a:t> </a:t>
            </a:r>
          </a:p>
          <a:p>
            <a:pPr lvl="1">
              <a:buNone/>
            </a:pPr>
            <a:r>
              <a:rPr lang="en-US" sz="2200" i="1" dirty="0"/>
              <a:t>	</a:t>
            </a:r>
            <a:r>
              <a:rPr lang="en-US" sz="2800" i="1" dirty="0"/>
              <a:t>"</a:t>
            </a:r>
            <a:r>
              <a:rPr lang="en-US" sz="2800" i="1" dirty="0">
                <a:solidFill>
                  <a:srgbClr val="7030A0"/>
                </a:solidFill>
              </a:rPr>
              <a:t>for the discovery of the mechanism of spontaneous broken symmetry in subatomic physics</a:t>
            </a:r>
            <a:r>
              <a:rPr lang="en-US" sz="2800" i="1" dirty="0"/>
              <a:t>"</a:t>
            </a:r>
            <a:endParaRPr lang="en-US" sz="2800" dirty="0"/>
          </a:p>
        </p:txBody>
      </p:sp>
      <p:sp>
        <p:nvSpPr>
          <p:cNvPr id="4" name="Footer Placeholder 3"/>
          <p:cNvSpPr>
            <a:spLocks noGrp="1"/>
          </p:cNvSpPr>
          <p:nvPr>
            <p:ph type="ftr" sz="quarter" idx="11"/>
          </p:nvPr>
        </p:nvSpPr>
        <p:spPr/>
        <p:txBody>
          <a:bodyPr/>
          <a:lstStyle/>
          <a:p>
            <a:r>
              <a:rPr lang="en-US">
                <a:solidFill>
                  <a:srgbClr val="404040"/>
                </a:solidFill>
              </a:rPr>
              <a:t>Craig Roberts cdroberts@nju.edu.cn  470  1/4 Emergent Hadron Mass: Origins and Consequences</a:t>
            </a:r>
            <a:endParaRPr lang="en-US" dirty="0">
              <a:solidFill>
                <a:srgbClr val="404040"/>
              </a:solidFill>
            </a:endParaRPr>
          </a:p>
        </p:txBody>
      </p:sp>
      <p:sp>
        <p:nvSpPr>
          <p:cNvPr id="5" name="Slide Number Placeholder 4"/>
          <p:cNvSpPr>
            <a:spLocks noGrp="1"/>
          </p:cNvSpPr>
          <p:nvPr>
            <p:ph type="sldNum" sz="quarter" idx="12"/>
          </p:nvPr>
        </p:nvSpPr>
        <p:spPr/>
        <p:txBody>
          <a:bodyPr/>
          <a:lstStyle/>
          <a:p>
            <a:fld id="{F8FC1C35-9060-4508-99D4-470906349AF2}" type="slidenum">
              <a:rPr lang="en-US" smtClean="0">
                <a:solidFill>
                  <a:srgbClr val="404040"/>
                </a:solidFill>
              </a:rPr>
              <a:pPr/>
              <a:t>81</a:t>
            </a:fld>
            <a:endParaRPr lang="en-US">
              <a:solidFill>
                <a:srgbClr val="404040"/>
              </a:solidFill>
            </a:endParaRPr>
          </a:p>
        </p:txBody>
      </p:sp>
      <p:pic>
        <p:nvPicPr>
          <p:cNvPr id="7" name="Picture 6" descr="CQMpion.png"/>
          <p:cNvPicPr>
            <a:picLocks noChangeAspect="1"/>
          </p:cNvPicPr>
          <p:nvPr/>
        </p:nvPicPr>
        <p:blipFill>
          <a:blip r:embed="rId3" cstate="print"/>
          <a:stretch>
            <a:fillRect/>
          </a:stretch>
        </p:blipFill>
        <p:spPr>
          <a:xfrm>
            <a:off x="-1" y="0"/>
            <a:ext cx="2610269" cy="3657600"/>
          </a:xfrm>
          <a:prstGeom prst="rect">
            <a:avLst/>
          </a:prstGeom>
        </p:spPr>
      </p:pic>
      <p:cxnSp>
        <p:nvCxnSpPr>
          <p:cNvPr id="13" name="Curved Connector 12"/>
          <p:cNvCxnSpPr/>
          <p:nvPr/>
        </p:nvCxnSpPr>
        <p:spPr bwMode="auto">
          <a:xfrm>
            <a:off x="10668000" y="2057400"/>
            <a:ext cx="914400" cy="914400"/>
          </a:xfrm>
          <a:prstGeom prst="curvedConnector3">
            <a:avLst/>
          </a:prstGeom>
          <a:noFill/>
          <a:ln w="9525" cap="flat" cmpd="sng" algn="ctr">
            <a:noFill/>
            <a:prstDash val="solid"/>
            <a:round/>
            <a:headEnd type="none" w="med" len="med"/>
            <a:tailEnd type="arrow"/>
          </a:ln>
          <a:effectLst/>
        </p:spPr>
      </p:cxnSp>
      <p:sp>
        <p:nvSpPr>
          <p:cNvPr id="8" name="Date Placeholder 7"/>
          <p:cNvSpPr>
            <a:spLocks noGrp="1"/>
          </p:cNvSpPr>
          <p:nvPr>
            <p:ph type="dt" sz="half" idx="10"/>
          </p:nvPr>
        </p:nvSpPr>
        <p:spPr/>
        <p:txBody>
          <a:bodyPr/>
          <a:lstStyle/>
          <a:p>
            <a:r>
              <a:rPr lang="en-US">
                <a:solidFill>
                  <a:srgbClr val="404040"/>
                </a:solidFill>
              </a:rPr>
              <a:t>.                    2025 October 13: NJU INP IWSHSSI 2025                                             (86)</a:t>
            </a:r>
          </a:p>
        </p:txBody>
      </p:sp>
      <p:pic>
        <p:nvPicPr>
          <p:cNvPr id="9" name="Picture 8" descr="nobel Prize Logo.jpg"/>
          <p:cNvPicPr>
            <a:picLocks noChangeAspect="1"/>
          </p:cNvPicPr>
          <p:nvPr/>
        </p:nvPicPr>
        <p:blipFill>
          <a:blip r:embed="rId4" cstate="print"/>
          <a:stretch>
            <a:fillRect/>
          </a:stretch>
        </p:blipFill>
        <p:spPr>
          <a:xfrm>
            <a:off x="609600" y="4191000"/>
            <a:ext cx="1676400" cy="1676400"/>
          </a:xfrm>
          <a:prstGeom prst="rect">
            <a:avLst/>
          </a:prstGeom>
        </p:spPr>
      </p:pic>
    </p:spTree>
    <p:extLst>
      <p:ext uri="{BB962C8B-B14F-4D97-AF65-F5344CB8AC3E}">
        <p14:creationId xmlns:p14="http://schemas.microsoft.com/office/powerpoint/2010/main" val="555966761"/>
      </p:ext>
    </p:extLst>
  </p:cSld>
  <p:clrMapOvr>
    <a:masterClrMapping/>
  </p:clrMapOvr>
  <p:transition spd="med">
    <p:newsflash/>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6301" y="1219201"/>
            <a:ext cx="9334499" cy="4525963"/>
          </a:xfrm>
        </p:spPr>
        <p:txBody>
          <a:bodyPr/>
          <a:lstStyle/>
          <a:p>
            <a:pPr lvl="0"/>
            <a:r>
              <a:rPr lang="en-GB" sz="2400" dirty="0"/>
              <a:t>It is the only known fundamental theory with the capacity to sustain massless elementary degrees-of-freedom, </a:t>
            </a:r>
          </a:p>
          <a:p>
            <a:pPr marL="0" indent="0">
              <a:spcBef>
                <a:spcPts val="0"/>
              </a:spcBef>
              <a:buNone/>
            </a:pPr>
            <a:r>
              <a:rPr lang="en-GB" sz="2400" i="1" dirty="0"/>
              <a:t>         i.e</a:t>
            </a:r>
            <a:r>
              <a:rPr lang="en-GB" sz="2400" dirty="0"/>
              <a:t>. gluons and quarks.  </a:t>
            </a:r>
          </a:p>
          <a:p>
            <a:pPr lvl="0"/>
            <a:r>
              <a:rPr lang="en-GB" sz="2400" dirty="0"/>
              <a:t>Yet gluons and quarks acquire mass dynamically</a:t>
            </a:r>
          </a:p>
        </p:txBody>
      </p:sp>
      <p:sp>
        <p:nvSpPr>
          <p:cNvPr id="4" name="Date Placeholder 3"/>
          <p:cNvSpPr>
            <a:spLocks noGrp="1"/>
          </p:cNvSpPr>
          <p:nvPr>
            <p:ph type="dt" sz="half" idx="10"/>
          </p:nvPr>
        </p:nvSpPr>
        <p:spPr/>
        <p:txBody>
          <a:bodyPr/>
          <a:lstStyle/>
          <a:p>
            <a:r>
              <a:rPr lang="en-US"/>
              <a:t>.                    2025 October 13: NJU INP IWSHSSI 2025                                             (86)</a:t>
            </a:r>
            <a:endParaRPr lang="en-US" dirty="0"/>
          </a:p>
        </p:txBody>
      </p:sp>
      <p:sp>
        <p:nvSpPr>
          <p:cNvPr id="5" name="Footer Placeholder 4"/>
          <p:cNvSpPr>
            <a:spLocks noGrp="1"/>
          </p:cNvSpPr>
          <p:nvPr>
            <p:ph type="ftr" sz="quarter" idx="11"/>
          </p:nvPr>
        </p:nvSpPr>
        <p:spPr/>
        <p:txBody>
          <a:bodyPr/>
          <a:lstStyle/>
          <a:p>
            <a:r>
              <a:rPr lang="en-US"/>
              <a:t>Craig Roberts cdroberts@nju.edu.cn  470  1/4 Emergent Hadron Mass: Origins and Consequences</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82</a:t>
            </a:fld>
            <a:endParaRPr lang="en-US"/>
          </a:p>
        </p:txBody>
      </p:sp>
      <p:sp>
        <p:nvSpPr>
          <p:cNvPr id="7" name="Title 1"/>
          <p:cNvSpPr>
            <a:spLocks noGrp="1"/>
          </p:cNvSpPr>
          <p:nvPr>
            <p:ph type="title"/>
          </p:nvPr>
        </p:nvSpPr>
        <p:spPr>
          <a:xfrm>
            <a:off x="1981200" y="274638"/>
            <a:ext cx="8229600" cy="1143000"/>
          </a:xfrm>
        </p:spPr>
        <p:txBody>
          <a:bodyPr>
            <a:scene3d>
              <a:camera prst="orthographicFront"/>
              <a:lightRig rig="threePt" dir="t"/>
            </a:scene3d>
            <a:sp3d extrusionH="57150">
              <a:bevelT w="57150" h="38100" prst="artDeco"/>
            </a:sp3d>
          </a:bodyPr>
          <a:lstStyle/>
          <a:p>
            <a:pPr algn="ctr"/>
            <a:r>
              <a:rPr lang="en-GB" sz="3600" i="1" dirty="0">
                <a:effectLst>
                  <a:reflection blurRad="6350" stA="60000" endA="900" endPos="58000" dir="5400000" sy="-100000" algn="bl" rotWithShape="0"/>
                </a:effectLst>
              </a:rPr>
              <a:t>QCD is Unique</a:t>
            </a:r>
          </a:p>
        </p:txBody>
      </p:sp>
      <p:pic>
        <p:nvPicPr>
          <p:cNvPr id="9" name="Picture 8" descr="InHadronLF.jpg"/>
          <p:cNvPicPr>
            <a:picLocks noChangeAspect="1"/>
          </p:cNvPicPr>
          <p:nvPr/>
        </p:nvPicPr>
        <p:blipFill>
          <a:blip r:embed="rId2" cstate="print"/>
          <a:stretch>
            <a:fillRect/>
          </a:stretch>
        </p:blipFill>
        <p:spPr>
          <a:xfrm>
            <a:off x="6553202" y="2857871"/>
            <a:ext cx="4762498" cy="3695330"/>
          </a:xfrm>
          <a:prstGeom prst="rect">
            <a:avLst/>
          </a:prstGeom>
        </p:spPr>
      </p:pic>
      <p:sp>
        <p:nvSpPr>
          <p:cNvPr id="10" name="Content Placeholder 2"/>
          <p:cNvSpPr txBox="1">
            <a:spLocks/>
          </p:cNvSpPr>
          <p:nvPr/>
        </p:nvSpPr>
        <p:spPr bwMode="auto">
          <a:xfrm>
            <a:off x="876301" y="2895601"/>
            <a:ext cx="5527675"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891" indent="-342891" algn="l" rtl="0" eaLnBrk="1" fontAlgn="base" hangingPunct="1">
              <a:spcBef>
                <a:spcPct val="20000"/>
              </a:spcBef>
              <a:spcAft>
                <a:spcPct val="0"/>
              </a:spcAft>
              <a:buClr>
                <a:srgbClr val="1F497D"/>
              </a:buClr>
              <a:buFont typeface="Wingdings" pitchFamily="2" charset="2"/>
              <a:buChar char="Ø"/>
              <a:defRPr sz="2200">
                <a:solidFill>
                  <a:schemeClr val="tx2">
                    <a:lumMod val="75000"/>
                  </a:schemeClr>
                </a:solidFill>
                <a:latin typeface="+mn-lt"/>
                <a:ea typeface="+mn-ea"/>
                <a:cs typeface="+mn-cs"/>
              </a:defRPr>
            </a:lvl1pPr>
            <a:lvl2pPr marL="742932" indent="-285744" algn="l" rtl="0" eaLnBrk="1" fontAlgn="base" hangingPunct="1">
              <a:spcBef>
                <a:spcPct val="20000"/>
              </a:spcBef>
              <a:spcAft>
                <a:spcPct val="0"/>
              </a:spcAft>
              <a:buClr>
                <a:srgbClr val="1F497D"/>
              </a:buClr>
              <a:buChar char="–"/>
              <a:defRPr sz="2000">
                <a:solidFill>
                  <a:schemeClr val="tx2">
                    <a:lumMod val="75000"/>
                  </a:schemeClr>
                </a:solidFill>
                <a:latin typeface="+mn-lt"/>
              </a:defRPr>
            </a:lvl2pPr>
            <a:lvl3pPr marL="1142971" indent="-228594" algn="l" rtl="0" eaLnBrk="1" fontAlgn="base" hangingPunct="1">
              <a:spcBef>
                <a:spcPct val="20000"/>
              </a:spcBef>
              <a:spcAft>
                <a:spcPct val="0"/>
              </a:spcAft>
              <a:buClr>
                <a:srgbClr val="1F497D"/>
              </a:buClr>
              <a:buChar char="•"/>
              <a:defRPr sz="1600">
                <a:solidFill>
                  <a:schemeClr val="tx2">
                    <a:lumMod val="75000"/>
                  </a:schemeClr>
                </a:solidFill>
                <a:latin typeface="+mn-lt"/>
              </a:defRPr>
            </a:lvl3pPr>
            <a:lvl4pPr marL="1600160" indent="-228594" algn="l" rtl="0" eaLnBrk="1" fontAlgn="base" hangingPunct="1">
              <a:spcBef>
                <a:spcPct val="20000"/>
              </a:spcBef>
              <a:spcAft>
                <a:spcPct val="0"/>
              </a:spcAft>
              <a:buClr>
                <a:srgbClr val="1F497D"/>
              </a:buClr>
              <a:buChar char="–"/>
              <a:defRPr sz="1600">
                <a:solidFill>
                  <a:schemeClr val="tx2">
                    <a:lumMod val="75000"/>
                  </a:schemeClr>
                </a:solidFill>
                <a:latin typeface="+mn-lt"/>
              </a:defRPr>
            </a:lvl4pPr>
            <a:lvl5pPr marL="2057349" indent="-228594" algn="l" rtl="0" eaLnBrk="1" fontAlgn="base" hangingPunct="1">
              <a:spcBef>
                <a:spcPct val="20000"/>
              </a:spcBef>
              <a:spcAft>
                <a:spcPct val="0"/>
              </a:spcAft>
              <a:buClr>
                <a:srgbClr val="1F497D"/>
              </a:buClr>
              <a:buFont typeface="Arial" charset="0"/>
              <a:buChar char="»"/>
              <a:defRPr sz="1600">
                <a:solidFill>
                  <a:schemeClr val="tx2">
                    <a:lumMod val="75000"/>
                  </a:schemeClr>
                </a:solidFill>
                <a:latin typeface="+mn-lt"/>
              </a:defRPr>
            </a:lvl5pPr>
            <a:lvl6pPr marL="2514537" indent="-228594" algn="l" rtl="0" eaLnBrk="1" fontAlgn="base" hangingPunct="1">
              <a:spcBef>
                <a:spcPct val="20000"/>
              </a:spcBef>
              <a:spcAft>
                <a:spcPct val="0"/>
              </a:spcAft>
              <a:buClr>
                <a:srgbClr val="1F497D"/>
              </a:buClr>
              <a:buFont typeface="Arial" charset="0"/>
              <a:buChar char="»"/>
              <a:defRPr sz="1400">
                <a:solidFill>
                  <a:schemeClr val="tx1"/>
                </a:solidFill>
                <a:latin typeface="+mn-lt"/>
              </a:defRPr>
            </a:lvl6pPr>
            <a:lvl7pPr marL="2971726" indent="-228594" algn="l" rtl="0" eaLnBrk="1" fontAlgn="base" hangingPunct="1">
              <a:spcBef>
                <a:spcPct val="20000"/>
              </a:spcBef>
              <a:spcAft>
                <a:spcPct val="0"/>
              </a:spcAft>
              <a:buClr>
                <a:srgbClr val="1F497D"/>
              </a:buClr>
              <a:buFont typeface="Arial" charset="0"/>
              <a:buChar char="»"/>
              <a:defRPr sz="1400">
                <a:solidFill>
                  <a:schemeClr val="tx1"/>
                </a:solidFill>
                <a:latin typeface="+mn-lt"/>
              </a:defRPr>
            </a:lvl7pPr>
            <a:lvl8pPr marL="3428914" indent="-228594" algn="l" rtl="0" eaLnBrk="1" fontAlgn="base" hangingPunct="1">
              <a:spcBef>
                <a:spcPct val="20000"/>
              </a:spcBef>
              <a:spcAft>
                <a:spcPct val="0"/>
              </a:spcAft>
              <a:buClr>
                <a:srgbClr val="1F497D"/>
              </a:buClr>
              <a:buFont typeface="Arial" charset="0"/>
              <a:buChar char="»"/>
              <a:defRPr sz="1400">
                <a:solidFill>
                  <a:schemeClr val="tx1"/>
                </a:solidFill>
                <a:latin typeface="+mn-lt"/>
              </a:defRPr>
            </a:lvl8pPr>
            <a:lvl9pPr marL="3886103" indent="-228594" algn="l" rtl="0" eaLnBrk="1" fontAlgn="base" hangingPunct="1">
              <a:spcBef>
                <a:spcPct val="20000"/>
              </a:spcBef>
              <a:spcAft>
                <a:spcPct val="0"/>
              </a:spcAft>
              <a:buClr>
                <a:srgbClr val="1F497D"/>
              </a:buClr>
              <a:buFont typeface="Arial" charset="0"/>
              <a:buChar char="»"/>
              <a:defRPr sz="1400">
                <a:solidFill>
                  <a:schemeClr val="tx1"/>
                </a:solidFill>
                <a:latin typeface="+mn-lt"/>
              </a:defRPr>
            </a:lvl9pPr>
          </a:lstStyle>
          <a:p>
            <a:r>
              <a:rPr lang="en-GB" sz="2400" kern="0" dirty="0"/>
              <a:t>The only massless systems are its composite </a:t>
            </a:r>
            <a:r>
              <a:rPr lang="en-GB" sz="2400" kern="0" dirty="0" err="1"/>
              <a:t>Nambu</a:t>
            </a:r>
            <a:r>
              <a:rPr lang="en-GB" sz="2400" kern="0" dirty="0"/>
              <a:t>-Goldstone bosons: the pion and its close friends</a:t>
            </a:r>
          </a:p>
          <a:p>
            <a:r>
              <a:rPr lang="en-GB" sz="2400" kern="0" dirty="0"/>
              <a:t>All other everyday bound states possess nuclear-size masses, far in excess of anything that can directly be tied to the Higgs mechanism.</a:t>
            </a:r>
          </a:p>
        </p:txBody>
      </p:sp>
      <p:sp>
        <p:nvSpPr>
          <p:cNvPr id="11" name="TextBox 10"/>
          <p:cNvSpPr txBox="1"/>
          <p:nvPr/>
        </p:nvSpPr>
        <p:spPr>
          <a:xfrm>
            <a:off x="8076882" y="2471076"/>
            <a:ext cx="2133918" cy="369332"/>
          </a:xfrm>
          <a:prstGeom prst="rect">
            <a:avLst/>
          </a:prstGeom>
          <a:noFill/>
        </p:spPr>
        <p:txBody>
          <a:bodyPr wrap="none" rtlCol="0">
            <a:spAutoFit/>
          </a:bodyPr>
          <a:lstStyle/>
          <a:p>
            <a:r>
              <a:rPr lang="en-GB" b="1" i="1" dirty="0">
                <a:solidFill>
                  <a:srgbClr val="FF0000"/>
                </a:solidFill>
              </a:rPr>
              <a:t>Running quark mass</a:t>
            </a:r>
          </a:p>
        </p:txBody>
      </p:sp>
    </p:spTree>
    <p:extLst>
      <p:ext uri="{BB962C8B-B14F-4D97-AF65-F5344CB8AC3E}">
        <p14:creationId xmlns:p14="http://schemas.microsoft.com/office/powerpoint/2010/main" val="749070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fade">
                                      <p:cBhvr>
                                        <p:cTn id="13" dur="500"/>
                                        <p:tgtEl>
                                          <p:spTgt spid="1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2" presetClass="entr" presetSubtype="0" fill="hold" nodeType="click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Scale>
                                      <p:cBhvr>
                                        <p:cTn id="18" dur="1000" decel="50000" fill="hold">
                                          <p:stCondLst>
                                            <p:cond delay="0"/>
                                          </p:stCondLst>
                                        </p:cTn>
                                        <p:tgtEl>
                                          <p:spTgt spid="10">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10">
                                            <p:txEl>
                                              <p:pRg st="0" end="0"/>
                                            </p:txEl>
                                          </p:spTgt>
                                        </p:tgtEl>
                                        <p:attrNameLst>
                                          <p:attrName>ppt_x</p:attrName>
                                          <p:attrName>ppt_y</p:attrName>
                                        </p:attrNameLst>
                                      </p:cBhvr>
                                    </p:animMotion>
                                    <p:animEffect transition="in" filter="fade">
                                      <p:cBhvr>
                                        <p:cTn id="20" dur="1000"/>
                                        <p:tgtEl>
                                          <p:spTgt spid="10">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0">
                                            <p:txEl>
                                              <p:pRg st="1" end="1"/>
                                            </p:txEl>
                                          </p:spTgt>
                                        </p:tgtEl>
                                        <p:attrNameLst>
                                          <p:attrName>style.visibility</p:attrName>
                                        </p:attrNameLst>
                                      </p:cBhvr>
                                      <p:to>
                                        <p:strVal val="visible"/>
                                      </p:to>
                                    </p:set>
                                    <p:animEffect transition="in" filter="barn(inVertical)">
                                      <p:cBhvr>
                                        <p:cTn id="25"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threePt" dir="t"/>
            </a:scene3d>
            <a:sp3d extrusionH="57150">
              <a:bevelT w="57150" h="38100" prst="artDeco"/>
            </a:sp3d>
          </a:bodyPr>
          <a:lstStyle/>
          <a:p>
            <a:pPr algn="ctr"/>
            <a:r>
              <a:rPr lang="en-GB" sz="3600" i="1" dirty="0">
                <a:effectLst>
                  <a:reflection blurRad="6350" stA="60000" endA="900" endPos="58000" dir="5400000" sy="-100000" algn="bl" rotWithShape="0"/>
                </a:effectLst>
              </a:rPr>
              <a:t>QCD is Unique</a:t>
            </a:r>
          </a:p>
        </p:txBody>
      </p:sp>
      <p:sp>
        <p:nvSpPr>
          <p:cNvPr id="3" name="Content Placeholder 2"/>
          <p:cNvSpPr>
            <a:spLocks noGrp="1"/>
          </p:cNvSpPr>
          <p:nvPr>
            <p:ph idx="1"/>
          </p:nvPr>
        </p:nvSpPr>
        <p:spPr>
          <a:xfrm>
            <a:off x="876301" y="1219201"/>
            <a:ext cx="10401299" cy="4525963"/>
          </a:xfrm>
        </p:spPr>
        <p:txBody>
          <a:bodyPr/>
          <a:lstStyle/>
          <a:p>
            <a:pPr lvl="0"/>
            <a:r>
              <a:rPr lang="en-GB" sz="2400" dirty="0"/>
              <a:t>We have never before encountered an interaction such as that at work in QCD.  </a:t>
            </a:r>
          </a:p>
          <a:p>
            <a:pPr lvl="1"/>
            <a:r>
              <a:rPr lang="en-GB" sz="2400" dirty="0"/>
              <a:t>Confinement</a:t>
            </a:r>
          </a:p>
          <a:p>
            <a:pPr lvl="1"/>
            <a:r>
              <a:rPr lang="en-GB" sz="2400" dirty="0"/>
              <a:t>Dynamical chiral symmetry breaking (DCSB)</a:t>
            </a:r>
          </a:p>
          <a:p>
            <a:pPr lvl="1"/>
            <a:r>
              <a:rPr lang="en-GB" sz="2400" dirty="0"/>
              <a:t>Absolute stability of the proton	</a:t>
            </a:r>
          </a:p>
          <a:p>
            <a:pPr lvl="1"/>
            <a:r>
              <a:rPr lang="en-GB" sz="2400" dirty="0"/>
              <a:t>Magnitude of the proton’s mass and pion’s near </a:t>
            </a:r>
            <a:r>
              <a:rPr lang="en-GB" sz="2400" dirty="0" err="1"/>
              <a:t>masslessness</a:t>
            </a:r>
            <a:endParaRPr lang="en-GB" sz="2400" dirty="0"/>
          </a:p>
          <a:p>
            <a:r>
              <a:rPr lang="en-GB" sz="2400" dirty="0"/>
              <a:t>All these things, everything described above and much more, are tied to the strong self-interactions of gauge bosons.</a:t>
            </a:r>
          </a:p>
          <a:p>
            <a:r>
              <a:rPr lang="en-US" sz="2400" dirty="0"/>
              <a:t>QCD – “believed” somehow – explains the origin of mass, the formation of nuclei, and the life and death of stars</a:t>
            </a:r>
            <a:endParaRPr lang="en-GB" sz="2400" dirty="0"/>
          </a:p>
          <a:p>
            <a:pPr lvl="0"/>
            <a:r>
              <a:rPr lang="en-GB" sz="2400" dirty="0"/>
              <a:t>Charting QCD’s interaction, explaining and understanding everything of which it is capable, could change the way we look at the known Universe and beyond.</a:t>
            </a:r>
          </a:p>
          <a:p>
            <a:endParaRPr lang="en-GB" sz="1400" dirty="0"/>
          </a:p>
          <a:p>
            <a:pPr marL="0" indent="0">
              <a:buNone/>
            </a:pPr>
            <a:endParaRPr lang="en-GB" dirty="0"/>
          </a:p>
          <a:p>
            <a:endParaRPr lang="en-GB" dirty="0"/>
          </a:p>
        </p:txBody>
      </p:sp>
      <p:sp>
        <p:nvSpPr>
          <p:cNvPr id="4" name="Date Placeholder 3"/>
          <p:cNvSpPr>
            <a:spLocks noGrp="1"/>
          </p:cNvSpPr>
          <p:nvPr>
            <p:ph type="dt" sz="half" idx="10"/>
          </p:nvPr>
        </p:nvSpPr>
        <p:spPr/>
        <p:txBody>
          <a:bodyPr/>
          <a:lstStyle/>
          <a:p>
            <a:r>
              <a:rPr lang="en-US"/>
              <a:t>.                    2025 October 13: NJU INP IWSHSSI 2025                                             (86)</a:t>
            </a:r>
            <a:endParaRPr lang="en-US" dirty="0"/>
          </a:p>
        </p:txBody>
      </p:sp>
      <p:sp>
        <p:nvSpPr>
          <p:cNvPr id="5" name="Footer Placeholder 4"/>
          <p:cNvSpPr>
            <a:spLocks noGrp="1"/>
          </p:cNvSpPr>
          <p:nvPr>
            <p:ph type="ftr" sz="quarter" idx="11"/>
          </p:nvPr>
        </p:nvSpPr>
        <p:spPr/>
        <p:txBody>
          <a:bodyPr/>
          <a:lstStyle/>
          <a:p>
            <a:r>
              <a:rPr lang="en-US"/>
              <a:t>Craig Roberts cdroberts@nju.edu.cn  470  1/4 Emergent Hadron Mass: Origins and Consequences</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83</a:t>
            </a:fld>
            <a:endParaRPr lang="en-US"/>
          </a:p>
        </p:txBody>
      </p:sp>
      <p:pic>
        <p:nvPicPr>
          <p:cNvPr id="7" name="Picture 6" descr="3gluon4gluon.gif"/>
          <p:cNvPicPr>
            <a:picLocks noChangeAspect="1"/>
          </p:cNvPicPr>
          <p:nvPr/>
        </p:nvPicPr>
        <p:blipFill>
          <a:blip r:embed="rId3" cstate="print"/>
          <a:stretch>
            <a:fillRect/>
          </a:stretch>
        </p:blipFill>
        <p:spPr>
          <a:xfrm>
            <a:off x="8254826" y="1834198"/>
            <a:ext cx="3294183" cy="121919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14953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arn(inVertical)">
                                      <p:cBhvr>
                                        <p:cTn id="32" dur="500"/>
                                        <p:tgtEl>
                                          <p:spTgt spid="3">
                                            <p:txEl>
                                              <p:pRg st="6" end="6"/>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1000"/>
                                        <p:tgtEl>
                                          <p:spTgt spid="3">
                                            <p:txEl>
                                              <p:pRg st="7" end="7"/>
                                            </p:txEl>
                                          </p:spTgt>
                                        </p:tgtEl>
                                      </p:cBhvr>
                                    </p:animEffect>
                                    <p:anim calcmode="lin" valueType="num">
                                      <p:cBhvr>
                                        <p:cTn id="4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threePt" dir="t"/>
            </a:scene3d>
            <a:sp3d extrusionH="57150">
              <a:bevelT w="57150" h="38100" prst="artDeco"/>
            </a:sp3d>
          </a:bodyPr>
          <a:lstStyle/>
          <a:p>
            <a:r>
              <a:rPr lang="en-GB" sz="3600" i="1" dirty="0">
                <a:effectLst>
                  <a:reflection blurRad="6350" stA="60000" endA="900" endPos="58000" dir="5400000" sy="-100000" algn="bl" rotWithShape="0"/>
                </a:effectLst>
              </a:rPr>
              <a:t>QCD is Unique</a:t>
            </a:r>
          </a:p>
        </p:txBody>
      </p:sp>
      <p:sp>
        <p:nvSpPr>
          <p:cNvPr id="3" name="Content Placeholder 2"/>
          <p:cNvSpPr>
            <a:spLocks noGrp="1"/>
          </p:cNvSpPr>
          <p:nvPr>
            <p:ph idx="1"/>
          </p:nvPr>
        </p:nvSpPr>
        <p:spPr>
          <a:xfrm>
            <a:off x="762000" y="1493838"/>
            <a:ext cx="10668000" cy="4525963"/>
          </a:xfrm>
        </p:spPr>
        <p:txBody>
          <a:bodyPr/>
          <a:lstStyle/>
          <a:p>
            <a:r>
              <a:rPr lang="en-GB" sz="2400" dirty="0"/>
              <a:t>The capacity to move beyond the Standard Model might really depend upon first </a:t>
            </a:r>
            <a:r>
              <a:rPr lang="en-GB" sz="2400" i="1" dirty="0"/>
              <a:t>understanding</a:t>
            </a:r>
            <a:r>
              <a:rPr lang="en-GB" sz="2400" dirty="0"/>
              <a:t> what is within it</a:t>
            </a:r>
          </a:p>
          <a:p>
            <a:r>
              <a:rPr lang="en-GB" sz="2400" dirty="0"/>
              <a:t>QCD, the strong interaction, stands in our way.</a:t>
            </a:r>
          </a:p>
          <a:p>
            <a:pPr lvl="0"/>
            <a:r>
              <a:rPr lang="en-GB" sz="2400" dirty="0"/>
              <a:t>In fact, QCD potentially establishes the paradigm that will truly enable us to step beyond the Standard Model.</a:t>
            </a:r>
          </a:p>
          <a:p>
            <a:endParaRPr lang="en-GB" sz="1400" dirty="0"/>
          </a:p>
          <a:p>
            <a:pPr marL="0" indent="0">
              <a:buNone/>
            </a:pPr>
            <a:endParaRPr lang="en-GB" dirty="0"/>
          </a:p>
        </p:txBody>
      </p:sp>
      <p:sp>
        <p:nvSpPr>
          <p:cNvPr id="4" name="Date Placeholder 3"/>
          <p:cNvSpPr>
            <a:spLocks noGrp="1"/>
          </p:cNvSpPr>
          <p:nvPr>
            <p:ph type="dt" sz="half" idx="10"/>
          </p:nvPr>
        </p:nvSpPr>
        <p:spPr/>
        <p:txBody>
          <a:bodyPr/>
          <a:lstStyle/>
          <a:p>
            <a:r>
              <a:rPr lang="en-US"/>
              <a:t>.                    2025 October 13: NJU INP IWSHSSI 2025                                             (86)</a:t>
            </a:r>
            <a:endParaRPr lang="en-US" dirty="0"/>
          </a:p>
        </p:txBody>
      </p:sp>
      <p:sp>
        <p:nvSpPr>
          <p:cNvPr id="5" name="Footer Placeholder 4"/>
          <p:cNvSpPr>
            <a:spLocks noGrp="1"/>
          </p:cNvSpPr>
          <p:nvPr>
            <p:ph type="ftr" sz="quarter" idx="11"/>
          </p:nvPr>
        </p:nvSpPr>
        <p:spPr/>
        <p:txBody>
          <a:bodyPr/>
          <a:lstStyle/>
          <a:p>
            <a:r>
              <a:rPr lang="en-US"/>
              <a:t>Craig Roberts cdroberts@nju.edu.cn  470  1/4 Emergent Hadron Mass: Origins and Consequences</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84</a:t>
            </a:fld>
            <a:endParaRPr lang="en-US"/>
          </a:p>
        </p:txBody>
      </p:sp>
      <p:sp>
        <p:nvSpPr>
          <p:cNvPr id="7" name="TextBox 6"/>
          <p:cNvSpPr txBox="1"/>
          <p:nvPr/>
        </p:nvSpPr>
        <p:spPr>
          <a:xfrm>
            <a:off x="3048000" y="3411935"/>
            <a:ext cx="6096000" cy="3077766"/>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en-GB" sz="4400" b="1" i="1" dirty="0">
                <a:solidFill>
                  <a:srgbClr val="7030A0"/>
                </a:solidFill>
                <a:effectLst>
                  <a:innerShdw blurRad="63500" dist="50800" dir="13500000">
                    <a:prstClr val="black">
                      <a:alpha val="50000"/>
                    </a:prstClr>
                  </a:innerShdw>
                </a:effectLst>
              </a:rPr>
              <a:t>Solving QCD </a:t>
            </a:r>
          </a:p>
          <a:p>
            <a:pPr algn="ctr"/>
            <a:r>
              <a:rPr lang="en-GB" sz="4400" b="1" i="1" dirty="0">
                <a:solidFill>
                  <a:srgbClr val="7030A0"/>
                </a:solidFill>
                <a:effectLst>
                  <a:innerShdw blurRad="63500" dist="50800" dir="13500000">
                    <a:prstClr val="black">
                      <a:alpha val="50000"/>
                    </a:prstClr>
                  </a:innerShdw>
                </a:effectLst>
              </a:rPr>
              <a:t>is one of the most challenging problems in modern physics</a:t>
            </a:r>
          </a:p>
          <a:p>
            <a:endParaRPr lang="en-GB" b="1" i="1" dirty="0"/>
          </a:p>
        </p:txBody>
      </p:sp>
    </p:spTree>
    <p:extLst>
      <p:ext uri="{BB962C8B-B14F-4D97-AF65-F5344CB8AC3E}">
        <p14:creationId xmlns:p14="http://schemas.microsoft.com/office/powerpoint/2010/main" val="535133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5"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25" dur="1000" fill="hold"/>
                                        <p:tgtEl>
                                          <p:spTgt spid="7"/>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                    2025 October 13: NJU INP IWSHSSI 2025                                             (86)</a:t>
            </a:r>
          </a:p>
        </p:txBody>
      </p:sp>
      <p:sp>
        <p:nvSpPr>
          <p:cNvPr id="3" name="Footer Placeholder 2"/>
          <p:cNvSpPr>
            <a:spLocks noGrp="1"/>
          </p:cNvSpPr>
          <p:nvPr>
            <p:ph type="ftr" sz="quarter" idx="11"/>
          </p:nvPr>
        </p:nvSpPr>
        <p:spPr/>
        <p:txBody>
          <a:bodyPr/>
          <a:lstStyle/>
          <a:p>
            <a:r>
              <a:rPr lang="en-US"/>
              <a:t>Craig Roberts cdroberts@nju.edu.cn  470  1/4 Emergent Hadron Mass: Origins and Consequences</a:t>
            </a:r>
          </a:p>
        </p:txBody>
      </p:sp>
      <p:sp>
        <p:nvSpPr>
          <p:cNvPr id="4" name="Slide Number Placeholder 3"/>
          <p:cNvSpPr>
            <a:spLocks noGrp="1"/>
          </p:cNvSpPr>
          <p:nvPr>
            <p:ph type="sldNum" sz="quarter" idx="12"/>
          </p:nvPr>
        </p:nvSpPr>
        <p:spPr/>
        <p:txBody>
          <a:bodyPr/>
          <a:lstStyle/>
          <a:p>
            <a:fld id="{87034D8C-3CB4-402A-BC46-2AB14C0FE90A}" type="slidenum">
              <a:rPr lang="en-US" smtClean="0"/>
              <a:pPr/>
              <a:t>85</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4" y="1"/>
            <a:ext cx="12174451" cy="69342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3064" y="304804"/>
            <a:ext cx="1462781" cy="184202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950112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nodeType="clickEffect">
                                  <p:stCondLst>
                                    <p:cond delay="0"/>
                                  </p:stCondLst>
                                  <p:childTnLst>
                                    <p:animMotion origin="layout" path="M 4.72222E-6 -3.7037E-6 L 4.72222E-6 -3.7037E-6 C -0.00313 0.00116 -0.00643 0.00232 -0.00938 0.00417 C -0.01042 0.00463 -0.01077 0.00579 -0.01164 0.00625 C -0.01389 0.00718 -0.01858 0.00834 -0.01858 0.00857 C -0.02535 0.0125 -0.01893 0.00903 -0.0257 0.01158 C -0.02709 0.01227 -0.02865 0.0132 -0.03021 0.01366 C -0.03247 0.01482 -0.03594 0.01551 -0.0382 0.01598 C -0.04184 0.01806 -0.04237 0.01829 -0.04532 0.0213 C -0.04619 0.02246 -0.04653 0.02385 -0.04757 0.02454 C -0.04966 0.02616 -0.05244 0.02709 -0.05452 0.02871 C -0.06112 0.03519 -0.05139 0.02639 -0.06042 0.03311 C -0.06164 0.03426 -0.06268 0.03542 -0.06372 0.03658 C -0.0658 0.04213 -0.06337 0.03797 -0.06945 0.0419 C -0.07205 0.04329 -0.07205 0.04491 -0.07414 0.04723 C -0.07691 0.05024 -0.07761 0.05047 -0.08091 0.05255 C -0.08264 0.05533 -0.0849 0.05811 -0.08577 0.06111 C -0.08716 0.06667 -0.08594 0.06412 -0.08924 0.06852 C -0.08994 0.07315 -0.09028 0.07755 -0.0915 0.08172 C -0.09184 0.08311 -0.09237 0.08449 -0.09254 0.08588 C -0.09462 0.09537 -0.09271 0.08936 -0.09497 0.09561 C -0.09671 0.11459 -0.09462 0.10186 -0.09723 0.11088 C -0.09757 0.11158 -0.09879 0.11713 -0.09948 0.11829 C -0.10018 0.11899 -0.10122 0.11968 -0.10191 0.12037 C -0.10487 0.12408 -0.10678 0.12686 -0.10886 0.13125 C -0.11285 0.13959 -0.10973 0.13334 -0.11216 0.1419 C -0.11303 0.14399 -0.11459 0.14838 -0.11459 0.14861 C -0.11511 0.15533 -0.11511 0.16204 -0.11563 0.16875 C -0.1158 0.17037 -0.1165 0.17153 -0.11684 0.17315 C -0.11737 0.17524 -0.11754 0.17732 -0.11789 0.1794 C -0.11875 0.18241 -0.12049 0.1882 -0.12049 0.18843 C -0.12066 0.19051 -0.12188 0.2051 -0.12275 0.20857 C -0.12309 0.21088 -0.12431 0.21297 -0.125 0.21505 C -0.12518 0.21598 -0.12657 0.22153 -0.12726 0.22269 C -0.12778 0.22361 -0.12882 0.22408 -0.12952 0.22477 C -0.13212 0.23426 -0.13039 0.22639 -0.13195 0.24422 C -0.13282 0.25486 -0.13264 0.25232 -0.13421 0.26042 C -0.13473 0.26389 -0.1349 0.2676 -0.13525 0.27107 C -0.13559 0.27246 -0.13612 0.27408 -0.13646 0.27547 C -0.13698 0.27709 -0.13733 0.27894 -0.13768 0.28079 C -0.13803 0.28611 -0.13837 0.29144 -0.13872 0.29699 C -0.13924 0.30301 -0.13941 0.30903 -0.13994 0.31528 C -0.14028 0.31783 -0.14063 0.32014 -0.14098 0.32269 C -0.14167 0.3257 -0.14358 0.33149 -0.14358 0.33149 C -0.14375 0.33473 -0.1441 0.33774 -0.14462 0.34098 C -0.14636 0.35486 -0.14497 0.3426 -0.14688 0.3551 C -0.1474 0.35787 -0.1474 0.36088 -0.14809 0.36366 C -0.14827 0.36459 -0.14896 0.36574 -0.14931 0.3669 C -0.14966 0.36922 -0.14966 0.3713 -0.15035 0.37338 C -0.15244 0.38125 -0.15226 0.37801 -0.15504 0.38403 C -0.15886 0.39236 -0.15851 0.39213 -0.16094 0.39815 C -0.16112 0.40672 -0.16146 0.41528 -0.16181 0.42408 C -0.16268 0.43797 -0.16164 0.4338 -0.16424 0.44121 C -0.16511 0.45209 -0.16494 0.45741 -0.16893 0.46806 C -0.1691 0.46899 -0.17032 0.46968 -0.17119 0.47014 C -0.17153 0.47223 -0.17362 0.4801 -0.17466 0.48102 C -0.17848 0.48473 -0.18004 0.48565 -0.18282 0.49074 C -0.19028 0.5051 -0.18108 0.48704 -0.18629 0.49838 C -0.18681 0.49954 -0.18785 0.50093 -0.18855 0.50255 C -0.18907 0.50394 -0.18907 0.50533 -0.18976 0.50672 C -0.18994 0.50787 -0.19028 0.50903 -0.1908 0.50996 C -0.19115 0.5132 -0.19115 0.51945 -0.19306 0.52292 C -0.19375 0.52408 -0.19462 0.52524 -0.19549 0.52616 C -0.19566 0.52778 -0.19601 0.5294 -0.19653 0.53056 C -0.19705 0.53149 -0.19844 0.53172 -0.19879 0.53287 C -0.19966 0.53403 -0.19966 0.53565 -0.2 0.53704 C -0.20122 0.55278 -0.20105 0.54699 -0.20105 0.5544 L -0.20105 0.55463 " pathEditMode="relative" rAng="0" ptsTypes="AAAAAAAAAAAAAAAAAAAAAAAAAAAAAAAAAAAAAAAAAAAAAAAAAAAAAAAAAAAAAAAAAAAA">
                                      <p:cBhvr>
                                        <p:cTn id="11" dur="2000" fill="hold"/>
                                        <p:tgtEl>
                                          <p:spTgt spid="7"/>
                                        </p:tgtEl>
                                        <p:attrNameLst>
                                          <p:attrName>ppt_x</p:attrName>
                                          <p:attrName>ppt_y</p:attrName>
                                        </p:attrNameLst>
                                      </p:cBhvr>
                                      <p:rCtr x="-10069" y="277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8229600" cy="1143000"/>
          </a:xfrm>
        </p:spPr>
        <p:txBody>
          <a:bodyPr/>
          <a:lstStyle/>
          <a:p>
            <a:r>
              <a:rPr lang="en-US" sz="3600"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Epilogue</a:t>
            </a:r>
            <a:endParaRPr lang="en-US" sz="3200" dirty="0"/>
          </a:p>
        </p:txBody>
      </p:sp>
      <p:sp>
        <p:nvSpPr>
          <p:cNvPr id="3" name="Content Placeholder 2"/>
          <p:cNvSpPr>
            <a:spLocks noGrp="1"/>
          </p:cNvSpPr>
          <p:nvPr>
            <p:ph idx="1"/>
          </p:nvPr>
        </p:nvSpPr>
        <p:spPr>
          <a:xfrm>
            <a:off x="876301" y="685803"/>
            <a:ext cx="10629899" cy="4525963"/>
          </a:xfrm>
        </p:spPr>
        <p:txBody>
          <a:bodyPr/>
          <a:lstStyle/>
          <a:p>
            <a:r>
              <a:rPr lang="en-US" dirty="0"/>
              <a:t>LHC has NOT found the “God Particle” </a:t>
            </a:r>
          </a:p>
          <a:p>
            <a:pPr marL="0" indent="0">
              <a:spcBef>
                <a:spcPts val="0"/>
              </a:spcBef>
              <a:buNone/>
            </a:pPr>
            <a:r>
              <a:rPr lang="en-US" dirty="0"/>
              <a:t>             because the Higgs boson is NOT the origin of mass</a:t>
            </a:r>
          </a:p>
          <a:p>
            <a:pPr lvl="1"/>
            <a:r>
              <a:rPr lang="en-US" dirty="0"/>
              <a:t>Higgs-boson only produces a little bit of mass</a:t>
            </a:r>
          </a:p>
          <a:p>
            <a:pPr lvl="1"/>
            <a:r>
              <a:rPr lang="en-US" dirty="0"/>
              <a:t>Higgs-generated mass-scales explain neither the proton’s mass </a:t>
            </a:r>
          </a:p>
          <a:p>
            <a:pPr marL="457200" lvl="1" indent="0">
              <a:spcBef>
                <a:spcPts val="0"/>
              </a:spcBef>
              <a:buNone/>
            </a:pPr>
            <a:r>
              <a:rPr lang="en-US" dirty="0"/>
              <a:t>                nor the pion’s (</a:t>
            </a:r>
            <a:r>
              <a:rPr lang="en-US" i="1" dirty="0"/>
              <a:t>near-</a:t>
            </a:r>
            <a:r>
              <a:rPr lang="en-US" dirty="0"/>
              <a:t>)</a:t>
            </a:r>
            <a:r>
              <a:rPr lang="en-US" dirty="0" err="1"/>
              <a:t>masslessness</a:t>
            </a:r>
            <a:endParaRPr lang="en-US" dirty="0"/>
          </a:p>
          <a:p>
            <a:pPr lvl="1"/>
            <a:r>
              <a:rPr lang="en-US" dirty="0"/>
              <a:t>Hence LHC has, as yet, taught us very little about the origin, structure and nature of the nuclei whose existence support the Cosmos</a:t>
            </a:r>
            <a:endParaRPr lang="en-US" sz="2200" dirty="0"/>
          </a:p>
          <a:p>
            <a:pPr>
              <a:spcBef>
                <a:spcPts val="1200"/>
              </a:spcBef>
            </a:pPr>
            <a:r>
              <a:rPr lang="en-US" dirty="0"/>
              <a:t>Strong interaction sector of the Standard Model,</a:t>
            </a:r>
          </a:p>
          <a:p>
            <a:pPr marL="400041" lvl="1" indent="0">
              <a:spcBef>
                <a:spcPts val="0"/>
              </a:spcBef>
              <a:buNone/>
            </a:pPr>
            <a:r>
              <a:rPr lang="en-US" sz="2200" dirty="0"/>
              <a:t> </a:t>
            </a:r>
            <a:r>
              <a:rPr lang="en-US" sz="2200" i="1" dirty="0"/>
              <a:t>i.e</a:t>
            </a:r>
            <a:r>
              <a:rPr lang="en-US" sz="2200" dirty="0"/>
              <a:t>. QCD, is the key to understanding the </a:t>
            </a:r>
          </a:p>
          <a:p>
            <a:pPr marL="400041" lvl="1" indent="0">
              <a:spcBef>
                <a:spcPts val="0"/>
              </a:spcBef>
              <a:buNone/>
            </a:pPr>
            <a:r>
              <a:rPr lang="en-US" sz="2200" dirty="0"/>
              <a:t>	origin, existence and properties </a:t>
            </a:r>
          </a:p>
          <a:p>
            <a:pPr marL="400041" lvl="1" indent="0">
              <a:spcBef>
                <a:spcPts val="0"/>
              </a:spcBef>
              <a:buNone/>
            </a:pPr>
            <a:r>
              <a:rPr lang="en-US" sz="2200" dirty="0"/>
              <a:t>	of (almost) all known matter</a:t>
            </a:r>
          </a:p>
        </p:txBody>
      </p:sp>
      <p:sp>
        <p:nvSpPr>
          <p:cNvPr id="4" name="Date Placeholder 3"/>
          <p:cNvSpPr>
            <a:spLocks noGrp="1"/>
          </p:cNvSpPr>
          <p:nvPr>
            <p:ph type="dt" sz="half" idx="10"/>
          </p:nvPr>
        </p:nvSpPr>
        <p:spPr/>
        <p:txBody>
          <a:bodyPr/>
          <a:lstStyle/>
          <a:p>
            <a:r>
              <a:rPr lang="en-US"/>
              <a:t>.                    2025 October 13: NJU INP IWSHSSI 2025                                             (86)</a:t>
            </a:r>
            <a:endParaRPr lang="en-US" dirty="0"/>
          </a:p>
        </p:txBody>
      </p:sp>
      <p:sp>
        <p:nvSpPr>
          <p:cNvPr id="5" name="Footer Placeholder 4"/>
          <p:cNvSpPr>
            <a:spLocks noGrp="1"/>
          </p:cNvSpPr>
          <p:nvPr>
            <p:ph type="ftr" sz="quarter" idx="11"/>
          </p:nvPr>
        </p:nvSpPr>
        <p:spPr/>
        <p:txBody>
          <a:bodyPr/>
          <a:lstStyle/>
          <a:p>
            <a:r>
              <a:rPr lang="en-US" i="0"/>
              <a:t>Craig Roberts cdroberts@nju.edu.cn  470  1/4 Emergent Hadron Mass: Origins and Consequences</a:t>
            </a:r>
            <a:endParaRPr lang="en-US" dirty="0"/>
          </a:p>
        </p:txBody>
      </p:sp>
      <p:sp>
        <p:nvSpPr>
          <p:cNvPr id="6" name="Slide Number Placeholder 5"/>
          <p:cNvSpPr>
            <a:spLocks noGrp="1"/>
          </p:cNvSpPr>
          <p:nvPr>
            <p:ph type="sldNum" sz="quarter" idx="12"/>
          </p:nvPr>
        </p:nvSpPr>
        <p:spPr/>
        <p:txBody>
          <a:bodyPr/>
          <a:lstStyle/>
          <a:p>
            <a:fld id="{87034D8C-3CB4-402A-BC46-2AB14C0FE90A}" type="slidenum">
              <a:rPr lang="en-US" smtClean="0"/>
              <a:pPr/>
              <a:t>86</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5643" y="3124203"/>
            <a:ext cx="3002957" cy="3048001"/>
          </a:xfrm>
          <a:prstGeom prst="rect">
            <a:avLst/>
          </a:prstGeom>
        </p:spPr>
      </p:pic>
      <p:sp>
        <p:nvSpPr>
          <p:cNvPr id="8" name="Content Placeholder 2"/>
          <p:cNvSpPr txBox="1">
            <a:spLocks/>
          </p:cNvSpPr>
          <p:nvPr/>
        </p:nvSpPr>
        <p:spPr bwMode="auto">
          <a:xfrm>
            <a:off x="876301" y="4559644"/>
            <a:ext cx="7658099" cy="18875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1F497D"/>
              </a:buClr>
              <a:buFont typeface="Wingdings" pitchFamily="2" charset="2"/>
              <a:buChar char="Ø"/>
              <a:defRPr sz="2200">
                <a:solidFill>
                  <a:schemeClr val="tx2">
                    <a:lumMod val="75000"/>
                  </a:schemeClr>
                </a:solidFill>
                <a:latin typeface="+mn-lt"/>
                <a:ea typeface="+mn-ea"/>
                <a:cs typeface="+mn-cs"/>
              </a:defRPr>
            </a:lvl1pPr>
            <a:lvl2pPr marL="742950" indent="-285750" algn="l" rtl="0" eaLnBrk="1" fontAlgn="base" hangingPunct="1">
              <a:spcBef>
                <a:spcPct val="20000"/>
              </a:spcBef>
              <a:spcAft>
                <a:spcPct val="0"/>
              </a:spcAft>
              <a:buClr>
                <a:srgbClr val="1F497D"/>
              </a:buClr>
              <a:buChar char="–"/>
              <a:defRPr sz="2000">
                <a:solidFill>
                  <a:schemeClr val="tx2">
                    <a:lumMod val="75000"/>
                  </a:schemeClr>
                </a:solidFill>
                <a:latin typeface="+mn-lt"/>
              </a:defRPr>
            </a:lvl2pPr>
            <a:lvl3pPr marL="1143000" indent="-228600" algn="l" rtl="0" eaLnBrk="1" fontAlgn="base" hangingPunct="1">
              <a:spcBef>
                <a:spcPct val="20000"/>
              </a:spcBef>
              <a:spcAft>
                <a:spcPct val="0"/>
              </a:spcAft>
              <a:buClr>
                <a:srgbClr val="1F497D"/>
              </a:buClr>
              <a:buChar char="•"/>
              <a:defRPr sz="1600">
                <a:solidFill>
                  <a:schemeClr val="tx2">
                    <a:lumMod val="75000"/>
                  </a:schemeClr>
                </a:solidFill>
                <a:latin typeface="+mn-lt"/>
              </a:defRPr>
            </a:lvl3pPr>
            <a:lvl4pPr marL="1600200" indent="-228600" algn="l" rtl="0" eaLnBrk="1" fontAlgn="base" hangingPunct="1">
              <a:spcBef>
                <a:spcPct val="20000"/>
              </a:spcBef>
              <a:spcAft>
                <a:spcPct val="0"/>
              </a:spcAft>
              <a:buClr>
                <a:srgbClr val="1F497D"/>
              </a:buClr>
              <a:buChar char="–"/>
              <a:defRPr sz="1600">
                <a:solidFill>
                  <a:schemeClr val="tx2">
                    <a:lumMod val="75000"/>
                  </a:schemeClr>
                </a:solidFill>
                <a:latin typeface="+mn-lt"/>
              </a:defRPr>
            </a:lvl4pPr>
            <a:lvl5pPr marL="2057400" indent="-228600" algn="l" rtl="0" eaLnBrk="1" fontAlgn="base" hangingPunct="1">
              <a:spcBef>
                <a:spcPct val="20000"/>
              </a:spcBef>
              <a:spcAft>
                <a:spcPct val="0"/>
              </a:spcAft>
              <a:buClr>
                <a:srgbClr val="1F497D"/>
              </a:buClr>
              <a:buFont typeface="Arial" charset="0"/>
              <a:buChar char="»"/>
              <a:defRPr sz="1600">
                <a:solidFill>
                  <a:schemeClr val="tx2">
                    <a:lumMod val="75000"/>
                  </a:schemeClr>
                </a:solidFill>
                <a:latin typeface="+mn-lt"/>
              </a:defRPr>
            </a:lvl5pPr>
            <a:lvl6pPr marL="25146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6pPr>
            <a:lvl7pPr marL="29718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7pPr>
            <a:lvl8pPr marL="34290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8pPr>
            <a:lvl9pPr marL="38862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9pPr>
          </a:lstStyle>
          <a:p>
            <a:r>
              <a:rPr lang="en-US" kern="0" dirty="0"/>
              <a:t>Answers will come during the next 30 years</a:t>
            </a:r>
          </a:p>
          <a:p>
            <a:pPr lvl="1"/>
            <a:r>
              <a:rPr lang="en-US" kern="0" dirty="0"/>
              <a:t>Theoretical tools are reaching the point where sound predictions can be made </a:t>
            </a:r>
          </a:p>
          <a:p>
            <a:pPr lvl="1"/>
            <a:r>
              <a:rPr lang="en-US" kern="0" dirty="0"/>
              <a:t>New experimental facilities are in operation, under construction, or being planned, that can validate those predictions</a:t>
            </a:r>
          </a:p>
        </p:txBody>
      </p:sp>
      <p:pic>
        <p:nvPicPr>
          <p:cNvPr id="9" name="Picture 8" descr="A picture containing shape&#10;&#10;Description automatically generated">
            <a:extLst>
              <a:ext uri="{FF2B5EF4-FFF2-40B4-BE49-F238E27FC236}">
                <a16:creationId xmlns:a16="http://schemas.microsoft.com/office/drawing/2014/main" id="{3F24580E-AC69-A4DA-B432-D18C1BE065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63552" y="158262"/>
            <a:ext cx="1908200" cy="1081314"/>
          </a:xfrm>
          <a:prstGeom prst="rect">
            <a:avLst/>
          </a:prstGeom>
        </p:spPr>
      </p:pic>
      <p:sp>
        <p:nvSpPr>
          <p:cNvPr id="10" name="TextBox 9">
            <a:extLst>
              <a:ext uri="{FF2B5EF4-FFF2-40B4-BE49-F238E27FC236}">
                <a16:creationId xmlns:a16="http://schemas.microsoft.com/office/drawing/2014/main" id="{6C355167-630E-7CD5-6ECB-440C8D88404F}"/>
              </a:ext>
            </a:extLst>
          </p:cNvPr>
          <p:cNvSpPr txBox="1"/>
          <p:nvPr/>
        </p:nvSpPr>
        <p:spPr>
          <a:xfrm>
            <a:off x="10299700" y="161153"/>
            <a:ext cx="1892299" cy="307777"/>
          </a:xfrm>
          <a:prstGeom prst="rect">
            <a:avLst/>
          </a:prstGeom>
          <a:noFill/>
        </p:spPr>
        <p:txBody>
          <a:bodyPr wrap="square" rtlCol="0">
            <a:spAutoFit/>
          </a:bodyPr>
          <a:lstStyle/>
          <a:p>
            <a:r>
              <a:rPr lang="en-US" sz="1400" dirty="0">
                <a:ln w="0"/>
                <a:solidFill>
                  <a:schemeClr val="accent6">
                    <a:lumMod val="50000"/>
                  </a:schemeClr>
                </a:solidFill>
                <a:effectLst>
                  <a:outerShdw blurRad="38100" dist="25400" dir="5400000" algn="ctr" rotWithShape="0">
                    <a:srgbClr val="6E747A">
                      <a:alpha val="43000"/>
                    </a:srgbClr>
                  </a:outerShdw>
                </a:effectLst>
              </a:rPr>
              <a:t>Grant no. 12135007</a:t>
            </a:r>
          </a:p>
        </p:txBody>
      </p:sp>
      <p:pic>
        <p:nvPicPr>
          <p:cNvPr id="12" name="Picture 11" descr="A red stamp with text&#10;&#10;Description automatically generated">
            <a:extLst>
              <a:ext uri="{FF2B5EF4-FFF2-40B4-BE49-F238E27FC236}">
                <a16:creationId xmlns:a16="http://schemas.microsoft.com/office/drawing/2014/main" id="{6DCC6D24-E3D8-B6E4-8F1D-6D988CF9E2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16192" y="2968662"/>
            <a:ext cx="3565585" cy="1143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96297349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circle(in)">
                                      <p:cBhvr>
                                        <p:cTn id="7" dur="2000"/>
                                        <p:tgtEl>
                                          <p:spTgt spid="3">
                                            <p:txEl>
                                              <p:pRg st="6" end="6"/>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circle(in)">
                                      <p:cBhvr>
                                        <p:cTn id="10" dur="2000"/>
                                        <p:tgtEl>
                                          <p:spTgt spid="3">
                                            <p:txEl>
                                              <p:pRg st="7" end="7"/>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circle(in)">
                                      <p:cBhvr>
                                        <p:cTn id="13" dur="2000"/>
                                        <p:tgtEl>
                                          <p:spTgt spid="3">
                                            <p:txEl>
                                              <p:pRg st="8" end="8"/>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9" end="9"/>
                                            </p:txEl>
                                          </p:spTgt>
                                        </p:tgtEl>
                                        <p:attrNameLst>
                                          <p:attrName>style.visibility</p:attrName>
                                        </p:attrNameLst>
                                      </p:cBhvr>
                                      <p:to>
                                        <p:strVal val="visible"/>
                                      </p:to>
                                    </p:set>
                                    <p:animEffect transition="in" filter="circle(in)">
                                      <p:cBhvr>
                                        <p:cTn id="16" dur="2000"/>
                                        <p:tgtEl>
                                          <p:spTgt spid="3">
                                            <p:txEl>
                                              <p:pRg st="9" end="9"/>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2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8">
                                            <p:txEl>
                                              <p:pRg st="0" end="0"/>
                                            </p:txEl>
                                          </p:spTgt>
                                        </p:tgtEl>
                                        <p:attrNameLst>
                                          <p:attrName>style.visibility</p:attrName>
                                        </p:attrNameLst>
                                      </p:cBhvr>
                                      <p:to>
                                        <p:strVal val="visible"/>
                                      </p:to>
                                    </p:set>
                                    <p:anim calcmode="lin" valueType="num">
                                      <p:cBhvr>
                                        <p:cTn id="24"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26" dur="500"/>
                                        <p:tgtEl>
                                          <p:spTgt spid="8">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8">
                                            <p:txEl>
                                              <p:pRg st="1" end="1"/>
                                            </p:txEl>
                                          </p:spTgt>
                                        </p:tgtEl>
                                        <p:attrNameLst>
                                          <p:attrName>style.visibility</p:attrName>
                                        </p:attrNameLst>
                                      </p:cBhvr>
                                      <p:to>
                                        <p:strVal val="visible"/>
                                      </p:to>
                                    </p:set>
                                    <p:anim calcmode="lin" valueType="num">
                                      <p:cBhvr>
                                        <p:cTn id="31"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32"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33" dur="500"/>
                                        <p:tgtEl>
                                          <p:spTgt spid="8">
                                            <p:txEl>
                                              <p:pRg st="1" end="1"/>
                                            </p:txEl>
                                          </p:spTgt>
                                        </p:tgtEl>
                                      </p:cBhvr>
                                    </p:animEffect>
                                  </p:childTnLst>
                                </p:cTn>
                              </p:par>
                              <p:par>
                                <p:cTn id="34" presetID="53" presetClass="entr" presetSubtype="16" fill="hold" nodeType="withEffect">
                                  <p:stCondLst>
                                    <p:cond delay="0"/>
                                  </p:stCondLst>
                                  <p:childTnLst>
                                    <p:set>
                                      <p:cBhvr>
                                        <p:cTn id="35" dur="1" fill="hold">
                                          <p:stCondLst>
                                            <p:cond delay="0"/>
                                          </p:stCondLst>
                                        </p:cTn>
                                        <p:tgtEl>
                                          <p:spTgt spid="8">
                                            <p:txEl>
                                              <p:pRg st="2" end="2"/>
                                            </p:txEl>
                                          </p:spTgt>
                                        </p:tgtEl>
                                        <p:attrNameLst>
                                          <p:attrName>style.visibility</p:attrName>
                                        </p:attrNameLst>
                                      </p:cBhvr>
                                      <p:to>
                                        <p:strVal val="visible"/>
                                      </p:to>
                                    </p:set>
                                    <p:anim calcmode="lin" valueType="num">
                                      <p:cBhvr>
                                        <p:cTn id="36"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37"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38" dur="500"/>
                                        <p:tgtEl>
                                          <p:spTgt spid="8">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circle(in)">
                                      <p:cBhvr>
                                        <p:cTn id="4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urple animal with a swirly design&#10;&#10;AI-generated content may be incorrect.">
            <a:extLst>
              <a:ext uri="{FF2B5EF4-FFF2-40B4-BE49-F238E27FC236}">
                <a16:creationId xmlns:a16="http://schemas.microsoft.com/office/drawing/2014/main" id="{653EEC03-9288-5AC5-36BE-B4BC00815E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6256" y="227013"/>
            <a:ext cx="6059487" cy="6059487"/>
          </a:xfrm>
          <a:prstGeom prst="rect">
            <a:avLst/>
          </a:prstGeom>
          <a:noFill/>
        </p:spPr>
      </p:pic>
      <p:sp>
        <p:nvSpPr>
          <p:cNvPr id="2" name="Date Placeholder 1" hidden="1">
            <a:extLst>
              <a:ext uri="{FF2B5EF4-FFF2-40B4-BE49-F238E27FC236}">
                <a16:creationId xmlns:a16="http://schemas.microsoft.com/office/drawing/2014/main" id="{47175288-C07C-DEBB-5A8B-675D83EC660F}"/>
              </a:ext>
            </a:extLst>
          </p:cNvPr>
          <p:cNvSpPr>
            <a:spLocks noGrp="1"/>
          </p:cNvSpPr>
          <p:nvPr>
            <p:ph type="dt" sz="half" idx="10"/>
          </p:nvPr>
        </p:nvSpPr>
        <p:spPr>
          <a:xfrm>
            <a:off x="7682948" y="6576392"/>
            <a:ext cx="4487026" cy="228600"/>
          </a:xfrm>
        </p:spPr>
        <p:txBody>
          <a:bodyPr/>
          <a:lstStyle/>
          <a:p>
            <a:pPr>
              <a:spcAft>
                <a:spcPts val="600"/>
              </a:spcAft>
            </a:pPr>
            <a:r>
              <a:rPr lang="en-US"/>
              <a:t>.                    2025 October 13: NJU INP IWSHSSI 2025                                             (86)</a:t>
            </a:r>
          </a:p>
        </p:txBody>
      </p:sp>
      <p:sp>
        <p:nvSpPr>
          <p:cNvPr id="3" name="Footer Placeholder 2">
            <a:extLst>
              <a:ext uri="{FF2B5EF4-FFF2-40B4-BE49-F238E27FC236}">
                <a16:creationId xmlns:a16="http://schemas.microsoft.com/office/drawing/2014/main" id="{D894A464-4EB0-CA4B-2FB5-4C29991391E6}"/>
              </a:ext>
            </a:extLst>
          </p:cNvPr>
          <p:cNvSpPr>
            <a:spLocks noGrp="1"/>
          </p:cNvSpPr>
          <p:nvPr>
            <p:ph type="ftr" sz="quarter" idx="11"/>
          </p:nvPr>
        </p:nvSpPr>
        <p:spPr/>
        <p:txBody>
          <a:bodyPr/>
          <a:lstStyle/>
          <a:p>
            <a:pPr>
              <a:spcAft>
                <a:spcPts val="600"/>
              </a:spcAft>
            </a:pPr>
            <a:r>
              <a:rPr lang="en-US"/>
              <a:t>Craig Roberts cdroberts@nju.edu.cn  470  1/4 Emergent Hadron Mass: Origins and Consequences</a:t>
            </a:r>
          </a:p>
        </p:txBody>
      </p:sp>
      <p:sp>
        <p:nvSpPr>
          <p:cNvPr id="4" name="Slide Number Placeholder 3" hidden="1">
            <a:extLst>
              <a:ext uri="{FF2B5EF4-FFF2-40B4-BE49-F238E27FC236}">
                <a16:creationId xmlns:a16="http://schemas.microsoft.com/office/drawing/2014/main" id="{D82AE225-E270-42C1-086E-95F0B1042A8D}"/>
              </a:ext>
            </a:extLst>
          </p:cNvPr>
          <p:cNvSpPr>
            <a:spLocks noGrp="1"/>
          </p:cNvSpPr>
          <p:nvPr>
            <p:ph type="sldNum" sz="quarter" idx="12"/>
          </p:nvPr>
        </p:nvSpPr>
        <p:spPr/>
        <p:txBody>
          <a:bodyPr/>
          <a:lstStyle/>
          <a:p>
            <a:pPr>
              <a:spcAft>
                <a:spcPts val="600"/>
              </a:spcAft>
            </a:pPr>
            <a:fld id="{87034D8C-3CB4-402A-BC46-2AB14C0FE90A}" type="slidenum">
              <a:rPr lang="en-US" smtClean="0"/>
              <a:pPr>
                <a:spcAft>
                  <a:spcPts val="600"/>
                </a:spcAft>
              </a:pPr>
              <a:t>87</a:t>
            </a:fld>
            <a:endParaRPr lang="en-US"/>
          </a:p>
        </p:txBody>
      </p:sp>
    </p:spTree>
    <p:extLst>
      <p:ext uri="{BB962C8B-B14F-4D97-AF65-F5344CB8AC3E}">
        <p14:creationId xmlns:p14="http://schemas.microsoft.com/office/powerpoint/2010/main" val="541480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A04D8855-D99F-1042-4D24-84C33BCE2B2A}"/>
              </a:ext>
            </a:extLst>
          </p:cNvPr>
          <p:cNvSpPr>
            <a:spLocks noGrp="1"/>
          </p:cNvSpPr>
          <p:nvPr>
            <p:ph type="title"/>
          </p:nvPr>
        </p:nvSpPr>
        <p:spPr>
          <a:xfrm>
            <a:off x="609601" y="273050"/>
            <a:ext cx="4011084" cy="1479550"/>
          </a:xfrm>
        </p:spPr>
        <p:txBody>
          <a:bodyPr/>
          <a:lstStyle/>
          <a:p>
            <a:r>
              <a:rPr lang="en-US" dirty="0"/>
              <a:t>Paul Dirac - man of very few words</a:t>
            </a:r>
          </a:p>
        </p:txBody>
      </p:sp>
      <p:pic>
        <p:nvPicPr>
          <p:cNvPr id="9" name="Content Placeholder 8" descr="A person sitting in front of a chalkboard&#10;&#10;Description automatically generated with medium confidence">
            <a:extLst>
              <a:ext uri="{FF2B5EF4-FFF2-40B4-BE49-F238E27FC236}">
                <a16:creationId xmlns:a16="http://schemas.microsoft.com/office/drawing/2014/main" id="{FDFE6242-8140-9949-CE00-C996FA2A4E2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1" b="30101"/>
          <a:stretch/>
        </p:blipFill>
        <p:spPr>
          <a:xfrm>
            <a:off x="5376333" y="273051"/>
            <a:ext cx="6815667" cy="5853113"/>
          </a:xfrm>
          <a:noFill/>
        </p:spPr>
      </p:pic>
      <p:sp>
        <p:nvSpPr>
          <p:cNvPr id="16" name="Text Placeholder 3">
            <a:extLst>
              <a:ext uri="{FF2B5EF4-FFF2-40B4-BE49-F238E27FC236}">
                <a16:creationId xmlns:a16="http://schemas.microsoft.com/office/drawing/2014/main" id="{2B22044F-22D3-6C04-DE28-E1B0C2CA0858}"/>
              </a:ext>
            </a:extLst>
          </p:cNvPr>
          <p:cNvSpPr>
            <a:spLocks noGrp="1"/>
          </p:cNvSpPr>
          <p:nvPr>
            <p:ph type="body" sz="half" idx="2"/>
          </p:nvPr>
        </p:nvSpPr>
        <p:spPr>
          <a:xfrm>
            <a:off x="609600" y="1219200"/>
            <a:ext cx="4766733" cy="4953001"/>
          </a:xfrm>
        </p:spPr>
        <p:txBody>
          <a:bodyPr/>
          <a:lstStyle/>
          <a:p>
            <a:pPr algn="l"/>
            <a:r>
              <a:rPr lang="en-US" dirty="0">
                <a:solidFill>
                  <a:srgbClr val="444444"/>
                </a:solidFill>
                <a:latin typeface="arial" panose="020B0604020202020204" pitchFamily="34" charset="0"/>
              </a:rPr>
              <a:t>A</a:t>
            </a:r>
            <a:r>
              <a:rPr lang="en-US" b="0" i="0" dirty="0">
                <a:solidFill>
                  <a:srgbClr val="444444"/>
                </a:solidFill>
                <a:effectLst/>
                <a:latin typeface="arial" panose="020B0604020202020204" pitchFamily="34" charset="0"/>
              </a:rPr>
              <a:t> US journalist’s interview with Dirac:</a:t>
            </a:r>
          </a:p>
          <a:p>
            <a:pPr marL="285750" indent="-285750" algn="l">
              <a:buFont typeface="Courier New" panose="02070309020205020404" pitchFamily="49" charset="0"/>
              <a:buChar char="o"/>
            </a:pPr>
            <a:r>
              <a:rPr lang="en-US" b="0" i="0" dirty="0">
                <a:solidFill>
                  <a:srgbClr val="444444"/>
                </a:solidFill>
                <a:effectLst/>
                <a:latin typeface="arial" panose="020B0604020202020204" pitchFamily="34" charset="0"/>
              </a:rPr>
              <a:t>Journalist: “Now Doctor, will you give me in a few words the low-down on all your investigations?”</a:t>
            </a:r>
          </a:p>
          <a:p>
            <a:pPr marL="285750" indent="-285750" algn="l">
              <a:buFont typeface="Courier New" panose="02070309020205020404" pitchFamily="49" charset="0"/>
              <a:buChar char="o"/>
            </a:pPr>
            <a:r>
              <a:rPr lang="en-US" b="0" i="0" dirty="0">
                <a:solidFill>
                  <a:srgbClr val="444444"/>
                </a:solidFill>
                <a:effectLst/>
                <a:latin typeface="arial" panose="020B0604020202020204" pitchFamily="34" charset="0"/>
              </a:rPr>
              <a:t>Dirac: “No.”</a:t>
            </a:r>
          </a:p>
          <a:p>
            <a:pPr marL="285750" indent="-285750" algn="l">
              <a:buFont typeface="Courier New" panose="02070309020205020404" pitchFamily="49" charset="0"/>
              <a:buChar char="o"/>
            </a:pPr>
            <a:r>
              <a:rPr lang="en-US" b="0" i="0" dirty="0">
                <a:solidFill>
                  <a:srgbClr val="444444"/>
                </a:solidFill>
                <a:effectLst/>
                <a:latin typeface="arial" panose="020B0604020202020204" pitchFamily="34" charset="0"/>
              </a:rPr>
              <a:t>Journalist: “Good. Will it be alright if I put it this way – ‘Professor Dirac solves all the problems of mathematical physics, but is unable to find a better way of figuring out baseball’?”</a:t>
            </a:r>
          </a:p>
          <a:p>
            <a:pPr marL="285750" indent="-285750" algn="l">
              <a:buFont typeface="Courier New" panose="02070309020205020404" pitchFamily="49" charset="0"/>
              <a:buChar char="o"/>
            </a:pPr>
            <a:r>
              <a:rPr lang="en-US" b="0" i="0" dirty="0">
                <a:solidFill>
                  <a:srgbClr val="444444"/>
                </a:solidFill>
                <a:effectLst/>
                <a:latin typeface="arial" panose="020B0604020202020204" pitchFamily="34" charset="0"/>
              </a:rPr>
              <a:t>Dirac: “Yes.”</a:t>
            </a:r>
          </a:p>
          <a:p>
            <a:pPr marL="285750" indent="-285750" algn="l">
              <a:buFont typeface="Courier New" panose="02070309020205020404" pitchFamily="49" charset="0"/>
              <a:buChar char="o"/>
            </a:pPr>
            <a:r>
              <a:rPr lang="en-US" b="0" i="0" dirty="0">
                <a:solidFill>
                  <a:srgbClr val="444444"/>
                </a:solidFill>
                <a:effectLst/>
                <a:latin typeface="arial" panose="020B0604020202020204" pitchFamily="34" charset="0"/>
              </a:rPr>
              <a:t>Journalist: “Do you go to the movies?”</a:t>
            </a:r>
          </a:p>
          <a:p>
            <a:pPr marL="285750" indent="-285750" algn="l">
              <a:buFont typeface="Courier New" panose="02070309020205020404" pitchFamily="49" charset="0"/>
              <a:buChar char="o"/>
            </a:pPr>
            <a:r>
              <a:rPr lang="en-US" b="0" i="0" dirty="0">
                <a:solidFill>
                  <a:srgbClr val="444444"/>
                </a:solidFill>
                <a:effectLst/>
                <a:latin typeface="arial" panose="020B0604020202020204" pitchFamily="34" charset="0"/>
              </a:rPr>
              <a:t>Dirac: “Yes.”</a:t>
            </a:r>
          </a:p>
          <a:p>
            <a:pPr marL="285750" indent="-285750" algn="l">
              <a:buFont typeface="Courier New" panose="02070309020205020404" pitchFamily="49" charset="0"/>
              <a:buChar char="o"/>
            </a:pPr>
            <a:r>
              <a:rPr lang="en-US" b="0" i="0" dirty="0">
                <a:solidFill>
                  <a:srgbClr val="444444"/>
                </a:solidFill>
                <a:effectLst/>
                <a:latin typeface="arial" panose="020B0604020202020204" pitchFamily="34" charset="0"/>
              </a:rPr>
              <a:t>Journalist: “When?”</a:t>
            </a:r>
          </a:p>
          <a:p>
            <a:pPr marL="285750" indent="-285750" algn="l">
              <a:buFont typeface="Courier New" panose="02070309020205020404" pitchFamily="49" charset="0"/>
              <a:buChar char="o"/>
            </a:pPr>
            <a:r>
              <a:rPr lang="en-US" b="0" i="0" dirty="0">
                <a:solidFill>
                  <a:srgbClr val="444444"/>
                </a:solidFill>
                <a:effectLst/>
                <a:latin typeface="arial" panose="020B0604020202020204" pitchFamily="34" charset="0"/>
              </a:rPr>
              <a:t>Dirac: “In 1920 – perhaps also in 1930.”</a:t>
            </a:r>
          </a:p>
          <a:p>
            <a:endParaRPr lang="en-US" dirty="0"/>
          </a:p>
        </p:txBody>
      </p:sp>
      <p:sp>
        <p:nvSpPr>
          <p:cNvPr id="5" name="Date Placeholder 4">
            <a:extLst>
              <a:ext uri="{FF2B5EF4-FFF2-40B4-BE49-F238E27FC236}">
                <a16:creationId xmlns:a16="http://schemas.microsoft.com/office/drawing/2014/main" id="{173ACC54-243F-DEE7-CBB3-CB567D40680D}"/>
              </a:ext>
            </a:extLst>
          </p:cNvPr>
          <p:cNvSpPr>
            <a:spLocks noGrp="1"/>
          </p:cNvSpPr>
          <p:nvPr>
            <p:ph type="dt" sz="half" idx="10"/>
          </p:nvPr>
        </p:nvSpPr>
        <p:spPr>
          <a:xfrm>
            <a:off x="7313357" y="6596148"/>
            <a:ext cx="4868025" cy="228600"/>
          </a:xfrm>
        </p:spPr>
        <p:txBody>
          <a:bodyPr wrap="square" anchor="t">
            <a:normAutofit/>
          </a:bodyPr>
          <a:lstStyle/>
          <a:p>
            <a:pPr>
              <a:lnSpc>
                <a:spcPct val="90000"/>
              </a:lnSpc>
              <a:spcAft>
                <a:spcPts val="600"/>
              </a:spcAft>
            </a:pPr>
            <a:r>
              <a:rPr lang="en-US"/>
              <a:t>.                    2025 October 13: NJU INP IWSHSSI 2025                                             (86)</a:t>
            </a:r>
          </a:p>
        </p:txBody>
      </p:sp>
      <p:sp>
        <p:nvSpPr>
          <p:cNvPr id="6" name="Footer Placeholder 5">
            <a:extLst>
              <a:ext uri="{FF2B5EF4-FFF2-40B4-BE49-F238E27FC236}">
                <a16:creationId xmlns:a16="http://schemas.microsoft.com/office/drawing/2014/main" id="{18FA40BD-B3CA-7C6C-AD60-0EA88A93719F}"/>
              </a:ext>
            </a:extLst>
          </p:cNvPr>
          <p:cNvSpPr>
            <a:spLocks noGrp="1"/>
          </p:cNvSpPr>
          <p:nvPr>
            <p:ph type="ftr" sz="quarter" idx="11"/>
          </p:nvPr>
        </p:nvSpPr>
        <p:spPr>
          <a:xfrm>
            <a:off x="876301" y="6307138"/>
            <a:ext cx="7922684" cy="228600"/>
          </a:xfrm>
        </p:spPr>
        <p:txBody>
          <a:bodyPr wrap="square" anchor="t">
            <a:normAutofit/>
          </a:bodyPr>
          <a:lstStyle/>
          <a:p>
            <a:pPr>
              <a:spcAft>
                <a:spcPts val="600"/>
              </a:spcAft>
            </a:pPr>
            <a:r>
              <a:rPr lang="en-US"/>
              <a:t>Craig Roberts cdroberts@nju.edu.cn  470  1/4 Emergent Hadron Mass: Origins and Consequences</a:t>
            </a:r>
          </a:p>
        </p:txBody>
      </p:sp>
      <p:sp>
        <p:nvSpPr>
          <p:cNvPr id="7" name="Slide Number Placeholder 6">
            <a:extLst>
              <a:ext uri="{FF2B5EF4-FFF2-40B4-BE49-F238E27FC236}">
                <a16:creationId xmlns:a16="http://schemas.microsoft.com/office/drawing/2014/main" id="{D5E96F82-5A3D-D1BC-C4EE-78A5EDE854F6}"/>
              </a:ext>
            </a:extLst>
          </p:cNvPr>
          <p:cNvSpPr>
            <a:spLocks noGrp="1"/>
          </p:cNvSpPr>
          <p:nvPr>
            <p:ph type="sldNum" sz="quarter" idx="12"/>
          </p:nvPr>
        </p:nvSpPr>
        <p:spPr>
          <a:xfrm>
            <a:off x="11480801" y="6489701"/>
            <a:ext cx="512233" cy="365125"/>
          </a:xfrm>
        </p:spPr>
        <p:txBody>
          <a:bodyPr wrap="square" anchor="t">
            <a:normAutofit/>
          </a:bodyPr>
          <a:lstStyle/>
          <a:p>
            <a:pPr>
              <a:spcAft>
                <a:spcPts val="600"/>
              </a:spcAft>
            </a:pPr>
            <a:fld id="{87034D8C-3CB4-402A-BC46-2AB14C0FE90A}" type="slidenum">
              <a:rPr lang="en-US" smtClean="0"/>
              <a:pPr>
                <a:spcAft>
                  <a:spcPts val="600"/>
                </a:spcAft>
              </a:pPr>
              <a:t>88</a:t>
            </a:fld>
            <a:endParaRPr lang="en-US"/>
          </a:p>
        </p:txBody>
      </p:sp>
    </p:spTree>
    <p:extLst>
      <p:ext uri="{BB962C8B-B14F-4D97-AF65-F5344CB8AC3E}">
        <p14:creationId xmlns:p14="http://schemas.microsoft.com/office/powerpoint/2010/main" val="3490710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xEl>
                                              <p:pRg st="2" end="2"/>
                                            </p:txEl>
                                          </p:spTgt>
                                        </p:tgtEl>
                                        <p:attrNameLst>
                                          <p:attrName>style.visibility</p:attrName>
                                        </p:attrNameLst>
                                      </p:cBhvr>
                                      <p:to>
                                        <p:strVal val="visible"/>
                                      </p:to>
                                    </p:set>
                                    <p:animEffect transition="in" filter="barn(inVertical)">
                                      <p:cBhvr>
                                        <p:cTn id="7" dur="500"/>
                                        <p:tgtEl>
                                          <p:spTgt spid="1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xEl>
                                              <p:pRg st="3" end="3"/>
                                            </p:txEl>
                                          </p:spTgt>
                                        </p:tgtEl>
                                        <p:attrNameLst>
                                          <p:attrName>style.visibility</p:attrName>
                                        </p:attrNameLst>
                                      </p:cBhvr>
                                      <p:to>
                                        <p:strVal val="visible"/>
                                      </p:to>
                                    </p:set>
                                    <p:animEffect transition="in" filter="barn(inVertical)">
                                      <p:cBhvr>
                                        <p:cTn id="12" dur="500"/>
                                        <p:tgtEl>
                                          <p:spTgt spid="1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6">
                                            <p:txEl>
                                              <p:pRg st="4" end="4"/>
                                            </p:txEl>
                                          </p:spTgt>
                                        </p:tgtEl>
                                        <p:attrNameLst>
                                          <p:attrName>style.visibility</p:attrName>
                                        </p:attrNameLst>
                                      </p:cBhvr>
                                      <p:to>
                                        <p:strVal val="visible"/>
                                      </p:to>
                                    </p:set>
                                    <p:animEffect transition="in" filter="barn(inVertical)">
                                      <p:cBhvr>
                                        <p:cTn id="17" dur="500"/>
                                        <p:tgtEl>
                                          <p:spTgt spid="1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6">
                                            <p:txEl>
                                              <p:pRg st="5" end="5"/>
                                            </p:txEl>
                                          </p:spTgt>
                                        </p:tgtEl>
                                        <p:attrNameLst>
                                          <p:attrName>style.visibility</p:attrName>
                                        </p:attrNameLst>
                                      </p:cBhvr>
                                      <p:to>
                                        <p:strVal val="visible"/>
                                      </p:to>
                                    </p:set>
                                    <p:animEffect transition="in" filter="barn(inVertical)">
                                      <p:cBhvr>
                                        <p:cTn id="22" dur="500"/>
                                        <p:tgtEl>
                                          <p:spTgt spid="1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6">
                                            <p:txEl>
                                              <p:pRg st="6" end="6"/>
                                            </p:txEl>
                                          </p:spTgt>
                                        </p:tgtEl>
                                        <p:attrNameLst>
                                          <p:attrName>style.visibility</p:attrName>
                                        </p:attrNameLst>
                                      </p:cBhvr>
                                      <p:to>
                                        <p:strVal val="visible"/>
                                      </p:to>
                                    </p:set>
                                    <p:animEffect transition="in" filter="barn(inVertical)">
                                      <p:cBhvr>
                                        <p:cTn id="27" dur="500"/>
                                        <p:tgtEl>
                                          <p:spTgt spid="16">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6">
                                            <p:txEl>
                                              <p:pRg st="7" end="7"/>
                                            </p:txEl>
                                          </p:spTgt>
                                        </p:tgtEl>
                                        <p:attrNameLst>
                                          <p:attrName>style.visibility</p:attrName>
                                        </p:attrNameLst>
                                      </p:cBhvr>
                                      <p:to>
                                        <p:strVal val="visible"/>
                                      </p:to>
                                    </p:set>
                                    <p:animEffect transition="in" filter="barn(inVertical)">
                                      <p:cBhvr>
                                        <p:cTn id="32" dur="500"/>
                                        <p:tgtEl>
                                          <p:spTgt spid="16">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6">
                                            <p:txEl>
                                              <p:pRg st="8" end="8"/>
                                            </p:txEl>
                                          </p:spTgt>
                                        </p:tgtEl>
                                        <p:attrNameLst>
                                          <p:attrName>style.visibility</p:attrName>
                                        </p:attrNameLst>
                                      </p:cBhvr>
                                      <p:to>
                                        <p:strVal val="visible"/>
                                      </p:to>
                                    </p:set>
                                    <p:animEffect transition="in" filter="barn(inVertical)">
                                      <p:cBhvr>
                                        <p:cTn id="37" dur="500"/>
                                        <p:tgtEl>
                                          <p:spTgt spid="1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0045" y="304800"/>
            <a:ext cx="4671955" cy="6307139"/>
          </a:xfrm>
          <a:prstGeom prst="rect">
            <a:avLst/>
          </a:prstGeom>
        </p:spPr>
      </p:pic>
      <p:sp>
        <p:nvSpPr>
          <p:cNvPr id="2" name="Title 1"/>
          <p:cNvSpPr>
            <a:spLocks noGrp="1"/>
          </p:cNvSpPr>
          <p:nvPr>
            <p:ph type="title"/>
          </p:nvPr>
        </p:nvSpPr>
        <p:spPr>
          <a:xfrm>
            <a:off x="304800" y="1831243"/>
            <a:ext cx="8962231" cy="1143000"/>
          </a:xfrm>
        </p:spPr>
        <p:txBody>
          <a:bodyPr>
            <a:scene3d>
              <a:camera prst="isometricRightUp"/>
              <a:lightRig rig="threePt" dir="t"/>
            </a:scene3d>
            <a:sp3d extrusionH="57150">
              <a:bevelT w="69850" h="69850" prst="divot"/>
            </a:sp3d>
          </a:bodyPr>
          <a:lstStyle/>
          <a:p>
            <a:r>
              <a:rPr lang="en-GB" sz="6600" dirty="0">
                <a:solidFill>
                  <a:srgbClr val="008000"/>
                </a:solidFill>
                <a:effectLst>
                  <a:reflection blurRad="6350" stA="60000" endA="900" endPos="58000" dir="5400000" sy="-100000" algn="bl" rotWithShape="0"/>
                </a:effectLst>
              </a:rPr>
              <a:t>Standard Model </a:t>
            </a:r>
            <a:br>
              <a:rPr lang="en-GB" sz="6600" dirty="0">
                <a:solidFill>
                  <a:srgbClr val="008000"/>
                </a:solidFill>
                <a:effectLst>
                  <a:reflection blurRad="6350" stA="60000" endA="900" endPos="58000" dir="5400000" sy="-100000" algn="bl" rotWithShape="0"/>
                </a:effectLst>
              </a:rPr>
            </a:br>
            <a:r>
              <a:rPr lang="en-GB" sz="6600" dirty="0">
                <a:solidFill>
                  <a:srgbClr val="008000"/>
                </a:solidFill>
                <a:effectLst>
                  <a:reflection blurRad="6350" stA="60000" endA="900" endPos="58000" dir="5400000" sy="-100000" algn="bl" rotWithShape="0"/>
                </a:effectLst>
              </a:rPr>
              <a:t>of P</a:t>
            </a:r>
            <a:r>
              <a:rPr lang="en-GB" sz="5400" dirty="0">
                <a:solidFill>
                  <a:srgbClr val="008000"/>
                </a:solidFill>
                <a:effectLst>
                  <a:reflection blurRad="6350" stA="60000" endA="900" endPos="58000" dir="5400000" sy="-100000" algn="bl" rotWithShape="0"/>
                </a:effectLst>
              </a:rPr>
              <a:t>article Physics</a:t>
            </a:r>
          </a:p>
        </p:txBody>
      </p:sp>
      <p:sp>
        <p:nvSpPr>
          <p:cNvPr id="3" name="Date Placeholder 2"/>
          <p:cNvSpPr>
            <a:spLocks noGrp="1"/>
          </p:cNvSpPr>
          <p:nvPr>
            <p:ph type="dt" sz="half" idx="10"/>
          </p:nvPr>
        </p:nvSpPr>
        <p:spPr>
          <a:xfrm>
            <a:off x="7667808" y="6596390"/>
            <a:ext cx="4487026" cy="261610"/>
          </a:xfrm>
        </p:spPr>
        <p:txBody>
          <a:bodyPr/>
          <a:lstStyle/>
          <a:p>
            <a:r>
              <a:rPr lang="en-US"/>
              <a:t>.                    2025 October 13: NJU INP IWSHSSI 2025                                             (86)</a:t>
            </a:r>
            <a:endParaRPr lang="en-US" dirty="0"/>
          </a:p>
        </p:txBody>
      </p:sp>
      <p:sp>
        <p:nvSpPr>
          <p:cNvPr id="4" name="Footer Placeholder 3"/>
          <p:cNvSpPr>
            <a:spLocks noGrp="1"/>
          </p:cNvSpPr>
          <p:nvPr>
            <p:ph type="ftr" sz="quarter" idx="11"/>
          </p:nvPr>
        </p:nvSpPr>
        <p:spPr/>
        <p:txBody>
          <a:bodyPr/>
          <a:lstStyle/>
          <a:p>
            <a:r>
              <a:rPr lang="en-US"/>
              <a:t>Craig Roberts cdroberts@nju.edu.cn  470  1/4 Emergent Hadron Mass: Origins and Consequences</a:t>
            </a:r>
            <a:endParaRPr lang="en-US" dirty="0"/>
          </a:p>
        </p:txBody>
      </p:sp>
      <p:sp>
        <p:nvSpPr>
          <p:cNvPr id="5" name="Slide Number Placeholder 4"/>
          <p:cNvSpPr>
            <a:spLocks noGrp="1"/>
          </p:cNvSpPr>
          <p:nvPr>
            <p:ph type="sldNum" sz="quarter" idx="12"/>
          </p:nvPr>
        </p:nvSpPr>
        <p:spPr/>
        <p:txBody>
          <a:bodyPr/>
          <a:lstStyle/>
          <a:p>
            <a:fld id="{87034D8C-3CB4-402A-BC46-2AB14C0FE90A}" type="slidenum">
              <a:rPr lang="en-US" smtClean="0"/>
              <a:pPr/>
              <a:t>9</a:t>
            </a:fld>
            <a:endParaRPr lang="en-US"/>
          </a:p>
        </p:txBody>
      </p:sp>
      <p:sp>
        <p:nvSpPr>
          <p:cNvPr id="8" name="TextBox 7"/>
          <p:cNvSpPr txBox="1"/>
          <p:nvPr/>
        </p:nvSpPr>
        <p:spPr>
          <a:xfrm>
            <a:off x="2053293" y="4800605"/>
            <a:ext cx="4671955" cy="830997"/>
          </a:xfrm>
          <a:prstGeom prst="rect">
            <a:avLst/>
          </a:prstGeom>
          <a:noFill/>
        </p:spPr>
        <p:txBody>
          <a:bodyPr wrap="square" rtlCol="0">
            <a:spAutoFit/>
          </a:bodyPr>
          <a:lstStyle/>
          <a:p>
            <a:r>
              <a:rPr lang="en-GB" sz="2400" dirty="0">
                <a:solidFill>
                  <a:schemeClr val="accent1">
                    <a:lumMod val="50000"/>
                  </a:schemeClr>
                </a:solidFill>
              </a:rPr>
              <a:t>Supposed to explain and unify all the forces of Nature, </a:t>
            </a:r>
            <a:r>
              <a:rPr lang="en-GB" sz="2400" i="1" dirty="0">
                <a:solidFill>
                  <a:schemeClr val="accent1">
                    <a:lumMod val="50000"/>
                  </a:schemeClr>
                </a:solidFill>
              </a:rPr>
              <a:t>except</a:t>
            </a:r>
            <a:r>
              <a:rPr lang="en-GB" sz="2400" dirty="0">
                <a:solidFill>
                  <a:schemeClr val="accent1">
                    <a:lumMod val="50000"/>
                  </a:schemeClr>
                </a:solidFill>
              </a:rPr>
              <a:t> Gravity</a:t>
            </a:r>
          </a:p>
        </p:txBody>
      </p:sp>
      <p:sp>
        <p:nvSpPr>
          <p:cNvPr id="7" name="TextBox 6">
            <a:extLst>
              <a:ext uri="{FF2B5EF4-FFF2-40B4-BE49-F238E27FC236}">
                <a16:creationId xmlns:a16="http://schemas.microsoft.com/office/drawing/2014/main" id="{DD7A1962-77D8-430C-8D5E-43C9C4DEC272}"/>
              </a:ext>
            </a:extLst>
          </p:cNvPr>
          <p:cNvSpPr txBox="1"/>
          <p:nvPr/>
        </p:nvSpPr>
        <p:spPr>
          <a:xfrm>
            <a:off x="10901604" y="5503834"/>
            <a:ext cx="457200" cy="261610"/>
          </a:xfrm>
          <a:prstGeom prst="rect">
            <a:avLst/>
          </a:prstGeom>
          <a:solidFill>
            <a:srgbClr val="CC6600"/>
          </a:solidFill>
        </p:spPr>
        <p:txBody>
          <a:bodyPr wrap="square" rtlCol="0">
            <a:spAutoFit/>
          </a:bodyPr>
          <a:lstStyle/>
          <a:p>
            <a:r>
              <a:rPr lang="en-GB" sz="1100" dirty="0">
                <a:solidFill>
                  <a:schemeClr val="bg2">
                    <a:lumMod val="10000"/>
                  </a:schemeClr>
                </a:solidFill>
                <a:highlight>
                  <a:srgbClr val="CC6600"/>
                </a:highlight>
              </a:rPr>
              <a:t>125</a:t>
            </a:r>
          </a:p>
        </p:txBody>
      </p:sp>
      <p:sp>
        <p:nvSpPr>
          <p:cNvPr id="9" name="Rectangle 8"/>
          <p:cNvSpPr/>
          <p:nvPr/>
        </p:nvSpPr>
        <p:spPr bwMode="auto">
          <a:xfrm>
            <a:off x="10744200" y="5432616"/>
            <a:ext cx="1066800" cy="1143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GB">
              <a:latin typeface="Calibri" pitchFamily="34" charset="0"/>
            </a:endParaRPr>
          </a:p>
        </p:txBody>
      </p:sp>
      <p:sp>
        <p:nvSpPr>
          <p:cNvPr id="10" name="TextBox 9">
            <a:extLst>
              <a:ext uri="{FF2B5EF4-FFF2-40B4-BE49-F238E27FC236}">
                <a16:creationId xmlns:a16="http://schemas.microsoft.com/office/drawing/2014/main" id="{CE546354-EBEC-E505-761B-575783AC50E0}"/>
              </a:ext>
            </a:extLst>
          </p:cNvPr>
          <p:cNvSpPr txBox="1"/>
          <p:nvPr/>
        </p:nvSpPr>
        <p:spPr>
          <a:xfrm>
            <a:off x="8817714" y="5845473"/>
            <a:ext cx="1744452" cy="461665"/>
          </a:xfrm>
          <a:prstGeom prst="rect">
            <a:avLst/>
          </a:prstGeom>
          <a:noFill/>
        </p:spPr>
        <p:txBody>
          <a:bodyPr wrap="none" rtlCol="0">
            <a:spAutoFit/>
          </a:bodyPr>
          <a:lstStyle/>
          <a:p>
            <a:r>
              <a:rPr lang="en-AU" sz="2400" dirty="0">
                <a:ln w="0"/>
                <a:solidFill>
                  <a:srgbClr val="FFA520"/>
                </a:solidFill>
                <a:effectLst>
                  <a:outerShdw blurRad="38100" dist="25400" dir="5400000" algn="ctr" rotWithShape="0">
                    <a:srgbClr val="6E747A">
                      <a:alpha val="43000"/>
                    </a:srgbClr>
                  </a:outerShdw>
                </a:effectLst>
              </a:rPr>
              <a:t>13 years ago</a:t>
            </a:r>
          </a:p>
        </p:txBody>
      </p:sp>
    </p:spTree>
    <p:extLst>
      <p:ext uri="{BB962C8B-B14F-4D97-AF65-F5344CB8AC3E}">
        <p14:creationId xmlns:p14="http://schemas.microsoft.com/office/powerpoint/2010/main" val="4293475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xit" presetSubtype="32" fill="hold" grpId="0" nodeType="clickEffect">
                                  <p:stCondLst>
                                    <p:cond delay="0"/>
                                  </p:stCondLst>
                                  <p:childTnLst>
                                    <p:animEffect transition="out" filter="circle(out)">
                                      <p:cBhvr>
                                        <p:cTn id="13" dur="2000"/>
                                        <p:tgtEl>
                                          <p:spTgt spid="9"/>
                                        </p:tgtEl>
                                      </p:cBhvr>
                                    </p:animEffect>
                                    <p:set>
                                      <p:cBhvr>
                                        <p:cTn id="14" dur="1" fill="hold">
                                          <p:stCondLst>
                                            <p:cond delay="1999"/>
                                          </p:stCondLst>
                                        </p:cTn>
                                        <p:tgtEl>
                                          <p:spTgt spid="9"/>
                                        </p:tgtEl>
                                        <p:attrNameLst>
                                          <p:attrName>style.visibility</p:attrName>
                                        </p:attrNameLst>
                                      </p:cBhvr>
                                      <p:to>
                                        <p:strVal val="hidden"/>
                                      </p:to>
                                    </p:set>
                                  </p:childTnLst>
                                </p:cTn>
                              </p:par>
                              <p:par>
                                <p:cTn id="15" presetID="6" presetClass="entr" presetSubtype="16"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FIRSTCRAIG20ROBERTS@ALLIYGNFUVWYY577" val="3700"/>
</p:tagLst>
</file>

<file path=ppt/theme/theme1.xml><?xml version="1.0" encoding="utf-8"?>
<a:theme xmlns:a="http://schemas.openxmlformats.org/drawingml/2006/main" name="blue_2007">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Blue design">
      <a:majorFont>
        <a:latin typeface="Trebuchet M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alibri" pitchFamily="34" charset="0"/>
          </a:defRPr>
        </a:defPPr>
      </a:lstStyle>
    </a:lnDef>
  </a:objectDefaults>
  <a:extraClrSchemeLst>
    <a:extraClrScheme>
      <a:clrScheme name="Blue design 1">
        <a:dk1>
          <a:srgbClr val="616161"/>
        </a:dk1>
        <a:lt1>
          <a:srgbClr val="FFFFFF"/>
        </a:lt1>
        <a:dk2>
          <a:srgbClr val="1F497D"/>
        </a:dk2>
        <a:lt2>
          <a:srgbClr val="D2D2D2"/>
        </a:lt2>
        <a:accent1>
          <a:srgbClr val="5C0426"/>
        </a:accent1>
        <a:accent2>
          <a:srgbClr val="9D7D9E"/>
        </a:accent2>
        <a:accent3>
          <a:srgbClr val="FFFFFF"/>
        </a:accent3>
        <a:accent4>
          <a:srgbClr val="525252"/>
        </a:accent4>
        <a:accent5>
          <a:srgbClr val="B5AAAC"/>
        </a:accent5>
        <a:accent6>
          <a:srgbClr val="8E718F"/>
        </a:accent6>
        <a:hlink>
          <a:srgbClr val="253D51"/>
        </a:hlink>
        <a:folHlink>
          <a:srgbClr val="0D204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Custom 11">
      <a:dk1>
        <a:srgbClr val="616161"/>
      </a:dk1>
      <a:lt1>
        <a:sysClr val="window" lastClr="FFFFFF"/>
      </a:lt1>
      <a:dk2>
        <a:srgbClr val="1F497D"/>
      </a:dk2>
      <a:lt2>
        <a:srgbClr val="D2D2D2"/>
      </a:lt2>
      <a:accent1>
        <a:srgbClr val="A6C4DE"/>
      </a:accent1>
      <a:accent2>
        <a:srgbClr val="D8AC28"/>
      </a:accent2>
      <a:accent3>
        <a:srgbClr val="A22B38"/>
      </a:accent3>
      <a:accent4>
        <a:srgbClr val="7AB800"/>
      </a:accent4>
      <a:accent5>
        <a:srgbClr val="4B7D9E"/>
      </a:accent5>
      <a:accent6>
        <a:srgbClr val="BF5C28"/>
      </a:accent6>
      <a:hlink>
        <a:srgbClr val="4D8ABE"/>
      </a:hlink>
      <a:folHlink>
        <a:srgbClr val="4D8AB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4624</TotalTime>
  <Words>8684</Words>
  <Application>Microsoft Office PowerPoint</Application>
  <PresentationFormat>Widescreen</PresentationFormat>
  <Paragraphs>858</Paragraphs>
  <Slides>88</Slides>
  <Notes>20</Notes>
  <HiddenSlides>0</HiddenSlides>
  <MMClips>0</MMClips>
  <ScaleCrop>false</ScaleCrop>
  <HeadingPairs>
    <vt:vector size="8" baseType="variant">
      <vt:variant>
        <vt:lpstr>Fonts Used</vt:lpstr>
      </vt:variant>
      <vt:variant>
        <vt:i4>16</vt:i4>
      </vt:variant>
      <vt:variant>
        <vt:lpstr>Theme</vt:lpstr>
      </vt:variant>
      <vt:variant>
        <vt:i4>1</vt:i4>
      </vt:variant>
      <vt:variant>
        <vt:lpstr>Embedded OLE Servers</vt:lpstr>
      </vt:variant>
      <vt:variant>
        <vt:i4>1</vt:i4>
      </vt:variant>
      <vt:variant>
        <vt:lpstr>Slide Titles</vt:lpstr>
      </vt:variant>
      <vt:variant>
        <vt:i4>88</vt:i4>
      </vt:variant>
    </vt:vector>
  </HeadingPairs>
  <TitlesOfParts>
    <vt:vector size="106" baseType="lpstr">
      <vt:lpstr>Adobe Hebrew</vt:lpstr>
      <vt:lpstr>Arial</vt:lpstr>
      <vt:lpstr>Arial</vt:lpstr>
      <vt:lpstr>Brush Script MT</vt:lpstr>
      <vt:lpstr>Calibri</vt:lpstr>
      <vt:lpstr>Cambria Math</vt:lpstr>
      <vt:lpstr>Courier New</vt:lpstr>
      <vt:lpstr>Freestyle Script</vt:lpstr>
      <vt:lpstr>Lucida Handwriting</vt:lpstr>
      <vt:lpstr>Playbill</vt:lpstr>
      <vt:lpstr>Times New Roman</vt:lpstr>
      <vt:lpstr>Trebuchet MS</vt:lpstr>
      <vt:lpstr>URWPalladioL-Ital</vt:lpstr>
      <vt:lpstr>URWPalladioL-Roma</vt:lpstr>
      <vt:lpstr>Wide Latin</vt:lpstr>
      <vt:lpstr>Wingdings</vt:lpstr>
      <vt:lpstr>blue_2007</vt:lpstr>
      <vt:lpstr>Equation</vt:lpstr>
      <vt:lpstr> </vt:lpstr>
      <vt:lpstr>The Nature of Things</vt:lpstr>
      <vt:lpstr>PowerPoint Presentation</vt:lpstr>
      <vt:lpstr>PowerPoint Presentation</vt:lpstr>
      <vt:lpstr>Great Unifications</vt:lpstr>
      <vt:lpstr>Great Unifications</vt:lpstr>
      <vt:lpstr>Great Unifications</vt:lpstr>
      <vt:lpstr>Standard Model - History</vt:lpstr>
      <vt:lpstr>Standard Model  of Particle Physics</vt:lpstr>
      <vt:lpstr>PowerPoint Presentation</vt:lpstr>
      <vt:lpstr>The God Particle</vt:lpstr>
      <vt:lpstr>PowerPoint Presentation</vt:lpstr>
      <vt:lpstr>PowerPoint Presentation</vt:lpstr>
      <vt:lpstr>PowerPoint Presentation</vt:lpstr>
      <vt:lpstr>Higgs Boson</vt:lpstr>
      <vt:lpstr>Searching for the God Particle</vt:lpstr>
      <vt:lpstr>PowerPoint Presentation</vt:lpstr>
      <vt:lpstr>What is Mass?</vt:lpstr>
      <vt:lpstr>Meaning of Mass</vt:lpstr>
      <vt:lpstr>Matter</vt:lpstr>
      <vt:lpstr>PowerPoint Presentation</vt:lpstr>
      <vt:lpstr>Higgs Boson</vt:lpstr>
      <vt:lpstr>Higgs Boson</vt:lpstr>
      <vt:lpstr>Where does our mass come from?</vt:lpstr>
      <vt:lpstr>Origin of Mass</vt:lpstr>
      <vt:lpstr>PowerPoint Presentation</vt:lpstr>
      <vt:lpstr>Quantum Chromodynamics</vt:lpstr>
      <vt:lpstr>Strong Interactions  in the  Standard Model</vt:lpstr>
      <vt:lpstr>Quantum Chromodynamics (QCD)</vt:lpstr>
      <vt:lpstr>Quantum Chromodynamics (QCD)</vt:lpstr>
      <vt:lpstr>What is Quantum?</vt:lpstr>
      <vt:lpstr>Special Relativity (Einstein again &amp; again 1905)</vt:lpstr>
      <vt:lpstr>Unification of Quantum Mechanics  &amp; Special Relativity</vt:lpstr>
      <vt:lpstr>The Problem with Antimatter</vt:lpstr>
      <vt:lpstr>Solving the Problem with Antimatter</vt:lpstr>
      <vt:lpstr>Solving the Problem with Antimatter</vt:lpstr>
      <vt:lpstr>Solving the Problem with Antimatter</vt:lpstr>
      <vt:lpstr>Key to using quantum field theory is Poincaré invariant calculations of observable phenomena</vt:lpstr>
      <vt:lpstr>PowerPoint Presentation</vt:lpstr>
      <vt:lpstr>Character  of Mass</vt:lpstr>
      <vt:lpstr>Character of Mass</vt:lpstr>
      <vt:lpstr>Character of Mass</vt:lpstr>
      <vt:lpstr>PowerPoint Presentation</vt:lpstr>
      <vt:lpstr>Our Universe</vt:lpstr>
      <vt:lpstr>Visible Mass</vt:lpstr>
      <vt:lpstr>Emergent Phenomena in the Standard Model</vt:lpstr>
      <vt:lpstr>Emergentism</vt:lpstr>
      <vt:lpstr>Emergentism</vt:lpstr>
      <vt:lpstr>                       Pion</vt:lpstr>
      <vt:lpstr>Quantum Chromodynamics</vt:lpstr>
      <vt:lpstr>PowerPoint Presentation</vt:lpstr>
      <vt:lpstr>PowerPoint Presentation</vt:lpstr>
      <vt:lpstr>cf.Quantum Electrodynamics</vt:lpstr>
      <vt:lpstr>cf.Quantum Electrodynamics</vt:lpstr>
      <vt:lpstr>QCD</vt:lpstr>
      <vt:lpstr>QCD</vt:lpstr>
      <vt:lpstr>Running couplings</vt:lpstr>
      <vt:lpstr>QED cf. QCD? </vt:lpstr>
      <vt:lpstr>QCD</vt:lpstr>
      <vt:lpstr>Origin of Mass</vt:lpstr>
      <vt:lpstr>Confinement</vt:lpstr>
      <vt:lpstr>Excerpt from the top-10</vt:lpstr>
      <vt:lpstr>Confinement?</vt:lpstr>
      <vt:lpstr>Confinement?</vt:lpstr>
      <vt:lpstr>Light quarks &amp; Confinement</vt:lpstr>
      <vt:lpstr>Light quarks &amp; Confinement</vt:lpstr>
      <vt:lpstr>Light quarks &amp; Confinement</vt:lpstr>
      <vt:lpstr>Light quarks &amp; Confinement</vt:lpstr>
      <vt:lpstr>Light quarks &amp; Confinement</vt:lpstr>
      <vt:lpstr>Light quarks &amp; Confinement</vt:lpstr>
      <vt:lpstr>PowerPoint Presentation</vt:lpstr>
      <vt:lpstr>QCD’s Running Coupling</vt:lpstr>
      <vt:lpstr>Process-independent  effective-charge in QCD</vt:lpstr>
      <vt:lpstr>Textbook definition: Gauge Boson</vt:lpstr>
      <vt:lpstr>Gluon Gap Equation</vt:lpstr>
      <vt:lpstr>Modern Hadron Theory</vt:lpstr>
      <vt:lpstr>PowerPoint Presentation</vt:lpstr>
      <vt:lpstr>Much more to be said … but let’s keep it short </vt:lpstr>
      <vt:lpstr>Much more to be said … but let’s keep it short </vt:lpstr>
      <vt:lpstr>Much more to be said … but let’s keep it short </vt:lpstr>
      <vt:lpstr>Spontaneous(Dynamical) Chiral Symmetry Breaking = Mass Generation </vt:lpstr>
      <vt:lpstr>QCD is Unique</vt:lpstr>
      <vt:lpstr>QCD is Unique</vt:lpstr>
      <vt:lpstr>QCD is Unique</vt:lpstr>
      <vt:lpstr>PowerPoint Presentation</vt:lpstr>
      <vt:lpstr>Epilogue</vt:lpstr>
      <vt:lpstr>PowerPoint Presentation</vt:lpstr>
      <vt:lpstr>Paul Dirac - man of very few words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Craig Roberts</dc:creator>
  <cp:lastModifiedBy>Craig Roberts</cp:lastModifiedBy>
  <cp:revision>165</cp:revision>
  <dcterms:created xsi:type="dcterms:W3CDTF">2020-06-14T06:00:22Z</dcterms:created>
  <dcterms:modified xsi:type="dcterms:W3CDTF">2025-10-12T23:02:49Z</dcterms:modified>
</cp:coreProperties>
</file>